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290" r:id="rId3"/>
    <p:sldId id="258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6" r:id="rId13"/>
    <p:sldId id="439" r:id="rId14"/>
    <p:sldId id="434" r:id="rId15"/>
    <p:sldId id="438" r:id="rId16"/>
    <p:sldId id="441" r:id="rId17"/>
    <p:sldId id="440" r:id="rId18"/>
    <p:sldId id="442" r:id="rId19"/>
    <p:sldId id="443" r:id="rId20"/>
    <p:sldId id="435" r:id="rId21"/>
    <p:sldId id="437" r:id="rId22"/>
    <p:sldId id="446" r:id="rId23"/>
    <p:sldId id="445" r:id="rId24"/>
    <p:sldId id="447" r:id="rId25"/>
    <p:sldId id="448" r:id="rId26"/>
    <p:sldId id="444" r:id="rId2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dirty="0" smtClean="0">
                <a:cs typeface="B Titr" panose="00000700000000000000" pitchFamily="2" charset="-78"/>
              </a:rPr>
              <a:t>Spring 2021,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3/16/2021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Embedded and Real-Time 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Systems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2021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5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Optimal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v.s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. heuristic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55142" y="1424241"/>
            <a:ext cx="8207858" cy="32239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kern="0" dirty="0">
                <a:latin typeface="Arial"/>
                <a:cs typeface="Arial"/>
              </a:rPr>
              <a:t>Optimal</a:t>
            </a:r>
            <a:endParaRPr sz="2800" kern="0" dirty="0">
              <a:latin typeface="Arial"/>
              <a:cs typeface="Arial"/>
            </a:endParaRPr>
          </a:p>
          <a:p>
            <a:pPr marL="469900" marR="200025">
              <a:lnSpc>
                <a:spcPts val="2590"/>
              </a:lnSpc>
              <a:spcBef>
                <a:spcPts val="570"/>
              </a:spcBef>
            </a:pPr>
            <a:r>
              <a:rPr sz="2400" kern="0" dirty="0">
                <a:latin typeface="Arial"/>
                <a:cs typeface="Arial"/>
              </a:rPr>
              <a:t>They generate a schedule that </a:t>
            </a:r>
            <a:r>
              <a:rPr sz="2400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minimizes a </a:t>
            </a:r>
            <a:r>
              <a:rPr sz="2400" kern="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 function</a:t>
            </a:r>
            <a:r>
              <a:rPr sz="2400" kern="0" dirty="0">
                <a:latin typeface="Arial"/>
                <a:cs typeface="Arial"/>
              </a:rPr>
              <a:t>,  defined based on an </a:t>
            </a:r>
            <a:r>
              <a:rPr sz="2400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optimality criterion</a:t>
            </a:r>
            <a:r>
              <a:rPr sz="2400" kern="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kern="0" dirty="0">
                <a:latin typeface="Arial"/>
                <a:cs typeface="Arial"/>
              </a:rPr>
              <a:t>Non-optimal (heuristic)</a:t>
            </a:r>
            <a:endParaRPr sz="2800" kern="0" dirty="0">
              <a:latin typeface="Arial"/>
              <a:cs typeface="Arial"/>
            </a:endParaRPr>
          </a:p>
          <a:p>
            <a:pPr marL="469900" marR="5080">
              <a:lnSpc>
                <a:spcPts val="2590"/>
              </a:lnSpc>
              <a:spcBef>
                <a:spcPts val="575"/>
              </a:spcBef>
            </a:pPr>
            <a:r>
              <a:rPr sz="2400" kern="0" dirty="0">
                <a:latin typeface="Arial"/>
                <a:cs typeface="Arial"/>
              </a:rPr>
              <a:t>They generate a schedule according to a heuristic function  that tries to satisfy an optimality criterion, but </a:t>
            </a:r>
            <a:r>
              <a:rPr sz="2400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there is no </a:t>
            </a: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guarantee of success</a:t>
            </a: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4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5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Optimality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Criteria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09600" y="1260267"/>
            <a:ext cx="8267065" cy="4683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 smtClean="0">
                <a:solidFill>
                  <a:srgbClr val="C00000"/>
                </a:solidFill>
                <a:latin typeface="Arial"/>
                <a:cs typeface="Arial"/>
              </a:rPr>
              <a:t>Examples</a:t>
            </a:r>
            <a:endParaRPr lang="en-US" sz="2400" b="1" kern="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kern="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b="1" kern="0" dirty="0" smtClean="0">
                <a:solidFill>
                  <a:srgbClr val="0000FF"/>
                </a:solidFill>
                <a:latin typeface="Arial"/>
                <a:cs typeface="Arial"/>
              </a:rPr>
              <a:t>Feasibility</a:t>
            </a:r>
            <a:r>
              <a:rPr sz="2600" kern="0" dirty="0">
                <a:latin typeface="Arial"/>
                <a:cs typeface="Arial"/>
              </a:rPr>
              <a:t>: Find a feasible schedule if there exists one</a:t>
            </a:r>
            <a:r>
              <a:rPr sz="2600" kern="0" dirty="0" smtClean="0">
                <a:latin typeface="Arial"/>
                <a:cs typeface="Arial"/>
              </a:rPr>
              <a:t>.</a:t>
            </a:r>
            <a:endParaRPr lang="en-US" sz="2600" kern="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sz="2600" kern="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600" kern="0" dirty="0" smtClean="0">
                <a:latin typeface="Arial"/>
                <a:cs typeface="Arial"/>
              </a:rPr>
              <a:t>Minimize </a:t>
            </a:r>
            <a:r>
              <a:rPr sz="2600" kern="0" dirty="0">
                <a:latin typeface="Arial"/>
                <a:cs typeface="Arial"/>
              </a:rPr>
              <a:t>the </a:t>
            </a:r>
            <a:r>
              <a:rPr sz="2600" b="1" kern="0" dirty="0">
                <a:solidFill>
                  <a:srgbClr val="0000FF"/>
                </a:solidFill>
                <a:latin typeface="Arial"/>
                <a:cs typeface="Arial"/>
              </a:rPr>
              <a:t>maximum lateness </a:t>
            </a:r>
            <a:r>
              <a:rPr sz="2600" kern="0" dirty="0">
                <a:latin typeface="Arial"/>
                <a:cs typeface="Arial"/>
              </a:rPr>
              <a:t>(also known as </a:t>
            </a:r>
            <a:r>
              <a:rPr sz="2600" i="1" kern="0" dirty="0">
                <a:latin typeface="Trebuchet MS"/>
                <a:cs typeface="Trebuchet MS"/>
              </a:rPr>
              <a:t>makespan</a:t>
            </a:r>
            <a:r>
              <a:rPr sz="2600" kern="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6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600" kern="0" dirty="0">
                <a:latin typeface="Arial"/>
                <a:cs typeface="Arial"/>
              </a:rPr>
              <a:t>Minimize the </a:t>
            </a:r>
            <a:r>
              <a:rPr sz="2600" b="1" kern="0" dirty="0">
                <a:solidFill>
                  <a:srgbClr val="0000FF"/>
                </a:solidFill>
                <a:latin typeface="Arial"/>
                <a:cs typeface="Arial"/>
              </a:rPr>
              <a:t>number of deadline miss</a:t>
            </a:r>
            <a:endParaRPr sz="26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600" kern="0" dirty="0">
              <a:latin typeface="Times New Roman"/>
              <a:cs typeface="Times New Roman"/>
            </a:endParaRPr>
          </a:p>
          <a:p>
            <a:pPr marL="241300" marR="221615" indent="-228600">
              <a:lnSpc>
                <a:spcPts val="2810"/>
              </a:lnSpc>
              <a:buChar char="•"/>
              <a:tabLst>
                <a:tab pos="241300" algn="l"/>
              </a:tabLst>
            </a:pPr>
            <a:r>
              <a:rPr sz="2600" kern="0" dirty="0">
                <a:latin typeface="Arial"/>
                <a:cs typeface="Arial"/>
              </a:rPr>
              <a:t>Assign a value to each task, then maximize the </a:t>
            </a:r>
            <a:r>
              <a:rPr sz="2600" b="1" kern="0" dirty="0">
                <a:solidFill>
                  <a:srgbClr val="0000FF"/>
                </a:solidFill>
                <a:latin typeface="Arial"/>
                <a:cs typeface="Arial"/>
              </a:rPr>
              <a:t>cumulative  value </a:t>
            </a:r>
            <a:r>
              <a:rPr sz="2600" kern="0" dirty="0">
                <a:latin typeface="Arial"/>
                <a:cs typeface="Arial"/>
              </a:rPr>
              <a:t>of the feasible tasks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62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Common definitions for optimality criteria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270785" y="1705571"/>
            <a:ext cx="3767815" cy="298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533400" y="5720892"/>
            <a:ext cx="423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Reference: 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Giorgio’s 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book, chapter 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2, </a:t>
            </a:r>
            <a:r>
              <a:rPr sz="1800" spc="-120" dirty="0">
                <a:solidFill>
                  <a:srgbClr val="0000FF"/>
                </a:solidFill>
                <a:latin typeface="Arial"/>
                <a:cs typeface="Arial"/>
              </a:rPr>
              <a:t>page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4952405" y="1757764"/>
            <a:ext cx="3935489" cy="273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9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0667" y="0"/>
            <a:ext cx="913333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>
            <a:spLocks/>
          </p:cNvSpPr>
          <p:nvPr/>
        </p:nvSpPr>
        <p:spPr>
          <a:xfrm>
            <a:off x="62890" y="3899408"/>
            <a:ext cx="5042510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3200" smtClean="0">
                <a:solidFill>
                  <a:srgbClr val="000000"/>
                </a:solidFill>
              </a:rPr>
              <a:t>Let’s see how some of the  scheduling algorithms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63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Shortest-job first (SJF)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290637"/>
            <a:ext cx="6781800" cy="110799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197735" marR="280035" indent="-1911985" algn="ctr">
              <a:lnSpc>
                <a:spcPct val="100000"/>
              </a:lnSpc>
              <a:spcBef>
                <a:spcPts val="1150"/>
              </a:spcBef>
            </a:pPr>
            <a:r>
              <a:rPr lang="en-US" sz="2800" b="1" kern="0" dirty="0">
                <a:latin typeface="Arial"/>
                <a:cs typeface="Arial"/>
              </a:rPr>
              <a:t>It selects the ready task with the</a:t>
            </a:r>
          </a:p>
          <a:p>
            <a:pPr marL="2197735" marR="280035" indent="-1911985" algn="ctr">
              <a:lnSpc>
                <a:spcPct val="100000"/>
              </a:lnSpc>
              <a:spcBef>
                <a:spcPts val="1150"/>
              </a:spcBef>
            </a:pPr>
            <a:r>
              <a:rPr lang="en-US" sz="2800" b="1" kern="0" dirty="0">
                <a:latin typeface="Arial"/>
                <a:cs typeface="Arial"/>
              </a:rPr>
              <a:t>shortest computation </a:t>
            </a:r>
            <a:r>
              <a:rPr lang="en-US" sz="2800" b="1" kern="0" dirty="0" smtClean="0">
                <a:latin typeface="Arial"/>
                <a:cs typeface="Arial"/>
              </a:rPr>
              <a:t>time</a:t>
            </a:r>
            <a:r>
              <a:rPr lang="fa-IR" sz="2800" b="1" kern="0" dirty="0" smtClean="0">
                <a:latin typeface="Arial"/>
                <a:cs typeface="Arial"/>
              </a:rPr>
              <a:t>.</a:t>
            </a:r>
            <a:endParaRPr lang="en-US" sz="2800" dirty="0"/>
          </a:p>
        </p:txBody>
      </p:sp>
      <p:sp>
        <p:nvSpPr>
          <p:cNvPr id="7" name="object 3"/>
          <p:cNvSpPr txBox="1"/>
          <p:nvPr/>
        </p:nvSpPr>
        <p:spPr>
          <a:xfrm>
            <a:off x="707542" y="2465825"/>
            <a:ext cx="7642859" cy="206466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Kind-of </a:t>
            </a:r>
            <a:r>
              <a:rPr sz="2800" b="1" kern="0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2800" kern="0" dirty="0">
                <a:latin typeface="Arial"/>
                <a:cs typeface="Arial"/>
              </a:rPr>
              <a:t>(if </a:t>
            </a:r>
            <a:r>
              <a:rPr sz="2800" kern="0" dirty="0">
                <a:latin typeface="DejaVu Serif"/>
                <a:cs typeface="DejaVu Serif"/>
              </a:rPr>
              <a:t>𝐶</a:t>
            </a:r>
            <a:r>
              <a:rPr sz="3075" kern="0" baseline="-16260" dirty="0">
                <a:latin typeface="DejaVu Serif"/>
                <a:cs typeface="DejaVu Serif"/>
              </a:rPr>
              <a:t>𝑖 </a:t>
            </a:r>
            <a:r>
              <a:rPr sz="2800" kern="0" dirty="0">
                <a:latin typeface="Arial"/>
                <a:cs typeface="Arial"/>
              </a:rPr>
              <a:t>is a constant parameter)</a:t>
            </a: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It can be used </a:t>
            </a: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online </a:t>
            </a:r>
            <a:r>
              <a:rPr sz="2800" kern="0" dirty="0">
                <a:latin typeface="Arial"/>
                <a:cs typeface="Arial"/>
              </a:rPr>
              <a:t>or </a:t>
            </a: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offline</a:t>
            </a:r>
            <a:endParaRPr sz="2800" kern="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Can be </a:t>
            </a:r>
            <a:r>
              <a:rPr sz="2800" b="1" kern="0" dirty="0">
                <a:solidFill>
                  <a:srgbClr val="0000FF"/>
                </a:solidFill>
                <a:latin typeface="Arial"/>
                <a:cs typeface="Arial"/>
              </a:rPr>
              <a:t>preemptive </a:t>
            </a:r>
            <a:r>
              <a:rPr sz="2800" kern="0" dirty="0">
                <a:latin typeface="Arial"/>
                <a:cs typeface="Arial"/>
              </a:rPr>
              <a:t>or </a:t>
            </a:r>
            <a:r>
              <a:rPr sz="2800" b="1" kern="0" dirty="0">
                <a:solidFill>
                  <a:srgbClr val="0000FF"/>
                </a:solidFill>
                <a:latin typeface="Arial"/>
                <a:cs typeface="Arial"/>
              </a:rPr>
              <a:t>non-preemptive</a:t>
            </a:r>
            <a:endParaRPr sz="2800" kern="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241300" algn="l"/>
              </a:tabLst>
            </a:pPr>
            <a:r>
              <a:rPr sz="2800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 </a:t>
            </a:r>
            <a:r>
              <a:rPr sz="2800" b="1" kern="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minimizes</a:t>
            </a:r>
            <a:r>
              <a:rPr sz="2800" b="1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average response time</a:t>
            </a:r>
            <a:endParaRPr sz="2800" kern="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66" y="5252179"/>
            <a:ext cx="78066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C00000"/>
                </a:solidFill>
                <a:latin typeface="Arial"/>
                <a:cs typeface="Arial"/>
              </a:rPr>
              <a:t>Note: Wikipedia says that the most common version of SFJ is “non-preemptive”.  The following proof about average response time is also for non-preemptive tasks.</a:t>
            </a:r>
            <a:endParaRPr sz="18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6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Optimality of SJF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4800" y="1219200"/>
            <a:ext cx="8534400" cy="5016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C00000"/>
                </a:solidFill>
                <a:latin typeface="Arial"/>
                <a:cs typeface="Arial"/>
              </a:rPr>
              <a:t>After checking the book of Buttazzo, I noticed that the proof is not there.</a:t>
            </a:r>
            <a:endParaRPr sz="18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kern="0" dirty="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sz="1800" b="1" kern="0" dirty="0">
                <a:solidFill>
                  <a:srgbClr val="C00000"/>
                </a:solidFill>
                <a:latin typeface="Arial"/>
                <a:cs typeface="Arial"/>
              </a:rPr>
              <a:t>Here are the assumptions for which the proof and hence the claim hold:</a:t>
            </a:r>
            <a:endParaRPr sz="1800" kern="0" dirty="0">
              <a:latin typeface="Arial"/>
              <a:cs typeface="Arial"/>
            </a:endParaRPr>
          </a:p>
          <a:p>
            <a:pPr marL="846455" indent="-286385">
              <a:lnSpc>
                <a:spcPct val="100000"/>
              </a:lnSpc>
              <a:buFont typeface="Arial"/>
              <a:buChar char="•"/>
              <a:tabLst>
                <a:tab pos="846455" algn="l"/>
                <a:tab pos="847090" algn="l"/>
              </a:tabLst>
            </a:pPr>
            <a:r>
              <a:rPr sz="1800" b="1" kern="0" dirty="0">
                <a:solidFill>
                  <a:srgbClr val="C00000"/>
                </a:solidFill>
                <a:latin typeface="Arial"/>
                <a:cs typeface="Arial"/>
              </a:rPr>
              <a:t>SJF is non-preemptive (according to Wikipedia)</a:t>
            </a:r>
            <a:endParaRPr sz="18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kern="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800" b="1" kern="0" dirty="0">
                <a:latin typeface="DejaVu Serif"/>
                <a:cs typeface="DejaVu Serif"/>
              </a:rPr>
              <a:t>The story of the proof (since it does not exist in the book):</a:t>
            </a:r>
            <a:endParaRPr sz="1800" kern="0" dirty="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kern="0" dirty="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800" kern="0" dirty="0">
                <a:latin typeface="DejaVu Serif"/>
                <a:cs typeface="DejaVu Serif"/>
              </a:rPr>
              <a:t>𝜎 </a:t>
            </a:r>
            <a:r>
              <a:rPr sz="1800" kern="0" dirty="0">
                <a:latin typeface="Arial"/>
                <a:cs typeface="Arial"/>
              </a:rPr>
              <a:t>is a given schedule that is NOT compliant with SJF </a:t>
            </a:r>
            <a:r>
              <a:rPr sz="1800" kern="0" dirty="0">
                <a:latin typeface="DejaVu Serif"/>
                <a:cs typeface="DejaVu Serif"/>
              </a:rPr>
              <a:t>→ </a:t>
            </a:r>
            <a:r>
              <a:rPr sz="1800" kern="0" dirty="0">
                <a:latin typeface="Arial"/>
                <a:cs typeface="Arial"/>
              </a:rPr>
              <a:t>Hence, it should have at least  two tasks </a:t>
            </a:r>
            <a:r>
              <a:rPr sz="1800" b="1" kern="0" dirty="0">
                <a:latin typeface="Arial"/>
                <a:cs typeface="Arial"/>
              </a:rPr>
              <a:t>Task L </a:t>
            </a:r>
            <a:r>
              <a:rPr sz="1800" kern="0" dirty="0">
                <a:latin typeface="Arial"/>
                <a:cs typeface="Arial"/>
              </a:rPr>
              <a:t>and </a:t>
            </a:r>
            <a:r>
              <a:rPr sz="1800" b="1" kern="0" dirty="0">
                <a:latin typeface="Arial"/>
                <a:cs typeface="Arial"/>
              </a:rPr>
              <a:t>Task S </a:t>
            </a:r>
            <a:r>
              <a:rPr sz="1800" kern="0" dirty="0">
                <a:latin typeface="Arial"/>
                <a:cs typeface="Arial"/>
              </a:rPr>
              <a:t>that are scheduled with an order that is different from what  SJF would have scheduled them. (Note: since SJF could have scheduled them  differently, executing Task S before Task L must have been possible, namely, both tasks  must have been released before the start time of Task L in </a:t>
            </a:r>
            <a:r>
              <a:rPr sz="1800" kern="0" dirty="0">
                <a:latin typeface="DejaVu Serif"/>
                <a:cs typeface="DejaVu Serif"/>
              </a:rPr>
              <a:t>𝜎</a:t>
            </a:r>
            <a:r>
              <a:rPr sz="1800" kern="0" dirty="0">
                <a:latin typeface="Arial"/>
                <a:cs typeface="Arial"/>
              </a:rPr>
              <a:t>).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kern="0" dirty="0">
              <a:latin typeface="Times New Roman"/>
              <a:cs typeface="Times New Roman"/>
            </a:endParaRPr>
          </a:p>
          <a:p>
            <a:pPr marL="469900">
              <a:lnSpc>
                <a:spcPts val="2155"/>
              </a:lnSpc>
            </a:pPr>
            <a:r>
              <a:rPr sz="1800" kern="0" dirty="0">
                <a:latin typeface="Arial"/>
                <a:cs typeface="Arial"/>
              </a:rPr>
              <a:t>Now, we create </a:t>
            </a:r>
            <a:r>
              <a:rPr sz="1800" kern="0" dirty="0">
                <a:latin typeface="DejaVu Serif"/>
                <a:cs typeface="DejaVu Serif"/>
              </a:rPr>
              <a:t>𝜎</a:t>
            </a:r>
            <a:r>
              <a:rPr sz="1950" kern="0" baseline="27777" dirty="0">
                <a:latin typeface="DejaVu Serif"/>
                <a:cs typeface="DejaVu Serif"/>
              </a:rPr>
              <a:t>′ </a:t>
            </a:r>
            <a:r>
              <a:rPr sz="1800" kern="0" dirty="0">
                <a:latin typeface="Arial"/>
                <a:cs typeface="Arial"/>
              </a:rPr>
              <a:t>by swapping these two tasks in the </a:t>
            </a:r>
            <a:r>
              <a:rPr sz="1800" kern="0" dirty="0" smtClean="0">
                <a:latin typeface="Arial"/>
                <a:cs typeface="Arial"/>
              </a:rPr>
              <a:t>schedule and we show that </a:t>
            </a:r>
            <a:r>
              <a:rPr sz="1800" kern="0" dirty="0" smtClean="0">
                <a:latin typeface="DejaVu Serif"/>
                <a:cs typeface="DejaVu Serif"/>
              </a:rPr>
              <a:t>𝜎</a:t>
            </a:r>
            <a:r>
              <a:rPr sz="1950" kern="0" baseline="27777" dirty="0" smtClean="0">
                <a:latin typeface="DejaVu Serif"/>
                <a:cs typeface="DejaVu Serif"/>
              </a:rPr>
              <a:t>′</a:t>
            </a:r>
            <a:r>
              <a:rPr lang="en-US" sz="1950" kern="0" baseline="27777" dirty="0" smtClean="0">
                <a:latin typeface="DejaVu Serif"/>
                <a:cs typeface="DejaVu Serif"/>
              </a:rPr>
              <a:t> </a:t>
            </a:r>
            <a:r>
              <a:rPr sz="1800" kern="0" dirty="0" smtClean="0">
                <a:latin typeface="Arial"/>
                <a:cs typeface="Arial"/>
              </a:rPr>
              <a:t>(that is more similar to an SJF schedule) has a smaller average response time</a:t>
            </a:r>
            <a:endParaRPr sz="18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36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Optimality of SJF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8" t="7759" b="77429"/>
          <a:stretch/>
        </p:blipFill>
        <p:spPr bwMode="auto">
          <a:xfrm>
            <a:off x="6257924" y="776288"/>
            <a:ext cx="28860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22571"/>
          <a:stretch/>
        </p:blipFill>
        <p:spPr bwMode="auto">
          <a:xfrm>
            <a:off x="128588" y="1619250"/>
            <a:ext cx="9015412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4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Optimality of SJF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8" t="7759" b="77429"/>
          <a:stretch/>
        </p:blipFill>
        <p:spPr bwMode="auto">
          <a:xfrm>
            <a:off x="6257924" y="776288"/>
            <a:ext cx="28860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/>
          <a:stretch/>
        </p:blipFill>
        <p:spPr bwMode="auto">
          <a:xfrm>
            <a:off x="0" y="167640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6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Optimality of SJF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987656" y="2207000"/>
            <a:ext cx="6773265" cy="366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609600" y="1063380"/>
            <a:ext cx="8207858" cy="85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Arial"/>
                <a:cs typeface="Arial"/>
              </a:rPr>
              <a:t>Proof by </a:t>
            </a:r>
            <a:r>
              <a:rPr sz="1800" kern="0" dirty="0">
                <a:solidFill>
                  <a:srgbClr val="0000FF"/>
                </a:solidFill>
                <a:latin typeface="Arial"/>
                <a:cs typeface="Arial"/>
              </a:rPr>
              <a:t>induction</a:t>
            </a:r>
            <a:endParaRPr sz="1800" kern="0" dirty="0">
              <a:latin typeface="Arial"/>
              <a:cs typeface="Arial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sz="1800" b="1" kern="0" dirty="0">
                <a:solidFill>
                  <a:srgbClr val="0000FF"/>
                </a:solidFill>
                <a:latin typeface="Arial"/>
                <a:cs typeface="Arial"/>
              </a:rPr>
              <a:t>Highlight</a:t>
            </a:r>
            <a:r>
              <a:rPr sz="1800" kern="0" dirty="0">
                <a:latin typeface="Arial"/>
                <a:cs typeface="Arial"/>
              </a:rPr>
              <a:t>: from any given schedule </a:t>
            </a:r>
            <a:r>
              <a:rPr sz="1800" kern="0" dirty="0">
                <a:latin typeface="DejaVu Serif"/>
                <a:cs typeface="DejaVu Serif"/>
              </a:rPr>
              <a:t>𝜎 </a:t>
            </a:r>
            <a:r>
              <a:rPr sz="1800" kern="0" dirty="0">
                <a:latin typeface="Arial"/>
                <a:cs typeface="Arial"/>
              </a:rPr>
              <a:t>we can make one that is more similar to </a:t>
            </a:r>
            <a:r>
              <a:rPr sz="1800" kern="0" dirty="0" smtClean="0">
                <a:latin typeface="Arial"/>
                <a:cs typeface="Arial"/>
              </a:rPr>
              <a:t>SJF</a:t>
            </a:r>
            <a:r>
              <a:rPr lang="en-US" sz="1800" kern="0" dirty="0" smtClean="0">
                <a:latin typeface="Arial"/>
                <a:cs typeface="Arial"/>
              </a:rPr>
              <a:t> </a:t>
            </a:r>
            <a:r>
              <a:rPr sz="1800" kern="0" dirty="0" smtClean="0">
                <a:latin typeface="Arial"/>
                <a:cs typeface="Arial"/>
              </a:rPr>
              <a:t>(by </a:t>
            </a:r>
            <a:r>
              <a:rPr sz="1800" kern="0" dirty="0">
                <a:latin typeface="Arial"/>
                <a:cs typeface="Arial"/>
              </a:rPr>
              <a:t>swapping two jobs that are not scheduled according to SJF)</a:t>
            </a:r>
          </a:p>
        </p:txBody>
      </p:sp>
    </p:spTree>
    <p:extLst>
      <p:ext uri="{BB962C8B-B14F-4D97-AF65-F5344CB8AC3E}">
        <p14:creationId xmlns:p14="http://schemas.microsoft.com/office/powerpoint/2010/main" val="29260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Optimality of SJF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84404" y="646568"/>
            <a:ext cx="8470392" cy="5867400"/>
          </a:xfrm>
          <a:prstGeom prst="rect">
            <a:avLst/>
          </a:prstGeom>
          <a:blipFill>
            <a:blip r:embed="rId2" cstate="print"/>
            <a:srcRect/>
            <a:stretch>
              <a:fillRect b="-810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8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/>
              <a:t>lecture is adopted from</a:t>
            </a:r>
          </a:p>
          <a:p>
            <a:r>
              <a:rPr lang="en-US" sz="2000" b="1" dirty="0" smtClean="0"/>
              <a:t>	IN4343 </a:t>
            </a:r>
            <a:r>
              <a:rPr lang="en-US" sz="2000" b="1" dirty="0"/>
              <a:t>Real-Time Systems Course 2018 – 2019, </a:t>
            </a:r>
            <a:r>
              <a:rPr lang="en-US" sz="2000" b="1" dirty="0" err="1"/>
              <a:t>Mitra</a:t>
            </a:r>
            <a:r>
              <a:rPr lang="en-US" sz="2000" b="1" dirty="0"/>
              <a:t> </a:t>
            </a:r>
            <a:r>
              <a:rPr lang="en-US" sz="2000" b="1" dirty="0" err="1"/>
              <a:t>Nasri</a:t>
            </a:r>
            <a:r>
              <a:rPr lang="en-US" sz="2000" b="1" dirty="0"/>
              <a:t>, </a:t>
            </a:r>
          </a:p>
          <a:p>
            <a:r>
              <a:rPr lang="en-US" sz="2000" b="1" dirty="0" smtClean="0"/>
              <a:t>	Delft </a:t>
            </a:r>
            <a:r>
              <a:rPr lang="en-US" sz="2000" b="1" dirty="0"/>
              <a:t>University of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" y="267718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Scheduling of Aperiodic Tasks</a:t>
            </a:r>
          </a:p>
        </p:txBody>
      </p:sp>
      <p:sp>
        <p:nvSpPr>
          <p:cNvPr id="7" name="object 5"/>
          <p:cNvSpPr/>
          <p:nvPr/>
        </p:nvSpPr>
        <p:spPr>
          <a:xfrm>
            <a:off x="7467600" y="4191000"/>
            <a:ext cx="1447800" cy="209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13190" y="5920215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Buttazzo’s</a:t>
            </a:r>
            <a:r>
              <a:rPr lang="en-US" dirty="0"/>
              <a:t> book, chapter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Fixed-priority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3400" y="4057650"/>
            <a:ext cx="9513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1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677161" y="4178553"/>
            <a:ext cx="5502275" cy="127000"/>
          </a:xfrm>
          <a:custGeom>
            <a:avLst/>
            <a:gdLst/>
            <a:ahLst/>
            <a:cxnLst/>
            <a:rect l="l" t="t" r="r" b="b"/>
            <a:pathLst>
              <a:path w="5502275" h="127000">
                <a:moveTo>
                  <a:pt x="5375147" y="0"/>
                </a:moveTo>
                <a:lnTo>
                  <a:pt x="5375147" y="127000"/>
                </a:lnTo>
                <a:lnTo>
                  <a:pt x="5482336" y="73406"/>
                </a:lnTo>
                <a:lnTo>
                  <a:pt x="5387847" y="73406"/>
                </a:lnTo>
                <a:lnTo>
                  <a:pt x="5387847" y="53594"/>
                </a:lnTo>
                <a:lnTo>
                  <a:pt x="5482336" y="53594"/>
                </a:lnTo>
                <a:lnTo>
                  <a:pt x="5375147" y="0"/>
                </a:lnTo>
                <a:close/>
              </a:path>
              <a:path w="5502275" h="127000">
                <a:moveTo>
                  <a:pt x="5375147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5375147" y="73406"/>
                </a:lnTo>
                <a:lnTo>
                  <a:pt x="5375147" y="53594"/>
                </a:lnTo>
                <a:close/>
              </a:path>
              <a:path w="5502275" h="127000">
                <a:moveTo>
                  <a:pt x="5482336" y="53594"/>
                </a:moveTo>
                <a:lnTo>
                  <a:pt x="5387847" y="53594"/>
                </a:lnTo>
                <a:lnTo>
                  <a:pt x="5387847" y="73406"/>
                </a:lnTo>
                <a:lnTo>
                  <a:pt x="5482336" y="73406"/>
                </a:lnTo>
                <a:lnTo>
                  <a:pt x="5502147" y="63500"/>
                </a:lnTo>
                <a:lnTo>
                  <a:pt x="54823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5"/>
          <p:cNvSpPr/>
          <p:nvPr/>
        </p:nvSpPr>
        <p:spPr>
          <a:xfrm>
            <a:off x="1677161" y="4785105"/>
            <a:ext cx="5502275" cy="127000"/>
          </a:xfrm>
          <a:custGeom>
            <a:avLst/>
            <a:gdLst/>
            <a:ahLst/>
            <a:cxnLst/>
            <a:rect l="l" t="t" r="r" b="b"/>
            <a:pathLst>
              <a:path w="5502275" h="127000">
                <a:moveTo>
                  <a:pt x="5375147" y="0"/>
                </a:moveTo>
                <a:lnTo>
                  <a:pt x="5375147" y="127000"/>
                </a:lnTo>
                <a:lnTo>
                  <a:pt x="5482336" y="73406"/>
                </a:lnTo>
                <a:lnTo>
                  <a:pt x="5387847" y="73406"/>
                </a:lnTo>
                <a:lnTo>
                  <a:pt x="5387847" y="53594"/>
                </a:lnTo>
                <a:lnTo>
                  <a:pt x="5482336" y="53594"/>
                </a:lnTo>
                <a:lnTo>
                  <a:pt x="5375147" y="0"/>
                </a:lnTo>
                <a:close/>
              </a:path>
              <a:path w="5502275" h="127000">
                <a:moveTo>
                  <a:pt x="5375147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5375147" y="73406"/>
                </a:lnTo>
                <a:lnTo>
                  <a:pt x="5375147" y="53594"/>
                </a:lnTo>
                <a:close/>
              </a:path>
              <a:path w="5502275" h="127000">
                <a:moveTo>
                  <a:pt x="5482336" y="53594"/>
                </a:moveTo>
                <a:lnTo>
                  <a:pt x="5387847" y="53594"/>
                </a:lnTo>
                <a:lnTo>
                  <a:pt x="5387847" y="73406"/>
                </a:lnTo>
                <a:lnTo>
                  <a:pt x="5482336" y="73406"/>
                </a:lnTo>
                <a:lnTo>
                  <a:pt x="5502147" y="63500"/>
                </a:lnTo>
                <a:lnTo>
                  <a:pt x="54823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6"/>
          <p:cNvSpPr/>
          <p:nvPr/>
        </p:nvSpPr>
        <p:spPr>
          <a:xfrm>
            <a:off x="1677161" y="5420614"/>
            <a:ext cx="5502275" cy="127000"/>
          </a:xfrm>
          <a:custGeom>
            <a:avLst/>
            <a:gdLst/>
            <a:ahLst/>
            <a:cxnLst/>
            <a:rect l="l" t="t" r="r" b="b"/>
            <a:pathLst>
              <a:path w="5502275" h="127000">
                <a:moveTo>
                  <a:pt x="5375147" y="0"/>
                </a:moveTo>
                <a:lnTo>
                  <a:pt x="5375147" y="127000"/>
                </a:lnTo>
                <a:lnTo>
                  <a:pt x="5482336" y="73406"/>
                </a:lnTo>
                <a:lnTo>
                  <a:pt x="5387847" y="73406"/>
                </a:lnTo>
                <a:lnTo>
                  <a:pt x="5387847" y="53594"/>
                </a:lnTo>
                <a:lnTo>
                  <a:pt x="5482336" y="53594"/>
                </a:lnTo>
                <a:lnTo>
                  <a:pt x="5375147" y="0"/>
                </a:lnTo>
                <a:close/>
              </a:path>
              <a:path w="5502275" h="127000">
                <a:moveTo>
                  <a:pt x="5375147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5375147" y="73406"/>
                </a:lnTo>
                <a:lnTo>
                  <a:pt x="5375147" y="53594"/>
                </a:lnTo>
                <a:close/>
              </a:path>
              <a:path w="5502275" h="127000">
                <a:moveTo>
                  <a:pt x="5482336" y="53594"/>
                </a:moveTo>
                <a:lnTo>
                  <a:pt x="5387847" y="53594"/>
                </a:lnTo>
                <a:lnTo>
                  <a:pt x="5387847" y="73406"/>
                </a:lnTo>
                <a:lnTo>
                  <a:pt x="5482336" y="73406"/>
                </a:lnTo>
                <a:lnTo>
                  <a:pt x="5502147" y="63500"/>
                </a:lnTo>
                <a:lnTo>
                  <a:pt x="5482336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7"/>
          <p:cNvSpPr/>
          <p:nvPr/>
        </p:nvSpPr>
        <p:spPr>
          <a:xfrm>
            <a:off x="2092451" y="4370070"/>
            <a:ext cx="129539" cy="480059"/>
          </a:xfrm>
          <a:custGeom>
            <a:avLst/>
            <a:gdLst/>
            <a:ahLst/>
            <a:cxnLst/>
            <a:rect l="l" t="t" r="r" b="b"/>
            <a:pathLst>
              <a:path w="129539" h="480060">
                <a:moveTo>
                  <a:pt x="77724" y="116585"/>
                </a:moveTo>
                <a:lnTo>
                  <a:pt x="51816" y="116585"/>
                </a:lnTo>
                <a:lnTo>
                  <a:pt x="51816" y="479932"/>
                </a:lnTo>
                <a:lnTo>
                  <a:pt x="77724" y="479932"/>
                </a:lnTo>
                <a:lnTo>
                  <a:pt x="77724" y="116585"/>
                </a:lnTo>
                <a:close/>
              </a:path>
              <a:path w="129539" h="480060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3" y="116585"/>
                </a:lnTo>
                <a:lnTo>
                  <a:pt x="64770" y="0"/>
                </a:lnTo>
                <a:close/>
              </a:path>
              <a:path w="129539" h="480060">
                <a:moveTo>
                  <a:pt x="123063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8"/>
          <p:cNvSpPr txBox="1"/>
          <p:nvPr/>
        </p:nvSpPr>
        <p:spPr>
          <a:xfrm>
            <a:off x="2049526" y="4842205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4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2862072" y="5167121"/>
            <a:ext cx="129539" cy="305435"/>
          </a:xfrm>
          <a:custGeom>
            <a:avLst/>
            <a:gdLst/>
            <a:ahLst/>
            <a:cxnLst/>
            <a:rect l="l" t="t" r="r" b="b"/>
            <a:pathLst>
              <a:path w="129539" h="305435">
                <a:moveTo>
                  <a:pt x="77723" y="116585"/>
                </a:moveTo>
                <a:lnTo>
                  <a:pt x="51815" y="116585"/>
                </a:lnTo>
                <a:lnTo>
                  <a:pt x="51815" y="304926"/>
                </a:lnTo>
                <a:lnTo>
                  <a:pt x="77723" y="304926"/>
                </a:lnTo>
                <a:lnTo>
                  <a:pt x="77723" y="116585"/>
                </a:lnTo>
                <a:close/>
              </a:path>
              <a:path w="129539" h="30543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5"/>
                </a:lnTo>
                <a:lnTo>
                  <a:pt x="123062" y="116585"/>
                </a:lnTo>
                <a:lnTo>
                  <a:pt x="64769" y="0"/>
                </a:lnTo>
                <a:close/>
              </a:path>
              <a:path w="129539" h="305435">
                <a:moveTo>
                  <a:pt x="123062" y="116585"/>
                </a:moveTo>
                <a:lnTo>
                  <a:pt x="77723" y="116585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10"/>
          <p:cNvSpPr txBox="1"/>
          <p:nvPr/>
        </p:nvSpPr>
        <p:spPr>
          <a:xfrm>
            <a:off x="2817114" y="546516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7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3471798" y="3772661"/>
            <a:ext cx="129539" cy="468630"/>
          </a:xfrm>
          <a:custGeom>
            <a:avLst/>
            <a:gdLst/>
            <a:ahLst/>
            <a:cxnLst/>
            <a:rect l="l" t="t" r="r" b="b"/>
            <a:pathLst>
              <a:path w="129539" h="468629">
                <a:moveTo>
                  <a:pt x="77678" y="129005"/>
                </a:moveTo>
                <a:lnTo>
                  <a:pt x="51772" y="129946"/>
                </a:lnTo>
                <a:lnTo>
                  <a:pt x="63880" y="468630"/>
                </a:lnTo>
                <a:lnTo>
                  <a:pt x="89788" y="467740"/>
                </a:lnTo>
                <a:lnTo>
                  <a:pt x="77678" y="129005"/>
                </a:lnTo>
                <a:close/>
              </a:path>
              <a:path w="129539" h="468629">
                <a:moveTo>
                  <a:pt x="60071" y="0"/>
                </a:moveTo>
                <a:lnTo>
                  <a:pt x="0" y="131825"/>
                </a:lnTo>
                <a:lnTo>
                  <a:pt x="51772" y="129946"/>
                </a:lnTo>
                <a:lnTo>
                  <a:pt x="51308" y="116967"/>
                </a:lnTo>
                <a:lnTo>
                  <a:pt x="77215" y="116077"/>
                </a:lnTo>
                <a:lnTo>
                  <a:pt x="123386" y="116077"/>
                </a:lnTo>
                <a:lnTo>
                  <a:pt x="60071" y="0"/>
                </a:lnTo>
                <a:close/>
              </a:path>
              <a:path w="129539" h="468629">
                <a:moveTo>
                  <a:pt x="77215" y="116077"/>
                </a:moveTo>
                <a:lnTo>
                  <a:pt x="51308" y="116967"/>
                </a:lnTo>
                <a:lnTo>
                  <a:pt x="51772" y="129946"/>
                </a:lnTo>
                <a:lnTo>
                  <a:pt x="77678" y="129005"/>
                </a:lnTo>
                <a:lnTo>
                  <a:pt x="77215" y="116077"/>
                </a:lnTo>
                <a:close/>
              </a:path>
              <a:path w="129539" h="468629">
                <a:moveTo>
                  <a:pt x="123386" y="116077"/>
                </a:moveTo>
                <a:lnTo>
                  <a:pt x="77215" y="116077"/>
                </a:lnTo>
                <a:lnTo>
                  <a:pt x="77678" y="129005"/>
                </a:lnTo>
                <a:lnTo>
                  <a:pt x="129412" y="127126"/>
                </a:lnTo>
                <a:lnTo>
                  <a:pt x="123386" y="116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12"/>
          <p:cNvSpPr txBox="1"/>
          <p:nvPr/>
        </p:nvSpPr>
        <p:spPr>
          <a:xfrm>
            <a:off x="3408679" y="4239514"/>
            <a:ext cx="4912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10</a:t>
            </a:r>
          </a:p>
        </p:txBody>
      </p:sp>
      <p:sp>
        <p:nvSpPr>
          <p:cNvPr id="16" name="object 13"/>
          <p:cNvSpPr txBox="1"/>
          <p:nvPr/>
        </p:nvSpPr>
        <p:spPr>
          <a:xfrm>
            <a:off x="5421883" y="4256913"/>
            <a:ext cx="53771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17</a:t>
            </a:r>
          </a:p>
        </p:txBody>
      </p:sp>
      <p:sp>
        <p:nvSpPr>
          <p:cNvPr id="17" name="object 14"/>
          <p:cNvSpPr/>
          <p:nvPr/>
        </p:nvSpPr>
        <p:spPr>
          <a:xfrm>
            <a:off x="5515355" y="3905250"/>
            <a:ext cx="129539" cy="352425"/>
          </a:xfrm>
          <a:custGeom>
            <a:avLst/>
            <a:gdLst/>
            <a:ahLst/>
            <a:cxnLst/>
            <a:rect l="l" t="t" r="r" b="b"/>
            <a:pathLst>
              <a:path w="129539" h="352425">
                <a:moveTo>
                  <a:pt x="51816" y="222757"/>
                </a:moveTo>
                <a:lnTo>
                  <a:pt x="0" y="222757"/>
                </a:lnTo>
                <a:lnTo>
                  <a:pt x="64770" y="352298"/>
                </a:lnTo>
                <a:lnTo>
                  <a:pt x="123063" y="235712"/>
                </a:lnTo>
                <a:lnTo>
                  <a:pt x="51816" y="235712"/>
                </a:lnTo>
                <a:lnTo>
                  <a:pt x="51816" y="222757"/>
                </a:lnTo>
                <a:close/>
              </a:path>
              <a:path w="129539" h="352425">
                <a:moveTo>
                  <a:pt x="77724" y="0"/>
                </a:moveTo>
                <a:lnTo>
                  <a:pt x="51816" y="0"/>
                </a:lnTo>
                <a:lnTo>
                  <a:pt x="51816" y="235712"/>
                </a:lnTo>
                <a:lnTo>
                  <a:pt x="77724" y="235712"/>
                </a:lnTo>
                <a:lnTo>
                  <a:pt x="77724" y="0"/>
                </a:lnTo>
                <a:close/>
              </a:path>
              <a:path w="129539" h="352425">
                <a:moveTo>
                  <a:pt x="129540" y="222757"/>
                </a:moveTo>
                <a:lnTo>
                  <a:pt x="77724" y="222757"/>
                </a:lnTo>
                <a:lnTo>
                  <a:pt x="77724" y="235712"/>
                </a:lnTo>
                <a:lnTo>
                  <a:pt x="123063" y="235712"/>
                </a:lnTo>
                <a:lnTo>
                  <a:pt x="129540" y="2227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15"/>
          <p:cNvSpPr/>
          <p:nvPr/>
        </p:nvSpPr>
        <p:spPr>
          <a:xfrm>
            <a:off x="5894832" y="5139690"/>
            <a:ext cx="129539" cy="352425"/>
          </a:xfrm>
          <a:custGeom>
            <a:avLst/>
            <a:gdLst/>
            <a:ahLst/>
            <a:cxnLst/>
            <a:rect l="l" t="t" r="r" b="b"/>
            <a:pathLst>
              <a:path w="129539" h="352425">
                <a:moveTo>
                  <a:pt x="51815" y="222758"/>
                </a:moveTo>
                <a:lnTo>
                  <a:pt x="0" y="222758"/>
                </a:lnTo>
                <a:lnTo>
                  <a:pt x="64769" y="352298"/>
                </a:lnTo>
                <a:lnTo>
                  <a:pt x="123062" y="235712"/>
                </a:lnTo>
                <a:lnTo>
                  <a:pt x="51815" y="235712"/>
                </a:lnTo>
                <a:lnTo>
                  <a:pt x="51815" y="222758"/>
                </a:lnTo>
                <a:close/>
              </a:path>
              <a:path w="129539" h="352425">
                <a:moveTo>
                  <a:pt x="77723" y="0"/>
                </a:moveTo>
                <a:lnTo>
                  <a:pt x="51815" y="0"/>
                </a:lnTo>
                <a:lnTo>
                  <a:pt x="51815" y="235712"/>
                </a:lnTo>
                <a:lnTo>
                  <a:pt x="77723" y="235712"/>
                </a:lnTo>
                <a:lnTo>
                  <a:pt x="77723" y="0"/>
                </a:lnTo>
                <a:close/>
              </a:path>
              <a:path w="129539" h="352425">
                <a:moveTo>
                  <a:pt x="129539" y="222758"/>
                </a:moveTo>
                <a:lnTo>
                  <a:pt x="77723" y="222758"/>
                </a:lnTo>
                <a:lnTo>
                  <a:pt x="77723" y="235712"/>
                </a:lnTo>
                <a:lnTo>
                  <a:pt x="123062" y="235712"/>
                </a:lnTo>
                <a:lnTo>
                  <a:pt x="129539" y="2227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16"/>
          <p:cNvSpPr txBox="1"/>
          <p:nvPr/>
        </p:nvSpPr>
        <p:spPr>
          <a:xfrm>
            <a:off x="5816852" y="5490464"/>
            <a:ext cx="3553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20</a:t>
            </a:r>
          </a:p>
        </p:txBody>
      </p:sp>
      <p:sp>
        <p:nvSpPr>
          <p:cNvPr id="20" name="object 17"/>
          <p:cNvSpPr txBox="1"/>
          <p:nvPr/>
        </p:nvSpPr>
        <p:spPr>
          <a:xfrm>
            <a:off x="6337808" y="4842205"/>
            <a:ext cx="52019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22</a:t>
            </a:r>
          </a:p>
        </p:txBody>
      </p:sp>
      <p:sp>
        <p:nvSpPr>
          <p:cNvPr id="21" name="object 18"/>
          <p:cNvSpPr/>
          <p:nvPr/>
        </p:nvSpPr>
        <p:spPr>
          <a:xfrm>
            <a:off x="6443471" y="4514850"/>
            <a:ext cx="129539" cy="352425"/>
          </a:xfrm>
          <a:custGeom>
            <a:avLst/>
            <a:gdLst/>
            <a:ahLst/>
            <a:cxnLst/>
            <a:rect l="l" t="t" r="r" b="b"/>
            <a:pathLst>
              <a:path w="129540" h="352425">
                <a:moveTo>
                  <a:pt x="51815" y="222757"/>
                </a:moveTo>
                <a:lnTo>
                  <a:pt x="0" y="222757"/>
                </a:lnTo>
                <a:lnTo>
                  <a:pt x="64770" y="352298"/>
                </a:lnTo>
                <a:lnTo>
                  <a:pt x="123062" y="235712"/>
                </a:lnTo>
                <a:lnTo>
                  <a:pt x="51815" y="235712"/>
                </a:lnTo>
                <a:lnTo>
                  <a:pt x="51815" y="222757"/>
                </a:lnTo>
                <a:close/>
              </a:path>
              <a:path w="129540" h="352425">
                <a:moveTo>
                  <a:pt x="77724" y="0"/>
                </a:moveTo>
                <a:lnTo>
                  <a:pt x="51815" y="0"/>
                </a:lnTo>
                <a:lnTo>
                  <a:pt x="51815" y="235712"/>
                </a:lnTo>
                <a:lnTo>
                  <a:pt x="77724" y="235712"/>
                </a:lnTo>
                <a:lnTo>
                  <a:pt x="77724" y="0"/>
                </a:lnTo>
                <a:close/>
              </a:path>
              <a:path w="129540" h="352425">
                <a:moveTo>
                  <a:pt x="129539" y="222757"/>
                </a:moveTo>
                <a:lnTo>
                  <a:pt x="77724" y="222757"/>
                </a:lnTo>
                <a:lnTo>
                  <a:pt x="77724" y="235712"/>
                </a:lnTo>
                <a:lnTo>
                  <a:pt x="123062" y="235712"/>
                </a:lnTo>
                <a:lnTo>
                  <a:pt x="129539" y="2227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19"/>
          <p:cNvSpPr txBox="1"/>
          <p:nvPr/>
        </p:nvSpPr>
        <p:spPr>
          <a:xfrm>
            <a:off x="533400" y="4646167"/>
            <a:ext cx="9513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2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533400" y="5298135"/>
            <a:ext cx="9513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3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7343393" y="3988384"/>
            <a:ext cx="91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3075" kern="0" baseline="-16260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800" kern="0">
              <a:latin typeface="Arial"/>
              <a:cs typeface="Arial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7304278" y="4405274"/>
            <a:ext cx="1063625" cy="129603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739"/>
              </a:spcBef>
            </a:pP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3075" kern="0" baseline="-16260" dirty="0">
                <a:solidFill>
                  <a:srgbClr val="0000FF"/>
                </a:solidFill>
                <a:latin typeface="DejaVu Serif"/>
                <a:cs typeface="DejaVu Serif"/>
              </a:rPr>
              <a:t>2  </a:t>
            </a: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= 8</a:t>
            </a:r>
            <a:endParaRPr sz="2800" kern="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3075" kern="0" baseline="-16260" dirty="0">
                <a:solidFill>
                  <a:srgbClr val="0000FF"/>
                </a:solidFill>
                <a:latin typeface="DejaVu Serif"/>
                <a:cs typeface="DejaVu Serif"/>
              </a:rPr>
              <a:t>3  </a:t>
            </a: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= 4</a:t>
            </a:r>
            <a:endParaRPr sz="2800" kern="0">
              <a:latin typeface="DejaVu Serif"/>
              <a:cs typeface="DejaVu Serif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707542" y="978017"/>
            <a:ext cx="8284058" cy="290656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Each task has a priority </a:t>
            </a:r>
            <a:r>
              <a:rPr sz="2800" kern="0" dirty="0">
                <a:latin typeface="DejaVu Serif"/>
                <a:cs typeface="DejaVu Serif"/>
              </a:rPr>
              <a:t>𝑃</a:t>
            </a:r>
            <a:r>
              <a:rPr sz="3075" kern="0" baseline="-16260" dirty="0">
                <a:latin typeface="DejaVu Serif"/>
                <a:cs typeface="DejaVu Serif"/>
              </a:rPr>
              <a:t>𝑖 </a:t>
            </a:r>
            <a:r>
              <a:rPr sz="2800" kern="0" dirty="0">
                <a:latin typeface="Arial"/>
                <a:cs typeface="Arial"/>
              </a:rPr>
              <a:t>, typically </a:t>
            </a:r>
            <a:r>
              <a:rPr sz="2800" kern="0" dirty="0">
                <a:latin typeface="DejaVu Serif"/>
                <a:cs typeface="DejaVu Serif"/>
              </a:rPr>
              <a:t>𝑃</a:t>
            </a:r>
            <a:r>
              <a:rPr sz="3075" kern="0" baseline="-16260" dirty="0">
                <a:latin typeface="DejaVu Serif"/>
                <a:cs typeface="DejaVu Serif"/>
              </a:rPr>
              <a:t>𝑖 </a:t>
            </a:r>
            <a:r>
              <a:rPr sz="2800" kern="0" dirty="0">
                <a:latin typeface="DejaVu Serif"/>
                <a:cs typeface="DejaVu Serif"/>
              </a:rPr>
              <a:t>∈ </a:t>
            </a:r>
            <a:r>
              <a:rPr sz="2800" kern="0" dirty="0">
                <a:latin typeface="Arial"/>
                <a:cs typeface="Arial"/>
              </a:rPr>
              <a:t>[0, </a:t>
            </a:r>
            <a:r>
              <a:rPr sz="2800" kern="0" dirty="0" smtClean="0">
                <a:latin typeface="Arial"/>
                <a:cs typeface="Arial"/>
              </a:rPr>
              <a:t>255]</a:t>
            </a:r>
            <a:endParaRPr sz="2800" kern="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  <a:tabLst>
                <a:tab pos="969644" algn="l"/>
                <a:tab pos="1349375" algn="l"/>
              </a:tabLst>
            </a:pP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𝑃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𝑖	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&lt;	𝑃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𝑗 </a:t>
            </a: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means Task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𝑖 </a:t>
            </a: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has a higher priority than task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𝜏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𝑗 </a:t>
            </a: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4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The task with the highest priority is selected for execution.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Tasks with the same priority are served FIFO order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 kern="0" dirty="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  <a:tabLst>
                <a:tab pos="563880" algn="l"/>
                <a:tab pos="943610" algn="l"/>
              </a:tabLst>
            </a:pP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𝑷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𝟏	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&lt;	𝑷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𝟐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&lt; 𝑷</a:t>
            </a:r>
            <a:r>
              <a:rPr sz="2625" kern="0" baseline="-15873" dirty="0">
                <a:solidFill>
                  <a:srgbClr val="0000FF"/>
                </a:solidFill>
                <a:latin typeface="DejaVu Serif"/>
                <a:cs typeface="DejaVu Serif"/>
              </a:rPr>
              <a:t>𝟑</a:t>
            </a:r>
            <a:endParaRPr sz="2625" kern="0" baseline="-15873" dirty="0">
              <a:latin typeface="DejaVu Serif"/>
              <a:cs typeface="DejaVu Serif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52671" y="4574997"/>
            <a:ext cx="635508" cy="285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8" name="object 25"/>
          <p:cNvSpPr/>
          <p:nvPr/>
        </p:nvSpPr>
        <p:spPr>
          <a:xfrm>
            <a:off x="3899915" y="4602479"/>
            <a:ext cx="545591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9" name="object 26"/>
          <p:cNvSpPr/>
          <p:nvPr/>
        </p:nvSpPr>
        <p:spPr>
          <a:xfrm>
            <a:off x="3899915" y="4602479"/>
            <a:ext cx="546100" cy="195580"/>
          </a:xfrm>
          <a:custGeom>
            <a:avLst/>
            <a:gdLst/>
            <a:ahLst/>
            <a:cxnLst/>
            <a:rect l="l" t="t" r="r" b="b"/>
            <a:pathLst>
              <a:path w="546100" h="195579">
                <a:moveTo>
                  <a:pt x="0" y="195072"/>
                </a:moveTo>
                <a:lnTo>
                  <a:pt x="545591" y="195072"/>
                </a:lnTo>
                <a:lnTo>
                  <a:pt x="545591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0" name="object 27"/>
          <p:cNvSpPr/>
          <p:nvPr/>
        </p:nvSpPr>
        <p:spPr>
          <a:xfrm>
            <a:off x="2109216" y="4574997"/>
            <a:ext cx="1464563" cy="285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28"/>
          <p:cNvSpPr/>
          <p:nvPr/>
        </p:nvSpPr>
        <p:spPr>
          <a:xfrm>
            <a:off x="2156460" y="4602479"/>
            <a:ext cx="1374648" cy="195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29"/>
          <p:cNvSpPr/>
          <p:nvPr/>
        </p:nvSpPr>
        <p:spPr>
          <a:xfrm>
            <a:off x="2156460" y="4602479"/>
            <a:ext cx="1374775" cy="195580"/>
          </a:xfrm>
          <a:custGeom>
            <a:avLst/>
            <a:gdLst/>
            <a:ahLst/>
            <a:cxnLst/>
            <a:rect l="l" t="t" r="r" b="b"/>
            <a:pathLst>
              <a:path w="1374775" h="195579">
                <a:moveTo>
                  <a:pt x="0" y="195072"/>
                </a:moveTo>
                <a:lnTo>
                  <a:pt x="1374648" y="195072"/>
                </a:lnTo>
                <a:lnTo>
                  <a:pt x="1374648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3" name="object 30"/>
          <p:cNvSpPr/>
          <p:nvPr/>
        </p:nvSpPr>
        <p:spPr>
          <a:xfrm>
            <a:off x="4396740" y="5138966"/>
            <a:ext cx="1264919" cy="3184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4" name="object 31"/>
          <p:cNvSpPr/>
          <p:nvPr/>
        </p:nvSpPr>
        <p:spPr>
          <a:xfrm>
            <a:off x="4443984" y="5166359"/>
            <a:ext cx="1175003" cy="228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5" name="object 32"/>
          <p:cNvSpPr/>
          <p:nvPr/>
        </p:nvSpPr>
        <p:spPr>
          <a:xfrm>
            <a:off x="4443984" y="5166359"/>
            <a:ext cx="1175385" cy="228600"/>
          </a:xfrm>
          <a:custGeom>
            <a:avLst/>
            <a:gdLst/>
            <a:ahLst/>
            <a:cxnLst/>
            <a:rect l="l" t="t" r="r" b="b"/>
            <a:pathLst>
              <a:path w="1175385" h="228600">
                <a:moveTo>
                  <a:pt x="0" y="228599"/>
                </a:moveTo>
                <a:lnTo>
                  <a:pt x="1175003" y="228599"/>
                </a:lnTo>
                <a:lnTo>
                  <a:pt x="1175003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6" name="object 33"/>
          <p:cNvSpPr/>
          <p:nvPr/>
        </p:nvSpPr>
        <p:spPr>
          <a:xfrm>
            <a:off x="3525011" y="3963974"/>
            <a:ext cx="431317" cy="2835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7" name="object 34"/>
          <p:cNvSpPr/>
          <p:nvPr/>
        </p:nvSpPr>
        <p:spPr>
          <a:xfrm>
            <a:off x="3572255" y="3991355"/>
            <a:ext cx="341375" cy="193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8" name="object 35"/>
          <p:cNvSpPr/>
          <p:nvPr/>
        </p:nvSpPr>
        <p:spPr>
          <a:xfrm>
            <a:off x="3572255" y="3991355"/>
            <a:ext cx="341630" cy="193675"/>
          </a:xfrm>
          <a:custGeom>
            <a:avLst/>
            <a:gdLst/>
            <a:ahLst/>
            <a:cxnLst/>
            <a:rect l="l" t="t" r="r" b="b"/>
            <a:pathLst>
              <a:path w="341629" h="193675">
                <a:moveTo>
                  <a:pt x="0" y="193548"/>
                </a:moveTo>
                <a:lnTo>
                  <a:pt x="341375" y="193548"/>
                </a:lnTo>
                <a:lnTo>
                  <a:pt x="341375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9" name="object 36"/>
          <p:cNvSpPr txBox="1"/>
          <p:nvPr/>
        </p:nvSpPr>
        <p:spPr>
          <a:xfrm>
            <a:off x="4172965" y="4834890"/>
            <a:ext cx="4254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13</a:t>
            </a:r>
          </a:p>
        </p:txBody>
      </p:sp>
      <p:sp>
        <p:nvSpPr>
          <p:cNvPr id="40" name="object 37"/>
          <p:cNvSpPr txBox="1"/>
          <p:nvPr/>
        </p:nvSpPr>
        <p:spPr>
          <a:xfrm>
            <a:off x="5369814" y="5501132"/>
            <a:ext cx="3365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2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Fixed-priority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559308" y="1652397"/>
            <a:ext cx="7720583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3415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Round robin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3400" y="1113815"/>
            <a:ext cx="8360258" cy="19462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The ready queue is served with FIFO, but ...</a:t>
            </a: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Char char="•"/>
              <a:tabLst>
                <a:tab pos="241300" algn="l"/>
                <a:tab pos="2103755" algn="l"/>
              </a:tabLst>
            </a:pPr>
            <a:r>
              <a:rPr sz="2800" kern="0" dirty="0">
                <a:latin typeface="Arial"/>
                <a:cs typeface="Arial"/>
              </a:rPr>
              <a:t>Each task </a:t>
            </a:r>
            <a:r>
              <a:rPr sz="2800" kern="0" dirty="0" smtClean="0">
                <a:latin typeface="DejaVu Serif"/>
                <a:cs typeface="DejaVu Serif"/>
              </a:rPr>
              <a:t>𝜏</a:t>
            </a:r>
            <a:r>
              <a:rPr sz="3075" kern="0" baseline="-16260" dirty="0" smtClean="0">
                <a:latin typeface="DejaVu Serif"/>
                <a:cs typeface="DejaVu Serif"/>
              </a:rPr>
              <a:t>𝑖</a:t>
            </a:r>
            <a:r>
              <a:rPr lang="en-US" sz="3075" kern="0" baseline="-16260" dirty="0" smtClean="0">
                <a:latin typeface="DejaVu Serif"/>
                <a:cs typeface="DejaVu Serif"/>
              </a:rPr>
              <a:t> </a:t>
            </a:r>
            <a:r>
              <a:rPr sz="2800" kern="0" dirty="0" smtClean="0">
                <a:latin typeface="Arial"/>
                <a:cs typeface="Arial"/>
              </a:rPr>
              <a:t>cannot </a:t>
            </a:r>
            <a:r>
              <a:rPr sz="2800" kern="0" dirty="0">
                <a:latin typeface="Arial"/>
                <a:cs typeface="Arial"/>
              </a:rPr>
              <a:t>execute for more than </a:t>
            </a:r>
            <a:r>
              <a:rPr sz="2800" b="1" kern="0" dirty="0">
                <a:solidFill>
                  <a:srgbClr val="0000FF"/>
                </a:solidFill>
                <a:latin typeface="Arial"/>
                <a:cs typeface="Arial"/>
              </a:rPr>
              <a:t>Q </a:t>
            </a:r>
            <a:r>
              <a:rPr sz="2800" kern="0" dirty="0">
                <a:latin typeface="Arial"/>
                <a:cs typeface="Arial"/>
              </a:rPr>
              <a:t>time  units (</a:t>
            </a:r>
            <a:r>
              <a:rPr sz="2800" b="1" kern="0" dirty="0">
                <a:solidFill>
                  <a:srgbClr val="0000FF"/>
                </a:solidFill>
                <a:latin typeface="Arial"/>
                <a:cs typeface="Arial"/>
              </a:rPr>
              <a:t>Q </a:t>
            </a:r>
            <a:r>
              <a:rPr sz="2800" kern="0" dirty="0">
                <a:latin typeface="Arial"/>
                <a:cs typeface="Arial"/>
              </a:rPr>
              <a:t>= </a:t>
            </a:r>
            <a:r>
              <a:rPr sz="2800" kern="0" dirty="0">
                <a:solidFill>
                  <a:srgbClr val="0000FF"/>
                </a:solidFill>
                <a:latin typeface="Arial"/>
                <a:cs typeface="Arial"/>
              </a:rPr>
              <a:t>time quantum</a:t>
            </a:r>
            <a:r>
              <a:rPr sz="2800" kern="0" dirty="0">
                <a:latin typeface="Arial"/>
                <a:cs typeface="Arial"/>
              </a:rPr>
              <a:t>).</a:t>
            </a: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When </a:t>
            </a:r>
            <a:r>
              <a:rPr sz="2800" b="1" kern="0" dirty="0">
                <a:solidFill>
                  <a:srgbClr val="0000FF"/>
                </a:solidFill>
                <a:latin typeface="Arial"/>
                <a:cs typeface="Arial"/>
              </a:rPr>
              <a:t>Q </a:t>
            </a:r>
            <a:r>
              <a:rPr sz="2800" kern="0" dirty="0">
                <a:latin typeface="Arial"/>
                <a:cs typeface="Arial"/>
              </a:rPr>
              <a:t>expires, </a:t>
            </a: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𝝉</a:t>
            </a:r>
            <a:r>
              <a:rPr sz="3075" kern="0" baseline="-16260" dirty="0">
                <a:solidFill>
                  <a:srgbClr val="0000FF"/>
                </a:solidFill>
                <a:latin typeface="DejaVu Serif"/>
                <a:cs typeface="DejaVu Serif"/>
              </a:rPr>
              <a:t>𝒊 </a:t>
            </a:r>
            <a:r>
              <a:rPr sz="2800" kern="0" dirty="0">
                <a:latin typeface="Arial"/>
                <a:cs typeface="Arial"/>
              </a:rPr>
              <a:t>is put back in the queue.</a:t>
            </a:r>
          </a:p>
        </p:txBody>
      </p:sp>
      <p:sp>
        <p:nvSpPr>
          <p:cNvPr id="7" name="object 4"/>
          <p:cNvSpPr/>
          <p:nvPr/>
        </p:nvSpPr>
        <p:spPr>
          <a:xfrm>
            <a:off x="1415818" y="3646952"/>
            <a:ext cx="6720838" cy="1812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</p:spTree>
    <p:extLst>
      <p:ext uri="{BB962C8B-B14F-4D97-AF65-F5344CB8AC3E}">
        <p14:creationId xmlns:p14="http://schemas.microsoft.com/office/powerpoint/2010/main" val="6414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Round robin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707541" y="1111391"/>
            <a:ext cx="6691477" cy="1000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39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kern="0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sz="2000" kern="0" dirty="0">
                <a:latin typeface="Arial"/>
                <a:cs typeface="Arial"/>
              </a:rPr>
              <a:t>= number of task in the ready queue</a:t>
            </a:r>
          </a:p>
          <a:p>
            <a:pPr marL="241300" indent="-228600">
              <a:lnSpc>
                <a:spcPts val="287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kern="0" dirty="0">
                <a:latin typeface="Arial"/>
                <a:cs typeface="Arial"/>
              </a:rPr>
              <a:t>Round robin creates “rounds” that are as long as </a:t>
            </a:r>
            <a:r>
              <a:rPr sz="2400" kern="0" dirty="0">
                <a:solidFill>
                  <a:srgbClr val="0000FF"/>
                </a:solidFill>
                <a:latin typeface="DejaVu Serif"/>
                <a:cs typeface="DejaVu Serif"/>
              </a:rPr>
              <a:t>𝒏 ⋅ 𝑸</a:t>
            </a:r>
            <a:endParaRPr sz="2400" kern="0" dirty="0">
              <a:latin typeface="DejaVu Serif"/>
              <a:cs typeface="DejaVu Serif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kern="0" dirty="0">
                <a:solidFill>
                  <a:srgbClr val="0000FF"/>
                </a:solidFill>
                <a:latin typeface="Arial"/>
                <a:cs typeface="Arial"/>
              </a:rPr>
              <a:t>Assume </a:t>
            </a:r>
            <a:r>
              <a:rPr sz="2000" kern="0" dirty="0">
                <a:solidFill>
                  <a:srgbClr val="0000FF"/>
                </a:solidFill>
                <a:latin typeface="DejaVu Serif"/>
                <a:cs typeface="DejaVu Serif"/>
              </a:rPr>
              <a:t>𝑸 = 𝟏</a:t>
            </a:r>
            <a:endParaRPr sz="2000" kern="0" dirty="0">
              <a:latin typeface="DejaVu Serif"/>
              <a:cs typeface="DejaVu Serif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69900" y="2417205"/>
            <a:ext cx="9703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1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1530858" y="2630183"/>
            <a:ext cx="6301105" cy="127000"/>
          </a:xfrm>
          <a:custGeom>
            <a:avLst/>
            <a:gdLst/>
            <a:ahLst/>
            <a:cxnLst/>
            <a:rect l="l" t="t" r="r" b="b"/>
            <a:pathLst>
              <a:path w="6301105" h="127000">
                <a:moveTo>
                  <a:pt x="6173596" y="0"/>
                </a:moveTo>
                <a:lnTo>
                  <a:pt x="6173596" y="127000"/>
                </a:lnTo>
                <a:lnTo>
                  <a:pt x="6280784" y="73406"/>
                </a:lnTo>
                <a:lnTo>
                  <a:pt x="6186296" y="73406"/>
                </a:lnTo>
                <a:lnTo>
                  <a:pt x="6186296" y="53594"/>
                </a:lnTo>
                <a:lnTo>
                  <a:pt x="6280785" y="53594"/>
                </a:lnTo>
                <a:lnTo>
                  <a:pt x="6173596" y="0"/>
                </a:lnTo>
                <a:close/>
              </a:path>
              <a:path w="6301105" h="127000">
                <a:moveTo>
                  <a:pt x="6173596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6173596" y="73406"/>
                </a:lnTo>
                <a:lnTo>
                  <a:pt x="6173596" y="53594"/>
                </a:lnTo>
                <a:close/>
              </a:path>
              <a:path w="6301105" h="127000">
                <a:moveTo>
                  <a:pt x="6280785" y="53594"/>
                </a:moveTo>
                <a:lnTo>
                  <a:pt x="6186296" y="53594"/>
                </a:lnTo>
                <a:lnTo>
                  <a:pt x="6186296" y="73406"/>
                </a:lnTo>
                <a:lnTo>
                  <a:pt x="6280784" y="73406"/>
                </a:lnTo>
                <a:lnTo>
                  <a:pt x="6300596" y="63500"/>
                </a:lnTo>
                <a:lnTo>
                  <a:pt x="6280785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530858" y="3236736"/>
            <a:ext cx="6301105" cy="127000"/>
          </a:xfrm>
          <a:custGeom>
            <a:avLst/>
            <a:gdLst/>
            <a:ahLst/>
            <a:cxnLst/>
            <a:rect l="l" t="t" r="r" b="b"/>
            <a:pathLst>
              <a:path w="6301105" h="127000">
                <a:moveTo>
                  <a:pt x="6173596" y="0"/>
                </a:moveTo>
                <a:lnTo>
                  <a:pt x="6173596" y="127000"/>
                </a:lnTo>
                <a:lnTo>
                  <a:pt x="6280785" y="73405"/>
                </a:lnTo>
                <a:lnTo>
                  <a:pt x="6186296" y="73405"/>
                </a:lnTo>
                <a:lnTo>
                  <a:pt x="6186296" y="53593"/>
                </a:lnTo>
                <a:lnTo>
                  <a:pt x="6280784" y="53593"/>
                </a:lnTo>
                <a:lnTo>
                  <a:pt x="6173596" y="0"/>
                </a:lnTo>
                <a:close/>
              </a:path>
              <a:path w="6301105" h="127000">
                <a:moveTo>
                  <a:pt x="6173596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6173596" y="73405"/>
                </a:lnTo>
                <a:lnTo>
                  <a:pt x="6173596" y="53593"/>
                </a:lnTo>
                <a:close/>
              </a:path>
              <a:path w="6301105" h="127000">
                <a:moveTo>
                  <a:pt x="6280784" y="53593"/>
                </a:moveTo>
                <a:lnTo>
                  <a:pt x="6186296" y="53593"/>
                </a:lnTo>
                <a:lnTo>
                  <a:pt x="6186296" y="73405"/>
                </a:lnTo>
                <a:lnTo>
                  <a:pt x="6280785" y="73405"/>
                </a:lnTo>
                <a:lnTo>
                  <a:pt x="6300596" y="63500"/>
                </a:lnTo>
                <a:lnTo>
                  <a:pt x="6280784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530858" y="3872244"/>
            <a:ext cx="6301105" cy="127000"/>
          </a:xfrm>
          <a:custGeom>
            <a:avLst/>
            <a:gdLst/>
            <a:ahLst/>
            <a:cxnLst/>
            <a:rect l="l" t="t" r="r" b="b"/>
            <a:pathLst>
              <a:path w="6301105" h="127000">
                <a:moveTo>
                  <a:pt x="6173596" y="0"/>
                </a:moveTo>
                <a:lnTo>
                  <a:pt x="6173596" y="127000"/>
                </a:lnTo>
                <a:lnTo>
                  <a:pt x="6280784" y="73406"/>
                </a:lnTo>
                <a:lnTo>
                  <a:pt x="6186296" y="73406"/>
                </a:lnTo>
                <a:lnTo>
                  <a:pt x="6186296" y="53593"/>
                </a:lnTo>
                <a:lnTo>
                  <a:pt x="6280784" y="53593"/>
                </a:lnTo>
                <a:lnTo>
                  <a:pt x="6173596" y="0"/>
                </a:lnTo>
                <a:close/>
              </a:path>
              <a:path w="6301105" h="127000">
                <a:moveTo>
                  <a:pt x="6173596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6173596" y="73406"/>
                </a:lnTo>
                <a:lnTo>
                  <a:pt x="6173596" y="53593"/>
                </a:lnTo>
                <a:close/>
              </a:path>
              <a:path w="6301105" h="127000">
                <a:moveTo>
                  <a:pt x="6280784" y="53593"/>
                </a:moveTo>
                <a:lnTo>
                  <a:pt x="6186296" y="53593"/>
                </a:lnTo>
                <a:lnTo>
                  <a:pt x="6186296" y="73406"/>
                </a:lnTo>
                <a:lnTo>
                  <a:pt x="6280784" y="73406"/>
                </a:lnTo>
                <a:lnTo>
                  <a:pt x="6300596" y="63500"/>
                </a:lnTo>
                <a:lnTo>
                  <a:pt x="6280784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1825751" y="2821699"/>
            <a:ext cx="129539" cy="480059"/>
          </a:xfrm>
          <a:custGeom>
            <a:avLst/>
            <a:gdLst/>
            <a:ahLst/>
            <a:cxnLst/>
            <a:rect l="l" t="t" r="r" b="b"/>
            <a:pathLst>
              <a:path w="129539" h="480060">
                <a:moveTo>
                  <a:pt x="77724" y="116586"/>
                </a:moveTo>
                <a:lnTo>
                  <a:pt x="51816" y="116586"/>
                </a:lnTo>
                <a:lnTo>
                  <a:pt x="51816" y="479932"/>
                </a:lnTo>
                <a:lnTo>
                  <a:pt x="77724" y="479932"/>
                </a:lnTo>
                <a:lnTo>
                  <a:pt x="77724" y="116586"/>
                </a:lnTo>
                <a:close/>
              </a:path>
              <a:path w="129539" h="480060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70" y="0"/>
                </a:lnTo>
                <a:close/>
              </a:path>
              <a:path w="129539" h="480060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 txBox="1"/>
          <p:nvPr/>
        </p:nvSpPr>
        <p:spPr>
          <a:xfrm>
            <a:off x="1755394" y="329375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2706623" y="3618751"/>
            <a:ext cx="129539" cy="305435"/>
          </a:xfrm>
          <a:custGeom>
            <a:avLst/>
            <a:gdLst/>
            <a:ahLst/>
            <a:cxnLst/>
            <a:rect l="l" t="t" r="r" b="b"/>
            <a:pathLst>
              <a:path w="129539" h="305435">
                <a:moveTo>
                  <a:pt x="77724" y="116586"/>
                </a:moveTo>
                <a:lnTo>
                  <a:pt x="51815" y="116586"/>
                </a:lnTo>
                <a:lnTo>
                  <a:pt x="51815" y="304926"/>
                </a:lnTo>
                <a:lnTo>
                  <a:pt x="77724" y="304926"/>
                </a:lnTo>
                <a:lnTo>
                  <a:pt x="77724" y="116586"/>
                </a:lnTo>
                <a:close/>
              </a:path>
              <a:path w="129539" h="305435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305435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 txBox="1"/>
          <p:nvPr/>
        </p:nvSpPr>
        <p:spPr>
          <a:xfrm>
            <a:off x="2656713" y="3941458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2"/>
          <p:cNvSpPr/>
          <p:nvPr/>
        </p:nvSpPr>
        <p:spPr>
          <a:xfrm>
            <a:off x="3708653" y="2236483"/>
            <a:ext cx="129539" cy="469265"/>
          </a:xfrm>
          <a:custGeom>
            <a:avLst/>
            <a:gdLst/>
            <a:ahLst/>
            <a:cxnLst/>
            <a:rect l="l" t="t" r="r" b="b"/>
            <a:pathLst>
              <a:path w="129539" h="469264">
                <a:moveTo>
                  <a:pt x="77743" y="128875"/>
                </a:moveTo>
                <a:lnTo>
                  <a:pt x="51842" y="129943"/>
                </a:lnTo>
                <a:lnTo>
                  <a:pt x="65786" y="468757"/>
                </a:lnTo>
                <a:lnTo>
                  <a:pt x="91567" y="467614"/>
                </a:lnTo>
                <a:lnTo>
                  <a:pt x="77743" y="128875"/>
                </a:lnTo>
                <a:close/>
              </a:path>
              <a:path w="129539" h="469264">
                <a:moveTo>
                  <a:pt x="59436" y="0"/>
                </a:moveTo>
                <a:lnTo>
                  <a:pt x="0" y="132080"/>
                </a:lnTo>
                <a:lnTo>
                  <a:pt x="51842" y="129943"/>
                </a:lnTo>
                <a:lnTo>
                  <a:pt x="51308" y="116967"/>
                </a:lnTo>
                <a:lnTo>
                  <a:pt x="77216" y="115950"/>
                </a:lnTo>
                <a:lnTo>
                  <a:pt x="123453" y="115950"/>
                </a:lnTo>
                <a:lnTo>
                  <a:pt x="59436" y="0"/>
                </a:lnTo>
                <a:close/>
              </a:path>
              <a:path w="129539" h="469264">
                <a:moveTo>
                  <a:pt x="77216" y="115950"/>
                </a:moveTo>
                <a:lnTo>
                  <a:pt x="51308" y="116967"/>
                </a:lnTo>
                <a:lnTo>
                  <a:pt x="51842" y="129943"/>
                </a:lnTo>
                <a:lnTo>
                  <a:pt x="77743" y="128875"/>
                </a:lnTo>
                <a:lnTo>
                  <a:pt x="77216" y="115950"/>
                </a:lnTo>
                <a:close/>
              </a:path>
              <a:path w="129539" h="469264">
                <a:moveTo>
                  <a:pt x="123453" y="115950"/>
                </a:moveTo>
                <a:lnTo>
                  <a:pt x="77216" y="115950"/>
                </a:lnTo>
                <a:lnTo>
                  <a:pt x="77743" y="128875"/>
                </a:lnTo>
                <a:lnTo>
                  <a:pt x="129412" y="126746"/>
                </a:lnTo>
                <a:lnTo>
                  <a:pt x="123453" y="115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 txBox="1"/>
          <p:nvPr/>
        </p:nvSpPr>
        <p:spPr>
          <a:xfrm>
            <a:off x="3704590" y="2703081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4"/>
          <p:cNvSpPr txBox="1"/>
          <p:nvPr/>
        </p:nvSpPr>
        <p:spPr>
          <a:xfrm>
            <a:off x="7166864" y="2733816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7399019" y="2335543"/>
            <a:ext cx="129539" cy="352425"/>
          </a:xfrm>
          <a:custGeom>
            <a:avLst/>
            <a:gdLst/>
            <a:ahLst/>
            <a:cxnLst/>
            <a:rect l="l" t="t" r="r" b="b"/>
            <a:pathLst>
              <a:path w="129540" h="352425">
                <a:moveTo>
                  <a:pt x="51815" y="222758"/>
                </a:moveTo>
                <a:lnTo>
                  <a:pt x="0" y="222758"/>
                </a:lnTo>
                <a:lnTo>
                  <a:pt x="64770" y="352298"/>
                </a:lnTo>
                <a:lnTo>
                  <a:pt x="123062" y="235712"/>
                </a:lnTo>
                <a:lnTo>
                  <a:pt x="51815" y="235712"/>
                </a:lnTo>
                <a:lnTo>
                  <a:pt x="51815" y="222758"/>
                </a:lnTo>
                <a:close/>
              </a:path>
              <a:path w="129540" h="352425">
                <a:moveTo>
                  <a:pt x="77724" y="0"/>
                </a:moveTo>
                <a:lnTo>
                  <a:pt x="51815" y="0"/>
                </a:lnTo>
                <a:lnTo>
                  <a:pt x="51815" y="235712"/>
                </a:lnTo>
                <a:lnTo>
                  <a:pt x="77724" y="235712"/>
                </a:lnTo>
                <a:lnTo>
                  <a:pt x="77724" y="0"/>
                </a:lnTo>
                <a:close/>
              </a:path>
              <a:path w="129540" h="352425">
                <a:moveTo>
                  <a:pt x="129539" y="222758"/>
                </a:moveTo>
                <a:lnTo>
                  <a:pt x="77724" y="222758"/>
                </a:lnTo>
                <a:lnTo>
                  <a:pt x="77724" y="235712"/>
                </a:lnTo>
                <a:lnTo>
                  <a:pt x="123062" y="235712"/>
                </a:lnTo>
                <a:lnTo>
                  <a:pt x="129539" y="2227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6179820" y="3591319"/>
            <a:ext cx="129539" cy="352425"/>
          </a:xfrm>
          <a:custGeom>
            <a:avLst/>
            <a:gdLst/>
            <a:ahLst/>
            <a:cxnLst/>
            <a:rect l="l" t="t" r="r" b="b"/>
            <a:pathLst>
              <a:path w="129539" h="352425">
                <a:moveTo>
                  <a:pt x="51815" y="222758"/>
                </a:moveTo>
                <a:lnTo>
                  <a:pt x="0" y="222758"/>
                </a:lnTo>
                <a:lnTo>
                  <a:pt x="64769" y="352298"/>
                </a:lnTo>
                <a:lnTo>
                  <a:pt x="123062" y="235712"/>
                </a:lnTo>
                <a:lnTo>
                  <a:pt x="51815" y="235712"/>
                </a:lnTo>
                <a:lnTo>
                  <a:pt x="51815" y="222758"/>
                </a:lnTo>
                <a:close/>
              </a:path>
              <a:path w="129539" h="352425">
                <a:moveTo>
                  <a:pt x="77724" y="0"/>
                </a:moveTo>
                <a:lnTo>
                  <a:pt x="51815" y="0"/>
                </a:lnTo>
                <a:lnTo>
                  <a:pt x="51815" y="235712"/>
                </a:lnTo>
                <a:lnTo>
                  <a:pt x="77724" y="235712"/>
                </a:lnTo>
                <a:lnTo>
                  <a:pt x="77724" y="0"/>
                </a:lnTo>
                <a:close/>
              </a:path>
              <a:path w="129539" h="352425">
                <a:moveTo>
                  <a:pt x="129539" y="222758"/>
                </a:moveTo>
                <a:lnTo>
                  <a:pt x="77724" y="222758"/>
                </a:lnTo>
                <a:lnTo>
                  <a:pt x="77724" y="235712"/>
                </a:lnTo>
                <a:lnTo>
                  <a:pt x="123062" y="235712"/>
                </a:lnTo>
                <a:lnTo>
                  <a:pt x="129539" y="2227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 txBox="1"/>
          <p:nvPr/>
        </p:nvSpPr>
        <p:spPr>
          <a:xfrm>
            <a:off x="6069584" y="3941458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6513321" y="3293759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6655307" y="2966480"/>
            <a:ext cx="129539" cy="352425"/>
          </a:xfrm>
          <a:custGeom>
            <a:avLst/>
            <a:gdLst/>
            <a:ahLst/>
            <a:cxnLst/>
            <a:rect l="l" t="t" r="r" b="b"/>
            <a:pathLst>
              <a:path w="129540" h="352425">
                <a:moveTo>
                  <a:pt x="51816" y="222758"/>
                </a:moveTo>
                <a:lnTo>
                  <a:pt x="0" y="222758"/>
                </a:lnTo>
                <a:lnTo>
                  <a:pt x="64770" y="352298"/>
                </a:lnTo>
                <a:lnTo>
                  <a:pt x="123063" y="235712"/>
                </a:lnTo>
                <a:lnTo>
                  <a:pt x="51816" y="235712"/>
                </a:lnTo>
                <a:lnTo>
                  <a:pt x="51816" y="222758"/>
                </a:lnTo>
                <a:close/>
              </a:path>
              <a:path w="129540" h="352425">
                <a:moveTo>
                  <a:pt x="77724" y="0"/>
                </a:moveTo>
                <a:lnTo>
                  <a:pt x="51816" y="0"/>
                </a:lnTo>
                <a:lnTo>
                  <a:pt x="51816" y="235712"/>
                </a:lnTo>
                <a:lnTo>
                  <a:pt x="77724" y="235712"/>
                </a:lnTo>
                <a:lnTo>
                  <a:pt x="77724" y="0"/>
                </a:lnTo>
                <a:close/>
              </a:path>
              <a:path w="129540" h="352425">
                <a:moveTo>
                  <a:pt x="129540" y="222758"/>
                </a:moveTo>
                <a:lnTo>
                  <a:pt x="77724" y="222758"/>
                </a:lnTo>
                <a:lnTo>
                  <a:pt x="77724" y="235712"/>
                </a:lnTo>
                <a:lnTo>
                  <a:pt x="123063" y="235712"/>
                </a:lnTo>
                <a:lnTo>
                  <a:pt x="129540" y="2227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 txBox="1"/>
          <p:nvPr/>
        </p:nvSpPr>
        <p:spPr>
          <a:xfrm>
            <a:off x="469900" y="3097163"/>
            <a:ext cx="9703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2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26" name="object 21"/>
          <p:cNvSpPr txBox="1"/>
          <p:nvPr/>
        </p:nvSpPr>
        <p:spPr>
          <a:xfrm>
            <a:off x="469900" y="3749181"/>
            <a:ext cx="9703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3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27" name="object 22"/>
          <p:cNvSpPr txBox="1"/>
          <p:nvPr/>
        </p:nvSpPr>
        <p:spPr>
          <a:xfrm>
            <a:off x="7881619" y="2205140"/>
            <a:ext cx="1053465" cy="1950720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750"/>
              </a:spcBef>
            </a:pPr>
            <a:r>
              <a:rPr sz="2800" spc="-185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3075" spc="-277" baseline="-16260" dirty="0">
                <a:solidFill>
                  <a:srgbClr val="0000FF"/>
                </a:solidFill>
                <a:latin typeface="DejaVu Serif"/>
                <a:cs typeface="DejaVu Serif"/>
              </a:rPr>
              <a:t>1  </a:t>
            </a:r>
            <a:r>
              <a:rPr sz="2800" spc="-260" dirty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sz="2800" spc="-235" dirty="0">
                <a:solidFill>
                  <a:srgbClr val="0000FF"/>
                </a:solidFill>
                <a:latin typeface="DejaVu Serif"/>
                <a:cs typeface="DejaVu Serif"/>
              </a:rPr>
              <a:t> 3</a:t>
            </a:r>
            <a:endParaRPr sz="2800">
              <a:latin typeface="DejaVu Serif"/>
              <a:cs typeface="DejaVu Serif"/>
            </a:endParaRPr>
          </a:p>
          <a:p>
            <a:pPr marL="21590">
              <a:lnSpc>
                <a:spcPct val="100000"/>
              </a:lnSpc>
              <a:spcBef>
                <a:spcPts val="1655"/>
              </a:spcBef>
            </a:pPr>
            <a:r>
              <a:rPr sz="2800" spc="-155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3075" spc="-232" baseline="-16260" dirty="0">
                <a:solidFill>
                  <a:srgbClr val="0000FF"/>
                </a:solidFill>
                <a:latin typeface="DejaVu Serif"/>
                <a:cs typeface="DejaVu Serif"/>
              </a:rPr>
              <a:t>2  </a:t>
            </a:r>
            <a:r>
              <a:rPr sz="2800" spc="-260" dirty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sz="2800" spc="-28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800" spc="-235" dirty="0">
                <a:solidFill>
                  <a:srgbClr val="0000FF"/>
                </a:solidFill>
                <a:latin typeface="DejaVu Serif"/>
                <a:cs typeface="DejaVu Serif"/>
              </a:rPr>
              <a:t>4</a:t>
            </a:r>
            <a:endParaRPr sz="28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800" spc="-155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3075" spc="-232" baseline="-16260" dirty="0">
                <a:solidFill>
                  <a:srgbClr val="0000FF"/>
                </a:solidFill>
                <a:latin typeface="DejaVu Serif"/>
                <a:cs typeface="DejaVu Serif"/>
              </a:rPr>
              <a:t>3  </a:t>
            </a:r>
            <a:r>
              <a:rPr sz="2800" spc="-260" dirty="0">
                <a:solidFill>
                  <a:srgbClr val="0000FF"/>
                </a:solidFill>
                <a:latin typeface="DejaVu Serif"/>
                <a:cs typeface="DejaVu Serif"/>
              </a:rPr>
              <a:t>=</a:t>
            </a:r>
            <a:r>
              <a:rPr sz="2800" spc="-28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800" spc="-235" dirty="0">
                <a:solidFill>
                  <a:srgbClr val="0000FF"/>
                </a:solidFill>
                <a:latin typeface="DejaVu Serif"/>
                <a:cs typeface="DejaVu Serif"/>
              </a:rPr>
              <a:t>3</a:t>
            </a:r>
            <a:endParaRPr sz="2800">
              <a:latin typeface="DejaVu Serif"/>
              <a:cs typeface="DejaVu Serif"/>
            </a:endParaRPr>
          </a:p>
        </p:txBody>
      </p:sp>
      <p:sp>
        <p:nvSpPr>
          <p:cNvPr id="28" name="object 23"/>
          <p:cNvSpPr txBox="1"/>
          <p:nvPr/>
        </p:nvSpPr>
        <p:spPr>
          <a:xfrm>
            <a:off x="684196" y="4719918"/>
            <a:ext cx="6762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CPU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29" name="object 24"/>
          <p:cNvSpPr/>
          <p:nvPr/>
        </p:nvSpPr>
        <p:spPr>
          <a:xfrm>
            <a:off x="1553717" y="4893324"/>
            <a:ext cx="5502275" cy="127000"/>
          </a:xfrm>
          <a:custGeom>
            <a:avLst/>
            <a:gdLst/>
            <a:ahLst/>
            <a:cxnLst/>
            <a:rect l="l" t="t" r="r" b="b"/>
            <a:pathLst>
              <a:path w="5502275" h="127000">
                <a:moveTo>
                  <a:pt x="5375148" y="0"/>
                </a:moveTo>
                <a:lnTo>
                  <a:pt x="5375148" y="126999"/>
                </a:lnTo>
                <a:lnTo>
                  <a:pt x="5482335" y="73405"/>
                </a:lnTo>
                <a:lnTo>
                  <a:pt x="5387848" y="73405"/>
                </a:lnTo>
                <a:lnTo>
                  <a:pt x="5387848" y="53593"/>
                </a:lnTo>
                <a:lnTo>
                  <a:pt x="5482335" y="53593"/>
                </a:lnTo>
                <a:lnTo>
                  <a:pt x="5375148" y="0"/>
                </a:lnTo>
                <a:close/>
              </a:path>
              <a:path w="5502275" h="127000">
                <a:moveTo>
                  <a:pt x="537514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5375148" y="73405"/>
                </a:lnTo>
                <a:lnTo>
                  <a:pt x="5375148" y="53593"/>
                </a:lnTo>
                <a:close/>
              </a:path>
              <a:path w="5502275" h="127000">
                <a:moveTo>
                  <a:pt x="5482335" y="53593"/>
                </a:moveTo>
                <a:lnTo>
                  <a:pt x="5387848" y="53593"/>
                </a:lnTo>
                <a:lnTo>
                  <a:pt x="5387848" y="73405"/>
                </a:lnTo>
                <a:lnTo>
                  <a:pt x="5482335" y="73405"/>
                </a:lnTo>
                <a:lnTo>
                  <a:pt x="5502148" y="63499"/>
                </a:lnTo>
                <a:lnTo>
                  <a:pt x="548233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 txBox="1"/>
          <p:nvPr/>
        </p:nvSpPr>
        <p:spPr>
          <a:xfrm>
            <a:off x="334002" y="5324107"/>
            <a:ext cx="10314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Round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31" name="object 26"/>
          <p:cNvSpPr/>
          <p:nvPr/>
        </p:nvSpPr>
        <p:spPr>
          <a:xfrm>
            <a:off x="2255520" y="4797553"/>
            <a:ext cx="109903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/>
          <p:nvPr/>
        </p:nvSpPr>
        <p:spPr>
          <a:xfrm>
            <a:off x="1807464" y="4797553"/>
            <a:ext cx="109903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/>
          <p:cNvSpPr/>
          <p:nvPr/>
        </p:nvSpPr>
        <p:spPr>
          <a:xfrm>
            <a:off x="1816607" y="4530891"/>
            <a:ext cx="537946" cy="473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/>
          <p:cNvSpPr/>
          <p:nvPr/>
        </p:nvSpPr>
        <p:spPr>
          <a:xfrm>
            <a:off x="1848611" y="4520185"/>
            <a:ext cx="470915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/>
          <p:nvPr/>
        </p:nvSpPr>
        <p:spPr>
          <a:xfrm>
            <a:off x="1863851" y="4558298"/>
            <a:ext cx="448056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63440"/>
              </p:ext>
            </p:extLst>
          </p:nvPr>
        </p:nvGraphicFramePr>
        <p:xfrm>
          <a:off x="1850135" y="4553725"/>
          <a:ext cx="928368" cy="138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80059"/>
              </a:tblGrid>
              <a:tr h="38354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003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7" name="object 32"/>
          <p:cNvSpPr/>
          <p:nvPr/>
        </p:nvSpPr>
        <p:spPr>
          <a:xfrm>
            <a:off x="1830323" y="3005342"/>
            <a:ext cx="551700" cy="278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/>
          <p:cNvSpPr/>
          <p:nvPr/>
        </p:nvSpPr>
        <p:spPr>
          <a:xfrm>
            <a:off x="1877567" y="3032774"/>
            <a:ext cx="461771" cy="188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/>
          <p:cNvSpPr/>
          <p:nvPr/>
        </p:nvSpPr>
        <p:spPr>
          <a:xfrm>
            <a:off x="1877567" y="3032774"/>
            <a:ext cx="462280" cy="189230"/>
          </a:xfrm>
          <a:custGeom>
            <a:avLst/>
            <a:gdLst/>
            <a:ahLst/>
            <a:cxnLst/>
            <a:rect l="l" t="t" r="r" b="b"/>
            <a:pathLst>
              <a:path w="462280" h="189230">
                <a:moveTo>
                  <a:pt x="0" y="188975"/>
                </a:moveTo>
                <a:lnTo>
                  <a:pt x="461771" y="188975"/>
                </a:lnTo>
                <a:lnTo>
                  <a:pt x="461771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/>
          <p:cNvSpPr/>
          <p:nvPr/>
        </p:nvSpPr>
        <p:spPr>
          <a:xfrm>
            <a:off x="2735579" y="4797553"/>
            <a:ext cx="109903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6"/>
          <p:cNvSpPr/>
          <p:nvPr/>
        </p:nvSpPr>
        <p:spPr>
          <a:xfrm>
            <a:off x="2284476" y="4530891"/>
            <a:ext cx="536435" cy="473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7"/>
          <p:cNvSpPr/>
          <p:nvPr/>
        </p:nvSpPr>
        <p:spPr>
          <a:xfrm>
            <a:off x="2316479" y="4520185"/>
            <a:ext cx="470916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/>
          <p:cNvSpPr/>
          <p:nvPr/>
        </p:nvSpPr>
        <p:spPr>
          <a:xfrm>
            <a:off x="2331720" y="4558298"/>
            <a:ext cx="446531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9"/>
          <p:cNvSpPr/>
          <p:nvPr/>
        </p:nvSpPr>
        <p:spPr>
          <a:xfrm>
            <a:off x="2314955" y="3005342"/>
            <a:ext cx="550189" cy="278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/>
          <p:cNvSpPr/>
          <p:nvPr/>
        </p:nvSpPr>
        <p:spPr>
          <a:xfrm>
            <a:off x="2362200" y="3032774"/>
            <a:ext cx="460248" cy="188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/>
          <p:cNvSpPr/>
          <p:nvPr/>
        </p:nvSpPr>
        <p:spPr>
          <a:xfrm>
            <a:off x="2362200" y="3032774"/>
            <a:ext cx="460375" cy="189230"/>
          </a:xfrm>
          <a:custGeom>
            <a:avLst/>
            <a:gdLst/>
            <a:ahLst/>
            <a:cxnLst/>
            <a:rect l="l" t="t" r="r" b="b"/>
            <a:pathLst>
              <a:path w="460375" h="189230">
                <a:moveTo>
                  <a:pt x="0" y="188975"/>
                </a:moveTo>
                <a:lnTo>
                  <a:pt x="460248" y="188975"/>
                </a:lnTo>
                <a:lnTo>
                  <a:pt x="460248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/>
          <p:cNvSpPr/>
          <p:nvPr/>
        </p:nvSpPr>
        <p:spPr>
          <a:xfrm>
            <a:off x="3745991" y="4797553"/>
            <a:ext cx="109903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/>
          <p:cNvSpPr/>
          <p:nvPr/>
        </p:nvSpPr>
        <p:spPr>
          <a:xfrm>
            <a:off x="3803141" y="4819663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1126832"/>
                </a:lnTo>
              </a:path>
            </a:pathLst>
          </a:custGeom>
          <a:ln w="28956">
            <a:solidFill>
              <a:srgbClr val="0D0D0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/>
          <p:cNvSpPr/>
          <p:nvPr/>
        </p:nvSpPr>
        <p:spPr>
          <a:xfrm>
            <a:off x="2782823" y="4530891"/>
            <a:ext cx="537946" cy="473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/>
          <p:cNvSpPr/>
          <p:nvPr/>
        </p:nvSpPr>
        <p:spPr>
          <a:xfrm>
            <a:off x="2816351" y="4520185"/>
            <a:ext cx="470915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6"/>
          <p:cNvSpPr/>
          <p:nvPr/>
        </p:nvSpPr>
        <p:spPr>
          <a:xfrm>
            <a:off x="2830067" y="4558298"/>
            <a:ext cx="448056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7"/>
          <p:cNvSpPr txBox="1"/>
          <p:nvPr/>
        </p:nvSpPr>
        <p:spPr>
          <a:xfrm>
            <a:off x="2830067" y="4558298"/>
            <a:ext cx="448309" cy="38417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48"/>
          <p:cNvSpPr/>
          <p:nvPr/>
        </p:nvSpPr>
        <p:spPr>
          <a:xfrm>
            <a:off x="3282696" y="4530891"/>
            <a:ext cx="537946" cy="473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9"/>
          <p:cNvSpPr/>
          <p:nvPr/>
        </p:nvSpPr>
        <p:spPr>
          <a:xfrm>
            <a:off x="3314700" y="4520185"/>
            <a:ext cx="470915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0"/>
          <p:cNvSpPr/>
          <p:nvPr/>
        </p:nvSpPr>
        <p:spPr>
          <a:xfrm>
            <a:off x="3329940" y="4558298"/>
            <a:ext cx="448056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1"/>
          <p:cNvSpPr/>
          <p:nvPr/>
        </p:nvSpPr>
        <p:spPr>
          <a:xfrm>
            <a:off x="3329940" y="4558298"/>
            <a:ext cx="448309" cy="384175"/>
          </a:xfrm>
          <a:custGeom>
            <a:avLst/>
            <a:gdLst/>
            <a:ahLst/>
            <a:cxnLst/>
            <a:rect l="l" t="t" r="r" b="b"/>
            <a:pathLst>
              <a:path w="448310" h="384175">
                <a:moveTo>
                  <a:pt x="0" y="384047"/>
                </a:moveTo>
                <a:lnTo>
                  <a:pt x="448056" y="384047"/>
                </a:lnTo>
                <a:lnTo>
                  <a:pt x="448056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2"/>
          <p:cNvSpPr txBox="1"/>
          <p:nvPr/>
        </p:nvSpPr>
        <p:spPr>
          <a:xfrm>
            <a:off x="3334511" y="4586492"/>
            <a:ext cx="454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3"/>
          <p:cNvSpPr/>
          <p:nvPr/>
        </p:nvSpPr>
        <p:spPr>
          <a:xfrm>
            <a:off x="2807207" y="3005342"/>
            <a:ext cx="550189" cy="278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4"/>
          <p:cNvSpPr/>
          <p:nvPr/>
        </p:nvSpPr>
        <p:spPr>
          <a:xfrm>
            <a:off x="2854451" y="3032774"/>
            <a:ext cx="460248" cy="188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5"/>
          <p:cNvSpPr/>
          <p:nvPr/>
        </p:nvSpPr>
        <p:spPr>
          <a:xfrm>
            <a:off x="2854451" y="3032774"/>
            <a:ext cx="460375" cy="189230"/>
          </a:xfrm>
          <a:custGeom>
            <a:avLst/>
            <a:gdLst/>
            <a:ahLst/>
            <a:cxnLst/>
            <a:rect l="l" t="t" r="r" b="b"/>
            <a:pathLst>
              <a:path w="460375" h="189230">
                <a:moveTo>
                  <a:pt x="0" y="188975"/>
                </a:moveTo>
                <a:lnTo>
                  <a:pt x="460248" y="188975"/>
                </a:lnTo>
                <a:lnTo>
                  <a:pt x="460248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6"/>
          <p:cNvSpPr/>
          <p:nvPr/>
        </p:nvSpPr>
        <p:spPr>
          <a:xfrm>
            <a:off x="3278123" y="3649994"/>
            <a:ext cx="551700" cy="278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7"/>
          <p:cNvSpPr/>
          <p:nvPr/>
        </p:nvSpPr>
        <p:spPr>
          <a:xfrm>
            <a:off x="3325367" y="3677425"/>
            <a:ext cx="461772" cy="188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8"/>
          <p:cNvSpPr/>
          <p:nvPr/>
        </p:nvSpPr>
        <p:spPr>
          <a:xfrm>
            <a:off x="3325367" y="3677425"/>
            <a:ext cx="462280" cy="189230"/>
          </a:xfrm>
          <a:custGeom>
            <a:avLst/>
            <a:gdLst/>
            <a:ahLst/>
            <a:cxnLst/>
            <a:rect l="l" t="t" r="r" b="b"/>
            <a:pathLst>
              <a:path w="462279" h="189229">
                <a:moveTo>
                  <a:pt x="0" y="188975"/>
                </a:moveTo>
                <a:lnTo>
                  <a:pt x="461772" y="188975"/>
                </a:lnTo>
                <a:lnTo>
                  <a:pt x="461772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9"/>
          <p:cNvSpPr txBox="1"/>
          <p:nvPr/>
        </p:nvSpPr>
        <p:spPr>
          <a:xfrm>
            <a:off x="3205988" y="54210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0"/>
          <p:cNvSpPr/>
          <p:nvPr/>
        </p:nvSpPr>
        <p:spPr>
          <a:xfrm>
            <a:off x="5231891" y="4797553"/>
            <a:ext cx="109903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1"/>
          <p:cNvSpPr/>
          <p:nvPr/>
        </p:nvSpPr>
        <p:spPr>
          <a:xfrm>
            <a:off x="3787140" y="4535463"/>
            <a:ext cx="537946" cy="473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2"/>
          <p:cNvSpPr/>
          <p:nvPr/>
        </p:nvSpPr>
        <p:spPr>
          <a:xfrm>
            <a:off x="3820667" y="4524757"/>
            <a:ext cx="470915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3"/>
          <p:cNvSpPr txBox="1"/>
          <p:nvPr/>
        </p:nvSpPr>
        <p:spPr>
          <a:xfrm>
            <a:off x="3987800" y="45910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9" name="object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29044"/>
              </p:ext>
            </p:extLst>
          </p:nvPr>
        </p:nvGraphicFramePr>
        <p:xfrm>
          <a:off x="4319778" y="4558298"/>
          <a:ext cx="2428240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484505"/>
                <a:gridCol w="485775"/>
                <a:gridCol w="471805"/>
                <a:gridCol w="516255"/>
              </a:tblGrid>
              <a:tr h="3835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BD4A47"/>
                      </a:solidFill>
                      <a:prstDash val="solid"/>
                    </a:lnT>
                    <a:lnB w="9525">
                      <a:solidFill>
                        <a:srgbClr val="BD4A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BD4A47"/>
                      </a:solidFill>
                      <a:prstDash val="solid"/>
                    </a:lnT>
                    <a:lnB w="9525">
                      <a:solidFill>
                        <a:srgbClr val="BD4A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</a:tr>
              <a:tr h="9994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D0D0D"/>
                      </a:solidFill>
                      <a:prstDash val="solid"/>
                    </a:lnR>
                    <a:lnT w="9525" cap="flat" cmpd="sng" algn="ctr">
                      <a:solidFill>
                        <a:srgbClr val="BD4A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9525" cap="flat" cmpd="sng" algn="ctr">
                      <a:solidFill>
                        <a:srgbClr val="BD4A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254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0" name="object 65"/>
          <p:cNvSpPr/>
          <p:nvPr/>
        </p:nvSpPr>
        <p:spPr>
          <a:xfrm>
            <a:off x="3834384" y="4562869"/>
            <a:ext cx="448056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6"/>
          <p:cNvSpPr/>
          <p:nvPr/>
        </p:nvSpPr>
        <p:spPr>
          <a:xfrm>
            <a:off x="3834384" y="4562869"/>
            <a:ext cx="448309" cy="384175"/>
          </a:xfrm>
          <a:custGeom>
            <a:avLst/>
            <a:gdLst/>
            <a:ahLst/>
            <a:cxnLst/>
            <a:rect l="l" t="t" r="r" b="b"/>
            <a:pathLst>
              <a:path w="448310" h="384175">
                <a:moveTo>
                  <a:pt x="0" y="384048"/>
                </a:moveTo>
                <a:lnTo>
                  <a:pt x="448056" y="384048"/>
                </a:lnTo>
                <a:lnTo>
                  <a:pt x="448056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7"/>
          <p:cNvSpPr/>
          <p:nvPr/>
        </p:nvSpPr>
        <p:spPr>
          <a:xfrm>
            <a:off x="4287011" y="4535463"/>
            <a:ext cx="536435" cy="473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8"/>
          <p:cNvSpPr/>
          <p:nvPr/>
        </p:nvSpPr>
        <p:spPr>
          <a:xfrm>
            <a:off x="4319015" y="4524757"/>
            <a:ext cx="470915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9"/>
          <p:cNvSpPr/>
          <p:nvPr/>
        </p:nvSpPr>
        <p:spPr>
          <a:xfrm>
            <a:off x="4334255" y="4562869"/>
            <a:ext cx="446531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0"/>
          <p:cNvSpPr/>
          <p:nvPr/>
        </p:nvSpPr>
        <p:spPr>
          <a:xfrm>
            <a:off x="4780788" y="4535463"/>
            <a:ext cx="537946" cy="473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1"/>
          <p:cNvSpPr/>
          <p:nvPr/>
        </p:nvSpPr>
        <p:spPr>
          <a:xfrm>
            <a:off x="4812791" y="4524757"/>
            <a:ext cx="470915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2"/>
          <p:cNvSpPr/>
          <p:nvPr/>
        </p:nvSpPr>
        <p:spPr>
          <a:xfrm>
            <a:off x="4828032" y="4562869"/>
            <a:ext cx="448056" cy="384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3"/>
          <p:cNvSpPr/>
          <p:nvPr/>
        </p:nvSpPr>
        <p:spPr>
          <a:xfrm>
            <a:off x="3761232" y="3016009"/>
            <a:ext cx="550189" cy="278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4"/>
          <p:cNvSpPr/>
          <p:nvPr/>
        </p:nvSpPr>
        <p:spPr>
          <a:xfrm>
            <a:off x="3808476" y="3043442"/>
            <a:ext cx="460248" cy="188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5"/>
          <p:cNvSpPr/>
          <p:nvPr/>
        </p:nvSpPr>
        <p:spPr>
          <a:xfrm>
            <a:off x="3808476" y="3043442"/>
            <a:ext cx="460375" cy="189230"/>
          </a:xfrm>
          <a:custGeom>
            <a:avLst/>
            <a:gdLst/>
            <a:ahLst/>
            <a:cxnLst/>
            <a:rect l="l" t="t" r="r" b="b"/>
            <a:pathLst>
              <a:path w="460375" h="189230">
                <a:moveTo>
                  <a:pt x="0" y="188975"/>
                </a:moveTo>
                <a:lnTo>
                  <a:pt x="460248" y="188975"/>
                </a:lnTo>
                <a:lnTo>
                  <a:pt x="460248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6"/>
          <p:cNvSpPr/>
          <p:nvPr/>
        </p:nvSpPr>
        <p:spPr>
          <a:xfrm>
            <a:off x="4221479" y="3663709"/>
            <a:ext cx="551700" cy="278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7"/>
          <p:cNvSpPr/>
          <p:nvPr/>
        </p:nvSpPr>
        <p:spPr>
          <a:xfrm>
            <a:off x="4268723" y="3691142"/>
            <a:ext cx="461772" cy="188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8"/>
          <p:cNvSpPr/>
          <p:nvPr/>
        </p:nvSpPr>
        <p:spPr>
          <a:xfrm>
            <a:off x="4268723" y="3691142"/>
            <a:ext cx="462280" cy="189230"/>
          </a:xfrm>
          <a:custGeom>
            <a:avLst/>
            <a:gdLst/>
            <a:ahLst/>
            <a:cxnLst/>
            <a:rect l="l" t="t" r="r" b="b"/>
            <a:pathLst>
              <a:path w="462279" h="189229">
                <a:moveTo>
                  <a:pt x="0" y="188975"/>
                </a:moveTo>
                <a:lnTo>
                  <a:pt x="461772" y="188975"/>
                </a:lnTo>
                <a:lnTo>
                  <a:pt x="461772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9"/>
          <p:cNvSpPr/>
          <p:nvPr/>
        </p:nvSpPr>
        <p:spPr>
          <a:xfrm>
            <a:off x="4751832" y="2421675"/>
            <a:ext cx="550189" cy="28039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0"/>
          <p:cNvSpPr/>
          <p:nvPr/>
        </p:nvSpPr>
        <p:spPr>
          <a:xfrm>
            <a:off x="4799076" y="2449081"/>
            <a:ext cx="460248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1"/>
          <p:cNvSpPr/>
          <p:nvPr/>
        </p:nvSpPr>
        <p:spPr>
          <a:xfrm>
            <a:off x="4799076" y="2449081"/>
            <a:ext cx="460375" cy="190500"/>
          </a:xfrm>
          <a:custGeom>
            <a:avLst/>
            <a:gdLst/>
            <a:ahLst/>
            <a:cxnLst/>
            <a:rect l="l" t="t" r="r" b="b"/>
            <a:pathLst>
              <a:path w="460375" h="190500">
                <a:moveTo>
                  <a:pt x="0" y="190500"/>
                </a:moveTo>
                <a:lnTo>
                  <a:pt x="460248" y="190500"/>
                </a:lnTo>
                <a:lnTo>
                  <a:pt x="460248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2"/>
          <p:cNvSpPr/>
          <p:nvPr/>
        </p:nvSpPr>
        <p:spPr>
          <a:xfrm>
            <a:off x="6190488" y="4797553"/>
            <a:ext cx="109903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3"/>
          <p:cNvSpPr/>
          <p:nvPr/>
        </p:nvSpPr>
        <p:spPr>
          <a:xfrm>
            <a:off x="5257800" y="4535463"/>
            <a:ext cx="536435" cy="473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4"/>
          <p:cNvSpPr/>
          <p:nvPr/>
        </p:nvSpPr>
        <p:spPr>
          <a:xfrm>
            <a:off x="5289803" y="4524757"/>
            <a:ext cx="470915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5"/>
          <p:cNvSpPr/>
          <p:nvPr/>
        </p:nvSpPr>
        <p:spPr>
          <a:xfrm>
            <a:off x="5305044" y="4562869"/>
            <a:ext cx="446531" cy="3840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6"/>
          <p:cNvSpPr/>
          <p:nvPr/>
        </p:nvSpPr>
        <p:spPr>
          <a:xfrm>
            <a:off x="5751576" y="4535463"/>
            <a:ext cx="536435" cy="473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7"/>
          <p:cNvSpPr/>
          <p:nvPr/>
        </p:nvSpPr>
        <p:spPr>
          <a:xfrm>
            <a:off x="5783579" y="4524757"/>
            <a:ext cx="470915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8"/>
          <p:cNvSpPr/>
          <p:nvPr/>
        </p:nvSpPr>
        <p:spPr>
          <a:xfrm>
            <a:off x="5798820" y="4562869"/>
            <a:ext cx="446531" cy="3840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89"/>
          <p:cNvSpPr/>
          <p:nvPr/>
        </p:nvSpPr>
        <p:spPr>
          <a:xfrm>
            <a:off x="5237988" y="3663709"/>
            <a:ext cx="550189" cy="278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0"/>
          <p:cNvSpPr/>
          <p:nvPr/>
        </p:nvSpPr>
        <p:spPr>
          <a:xfrm>
            <a:off x="5285232" y="3691142"/>
            <a:ext cx="460248" cy="1889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1"/>
          <p:cNvSpPr/>
          <p:nvPr/>
        </p:nvSpPr>
        <p:spPr>
          <a:xfrm>
            <a:off x="5285232" y="3691142"/>
            <a:ext cx="460375" cy="189230"/>
          </a:xfrm>
          <a:custGeom>
            <a:avLst/>
            <a:gdLst/>
            <a:ahLst/>
            <a:cxnLst/>
            <a:rect l="l" t="t" r="r" b="b"/>
            <a:pathLst>
              <a:path w="460375" h="189229">
                <a:moveTo>
                  <a:pt x="0" y="188975"/>
                </a:moveTo>
                <a:lnTo>
                  <a:pt x="460248" y="188975"/>
                </a:lnTo>
                <a:lnTo>
                  <a:pt x="460248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2"/>
          <p:cNvSpPr/>
          <p:nvPr/>
        </p:nvSpPr>
        <p:spPr>
          <a:xfrm>
            <a:off x="5690615" y="2421675"/>
            <a:ext cx="550189" cy="28039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3"/>
          <p:cNvSpPr/>
          <p:nvPr/>
        </p:nvSpPr>
        <p:spPr>
          <a:xfrm>
            <a:off x="5737859" y="2449081"/>
            <a:ext cx="460248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4"/>
          <p:cNvSpPr/>
          <p:nvPr/>
        </p:nvSpPr>
        <p:spPr>
          <a:xfrm>
            <a:off x="5737859" y="2449081"/>
            <a:ext cx="460375" cy="190500"/>
          </a:xfrm>
          <a:custGeom>
            <a:avLst/>
            <a:gdLst/>
            <a:ahLst/>
            <a:cxnLst/>
            <a:rect l="l" t="t" r="r" b="b"/>
            <a:pathLst>
              <a:path w="460375" h="190500">
                <a:moveTo>
                  <a:pt x="0" y="190500"/>
                </a:moveTo>
                <a:lnTo>
                  <a:pt x="460248" y="190500"/>
                </a:lnTo>
                <a:lnTo>
                  <a:pt x="460248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5"/>
          <p:cNvSpPr/>
          <p:nvPr/>
        </p:nvSpPr>
        <p:spPr>
          <a:xfrm>
            <a:off x="6707123" y="4797553"/>
            <a:ext cx="109903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6"/>
          <p:cNvSpPr/>
          <p:nvPr/>
        </p:nvSpPr>
        <p:spPr>
          <a:xfrm>
            <a:off x="6245352" y="4524731"/>
            <a:ext cx="537946" cy="4755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7"/>
          <p:cNvSpPr/>
          <p:nvPr/>
        </p:nvSpPr>
        <p:spPr>
          <a:xfrm>
            <a:off x="6277355" y="4514089"/>
            <a:ext cx="470916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8"/>
          <p:cNvSpPr/>
          <p:nvPr/>
        </p:nvSpPr>
        <p:spPr>
          <a:xfrm>
            <a:off x="6292596" y="4552201"/>
            <a:ext cx="448055" cy="38557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99"/>
          <p:cNvSpPr/>
          <p:nvPr/>
        </p:nvSpPr>
        <p:spPr>
          <a:xfrm>
            <a:off x="6196584" y="2420126"/>
            <a:ext cx="551700" cy="278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0"/>
          <p:cNvSpPr/>
          <p:nvPr/>
        </p:nvSpPr>
        <p:spPr>
          <a:xfrm>
            <a:off x="6243828" y="2447558"/>
            <a:ext cx="461772" cy="1889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1"/>
          <p:cNvSpPr/>
          <p:nvPr/>
        </p:nvSpPr>
        <p:spPr>
          <a:xfrm>
            <a:off x="6243828" y="2447558"/>
            <a:ext cx="462280" cy="189230"/>
          </a:xfrm>
          <a:custGeom>
            <a:avLst/>
            <a:gdLst/>
            <a:ahLst/>
            <a:cxnLst/>
            <a:rect l="l" t="t" r="r" b="b"/>
            <a:pathLst>
              <a:path w="462279" h="189230">
                <a:moveTo>
                  <a:pt x="0" y="188975"/>
                </a:moveTo>
                <a:lnTo>
                  <a:pt x="461772" y="188975"/>
                </a:lnTo>
                <a:lnTo>
                  <a:pt x="461772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Multi-level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356616" y="1578102"/>
            <a:ext cx="8711184" cy="406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00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1000" y="1335108"/>
            <a:ext cx="8436458" cy="4456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Complexity matters, but it is not the only thing that matter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700" kern="0" dirty="0">
              <a:latin typeface="Times New Roman"/>
              <a:cs typeface="Times New Roman"/>
            </a:endParaRPr>
          </a:p>
          <a:p>
            <a:pPr marL="241300" marR="1561465" indent="-228600">
              <a:lnSpc>
                <a:spcPts val="2300"/>
              </a:lnSpc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FIFO is fast and simple to implement, but bad at  guaranteeing deadlines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kern="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000"/>
              </a:lnSpc>
              <a:spcBef>
                <a:spcPts val="1565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Non-preemptive SJF minimizes the average response time of  the tasks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Fixed-priority scheduling may starve low priority tasks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kern="0" dirty="0">
                <a:latin typeface="Arial"/>
                <a:cs typeface="Arial"/>
              </a:rPr>
              <a:t>Round robin has a large number of preemptions</a:t>
            </a:r>
          </a:p>
        </p:txBody>
      </p:sp>
    </p:spTree>
    <p:extLst>
      <p:ext uri="{BB962C8B-B14F-4D97-AF65-F5344CB8AC3E}">
        <p14:creationId xmlns:p14="http://schemas.microsoft.com/office/powerpoint/2010/main" val="26735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07542" y="1203421"/>
            <a:ext cx="8436458" cy="120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400" b="1" kern="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Scheduling complexity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 b="1" kern="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46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kern="0" dirty="0">
                <a:latin typeface="Arial"/>
                <a:cs typeface="Arial"/>
              </a:rPr>
              <a:t>Online scheduling policies and their  properties</a:t>
            </a:r>
          </a:p>
        </p:txBody>
      </p:sp>
    </p:spTree>
    <p:extLst>
      <p:ext uri="{BB962C8B-B14F-4D97-AF65-F5344CB8AC3E}">
        <p14:creationId xmlns:p14="http://schemas.microsoft.com/office/powerpoint/2010/main" val="32850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Simplifying assumptions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33400" y="1302768"/>
            <a:ext cx="7979258" cy="403123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Single processor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Fully preemptive tasks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No precedence constraints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No shared resource or resource constraints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No self-suspension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kern="0" dirty="0">
                <a:latin typeface="Arial"/>
                <a:cs typeface="Arial"/>
              </a:rPr>
              <a:t>Homogeneous task sets</a:t>
            </a:r>
          </a:p>
          <a:p>
            <a:pPr marL="523240" marR="5080">
              <a:lnSpc>
                <a:spcPts val="3030"/>
              </a:lnSpc>
              <a:spcBef>
                <a:spcPts val="1035"/>
              </a:spcBef>
            </a:pPr>
            <a:r>
              <a:rPr sz="2800" kern="0" dirty="0">
                <a:latin typeface="Arial"/>
                <a:cs typeface="Arial"/>
              </a:rPr>
              <a:t>(all tasks has the same type of activation, e.g., all </a:t>
            </a:r>
            <a:r>
              <a:rPr sz="2800" kern="0" dirty="0" smtClean="0">
                <a:latin typeface="Arial"/>
                <a:cs typeface="Arial"/>
              </a:rPr>
              <a:t>are </a:t>
            </a:r>
            <a:r>
              <a:rPr sz="2800" kern="0" dirty="0">
                <a:latin typeface="Arial"/>
                <a:cs typeface="Arial"/>
              </a:rPr>
              <a:t>periodic, or all are aperiodic)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1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Properties of scheduling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707542" y="1360423"/>
            <a:ext cx="7369658" cy="452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Preemptive </a:t>
            </a:r>
            <a:r>
              <a:rPr sz="3000" kern="0" dirty="0">
                <a:solidFill>
                  <a:srgbClr val="0000FF"/>
                </a:solidFill>
                <a:latin typeface="Arial"/>
                <a:cs typeface="Arial"/>
              </a:rPr>
              <a:t>v.s. </a:t>
            </a: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non-preemptive</a:t>
            </a:r>
            <a:endParaRPr sz="3000" kern="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241300" algn="l"/>
              </a:tabLst>
            </a:pP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Work-conserving </a:t>
            </a:r>
            <a:r>
              <a:rPr sz="2200" kern="0" dirty="0">
                <a:solidFill>
                  <a:srgbClr val="0000FF"/>
                </a:solidFill>
                <a:latin typeface="Arial"/>
                <a:cs typeface="Arial"/>
              </a:rPr>
              <a:t>v.s. </a:t>
            </a: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non-work-conserving</a:t>
            </a:r>
            <a:endParaRPr sz="30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"/>
              <a:buChar char="•"/>
            </a:pPr>
            <a:endParaRPr sz="295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3000" kern="0" dirty="0">
                <a:solidFill>
                  <a:srgbClr val="0000FF"/>
                </a:solidFill>
                <a:latin typeface="Arial"/>
                <a:cs typeface="Arial"/>
              </a:rPr>
              <a:t>v.s. </a:t>
            </a: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dynamic</a:t>
            </a:r>
            <a:endParaRPr sz="30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endParaRPr sz="30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Offline </a:t>
            </a:r>
            <a:r>
              <a:rPr sz="3000" kern="0" dirty="0">
                <a:solidFill>
                  <a:srgbClr val="0000FF"/>
                </a:solidFill>
                <a:latin typeface="Arial"/>
                <a:cs typeface="Arial"/>
              </a:rPr>
              <a:t>v.s. </a:t>
            </a: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online</a:t>
            </a:r>
            <a:endParaRPr sz="30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"/>
              <a:buChar char="•"/>
            </a:pPr>
            <a:endParaRPr sz="295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Optimal </a:t>
            </a:r>
            <a:r>
              <a:rPr sz="3000" kern="0" dirty="0">
                <a:solidFill>
                  <a:srgbClr val="0000FF"/>
                </a:solidFill>
                <a:latin typeface="Arial"/>
                <a:cs typeface="Arial"/>
              </a:rPr>
              <a:t>v.s. </a:t>
            </a:r>
            <a:r>
              <a:rPr sz="3000" b="1" kern="0" dirty="0">
                <a:solidFill>
                  <a:srgbClr val="0000FF"/>
                </a:solidFill>
                <a:latin typeface="Arial"/>
                <a:cs typeface="Arial"/>
              </a:rPr>
              <a:t>non-optimal </a:t>
            </a:r>
            <a:r>
              <a:rPr sz="2200" kern="0" dirty="0">
                <a:solidFill>
                  <a:srgbClr val="0000FF"/>
                </a:solidFill>
                <a:latin typeface="Arial"/>
                <a:cs typeface="Arial"/>
              </a:rPr>
              <a:t>(e.g., heuristic)</a:t>
            </a:r>
            <a:endParaRPr sz="2200" kern="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2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Work-conserving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v.s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. non-work-conserving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3400" y="1195641"/>
            <a:ext cx="8284058" cy="32239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kern="0" dirty="0">
                <a:latin typeface="Arial"/>
                <a:cs typeface="Arial"/>
              </a:rPr>
              <a:t>Work-conserving</a:t>
            </a:r>
            <a:endParaRPr sz="2800" kern="0" dirty="0">
              <a:latin typeface="Arial"/>
              <a:cs typeface="Arial"/>
            </a:endParaRPr>
          </a:p>
          <a:p>
            <a:pPr marL="469900" marR="5080">
              <a:lnSpc>
                <a:spcPts val="2590"/>
              </a:lnSpc>
              <a:spcBef>
                <a:spcPts val="570"/>
              </a:spcBef>
            </a:pPr>
            <a:r>
              <a:rPr sz="2400" kern="0" dirty="0">
                <a:latin typeface="Arial"/>
                <a:cs typeface="Arial"/>
              </a:rPr>
              <a:t>Such algorithm </a:t>
            </a:r>
            <a:r>
              <a:rPr sz="24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 not </a:t>
            </a:r>
            <a:r>
              <a:rPr sz="2400" kern="0" dirty="0">
                <a:latin typeface="Arial"/>
                <a:cs typeface="Arial"/>
              </a:rPr>
              <a:t>leave the processor </a:t>
            </a: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idle </a:t>
            </a:r>
            <a:r>
              <a:rPr sz="2400" kern="0" dirty="0">
                <a:latin typeface="Arial"/>
                <a:cs typeface="Arial"/>
              </a:rPr>
              <a:t>as long  as there is a ready task in the system (a task is in the ready  queue).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kern="0" dirty="0">
                <a:latin typeface="Arial"/>
                <a:cs typeface="Arial"/>
              </a:rPr>
              <a:t>Non-work conserving</a:t>
            </a:r>
            <a:endParaRPr sz="2800" kern="0" dirty="0">
              <a:latin typeface="Arial"/>
              <a:cs typeface="Arial"/>
            </a:endParaRPr>
          </a:p>
          <a:p>
            <a:pPr marL="469900" marR="110489">
              <a:lnSpc>
                <a:spcPts val="2590"/>
              </a:lnSpc>
              <a:spcBef>
                <a:spcPts val="570"/>
              </a:spcBef>
            </a:pPr>
            <a:r>
              <a:rPr sz="2400" kern="0" dirty="0">
                <a:latin typeface="Arial"/>
                <a:cs typeface="Arial"/>
              </a:rPr>
              <a:t>Such algorithm </a:t>
            </a:r>
            <a:r>
              <a:rPr sz="240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may</a:t>
            </a:r>
            <a:r>
              <a:rPr sz="2400" kern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kern="0" dirty="0">
                <a:latin typeface="Arial"/>
                <a:cs typeface="Arial"/>
              </a:rPr>
              <a:t>leave the processor </a:t>
            </a: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idle </a:t>
            </a:r>
            <a:r>
              <a:rPr sz="2400" kern="0" dirty="0">
                <a:latin typeface="Arial"/>
                <a:cs typeface="Arial"/>
              </a:rPr>
              <a:t>even if there  is a ready task in the system.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1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Work-conserving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v.s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. non-work-conserving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2549651" y="2609037"/>
            <a:ext cx="2395728" cy="294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" name="object 4"/>
          <p:cNvSpPr/>
          <p:nvPr/>
        </p:nvSpPr>
        <p:spPr>
          <a:xfrm>
            <a:off x="2596895" y="2636520"/>
            <a:ext cx="2305811" cy="20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5"/>
          <p:cNvSpPr/>
          <p:nvPr/>
        </p:nvSpPr>
        <p:spPr>
          <a:xfrm>
            <a:off x="2596895" y="2636520"/>
            <a:ext cx="2306320" cy="204470"/>
          </a:xfrm>
          <a:custGeom>
            <a:avLst/>
            <a:gdLst/>
            <a:ahLst/>
            <a:cxnLst/>
            <a:rect l="l" t="t" r="r" b="b"/>
            <a:pathLst>
              <a:path w="2306320" h="204469">
                <a:moveTo>
                  <a:pt x="0" y="204215"/>
                </a:moveTo>
                <a:lnTo>
                  <a:pt x="2305811" y="204215"/>
                </a:lnTo>
                <a:lnTo>
                  <a:pt x="230581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6"/>
          <p:cNvSpPr txBox="1"/>
          <p:nvPr/>
        </p:nvSpPr>
        <p:spPr>
          <a:xfrm>
            <a:off x="234950" y="1864233"/>
            <a:ext cx="11114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1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1599438" y="2060194"/>
            <a:ext cx="5090160" cy="127000"/>
          </a:xfrm>
          <a:custGeom>
            <a:avLst/>
            <a:gdLst/>
            <a:ahLst/>
            <a:cxnLst/>
            <a:rect l="l" t="t" r="r" b="b"/>
            <a:pathLst>
              <a:path w="5090159" h="127000">
                <a:moveTo>
                  <a:pt x="4963033" y="0"/>
                </a:moveTo>
                <a:lnTo>
                  <a:pt x="4963033" y="127000"/>
                </a:lnTo>
                <a:lnTo>
                  <a:pt x="5070221" y="73405"/>
                </a:lnTo>
                <a:lnTo>
                  <a:pt x="4975733" y="73405"/>
                </a:lnTo>
                <a:lnTo>
                  <a:pt x="4975733" y="53593"/>
                </a:lnTo>
                <a:lnTo>
                  <a:pt x="5070220" y="53593"/>
                </a:lnTo>
                <a:lnTo>
                  <a:pt x="4963033" y="0"/>
                </a:lnTo>
                <a:close/>
              </a:path>
              <a:path w="5090159" h="127000">
                <a:moveTo>
                  <a:pt x="4963033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963033" y="73405"/>
                </a:lnTo>
                <a:lnTo>
                  <a:pt x="4963033" y="53593"/>
                </a:lnTo>
                <a:close/>
              </a:path>
              <a:path w="5090159" h="127000">
                <a:moveTo>
                  <a:pt x="5070220" y="53593"/>
                </a:moveTo>
                <a:lnTo>
                  <a:pt x="4975733" y="53593"/>
                </a:lnTo>
                <a:lnTo>
                  <a:pt x="4975733" y="73405"/>
                </a:lnTo>
                <a:lnTo>
                  <a:pt x="5070221" y="73405"/>
                </a:lnTo>
                <a:lnTo>
                  <a:pt x="5090033" y="63500"/>
                </a:lnTo>
                <a:lnTo>
                  <a:pt x="5070220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8"/>
          <p:cNvSpPr/>
          <p:nvPr/>
        </p:nvSpPr>
        <p:spPr>
          <a:xfrm>
            <a:off x="1599438" y="2890773"/>
            <a:ext cx="5090160" cy="127000"/>
          </a:xfrm>
          <a:custGeom>
            <a:avLst/>
            <a:gdLst/>
            <a:ahLst/>
            <a:cxnLst/>
            <a:rect l="l" t="t" r="r" b="b"/>
            <a:pathLst>
              <a:path w="5090159" h="127000">
                <a:moveTo>
                  <a:pt x="4963033" y="0"/>
                </a:moveTo>
                <a:lnTo>
                  <a:pt x="4963033" y="127000"/>
                </a:lnTo>
                <a:lnTo>
                  <a:pt x="5070221" y="73405"/>
                </a:lnTo>
                <a:lnTo>
                  <a:pt x="4975733" y="73405"/>
                </a:lnTo>
                <a:lnTo>
                  <a:pt x="4975733" y="53593"/>
                </a:lnTo>
                <a:lnTo>
                  <a:pt x="5070220" y="53593"/>
                </a:lnTo>
                <a:lnTo>
                  <a:pt x="4963033" y="0"/>
                </a:lnTo>
                <a:close/>
              </a:path>
              <a:path w="5090159" h="127000">
                <a:moveTo>
                  <a:pt x="4963033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963033" y="73405"/>
                </a:lnTo>
                <a:lnTo>
                  <a:pt x="4963033" y="53593"/>
                </a:lnTo>
                <a:close/>
              </a:path>
              <a:path w="5090159" h="127000">
                <a:moveTo>
                  <a:pt x="5070220" y="53593"/>
                </a:moveTo>
                <a:lnTo>
                  <a:pt x="4975733" y="53593"/>
                </a:lnTo>
                <a:lnTo>
                  <a:pt x="4975733" y="73405"/>
                </a:lnTo>
                <a:lnTo>
                  <a:pt x="5070221" y="73405"/>
                </a:lnTo>
                <a:lnTo>
                  <a:pt x="5090033" y="63500"/>
                </a:lnTo>
                <a:lnTo>
                  <a:pt x="5070220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9"/>
          <p:cNvSpPr/>
          <p:nvPr/>
        </p:nvSpPr>
        <p:spPr>
          <a:xfrm>
            <a:off x="1599438" y="3764026"/>
            <a:ext cx="5090160" cy="127000"/>
          </a:xfrm>
          <a:custGeom>
            <a:avLst/>
            <a:gdLst/>
            <a:ahLst/>
            <a:cxnLst/>
            <a:rect l="l" t="t" r="r" b="b"/>
            <a:pathLst>
              <a:path w="5090159" h="127000">
                <a:moveTo>
                  <a:pt x="4963033" y="0"/>
                </a:moveTo>
                <a:lnTo>
                  <a:pt x="4963033" y="127000"/>
                </a:lnTo>
                <a:lnTo>
                  <a:pt x="5070220" y="73406"/>
                </a:lnTo>
                <a:lnTo>
                  <a:pt x="4975733" y="73406"/>
                </a:lnTo>
                <a:lnTo>
                  <a:pt x="4975733" y="53593"/>
                </a:lnTo>
                <a:lnTo>
                  <a:pt x="5070221" y="53593"/>
                </a:lnTo>
                <a:lnTo>
                  <a:pt x="4963033" y="0"/>
                </a:lnTo>
                <a:close/>
              </a:path>
              <a:path w="5090159" h="127000">
                <a:moveTo>
                  <a:pt x="4963033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4963033" y="73406"/>
                </a:lnTo>
                <a:lnTo>
                  <a:pt x="4963033" y="53593"/>
                </a:lnTo>
                <a:close/>
              </a:path>
              <a:path w="5090159" h="127000">
                <a:moveTo>
                  <a:pt x="5070221" y="53593"/>
                </a:moveTo>
                <a:lnTo>
                  <a:pt x="4975733" y="53593"/>
                </a:lnTo>
                <a:lnTo>
                  <a:pt x="4975733" y="73406"/>
                </a:lnTo>
                <a:lnTo>
                  <a:pt x="5070220" y="73406"/>
                </a:lnTo>
                <a:lnTo>
                  <a:pt x="5090033" y="63500"/>
                </a:lnTo>
                <a:lnTo>
                  <a:pt x="5070221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10"/>
          <p:cNvSpPr/>
          <p:nvPr/>
        </p:nvSpPr>
        <p:spPr>
          <a:xfrm>
            <a:off x="1876044" y="2538222"/>
            <a:ext cx="129539" cy="419100"/>
          </a:xfrm>
          <a:custGeom>
            <a:avLst/>
            <a:gdLst/>
            <a:ahLst/>
            <a:cxnLst/>
            <a:rect l="l" t="t" r="r" b="b"/>
            <a:pathLst>
              <a:path w="129539" h="419100">
                <a:moveTo>
                  <a:pt x="77724" y="116586"/>
                </a:moveTo>
                <a:lnTo>
                  <a:pt x="51816" y="116586"/>
                </a:lnTo>
                <a:lnTo>
                  <a:pt x="51816" y="418591"/>
                </a:lnTo>
                <a:lnTo>
                  <a:pt x="77724" y="418591"/>
                </a:lnTo>
                <a:lnTo>
                  <a:pt x="77724" y="116586"/>
                </a:lnTo>
                <a:close/>
              </a:path>
              <a:path w="129539" h="419100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419100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11"/>
          <p:cNvSpPr txBox="1"/>
          <p:nvPr/>
        </p:nvSpPr>
        <p:spPr>
          <a:xfrm>
            <a:off x="1846833" y="2940812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4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1680972" y="3397758"/>
            <a:ext cx="129539" cy="419100"/>
          </a:xfrm>
          <a:custGeom>
            <a:avLst/>
            <a:gdLst/>
            <a:ahLst/>
            <a:cxnLst/>
            <a:rect l="l" t="t" r="r" b="b"/>
            <a:pathLst>
              <a:path w="129539" h="419100">
                <a:moveTo>
                  <a:pt x="77723" y="116586"/>
                </a:moveTo>
                <a:lnTo>
                  <a:pt x="51815" y="116586"/>
                </a:lnTo>
                <a:lnTo>
                  <a:pt x="51815" y="418591"/>
                </a:lnTo>
                <a:lnTo>
                  <a:pt x="77723" y="418591"/>
                </a:lnTo>
                <a:lnTo>
                  <a:pt x="77723" y="116586"/>
                </a:lnTo>
                <a:close/>
              </a:path>
              <a:path w="129539" h="419100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419100">
                <a:moveTo>
                  <a:pt x="123062" y="116586"/>
                </a:moveTo>
                <a:lnTo>
                  <a:pt x="77723" y="116586"/>
                </a:lnTo>
                <a:lnTo>
                  <a:pt x="77723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13"/>
          <p:cNvSpPr txBox="1"/>
          <p:nvPr/>
        </p:nvSpPr>
        <p:spPr>
          <a:xfrm>
            <a:off x="1658492" y="3812869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3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2253995" y="1703070"/>
            <a:ext cx="129539" cy="419100"/>
          </a:xfrm>
          <a:custGeom>
            <a:avLst/>
            <a:gdLst/>
            <a:ahLst/>
            <a:cxnLst/>
            <a:rect l="l" t="t" r="r" b="b"/>
            <a:pathLst>
              <a:path w="129539" h="419100">
                <a:moveTo>
                  <a:pt x="77724" y="116585"/>
                </a:moveTo>
                <a:lnTo>
                  <a:pt x="51816" y="116585"/>
                </a:lnTo>
                <a:lnTo>
                  <a:pt x="51816" y="418591"/>
                </a:lnTo>
                <a:lnTo>
                  <a:pt x="77724" y="418591"/>
                </a:lnTo>
                <a:lnTo>
                  <a:pt x="77724" y="116585"/>
                </a:lnTo>
                <a:close/>
              </a:path>
              <a:path w="129539" h="419100">
                <a:moveTo>
                  <a:pt x="64770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5"/>
                </a:lnTo>
                <a:lnTo>
                  <a:pt x="123062" y="116585"/>
                </a:lnTo>
                <a:lnTo>
                  <a:pt x="64770" y="0"/>
                </a:lnTo>
                <a:close/>
              </a:path>
              <a:path w="129539" h="419100">
                <a:moveTo>
                  <a:pt x="123062" y="116585"/>
                </a:moveTo>
                <a:lnTo>
                  <a:pt x="77724" y="116585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2" y="116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15"/>
          <p:cNvSpPr txBox="1"/>
          <p:nvPr/>
        </p:nvSpPr>
        <p:spPr>
          <a:xfrm>
            <a:off x="2195829" y="2112645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5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5638800" y="3844544"/>
            <a:ext cx="3823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20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3081527" y="1669542"/>
            <a:ext cx="129539" cy="483870"/>
          </a:xfrm>
          <a:custGeom>
            <a:avLst/>
            <a:gdLst/>
            <a:ahLst/>
            <a:cxnLst/>
            <a:rect l="l" t="t" r="r" b="b"/>
            <a:pathLst>
              <a:path w="129539" h="483869">
                <a:moveTo>
                  <a:pt x="51816" y="354075"/>
                </a:moveTo>
                <a:lnTo>
                  <a:pt x="0" y="354075"/>
                </a:lnTo>
                <a:lnTo>
                  <a:pt x="64770" y="483616"/>
                </a:lnTo>
                <a:lnTo>
                  <a:pt x="123062" y="367030"/>
                </a:lnTo>
                <a:lnTo>
                  <a:pt x="51816" y="367030"/>
                </a:lnTo>
                <a:lnTo>
                  <a:pt x="51816" y="354075"/>
                </a:lnTo>
                <a:close/>
              </a:path>
              <a:path w="129539" h="483869">
                <a:moveTo>
                  <a:pt x="77724" y="0"/>
                </a:moveTo>
                <a:lnTo>
                  <a:pt x="51816" y="0"/>
                </a:lnTo>
                <a:lnTo>
                  <a:pt x="51816" y="367030"/>
                </a:lnTo>
                <a:lnTo>
                  <a:pt x="77724" y="367030"/>
                </a:lnTo>
                <a:lnTo>
                  <a:pt x="77724" y="0"/>
                </a:lnTo>
                <a:close/>
              </a:path>
              <a:path w="129539" h="483869">
                <a:moveTo>
                  <a:pt x="129540" y="354075"/>
                </a:moveTo>
                <a:lnTo>
                  <a:pt x="77724" y="354075"/>
                </a:lnTo>
                <a:lnTo>
                  <a:pt x="77724" y="367030"/>
                </a:lnTo>
                <a:lnTo>
                  <a:pt x="123062" y="367030"/>
                </a:lnTo>
                <a:lnTo>
                  <a:pt x="129540" y="3540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18"/>
          <p:cNvSpPr/>
          <p:nvPr/>
        </p:nvSpPr>
        <p:spPr>
          <a:xfrm>
            <a:off x="6237732" y="3332226"/>
            <a:ext cx="129539" cy="483870"/>
          </a:xfrm>
          <a:custGeom>
            <a:avLst/>
            <a:gdLst/>
            <a:ahLst/>
            <a:cxnLst/>
            <a:rect l="l" t="t" r="r" b="b"/>
            <a:pathLst>
              <a:path w="129539" h="483870">
                <a:moveTo>
                  <a:pt x="51815" y="354075"/>
                </a:moveTo>
                <a:lnTo>
                  <a:pt x="0" y="354075"/>
                </a:lnTo>
                <a:lnTo>
                  <a:pt x="64769" y="483616"/>
                </a:lnTo>
                <a:lnTo>
                  <a:pt x="123062" y="367030"/>
                </a:lnTo>
                <a:lnTo>
                  <a:pt x="51815" y="367030"/>
                </a:lnTo>
                <a:lnTo>
                  <a:pt x="51815" y="354075"/>
                </a:lnTo>
                <a:close/>
              </a:path>
              <a:path w="129539" h="483870">
                <a:moveTo>
                  <a:pt x="77723" y="0"/>
                </a:moveTo>
                <a:lnTo>
                  <a:pt x="51815" y="0"/>
                </a:lnTo>
                <a:lnTo>
                  <a:pt x="51815" y="367030"/>
                </a:lnTo>
                <a:lnTo>
                  <a:pt x="77723" y="367030"/>
                </a:lnTo>
                <a:lnTo>
                  <a:pt x="77723" y="0"/>
                </a:lnTo>
                <a:close/>
              </a:path>
              <a:path w="129539" h="483870">
                <a:moveTo>
                  <a:pt x="129539" y="354075"/>
                </a:moveTo>
                <a:lnTo>
                  <a:pt x="77723" y="354075"/>
                </a:lnTo>
                <a:lnTo>
                  <a:pt x="77723" y="367030"/>
                </a:lnTo>
                <a:lnTo>
                  <a:pt x="123062" y="367030"/>
                </a:lnTo>
                <a:lnTo>
                  <a:pt x="129539" y="3540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19"/>
          <p:cNvSpPr txBox="1"/>
          <p:nvPr/>
        </p:nvSpPr>
        <p:spPr>
          <a:xfrm>
            <a:off x="6086222" y="3856101"/>
            <a:ext cx="3823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kern="0" dirty="0">
                <a:latin typeface="Arial"/>
                <a:cs typeface="Arial"/>
              </a:rPr>
              <a:t>23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4748529" y="2967989"/>
            <a:ext cx="2844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16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24" name="object 21"/>
          <p:cNvSpPr/>
          <p:nvPr/>
        </p:nvSpPr>
        <p:spPr>
          <a:xfrm>
            <a:off x="4838700" y="2468117"/>
            <a:ext cx="129539" cy="483870"/>
          </a:xfrm>
          <a:custGeom>
            <a:avLst/>
            <a:gdLst/>
            <a:ahLst/>
            <a:cxnLst/>
            <a:rect l="l" t="t" r="r" b="b"/>
            <a:pathLst>
              <a:path w="129539" h="483869">
                <a:moveTo>
                  <a:pt x="51815" y="354076"/>
                </a:moveTo>
                <a:lnTo>
                  <a:pt x="0" y="354076"/>
                </a:lnTo>
                <a:lnTo>
                  <a:pt x="64770" y="483616"/>
                </a:lnTo>
                <a:lnTo>
                  <a:pt x="123062" y="367030"/>
                </a:lnTo>
                <a:lnTo>
                  <a:pt x="51815" y="367030"/>
                </a:lnTo>
                <a:lnTo>
                  <a:pt x="51815" y="354076"/>
                </a:lnTo>
                <a:close/>
              </a:path>
              <a:path w="129539" h="483869">
                <a:moveTo>
                  <a:pt x="77724" y="0"/>
                </a:moveTo>
                <a:lnTo>
                  <a:pt x="51815" y="0"/>
                </a:lnTo>
                <a:lnTo>
                  <a:pt x="51815" y="367030"/>
                </a:lnTo>
                <a:lnTo>
                  <a:pt x="77724" y="367030"/>
                </a:lnTo>
                <a:lnTo>
                  <a:pt x="77724" y="0"/>
                </a:lnTo>
                <a:close/>
              </a:path>
              <a:path w="129539" h="483869">
                <a:moveTo>
                  <a:pt x="129539" y="354076"/>
                </a:moveTo>
                <a:lnTo>
                  <a:pt x="77724" y="354076"/>
                </a:lnTo>
                <a:lnTo>
                  <a:pt x="77724" y="367030"/>
                </a:lnTo>
                <a:lnTo>
                  <a:pt x="123062" y="367030"/>
                </a:lnTo>
                <a:lnTo>
                  <a:pt x="129539" y="35407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5" name="object 22"/>
          <p:cNvSpPr txBox="1"/>
          <p:nvPr/>
        </p:nvSpPr>
        <p:spPr>
          <a:xfrm>
            <a:off x="234950" y="2671953"/>
            <a:ext cx="11114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2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234950" y="3566617"/>
            <a:ext cx="11114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Arial"/>
                <a:cs typeface="Arial"/>
              </a:rPr>
              <a:t>Task 3</a:t>
            </a:r>
            <a:endParaRPr sz="2400" kern="0">
              <a:latin typeface="Arial"/>
              <a:cs typeface="Arial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6817868" y="1787779"/>
            <a:ext cx="1035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3075" kern="0" baseline="-16260" dirty="0">
                <a:solidFill>
                  <a:srgbClr val="0000FF"/>
                </a:solidFill>
                <a:latin typeface="DejaVu Serif"/>
                <a:cs typeface="DejaVu Serif"/>
              </a:rPr>
              <a:t>1 </a:t>
            </a: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= 1</a:t>
            </a:r>
            <a:endParaRPr sz="2800" kern="0">
              <a:latin typeface="DejaVu Serif"/>
              <a:cs typeface="DejaVu Serif"/>
            </a:endParaRPr>
          </a:p>
        </p:txBody>
      </p:sp>
      <p:sp>
        <p:nvSpPr>
          <p:cNvPr id="28" name="object 25"/>
          <p:cNvSpPr txBox="1"/>
          <p:nvPr/>
        </p:nvSpPr>
        <p:spPr>
          <a:xfrm>
            <a:off x="6805041" y="2648838"/>
            <a:ext cx="1238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3075" kern="0" baseline="-16260" dirty="0">
                <a:solidFill>
                  <a:srgbClr val="0000FF"/>
                </a:solidFill>
                <a:latin typeface="DejaVu Serif"/>
                <a:cs typeface="DejaVu Serif"/>
              </a:rPr>
              <a:t>2 </a:t>
            </a: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= 10</a:t>
            </a:r>
            <a:endParaRPr sz="2800" kern="0">
              <a:latin typeface="DejaVu Serif"/>
              <a:cs typeface="DejaVu Serif"/>
            </a:endParaRPr>
          </a:p>
        </p:txBody>
      </p:sp>
      <p:sp>
        <p:nvSpPr>
          <p:cNvPr id="29" name="object 26"/>
          <p:cNvSpPr txBox="1"/>
          <p:nvPr/>
        </p:nvSpPr>
        <p:spPr>
          <a:xfrm>
            <a:off x="6819392" y="3500373"/>
            <a:ext cx="10426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𝐶</a:t>
            </a:r>
            <a:r>
              <a:rPr sz="3075" kern="0" baseline="-16260" dirty="0">
                <a:solidFill>
                  <a:srgbClr val="0000FF"/>
                </a:solidFill>
                <a:latin typeface="DejaVu Serif"/>
                <a:cs typeface="DejaVu Serif"/>
              </a:rPr>
              <a:t>3 </a:t>
            </a:r>
            <a:r>
              <a:rPr sz="2800" kern="0" dirty="0">
                <a:solidFill>
                  <a:srgbClr val="0000FF"/>
                </a:solidFill>
                <a:latin typeface="DejaVu Serif"/>
                <a:cs typeface="DejaVu Serif"/>
              </a:rPr>
              <a:t>= 4</a:t>
            </a:r>
            <a:endParaRPr sz="2800" kern="0">
              <a:latin typeface="DejaVu Serif"/>
              <a:cs typeface="DejaVu Serif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4856988" y="3425926"/>
            <a:ext cx="1101852" cy="332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28"/>
          <p:cNvSpPr/>
          <p:nvPr/>
        </p:nvSpPr>
        <p:spPr>
          <a:xfrm>
            <a:off x="4904232" y="3453384"/>
            <a:ext cx="101193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29"/>
          <p:cNvSpPr/>
          <p:nvPr/>
        </p:nvSpPr>
        <p:spPr>
          <a:xfrm>
            <a:off x="4904232" y="3453384"/>
            <a:ext cx="1012190" cy="242570"/>
          </a:xfrm>
          <a:custGeom>
            <a:avLst/>
            <a:gdLst/>
            <a:ahLst/>
            <a:cxnLst/>
            <a:rect l="l" t="t" r="r" b="b"/>
            <a:pathLst>
              <a:path w="1012189" h="242570">
                <a:moveTo>
                  <a:pt x="0" y="242315"/>
                </a:moveTo>
                <a:lnTo>
                  <a:pt x="1011936" y="242315"/>
                </a:lnTo>
                <a:lnTo>
                  <a:pt x="1011936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3" name="object 30"/>
          <p:cNvSpPr/>
          <p:nvPr/>
        </p:nvSpPr>
        <p:spPr>
          <a:xfrm>
            <a:off x="2267711" y="1818132"/>
            <a:ext cx="371843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4" name="object 31"/>
          <p:cNvSpPr/>
          <p:nvPr/>
        </p:nvSpPr>
        <p:spPr>
          <a:xfrm>
            <a:off x="2314955" y="1845564"/>
            <a:ext cx="281939" cy="198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5" name="object 32"/>
          <p:cNvSpPr/>
          <p:nvPr/>
        </p:nvSpPr>
        <p:spPr>
          <a:xfrm>
            <a:off x="2314955" y="1845564"/>
            <a:ext cx="281940" cy="198120"/>
          </a:xfrm>
          <a:custGeom>
            <a:avLst/>
            <a:gdLst/>
            <a:ahLst/>
            <a:cxnLst/>
            <a:rect l="l" t="t" r="r" b="b"/>
            <a:pathLst>
              <a:path w="281939" h="198119">
                <a:moveTo>
                  <a:pt x="0" y="198120"/>
                </a:moveTo>
                <a:lnTo>
                  <a:pt x="281939" y="198120"/>
                </a:lnTo>
                <a:lnTo>
                  <a:pt x="281939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6" name="object 33"/>
          <p:cNvSpPr txBox="1"/>
          <p:nvPr/>
        </p:nvSpPr>
        <p:spPr>
          <a:xfrm>
            <a:off x="2565273" y="295485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6</a:t>
            </a:r>
            <a:endParaRPr sz="2000" kern="0">
              <a:latin typeface="Arial"/>
              <a:cs typeface="Arial"/>
            </a:endParaRPr>
          </a:p>
        </p:txBody>
      </p:sp>
      <p:sp>
        <p:nvSpPr>
          <p:cNvPr id="37" name="object 34"/>
          <p:cNvSpPr/>
          <p:nvPr/>
        </p:nvSpPr>
        <p:spPr>
          <a:xfrm>
            <a:off x="1151382" y="4260850"/>
            <a:ext cx="6186170" cy="1524000"/>
          </a:xfrm>
          <a:custGeom>
            <a:avLst/>
            <a:gdLst/>
            <a:ahLst/>
            <a:cxnLst/>
            <a:rect l="l" t="t" r="r" b="b"/>
            <a:pathLst>
              <a:path w="6186170" h="1524000">
                <a:moveTo>
                  <a:pt x="0" y="551942"/>
                </a:moveTo>
                <a:lnTo>
                  <a:pt x="5131" y="507388"/>
                </a:lnTo>
                <a:lnTo>
                  <a:pt x="19749" y="466489"/>
                </a:lnTo>
                <a:lnTo>
                  <a:pt x="42687" y="430410"/>
                </a:lnTo>
                <a:lnTo>
                  <a:pt x="72778" y="400319"/>
                </a:lnTo>
                <a:lnTo>
                  <a:pt x="108857" y="377381"/>
                </a:lnTo>
                <a:lnTo>
                  <a:pt x="149756" y="362763"/>
                </a:lnTo>
                <a:lnTo>
                  <a:pt x="194309" y="357631"/>
                </a:lnTo>
                <a:lnTo>
                  <a:pt x="1030986" y="357631"/>
                </a:lnTo>
                <a:lnTo>
                  <a:pt x="881634" y="0"/>
                </a:lnTo>
                <a:lnTo>
                  <a:pt x="2577465" y="357631"/>
                </a:lnTo>
                <a:lnTo>
                  <a:pt x="5991606" y="357631"/>
                </a:lnTo>
                <a:lnTo>
                  <a:pt x="6036159" y="362763"/>
                </a:lnTo>
                <a:lnTo>
                  <a:pt x="6077058" y="377381"/>
                </a:lnTo>
                <a:lnTo>
                  <a:pt x="6113137" y="400319"/>
                </a:lnTo>
                <a:lnTo>
                  <a:pt x="6143228" y="430410"/>
                </a:lnTo>
                <a:lnTo>
                  <a:pt x="6166166" y="466489"/>
                </a:lnTo>
                <a:lnTo>
                  <a:pt x="6180784" y="507388"/>
                </a:lnTo>
                <a:lnTo>
                  <a:pt x="6185916" y="551942"/>
                </a:lnTo>
                <a:lnTo>
                  <a:pt x="6185916" y="843407"/>
                </a:lnTo>
                <a:lnTo>
                  <a:pt x="6185916" y="1329182"/>
                </a:lnTo>
                <a:lnTo>
                  <a:pt x="6180784" y="1373735"/>
                </a:lnTo>
                <a:lnTo>
                  <a:pt x="6166166" y="1414634"/>
                </a:lnTo>
                <a:lnTo>
                  <a:pt x="6143228" y="1450713"/>
                </a:lnTo>
                <a:lnTo>
                  <a:pt x="6113137" y="1480804"/>
                </a:lnTo>
                <a:lnTo>
                  <a:pt x="6077058" y="1503742"/>
                </a:lnTo>
                <a:lnTo>
                  <a:pt x="6036159" y="1518360"/>
                </a:lnTo>
                <a:lnTo>
                  <a:pt x="5991606" y="1523492"/>
                </a:lnTo>
                <a:lnTo>
                  <a:pt x="2577465" y="1523492"/>
                </a:lnTo>
                <a:lnTo>
                  <a:pt x="1030986" y="1523492"/>
                </a:lnTo>
                <a:lnTo>
                  <a:pt x="194309" y="1523492"/>
                </a:lnTo>
                <a:lnTo>
                  <a:pt x="149756" y="1518360"/>
                </a:lnTo>
                <a:lnTo>
                  <a:pt x="108857" y="1503742"/>
                </a:lnTo>
                <a:lnTo>
                  <a:pt x="72778" y="1480804"/>
                </a:lnTo>
                <a:lnTo>
                  <a:pt x="42687" y="1450713"/>
                </a:lnTo>
                <a:lnTo>
                  <a:pt x="19749" y="1414634"/>
                </a:lnTo>
                <a:lnTo>
                  <a:pt x="5131" y="1373735"/>
                </a:lnTo>
                <a:lnTo>
                  <a:pt x="0" y="1329182"/>
                </a:lnTo>
                <a:lnTo>
                  <a:pt x="0" y="843407"/>
                </a:lnTo>
                <a:lnTo>
                  <a:pt x="0" y="551942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8" name="object 35"/>
          <p:cNvSpPr/>
          <p:nvPr/>
        </p:nvSpPr>
        <p:spPr>
          <a:xfrm>
            <a:off x="4814061" y="4893945"/>
            <a:ext cx="651510" cy="283845"/>
          </a:xfrm>
          <a:custGeom>
            <a:avLst/>
            <a:gdLst/>
            <a:ahLst/>
            <a:cxnLst/>
            <a:rect l="l" t="t" r="r" b="b"/>
            <a:pathLst>
              <a:path w="651510" h="283845">
                <a:moveTo>
                  <a:pt x="560959" y="507"/>
                </a:moveTo>
                <a:lnTo>
                  <a:pt x="557022" y="12064"/>
                </a:lnTo>
                <a:lnTo>
                  <a:pt x="573329" y="19139"/>
                </a:lnTo>
                <a:lnTo>
                  <a:pt x="587375" y="28940"/>
                </a:lnTo>
                <a:lnTo>
                  <a:pt x="615918" y="74433"/>
                </a:lnTo>
                <a:lnTo>
                  <a:pt x="624300" y="116240"/>
                </a:lnTo>
                <a:lnTo>
                  <a:pt x="625348" y="140334"/>
                </a:lnTo>
                <a:lnTo>
                  <a:pt x="624300" y="165215"/>
                </a:lnTo>
                <a:lnTo>
                  <a:pt x="615918" y="208164"/>
                </a:lnTo>
                <a:lnTo>
                  <a:pt x="587422" y="254365"/>
                </a:lnTo>
                <a:lnTo>
                  <a:pt x="557402" y="271398"/>
                </a:lnTo>
                <a:lnTo>
                  <a:pt x="560959" y="282828"/>
                </a:lnTo>
                <a:lnTo>
                  <a:pt x="599503" y="264810"/>
                </a:lnTo>
                <a:lnTo>
                  <a:pt x="627761" y="233552"/>
                </a:lnTo>
                <a:lnTo>
                  <a:pt x="645191" y="191642"/>
                </a:lnTo>
                <a:lnTo>
                  <a:pt x="651001" y="141731"/>
                </a:lnTo>
                <a:lnTo>
                  <a:pt x="649549" y="115867"/>
                </a:lnTo>
                <a:lnTo>
                  <a:pt x="637928" y="70044"/>
                </a:lnTo>
                <a:lnTo>
                  <a:pt x="614858" y="32654"/>
                </a:lnTo>
                <a:lnTo>
                  <a:pt x="581433" y="7889"/>
                </a:lnTo>
                <a:lnTo>
                  <a:pt x="560959" y="507"/>
                </a:lnTo>
                <a:close/>
              </a:path>
              <a:path w="651510" h="283845">
                <a:moveTo>
                  <a:pt x="66421" y="0"/>
                </a:moveTo>
                <a:lnTo>
                  <a:pt x="0" y="0"/>
                </a:lnTo>
                <a:lnTo>
                  <a:pt x="0" y="283717"/>
                </a:lnTo>
                <a:lnTo>
                  <a:pt x="66421" y="283717"/>
                </a:lnTo>
                <a:lnTo>
                  <a:pt x="66421" y="272287"/>
                </a:lnTo>
                <a:lnTo>
                  <a:pt x="24764" y="272287"/>
                </a:lnTo>
                <a:lnTo>
                  <a:pt x="24764" y="11429"/>
                </a:lnTo>
                <a:lnTo>
                  <a:pt x="66421" y="11429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9" name="object 36"/>
          <p:cNvSpPr txBox="1"/>
          <p:nvPr/>
        </p:nvSpPr>
        <p:spPr>
          <a:xfrm>
            <a:off x="1354457" y="4827719"/>
            <a:ext cx="6189343" cy="73488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20395" marR="5080" indent="-608330">
              <a:lnSpc>
                <a:spcPts val="2870"/>
              </a:lnSpc>
              <a:spcBef>
                <a:spcPts val="200"/>
              </a:spcBef>
              <a:tabLst>
                <a:tab pos="3556000" algn="l"/>
                <a:tab pos="4229735" algn="l"/>
              </a:tabLst>
            </a:pPr>
            <a:r>
              <a:rPr sz="2000" b="1" kern="0" dirty="0">
                <a:latin typeface="Arial"/>
                <a:cs typeface="Arial"/>
              </a:rPr>
              <a:t>The processor is left idle in	</a:t>
            </a:r>
            <a:r>
              <a:rPr sz="2000" kern="0" dirty="0">
                <a:latin typeface="DejaVu Serif"/>
                <a:cs typeface="DejaVu Serif"/>
              </a:rPr>
              <a:t>𝟑, 𝟓	</a:t>
            </a:r>
            <a:r>
              <a:rPr sz="2000" b="1" kern="0" dirty="0">
                <a:latin typeface="Arial"/>
                <a:cs typeface="Arial"/>
              </a:rPr>
              <a:t>even though  Tasks 2 and 3 are in the ready queue</a:t>
            </a:r>
            <a:endParaRPr sz="2000" kern="0" dirty="0">
              <a:latin typeface="Arial"/>
              <a:cs typeface="Arial"/>
            </a:endParaRPr>
          </a:p>
        </p:txBody>
      </p:sp>
      <p:sp>
        <p:nvSpPr>
          <p:cNvPr id="40" name="object 37"/>
          <p:cNvSpPr/>
          <p:nvPr/>
        </p:nvSpPr>
        <p:spPr>
          <a:xfrm>
            <a:off x="1579625" y="2382773"/>
            <a:ext cx="906780" cy="1705610"/>
          </a:xfrm>
          <a:custGeom>
            <a:avLst/>
            <a:gdLst/>
            <a:ahLst/>
            <a:cxnLst/>
            <a:rect l="l" t="t" r="r" b="b"/>
            <a:pathLst>
              <a:path w="906780" h="1705610">
                <a:moveTo>
                  <a:pt x="0" y="852677"/>
                </a:moveTo>
                <a:lnTo>
                  <a:pt x="1138" y="791783"/>
                </a:lnTo>
                <a:lnTo>
                  <a:pt x="4501" y="732045"/>
                </a:lnTo>
                <a:lnTo>
                  <a:pt x="10013" y="673606"/>
                </a:lnTo>
                <a:lnTo>
                  <a:pt x="17597" y="616611"/>
                </a:lnTo>
                <a:lnTo>
                  <a:pt x="27176" y="561205"/>
                </a:lnTo>
                <a:lnTo>
                  <a:pt x="38673" y="507531"/>
                </a:lnTo>
                <a:lnTo>
                  <a:pt x="52012" y="455734"/>
                </a:lnTo>
                <a:lnTo>
                  <a:pt x="67117" y="405958"/>
                </a:lnTo>
                <a:lnTo>
                  <a:pt x="83910" y="358349"/>
                </a:lnTo>
                <a:lnTo>
                  <a:pt x="102316" y="313048"/>
                </a:lnTo>
                <a:lnTo>
                  <a:pt x="122256" y="270203"/>
                </a:lnTo>
                <a:lnTo>
                  <a:pt x="143655" y="229955"/>
                </a:lnTo>
                <a:lnTo>
                  <a:pt x="166436" y="192450"/>
                </a:lnTo>
                <a:lnTo>
                  <a:pt x="190522" y="157833"/>
                </a:lnTo>
                <a:lnTo>
                  <a:pt x="215837" y="126246"/>
                </a:lnTo>
                <a:lnTo>
                  <a:pt x="242304" y="97836"/>
                </a:lnTo>
                <a:lnTo>
                  <a:pt x="298388" y="51118"/>
                </a:lnTo>
                <a:lnTo>
                  <a:pt x="358159" y="18835"/>
                </a:lnTo>
                <a:lnTo>
                  <a:pt x="421005" y="2140"/>
                </a:lnTo>
                <a:lnTo>
                  <a:pt x="453390" y="0"/>
                </a:lnTo>
                <a:lnTo>
                  <a:pt x="485774" y="2140"/>
                </a:lnTo>
                <a:lnTo>
                  <a:pt x="548620" y="18835"/>
                </a:lnTo>
                <a:lnTo>
                  <a:pt x="608391" y="51118"/>
                </a:lnTo>
                <a:lnTo>
                  <a:pt x="664475" y="97836"/>
                </a:lnTo>
                <a:lnTo>
                  <a:pt x="690942" y="126246"/>
                </a:lnTo>
                <a:lnTo>
                  <a:pt x="716257" y="157833"/>
                </a:lnTo>
                <a:lnTo>
                  <a:pt x="740343" y="192450"/>
                </a:lnTo>
                <a:lnTo>
                  <a:pt x="763124" y="229955"/>
                </a:lnTo>
                <a:lnTo>
                  <a:pt x="784523" y="270203"/>
                </a:lnTo>
                <a:lnTo>
                  <a:pt x="804463" y="313048"/>
                </a:lnTo>
                <a:lnTo>
                  <a:pt x="822869" y="358349"/>
                </a:lnTo>
                <a:lnTo>
                  <a:pt x="839662" y="405958"/>
                </a:lnTo>
                <a:lnTo>
                  <a:pt x="854767" y="455734"/>
                </a:lnTo>
                <a:lnTo>
                  <a:pt x="868106" y="507531"/>
                </a:lnTo>
                <a:lnTo>
                  <a:pt x="879603" y="561205"/>
                </a:lnTo>
                <a:lnTo>
                  <a:pt x="889182" y="616611"/>
                </a:lnTo>
                <a:lnTo>
                  <a:pt x="896766" y="673606"/>
                </a:lnTo>
                <a:lnTo>
                  <a:pt x="902278" y="732045"/>
                </a:lnTo>
                <a:lnTo>
                  <a:pt x="905641" y="791783"/>
                </a:lnTo>
                <a:lnTo>
                  <a:pt x="906780" y="852677"/>
                </a:lnTo>
                <a:lnTo>
                  <a:pt x="905641" y="913572"/>
                </a:lnTo>
                <a:lnTo>
                  <a:pt x="902278" y="973310"/>
                </a:lnTo>
                <a:lnTo>
                  <a:pt x="896766" y="1031749"/>
                </a:lnTo>
                <a:lnTo>
                  <a:pt x="889182" y="1088744"/>
                </a:lnTo>
                <a:lnTo>
                  <a:pt x="879603" y="1144150"/>
                </a:lnTo>
                <a:lnTo>
                  <a:pt x="868106" y="1197824"/>
                </a:lnTo>
                <a:lnTo>
                  <a:pt x="854767" y="1249621"/>
                </a:lnTo>
                <a:lnTo>
                  <a:pt x="839662" y="1299397"/>
                </a:lnTo>
                <a:lnTo>
                  <a:pt x="822869" y="1347006"/>
                </a:lnTo>
                <a:lnTo>
                  <a:pt x="804463" y="1392307"/>
                </a:lnTo>
                <a:lnTo>
                  <a:pt x="784523" y="1435152"/>
                </a:lnTo>
                <a:lnTo>
                  <a:pt x="763124" y="1475400"/>
                </a:lnTo>
                <a:lnTo>
                  <a:pt x="740343" y="1512905"/>
                </a:lnTo>
                <a:lnTo>
                  <a:pt x="716257" y="1547522"/>
                </a:lnTo>
                <a:lnTo>
                  <a:pt x="690942" y="1579109"/>
                </a:lnTo>
                <a:lnTo>
                  <a:pt x="664475" y="1607519"/>
                </a:lnTo>
                <a:lnTo>
                  <a:pt x="608391" y="1654237"/>
                </a:lnTo>
                <a:lnTo>
                  <a:pt x="548620" y="1686520"/>
                </a:lnTo>
                <a:lnTo>
                  <a:pt x="485774" y="1703215"/>
                </a:lnTo>
                <a:lnTo>
                  <a:pt x="453390" y="1705356"/>
                </a:lnTo>
                <a:lnTo>
                  <a:pt x="421005" y="1703215"/>
                </a:lnTo>
                <a:lnTo>
                  <a:pt x="358159" y="1686520"/>
                </a:lnTo>
                <a:lnTo>
                  <a:pt x="298388" y="1654237"/>
                </a:lnTo>
                <a:lnTo>
                  <a:pt x="242304" y="1607519"/>
                </a:lnTo>
                <a:lnTo>
                  <a:pt x="215837" y="1579109"/>
                </a:lnTo>
                <a:lnTo>
                  <a:pt x="190522" y="1547522"/>
                </a:lnTo>
                <a:lnTo>
                  <a:pt x="166436" y="1512905"/>
                </a:lnTo>
                <a:lnTo>
                  <a:pt x="143655" y="1475400"/>
                </a:lnTo>
                <a:lnTo>
                  <a:pt x="122256" y="1435152"/>
                </a:lnTo>
                <a:lnTo>
                  <a:pt x="102316" y="1392307"/>
                </a:lnTo>
                <a:lnTo>
                  <a:pt x="83910" y="1347006"/>
                </a:lnTo>
                <a:lnTo>
                  <a:pt x="67117" y="1299397"/>
                </a:lnTo>
                <a:lnTo>
                  <a:pt x="52012" y="1249621"/>
                </a:lnTo>
                <a:lnTo>
                  <a:pt x="38673" y="1197824"/>
                </a:lnTo>
                <a:lnTo>
                  <a:pt x="27176" y="1144150"/>
                </a:lnTo>
                <a:lnTo>
                  <a:pt x="17597" y="1088744"/>
                </a:lnTo>
                <a:lnTo>
                  <a:pt x="10013" y="1031749"/>
                </a:lnTo>
                <a:lnTo>
                  <a:pt x="4501" y="973310"/>
                </a:lnTo>
                <a:lnTo>
                  <a:pt x="1138" y="913572"/>
                </a:lnTo>
                <a:lnTo>
                  <a:pt x="0" y="852677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4103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Static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v.s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. dynamic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3400" y="1060956"/>
            <a:ext cx="8305800" cy="412677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kern="0" dirty="0">
                <a:latin typeface="Arial"/>
                <a:cs typeface="Arial"/>
              </a:rPr>
              <a:t>Static</a:t>
            </a:r>
            <a:endParaRPr sz="2800" kern="0" dirty="0">
              <a:latin typeface="Arial"/>
              <a:cs typeface="Arial"/>
            </a:endParaRPr>
          </a:p>
          <a:p>
            <a:pPr marL="469900" marR="5080">
              <a:lnSpc>
                <a:spcPts val="2590"/>
              </a:lnSpc>
              <a:spcBef>
                <a:spcPts val="570"/>
              </a:spcBef>
            </a:pPr>
            <a:r>
              <a:rPr sz="2400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scheduling decisions</a:t>
            </a:r>
            <a:r>
              <a:rPr sz="2400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kern="0" dirty="0">
                <a:latin typeface="Arial"/>
                <a:cs typeface="Arial"/>
              </a:rPr>
              <a:t>are taken based on fixed parameters,  statically assigned to tasks </a:t>
            </a:r>
            <a:r>
              <a:rPr sz="2400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before activation</a:t>
            </a:r>
            <a:r>
              <a:rPr sz="2400" kern="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kern="0" dirty="0">
                <a:latin typeface="Arial"/>
                <a:cs typeface="Arial"/>
              </a:rPr>
              <a:t>Dynamic</a:t>
            </a:r>
            <a:endParaRPr sz="2800" kern="0" dirty="0">
              <a:latin typeface="Arial"/>
              <a:cs typeface="Arial"/>
            </a:endParaRPr>
          </a:p>
          <a:p>
            <a:pPr marL="469900">
              <a:lnSpc>
                <a:spcPts val="2735"/>
              </a:lnSpc>
              <a:spcBef>
                <a:spcPts val="245"/>
              </a:spcBef>
            </a:pPr>
            <a:r>
              <a:rPr sz="2400" kern="0" dirty="0">
                <a:latin typeface="Arial"/>
                <a:cs typeface="Arial"/>
              </a:rPr>
              <a:t>scheduling decisions are taken based on parameters that</a:t>
            </a:r>
          </a:p>
          <a:p>
            <a:pPr marL="469900">
              <a:lnSpc>
                <a:spcPts val="2735"/>
              </a:lnSpc>
            </a:pPr>
            <a:r>
              <a:rPr sz="2400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can change with time</a:t>
            </a:r>
            <a:r>
              <a:rPr sz="2400" kern="0" dirty="0">
                <a:latin typeface="Arial"/>
                <a:cs typeface="Arial"/>
              </a:rPr>
              <a:t>.</a:t>
            </a:r>
          </a:p>
          <a:p>
            <a:pPr marL="490855">
              <a:lnSpc>
                <a:spcPct val="100000"/>
              </a:lnSpc>
              <a:spcBef>
                <a:spcPts val="1150"/>
              </a:spcBef>
            </a:pPr>
            <a:r>
              <a:rPr sz="2400" kern="0" dirty="0">
                <a:latin typeface="Arial"/>
                <a:cs typeface="Arial"/>
              </a:rPr>
              <a:t>Example:</a:t>
            </a:r>
          </a:p>
          <a:p>
            <a:pPr marL="833755" lvl="1" indent="-342900">
              <a:lnSpc>
                <a:spcPct val="100000"/>
              </a:lnSpc>
              <a:buChar char="•"/>
              <a:tabLst>
                <a:tab pos="833755" algn="l"/>
                <a:tab pos="834390" algn="l"/>
              </a:tabLst>
            </a:pPr>
            <a:r>
              <a:rPr sz="2400" kern="0" dirty="0">
                <a:latin typeface="Arial"/>
                <a:cs typeface="Arial"/>
              </a:rPr>
              <a:t>remaining execution time</a:t>
            </a:r>
          </a:p>
          <a:p>
            <a:pPr marL="833755" lvl="1" indent="-342900">
              <a:lnSpc>
                <a:spcPct val="100000"/>
              </a:lnSpc>
              <a:buChar char="•"/>
              <a:tabLst>
                <a:tab pos="833755" algn="l"/>
                <a:tab pos="834390" algn="l"/>
              </a:tabLst>
            </a:pPr>
            <a:r>
              <a:rPr sz="2400" kern="0" dirty="0">
                <a:latin typeface="Arial"/>
                <a:cs typeface="Arial"/>
              </a:rPr>
              <a:t>absolute deadline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6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Offline </a:t>
            </a:r>
            <a:r>
              <a:rPr lang="en-US" sz="3200" dirty="0" err="1">
                <a:latin typeface="+mj-lt"/>
                <a:cs typeface="B Titr" panose="00000700000000000000" pitchFamily="2" charset="-78"/>
              </a:rPr>
              <a:t>v.s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. online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09600" y="1313542"/>
            <a:ext cx="8436458" cy="363945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kern="0" dirty="0">
                <a:latin typeface="Arial"/>
                <a:cs typeface="Arial"/>
              </a:rPr>
              <a:t>Offline</a:t>
            </a:r>
            <a:endParaRPr sz="2800" kern="0" dirty="0">
              <a:latin typeface="Arial"/>
              <a:cs typeface="Arial"/>
            </a:endParaRPr>
          </a:p>
          <a:p>
            <a:pPr marL="469900" marR="5080">
              <a:lnSpc>
                <a:spcPts val="2590"/>
              </a:lnSpc>
              <a:spcBef>
                <a:spcPts val="570"/>
              </a:spcBef>
            </a:pPr>
            <a:r>
              <a:rPr sz="2400" kern="0" dirty="0">
                <a:latin typeface="Arial"/>
                <a:cs typeface="Arial"/>
              </a:rPr>
              <a:t>all scheduling decisions are taken before task activation:  the schedule is stored in a table (</a:t>
            </a:r>
            <a:r>
              <a:rPr sz="2400" b="1" kern="0" dirty="0">
                <a:solidFill>
                  <a:srgbClr val="0000FF"/>
                </a:solidFill>
                <a:latin typeface="Arial"/>
                <a:cs typeface="Arial"/>
              </a:rPr>
              <a:t>table-driven scheduling</a:t>
            </a:r>
            <a:r>
              <a:rPr sz="2400" kern="0" dirty="0">
                <a:latin typeface="Arial"/>
                <a:cs typeface="Arial"/>
              </a:rPr>
              <a:t>).</a:t>
            </a:r>
          </a:p>
          <a:p>
            <a:pPr>
              <a:lnSpc>
                <a:spcPct val="100000"/>
              </a:lnSpc>
            </a:pPr>
            <a:endParaRPr sz="2400" kern="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kern="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kern="0" dirty="0">
                <a:latin typeface="Arial"/>
                <a:cs typeface="Arial"/>
              </a:rPr>
              <a:t>Online</a:t>
            </a:r>
            <a:endParaRPr sz="2800" kern="0" dirty="0">
              <a:latin typeface="Arial"/>
              <a:cs typeface="Arial"/>
            </a:endParaRPr>
          </a:p>
          <a:p>
            <a:pPr marL="469900" marR="378460">
              <a:lnSpc>
                <a:spcPts val="2590"/>
              </a:lnSpc>
              <a:spcBef>
                <a:spcPts val="565"/>
              </a:spcBef>
            </a:pPr>
            <a:r>
              <a:rPr sz="2400" kern="0" dirty="0">
                <a:latin typeface="Arial"/>
                <a:cs typeface="Arial"/>
              </a:rPr>
              <a:t>scheduling decisions are taken at run time on the set of  active tasks.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8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1|13.3|51.5|37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61.5|28.5|8.2|1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77.8|2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24.6|13.1|9.8|7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36518</TotalTime>
  <Words>1245</Words>
  <Application>Microsoft Office PowerPoint</Application>
  <PresentationFormat>On-screen Show (4:3)</PresentationFormat>
  <Paragraphs>247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Aspect</vt:lpstr>
      <vt:lpstr>Embedded and Real-Time Systems  Spring 2021</vt:lpstr>
      <vt:lpstr>Copyright Notice</vt:lpstr>
      <vt:lpstr>Agenda</vt:lpstr>
      <vt:lpstr>Simplifying assumptions</vt:lpstr>
      <vt:lpstr>Properties of scheduling algorithms</vt:lpstr>
      <vt:lpstr>Work-conserving v.s. non-work-conserving</vt:lpstr>
      <vt:lpstr>Work-conserving v.s. non-work-conserving</vt:lpstr>
      <vt:lpstr>Static v.s. dynamic</vt:lpstr>
      <vt:lpstr>Offline v.s. online</vt:lpstr>
      <vt:lpstr>Optimal v.s. heuristic</vt:lpstr>
      <vt:lpstr>Optimality Criteria</vt:lpstr>
      <vt:lpstr>Common definitions for optimality criteria</vt:lpstr>
      <vt:lpstr>PowerPoint Presentation</vt:lpstr>
      <vt:lpstr>Shortest-job first (SJF)</vt:lpstr>
      <vt:lpstr>Optimality of SJF</vt:lpstr>
      <vt:lpstr>Optimality of SJF</vt:lpstr>
      <vt:lpstr>Optimality of SJF</vt:lpstr>
      <vt:lpstr>Optimality of SJF</vt:lpstr>
      <vt:lpstr>Optimality of SJF</vt:lpstr>
      <vt:lpstr>Fixed-priority scheduling</vt:lpstr>
      <vt:lpstr>Fixed-priority scheduling</vt:lpstr>
      <vt:lpstr>Round robin</vt:lpstr>
      <vt:lpstr>Round robin</vt:lpstr>
      <vt:lpstr>Multi-level scheduling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603</cp:revision>
  <cp:lastPrinted>2017-02-07T08:08:08Z</cp:lastPrinted>
  <dcterms:created xsi:type="dcterms:W3CDTF">2006-08-16T00:00:00Z</dcterms:created>
  <dcterms:modified xsi:type="dcterms:W3CDTF">2021-03-16T11:01:12Z</dcterms:modified>
</cp:coreProperties>
</file>