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90" r:id="rId3"/>
    <p:sldId id="258" r:id="rId4"/>
    <p:sldId id="426" r:id="rId5"/>
    <p:sldId id="427" r:id="rId6"/>
    <p:sldId id="428" r:id="rId7"/>
    <p:sldId id="449" r:id="rId8"/>
    <p:sldId id="450" r:id="rId9"/>
    <p:sldId id="451" r:id="rId10"/>
    <p:sldId id="452" r:id="rId11"/>
    <p:sldId id="453" r:id="rId12"/>
    <p:sldId id="478" r:id="rId13"/>
    <p:sldId id="454" r:id="rId14"/>
    <p:sldId id="455" r:id="rId15"/>
    <p:sldId id="456" r:id="rId16"/>
    <p:sldId id="457" r:id="rId17"/>
    <p:sldId id="458" r:id="rId18"/>
    <p:sldId id="459" r:id="rId19"/>
    <p:sldId id="479" r:id="rId20"/>
    <p:sldId id="480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4/4/2021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TMUS-RT/liblitmus/blob/master/doc/table-driven-scheduling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41" Type="http://schemas.openxmlformats.org/officeDocument/2006/relationships/image" Target="../media/image97.png"/><Relationship Id="rId1" Type="http://schemas.openxmlformats.org/officeDocument/2006/relationships/tags" Target="../tags/tag1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6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An online admission test for EDF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2" name="object 51"/>
          <p:cNvSpPr txBox="1"/>
          <p:nvPr/>
        </p:nvSpPr>
        <p:spPr>
          <a:xfrm>
            <a:off x="685596" y="946251"/>
            <a:ext cx="8458404" cy="22204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7815" indent="-263525">
              <a:lnSpc>
                <a:spcPct val="100000"/>
              </a:lnSpc>
              <a:spcBef>
                <a:spcPts val="855"/>
              </a:spcBef>
              <a:buAutoNum type="arabicPlain"/>
              <a:tabLst>
                <a:tab pos="298450" algn="l"/>
              </a:tabLst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Sort and </a:t>
            </a:r>
            <a:r>
              <a:rPr sz="2000" b="1" kern="0" dirty="0"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re-index</a:t>
            </a:r>
            <a:r>
              <a:rPr sz="2000" b="1" kern="0" dirty="0">
                <a:latin typeface="Trebuchet MS"/>
                <a:cs typeface="Trebuchet MS"/>
              </a:rPr>
              <a:t>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tasks by their deadlines </a:t>
            </a:r>
            <a:r>
              <a:rPr sz="1600" kern="0" dirty="0">
                <a:latin typeface="Arial"/>
                <a:cs typeface="Arial"/>
              </a:rPr>
              <a:t>(only tasks with </a:t>
            </a:r>
            <a:r>
              <a:rPr sz="1600" kern="0" dirty="0">
                <a:latin typeface="DejaVu Serif"/>
                <a:cs typeface="DejaVu Serif"/>
              </a:rPr>
              <a:t>𝑑</a:t>
            </a:r>
            <a:r>
              <a:rPr sz="1725" kern="0" baseline="-14492" dirty="0">
                <a:latin typeface="DejaVu Serif"/>
                <a:cs typeface="DejaVu Serif"/>
              </a:rPr>
              <a:t>𝑖 </a:t>
            </a:r>
            <a:r>
              <a:rPr sz="1600" kern="0" dirty="0">
                <a:latin typeface="DejaVu Serif"/>
                <a:cs typeface="DejaVu Serif"/>
              </a:rPr>
              <a:t>≥ 𝑡)</a:t>
            </a:r>
          </a:p>
          <a:p>
            <a:pPr marL="297815" indent="-263525">
              <a:lnSpc>
                <a:spcPct val="100000"/>
              </a:lnSpc>
              <a:spcBef>
                <a:spcPts val="755"/>
              </a:spcBef>
              <a:buAutoNum type="arabicPlain"/>
              <a:tabLst>
                <a:tab pos="298450" algn="l"/>
              </a:tabLst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Check if there is enough time to finish the tasks for each of the deadlines</a:t>
            </a:r>
            <a:endParaRPr sz="20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 kern="0" dirty="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1775"/>
              </a:spcBef>
            </a:pPr>
            <a:r>
              <a:rPr sz="1800" b="1" kern="0" dirty="0">
                <a:solidFill>
                  <a:srgbClr val="00AF50"/>
                </a:solidFill>
                <a:latin typeface="Trebuchet MS"/>
                <a:cs typeface="Trebuchet MS"/>
              </a:rPr>
              <a:t>At time </a:t>
            </a:r>
            <a:r>
              <a:rPr sz="1800" kern="0" dirty="0">
                <a:solidFill>
                  <a:srgbClr val="00AF50"/>
                </a:solidFill>
                <a:latin typeface="DejaVu Serif"/>
                <a:cs typeface="DejaVu Serif"/>
              </a:rPr>
              <a:t>𝒕 = 𝟕 </a:t>
            </a:r>
            <a:r>
              <a:rPr sz="1800" b="1" kern="0" dirty="0">
                <a:solidFill>
                  <a:srgbClr val="00AF50"/>
                </a:solidFill>
                <a:latin typeface="Trebuchet MS"/>
                <a:cs typeface="Trebuchet MS"/>
              </a:rPr>
              <a:t>should we let Task 4 be added to the system?</a:t>
            </a:r>
            <a:endParaRPr sz="1800" kern="0" dirty="0">
              <a:latin typeface="Trebuchet MS"/>
              <a:cs typeface="Trebuchet MS"/>
            </a:endParaRPr>
          </a:p>
          <a:p>
            <a:pPr marL="1829435">
              <a:lnSpc>
                <a:spcPts val="2160"/>
              </a:lnSpc>
            </a:pPr>
            <a:endParaRPr sz="1800" kern="0" dirty="0">
              <a:latin typeface="Arial"/>
              <a:cs typeface="Arial"/>
            </a:endParaRPr>
          </a:p>
        </p:txBody>
      </p:sp>
      <p:sp>
        <p:nvSpPr>
          <p:cNvPr id="13" name="object 52"/>
          <p:cNvSpPr txBox="1"/>
          <p:nvPr/>
        </p:nvSpPr>
        <p:spPr>
          <a:xfrm>
            <a:off x="381000" y="5659120"/>
            <a:ext cx="845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kern="0" dirty="0">
                <a:solidFill>
                  <a:srgbClr val="FF0000"/>
                </a:solidFill>
                <a:latin typeface="Trebuchet MS"/>
                <a:cs typeface="Trebuchet MS"/>
              </a:rPr>
              <a:t>Important note</a:t>
            </a:r>
            <a:r>
              <a:rPr sz="1600" kern="0" dirty="0">
                <a:latin typeface="Arial"/>
                <a:cs typeface="Arial"/>
              </a:rPr>
              <a:t>: the equation above works only if you have re-labeled your tasks after sorting them by  their absolute deadline!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7" y="2876908"/>
            <a:ext cx="7121362" cy="269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An online admission test for EDF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41"/>
          <p:cNvSpPr txBox="1"/>
          <p:nvPr/>
        </p:nvSpPr>
        <p:spPr>
          <a:xfrm>
            <a:off x="533400" y="888102"/>
            <a:ext cx="8458404" cy="193129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59740" indent="-263525">
              <a:lnSpc>
                <a:spcPct val="100000"/>
              </a:lnSpc>
              <a:spcBef>
                <a:spcPts val="860"/>
              </a:spcBef>
              <a:buAutoNum type="arabicPlain"/>
              <a:tabLst>
                <a:tab pos="460375" algn="l"/>
              </a:tabLst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Sort and re-index tasks by their deadlines </a:t>
            </a:r>
            <a:r>
              <a:rPr sz="1600" kern="0" dirty="0">
                <a:latin typeface="Arial"/>
                <a:cs typeface="Arial"/>
              </a:rPr>
              <a:t>(only tasks with </a:t>
            </a:r>
            <a:r>
              <a:rPr sz="1600" kern="0" dirty="0">
                <a:latin typeface="DejaVu Serif"/>
                <a:cs typeface="DejaVu Serif"/>
              </a:rPr>
              <a:t>𝑑</a:t>
            </a:r>
            <a:r>
              <a:rPr sz="1725" kern="0" baseline="-14492" dirty="0">
                <a:latin typeface="DejaVu Serif"/>
                <a:cs typeface="DejaVu Serif"/>
              </a:rPr>
              <a:t>𝑖 </a:t>
            </a:r>
            <a:r>
              <a:rPr sz="1600" kern="0" dirty="0">
                <a:latin typeface="DejaVu Serif"/>
                <a:cs typeface="DejaVu Serif"/>
              </a:rPr>
              <a:t>≥ 𝑡)</a:t>
            </a:r>
          </a:p>
          <a:p>
            <a:pPr marL="459740" indent="-263525">
              <a:lnSpc>
                <a:spcPct val="100000"/>
              </a:lnSpc>
              <a:spcBef>
                <a:spcPts val="755"/>
              </a:spcBef>
              <a:buAutoNum type="arabicPlain"/>
              <a:tabLst>
                <a:tab pos="460375" algn="l"/>
              </a:tabLst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Check if there is enough time to finish the tasks for each of the deadlines</a:t>
            </a:r>
            <a:endParaRPr sz="2000" kern="0" dirty="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  <a:spcBef>
                <a:spcPts val="1775"/>
              </a:spcBef>
            </a:pPr>
            <a:r>
              <a:rPr sz="1800" b="1" kern="0" dirty="0" smtClean="0">
                <a:solidFill>
                  <a:srgbClr val="00AF50"/>
                </a:solidFill>
                <a:latin typeface="Trebuchet MS"/>
                <a:cs typeface="Trebuchet MS"/>
              </a:rPr>
              <a:t>At </a:t>
            </a:r>
            <a:r>
              <a:rPr sz="1800" b="1" kern="0" dirty="0">
                <a:solidFill>
                  <a:srgbClr val="00AF50"/>
                </a:solidFill>
                <a:latin typeface="Trebuchet MS"/>
                <a:cs typeface="Trebuchet MS"/>
              </a:rPr>
              <a:t>time </a:t>
            </a:r>
            <a:r>
              <a:rPr sz="1800" kern="0" dirty="0">
                <a:solidFill>
                  <a:srgbClr val="00AF50"/>
                </a:solidFill>
                <a:latin typeface="DejaVu Serif"/>
                <a:cs typeface="DejaVu Serif"/>
              </a:rPr>
              <a:t>𝒕 = 𝟕 </a:t>
            </a:r>
            <a:r>
              <a:rPr sz="1800" b="1" kern="0" dirty="0">
                <a:solidFill>
                  <a:srgbClr val="00AF50"/>
                </a:solidFill>
                <a:latin typeface="Trebuchet MS"/>
                <a:cs typeface="Trebuchet MS"/>
              </a:rPr>
              <a:t>should we let Task 4 be added to the system?</a:t>
            </a:r>
            <a:endParaRPr sz="1800" kern="0" dirty="0">
              <a:latin typeface="Trebuchet MS"/>
              <a:cs typeface="Trebuchet MS"/>
            </a:endParaRPr>
          </a:p>
          <a:p>
            <a:pPr marL="1829435">
              <a:lnSpc>
                <a:spcPts val="2160"/>
              </a:lnSpc>
            </a:pPr>
            <a:endParaRPr sz="1800" kern="0" dirty="0">
              <a:latin typeface="Arial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828730"/>
            <a:ext cx="7302500" cy="34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8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An online admission test for EDF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52" y="1600200"/>
            <a:ext cx="5467350" cy="392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What next?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430525" y="1315385"/>
            <a:ext cx="4808475" cy="118686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200" kern="0" dirty="0">
                <a:latin typeface="Arial"/>
                <a:cs typeface="Arial"/>
              </a:rPr>
              <a:t>Good news!</a:t>
            </a: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200" kern="0" dirty="0">
                <a:latin typeface="Arial"/>
                <a:cs typeface="Arial"/>
              </a:rPr>
              <a:t>We </a:t>
            </a:r>
            <a:r>
              <a:rPr lang="en-US" sz="2200" kern="0" dirty="0" smtClean="0">
                <a:latin typeface="Arial"/>
                <a:cs typeface="Arial"/>
              </a:rPr>
              <a:t>can </a:t>
            </a:r>
            <a:r>
              <a:rPr sz="2200" kern="0" dirty="0" smtClean="0">
                <a:latin typeface="Arial"/>
                <a:cs typeface="Arial"/>
              </a:rPr>
              <a:t>prove </a:t>
            </a:r>
            <a:r>
              <a:rPr sz="2200" kern="0" dirty="0">
                <a:latin typeface="Arial"/>
                <a:cs typeface="Arial"/>
              </a:rPr>
              <a:t>that </a:t>
            </a:r>
            <a:r>
              <a:rPr sz="2200" b="1" kern="0" dirty="0">
                <a:solidFill>
                  <a:srgbClr val="0000FF"/>
                </a:solidFill>
                <a:latin typeface="Trebuchet MS"/>
                <a:cs typeface="Trebuchet MS"/>
              </a:rPr>
              <a:t>EDF is optimal</a:t>
            </a:r>
            <a:endParaRPr sz="2200" kern="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000" b="1" kern="0" dirty="0">
                <a:latin typeface="Trebuchet MS"/>
                <a:cs typeface="Trebuchet MS"/>
              </a:rPr>
              <a:t>(in the sense of feasibility)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1028191" y="3253690"/>
            <a:ext cx="7353809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solidFill>
                  <a:srgbClr val="C00000"/>
                </a:solidFill>
                <a:latin typeface="Arial"/>
                <a:cs typeface="Arial"/>
              </a:rPr>
              <a:t>Namely:</a:t>
            </a:r>
            <a:endParaRPr sz="1800" kern="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endParaRPr sz="1800" kern="0" dirty="0">
              <a:latin typeface="Times New Roman"/>
              <a:cs typeface="Times New Roman"/>
            </a:endParaRPr>
          </a:p>
          <a:p>
            <a:pPr marL="1954530" marR="5080" indent="-1788160" algn="ctr">
              <a:lnSpc>
                <a:spcPct val="100000"/>
              </a:lnSpc>
            </a:pPr>
            <a:r>
              <a:rPr sz="2400" b="1" kern="0" dirty="0">
                <a:latin typeface="Trebuchet MS"/>
                <a:cs typeface="Trebuchet MS"/>
              </a:rPr>
              <a:t>If a task set is </a:t>
            </a: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feasible</a:t>
            </a:r>
            <a:r>
              <a:rPr sz="2400" b="1" kern="0" dirty="0">
                <a:latin typeface="Trebuchet MS"/>
                <a:cs typeface="Trebuchet MS"/>
              </a:rPr>
              <a:t>, then </a:t>
            </a: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EDF </a:t>
            </a:r>
            <a:r>
              <a:rPr sz="2400" b="1" kern="0" dirty="0">
                <a:latin typeface="Trebuchet MS"/>
                <a:cs typeface="Trebuchet MS"/>
              </a:rPr>
              <a:t>can </a:t>
            </a:r>
            <a:r>
              <a:rPr sz="2400" b="1" kern="0" dirty="0" smtClean="0">
                <a:latin typeface="Trebuchet MS"/>
                <a:cs typeface="Trebuchet MS"/>
              </a:rPr>
              <a:t>also</a:t>
            </a:r>
            <a:endParaRPr lang="en-US" sz="2400" b="1" kern="0" dirty="0" smtClean="0">
              <a:latin typeface="Trebuchet MS"/>
              <a:cs typeface="Trebuchet MS"/>
            </a:endParaRPr>
          </a:p>
          <a:p>
            <a:pPr marL="1954530" marR="5080" indent="-1788160" algn="ctr">
              <a:lnSpc>
                <a:spcPct val="100000"/>
              </a:lnSpc>
            </a:pPr>
            <a:r>
              <a:rPr sz="2400" b="1" kern="0" dirty="0" smtClean="0">
                <a:latin typeface="Trebuchet MS"/>
                <a:cs typeface="Trebuchet MS"/>
              </a:rPr>
              <a:t>generate </a:t>
            </a:r>
            <a:r>
              <a:rPr sz="2400" b="1" kern="0" dirty="0">
                <a:latin typeface="Trebuchet MS"/>
                <a:cs typeface="Trebuchet MS"/>
              </a:rPr>
              <a:t>a  feasible schedule for it!</a:t>
            </a:r>
            <a:endParaRPr sz="24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Feasibility Optimality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57200" y="1066800"/>
            <a:ext cx="8168640" cy="3820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609600" y="5133533"/>
            <a:ext cx="81883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kern="0" dirty="0">
                <a:solidFill>
                  <a:srgbClr val="C00000"/>
                </a:solidFill>
                <a:latin typeface="Trebuchet MS"/>
                <a:cs typeface="Trebuchet MS"/>
              </a:rPr>
              <a:t>How can we prove the optimality of EDF?</a:t>
            </a:r>
            <a:endParaRPr sz="32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 property of optimal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35508" y="1450848"/>
            <a:ext cx="7350252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15"/>
          <p:cNvSpPr txBox="1"/>
          <p:nvPr/>
        </p:nvSpPr>
        <p:spPr>
          <a:xfrm>
            <a:off x="635508" y="1450847"/>
            <a:ext cx="7350759" cy="1236877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94970" marR="184785" indent="-204470">
              <a:lnSpc>
                <a:spcPct val="100000"/>
              </a:lnSpc>
              <a:spcBef>
                <a:spcPts val="5"/>
              </a:spcBef>
            </a:pPr>
            <a:endParaRPr lang="en-US" sz="2000" b="1" kern="0" dirty="0" smtClean="0">
              <a:latin typeface="Trebuchet MS"/>
              <a:cs typeface="Trebuchet MS"/>
            </a:endParaRPr>
          </a:p>
          <a:p>
            <a:pPr marL="394970" marR="184785" indent="-204470">
              <a:lnSpc>
                <a:spcPct val="100000"/>
              </a:lnSpc>
              <a:spcBef>
                <a:spcPts val="5"/>
              </a:spcBef>
            </a:pPr>
            <a:r>
              <a:rPr sz="2000" b="1" kern="0" dirty="0" smtClean="0">
                <a:latin typeface="Trebuchet MS"/>
                <a:cs typeface="Trebuchet MS"/>
              </a:rPr>
              <a:t>If </a:t>
            </a:r>
            <a:r>
              <a:rPr sz="2000" b="1" kern="0" dirty="0">
                <a:latin typeface="Trebuchet MS"/>
                <a:cs typeface="Trebuchet MS"/>
              </a:rPr>
              <a:t>a task set is not schedulable by an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optimal algorithm</a:t>
            </a:r>
            <a:r>
              <a:rPr sz="2000" b="1" kern="0" dirty="0">
                <a:latin typeface="Trebuchet MS"/>
                <a:cs typeface="Trebuchet MS"/>
              </a:rPr>
              <a:t>,  then it </a:t>
            </a:r>
            <a:r>
              <a:rPr sz="2000" b="1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cannot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kern="0" dirty="0">
                <a:latin typeface="Trebuchet MS"/>
                <a:cs typeface="Trebuchet MS"/>
              </a:rPr>
              <a:t>be scheduled by </a:t>
            </a:r>
            <a:r>
              <a:rPr sz="20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any other algorithm</a:t>
            </a:r>
            <a:r>
              <a:rPr sz="2000" b="1" kern="0" dirty="0" smtClean="0">
                <a:latin typeface="Trebuchet MS"/>
                <a:cs typeface="Trebuchet MS"/>
              </a:rPr>
              <a:t>.</a:t>
            </a:r>
            <a:endParaRPr lang="en-US" sz="2000" b="1" kern="0" dirty="0" smtClean="0">
              <a:latin typeface="Trebuchet MS"/>
              <a:cs typeface="Trebuchet MS"/>
            </a:endParaRPr>
          </a:p>
          <a:p>
            <a:pPr marL="394970" marR="184785" indent="-204470">
              <a:lnSpc>
                <a:spcPct val="100000"/>
              </a:lnSpc>
              <a:spcBef>
                <a:spcPts val="5"/>
              </a:spcBef>
            </a:pP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9" name="object 16"/>
          <p:cNvSpPr/>
          <p:nvPr/>
        </p:nvSpPr>
        <p:spPr>
          <a:xfrm>
            <a:off x="588263" y="3293364"/>
            <a:ext cx="7440168" cy="1300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17"/>
          <p:cNvSpPr/>
          <p:nvPr/>
        </p:nvSpPr>
        <p:spPr>
          <a:xfrm>
            <a:off x="643127" y="3444240"/>
            <a:ext cx="7327392" cy="1450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8"/>
          <p:cNvSpPr/>
          <p:nvPr/>
        </p:nvSpPr>
        <p:spPr>
          <a:xfrm>
            <a:off x="635508" y="3320796"/>
            <a:ext cx="7350252" cy="1574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9"/>
          <p:cNvSpPr txBox="1"/>
          <p:nvPr/>
        </p:nvSpPr>
        <p:spPr>
          <a:xfrm>
            <a:off x="635508" y="3320796"/>
            <a:ext cx="7350759" cy="1580561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725"/>
              </a:spcBef>
            </a:pPr>
            <a:r>
              <a:rPr sz="2000" kern="0" dirty="0">
                <a:latin typeface="Arial"/>
                <a:cs typeface="Arial"/>
              </a:rPr>
              <a:t>If an algorithm A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minimizes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𝑳</a:t>
            </a:r>
            <a:r>
              <a:rPr sz="2400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𝒎𝒂𝒙 </a:t>
            </a:r>
            <a:r>
              <a:rPr sz="2000" kern="0" dirty="0">
                <a:latin typeface="Arial"/>
                <a:cs typeface="Arial"/>
              </a:rPr>
              <a:t>then A is also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optimal</a:t>
            </a:r>
            <a:endParaRPr sz="2000" kern="0" dirty="0">
              <a:latin typeface="Trebuchet MS"/>
              <a:cs typeface="Trebuchet MS"/>
            </a:endParaRPr>
          </a:p>
          <a:p>
            <a:pPr marL="635" algn="ctr">
              <a:lnSpc>
                <a:spcPts val="2875"/>
              </a:lnSpc>
            </a:pPr>
            <a:r>
              <a:rPr sz="2000" kern="0" dirty="0">
                <a:latin typeface="Arial"/>
                <a:cs typeface="Arial"/>
              </a:rPr>
              <a:t>in the sense of feasibility.</a:t>
            </a:r>
          </a:p>
          <a:p>
            <a:pPr algn="ctr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The opposite is not true</a:t>
            </a:r>
            <a:r>
              <a:rPr sz="2000" kern="0" dirty="0" smtClean="0">
                <a:latin typeface="Arial"/>
                <a:cs typeface="Arial"/>
              </a:rPr>
              <a:t>.</a:t>
            </a:r>
            <a:endParaRPr lang="en-US" sz="2000" kern="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sz="2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Table-driven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707542" y="1233772"/>
            <a:ext cx="7903058" cy="9335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Store the schedule in a table that is prepared offline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Dispatch jobs according to the table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707542" y="3657600"/>
            <a:ext cx="7792084" cy="1250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Example (for interested students):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kern="0" dirty="0">
              <a:latin typeface="Times New Roman"/>
              <a:cs typeface="Times New Roman"/>
            </a:endParaRPr>
          </a:p>
          <a:p>
            <a:pPr marL="245745" marR="5080">
              <a:lnSpc>
                <a:spcPct val="100000"/>
              </a:lnSpc>
            </a:pPr>
            <a:r>
              <a:rPr sz="1600" kern="0" dirty="0">
                <a:latin typeface="Arial"/>
                <a:cs typeface="Arial"/>
              </a:rPr>
              <a:t>Table-driven scheduling in LitmusRT (a Linux-based operating system for real-time systems):  </a:t>
            </a:r>
            <a:r>
              <a:rPr sz="1600" u="heavy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https://github.com/LITMUS-RT/liblitmus/blob/master/doc/table-driven-scheduling.md</a:t>
            </a:r>
            <a:endParaRPr sz="16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Table-driven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626669" y="1103629"/>
            <a:ext cx="7522058" cy="9335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Store the schedule in a table that is prepared offline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Dispatch jobs according to the table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3602761" y="2451791"/>
            <a:ext cx="5460366" cy="13984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Timer interrupt handler:</a:t>
            </a:r>
            <a:endParaRPr sz="2000" kern="0" dirty="0">
              <a:latin typeface="Arial"/>
              <a:cs typeface="Arial"/>
            </a:endParaRPr>
          </a:p>
          <a:p>
            <a:pPr marL="812800" marR="5080" indent="-343535">
              <a:lnSpc>
                <a:spcPct val="150000"/>
              </a:lnSpc>
              <a:tabLst>
                <a:tab pos="812800" algn="l"/>
              </a:tabLst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1.	Dispatcher reads the table entry at the  current index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and dispatches the task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939546" y="3295892"/>
            <a:ext cx="595909" cy="52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11"/>
          <p:cNvSpPr/>
          <p:nvPr/>
        </p:nvSpPr>
        <p:spPr>
          <a:xfrm>
            <a:off x="986790" y="3326384"/>
            <a:ext cx="504825" cy="422275"/>
          </a:xfrm>
          <a:custGeom>
            <a:avLst/>
            <a:gdLst/>
            <a:ahLst/>
            <a:cxnLst/>
            <a:rect l="l" t="t" r="r" b="b"/>
            <a:pathLst>
              <a:path w="504825" h="422275">
                <a:moveTo>
                  <a:pt x="293369" y="0"/>
                </a:moveTo>
                <a:lnTo>
                  <a:pt x="293369" y="105537"/>
                </a:lnTo>
                <a:lnTo>
                  <a:pt x="0" y="105537"/>
                </a:lnTo>
                <a:lnTo>
                  <a:pt x="0" y="316611"/>
                </a:lnTo>
                <a:lnTo>
                  <a:pt x="293369" y="316611"/>
                </a:lnTo>
                <a:lnTo>
                  <a:pt x="293369" y="422148"/>
                </a:lnTo>
                <a:lnTo>
                  <a:pt x="504444" y="211074"/>
                </a:lnTo>
                <a:lnTo>
                  <a:pt x="293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12"/>
          <p:cNvSpPr/>
          <p:nvPr/>
        </p:nvSpPr>
        <p:spPr>
          <a:xfrm>
            <a:off x="986790" y="3326384"/>
            <a:ext cx="504825" cy="422275"/>
          </a:xfrm>
          <a:custGeom>
            <a:avLst/>
            <a:gdLst/>
            <a:ahLst/>
            <a:cxnLst/>
            <a:rect l="l" t="t" r="r" b="b"/>
            <a:pathLst>
              <a:path w="504825" h="422275">
                <a:moveTo>
                  <a:pt x="0" y="105537"/>
                </a:moveTo>
                <a:lnTo>
                  <a:pt x="293369" y="105537"/>
                </a:lnTo>
                <a:lnTo>
                  <a:pt x="293369" y="0"/>
                </a:lnTo>
                <a:lnTo>
                  <a:pt x="504444" y="211074"/>
                </a:lnTo>
                <a:lnTo>
                  <a:pt x="293369" y="422148"/>
                </a:lnTo>
                <a:lnTo>
                  <a:pt x="293369" y="316611"/>
                </a:lnTo>
                <a:lnTo>
                  <a:pt x="0" y="316611"/>
                </a:lnTo>
                <a:lnTo>
                  <a:pt x="0" y="10553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graphicFrame>
        <p:nvGraphicFramePr>
          <p:cNvPr id="11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172"/>
              </p:ext>
            </p:extLst>
          </p:nvPr>
        </p:nvGraphicFramePr>
        <p:xfrm>
          <a:off x="1477010" y="2553335"/>
          <a:ext cx="149479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438"/>
                <a:gridCol w="837352"/>
              </a:tblGrid>
              <a:tr h="56769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187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art 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30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4"/>
          <p:cNvSpPr txBox="1"/>
          <p:nvPr/>
        </p:nvSpPr>
        <p:spPr>
          <a:xfrm>
            <a:off x="348336" y="3376169"/>
            <a:ext cx="587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𝑖 = 0</a:t>
            </a:r>
            <a:endParaRPr sz="2000" kern="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Table-driven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664006" y="1027429"/>
            <a:ext cx="7522058" cy="9335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Store the schedule in a table that is prepared offline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Dispatch jobs according to the table</a:t>
            </a:r>
          </a:p>
        </p:txBody>
      </p:sp>
      <p:sp>
        <p:nvSpPr>
          <p:cNvPr id="20" name="object 9"/>
          <p:cNvSpPr txBox="1"/>
          <p:nvPr/>
        </p:nvSpPr>
        <p:spPr>
          <a:xfrm>
            <a:off x="4038600" y="2747619"/>
            <a:ext cx="4850766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Dispatcher reads the table entry at the  current index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and dispatches the task</a:t>
            </a:r>
            <a:endParaRPr sz="2000" kern="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Increments 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lang="en-US" sz="2000" kern="0" dirty="0" smtClean="0">
              <a:solidFill>
                <a:srgbClr val="0000FF"/>
              </a:solidFill>
              <a:latin typeface="DejaVu Serif"/>
              <a:cs typeface="DejaVu Serif"/>
            </a:endParaRPr>
          </a:p>
          <a:p>
            <a:pPr marL="355600" indent="-342900">
              <a:spcBef>
                <a:spcPts val="1200"/>
              </a:spcBef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kern="0" dirty="0" smtClean="0">
                <a:solidFill>
                  <a:srgbClr val="0000FF"/>
                </a:solidFill>
                <a:latin typeface="Arial"/>
                <a:cs typeface="Arial"/>
              </a:rPr>
              <a:t>Sets the timer interrupt to the “start time”  of the current table entry at index 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lang="en-US" sz="2000" kern="0" dirty="0" smtClean="0">
              <a:latin typeface="DejaVu Serif"/>
              <a:cs typeface="DejaVu Serif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  <a:tab pos="356235" algn="l"/>
              </a:tabLst>
            </a:pPr>
            <a:endParaRPr sz="2000" kern="0" dirty="0">
              <a:latin typeface="DejaVu Serif"/>
              <a:cs typeface="DejaVu Serif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986790" y="3462020"/>
            <a:ext cx="504825" cy="424180"/>
          </a:xfrm>
          <a:custGeom>
            <a:avLst/>
            <a:gdLst/>
            <a:ahLst/>
            <a:cxnLst/>
            <a:rect l="l" t="t" r="r" b="b"/>
            <a:pathLst>
              <a:path w="504825" h="424179">
                <a:moveTo>
                  <a:pt x="292608" y="0"/>
                </a:moveTo>
                <a:lnTo>
                  <a:pt x="292608" y="105917"/>
                </a:lnTo>
                <a:lnTo>
                  <a:pt x="0" y="105917"/>
                </a:lnTo>
                <a:lnTo>
                  <a:pt x="0" y="317753"/>
                </a:lnTo>
                <a:lnTo>
                  <a:pt x="292608" y="317753"/>
                </a:lnTo>
                <a:lnTo>
                  <a:pt x="292608" y="423671"/>
                </a:lnTo>
                <a:lnTo>
                  <a:pt x="504444" y="211836"/>
                </a:lnTo>
                <a:lnTo>
                  <a:pt x="2926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graphicFrame>
        <p:nvGraphicFramePr>
          <p:cNvPr id="22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59225"/>
              </p:ext>
            </p:extLst>
          </p:nvPr>
        </p:nvGraphicFramePr>
        <p:xfrm>
          <a:off x="1477010" y="2390775"/>
          <a:ext cx="1418590" cy="243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23"/>
                <a:gridCol w="794667"/>
              </a:tblGrid>
              <a:tr h="5791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187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art 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30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3" name="object 14"/>
          <p:cNvSpPr txBox="1"/>
          <p:nvPr/>
        </p:nvSpPr>
        <p:spPr>
          <a:xfrm>
            <a:off x="348336" y="3479165"/>
            <a:ext cx="587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𝑖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5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Advantages of table-driven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990600"/>
            <a:ext cx="38644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Extremely predictable</a:t>
            </a:r>
            <a:endParaRPr sz="2400" kern="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/>
          </p:cNvSpPr>
          <p:nvPr/>
        </p:nvSpPr>
        <p:spPr>
          <a:xfrm>
            <a:off x="707542" y="1371600"/>
            <a:ext cx="8284058" cy="4655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285" indent="-286385">
              <a:spcBef>
                <a:spcPts val="95"/>
              </a:spcBef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+mj-lt"/>
              </a:rPr>
              <a:t>Provides full knowledge about when the tasks will be executing</a:t>
            </a:r>
          </a:p>
          <a:p>
            <a:pPr marL="756285" indent="-286385"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+mj-lt"/>
              </a:rPr>
              <a:t>Hence, you can analyze the performance of your control system, for example</a:t>
            </a: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+mj-lt"/>
                <a:cs typeface="Trebuchet MS"/>
              </a:rPr>
              <a:t>Easy to certify</a:t>
            </a:r>
            <a:endParaRPr lang="en-US" sz="2400" dirty="0" smtClean="0">
              <a:latin typeface="+mj-lt"/>
              <a:cs typeface="Trebuchet MS"/>
            </a:endParaRPr>
          </a:p>
          <a:p>
            <a:pPr marL="756285" lvl="1" indent="-286385">
              <a:spcBef>
                <a:spcPts val="60"/>
              </a:spcBef>
              <a:buFont typeface="Arial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600" dirty="0" smtClean="0">
                <a:latin typeface="+mj-lt"/>
                <a:cs typeface="Arial"/>
              </a:rPr>
              <a:t>Avionics industry uses table-driven scheduling</a:t>
            </a:r>
          </a:p>
          <a:p>
            <a:pPr lvl="1">
              <a:spcBef>
                <a:spcPts val="30"/>
              </a:spcBef>
              <a:buFont typeface="Arial"/>
              <a:buChar char="•"/>
            </a:pPr>
            <a:endParaRPr lang="en-US" sz="1800" dirty="0" smtClean="0">
              <a:latin typeface="+mj-lt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+mj-lt"/>
                <a:cs typeface="Trebuchet MS"/>
              </a:rPr>
              <a:t>Extremely flexible for schedule optimizations</a:t>
            </a:r>
            <a:endParaRPr lang="en-US" sz="2400" dirty="0" smtClean="0">
              <a:latin typeface="+mj-lt"/>
              <a:cs typeface="Trebuchet MS"/>
            </a:endParaRPr>
          </a:p>
          <a:p>
            <a:pPr marL="756285" lvl="1" indent="-286385">
              <a:spcBef>
                <a:spcPts val="60"/>
              </a:spcBef>
              <a:buFont typeface="Arial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600" dirty="0" smtClean="0">
                <a:latin typeface="+mj-lt"/>
                <a:cs typeface="Arial"/>
              </a:rPr>
              <a:t>It is easy to include optimization techniques while building the schedule</a:t>
            </a:r>
          </a:p>
          <a:p>
            <a:pPr marL="756285" lvl="1" indent="-286385">
              <a:buFont typeface="Arial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600" dirty="0" smtClean="0">
                <a:latin typeface="+mj-lt"/>
                <a:cs typeface="Arial"/>
              </a:rPr>
              <a:t>Can handle various system constraints such as precedence constraints, etc.</a:t>
            </a:r>
          </a:p>
          <a:p>
            <a:pPr lvl="1">
              <a:spcBef>
                <a:spcPts val="35"/>
              </a:spcBef>
              <a:buFont typeface="Arial"/>
              <a:buChar char="•"/>
            </a:pPr>
            <a:endParaRPr lang="en-US" sz="1800" dirty="0" smtClean="0">
              <a:latin typeface="+mj-lt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+mj-lt"/>
                <a:cs typeface="Trebuchet MS"/>
              </a:rPr>
              <a:t>Low runtime overhead</a:t>
            </a:r>
            <a:endParaRPr lang="en-US" sz="2400" dirty="0" smtClean="0">
              <a:latin typeface="+mj-lt"/>
              <a:cs typeface="Trebuchet MS"/>
            </a:endParaRPr>
          </a:p>
          <a:p>
            <a:pPr marL="756285" lvl="1" indent="-286385">
              <a:spcBef>
                <a:spcPts val="55"/>
              </a:spcBef>
              <a:buFont typeface="Arial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600" dirty="0" smtClean="0">
                <a:latin typeface="+mj-lt"/>
                <a:cs typeface="Arial"/>
              </a:rPr>
              <a:t>A true O(1) algorithm for scheduling on most hardware platforms</a:t>
            </a: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+mj-lt"/>
                <a:cs typeface="Trebuchet MS"/>
              </a:rPr>
              <a:t>Very small “code” footprint</a:t>
            </a:r>
            <a:endParaRPr lang="en-US" sz="2400" dirty="0" smtClean="0">
              <a:latin typeface="+mj-lt"/>
              <a:cs typeface="Trebuchet MS"/>
            </a:endParaRPr>
          </a:p>
          <a:p>
            <a:pPr marL="756285" lvl="1" indent="-286385">
              <a:spcBef>
                <a:spcPts val="60"/>
              </a:spcBef>
              <a:buFont typeface="Arial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600" dirty="0" smtClean="0">
                <a:latin typeface="+mj-lt"/>
                <a:cs typeface="Arial"/>
              </a:rPr>
              <a:t>Only requires a few instructions to implement</a:t>
            </a:r>
            <a:endParaRPr lang="en-US" sz="1600" dirty="0">
              <a:latin typeface="+mj-lt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" y="2677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Aperiodic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So do we even need the  real-time systems course?!!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1551432" y="1828800"/>
            <a:ext cx="5885688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304800" y="6020132"/>
            <a:ext cx="266446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kern="0" dirty="0" smtClean="0">
                <a:latin typeface="Arial"/>
                <a:cs typeface="Arial"/>
              </a:rPr>
              <a:t>Animation: the </a:t>
            </a:r>
            <a:r>
              <a:rPr sz="1400" kern="0" dirty="0" err="1" smtClean="0">
                <a:latin typeface="Arial"/>
                <a:cs typeface="Arial"/>
              </a:rPr>
              <a:t>Incredibles</a:t>
            </a:r>
            <a:endParaRPr sz="1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Disadvantages of table-driven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457200" y="1219200"/>
            <a:ext cx="8436458" cy="191462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Requires concrete knowledge of</a:t>
            </a:r>
            <a:r>
              <a:rPr sz="2400" b="1" kern="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task activation times</a:t>
            </a:r>
            <a:endParaRPr sz="2400" kern="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latin typeface="Arial"/>
                <a:cs typeface="Arial"/>
              </a:rPr>
              <a:t>Cannot be applied on event-based systems or dynamic workloads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Building an optimal schedule might be tractably hard</a:t>
            </a:r>
            <a:endParaRPr sz="2400" kern="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latin typeface="Arial"/>
                <a:cs typeface="Arial"/>
              </a:rPr>
              <a:t>recall: the general scheduling problem is NP-Hard</a:t>
            </a:r>
          </a:p>
        </p:txBody>
      </p:sp>
      <p:sp>
        <p:nvSpPr>
          <p:cNvPr id="9" name="object 11"/>
          <p:cNvSpPr txBox="1"/>
          <p:nvPr/>
        </p:nvSpPr>
        <p:spPr>
          <a:xfrm>
            <a:off x="3732530" y="4064330"/>
            <a:ext cx="21348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kern="0" dirty="0">
                <a:solidFill>
                  <a:srgbClr val="C00000"/>
                </a:solidFill>
                <a:latin typeface="Trebuchet MS"/>
                <a:cs typeface="Trebuchet MS"/>
              </a:rPr>
              <a:t>What else?</a:t>
            </a:r>
            <a:endParaRPr sz="3600" kern="0" dirty="0">
              <a:latin typeface="Trebuchet MS"/>
              <a:cs typeface="Trebuchet MS"/>
            </a:endParaRPr>
          </a:p>
        </p:txBody>
      </p:sp>
      <p:sp>
        <p:nvSpPr>
          <p:cNvPr id="10" name="object 13"/>
          <p:cNvSpPr/>
          <p:nvPr/>
        </p:nvSpPr>
        <p:spPr>
          <a:xfrm>
            <a:off x="7431024" y="3657600"/>
            <a:ext cx="1331976" cy="2292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It eats up a large amount of memory!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1932432" y="1342644"/>
            <a:ext cx="4945380" cy="2683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8"/>
          <p:cNvSpPr txBox="1"/>
          <p:nvPr/>
        </p:nvSpPr>
        <p:spPr>
          <a:xfrm>
            <a:off x="408533" y="4015866"/>
            <a:ext cx="8289290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Example:</a:t>
            </a:r>
            <a:endParaRPr sz="2000" kern="0" dirty="0">
              <a:latin typeface="Trebuchet MS"/>
              <a:cs typeface="Trebuchet MS"/>
            </a:endParaRPr>
          </a:p>
          <a:p>
            <a:pPr marL="469900" marR="5080" indent="5715">
              <a:lnSpc>
                <a:spcPct val="100000"/>
              </a:lnSpc>
              <a:spcBef>
                <a:spcPts val="5"/>
              </a:spcBef>
            </a:pPr>
            <a:r>
              <a:rPr sz="2000" kern="0" dirty="0">
                <a:latin typeface="Arial"/>
                <a:cs typeface="Arial"/>
              </a:rPr>
              <a:t>For a system with 6 periodic tasks, less than 1000 jobs per hyperperiod, </a:t>
            </a:r>
            <a:r>
              <a:rPr sz="2000" kern="0" dirty="0" smtClean="0">
                <a:latin typeface="Arial"/>
                <a:cs typeface="Arial"/>
              </a:rPr>
              <a:t>and </a:t>
            </a:r>
            <a:r>
              <a:rPr sz="2000" kern="0" dirty="0">
                <a:latin typeface="Arial"/>
                <a:cs typeface="Arial"/>
              </a:rPr>
              <a:t>10 bits to store a table entry, a table can become as big as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10KB</a:t>
            </a:r>
            <a:endParaRPr sz="20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kern="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An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Arduino Mega </a:t>
            </a:r>
            <a:r>
              <a:rPr sz="2000" kern="0" dirty="0">
                <a:latin typeface="Arial"/>
                <a:cs typeface="Arial"/>
              </a:rPr>
              <a:t>has only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6KB RAM</a:t>
            </a:r>
            <a:endParaRPr sz="20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 is money!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13411" y="1116166"/>
            <a:ext cx="4463389" cy="163044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9230" marR="5080" indent="-176530">
              <a:lnSpc>
                <a:spcPct val="102200"/>
              </a:lnSpc>
              <a:spcBef>
                <a:spcPts val="50"/>
              </a:spcBef>
              <a:buChar char="•"/>
              <a:tabLst>
                <a:tab pos="189865" algn="l"/>
              </a:tabLst>
            </a:pPr>
            <a:r>
              <a:rPr sz="2000" kern="0" dirty="0">
                <a:latin typeface="Arial"/>
                <a:cs typeface="Arial"/>
              </a:rPr>
              <a:t>Many embedded systems have a limited </a:t>
            </a:r>
            <a:r>
              <a:rPr sz="2000" kern="0" dirty="0">
                <a:solidFill>
                  <a:srgbClr val="FF0000"/>
                </a:solidFill>
                <a:latin typeface="Arial"/>
                <a:cs typeface="Arial"/>
              </a:rPr>
              <a:t> processing power </a:t>
            </a:r>
            <a:r>
              <a:rPr sz="2000" kern="0" dirty="0">
                <a:latin typeface="Arial"/>
                <a:cs typeface="Arial"/>
              </a:rPr>
              <a:t>and </a:t>
            </a:r>
            <a:r>
              <a:rPr sz="2000" kern="0" dirty="0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sz="2000" kern="0" dirty="0">
                <a:latin typeface="Arial"/>
                <a:cs typeface="Arial"/>
              </a:rPr>
              <a:t>because</a:t>
            </a:r>
          </a:p>
          <a:p>
            <a:pPr marL="646430" lvl="1" indent="-176530">
              <a:lnSpc>
                <a:spcPct val="100000"/>
              </a:lnSpc>
              <a:spcBef>
                <a:spcPts val="525"/>
              </a:spcBef>
              <a:buChar char="•"/>
              <a:tabLst>
                <a:tab pos="647065" algn="l"/>
              </a:tabLst>
            </a:pPr>
            <a:r>
              <a:rPr kern="0" dirty="0">
                <a:latin typeface="Arial"/>
                <a:cs typeface="Arial"/>
              </a:rPr>
              <a:t>memory is </a:t>
            </a:r>
            <a:r>
              <a:rPr kern="0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endParaRPr kern="0" dirty="0">
              <a:latin typeface="Arial"/>
              <a:cs typeface="Arial"/>
            </a:endParaRPr>
          </a:p>
          <a:p>
            <a:pPr marL="646430" lvl="1" indent="-176530">
              <a:lnSpc>
                <a:spcPct val="100000"/>
              </a:lnSpc>
              <a:spcBef>
                <a:spcPts val="490"/>
              </a:spcBef>
              <a:buChar char="•"/>
              <a:tabLst>
                <a:tab pos="647065" algn="l"/>
              </a:tabLst>
            </a:pPr>
            <a:r>
              <a:rPr kern="0" dirty="0">
                <a:solidFill>
                  <a:srgbClr val="FF0000"/>
                </a:solidFill>
                <a:latin typeface="Arial"/>
                <a:cs typeface="Arial"/>
              </a:rPr>
              <a:t>consumes </a:t>
            </a:r>
            <a:r>
              <a:rPr kern="0" dirty="0">
                <a:latin typeface="Arial"/>
                <a:cs typeface="Arial"/>
              </a:rPr>
              <a:t>a lot of </a:t>
            </a:r>
            <a:r>
              <a:rPr kern="0" dirty="0">
                <a:solidFill>
                  <a:srgbClr val="FF0000"/>
                </a:solidFill>
                <a:latin typeface="Arial"/>
                <a:cs typeface="Arial"/>
              </a:rPr>
              <a:t>energy</a:t>
            </a:r>
            <a:endParaRPr kern="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7976234" y="6172556"/>
            <a:ext cx="5524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470"/>
              </a:lnSpc>
            </a:pPr>
            <a:fld id="{81D60167-4931-47E6-BA6A-407CBD079E47}" type="slidenum">
              <a:rPr lang="en-US" spc="-70" smtClean="0">
                <a:solidFill>
                  <a:srgbClr val="000000"/>
                </a:solidFill>
              </a:rPr>
              <a:pPr marL="25400">
                <a:lnSpc>
                  <a:spcPts val="1470"/>
                </a:lnSpc>
              </a:pPr>
              <a:t>23</a:t>
            </a:fld>
            <a:r>
              <a:rPr lang="en-US" spc="-70" smtClean="0">
                <a:solidFill>
                  <a:srgbClr val="000000"/>
                </a:solidFill>
              </a:rPr>
              <a:t> </a:t>
            </a:r>
            <a:r>
              <a:rPr lang="en-US" sz="2100" spc="419" baseline="1984" smtClean="0"/>
              <a:t>|</a:t>
            </a:r>
            <a:r>
              <a:rPr lang="en-US" sz="2100" spc="-330" baseline="1984" smtClean="0"/>
              <a:t> </a:t>
            </a:r>
            <a:r>
              <a:rPr lang="en-US" sz="2100" spc="-112" baseline="1984" smtClean="0"/>
              <a:t>55</a:t>
            </a:r>
            <a:endParaRPr lang="en-US" sz="2100" baseline="1984" dirty="0"/>
          </a:p>
        </p:txBody>
      </p:sp>
      <p:sp>
        <p:nvSpPr>
          <p:cNvPr id="10" name="object 6"/>
          <p:cNvSpPr/>
          <p:nvPr/>
        </p:nvSpPr>
        <p:spPr>
          <a:xfrm>
            <a:off x="4411979" y="405258"/>
            <a:ext cx="4700016" cy="6147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4473955" y="111760"/>
            <a:ext cx="1965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Arial"/>
                <a:cs typeface="Arial"/>
              </a:rPr>
              <a:t>Arm </a:t>
            </a:r>
            <a:r>
              <a:rPr sz="1600" spc="-85" dirty="0">
                <a:latin typeface="Arial"/>
                <a:cs typeface="Arial"/>
              </a:rPr>
              <a:t>Cortex </a:t>
            </a:r>
            <a:r>
              <a:rPr sz="1600" spc="-135" dirty="0">
                <a:latin typeface="Arial"/>
                <a:cs typeface="Arial"/>
              </a:rPr>
              <a:t>MCU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family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8596883" y="941705"/>
            <a:ext cx="515620" cy="5611495"/>
          </a:xfrm>
          <a:custGeom>
            <a:avLst/>
            <a:gdLst/>
            <a:ahLst/>
            <a:cxnLst/>
            <a:rect l="l" t="t" r="r" b="b"/>
            <a:pathLst>
              <a:path w="515620" h="5611495">
                <a:moveTo>
                  <a:pt x="0" y="5611368"/>
                </a:moveTo>
                <a:lnTo>
                  <a:pt x="515112" y="5611368"/>
                </a:lnTo>
                <a:lnTo>
                  <a:pt x="515112" y="0"/>
                </a:lnTo>
                <a:lnTo>
                  <a:pt x="0" y="0"/>
                </a:lnTo>
                <a:lnTo>
                  <a:pt x="0" y="5611368"/>
                </a:lnTo>
                <a:close/>
              </a:path>
            </a:pathLst>
          </a:custGeom>
          <a:solidFill>
            <a:srgbClr val="375F92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4411979" y="941705"/>
            <a:ext cx="2870200" cy="5611495"/>
          </a:xfrm>
          <a:custGeom>
            <a:avLst/>
            <a:gdLst/>
            <a:ahLst/>
            <a:cxnLst/>
            <a:rect l="l" t="t" r="r" b="b"/>
            <a:pathLst>
              <a:path w="2870200" h="5611495">
                <a:moveTo>
                  <a:pt x="0" y="5611368"/>
                </a:moveTo>
                <a:lnTo>
                  <a:pt x="2869692" y="5611368"/>
                </a:lnTo>
                <a:lnTo>
                  <a:pt x="2869692" y="0"/>
                </a:lnTo>
                <a:lnTo>
                  <a:pt x="0" y="0"/>
                </a:lnTo>
                <a:lnTo>
                  <a:pt x="0" y="5611368"/>
                </a:lnTo>
                <a:close/>
              </a:path>
            </a:pathLst>
          </a:custGeom>
          <a:solidFill>
            <a:srgbClr val="375F92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152400" y="3668268"/>
            <a:ext cx="4347972" cy="273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1724532" y="4609591"/>
            <a:ext cx="652780" cy="636270"/>
          </a:xfrm>
          <a:custGeom>
            <a:avLst/>
            <a:gdLst/>
            <a:ahLst/>
            <a:cxnLst/>
            <a:rect l="l" t="t" r="r" b="b"/>
            <a:pathLst>
              <a:path w="652780" h="636270">
                <a:moveTo>
                  <a:pt x="400177" y="0"/>
                </a:moveTo>
                <a:lnTo>
                  <a:pt x="0" y="306958"/>
                </a:lnTo>
                <a:lnTo>
                  <a:pt x="252222" y="635761"/>
                </a:lnTo>
                <a:lnTo>
                  <a:pt x="652399" y="328802"/>
                </a:lnTo>
                <a:lnTo>
                  <a:pt x="400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1724532" y="4609591"/>
            <a:ext cx="652780" cy="636270"/>
          </a:xfrm>
          <a:custGeom>
            <a:avLst/>
            <a:gdLst/>
            <a:ahLst/>
            <a:cxnLst/>
            <a:rect l="l" t="t" r="r" b="b"/>
            <a:pathLst>
              <a:path w="652780" h="636270">
                <a:moveTo>
                  <a:pt x="0" y="306958"/>
                </a:moveTo>
                <a:lnTo>
                  <a:pt x="400177" y="0"/>
                </a:lnTo>
                <a:lnTo>
                  <a:pt x="652399" y="328802"/>
                </a:lnTo>
                <a:lnTo>
                  <a:pt x="252222" y="635761"/>
                </a:lnTo>
                <a:lnTo>
                  <a:pt x="0" y="306958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152400" y="2895600"/>
            <a:ext cx="1491996" cy="943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3768852" y="2590800"/>
            <a:ext cx="650748" cy="818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17"/>
          <p:cNvSpPr/>
          <p:nvPr/>
        </p:nvSpPr>
        <p:spPr>
          <a:xfrm>
            <a:off x="1857755" y="2616707"/>
            <a:ext cx="2249423" cy="1467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67969" y="1202258"/>
            <a:ext cx="8523631" cy="306494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kern="0" dirty="0">
                <a:solidFill>
                  <a:srgbClr val="7E7E7E"/>
                </a:solidFill>
                <a:latin typeface="Arial"/>
                <a:cs typeface="Arial"/>
              </a:rPr>
              <a:t>Online scheduling algorithms for real-time systems </a:t>
            </a:r>
            <a:r>
              <a:rPr sz="2000" kern="0" dirty="0">
                <a:solidFill>
                  <a:srgbClr val="7E7E7E"/>
                </a:solidFill>
                <a:latin typeface="Arial"/>
                <a:cs typeface="Arial"/>
              </a:rPr>
              <a:t>(chapter 3):</a:t>
            </a:r>
            <a:endParaRPr sz="2000" kern="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65"/>
              </a:spcBef>
              <a:buChar char="•"/>
              <a:tabLst>
                <a:tab pos="697865" algn="l"/>
                <a:tab pos="699135" algn="l"/>
              </a:tabLst>
            </a:pPr>
            <a:r>
              <a:rPr sz="1600" kern="0" dirty="0">
                <a:solidFill>
                  <a:srgbClr val="7E7E7E"/>
                </a:solidFill>
                <a:latin typeface="Arial"/>
                <a:cs typeface="Arial"/>
              </a:rPr>
              <a:t>What do we cover?</a:t>
            </a:r>
            <a:endParaRPr sz="1600" kern="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b="1" kern="0" dirty="0">
                <a:solidFill>
                  <a:srgbClr val="7E7E7E"/>
                </a:solidFill>
                <a:latin typeface="Trebuchet MS"/>
                <a:cs typeface="Trebuchet MS"/>
              </a:rPr>
              <a:t>EDF</a:t>
            </a:r>
            <a:endParaRPr sz="1600" kern="0" dirty="0">
              <a:latin typeface="Trebuchet MS"/>
              <a:cs typeface="Trebuchet MS"/>
            </a:endParaRPr>
          </a:p>
          <a:p>
            <a:pPr marL="1612900" lvl="3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612900" algn="l"/>
                <a:tab pos="1613535" algn="l"/>
              </a:tabLst>
            </a:pPr>
            <a:r>
              <a:rPr sz="1600" kern="0" dirty="0">
                <a:solidFill>
                  <a:srgbClr val="7E7E7E"/>
                </a:solidFill>
                <a:latin typeface="Arial"/>
                <a:cs typeface="Arial"/>
              </a:rPr>
              <a:t>An interesting yet long “</a:t>
            </a:r>
            <a:r>
              <a:rPr sz="1600" b="1" kern="0" dirty="0">
                <a:solidFill>
                  <a:srgbClr val="7E7E7E"/>
                </a:solidFill>
                <a:latin typeface="Trebuchet MS"/>
                <a:cs typeface="Trebuchet MS"/>
              </a:rPr>
              <a:t>proof of optimality</a:t>
            </a:r>
            <a:r>
              <a:rPr sz="1600" kern="0" dirty="0">
                <a:solidFill>
                  <a:srgbClr val="7E7E7E"/>
                </a:solidFill>
                <a:latin typeface="Arial"/>
                <a:cs typeface="Arial"/>
              </a:rPr>
              <a:t>” (from 1974)</a:t>
            </a:r>
            <a:endParaRPr sz="1600" kern="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kern="0" dirty="0" smtClean="0">
                <a:solidFill>
                  <a:srgbClr val="7E7E7E"/>
                </a:solidFill>
                <a:latin typeface="Arial"/>
                <a:cs typeface="Arial"/>
              </a:rPr>
              <a:t>Table-driven </a:t>
            </a:r>
            <a:r>
              <a:rPr sz="2400" kern="0" dirty="0">
                <a:solidFill>
                  <a:srgbClr val="7E7E7E"/>
                </a:solidFill>
                <a:latin typeface="Arial"/>
                <a:cs typeface="Arial"/>
              </a:rPr>
              <a:t>scheduling</a:t>
            </a:r>
            <a:endParaRPr sz="2400" kern="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469900" algn="l"/>
              </a:tabLst>
            </a:pPr>
            <a:r>
              <a:rPr sz="3200" b="1" kern="0" dirty="0">
                <a:solidFill>
                  <a:srgbClr val="0000FF"/>
                </a:solidFill>
                <a:latin typeface="Trebuchet MS"/>
                <a:cs typeface="Trebuchet MS"/>
              </a:rPr>
              <a:t>Non-preemptive scheduling</a:t>
            </a:r>
            <a:endParaRPr sz="3200" kern="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kern="0" dirty="0">
                <a:solidFill>
                  <a:srgbClr val="008000"/>
                </a:solidFill>
                <a:latin typeface="Trebuchet MS"/>
                <a:cs typeface="Trebuchet MS"/>
              </a:rPr>
              <a:t>Proof of non-optimality of EDF </a:t>
            </a:r>
            <a:r>
              <a:rPr sz="2400" kern="0" dirty="0">
                <a:latin typeface="Arial"/>
                <a:cs typeface="Arial"/>
              </a:rPr>
              <a:t>(from 2016)</a:t>
            </a: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Non-preemptive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423160" y="2228062"/>
            <a:ext cx="2109216" cy="23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8"/>
          <p:cNvSpPr/>
          <p:nvPr/>
        </p:nvSpPr>
        <p:spPr>
          <a:xfrm>
            <a:off x="2470404" y="2255520"/>
            <a:ext cx="2019299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9"/>
          <p:cNvSpPr/>
          <p:nvPr/>
        </p:nvSpPr>
        <p:spPr>
          <a:xfrm>
            <a:off x="2470404" y="2255520"/>
            <a:ext cx="2019300" cy="142240"/>
          </a:xfrm>
          <a:custGeom>
            <a:avLst/>
            <a:gdLst/>
            <a:ahLst/>
            <a:cxnLst/>
            <a:rect l="l" t="t" r="r" b="b"/>
            <a:pathLst>
              <a:path w="2019300" h="142239">
                <a:moveTo>
                  <a:pt x="0" y="141732"/>
                </a:moveTo>
                <a:lnTo>
                  <a:pt x="2019299" y="141732"/>
                </a:lnTo>
                <a:lnTo>
                  <a:pt x="2019299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ln w="9143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10"/>
          <p:cNvSpPr/>
          <p:nvPr/>
        </p:nvSpPr>
        <p:spPr>
          <a:xfrm>
            <a:off x="4443984" y="2796489"/>
            <a:ext cx="976871" cy="257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11"/>
          <p:cNvSpPr/>
          <p:nvPr/>
        </p:nvSpPr>
        <p:spPr>
          <a:xfrm>
            <a:off x="4491228" y="2823972"/>
            <a:ext cx="886968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2"/>
          <p:cNvSpPr/>
          <p:nvPr/>
        </p:nvSpPr>
        <p:spPr>
          <a:xfrm>
            <a:off x="4491228" y="2823972"/>
            <a:ext cx="887094" cy="167640"/>
          </a:xfrm>
          <a:custGeom>
            <a:avLst/>
            <a:gdLst/>
            <a:ahLst/>
            <a:cxnLst/>
            <a:rect l="l" t="t" r="r" b="b"/>
            <a:pathLst>
              <a:path w="887095" h="167639">
                <a:moveTo>
                  <a:pt x="0" y="167639"/>
                </a:moveTo>
                <a:lnTo>
                  <a:pt x="886968" y="167639"/>
                </a:lnTo>
                <a:lnTo>
                  <a:pt x="886968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3"/>
          <p:cNvSpPr/>
          <p:nvPr/>
        </p:nvSpPr>
        <p:spPr>
          <a:xfrm>
            <a:off x="2209800" y="1679511"/>
            <a:ext cx="335254" cy="227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4"/>
          <p:cNvSpPr/>
          <p:nvPr/>
        </p:nvSpPr>
        <p:spPr>
          <a:xfrm>
            <a:off x="2257044" y="1706879"/>
            <a:ext cx="245363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5"/>
          <p:cNvSpPr/>
          <p:nvPr/>
        </p:nvSpPr>
        <p:spPr>
          <a:xfrm>
            <a:off x="2257044" y="1706879"/>
            <a:ext cx="245745" cy="137160"/>
          </a:xfrm>
          <a:custGeom>
            <a:avLst/>
            <a:gdLst/>
            <a:ahLst/>
            <a:cxnLst/>
            <a:rect l="l" t="t" r="r" b="b"/>
            <a:pathLst>
              <a:path w="245744" h="137160">
                <a:moveTo>
                  <a:pt x="0" y="137160"/>
                </a:moveTo>
                <a:lnTo>
                  <a:pt x="245363" y="137160"/>
                </a:lnTo>
                <a:lnTo>
                  <a:pt x="245363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6"/>
          <p:cNvSpPr txBox="1"/>
          <p:nvPr/>
        </p:nvSpPr>
        <p:spPr>
          <a:xfrm>
            <a:off x="2403094" y="2461386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6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533400" y="1728342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1597913" y="1836166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6"/>
                </a:lnTo>
                <a:lnTo>
                  <a:pt x="4342130" y="73406"/>
                </a:lnTo>
                <a:lnTo>
                  <a:pt x="4342130" y="53594"/>
                </a:lnTo>
                <a:lnTo>
                  <a:pt x="4436618" y="53594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29430" y="73406"/>
                </a:lnTo>
                <a:lnTo>
                  <a:pt x="4329430" y="53594"/>
                </a:lnTo>
                <a:close/>
              </a:path>
              <a:path w="4456430" h="127000">
                <a:moveTo>
                  <a:pt x="4436618" y="53594"/>
                </a:moveTo>
                <a:lnTo>
                  <a:pt x="4342130" y="53594"/>
                </a:lnTo>
                <a:lnTo>
                  <a:pt x="4342130" y="73406"/>
                </a:lnTo>
                <a:lnTo>
                  <a:pt x="4436618" y="73406"/>
                </a:lnTo>
                <a:lnTo>
                  <a:pt x="4456430" y="63500"/>
                </a:lnTo>
                <a:lnTo>
                  <a:pt x="4436618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20"/>
          <p:cNvSpPr/>
          <p:nvPr/>
        </p:nvSpPr>
        <p:spPr>
          <a:xfrm>
            <a:off x="1597913" y="2413761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5"/>
                </a:lnTo>
                <a:lnTo>
                  <a:pt x="4342130" y="73405"/>
                </a:lnTo>
                <a:lnTo>
                  <a:pt x="4342130" y="53593"/>
                </a:lnTo>
                <a:lnTo>
                  <a:pt x="4436618" y="53593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29430" y="73405"/>
                </a:lnTo>
                <a:lnTo>
                  <a:pt x="4329430" y="53593"/>
                </a:lnTo>
                <a:close/>
              </a:path>
              <a:path w="4456430" h="127000">
                <a:moveTo>
                  <a:pt x="4436618" y="53593"/>
                </a:moveTo>
                <a:lnTo>
                  <a:pt x="4342130" y="53593"/>
                </a:lnTo>
                <a:lnTo>
                  <a:pt x="4342130" y="73405"/>
                </a:lnTo>
                <a:lnTo>
                  <a:pt x="4436618" y="73405"/>
                </a:lnTo>
                <a:lnTo>
                  <a:pt x="4456430" y="63500"/>
                </a:lnTo>
                <a:lnTo>
                  <a:pt x="443661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21"/>
          <p:cNvSpPr/>
          <p:nvPr/>
        </p:nvSpPr>
        <p:spPr>
          <a:xfrm>
            <a:off x="1597913" y="3020314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6"/>
                </a:lnTo>
                <a:lnTo>
                  <a:pt x="4342130" y="73406"/>
                </a:lnTo>
                <a:lnTo>
                  <a:pt x="4342130" y="53594"/>
                </a:lnTo>
                <a:lnTo>
                  <a:pt x="4436618" y="53594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29430" y="73406"/>
                </a:lnTo>
                <a:lnTo>
                  <a:pt x="4329430" y="53594"/>
                </a:lnTo>
                <a:close/>
              </a:path>
              <a:path w="4456430" h="127000">
                <a:moveTo>
                  <a:pt x="4436618" y="53594"/>
                </a:moveTo>
                <a:lnTo>
                  <a:pt x="4342130" y="53594"/>
                </a:lnTo>
                <a:lnTo>
                  <a:pt x="4342130" y="73406"/>
                </a:lnTo>
                <a:lnTo>
                  <a:pt x="4436618" y="73406"/>
                </a:lnTo>
                <a:lnTo>
                  <a:pt x="4456430" y="63500"/>
                </a:lnTo>
                <a:lnTo>
                  <a:pt x="4436618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22"/>
          <p:cNvSpPr/>
          <p:nvPr/>
        </p:nvSpPr>
        <p:spPr>
          <a:xfrm>
            <a:off x="1831847" y="2187701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40" h="290830">
                <a:moveTo>
                  <a:pt x="77724" y="116586"/>
                </a:moveTo>
                <a:lnTo>
                  <a:pt x="51815" y="116586"/>
                </a:lnTo>
                <a:lnTo>
                  <a:pt x="51815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40" h="290830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29083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23"/>
          <p:cNvSpPr txBox="1"/>
          <p:nvPr/>
        </p:nvSpPr>
        <p:spPr>
          <a:xfrm>
            <a:off x="1824355" y="2476880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2" name="object 24"/>
          <p:cNvSpPr/>
          <p:nvPr/>
        </p:nvSpPr>
        <p:spPr>
          <a:xfrm>
            <a:off x="2159507" y="2785110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39" h="290830">
                <a:moveTo>
                  <a:pt x="77724" y="116586"/>
                </a:moveTo>
                <a:lnTo>
                  <a:pt x="51816" y="116586"/>
                </a:lnTo>
                <a:lnTo>
                  <a:pt x="51816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39" h="290830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29083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25"/>
          <p:cNvSpPr txBox="1"/>
          <p:nvPr/>
        </p:nvSpPr>
        <p:spPr>
          <a:xfrm>
            <a:off x="2157222" y="3082798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2162555" y="1607058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39" h="290830">
                <a:moveTo>
                  <a:pt x="77724" y="116586"/>
                </a:moveTo>
                <a:lnTo>
                  <a:pt x="51816" y="116586"/>
                </a:lnTo>
                <a:lnTo>
                  <a:pt x="51816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39" h="290830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29083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27"/>
          <p:cNvSpPr txBox="1"/>
          <p:nvPr/>
        </p:nvSpPr>
        <p:spPr>
          <a:xfrm>
            <a:off x="2129789" y="1901698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6" name="object 28"/>
          <p:cNvSpPr/>
          <p:nvPr/>
        </p:nvSpPr>
        <p:spPr>
          <a:xfrm>
            <a:off x="2862072" y="1585722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5" y="206375"/>
                </a:moveTo>
                <a:lnTo>
                  <a:pt x="0" y="206375"/>
                </a:lnTo>
                <a:lnTo>
                  <a:pt x="64769" y="335914"/>
                </a:lnTo>
                <a:lnTo>
                  <a:pt x="123062" y="219328"/>
                </a:lnTo>
                <a:lnTo>
                  <a:pt x="51815" y="219328"/>
                </a:lnTo>
                <a:lnTo>
                  <a:pt x="51815" y="206375"/>
                </a:lnTo>
                <a:close/>
              </a:path>
              <a:path w="129539" h="335914">
                <a:moveTo>
                  <a:pt x="77723" y="0"/>
                </a:moveTo>
                <a:lnTo>
                  <a:pt x="51815" y="0"/>
                </a:lnTo>
                <a:lnTo>
                  <a:pt x="51815" y="219328"/>
                </a:lnTo>
                <a:lnTo>
                  <a:pt x="77723" y="219328"/>
                </a:lnTo>
                <a:lnTo>
                  <a:pt x="77723" y="0"/>
                </a:lnTo>
                <a:close/>
              </a:path>
              <a:path w="129539" h="335914">
                <a:moveTo>
                  <a:pt x="129539" y="206375"/>
                </a:moveTo>
                <a:lnTo>
                  <a:pt x="77723" y="206375"/>
                </a:lnTo>
                <a:lnTo>
                  <a:pt x="77723" y="219328"/>
                </a:lnTo>
                <a:lnTo>
                  <a:pt x="123062" y="219328"/>
                </a:lnTo>
                <a:lnTo>
                  <a:pt x="129539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7" name="object 29"/>
          <p:cNvSpPr/>
          <p:nvPr/>
        </p:nvSpPr>
        <p:spPr>
          <a:xfrm>
            <a:off x="5650991" y="2739389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6" y="206375"/>
                </a:moveTo>
                <a:lnTo>
                  <a:pt x="0" y="206375"/>
                </a:lnTo>
                <a:lnTo>
                  <a:pt x="64770" y="335914"/>
                </a:lnTo>
                <a:lnTo>
                  <a:pt x="123062" y="219329"/>
                </a:lnTo>
                <a:lnTo>
                  <a:pt x="51816" y="219329"/>
                </a:lnTo>
                <a:lnTo>
                  <a:pt x="51816" y="206375"/>
                </a:lnTo>
                <a:close/>
              </a:path>
              <a:path w="129539" h="335914">
                <a:moveTo>
                  <a:pt x="77724" y="0"/>
                </a:moveTo>
                <a:lnTo>
                  <a:pt x="51816" y="0"/>
                </a:lnTo>
                <a:lnTo>
                  <a:pt x="51816" y="219329"/>
                </a:lnTo>
                <a:lnTo>
                  <a:pt x="77724" y="219329"/>
                </a:lnTo>
                <a:lnTo>
                  <a:pt x="77724" y="0"/>
                </a:lnTo>
                <a:close/>
              </a:path>
              <a:path w="129539" h="335914">
                <a:moveTo>
                  <a:pt x="129540" y="206375"/>
                </a:moveTo>
                <a:lnTo>
                  <a:pt x="77724" y="206375"/>
                </a:lnTo>
                <a:lnTo>
                  <a:pt x="77724" y="219329"/>
                </a:lnTo>
                <a:lnTo>
                  <a:pt x="123062" y="219329"/>
                </a:lnTo>
                <a:lnTo>
                  <a:pt x="129540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30"/>
          <p:cNvSpPr txBox="1"/>
          <p:nvPr/>
        </p:nvSpPr>
        <p:spPr>
          <a:xfrm>
            <a:off x="5229859" y="3112769"/>
            <a:ext cx="8244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2400" kern="0" baseline="1736" dirty="0">
                <a:latin typeface="Arial"/>
                <a:cs typeface="Arial"/>
              </a:rPr>
              <a:t>20	</a:t>
            </a:r>
            <a:r>
              <a:rPr sz="1600" kern="0" dirty="0">
                <a:latin typeface="Arial"/>
                <a:cs typeface="Arial"/>
              </a:rPr>
              <a:t>23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4364862" y="2495804"/>
            <a:ext cx="43573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16</a:t>
            </a:r>
          </a:p>
        </p:txBody>
      </p:sp>
      <p:sp>
        <p:nvSpPr>
          <p:cNvPr id="30" name="object 32"/>
          <p:cNvSpPr/>
          <p:nvPr/>
        </p:nvSpPr>
        <p:spPr>
          <a:xfrm>
            <a:off x="4425696" y="2138933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5" y="206375"/>
                </a:moveTo>
                <a:lnTo>
                  <a:pt x="0" y="206375"/>
                </a:lnTo>
                <a:lnTo>
                  <a:pt x="64769" y="335914"/>
                </a:lnTo>
                <a:lnTo>
                  <a:pt x="123062" y="219328"/>
                </a:lnTo>
                <a:lnTo>
                  <a:pt x="51815" y="219328"/>
                </a:lnTo>
                <a:lnTo>
                  <a:pt x="51815" y="206375"/>
                </a:lnTo>
                <a:close/>
              </a:path>
              <a:path w="129539" h="335914">
                <a:moveTo>
                  <a:pt x="77724" y="0"/>
                </a:moveTo>
                <a:lnTo>
                  <a:pt x="51815" y="0"/>
                </a:lnTo>
                <a:lnTo>
                  <a:pt x="51815" y="219328"/>
                </a:lnTo>
                <a:lnTo>
                  <a:pt x="77724" y="219328"/>
                </a:lnTo>
                <a:lnTo>
                  <a:pt x="77724" y="0"/>
                </a:lnTo>
                <a:close/>
              </a:path>
              <a:path w="129539" h="335914">
                <a:moveTo>
                  <a:pt x="129539" y="206375"/>
                </a:moveTo>
                <a:lnTo>
                  <a:pt x="77724" y="206375"/>
                </a:lnTo>
                <a:lnTo>
                  <a:pt x="77724" y="219328"/>
                </a:lnTo>
                <a:lnTo>
                  <a:pt x="123062" y="219328"/>
                </a:lnTo>
                <a:lnTo>
                  <a:pt x="129539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33"/>
          <p:cNvSpPr txBox="1"/>
          <p:nvPr/>
        </p:nvSpPr>
        <p:spPr>
          <a:xfrm>
            <a:off x="533400" y="2288870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533400" y="2910966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6117716" y="1676145"/>
            <a:ext cx="74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6098285" y="2274188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6117716" y="2865882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4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1295400" y="3847466"/>
            <a:ext cx="6726176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885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set feasible?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kern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kern="0" dirty="0">
                <a:solidFill>
                  <a:srgbClr val="008000"/>
                </a:solidFill>
                <a:latin typeface="Trebuchet MS"/>
                <a:cs typeface="Trebuchet MS"/>
              </a:rPr>
              <a:t>Yes! It is feasible using a non-work-conserving schedule</a:t>
            </a:r>
            <a:endParaRPr sz="20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Non-preemptive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905000" y="3771391"/>
            <a:ext cx="549021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4365" marR="5080" indent="-622300" algn="ctr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</a:t>
            </a:r>
            <a:r>
              <a:rPr sz="2800" b="1" kern="0" dirty="0" smtClean="0">
                <a:solidFill>
                  <a:srgbClr val="C00000"/>
                </a:solidFill>
                <a:latin typeface="Trebuchet MS"/>
                <a:cs typeface="Trebuchet MS"/>
              </a:rPr>
              <a:t>set</a:t>
            </a:r>
            <a:r>
              <a:rPr lang="en-US" sz="2800" b="1" kern="0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kern="0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schedulable by  </a:t>
            </a:r>
            <a:r>
              <a:rPr sz="2800" b="1" kern="0" dirty="0" smtClean="0">
                <a:solidFill>
                  <a:srgbClr val="C00000"/>
                </a:solidFill>
                <a:latin typeface="Trebuchet MS"/>
                <a:cs typeface="Trebuchet MS"/>
              </a:rPr>
              <a:t>non-preemptive </a:t>
            </a: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EDF?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3400" y="1728342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597913" y="1836166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6"/>
                </a:lnTo>
                <a:lnTo>
                  <a:pt x="4342130" y="73406"/>
                </a:lnTo>
                <a:lnTo>
                  <a:pt x="4342130" y="53594"/>
                </a:lnTo>
                <a:lnTo>
                  <a:pt x="4436618" y="53594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29430" y="73406"/>
                </a:lnTo>
                <a:lnTo>
                  <a:pt x="4329430" y="53594"/>
                </a:lnTo>
                <a:close/>
              </a:path>
              <a:path w="4456430" h="127000">
                <a:moveTo>
                  <a:pt x="4436618" y="53594"/>
                </a:moveTo>
                <a:lnTo>
                  <a:pt x="4342130" y="53594"/>
                </a:lnTo>
                <a:lnTo>
                  <a:pt x="4342130" y="73406"/>
                </a:lnTo>
                <a:lnTo>
                  <a:pt x="4436618" y="73406"/>
                </a:lnTo>
                <a:lnTo>
                  <a:pt x="4456430" y="63500"/>
                </a:lnTo>
                <a:lnTo>
                  <a:pt x="4436618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11"/>
          <p:cNvSpPr/>
          <p:nvPr/>
        </p:nvSpPr>
        <p:spPr>
          <a:xfrm>
            <a:off x="1597913" y="2413761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5"/>
                </a:lnTo>
                <a:lnTo>
                  <a:pt x="4342130" y="73405"/>
                </a:lnTo>
                <a:lnTo>
                  <a:pt x="4342130" y="53593"/>
                </a:lnTo>
                <a:lnTo>
                  <a:pt x="4436618" y="53593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29430" y="73405"/>
                </a:lnTo>
                <a:lnTo>
                  <a:pt x="4329430" y="53593"/>
                </a:lnTo>
                <a:close/>
              </a:path>
              <a:path w="4456430" h="127000">
                <a:moveTo>
                  <a:pt x="4436618" y="53593"/>
                </a:moveTo>
                <a:lnTo>
                  <a:pt x="4342130" y="53593"/>
                </a:lnTo>
                <a:lnTo>
                  <a:pt x="4342130" y="73405"/>
                </a:lnTo>
                <a:lnTo>
                  <a:pt x="4436618" y="73405"/>
                </a:lnTo>
                <a:lnTo>
                  <a:pt x="4456430" y="63500"/>
                </a:lnTo>
                <a:lnTo>
                  <a:pt x="443661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12"/>
          <p:cNvSpPr/>
          <p:nvPr/>
        </p:nvSpPr>
        <p:spPr>
          <a:xfrm>
            <a:off x="1597913" y="3020314"/>
            <a:ext cx="4456430" cy="127000"/>
          </a:xfrm>
          <a:custGeom>
            <a:avLst/>
            <a:gdLst/>
            <a:ahLst/>
            <a:cxnLst/>
            <a:rect l="l" t="t" r="r" b="b"/>
            <a:pathLst>
              <a:path w="4456430" h="127000">
                <a:moveTo>
                  <a:pt x="4329430" y="0"/>
                </a:moveTo>
                <a:lnTo>
                  <a:pt x="4329430" y="127000"/>
                </a:lnTo>
                <a:lnTo>
                  <a:pt x="4436618" y="73406"/>
                </a:lnTo>
                <a:lnTo>
                  <a:pt x="4342130" y="73406"/>
                </a:lnTo>
                <a:lnTo>
                  <a:pt x="4342130" y="53594"/>
                </a:lnTo>
                <a:lnTo>
                  <a:pt x="4436618" y="53594"/>
                </a:lnTo>
                <a:lnTo>
                  <a:pt x="4329430" y="0"/>
                </a:lnTo>
                <a:close/>
              </a:path>
              <a:path w="4456430" h="127000">
                <a:moveTo>
                  <a:pt x="432943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29430" y="73406"/>
                </a:lnTo>
                <a:lnTo>
                  <a:pt x="4329430" y="53594"/>
                </a:lnTo>
                <a:close/>
              </a:path>
              <a:path w="4456430" h="127000">
                <a:moveTo>
                  <a:pt x="4436618" y="53594"/>
                </a:moveTo>
                <a:lnTo>
                  <a:pt x="4342130" y="53594"/>
                </a:lnTo>
                <a:lnTo>
                  <a:pt x="4342130" y="73406"/>
                </a:lnTo>
                <a:lnTo>
                  <a:pt x="4436618" y="73406"/>
                </a:lnTo>
                <a:lnTo>
                  <a:pt x="4456430" y="63500"/>
                </a:lnTo>
                <a:lnTo>
                  <a:pt x="4436618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3"/>
          <p:cNvSpPr/>
          <p:nvPr/>
        </p:nvSpPr>
        <p:spPr>
          <a:xfrm>
            <a:off x="1831847" y="2187701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40" h="290830">
                <a:moveTo>
                  <a:pt x="77724" y="116586"/>
                </a:moveTo>
                <a:lnTo>
                  <a:pt x="51815" y="116586"/>
                </a:lnTo>
                <a:lnTo>
                  <a:pt x="51815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40" h="290830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29083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4"/>
          <p:cNvSpPr txBox="1"/>
          <p:nvPr/>
        </p:nvSpPr>
        <p:spPr>
          <a:xfrm>
            <a:off x="1824355" y="2476880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2159507" y="2785110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39" h="290830">
                <a:moveTo>
                  <a:pt x="77724" y="116586"/>
                </a:moveTo>
                <a:lnTo>
                  <a:pt x="51816" y="116586"/>
                </a:lnTo>
                <a:lnTo>
                  <a:pt x="51816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39" h="290830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29083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6"/>
          <p:cNvSpPr txBox="1"/>
          <p:nvPr/>
        </p:nvSpPr>
        <p:spPr>
          <a:xfrm>
            <a:off x="2157222" y="3082798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2162555" y="1607058"/>
            <a:ext cx="129539" cy="290830"/>
          </a:xfrm>
          <a:custGeom>
            <a:avLst/>
            <a:gdLst/>
            <a:ahLst/>
            <a:cxnLst/>
            <a:rect l="l" t="t" r="r" b="b"/>
            <a:pathLst>
              <a:path w="129539" h="290830">
                <a:moveTo>
                  <a:pt x="77724" y="116586"/>
                </a:moveTo>
                <a:lnTo>
                  <a:pt x="51816" y="116586"/>
                </a:lnTo>
                <a:lnTo>
                  <a:pt x="51816" y="290702"/>
                </a:lnTo>
                <a:lnTo>
                  <a:pt x="77724" y="290702"/>
                </a:lnTo>
                <a:lnTo>
                  <a:pt x="77724" y="116586"/>
                </a:lnTo>
                <a:close/>
              </a:path>
              <a:path w="129539" h="290830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29083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8"/>
          <p:cNvSpPr txBox="1"/>
          <p:nvPr/>
        </p:nvSpPr>
        <p:spPr>
          <a:xfrm>
            <a:off x="2129789" y="1901698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2862072" y="1585722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5" y="206375"/>
                </a:moveTo>
                <a:lnTo>
                  <a:pt x="0" y="206375"/>
                </a:lnTo>
                <a:lnTo>
                  <a:pt x="64769" y="335914"/>
                </a:lnTo>
                <a:lnTo>
                  <a:pt x="123062" y="219328"/>
                </a:lnTo>
                <a:lnTo>
                  <a:pt x="51815" y="219328"/>
                </a:lnTo>
                <a:lnTo>
                  <a:pt x="51815" y="206375"/>
                </a:lnTo>
                <a:close/>
              </a:path>
              <a:path w="129539" h="335914">
                <a:moveTo>
                  <a:pt x="77723" y="0"/>
                </a:moveTo>
                <a:lnTo>
                  <a:pt x="51815" y="0"/>
                </a:lnTo>
                <a:lnTo>
                  <a:pt x="51815" y="219328"/>
                </a:lnTo>
                <a:lnTo>
                  <a:pt x="77723" y="219328"/>
                </a:lnTo>
                <a:lnTo>
                  <a:pt x="77723" y="0"/>
                </a:lnTo>
                <a:close/>
              </a:path>
              <a:path w="129539" h="335914">
                <a:moveTo>
                  <a:pt x="129539" y="206375"/>
                </a:moveTo>
                <a:lnTo>
                  <a:pt x="77723" y="206375"/>
                </a:lnTo>
                <a:lnTo>
                  <a:pt x="77723" y="219328"/>
                </a:lnTo>
                <a:lnTo>
                  <a:pt x="123062" y="219328"/>
                </a:lnTo>
                <a:lnTo>
                  <a:pt x="129539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20"/>
          <p:cNvSpPr/>
          <p:nvPr/>
        </p:nvSpPr>
        <p:spPr>
          <a:xfrm>
            <a:off x="5650991" y="2739389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6" y="206375"/>
                </a:moveTo>
                <a:lnTo>
                  <a:pt x="0" y="206375"/>
                </a:lnTo>
                <a:lnTo>
                  <a:pt x="64770" y="335914"/>
                </a:lnTo>
                <a:lnTo>
                  <a:pt x="123062" y="219329"/>
                </a:lnTo>
                <a:lnTo>
                  <a:pt x="51816" y="219329"/>
                </a:lnTo>
                <a:lnTo>
                  <a:pt x="51816" y="206375"/>
                </a:lnTo>
                <a:close/>
              </a:path>
              <a:path w="129539" h="335914">
                <a:moveTo>
                  <a:pt x="77724" y="0"/>
                </a:moveTo>
                <a:lnTo>
                  <a:pt x="51816" y="0"/>
                </a:lnTo>
                <a:lnTo>
                  <a:pt x="51816" y="219329"/>
                </a:lnTo>
                <a:lnTo>
                  <a:pt x="77724" y="219329"/>
                </a:lnTo>
                <a:lnTo>
                  <a:pt x="77724" y="0"/>
                </a:lnTo>
                <a:close/>
              </a:path>
              <a:path w="129539" h="335914">
                <a:moveTo>
                  <a:pt x="129540" y="206375"/>
                </a:moveTo>
                <a:lnTo>
                  <a:pt x="77724" y="206375"/>
                </a:lnTo>
                <a:lnTo>
                  <a:pt x="77724" y="219329"/>
                </a:lnTo>
                <a:lnTo>
                  <a:pt x="123062" y="219329"/>
                </a:lnTo>
                <a:lnTo>
                  <a:pt x="129540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21"/>
          <p:cNvSpPr txBox="1"/>
          <p:nvPr/>
        </p:nvSpPr>
        <p:spPr>
          <a:xfrm>
            <a:off x="5621527" y="3112769"/>
            <a:ext cx="4328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23</a:t>
            </a:r>
          </a:p>
        </p:txBody>
      </p:sp>
      <p:sp>
        <p:nvSpPr>
          <p:cNvPr id="20" name="object 22"/>
          <p:cNvSpPr txBox="1"/>
          <p:nvPr/>
        </p:nvSpPr>
        <p:spPr>
          <a:xfrm>
            <a:off x="4364863" y="2495804"/>
            <a:ext cx="28524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16</a:t>
            </a:r>
          </a:p>
        </p:txBody>
      </p:sp>
      <p:sp>
        <p:nvSpPr>
          <p:cNvPr id="21" name="object 23"/>
          <p:cNvSpPr/>
          <p:nvPr/>
        </p:nvSpPr>
        <p:spPr>
          <a:xfrm>
            <a:off x="4425696" y="2138933"/>
            <a:ext cx="129539" cy="335915"/>
          </a:xfrm>
          <a:custGeom>
            <a:avLst/>
            <a:gdLst/>
            <a:ahLst/>
            <a:cxnLst/>
            <a:rect l="l" t="t" r="r" b="b"/>
            <a:pathLst>
              <a:path w="129539" h="335914">
                <a:moveTo>
                  <a:pt x="51815" y="206375"/>
                </a:moveTo>
                <a:lnTo>
                  <a:pt x="0" y="206375"/>
                </a:lnTo>
                <a:lnTo>
                  <a:pt x="64769" y="335914"/>
                </a:lnTo>
                <a:lnTo>
                  <a:pt x="123062" y="219328"/>
                </a:lnTo>
                <a:lnTo>
                  <a:pt x="51815" y="219328"/>
                </a:lnTo>
                <a:lnTo>
                  <a:pt x="51815" y="206375"/>
                </a:lnTo>
                <a:close/>
              </a:path>
              <a:path w="129539" h="335914">
                <a:moveTo>
                  <a:pt x="77724" y="0"/>
                </a:moveTo>
                <a:lnTo>
                  <a:pt x="51815" y="0"/>
                </a:lnTo>
                <a:lnTo>
                  <a:pt x="51815" y="219328"/>
                </a:lnTo>
                <a:lnTo>
                  <a:pt x="77724" y="219328"/>
                </a:lnTo>
                <a:lnTo>
                  <a:pt x="77724" y="0"/>
                </a:lnTo>
                <a:close/>
              </a:path>
              <a:path w="129539" h="335914">
                <a:moveTo>
                  <a:pt x="129539" y="206375"/>
                </a:moveTo>
                <a:lnTo>
                  <a:pt x="77724" y="206375"/>
                </a:lnTo>
                <a:lnTo>
                  <a:pt x="77724" y="219328"/>
                </a:lnTo>
                <a:lnTo>
                  <a:pt x="123062" y="219328"/>
                </a:lnTo>
                <a:lnTo>
                  <a:pt x="129539" y="2063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24"/>
          <p:cNvSpPr txBox="1"/>
          <p:nvPr/>
        </p:nvSpPr>
        <p:spPr>
          <a:xfrm>
            <a:off x="533400" y="2288870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</a:p>
        </p:txBody>
      </p:sp>
      <p:sp>
        <p:nvSpPr>
          <p:cNvPr id="23" name="object 25"/>
          <p:cNvSpPr txBox="1"/>
          <p:nvPr/>
        </p:nvSpPr>
        <p:spPr>
          <a:xfrm>
            <a:off x="533400" y="2910966"/>
            <a:ext cx="760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6117716" y="1676145"/>
            <a:ext cx="74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6098285" y="2274188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26" name="object 28"/>
          <p:cNvSpPr txBox="1"/>
          <p:nvPr/>
        </p:nvSpPr>
        <p:spPr>
          <a:xfrm>
            <a:off x="6117716" y="2865882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4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27" name="object 29"/>
          <p:cNvSpPr/>
          <p:nvPr/>
        </p:nvSpPr>
        <p:spPr>
          <a:xfrm>
            <a:off x="1850136" y="2266162"/>
            <a:ext cx="2109216" cy="23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30"/>
          <p:cNvSpPr/>
          <p:nvPr/>
        </p:nvSpPr>
        <p:spPr>
          <a:xfrm>
            <a:off x="1897380" y="2293620"/>
            <a:ext cx="2019299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31"/>
          <p:cNvSpPr/>
          <p:nvPr/>
        </p:nvSpPr>
        <p:spPr>
          <a:xfrm>
            <a:off x="1897380" y="2293620"/>
            <a:ext cx="2019300" cy="142240"/>
          </a:xfrm>
          <a:custGeom>
            <a:avLst/>
            <a:gdLst/>
            <a:ahLst/>
            <a:cxnLst/>
            <a:rect l="l" t="t" r="r" b="b"/>
            <a:pathLst>
              <a:path w="2019300" h="142239">
                <a:moveTo>
                  <a:pt x="0" y="141732"/>
                </a:moveTo>
                <a:lnTo>
                  <a:pt x="2019299" y="141732"/>
                </a:lnTo>
                <a:lnTo>
                  <a:pt x="2019299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32"/>
          <p:cNvSpPr/>
          <p:nvPr/>
        </p:nvSpPr>
        <p:spPr>
          <a:xfrm>
            <a:off x="3851147" y="1685582"/>
            <a:ext cx="336765" cy="228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33"/>
          <p:cNvSpPr/>
          <p:nvPr/>
        </p:nvSpPr>
        <p:spPr>
          <a:xfrm>
            <a:off x="3898391" y="1712976"/>
            <a:ext cx="246887" cy="138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34"/>
          <p:cNvSpPr/>
          <p:nvPr/>
        </p:nvSpPr>
        <p:spPr>
          <a:xfrm>
            <a:off x="3898391" y="1712976"/>
            <a:ext cx="247015" cy="139065"/>
          </a:xfrm>
          <a:custGeom>
            <a:avLst/>
            <a:gdLst/>
            <a:ahLst/>
            <a:cxnLst/>
            <a:rect l="l" t="t" r="r" b="b"/>
            <a:pathLst>
              <a:path w="247014" h="139064">
                <a:moveTo>
                  <a:pt x="0" y="138684"/>
                </a:moveTo>
                <a:lnTo>
                  <a:pt x="246887" y="138684"/>
                </a:lnTo>
                <a:lnTo>
                  <a:pt x="246887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5"/>
          <p:cNvSpPr txBox="1"/>
          <p:nvPr/>
        </p:nvSpPr>
        <p:spPr>
          <a:xfrm>
            <a:off x="3861307" y="2509773"/>
            <a:ext cx="37407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14</a:t>
            </a:r>
          </a:p>
        </p:txBody>
      </p:sp>
      <p:sp>
        <p:nvSpPr>
          <p:cNvPr id="34" name="object 36"/>
          <p:cNvSpPr txBox="1"/>
          <p:nvPr/>
        </p:nvSpPr>
        <p:spPr>
          <a:xfrm>
            <a:off x="4925694" y="3142614"/>
            <a:ext cx="4083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19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4045076" y="3127629"/>
            <a:ext cx="3806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36" name="object 38"/>
          <p:cNvSpPr txBox="1"/>
          <p:nvPr/>
        </p:nvSpPr>
        <p:spPr>
          <a:xfrm>
            <a:off x="4038980" y="1438358"/>
            <a:ext cx="1116585" cy="725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80"/>
              </a:spcBef>
            </a:pPr>
            <a:r>
              <a:rPr sz="2800" b="1" kern="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800" kern="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37" name="object 39"/>
          <p:cNvSpPr/>
          <p:nvPr/>
        </p:nvSpPr>
        <p:spPr>
          <a:xfrm>
            <a:off x="4108703" y="2828493"/>
            <a:ext cx="976871" cy="257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40"/>
          <p:cNvSpPr/>
          <p:nvPr/>
        </p:nvSpPr>
        <p:spPr>
          <a:xfrm>
            <a:off x="4155947" y="2855976"/>
            <a:ext cx="886968" cy="167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41"/>
          <p:cNvSpPr/>
          <p:nvPr/>
        </p:nvSpPr>
        <p:spPr>
          <a:xfrm>
            <a:off x="4155947" y="2855976"/>
            <a:ext cx="887094" cy="167640"/>
          </a:xfrm>
          <a:custGeom>
            <a:avLst/>
            <a:gdLst/>
            <a:ahLst/>
            <a:cxnLst/>
            <a:rect l="l" t="t" r="r" b="b"/>
            <a:pathLst>
              <a:path w="887095" h="167639">
                <a:moveTo>
                  <a:pt x="0" y="167639"/>
                </a:moveTo>
                <a:lnTo>
                  <a:pt x="886968" y="167639"/>
                </a:lnTo>
                <a:lnTo>
                  <a:pt x="886968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0" name="object 42"/>
          <p:cNvSpPr txBox="1"/>
          <p:nvPr/>
        </p:nvSpPr>
        <p:spPr>
          <a:xfrm>
            <a:off x="4278248" y="4881498"/>
            <a:ext cx="12081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kern="0" dirty="0">
                <a:latin typeface="Trebuchet MS"/>
                <a:cs typeface="Trebuchet MS"/>
              </a:rPr>
              <a:t>NO</a:t>
            </a:r>
            <a:endParaRPr sz="44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Non-preemptive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139843"/>
            <a:ext cx="7010400" cy="1980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86815" marR="473709" indent="-707390" algn="ctr">
              <a:lnSpc>
                <a:spcPct val="100000"/>
              </a:lnSpc>
              <a:spcBef>
                <a:spcPts val="1645"/>
              </a:spcBef>
            </a:pPr>
            <a:endParaRPr lang="fa-IR" sz="2400" b="1" kern="0" dirty="0" smtClean="0">
              <a:latin typeface="Trebuchet MS"/>
              <a:cs typeface="Trebuchet MS"/>
            </a:endParaRPr>
          </a:p>
          <a:p>
            <a:pPr marL="1186815" marR="473709" indent="-707390" algn="ctr">
              <a:lnSpc>
                <a:spcPct val="100000"/>
              </a:lnSpc>
              <a:spcBef>
                <a:spcPts val="1645"/>
              </a:spcBef>
            </a:pPr>
            <a:r>
              <a:rPr lang="en-US" sz="2400" b="1" kern="0" dirty="0" smtClean="0">
                <a:latin typeface="Trebuchet MS"/>
                <a:cs typeface="Trebuchet MS"/>
              </a:rPr>
              <a:t>Non-preemptive </a:t>
            </a:r>
            <a:r>
              <a:rPr lang="en-US" sz="2400" b="1" kern="0" dirty="0">
                <a:latin typeface="Trebuchet MS"/>
                <a:cs typeface="Trebuchet MS"/>
              </a:rPr>
              <a:t>EDF is not optimal for non-preemptive </a:t>
            </a:r>
            <a:r>
              <a:rPr lang="en-US" sz="2400" b="1" kern="0" dirty="0" smtClean="0">
                <a:latin typeface="Trebuchet MS"/>
                <a:cs typeface="Trebuchet MS"/>
              </a:rPr>
              <a:t>scheduling</a:t>
            </a:r>
            <a:endParaRPr lang="fa-IR" sz="2400" b="1" kern="0" dirty="0" smtClean="0">
              <a:latin typeface="Trebuchet MS"/>
              <a:cs typeface="Trebuchet MS"/>
            </a:endParaRPr>
          </a:p>
          <a:p>
            <a:pPr marL="1186815" marR="473709" indent="-707390" algn="ctr">
              <a:lnSpc>
                <a:spcPct val="100000"/>
              </a:lnSpc>
              <a:spcBef>
                <a:spcPts val="1645"/>
              </a:spcBef>
            </a:pPr>
            <a:endParaRPr lang="en-US" sz="2400" kern="0" dirty="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0637" y="3810000"/>
            <a:ext cx="70104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70205" marR="360680" algn="ctr">
              <a:lnSpc>
                <a:spcPct val="100000"/>
              </a:lnSpc>
              <a:spcBef>
                <a:spcPts val="1835"/>
              </a:spcBef>
            </a:pPr>
            <a:endParaRPr lang="fa-IR" sz="2000" b="1" kern="0" dirty="0" smtClean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370205" marR="360680" algn="ctr">
              <a:lnSpc>
                <a:spcPct val="100000"/>
              </a:lnSpc>
              <a:spcBef>
                <a:spcPts val="1835"/>
              </a:spcBef>
            </a:pPr>
            <a:r>
              <a:rPr lang="en-US"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There </a:t>
            </a:r>
            <a:r>
              <a:rPr lang="en-US"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does not exist any optimal work-conserving  scheduling policy for non-preemptive tasks</a:t>
            </a:r>
            <a:r>
              <a:rPr lang="en-US"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!</a:t>
            </a:r>
            <a:endParaRPr lang="fa-IR" sz="2000" b="1" kern="0" dirty="0" smtClean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370205" marR="360680" algn="ctr">
              <a:lnSpc>
                <a:spcPct val="100000"/>
              </a:lnSpc>
              <a:spcBef>
                <a:spcPts val="1835"/>
              </a:spcBef>
            </a:pPr>
            <a:endParaRPr lang="en-US" sz="20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How about “work-conserving” policies?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7300" y="1305104"/>
            <a:ext cx="6705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86815" marR="473709" indent="-707390" algn="ctr">
              <a:spcBef>
                <a:spcPts val="1645"/>
              </a:spcBef>
            </a:pPr>
            <a:r>
              <a:rPr lang="en-US" sz="2400" b="1" kern="0" dirty="0">
                <a:latin typeface="Trebuchet MS"/>
                <a:cs typeface="Trebuchet MS"/>
              </a:rPr>
              <a:t>Is non-preemptive EDF the best </a:t>
            </a:r>
            <a:r>
              <a:rPr lang="en-US" sz="2400" b="1" kern="0" dirty="0" smtClean="0">
                <a:latin typeface="Trebuchet MS"/>
                <a:cs typeface="Trebuchet MS"/>
              </a:rPr>
              <a:t>choice we </a:t>
            </a:r>
            <a:r>
              <a:rPr lang="en-US" sz="2400" b="1" kern="0" dirty="0">
                <a:latin typeface="Trebuchet MS"/>
                <a:cs typeface="Trebuchet MS"/>
              </a:rPr>
              <a:t>have under  </a:t>
            </a:r>
            <a:r>
              <a:rPr lang="en-US" sz="2400" b="1" kern="0" dirty="0" smtClean="0">
                <a:latin typeface="Trebuchet MS"/>
                <a:cs typeface="Trebuchet MS"/>
              </a:rPr>
              <a:t>work-conserving policies</a:t>
            </a:r>
            <a:r>
              <a:rPr lang="en-US" sz="2400" b="1" kern="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657600"/>
            <a:ext cx="7696200" cy="1551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1864"/>
              </a:spcBef>
            </a:pPr>
            <a:r>
              <a:rPr lang="en-US" sz="2400" i="1" kern="0" dirty="0">
                <a:latin typeface="Trebuchet MS"/>
                <a:cs typeface="Trebuchet MS"/>
              </a:rPr>
              <a:t>Formally</a:t>
            </a:r>
            <a:r>
              <a:rPr lang="en-US" sz="2400" kern="0" dirty="0">
                <a:latin typeface="Arial"/>
                <a:cs typeface="Arial"/>
              </a:rPr>
              <a:t>: </a:t>
            </a:r>
            <a:r>
              <a:rPr lang="en-US" sz="2400" kern="0" dirty="0" smtClean="0">
                <a:latin typeface="Arial"/>
                <a:cs typeface="Arial"/>
              </a:rPr>
              <a:t>Can any </a:t>
            </a:r>
            <a:r>
              <a:rPr lang="en-US" sz="2400" kern="0" dirty="0">
                <a:latin typeface="Arial"/>
                <a:cs typeface="Arial"/>
              </a:rPr>
              <a:t>task set that </a:t>
            </a:r>
            <a:r>
              <a:rPr lang="en-US"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can be feasibly scheduled</a:t>
            </a:r>
            <a:r>
              <a:rPr lang="en-US" sz="24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kern="0" dirty="0">
                <a:latin typeface="Arial"/>
                <a:cs typeface="Arial"/>
              </a:rPr>
              <a:t>by a  work-conserving policy, </a:t>
            </a:r>
            <a:r>
              <a:rPr lang="en-US" sz="2400" kern="0" dirty="0" smtClean="0">
                <a:latin typeface="Arial"/>
                <a:cs typeface="Arial"/>
              </a:rPr>
              <a:t>be </a:t>
            </a:r>
            <a:r>
              <a:rPr lang="en-US" sz="2400" kern="0" dirty="0">
                <a:latin typeface="Arial"/>
                <a:cs typeface="Arial"/>
              </a:rPr>
              <a:t>also </a:t>
            </a:r>
            <a:r>
              <a:rPr lang="en-US" sz="2400" b="1" kern="0" dirty="0">
                <a:latin typeface="Trebuchet MS"/>
                <a:cs typeface="Trebuchet MS"/>
              </a:rPr>
              <a:t>feasibly scheduled </a:t>
            </a:r>
            <a:r>
              <a:rPr lang="en-US" sz="2400" kern="0" dirty="0">
                <a:latin typeface="Arial"/>
                <a:cs typeface="Arial"/>
              </a:rPr>
              <a:t>by</a:t>
            </a:r>
          </a:p>
          <a:p>
            <a:pPr marL="12700" algn="ctr">
              <a:lnSpc>
                <a:spcPct val="100000"/>
              </a:lnSpc>
              <a:spcBef>
                <a:spcPts val="685"/>
              </a:spcBef>
            </a:pPr>
            <a:r>
              <a:rPr lang="en-US"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non-preemptive EDF</a:t>
            </a:r>
            <a:r>
              <a:rPr lang="en-US" sz="2400" kern="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204722" y="304800"/>
            <a:ext cx="6835140" cy="471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098792" y="4640579"/>
            <a:ext cx="579120" cy="363220"/>
          </a:xfrm>
          <a:custGeom>
            <a:avLst/>
            <a:gdLst/>
            <a:ahLst/>
            <a:cxnLst/>
            <a:rect l="l" t="t" r="r" b="b"/>
            <a:pathLst>
              <a:path w="579120" h="363220">
                <a:moveTo>
                  <a:pt x="0" y="362712"/>
                </a:moveTo>
                <a:lnTo>
                  <a:pt x="579120" y="362712"/>
                </a:lnTo>
                <a:lnTo>
                  <a:pt x="579120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5E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176527" y="4847844"/>
            <a:ext cx="2970276" cy="1089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1193291" y="5143500"/>
            <a:ext cx="2988564" cy="835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223772" y="4875657"/>
            <a:ext cx="2880360" cy="999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223772" y="4875657"/>
            <a:ext cx="2880360" cy="999490"/>
          </a:xfrm>
          <a:custGeom>
            <a:avLst/>
            <a:gdLst/>
            <a:ahLst/>
            <a:cxnLst/>
            <a:rect l="l" t="t" r="r" b="b"/>
            <a:pathLst>
              <a:path w="2880360" h="999489">
                <a:moveTo>
                  <a:pt x="0" y="392303"/>
                </a:moveTo>
                <a:lnTo>
                  <a:pt x="9540" y="345043"/>
                </a:lnTo>
                <a:lnTo>
                  <a:pt x="35559" y="306451"/>
                </a:lnTo>
                <a:lnTo>
                  <a:pt x="74152" y="280431"/>
                </a:lnTo>
                <a:lnTo>
                  <a:pt x="121412" y="270891"/>
                </a:lnTo>
                <a:lnTo>
                  <a:pt x="1680210" y="270891"/>
                </a:lnTo>
                <a:lnTo>
                  <a:pt x="2635757" y="0"/>
                </a:lnTo>
                <a:lnTo>
                  <a:pt x="2400300" y="270891"/>
                </a:lnTo>
                <a:lnTo>
                  <a:pt x="2758948" y="270891"/>
                </a:lnTo>
                <a:lnTo>
                  <a:pt x="2806207" y="280431"/>
                </a:lnTo>
                <a:lnTo>
                  <a:pt x="2844800" y="306451"/>
                </a:lnTo>
                <a:lnTo>
                  <a:pt x="2870819" y="345043"/>
                </a:lnTo>
                <a:lnTo>
                  <a:pt x="2880360" y="392303"/>
                </a:lnTo>
                <a:lnTo>
                  <a:pt x="2880360" y="574421"/>
                </a:lnTo>
                <a:lnTo>
                  <a:pt x="2880360" y="877951"/>
                </a:lnTo>
                <a:lnTo>
                  <a:pt x="2870819" y="925210"/>
                </a:lnTo>
                <a:lnTo>
                  <a:pt x="2844800" y="963803"/>
                </a:lnTo>
                <a:lnTo>
                  <a:pt x="2806207" y="989822"/>
                </a:lnTo>
                <a:lnTo>
                  <a:pt x="2758948" y="999363"/>
                </a:lnTo>
                <a:lnTo>
                  <a:pt x="2400300" y="999363"/>
                </a:lnTo>
                <a:lnTo>
                  <a:pt x="1680210" y="999363"/>
                </a:lnTo>
                <a:lnTo>
                  <a:pt x="121412" y="999363"/>
                </a:lnTo>
                <a:lnTo>
                  <a:pt x="74152" y="989822"/>
                </a:lnTo>
                <a:lnTo>
                  <a:pt x="35559" y="963803"/>
                </a:lnTo>
                <a:lnTo>
                  <a:pt x="9540" y="925210"/>
                </a:lnTo>
                <a:lnTo>
                  <a:pt x="0" y="877951"/>
                </a:lnTo>
                <a:lnTo>
                  <a:pt x="0" y="574421"/>
                </a:lnTo>
                <a:lnTo>
                  <a:pt x="0" y="392303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1360424" y="5209794"/>
            <a:ext cx="260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240" marR="5080" indent="-76517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long </a:t>
            </a:r>
            <a:r>
              <a:rPr sz="1800" spc="-25" dirty="0">
                <a:latin typeface="Arial"/>
                <a:cs typeface="Arial"/>
              </a:rPr>
              <a:t>time, </a:t>
            </a:r>
            <a:r>
              <a:rPr sz="1800" spc="-100" dirty="0">
                <a:latin typeface="Arial"/>
                <a:cs typeface="Arial"/>
              </a:rPr>
              <a:t>researchers  </a:t>
            </a:r>
            <a:r>
              <a:rPr sz="1800" spc="-70" dirty="0">
                <a:latin typeface="Arial"/>
                <a:cs typeface="Arial"/>
              </a:rPr>
              <a:t>believed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so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4805171" y="4820411"/>
            <a:ext cx="3296412" cy="1117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4953000" y="5143500"/>
            <a:ext cx="3000755" cy="835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4852415" y="4847335"/>
            <a:ext cx="3206495" cy="10276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4852415" y="4847335"/>
            <a:ext cx="3206750" cy="1028065"/>
          </a:xfrm>
          <a:custGeom>
            <a:avLst/>
            <a:gdLst/>
            <a:ahLst/>
            <a:cxnLst/>
            <a:rect l="l" t="t" r="r" b="b"/>
            <a:pathLst>
              <a:path w="3206750" h="1028064">
                <a:moveTo>
                  <a:pt x="0" y="420623"/>
                </a:moveTo>
                <a:lnTo>
                  <a:pt x="9540" y="373364"/>
                </a:lnTo>
                <a:lnTo>
                  <a:pt x="35560" y="334772"/>
                </a:lnTo>
                <a:lnTo>
                  <a:pt x="74152" y="308752"/>
                </a:lnTo>
                <a:lnTo>
                  <a:pt x="121412" y="299212"/>
                </a:lnTo>
                <a:lnTo>
                  <a:pt x="534416" y="299212"/>
                </a:lnTo>
                <a:lnTo>
                  <a:pt x="340741" y="0"/>
                </a:lnTo>
                <a:lnTo>
                  <a:pt x="1336039" y="299212"/>
                </a:lnTo>
                <a:lnTo>
                  <a:pt x="3085084" y="299212"/>
                </a:lnTo>
                <a:lnTo>
                  <a:pt x="3132343" y="308752"/>
                </a:lnTo>
                <a:lnTo>
                  <a:pt x="3170935" y="334772"/>
                </a:lnTo>
                <a:lnTo>
                  <a:pt x="3196955" y="373364"/>
                </a:lnTo>
                <a:lnTo>
                  <a:pt x="3206495" y="420623"/>
                </a:lnTo>
                <a:lnTo>
                  <a:pt x="3206495" y="602741"/>
                </a:lnTo>
                <a:lnTo>
                  <a:pt x="3206495" y="906272"/>
                </a:lnTo>
                <a:lnTo>
                  <a:pt x="3196955" y="953531"/>
                </a:lnTo>
                <a:lnTo>
                  <a:pt x="3170935" y="992123"/>
                </a:lnTo>
                <a:lnTo>
                  <a:pt x="3132343" y="1018143"/>
                </a:lnTo>
                <a:lnTo>
                  <a:pt x="3085084" y="1027683"/>
                </a:lnTo>
                <a:lnTo>
                  <a:pt x="1336039" y="1027683"/>
                </a:lnTo>
                <a:lnTo>
                  <a:pt x="534416" y="1027683"/>
                </a:lnTo>
                <a:lnTo>
                  <a:pt x="121412" y="1027683"/>
                </a:lnTo>
                <a:lnTo>
                  <a:pt x="74152" y="1018143"/>
                </a:lnTo>
                <a:lnTo>
                  <a:pt x="35560" y="992123"/>
                </a:lnTo>
                <a:lnTo>
                  <a:pt x="9540" y="953531"/>
                </a:lnTo>
                <a:lnTo>
                  <a:pt x="0" y="906272"/>
                </a:lnTo>
                <a:lnTo>
                  <a:pt x="0" y="602741"/>
                </a:lnTo>
                <a:lnTo>
                  <a:pt x="0" y="420623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5121402" y="5209794"/>
            <a:ext cx="267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684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25" dirty="0">
                <a:latin typeface="Arial"/>
                <a:cs typeface="Arial"/>
              </a:rPr>
              <a:t>was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2016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50" dirty="0">
                <a:latin typeface="Arial"/>
                <a:cs typeface="Arial"/>
              </a:rPr>
              <a:t>counter </a:t>
            </a:r>
            <a:r>
              <a:rPr sz="1800" spc="-95" dirty="0">
                <a:latin typeface="Arial"/>
                <a:cs typeface="Arial"/>
              </a:rPr>
              <a:t>example </a:t>
            </a:r>
            <a:r>
              <a:rPr sz="1800" spc="-125" dirty="0">
                <a:latin typeface="Arial"/>
                <a:cs typeface="Arial"/>
              </a:rPr>
              <a:t>was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found!</a:t>
            </a:r>
            <a:endParaRPr sz="180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20369" y="1297900"/>
            <a:ext cx="8218831" cy="303929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Online scheduling algorithms for real-time systems </a:t>
            </a:r>
            <a:r>
              <a:rPr sz="2400" kern="0" dirty="0">
                <a:latin typeface="Arial"/>
                <a:cs typeface="Arial"/>
              </a:rPr>
              <a:t>(chapter 3):</a:t>
            </a:r>
          </a:p>
          <a:p>
            <a:pPr marL="698500" lvl="1" indent="-228600">
              <a:lnSpc>
                <a:spcPct val="100000"/>
              </a:lnSpc>
              <a:spcBef>
                <a:spcPts val="365"/>
              </a:spcBef>
              <a:buChar char="•"/>
              <a:tabLst>
                <a:tab pos="697865" algn="l"/>
                <a:tab pos="699135" algn="l"/>
              </a:tabLst>
            </a:pPr>
            <a:r>
              <a:rPr kern="0" dirty="0">
                <a:latin typeface="Arial"/>
                <a:cs typeface="Arial"/>
              </a:rPr>
              <a:t>What do we cover?</a:t>
            </a:r>
          </a:p>
          <a:p>
            <a:pPr marL="1155700" lvl="2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b="1" kern="0" dirty="0">
                <a:solidFill>
                  <a:srgbClr val="C00000"/>
                </a:solidFill>
                <a:latin typeface="Trebuchet MS"/>
                <a:cs typeface="Trebuchet MS"/>
              </a:rPr>
              <a:t>EDF</a:t>
            </a:r>
            <a:endParaRPr kern="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kern="0" dirty="0" smtClean="0">
                <a:solidFill>
                  <a:srgbClr val="0000FF"/>
                </a:solidFill>
                <a:latin typeface="Arial"/>
                <a:cs typeface="Arial"/>
              </a:rPr>
              <a:t>Table-driven 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endParaRPr sz="2800" kern="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kern="0" dirty="0" smtClean="0">
                <a:solidFill>
                  <a:srgbClr val="0000FF"/>
                </a:solidFill>
                <a:latin typeface="Arial"/>
                <a:cs typeface="Arial"/>
              </a:rPr>
              <a:t>Non-preemptive</a:t>
            </a:r>
            <a:r>
              <a:rPr lang="en-US" sz="2800" kern="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kern="0" dirty="0" smtClean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endParaRPr sz="2800" kern="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b="1" kern="0" dirty="0">
                <a:solidFill>
                  <a:srgbClr val="008000"/>
                </a:solidFill>
                <a:latin typeface="Trebuchet MS"/>
                <a:cs typeface="Trebuchet MS"/>
              </a:rPr>
              <a:t>Proof of non-optimality of EDF </a:t>
            </a:r>
            <a:r>
              <a:rPr sz="2400" kern="0" dirty="0">
                <a:latin typeface="Arial"/>
                <a:cs typeface="Arial"/>
              </a:rPr>
              <a:t>(from 2016)</a:t>
            </a:r>
          </a:p>
        </p:txBody>
      </p:sp>
    </p:spTree>
    <p:extLst>
      <p:ext uri="{BB962C8B-B14F-4D97-AF65-F5344CB8AC3E}">
        <p14:creationId xmlns:p14="http://schemas.microsoft.com/office/powerpoint/2010/main" val="32850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EDF is good, but not THAT good!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3758184" y="4866170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3839209" y="4965231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6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6" y="63500"/>
                </a:moveTo>
                <a:lnTo>
                  <a:pt x="31876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6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9"/>
                </a:lnTo>
                <a:lnTo>
                  <a:pt x="31760" y="76136"/>
                </a:lnTo>
                <a:lnTo>
                  <a:pt x="31876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1601724" y="3963924"/>
            <a:ext cx="233172" cy="422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681607" y="4063022"/>
            <a:ext cx="76200" cy="265430"/>
          </a:xfrm>
          <a:custGeom>
            <a:avLst/>
            <a:gdLst/>
            <a:ahLst/>
            <a:cxnLst/>
            <a:rect l="l" t="t" r="r" b="b"/>
            <a:pathLst>
              <a:path w="76200" h="265429">
                <a:moveTo>
                  <a:pt x="31732" y="76136"/>
                </a:moveTo>
                <a:lnTo>
                  <a:pt x="29591" y="264795"/>
                </a:lnTo>
                <a:lnTo>
                  <a:pt x="42291" y="264922"/>
                </a:lnTo>
                <a:lnTo>
                  <a:pt x="44433" y="76263"/>
                </a:lnTo>
                <a:lnTo>
                  <a:pt x="31732" y="76136"/>
                </a:lnTo>
                <a:close/>
              </a:path>
              <a:path w="76200" h="265429">
                <a:moveTo>
                  <a:pt x="69782" y="63373"/>
                </a:moveTo>
                <a:lnTo>
                  <a:pt x="31876" y="63373"/>
                </a:lnTo>
                <a:lnTo>
                  <a:pt x="44576" y="63627"/>
                </a:lnTo>
                <a:lnTo>
                  <a:pt x="44433" y="76263"/>
                </a:lnTo>
                <a:lnTo>
                  <a:pt x="76200" y="76581"/>
                </a:lnTo>
                <a:lnTo>
                  <a:pt x="69782" y="63373"/>
                </a:lnTo>
                <a:close/>
              </a:path>
              <a:path w="76200" h="265429">
                <a:moveTo>
                  <a:pt x="31876" y="63373"/>
                </a:moveTo>
                <a:lnTo>
                  <a:pt x="31732" y="76136"/>
                </a:lnTo>
                <a:lnTo>
                  <a:pt x="44433" y="76263"/>
                </a:lnTo>
                <a:lnTo>
                  <a:pt x="44576" y="63627"/>
                </a:lnTo>
                <a:lnTo>
                  <a:pt x="31876" y="63373"/>
                </a:lnTo>
                <a:close/>
              </a:path>
              <a:path w="76200" h="265429">
                <a:moveTo>
                  <a:pt x="38988" y="0"/>
                </a:moveTo>
                <a:lnTo>
                  <a:pt x="0" y="75819"/>
                </a:lnTo>
                <a:lnTo>
                  <a:pt x="31732" y="76136"/>
                </a:lnTo>
                <a:lnTo>
                  <a:pt x="31876" y="63373"/>
                </a:lnTo>
                <a:lnTo>
                  <a:pt x="69782" y="63373"/>
                </a:lnTo>
                <a:lnTo>
                  <a:pt x="38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8116823" y="3962400"/>
            <a:ext cx="233172" cy="422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8196706" y="4061499"/>
            <a:ext cx="76200" cy="265430"/>
          </a:xfrm>
          <a:custGeom>
            <a:avLst/>
            <a:gdLst/>
            <a:ahLst/>
            <a:cxnLst/>
            <a:rect l="l" t="t" r="r" b="b"/>
            <a:pathLst>
              <a:path w="76200" h="265429">
                <a:moveTo>
                  <a:pt x="31732" y="76136"/>
                </a:moveTo>
                <a:lnTo>
                  <a:pt x="29591" y="264795"/>
                </a:lnTo>
                <a:lnTo>
                  <a:pt x="42291" y="264922"/>
                </a:lnTo>
                <a:lnTo>
                  <a:pt x="44433" y="76263"/>
                </a:lnTo>
                <a:lnTo>
                  <a:pt x="31732" y="76136"/>
                </a:lnTo>
                <a:close/>
              </a:path>
              <a:path w="76200" h="265429">
                <a:moveTo>
                  <a:pt x="69782" y="63373"/>
                </a:moveTo>
                <a:lnTo>
                  <a:pt x="31876" y="63373"/>
                </a:lnTo>
                <a:lnTo>
                  <a:pt x="44576" y="63627"/>
                </a:lnTo>
                <a:lnTo>
                  <a:pt x="44433" y="76263"/>
                </a:lnTo>
                <a:lnTo>
                  <a:pt x="76200" y="76581"/>
                </a:lnTo>
                <a:lnTo>
                  <a:pt x="69782" y="63373"/>
                </a:lnTo>
                <a:close/>
              </a:path>
              <a:path w="76200" h="265429">
                <a:moveTo>
                  <a:pt x="31876" y="63373"/>
                </a:moveTo>
                <a:lnTo>
                  <a:pt x="31732" y="76136"/>
                </a:lnTo>
                <a:lnTo>
                  <a:pt x="44433" y="76263"/>
                </a:lnTo>
                <a:lnTo>
                  <a:pt x="44576" y="63627"/>
                </a:lnTo>
                <a:lnTo>
                  <a:pt x="31876" y="63373"/>
                </a:lnTo>
                <a:close/>
              </a:path>
              <a:path w="76200" h="265429">
                <a:moveTo>
                  <a:pt x="38989" y="0"/>
                </a:moveTo>
                <a:lnTo>
                  <a:pt x="0" y="75819"/>
                </a:lnTo>
                <a:lnTo>
                  <a:pt x="31732" y="76136"/>
                </a:lnTo>
                <a:lnTo>
                  <a:pt x="31876" y="63373"/>
                </a:lnTo>
                <a:lnTo>
                  <a:pt x="69782" y="63373"/>
                </a:lnTo>
                <a:lnTo>
                  <a:pt x="38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601724" y="4430319"/>
            <a:ext cx="233172" cy="42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1681607" y="4529367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35" y="76136"/>
                </a:moveTo>
                <a:lnTo>
                  <a:pt x="29591" y="269748"/>
                </a:lnTo>
                <a:lnTo>
                  <a:pt x="42291" y="269875"/>
                </a:lnTo>
                <a:lnTo>
                  <a:pt x="44436" y="76263"/>
                </a:lnTo>
                <a:lnTo>
                  <a:pt x="31735" y="76136"/>
                </a:lnTo>
                <a:close/>
              </a:path>
              <a:path w="76200" h="269875">
                <a:moveTo>
                  <a:pt x="69782" y="63373"/>
                </a:moveTo>
                <a:lnTo>
                  <a:pt x="31876" y="63373"/>
                </a:lnTo>
                <a:lnTo>
                  <a:pt x="44576" y="63626"/>
                </a:lnTo>
                <a:lnTo>
                  <a:pt x="44436" y="76263"/>
                </a:lnTo>
                <a:lnTo>
                  <a:pt x="76200" y="76581"/>
                </a:lnTo>
                <a:lnTo>
                  <a:pt x="69782" y="63373"/>
                </a:lnTo>
                <a:close/>
              </a:path>
              <a:path w="76200" h="269875">
                <a:moveTo>
                  <a:pt x="31876" y="63373"/>
                </a:moveTo>
                <a:lnTo>
                  <a:pt x="31735" y="76136"/>
                </a:lnTo>
                <a:lnTo>
                  <a:pt x="44436" y="76263"/>
                </a:lnTo>
                <a:lnTo>
                  <a:pt x="44576" y="63626"/>
                </a:lnTo>
                <a:lnTo>
                  <a:pt x="31876" y="63373"/>
                </a:lnTo>
                <a:close/>
              </a:path>
              <a:path w="76200" h="269875">
                <a:moveTo>
                  <a:pt x="38988" y="0"/>
                </a:moveTo>
                <a:lnTo>
                  <a:pt x="0" y="75818"/>
                </a:lnTo>
                <a:lnTo>
                  <a:pt x="31735" y="76136"/>
                </a:lnTo>
                <a:lnTo>
                  <a:pt x="31876" y="63373"/>
                </a:lnTo>
                <a:lnTo>
                  <a:pt x="69782" y="63373"/>
                </a:lnTo>
                <a:lnTo>
                  <a:pt x="38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4860035" y="4428795"/>
            <a:ext cx="233172" cy="42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4939919" y="4527843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35" y="76136"/>
                </a:moveTo>
                <a:lnTo>
                  <a:pt x="29590" y="269748"/>
                </a:lnTo>
                <a:lnTo>
                  <a:pt x="42290" y="269875"/>
                </a:lnTo>
                <a:lnTo>
                  <a:pt x="44436" y="76263"/>
                </a:lnTo>
                <a:lnTo>
                  <a:pt x="31735" y="76136"/>
                </a:lnTo>
                <a:close/>
              </a:path>
              <a:path w="76200" h="269875">
                <a:moveTo>
                  <a:pt x="69782" y="63373"/>
                </a:moveTo>
                <a:lnTo>
                  <a:pt x="31876" y="63373"/>
                </a:lnTo>
                <a:lnTo>
                  <a:pt x="44576" y="63626"/>
                </a:lnTo>
                <a:lnTo>
                  <a:pt x="44436" y="76263"/>
                </a:lnTo>
                <a:lnTo>
                  <a:pt x="76200" y="76581"/>
                </a:lnTo>
                <a:lnTo>
                  <a:pt x="69782" y="63373"/>
                </a:lnTo>
                <a:close/>
              </a:path>
              <a:path w="76200" h="269875">
                <a:moveTo>
                  <a:pt x="31876" y="63373"/>
                </a:moveTo>
                <a:lnTo>
                  <a:pt x="31735" y="76136"/>
                </a:lnTo>
                <a:lnTo>
                  <a:pt x="44436" y="76263"/>
                </a:lnTo>
                <a:lnTo>
                  <a:pt x="44576" y="63626"/>
                </a:lnTo>
                <a:lnTo>
                  <a:pt x="31876" y="63373"/>
                </a:lnTo>
                <a:close/>
              </a:path>
              <a:path w="76200" h="269875">
                <a:moveTo>
                  <a:pt x="38988" y="0"/>
                </a:moveTo>
                <a:lnTo>
                  <a:pt x="0" y="75818"/>
                </a:lnTo>
                <a:lnTo>
                  <a:pt x="31735" y="76136"/>
                </a:lnTo>
                <a:lnTo>
                  <a:pt x="31876" y="63373"/>
                </a:lnTo>
                <a:lnTo>
                  <a:pt x="69782" y="63373"/>
                </a:lnTo>
                <a:lnTo>
                  <a:pt x="38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8129016" y="4428795"/>
            <a:ext cx="233172" cy="42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8208898" y="4527843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35" y="76136"/>
                </a:moveTo>
                <a:lnTo>
                  <a:pt x="29591" y="269748"/>
                </a:lnTo>
                <a:lnTo>
                  <a:pt x="42291" y="269875"/>
                </a:lnTo>
                <a:lnTo>
                  <a:pt x="44436" y="76263"/>
                </a:lnTo>
                <a:lnTo>
                  <a:pt x="31735" y="76136"/>
                </a:lnTo>
                <a:close/>
              </a:path>
              <a:path w="76200" h="269875">
                <a:moveTo>
                  <a:pt x="69782" y="63373"/>
                </a:moveTo>
                <a:lnTo>
                  <a:pt x="31876" y="63373"/>
                </a:lnTo>
                <a:lnTo>
                  <a:pt x="44576" y="63626"/>
                </a:lnTo>
                <a:lnTo>
                  <a:pt x="44436" y="76263"/>
                </a:lnTo>
                <a:lnTo>
                  <a:pt x="76200" y="76581"/>
                </a:lnTo>
                <a:lnTo>
                  <a:pt x="69782" y="63373"/>
                </a:lnTo>
                <a:close/>
              </a:path>
              <a:path w="76200" h="269875">
                <a:moveTo>
                  <a:pt x="31876" y="63373"/>
                </a:moveTo>
                <a:lnTo>
                  <a:pt x="31735" y="76136"/>
                </a:lnTo>
                <a:lnTo>
                  <a:pt x="44436" y="76263"/>
                </a:lnTo>
                <a:lnTo>
                  <a:pt x="44576" y="63626"/>
                </a:lnTo>
                <a:lnTo>
                  <a:pt x="31876" y="63373"/>
                </a:lnTo>
                <a:close/>
              </a:path>
              <a:path w="76200" h="269875">
                <a:moveTo>
                  <a:pt x="38989" y="0"/>
                </a:moveTo>
                <a:lnTo>
                  <a:pt x="0" y="75818"/>
                </a:lnTo>
                <a:lnTo>
                  <a:pt x="31735" y="76136"/>
                </a:lnTo>
                <a:lnTo>
                  <a:pt x="31876" y="63373"/>
                </a:lnTo>
                <a:lnTo>
                  <a:pt x="69782" y="63373"/>
                </a:lnTo>
                <a:lnTo>
                  <a:pt x="38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 txBox="1"/>
          <p:nvPr/>
        </p:nvSpPr>
        <p:spPr>
          <a:xfrm>
            <a:off x="1279016" y="4039908"/>
            <a:ext cx="217804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000" i="1" spc="-70" dirty="0">
                <a:latin typeface="Trebuchet MS"/>
                <a:cs typeface="Trebuchet MS"/>
              </a:rPr>
              <a:t>τ</a:t>
            </a:r>
            <a:r>
              <a:rPr sz="1950" spc="-104" baseline="-21367" dirty="0"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  <a:p>
            <a:pPr marL="19685" marR="5080" indent="-6985">
              <a:lnSpc>
                <a:spcPct val="125200"/>
              </a:lnSpc>
              <a:spcBef>
                <a:spcPts val="1255"/>
              </a:spcBef>
            </a:pPr>
            <a:r>
              <a:rPr sz="2000" i="1" spc="-90" dirty="0">
                <a:latin typeface="Trebuchet MS"/>
                <a:cs typeface="Trebuchet MS"/>
              </a:rPr>
              <a:t>τ</a:t>
            </a:r>
            <a:r>
              <a:rPr sz="1950" spc="-52" baseline="-21367" dirty="0">
                <a:latin typeface="Arial"/>
                <a:cs typeface="Arial"/>
              </a:rPr>
              <a:t>2  </a:t>
            </a:r>
            <a:r>
              <a:rPr sz="2000" i="1" spc="-90" dirty="0">
                <a:latin typeface="Trebuchet MS"/>
                <a:cs typeface="Trebuchet MS"/>
              </a:rPr>
              <a:t>τ</a:t>
            </a:r>
            <a:r>
              <a:rPr sz="1950" spc="-75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5" name="object 20"/>
          <p:cNvSpPr/>
          <p:nvPr/>
        </p:nvSpPr>
        <p:spPr>
          <a:xfrm>
            <a:off x="1571244" y="4867695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1652270" y="4966755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7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7" y="63500"/>
                </a:moveTo>
                <a:lnTo>
                  <a:pt x="31877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7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8"/>
                </a:lnTo>
                <a:lnTo>
                  <a:pt x="31760" y="76136"/>
                </a:lnTo>
                <a:lnTo>
                  <a:pt x="31877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2665476" y="4866170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2746501" y="4965231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7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7" y="63500"/>
                </a:moveTo>
                <a:lnTo>
                  <a:pt x="31877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7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9"/>
                </a:lnTo>
                <a:lnTo>
                  <a:pt x="31760" y="76136"/>
                </a:lnTo>
                <a:lnTo>
                  <a:pt x="31877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4852415" y="4864646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4933441" y="4963707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7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7" y="63500"/>
                </a:moveTo>
                <a:lnTo>
                  <a:pt x="31877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7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9"/>
                </a:lnTo>
                <a:lnTo>
                  <a:pt x="31760" y="76136"/>
                </a:lnTo>
                <a:lnTo>
                  <a:pt x="31877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5943600" y="4867695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6024626" y="4966755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6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6" y="63500"/>
                </a:moveTo>
                <a:lnTo>
                  <a:pt x="31876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6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8"/>
                </a:lnTo>
                <a:lnTo>
                  <a:pt x="31760" y="76136"/>
                </a:lnTo>
                <a:lnTo>
                  <a:pt x="31876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7037831" y="4866170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7118857" y="4965231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6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6" y="63500"/>
                </a:moveTo>
                <a:lnTo>
                  <a:pt x="31876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6" y="63500"/>
                </a:lnTo>
                <a:close/>
              </a:path>
              <a:path w="76200" h="269875">
                <a:moveTo>
                  <a:pt x="38862" y="0"/>
                </a:moveTo>
                <a:lnTo>
                  <a:pt x="0" y="75819"/>
                </a:lnTo>
                <a:lnTo>
                  <a:pt x="31760" y="76136"/>
                </a:lnTo>
                <a:lnTo>
                  <a:pt x="31876" y="63500"/>
                </a:lnTo>
                <a:lnTo>
                  <a:pt x="69822" y="63500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8130540" y="4866170"/>
            <a:ext cx="234670" cy="4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8211566" y="4965231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1760" y="76136"/>
                </a:moveTo>
                <a:lnTo>
                  <a:pt x="29972" y="269748"/>
                </a:lnTo>
                <a:lnTo>
                  <a:pt x="42672" y="269875"/>
                </a:lnTo>
                <a:lnTo>
                  <a:pt x="44459" y="76263"/>
                </a:lnTo>
                <a:lnTo>
                  <a:pt x="31760" y="76136"/>
                </a:lnTo>
                <a:close/>
              </a:path>
              <a:path w="76200" h="269875">
                <a:moveTo>
                  <a:pt x="69822" y="63500"/>
                </a:moveTo>
                <a:lnTo>
                  <a:pt x="44576" y="63500"/>
                </a:lnTo>
                <a:lnTo>
                  <a:pt x="44459" y="76263"/>
                </a:lnTo>
                <a:lnTo>
                  <a:pt x="76200" y="76581"/>
                </a:lnTo>
                <a:lnTo>
                  <a:pt x="69822" y="63500"/>
                </a:lnTo>
                <a:close/>
              </a:path>
              <a:path w="76200" h="269875">
                <a:moveTo>
                  <a:pt x="44576" y="63500"/>
                </a:moveTo>
                <a:lnTo>
                  <a:pt x="31876" y="63500"/>
                </a:lnTo>
                <a:lnTo>
                  <a:pt x="31760" y="76136"/>
                </a:lnTo>
                <a:lnTo>
                  <a:pt x="44459" y="76263"/>
                </a:lnTo>
                <a:lnTo>
                  <a:pt x="44576" y="63500"/>
                </a:lnTo>
                <a:close/>
              </a:path>
              <a:path w="76200" h="269875">
                <a:moveTo>
                  <a:pt x="38861" y="0"/>
                </a:moveTo>
                <a:lnTo>
                  <a:pt x="0" y="75819"/>
                </a:lnTo>
                <a:lnTo>
                  <a:pt x="31760" y="76136"/>
                </a:lnTo>
                <a:lnTo>
                  <a:pt x="31876" y="63500"/>
                </a:lnTo>
                <a:lnTo>
                  <a:pt x="69822" y="63500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1597152" y="4308412"/>
            <a:ext cx="6804659" cy="89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1639823" y="4335819"/>
            <a:ext cx="6718934" cy="0"/>
          </a:xfrm>
          <a:custGeom>
            <a:avLst/>
            <a:gdLst/>
            <a:ahLst/>
            <a:cxnLst/>
            <a:rect l="l" t="t" r="r" b="b"/>
            <a:pathLst>
              <a:path w="6718934">
                <a:moveTo>
                  <a:pt x="0" y="0"/>
                </a:moveTo>
                <a:lnTo>
                  <a:pt x="671855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1574291" y="4780872"/>
            <a:ext cx="6874764" cy="91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1616963" y="4808258"/>
            <a:ext cx="6790690" cy="1905"/>
          </a:xfrm>
          <a:custGeom>
            <a:avLst/>
            <a:gdLst/>
            <a:ahLst/>
            <a:cxnLst/>
            <a:rect l="l" t="t" r="r" b="b"/>
            <a:pathLst>
              <a:path w="6790690" h="1904">
                <a:moveTo>
                  <a:pt x="0" y="0"/>
                </a:moveTo>
                <a:lnTo>
                  <a:pt x="6790182" y="177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1560575" y="5206024"/>
            <a:ext cx="6859524" cy="93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1603247" y="5233455"/>
            <a:ext cx="6774815" cy="3175"/>
          </a:xfrm>
          <a:custGeom>
            <a:avLst/>
            <a:gdLst/>
            <a:ahLst/>
            <a:cxnLst/>
            <a:rect l="l" t="t" r="r" b="b"/>
            <a:pathLst>
              <a:path w="6774815" h="3175">
                <a:moveTo>
                  <a:pt x="0" y="0"/>
                </a:moveTo>
                <a:lnTo>
                  <a:pt x="6774815" y="279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/>
          <p:cNvSpPr/>
          <p:nvPr/>
        </p:nvSpPr>
        <p:spPr>
          <a:xfrm>
            <a:off x="5006340" y="2924594"/>
            <a:ext cx="234670" cy="1615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/>
          <p:cNvSpPr/>
          <p:nvPr/>
        </p:nvSpPr>
        <p:spPr>
          <a:xfrm>
            <a:off x="5053584" y="2948939"/>
            <a:ext cx="144779" cy="71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5053584" y="2948939"/>
            <a:ext cx="144780" cy="71755"/>
          </a:xfrm>
          <a:custGeom>
            <a:avLst/>
            <a:gdLst/>
            <a:ahLst/>
            <a:cxnLst/>
            <a:rect l="l" t="t" r="r" b="b"/>
            <a:pathLst>
              <a:path w="144779" h="71755">
                <a:moveTo>
                  <a:pt x="0" y="71627"/>
                </a:moveTo>
                <a:lnTo>
                  <a:pt x="144779" y="71627"/>
                </a:lnTo>
                <a:lnTo>
                  <a:pt x="144779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5149596" y="2435390"/>
            <a:ext cx="736091" cy="1615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5196840" y="2459735"/>
            <a:ext cx="646176" cy="716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5196840" y="2459735"/>
            <a:ext cx="646430" cy="71755"/>
          </a:xfrm>
          <a:custGeom>
            <a:avLst/>
            <a:gdLst/>
            <a:ahLst/>
            <a:cxnLst/>
            <a:rect l="l" t="t" r="r" b="b"/>
            <a:pathLst>
              <a:path w="646429" h="71755">
                <a:moveTo>
                  <a:pt x="0" y="71627"/>
                </a:moveTo>
                <a:lnTo>
                  <a:pt x="646176" y="71627"/>
                </a:lnTo>
                <a:lnTo>
                  <a:pt x="646176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6092952" y="2935262"/>
            <a:ext cx="236156" cy="1615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6140196" y="2959607"/>
            <a:ext cx="146303" cy="716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6140196" y="2959607"/>
            <a:ext cx="146685" cy="71755"/>
          </a:xfrm>
          <a:custGeom>
            <a:avLst/>
            <a:gdLst/>
            <a:ahLst/>
            <a:cxnLst/>
            <a:rect l="l" t="t" r="r" b="b"/>
            <a:pathLst>
              <a:path w="146685" h="71755">
                <a:moveTo>
                  <a:pt x="0" y="71627"/>
                </a:moveTo>
                <a:lnTo>
                  <a:pt x="146303" y="71627"/>
                </a:lnTo>
                <a:lnTo>
                  <a:pt x="146303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/>
          <p:nvPr/>
        </p:nvSpPr>
        <p:spPr>
          <a:xfrm>
            <a:off x="7184135" y="2916974"/>
            <a:ext cx="236156" cy="1615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/>
          <p:cNvSpPr/>
          <p:nvPr/>
        </p:nvSpPr>
        <p:spPr>
          <a:xfrm>
            <a:off x="7231380" y="2941320"/>
            <a:ext cx="146303" cy="716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/>
          <p:nvPr/>
        </p:nvSpPr>
        <p:spPr>
          <a:xfrm>
            <a:off x="7231380" y="2941320"/>
            <a:ext cx="146685" cy="71755"/>
          </a:xfrm>
          <a:custGeom>
            <a:avLst/>
            <a:gdLst/>
            <a:ahLst/>
            <a:cxnLst/>
            <a:rect l="l" t="t" r="r" b="b"/>
            <a:pathLst>
              <a:path w="146684" h="71755">
                <a:moveTo>
                  <a:pt x="0" y="71627"/>
                </a:moveTo>
                <a:lnTo>
                  <a:pt x="146303" y="71627"/>
                </a:lnTo>
                <a:lnTo>
                  <a:pt x="146303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 txBox="1"/>
          <p:nvPr/>
        </p:nvSpPr>
        <p:spPr>
          <a:xfrm>
            <a:off x="3733038" y="303618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1"/>
          <p:cNvSpPr txBox="1"/>
          <p:nvPr/>
        </p:nvSpPr>
        <p:spPr>
          <a:xfrm>
            <a:off x="5922390" y="302374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2"/>
          <p:cNvSpPr txBox="1"/>
          <p:nvPr/>
        </p:nvSpPr>
        <p:spPr>
          <a:xfrm>
            <a:off x="7010145" y="30359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5</a:t>
            </a: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3"/>
          <p:cNvSpPr txBox="1"/>
          <p:nvPr/>
        </p:nvSpPr>
        <p:spPr>
          <a:xfrm>
            <a:off x="8078469" y="302953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4"/>
          <p:cNvSpPr/>
          <p:nvPr/>
        </p:nvSpPr>
        <p:spPr>
          <a:xfrm>
            <a:off x="1664207" y="1644383"/>
            <a:ext cx="233171" cy="4602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/>
          <p:cNvSpPr/>
          <p:nvPr/>
        </p:nvSpPr>
        <p:spPr>
          <a:xfrm>
            <a:off x="1744217" y="1743455"/>
            <a:ext cx="76200" cy="302895"/>
          </a:xfrm>
          <a:custGeom>
            <a:avLst/>
            <a:gdLst/>
            <a:ahLst/>
            <a:cxnLst/>
            <a:rect l="l" t="t" r="r" b="b"/>
            <a:pathLst>
              <a:path w="76200" h="302894">
                <a:moveTo>
                  <a:pt x="31748" y="76136"/>
                </a:moveTo>
                <a:lnTo>
                  <a:pt x="29463" y="302387"/>
                </a:lnTo>
                <a:lnTo>
                  <a:pt x="42163" y="302514"/>
                </a:lnTo>
                <a:lnTo>
                  <a:pt x="44448" y="76263"/>
                </a:lnTo>
                <a:lnTo>
                  <a:pt x="31748" y="76136"/>
                </a:lnTo>
                <a:close/>
              </a:path>
              <a:path w="76200" h="302894">
                <a:moveTo>
                  <a:pt x="69760" y="63373"/>
                </a:moveTo>
                <a:lnTo>
                  <a:pt x="31876" y="63373"/>
                </a:lnTo>
                <a:lnTo>
                  <a:pt x="44576" y="63500"/>
                </a:lnTo>
                <a:lnTo>
                  <a:pt x="44448" y="76263"/>
                </a:lnTo>
                <a:lnTo>
                  <a:pt x="76200" y="76581"/>
                </a:lnTo>
                <a:lnTo>
                  <a:pt x="69760" y="63373"/>
                </a:lnTo>
                <a:close/>
              </a:path>
              <a:path w="76200" h="302894">
                <a:moveTo>
                  <a:pt x="31876" y="63373"/>
                </a:moveTo>
                <a:lnTo>
                  <a:pt x="31748" y="76136"/>
                </a:lnTo>
                <a:lnTo>
                  <a:pt x="44448" y="76263"/>
                </a:lnTo>
                <a:lnTo>
                  <a:pt x="44576" y="63500"/>
                </a:lnTo>
                <a:lnTo>
                  <a:pt x="31876" y="63373"/>
                </a:lnTo>
                <a:close/>
              </a:path>
              <a:path w="76200" h="302894">
                <a:moveTo>
                  <a:pt x="38862" y="0"/>
                </a:moveTo>
                <a:lnTo>
                  <a:pt x="0" y="75819"/>
                </a:lnTo>
                <a:lnTo>
                  <a:pt x="31748" y="76136"/>
                </a:lnTo>
                <a:lnTo>
                  <a:pt x="31876" y="63373"/>
                </a:lnTo>
                <a:lnTo>
                  <a:pt x="69760" y="63373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8164068" y="1642859"/>
            <a:ext cx="233172" cy="4602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8244078" y="1741932"/>
            <a:ext cx="76200" cy="302895"/>
          </a:xfrm>
          <a:custGeom>
            <a:avLst/>
            <a:gdLst/>
            <a:ahLst/>
            <a:cxnLst/>
            <a:rect l="l" t="t" r="r" b="b"/>
            <a:pathLst>
              <a:path w="76200" h="302894">
                <a:moveTo>
                  <a:pt x="31748" y="76136"/>
                </a:moveTo>
                <a:lnTo>
                  <a:pt x="29464" y="302387"/>
                </a:lnTo>
                <a:lnTo>
                  <a:pt x="42164" y="302513"/>
                </a:lnTo>
                <a:lnTo>
                  <a:pt x="44448" y="76263"/>
                </a:lnTo>
                <a:lnTo>
                  <a:pt x="31748" y="76136"/>
                </a:lnTo>
                <a:close/>
              </a:path>
              <a:path w="76200" h="302894">
                <a:moveTo>
                  <a:pt x="69760" y="63372"/>
                </a:moveTo>
                <a:lnTo>
                  <a:pt x="31876" y="63372"/>
                </a:lnTo>
                <a:lnTo>
                  <a:pt x="44576" y="63500"/>
                </a:lnTo>
                <a:lnTo>
                  <a:pt x="44448" y="76263"/>
                </a:lnTo>
                <a:lnTo>
                  <a:pt x="76200" y="76580"/>
                </a:lnTo>
                <a:lnTo>
                  <a:pt x="69760" y="63372"/>
                </a:lnTo>
                <a:close/>
              </a:path>
              <a:path w="76200" h="302894">
                <a:moveTo>
                  <a:pt x="31876" y="63372"/>
                </a:moveTo>
                <a:lnTo>
                  <a:pt x="31748" y="76136"/>
                </a:lnTo>
                <a:lnTo>
                  <a:pt x="44448" y="76263"/>
                </a:lnTo>
                <a:lnTo>
                  <a:pt x="44576" y="63500"/>
                </a:lnTo>
                <a:lnTo>
                  <a:pt x="31876" y="63372"/>
                </a:lnTo>
                <a:close/>
              </a:path>
              <a:path w="76200" h="302894">
                <a:moveTo>
                  <a:pt x="38862" y="0"/>
                </a:moveTo>
                <a:lnTo>
                  <a:pt x="0" y="75818"/>
                </a:lnTo>
                <a:lnTo>
                  <a:pt x="31748" y="76136"/>
                </a:lnTo>
                <a:lnTo>
                  <a:pt x="31876" y="63372"/>
                </a:lnTo>
                <a:lnTo>
                  <a:pt x="69760" y="6337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1664207" y="2176297"/>
            <a:ext cx="233171" cy="4647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/>
          <p:nvPr/>
        </p:nvSpPr>
        <p:spPr>
          <a:xfrm>
            <a:off x="1744217" y="2275332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51" y="76136"/>
                </a:moveTo>
                <a:lnTo>
                  <a:pt x="29463" y="307975"/>
                </a:lnTo>
                <a:lnTo>
                  <a:pt x="42163" y="308101"/>
                </a:lnTo>
                <a:lnTo>
                  <a:pt x="44451" y="76263"/>
                </a:lnTo>
                <a:lnTo>
                  <a:pt x="31751" y="76136"/>
                </a:lnTo>
                <a:close/>
              </a:path>
              <a:path w="76200" h="308610">
                <a:moveTo>
                  <a:pt x="69760" y="63372"/>
                </a:moveTo>
                <a:lnTo>
                  <a:pt x="31876" y="63372"/>
                </a:lnTo>
                <a:lnTo>
                  <a:pt x="44576" y="63500"/>
                </a:lnTo>
                <a:lnTo>
                  <a:pt x="44451" y="76263"/>
                </a:lnTo>
                <a:lnTo>
                  <a:pt x="76200" y="76580"/>
                </a:lnTo>
                <a:lnTo>
                  <a:pt x="69760" y="63372"/>
                </a:lnTo>
                <a:close/>
              </a:path>
              <a:path w="76200" h="308610">
                <a:moveTo>
                  <a:pt x="31876" y="63372"/>
                </a:moveTo>
                <a:lnTo>
                  <a:pt x="31751" y="76136"/>
                </a:lnTo>
                <a:lnTo>
                  <a:pt x="44451" y="76263"/>
                </a:lnTo>
                <a:lnTo>
                  <a:pt x="44576" y="63500"/>
                </a:lnTo>
                <a:lnTo>
                  <a:pt x="31876" y="63372"/>
                </a:lnTo>
                <a:close/>
              </a:path>
              <a:path w="76200" h="308610">
                <a:moveTo>
                  <a:pt x="38862" y="0"/>
                </a:moveTo>
                <a:lnTo>
                  <a:pt x="0" y="75818"/>
                </a:lnTo>
                <a:lnTo>
                  <a:pt x="31751" y="76136"/>
                </a:lnTo>
                <a:lnTo>
                  <a:pt x="31876" y="63372"/>
                </a:lnTo>
                <a:lnTo>
                  <a:pt x="69760" y="6337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0"/>
          <p:cNvSpPr/>
          <p:nvPr/>
        </p:nvSpPr>
        <p:spPr>
          <a:xfrm>
            <a:off x="4914900" y="2174773"/>
            <a:ext cx="233172" cy="4647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4994909" y="2273807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51" y="76136"/>
                </a:moveTo>
                <a:lnTo>
                  <a:pt x="29463" y="307975"/>
                </a:lnTo>
                <a:lnTo>
                  <a:pt x="42163" y="308101"/>
                </a:lnTo>
                <a:lnTo>
                  <a:pt x="44451" y="76263"/>
                </a:lnTo>
                <a:lnTo>
                  <a:pt x="31751" y="76136"/>
                </a:lnTo>
                <a:close/>
              </a:path>
              <a:path w="76200" h="308610">
                <a:moveTo>
                  <a:pt x="69760" y="63372"/>
                </a:moveTo>
                <a:lnTo>
                  <a:pt x="31876" y="63372"/>
                </a:lnTo>
                <a:lnTo>
                  <a:pt x="44576" y="63500"/>
                </a:lnTo>
                <a:lnTo>
                  <a:pt x="44451" y="76263"/>
                </a:lnTo>
                <a:lnTo>
                  <a:pt x="76200" y="76580"/>
                </a:lnTo>
                <a:lnTo>
                  <a:pt x="69760" y="63372"/>
                </a:lnTo>
                <a:close/>
              </a:path>
              <a:path w="76200" h="308610">
                <a:moveTo>
                  <a:pt x="31876" y="63372"/>
                </a:moveTo>
                <a:lnTo>
                  <a:pt x="31751" y="76136"/>
                </a:lnTo>
                <a:lnTo>
                  <a:pt x="44451" y="76263"/>
                </a:lnTo>
                <a:lnTo>
                  <a:pt x="44576" y="63500"/>
                </a:lnTo>
                <a:lnTo>
                  <a:pt x="31876" y="63372"/>
                </a:lnTo>
                <a:close/>
              </a:path>
              <a:path w="76200" h="308610">
                <a:moveTo>
                  <a:pt x="38862" y="0"/>
                </a:moveTo>
                <a:lnTo>
                  <a:pt x="0" y="75818"/>
                </a:lnTo>
                <a:lnTo>
                  <a:pt x="31751" y="76136"/>
                </a:lnTo>
                <a:lnTo>
                  <a:pt x="31876" y="63372"/>
                </a:lnTo>
                <a:lnTo>
                  <a:pt x="69760" y="6337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8176259" y="2174773"/>
            <a:ext cx="233172" cy="4647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/>
          <p:nvPr/>
        </p:nvSpPr>
        <p:spPr>
          <a:xfrm>
            <a:off x="8256269" y="2273807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51" y="76136"/>
                </a:moveTo>
                <a:lnTo>
                  <a:pt x="29463" y="307975"/>
                </a:lnTo>
                <a:lnTo>
                  <a:pt x="42163" y="308101"/>
                </a:lnTo>
                <a:lnTo>
                  <a:pt x="44451" y="76263"/>
                </a:lnTo>
                <a:lnTo>
                  <a:pt x="31751" y="76136"/>
                </a:lnTo>
                <a:close/>
              </a:path>
              <a:path w="76200" h="308610">
                <a:moveTo>
                  <a:pt x="69760" y="63372"/>
                </a:moveTo>
                <a:lnTo>
                  <a:pt x="31876" y="63372"/>
                </a:lnTo>
                <a:lnTo>
                  <a:pt x="44576" y="63500"/>
                </a:lnTo>
                <a:lnTo>
                  <a:pt x="44451" y="76263"/>
                </a:lnTo>
                <a:lnTo>
                  <a:pt x="76200" y="76580"/>
                </a:lnTo>
                <a:lnTo>
                  <a:pt x="69760" y="63372"/>
                </a:lnTo>
                <a:close/>
              </a:path>
              <a:path w="76200" h="308610">
                <a:moveTo>
                  <a:pt x="31876" y="63372"/>
                </a:moveTo>
                <a:lnTo>
                  <a:pt x="31751" y="76136"/>
                </a:lnTo>
                <a:lnTo>
                  <a:pt x="44451" y="76263"/>
                </a:lnTo>
                <a:lnTo>
                  <a:pt x="44576" y="63500"/>
                </a:lnTo>
                <a:lnTo>
                  <a:pt x="31876" y="63372"/>
                </a:lnTo>
                <a:close/>
              </a:path>
              <a:path w="76200" h="308610">
                <a:moveTo>
                  <a:pt x="38861" y="0"/>
                </a:moveTo>
                <a:lnTo>
                  <a:pt x="0" y="75818"/>
                </a:lnTo>
                <a:lnTo>
                  <a:pt x="31751" y="76136"/>
                </a:lnTo>
                <a:lnTo>
                  <a:pt x="31876" y="63372"/>
                </a:lnTo>
                <a:lnTo>
                  <a:pt x="69760" y="63372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/>
          <p:cNvSpPr txBox="1"/>
          <p:nvPr/>
        </p:nvSpPr>
        <p:spPr>
          <a:xfrm>
            <a:off x="616407" y="2422397"/>
            <a:ext cx="937894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DejaVu Serif"/>
                <a:cs typeface="DejaVu Serif"/>
              </a:rPr>
              <a:t>𝜏</a:t>
            </a:r>
            <a:r>
              <a:rPr sz="1950" spc="-240" baseline="-14957" dirty="0">
                <a:latin typeface="DejaVu Serif"/>
                <a:cs typeface="DejaVu Serif"/>
              </a:rPr>
              <a:t>2    </a:t>
            </a:r>
            <a:r>
              <a:rPr sz="1800" spc="-70" dirty="0">
                <a:latin typeface="Arial"/>
                <a:cs typeface="Arial"/>
              </a:rPr>
              <a:t>(8,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30)</a:t>
            </a:r>
            <a:endParaRPr sz="18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455"/>
              </a:spcBef>
            </a:pPr>
            <a:r>
              <a:rPr sz="1800" spc="-180" dirty="0">
                <a:latin typeface="DejaVu Serif"/>
                <a:cs typeface="DejaVu Serif"/>
              </a:rPr>
              <a:t>𝜏</a:t>
            </a:r>
            <a:r>
              <a:rPr sz="1950" spc="-270" baseline="-14957" dirty="0">
                <a:latin typeface="DejaVu Serif"/>
                <a:cs typeface="DejaVu Serif"/>
              </a:rPr>
              <a:t>1    </a:t>
            </a:r>
            <a:r>
              <a:rPr sz="1800" spc="-70" dirty="0">
                <a:latin typeface="Arial"/>
                <a:cs typeface="Arial"/>
              </a:rPr>
              <a:t>(1,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65"/>
          <p:cNvSpPr/>
          <p:nvPr/>
        </p:nvSpPr>
        <p:spPr>
          <a:xfrm>
            <a:off x="1635251" y="2674645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/>
          <p:cNvSpPr/>
          <p:nvPr/>
        </p:nvSpPr>
        <p:spPr>
          <a:xfrm>
            <a:off x="1716404" y="2773679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4" y="307975"/>
                </a:lnTo>
                <a:lnTo>
                  <a:pt x="42544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6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6" y="63500"/>
                </a:moveTo>
                <a:lnTo>
                  <a:pt x="31876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6" y="63500"/>
                </a:lnTo>
                <a:close/>
              </a:path>
              <a:path w="76200" h="308610">
                <a:moveTo>
                  <a:pt x="38734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2726435" y="2673121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2807589" y="2772155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4" y="307975"/>
                </a:lnTo>
                <a:lnTo>
                  <a:pt x="42544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7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7" y="63500"/>
                </a:moveTo>
                <a:lnTo>
                  <a:pt x="31877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7" y="63500"/>
                </a:lnTo>
                <a:close/>
              </a:path>
              <a:path w="76200" h="308610">
                <a:moveTo>
                  <a:pt x="38735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7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/>
          <p:nvPr/>
        </p:nvSpPr>
        <p:spPr>
          <a:xfrm>
            <a:off x="3816096" y="2673121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/>
          <p:cNvSpPr/>
          <p:nvPr/>
        </p:nvSpPr>
        <p:spPr>
          <a:xfrm>
            <a:off x="3897248" y="2772155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5" y="307975"/>
                </a:lnTo>
                <a:lnTo>
                  <a:pt x="42545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6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6" y="63500"/>
                </a:moveTo>
                <a:lnTo>
                  <a:pt x="31876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6" y="63500"/>
                </a:lnTo>
                <a:close/>
              </a:path>
              <a:path w="76200" h="308610">
                <a:moveTo>
                  <a:pt x="38735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/>
          <p:cNvSpPr/>
          <p:nvPr/>
        </p:nvSpPr>
        <p:spPr>
          <a:xfrm>
            <a:off x="4907279" y="2671597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/>
          <p:nvPr/>
        </p:nvSpPr>
        <p:spPr>
          <a:xfrm>
            <a:off x="4988433" y="2770632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4" y="307975"/>
                </a:lnTo>
                <a:lnTo>
                  <a:pt x="42544" y="308101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6" y="63500"/>
                </a:lnTo>
                <a:lnTo>
                  <a:pt x="44471" y="76242"/>
                </a:lnTo>
                <a:lnTo>
                  <a:pt x="76200" y="76453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6" y="63500"/>
                </a:moveTo>
                <a:lnTo>
                  <a:pt x="31876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6" y="63500"/>
                </a:lnTo>
                <a:close/>
              </a:path>
              <a:path w="76200" h="308610">
                <a:moveTo>
                  <a:pt x="38734" y="0"/>
                </a:moveTo>
                <a:lnTo>
                  <a:pt x="0" y="75945"/>
                </a:lnTo>
                <a:lnTo>
                  <a:pt x="31771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/>
          <p:cNvSpPr/>
          <p:nvPr/>
        </p:nvSpPr>
        <p:spPr>
          <a:xfrm>
            <a:off x="5995415" y="2674645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/>
          <p:cNvSpPr/>
          <p:nvPr/>
        </p:nvSpPr>
        <p:spPr>
          <a:xfrm>
            <a:off x="6076569" y="2773679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4" y="307975"/>
                </a:lnTo>
                <a:lnTo>
                  <a:pt x="42544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6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6" y="63500"/>
                </a:moveTo>
                <a:lnTo>
                  <a:pt x="31876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6" y="63500"/>
                </a:lnTo>
                <a:close/>
              </a:path>
              <a:path w="76200" h="308610">
                <a:moveTo>
                  <a:pt x="38734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/>
          <p:cNvSpPr/>
          <p:nvPr/>
        </p:nvSpPr>
        <p:spPr>
          <a:xfrm>
            <a:off x="7086600" y="2673121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/>
          <p:cNvSpPr/>
          <p:nvPr/>
        </p:nvSpPr>
        <p:spPr>
          <a:xfrm>
            <a:off x="7167753" y="2772155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5" y="307975"/>
                </a:lnTo>
                <a:lnTo>
                  <a:pt x="42545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6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6" y="63500"/>
                </a:moveTo>
                <a:lnTo>
                  <a:pt x="31876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6" y="63500"/>
                </a:lnTo>
                <a:close/>
              </a:path>
              <a:path w="76200" h="308610">
                <a:moveTo>
                  <a:pt x="38735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/>
          <p:cNvSpPr/>
          <p:nvPr/>
        </p:nvSpPr>
        <p:spPr>
          <a:xfrm>
            <a:off x="8177783" y="2673121"/>
            <a:ext cx="234670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/>
          <p:cNvSpPr/>
          <p:nvPr/>
        </p:nvSpPr>
        <p:spPr>
          <a:xfrm>
            <a:off x="8258936" y="2772155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1771" y="76157"/>
                </a:moveTo>
                <a:lnTo>
                  <a:pt x="29845" y="307975"/>
                </a:lnTo>
                <a:lnTo>
                  <a:pt x="42545" y="308102"/>
                </a:lnTo>
                <a:lnTo>
                  <a:pt x="44471" y="76242"/>
                </a:lnTo>
                <a:lnTo>
                  <a:pt x="31771" y="76157"/>
                </a:lnTo>
                <a:close/>
              </a:path>
              <a:path w="76200" h="308610">
                <a:moveTo>
                  <a:pt x="69852" y="63500"/>
                </a:moveTo>
                <a:lnTo>
                  <a:pt x="44577" y="63500"/>
                </a:lnTo>
                <a:lnTo>
                  <a:pt x="44471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308610">
                <a:moveTo>
                  <a:pt x="44577" y="63500"/>
                </a:moveTo>
                <a:lnTo>
                  <a:pt x="31877" y="63500"/>
                </a:lnTo>
                <a:lnTo>
                  <a:pt x="31771" y="76157"/>
                </a:lnTo>
                <a:lnTo>
                  <a:pt x="44471" y="76242"/>
                </a:lnTo>
                <a:lnTo>
                  <a:pt x="44577" y="63500"/>
                </a:lnTo>
                <a:close/>
              </a:path>
              <a:path w="76200" h="308610">
                <a:moveTo>
                  <a:pt x="38735" y="0"/>
                </a:moveTo>
                <a:lnTo>
                  <a:pt x="0" y="75946"/>
                </a:lnTo>
                <a:lnTo>
                  <a:pt x="31771" y="76157"/>
                </a:lnTo>
                <a:lnTo>
                  <a:pt x="31877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/>
          <p:cNvSpPr/>
          <p:nvPr/>
        </p:nvSpPr>
        <p:spPr>
          <a:xfrm>
            <a:off x="1661160" y="2026945"/>
            <a:ext cx="6786372" cy="897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/>
          <p:cNvSpPr/>
          <p:nvPr/>
        </p:nvSpPr>
        <p:spPr>
          <a:xfrm>
            <a:off x="1703832" y="2054351"/>
            <a:ext cx="6701790" cy="0"/>
          </a:xfrm>
          <a:custGeom>
            <a:avLst/>
            <a:gdLst/>
            <a:ahLst/>
            <a:cxnLst/>
            <a:rect l="l" t="t" r="r" b="b"/>
            <a:pathLst>
              <a:path w="6701790">
                <a:moveTo>
                  <a:pt x="0" y="0"/>
                </a:moveTo>
                <a:lnTo>
                  <a:pt x="67012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/>
          <p:cNvSpPr/>
          <p:nvPr/>
        </p:nvSpPr>
        <p:spPr>
          <a:xfrm>
            <a:off x="1638300" y="2566462"/>
            <a:ext cx="6858000" cy="916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/>
          <p:cNvSpPr/>
          <p:nvPr/>
        </p:nvSpPr>
        <p:spPr>
          <a:xfrm>
            <a:off x="1680972" y="2593848"/>
            <a:ext cx="6772909" cy="2540"/>
          </a:xfrm>
          <a:custGeom>
            <a:avLst/>
            <a:gdLst/>
            <a:ahLst/>
            <a:cxnLst/>
            <a:rect l="l" t="t" r="r" b="b"/>
            <a:pathLst>
              <a:path w="6772909" h="2539">
                <a:moveTo>
                  <a:pt x="0" y="0"/>
                </a:moveTo>
                <a:lnTo>
                  <a:pt x="6772656" y="20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/>
          <p:cNvSpPr/>
          <p:nvPr/>
        </p:nvSpPr>
        <p:spPr>
          <a:xfrm>
            <a:off x="1624583" y="3051036"/>
            <a:ext cx="6842759" cy="931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/>
          <p:cNvSpPr/>
          <p:nvPr/>
        </p:nvSpPr>
        <p:spPr>
          <a:xfrm>
            <a:off x="1667255" y="3078479"/>
            <a:ext cx="6757670" cy="3175"/>
          </a:xfrm>
          <a:custGeom>
            <a:avLst/>
            <a:gdLst/>
            <a:ahLst/>
            <a:cxnLst/>
            <a:rect l="l" t="t" r="r" b="b"/>
            <a:pathLst>
              <a:path w="6757670" h="3175">
                <a:moveTo>
                  <a:pt x="0" y="0"/>
                </a:moveTo>
                <a:lnTo>
                  <a:pt x="6757416" y="31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/>
          <p:cNvSpPr txBox="1"/>
          <p:nvPr/>
        </p:nvSpPr>
        <p:spPr>
          <a:xfrm>
            <a:off x="526491" y="1103756"/>
            <a:ext cx="4991150" cy="10785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30"/>
              </a:spcBef>
            </a:pPr>
            <a:r>
              <a:rPr sz="1800" b="1" kern="0" dirty="0">
                <a:solidFill>
                  <a:srgbClr val="0000FF"/>
                </a:solidFill>
                <a:latin typeface="Trebuchet MS"/>
                <a:cs typeface="Trebuchet MS"/>
              </a:rPr>
              <a:t>Non-preemptive EDF (work-conserving)</a:t>
            </a:r>
            <a:endParaRPr sz="1800" kern="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35"/>
              </a:spcBef>
              <a:tabLst>
                <a:tab pos="394335" algn="l"/>
              </a:tabLst>
            </a:pPr>
            <a:r>
              <a:rPr sz="1800" spc="-29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1950" spc="-434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	</a:t>
            </a:r>
            <a:r>
              <a:rPr sz="1800" spc="-130" dirty="0">
                <a:solidFill>
                  <a:srgbClr val="0000FF"/>
                </a:solidFill>
                <a:latin typeface="DejaVu Serif"/>
                <a:cs typeface="DejaVu Serif"/>
              </a:rPr>
              <a:t>(𝐶</a:t>
            </a:r>
            <a:r>
              <a:rPr sz="1950" spc="-195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sz="1950" spc="-465" baseline="-14957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1800" spc="-204" dirty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sz="1800" spc="-32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1800" spc="-265" dirty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1950" spc="-397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sz="1950" spc="-465" baseline="-14957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1800" spc="40" dirty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1800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160" dirty="0">
                <a:latin typeface="DejaVu Serif"/>
                <a:cs typeface="DejaVu Serif"/>
              </a:rPr>
              <a:t>𝜏</a:t>
            </a:r>
            <a:r>
              <a:rPr sz="1950" spc="-240" baseline="-14957" dirty="0">
                <a:latin typeface="DejaVu Serif"/>
                <a:cs typeface="DejaVu Serif"/>
              </a:rPr>
              <a:t>3    </a:t>
            </a:r>
            <a:r>
              <a:rPr sz="1800" spc="-75" dirty="0">
                <a:latin typeface="Arial"/>
                <a:cs typeface="Arial"/>
              </a:rPr>
              <a:t>(17,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60)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1" name="object 86"/>
          <p:cNvSpPr/>
          <p:nvPr/>
        </p:nvSpPr>
        <p:spPr>
          <a:xfrm>
            <a:off x="371856" y="1924811"/>
            <a:ext cx="1345565" cy="2540"/>
          </a:xfrm>
          <a:custGeom>
            <a:avLst/>
            <a:gdLst/>
            <a:ahLst/>
            <a:cxnLst/>
            <a:rect l="l" t="t" r="r" b="b"/>
            <a:pathLst>
              <a:path w="1345564" h="2539">
                <a:moveTo>
                  <a:pt x="0" y="0"/>
                </a:moveTo>
                <a:lnTo>
                  <a:pt x="1345438" y="20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1670304" y="5081055"/>
            <a:ext cx="234670" cy="1691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/>
          <p:nvPr/>
        </p:nvSpPr>
        <p:spPr>
          <a:xfrm>
            <a:off x="1717548" y="5105438"/>
            <a:ext cx="144780" cy="792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/>
          <p:cNvSpPr/>
          <p:nvPr/>
        </p:nvSpPr>
        <p:spPr>
          <a:xfrm>
            <a:off x="1717548" y="5105438"/>
            <a:ext cx="144780" cy="79375"/>
          </a:xfrm>
          <a:custGeom>
            <a:avLst/>
            <a:gdLst/>
            <a:ahLst/>
            <a:cxnLst/>
            <a:rect l="l" t="t" r="r" b="b"/>
            <a:pathLst>
              <a:path w="144780" h="79375">
                <a:moveTo>
                  <a:pt x="0" y="79247"/>
                </a:moveTo>
                <a:lnTo>
                  <a:pt x="144780" y="79247"/>
                </a:lnTo>
                <a:lnTo>
                  <a:pt x="144780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/>
          <p:cNvSpPr/>
          <p:nvPr/>
        </p:nvSpPr>
        <p:spPr>
          <a:xfrm>
            <a:off x="3669791" y="4674197"/>
            <a:ext cx="795553" cy="1661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/>
          <p:cNvSpPr/>
          <p:nvPr/>
        </p:nvSpPr>
        <p:spPr>
          <a:xfrm>
            <a:off x="3717035" y="4698531"/>
            <a:ext cx="705612" cy="762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2"/>
          <p:cNvSpPr/>
          <p:nvPr/>
        </p:nvSpPr>
        <p:spPr>
          <a:xfrm>
            <a:off x="3717035" y="4698531"/>
            <a:ext cx="706120" cy="76200"/>
          </a:xfrm>
          <a:custGeom>
            <a:avLst/>
            <a:gdLst/>
            <a:ahLst/>
            <a:cxnLst/>
            <a:rect l="l" t="t" r="r" b="b"/>
            <a:pathLst>
              <a:path w="706120" h="76200">
                <a:moveTo>
                  <a:pt x="0" y="76200"/>
                </a:moveTo>
                <a:lnTo>
                  <a:pt x="705612" y="76200"/>
                </a:lnTo>
                <a:lnTo>
                  <a:pt x="7056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/>
          <p:cNvSpPr/>
          <p:nvPr/>
        </p:nvSpPr>
        <p:spPr>
          <a:xfrm>
            <a:off x="1824227" y="4165181"/>
            <a:ext cx="1805939" cy="1753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/>
          <p:cNvSpPr/>
          <p:nvPr/>
        </p:nvSpPr>
        <p:spPr>
          <a:xfrm>
            <a:off x="1871472" y="4189514"/>
            <a:ext cx="1716024" cy="853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5"/>
          <p:cNvSpPr/>
          <p:nvPr/>
        </p:nvSpPr>
        <p:spPr>
          <a:xfrm>
            <a:off x="1871472" y="4189514"/>
            <a:ext cx="1716405" cy="85725"/>
          </a:xfrm>
          <a:custGeom>
            <a:avLst/>
            <a:gdLst/>
            <a:ahLst/>
            <a:cxnLst/>
            <a:rect l="l" t="t" r="r" b="b"/>
            <a:pathLst>
              <a:path w="1716404" h="85725">
                <a:moveTo>
                  <a:pt x="0" y="85343"/>
                </a:moveTo>
                <a:lnTo>
                  <a:pt x="1716024" y="85343"/>
                </a:lnTo>
                <a:lnTo>
                  <a:pt x="1716024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6"/>
          <p:cNvSpPr/>
          <p:nvPr/>
        </p:nvSpPr>
        <p:spPr>
          <a:xfrm>
            <a:off x="4393691" y="5050613"/>
            <a:ext cx="234670" cy="1706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7"/>
          <p:cNvSpPr/>
          <p:nvPr/>
        </p:nvSpPr>
        <p:spPr>
          <a:xfrm>
            <a:off x="4440935" y="5074958"/>
            <a:ext cx="144779" cy="807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8"/>
          <p:cNvSpPr/>
          <p:nvPr/>
        </p:nvSpPr>
        <p:spPr>
          <a:xfrm>
            <a:off x="4440935" y="5074958"/>
            <a:ext cx="144780" cy="81280"/>
          </a:xfrm>
          <a:custGeom>
            <a:avLst/>
            <a:gdLst/>
            <a:ahLst/>
            <a:cxnLst/>
            <a:rect l="l" t="t" r="r" b="b"/>
            <a:pathLst>
              <a:path w="144779" h="81279">
                <a:moveTo>
                  <a:pt x="0" y="80772"/>
                </a:moveTo>
                <a:lnTo>
                  <a:pt x="144779" y="80772"/>
                </a:lnTo>
                <a:lnTo>
                  <a:pt x="144779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9"/>
          <p:cNvSpPr/>
          <p:nvPr/>
        </p:nvSpPr>
        <p:spPr>
          <a:xfrm>
            <a:off x="4951476" y="5074997"/>
            <a:ext cx="234670" cy="1706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0"/>
          <p:cNvSpPr/>
          <p:nvPr/>
        </p:nvSpPr>
        <p:spPr>
          <a:xfrm>
            <a:off x="4998720" y="5099343"/>
            <a:ext cx="144779" cy="807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1"/>
          <p:cNvSpPr/>
          <p:nvPr/>
        </p:nvSpPr>
        <p:spPr>
          <a:xfrm>
            <a:off x="4998720" y="5099343"/>
            <a:ext cx="144780" cy="81280"/>
          </a:xfrm>
          <a:custGeom>
            <a:avLst/>
            <a:gdLst/>
            <a:ahLst/>
            <a:cxnLst/>
            <a:rect l="l" t="t" r="r" b="b"/>
            <a:pathLst>
              <a:path w="144779" h="81279">
                <a:moveTo>
                  <a:pt x="0" y="80772"/>
                </a:moveTo>
                <a:lnTo>
                  <a:pt x="144779" y="80772"/>
                </a:lnTo>
                <a:lnTo>
                  <a:pt x="144779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2"/>
          <p:cNvSpPr/>
          <p:nvPr/>
        </p:nvSpPr>
        <p:spPr>
          <a:xfrm>
            <a:off x="5094732" y="4665041"/>
            <a:ext cx="737603" cy="17064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3"/>
          <p:cNvSpPr/>
          <p:nvPr/>
        </p:nvSpPr>
        <p:spPr>
          <a:xfrm>
            <a:off x="5141976" y="4689387"/>
            <a:ext cx="647700" cy="807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4"/>
          <p:cNvSpPr/>
          <p:nvPr/>
        </p:nvSpPr>
        <p:spPr>
          <a:xfrm>
            <a:off x="5141976" y="4689387"/>
            <a:ext cx="647700" cy="81280"/>
          </a:xfrm>
          <a:custGeom>
            <a:avLst/>
            <a:gdLst/>
            <a:ahLst/>
            <a:cxnLst/>
            <a:rect l="l" t="t" r="r" b="b"/>
            <a:pathLst>
              <a:path w="647700" h="81279">
                <a:moveTo>
                  <a:pt x="0" y="80771"/>
                </a:moveTo>
                <a:lnTo>
                  <a:pt x="647700" y="80771"/>
                </a:lnTo>
                <a:lnTo>
                  <a:pt x="647700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5"/>
          <p:cNvSpPr/>
          <p:nvPr/>
        </p:nvSpPr>
        <p:spPr>
          <a:xfrm>
            <a:off x="6041135" y="5087151"/>
            <a:ext cx="236156" cy="1691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6"/>
          <p:cNvSpPr/>
          <p:nvPr/>
        </p:nvSpPr>
        <p:spPr>
          <a:xfrm>
            <a:off x="6088379" y="5111534"/>
            <a:ext cx="146303" cy="7924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7"/>
          <p:cNvSpPr/>
          <p:nvPr/>
        </p:nvSpPr>
        <p:spPr>
          <a:xfrm>
            <a:off x="6088379" y="5111534"/>
            <a:ext cx="146685" cy="79375"/>
          </a:xfrm>
          <a:custGeom>
            <a:avLst/>
            <a:gdLst/>
            <a:ahLst/>
            <a:cxnLst/>
            <a:rect l="l" t="t" r="r" b="b"/>
            <a:pathLst>
              <a:path w="146685" h="79375">
                <a:moveTo>
                  <a:pt x="0" y="79247"/>
                </a:moveTo>
                <a:lnTo>
                  <a:pt x="146303" y="79247"/>
                </a:lnTo>
                <a:lnTo>
                  <a:pt x="146303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8"/>
          <p:cNvSpPr/>
          <p:nvPr/>
        </p:nvSpPr>
        <p:spPr>
          <a:xfrm>
            <a:off x="7135368" y="5065853"/>
            <a:ext cx="234670" cy="1706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9"/>
          <p:cNvSpPr/>
          <p:nvPr/>
        </p:nvSpPr>
        <p:spPr>
          <a:xfrm>
            <a:off x="7182611" y="5090199"/>
            <a:ext cx="144779" cy="807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0"/>
          <p:cNvSpPr/>
          <p:nvPr/>
        </p:nvSpPr>
        <p:spPr>
          <a:xfrm>
            <a:off x="7182611" y="5090199"/>
            <a:ext cx="144780" cy="81280"/>
          </a:xfrm>
          <a:custGeom>
            <a:avLst/>
            <a:gdLst/>
            <a:ahLst/>
            <a:cxnLst/>
            <a:rect l="l" t="t" r="r" b="b"/>
            <a:pathLst>
              <a:path w="144779" h="81279">
                <a:moveTo>
                  <a:pt x="0" y="80772"/>
                </a:moveTo>
                <a:lnTo>
                  <a:pt x="144779" y="80772"/>
                </a:lnTo>
                <a:lnTo>
                  <a:pt x="144779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1"/>
          <p:cNvSpPr/>
          <p:nvPr/>
        </p:nvSpPr>
        <p:spPr>
          <a:xfrm>
            <a:off x="3535679" y="5058233"/>
            <a:ext cx="234670" cy="1706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2"/>
          <p:cNvSpPr/>
          <p:nvPr/>
        </p:nvSpPr>
        <p:spPr>
          <a:xfrm>
            <a:off x="3582923" y="5082578"/>
            <a:ext cx="144779" cy="807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3"/>
          <p:cNvSpPr/>
          <p:nvPr/>
        </p:nvSpPr>
        <p:spPr>
          <a:xfrm>
            <a:off x="3582923" y="5082578"/>
            <a:ext cx="144780" cy="81280"/>
          </a:xfrm>
          <a:custGeom>
            <a:avLst/>
            <a:gdLst/>
            <a:ahLst/>
            <a:cxnLst/>
            <a:rect l="l" t="t" r="r" b="b"/>
            <a:pathLst>
              <a:path w="144779" h="81279">
                <a:moveTo>
                  <a:pt x="0" y="80772"/>
                </a:moveTo>
                <a:lnTo>
                  <a:pt x="144779" y="80772"/>
                </a:lnTo>
                <a:lnTo>
                  <a:pt x="144779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4"/>
          <p:cNvSpPr txBox="1"/>
          <p:nvPr/>
        </p:nvSpPr>
        <p:spPr>
          <a:xfrm>
            <a:off x="3446145" y="42887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15"/>
          <p:cNvSpPr txBox="1"/>
          <p:nvPr/>
        </p:nvSpPr>
        <p:spPr>
          <a:xfrm>
            <a:off x="238759" y="5271135"/>
            <a:ext cx="82600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100"/>
              </a:spcBef>
              <a:tabLst>
                <a:tab pos="3447415" algn="l"/>
                <a:tab pos="4535805" algn="l"/>
                <a:tab pos="5642610" algn="l"/>
                <a:tab pos="6733540" algn="l"/>
                <a:tab pos="7804784" algn="l"/>
              </a:tabLst>
            </a:pPr>
            <a:r>
              <a:rPr sz="2700" spc="-142" baseline="1543" dirty="0">
                <a:latin typeface="Arial"/>
                <a:cs typeface="Arial"/>
              </a:rPr>
              <a:t>10	</a:t>
            </a:r>
            <a:r>
              <a:rPr sz="1800" spc="-95" dirty="0">
                <a:latin typeface="Arial"/>
                <a:cs typeface="Arial"/>
              </a:rPr>
              <a:t>20	</a:t>
            </a:r>
            <a:r>
              <a:rPr sz="2700" spc="-142" baseline="3086" dirty="0">
                <a:latin typeface="Arial"/>
                <a:cs typeface="Arial"/>
              </a:rPr>
              <a:t>30	40	</a:t>
            </a:r>
            <a:r>
              <a:rPr sz="1800" spc="-95" dirty="0">
                <a:latin typeface="Arial"/>
                <a:cs typeface="Arial"/>
              </a:rPr>
              <a:t>50	</a:t>
            </a:r>
            <a:r>
              <a:rPr sz="2700" spc="-142" baseline="1543" dirty="0">
                <a:latin typeface="Arial"/>
                <a:cs typeface="Arial"/>
              </a:rPr>
              <a:t>60</a:t>
            </a:r>
            <a:endParaRPr sz="2700" baseline="1543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55" dirty="0" smtClean="0">
                <a:solidFill>
                  <a:srgbClr val="0000FF"/>
                </a:solidFill>
                <a:latin typeface="Arial"/>
                <a:cs typeface="Arial"/>
              </a:rPr>
              <a:t>ECRTS’2016</a:t>
            </a:r>
            <a:r>
              <a:rPr sz="1400" spc="-6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0000FF"/>
                </a:solidFill>
                <a:latin typeface="Arial"/>
                <a:cs typeface="Arial"/>
              </a:rPr>
              <a:t>conference: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Mitra </a:t>
            </a:r>
            <a:r>
              <a:rPr sz="1400" spc="-70" dirty="0">
                <a:latin typeface="Arial"/>
                <a:cs typeface="Arial"/>
              </a:rPr>
              <a:t>Nasri and </a:t>
            </a:r>
            <a:r>
              <a:rPr sz="1400" spc="-65" dirty="0">
                <a:latin typeface="Arial"/>
                <a:cs typeface="Arial"/>
              </a:rPr>
              <a:t>Gerhard </a:t>
            </a:r>
            <a:r>
              <a:rPr sz="1400" spc="-80" dirty="0">
                <a:latin typeface="Arial"/>
                <a:cs typeface="Arial"/>
              </a:rPr>
              <a:t>Fohler, </a:t>
            </a:r>
            <a:r>
              <a:rPr sz="1400" spc="-60" dirty="0">
                <a:latin typeface="Arial"/>
                <a:cs typeface="Arial"/>
              </a:rPr>
              <a:t>"</a:t>
            </a:r>
            <a:r>
              <a:rPr sz="1400" spc="-60" dirty="0">
                <a:solidFill>
                  <a:srgbClr val="6F2F9F"/>
                </a:solidFill>
                <a:latin typeface="Arial"/>
                <a:cs typeface="Arial"/>
              </a:rPr>
              <a:t>Non-Work-Conserving </a:t>
            </a:r>
            <a:r>
              <a:rPr sz="1400" spc="-45" dirty="0">
                <a:solidFill>
                  <a:srgbClr val="6F2F9F"/>
                </a:solidFill>
                <a:latin typeface="Arial"/>
                <a:cs typeface="Arial"/>
              </a:rPr>
              <a:t>Non-preemptive </a:t>
            </a:r>
            <a:r>
              <a:rPr sz="1400" spc="-75" dirty="0">
                <a:solidFill>
                  <a:srgbClr val="6F2F9F"/>
                </a:solidFill>
                <a:latin typeface="Arial"/>
                <a:cs typeface="Arial"/>
              </a:rPr>
              <a:t>Scheduling: </a:t>
            </a:r>
            <a:r>
              <a:rPr sz="1400" spc="-25" dirty="0">
                <a:solidFill>
                  <a:srgbClr val="6F2F9F"/>
                </a:solidFill>
                <a:latin typeface="Arial"/>
                <a:cs typeface="Arial"/>
              </a:rPr>
              <a:t>Motivations, </a:t>
            </a:r>
            <a:r>
              <a:rPr sz="1400" spc="-85" dirty="0">
                <a:solidFill>
                  <a:srgbClr val="6F2F9F"/>
                </a:solidFill>
                <a:latin typeface="Arial"/>
                <a:cs typeface="Arial"/>
              </a:rPr>
              <a:t>Challenges, </a:t>
            </a:r>
            <a:r>
              <a:rPr sz="1400" spc="-70" dirty="0">
                <a:solidFill>
                  <a:srgbClr val="6F2F9F"/>
                </a:solidFill>
                <a:latin typeface="Arial"/>
                <a:cs typeface="Arial"/>
              </a:rPr>
              <a:t>and  </a:t>
            </a:r>
            <a:r>
              <a:rPr sz="1400" spc="-40" dirty="0">
                <a:solidFill>
                  <a:srgbClr val="6F2F9F"/>
                </a:solidFill>
                <a:latin typeface="Arial"/>
                <a:cs typeface="Arial"/>
              </a:rPr>
              <a:t>Potential </a:t>
            </a:r>
            <a:r>
              <a:rPr sz="1400" spc="-45" dirty="0">
                <a:solidFill>
                  <a:srgbClr val="6F2F9F"/>
                </a:solidFill>
                <a:latin typeface="Arial"/>
                <a:cs typeface="Arial"/>
              </a:rPr>
              <a:t>Solutions</a:t>
            </a:r>
            <a:r>
              <a:rPr sz="1400" spc="-45" dirty="0">
                <a:latin typeface="Arial"/>
                <a:cs typeface="Arial"/>
              </a:rPr>
              <a:t>," </a:t>
            </a:r>
            <a:r>
              <a:rPr sz="1400" spc="-15" dirty="0">
                <a:latin typeface="Arial"/>
                <a:cs typeface="Arial"/>
              </a:rPr>
              <a:t>in the </a:t>
            </a:r>
            <a:r>
              <a:rPr sz="1400" spc="-65" dirty="0">
                <a:latin typeface="Arial"/>
                <a:cs typeface="Arial"/>
              </a:rPr>
              <a:t>Euromicro </a:t>
            </a:r>
            <a:r>
              <a:rPr sz="1400" spc="-80" dirty="0">
                <a:latin typeface="Arial"/>
                <a:cs typeface="Arial"/>
              </a:rPr>
              <a:t>Conference </a:t>
            </a:r>
            <a:r>
              <a:rPr sz="1400" spc="-45" dirty="0">
                <a:latin typeface="Arial"/>
                <a:cs typeface="Arial"/>
              </a:rPr>
              <a:t>on </a:t>
            </a:r>
            <a:r>
              <a:rPr sz="1400" spc="-90" dirty="0">
                <a:latin typeface="Arial"/>
                <a:cs typeface="Arial"/>
              </a:rPr>
              <a:t>Real-Time </a:t>
            </a:r>
            <a:r>
              <a:rPr sz="1400" spc="-110" dirty="0">
                <a:latin typeface="Arial"/>
                <a:cs typeface="Arial"/>
              </a:rPr>
              <a:t>Systems </a:t>
            </a:r>
            <a:r>
              <a:rPr sz="1400" spc="-180" dirty="0">
                <a:latin typeface="Arial"/>
                <a:cs typeface="Arial"/>
              </a:rPr>
              <a:t>(ECRTS), </a:t>
            </a:r>
            <a:r>
              <a:rPr sz="1400" spc="-70" dirty="0">
                <a:latin typeface="Arial"/>
                <a:cs typeface="Arial"/>
              </a:rPr>
              <a:t>2016, </a:t>
            </a:r>
            <a:r>
              <a:rPr sz="1400" spc="-50" dirty="0">
                <a:latin typeface="Arial"/>
                <a:cs typeface="Arial"/>
              </a:rPr>
              <a:t>pp.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165-175.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1" name="object 116"/>
          <p:cNvSpPr/>
          <p:nvPr/>
        </p:nvSpPr>
        <p:spPr>
          <a:xfrm>
            <a:off x="3922014" y="3382517"/>
            <a:ext cx="497205" cy="116205"/>
          </a:xfrm>
          <a:custGeom>
            <a:avLst/>
            <a:gdLst/>
            <a:ahLst/>
            <a:cxnLst/>
            <a:rect l="l" t="t" r="r" b="b"/>
            <a:pathLst>
              <a:path w="497204" h="116204">
                <a:moveTo>
                  <a:pt x="57912" y="0"/>
                </a:moveTo>
                <a:lnTo>
                  <a:pt x="0" y="57912"/>
                </a:lnTo>
                <a:lnTo>
                  <a:pt x="57912" y="115824"/>
                </a:lnTo>
                <a:lnTo>
                  <a:pt x="57912" y="86868"/>
                </a:lnTo>
                <a:lnTo>
                  <a:pt x="467867" y="86868"/>
                </a:lnTo>
                <a:lnTo>
                  <a:pt x="496824" y="57912"/>
                </a:lnTo>
                <a:lnTo>
                  <a:pt x="467868" y="28956"/>
                </a:lnTo>
                <a:lnTo>
                  <a:pt x="57912" y="28956"/>
                </a:lnTo>
                <a:lnTo>
                  <a:pt x="57912" y="0"/>
                </a:lnTo>
                <a:close/>
              </a:path>
              <a:path w="497204" h="116204">
                <a:moveTo>
                  <a:pt x="467867" y="86868"/>
                </a:moveTo>
                <a:lnTo>
                  <a:pt x="438912" y="86868"/>
                </a:lnTo>
                <a:lnTo>
                  <a:pt x="438912" y="115824"/>
                </a:lnTo>
                <a:lnTo>
                  <a:pt x="467867" y="86868"/>
                </a:lnTo>
                <a:close/>
              </a:path>
              <a:path w="497204" h="116204">
                <a:moveTo>
                  <a:pt x="438912" y="0"/>
                </a:moveTo>
                <a:lnTo>
                  <a:pt x="438912" y="28956"/>
                </a:lnTo>
                <a:lnTo>
                  <a:pt x="467868" y="28956"/>
                </a:lnTo>
                <a:lnTo>
                  <a:pt x="438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7"/>
          <p:cNvSpPr/>
          <p:nvPr/>
        </p:nvSpPr>
        <p:spPr>
          <a:xfrm>
            <a:off x="3922014" y="3382517"/>
            <a:ext cx="497205" cy="116205"/>
          </a:xfrm>
          <a:custGeom>
            <a:avLst/>
            <a:gdLst/>
            <a:ahLst/>
            <a:cxnLst/>
            <a:rect l="l" t="t" r="r" b="b"/>
            <a:pathLst>
              <a:path w="497204" h="116204">
                <a:moveTo>
                  <a:pt x="0" y="57912"/>
                </a:moveTo>
                <a:lnTo>
                  <a:pt x="57912" y="0"/>
                </a:lnTo>
                <a:lnTo>
                  <a:pt x="57912" y="28956"/>
                </a:lnTo>
                <a:lnTo>
                  <a:pt x="438912" y="28956"/>
                </a:lnTo>
                <a:lnTo>
                  <a:pt x="438912" y="0"/>
                </a:lnTo>
                <a:lnTo>
                  <a:pt x="496824" y="57912"/>
                </a:lnTo>
                <a:lnTo>
                  <a:pt x="438912" y="115824"/>
                </a:lnTo>
                <a:lnTo>
                  <a:pt x="438912" y="86868"/>
                </a:lnTo>
                <a:lnTo>
                  <a:pt x="57912" y="86868"/>
                </a:lnTo>
                <a:lnTo>
                  <a:pt x="57912" y="115824"/>
                </a:lnTo>
                <a:lnTo>
                  <a:pt x="0" y="579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8"/>
          <p:cNvSpPr txBox="1"/>
          <p:nvPr/>
        </p:nvSpPr>
        <p:spPr>
          <a:xfrm>
            <a:off x="529844" y="3432809"/>
            <a:ext cx="6890447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769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FF0000"/>
                </a:solidFill>
                <a:latin typeface="Trebuchet MS"/>
                <a:cs typeface="Trebuchet MS"/>
              </a:rPr>
              <a:t>Lateness </a:t>
            </a:r>
            <a:r>
              <a:rPr sz="2000" b="1" spc="-17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Non-preemptive </a:t>
            </a:r>
            <a:r>
              <a:rPr sz="1800" b="1" kern="0" dirty="0">
                <a:solidFill>
                  <a:srgbClr val="0000FF"/>
                </a:solidFill>
                <a:latin typeface="Trebuchet MS"/>
                <a:cs typeface="Trebuchet MS"/>
              </a:rPr>
              <a:t>fixed priority (work-conserving):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𝑷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𝟏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&lt; 𝑷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𝟑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&lt; 𝑷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𝟐</a:t>
            </a:r>
            <a:endParaRPr sz="1950" kern="0" baseline="-14957" dirty="0">
              <a:latin typeface="DejaVu Serif"/>
              <a:cs typeface="DejaVu Serif"/>
            </a:endParaRPr>
          </a:p>
        </p:txBody>
      </p:sp>
      <p:sp>
        <p:nvSpPr>
          <p:cNvPr id="124" name="object 119"/>
          <p:cNvSpPr txBox="1"/>
          <p:nvPr/>
        </p:nvSpPr>
        <p:spPr>
          <a:xfrm>
            <a:off x="2648839" y="2752725"/>
            <a:ext cx="9613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missed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5" name="object 120"/>
          <p:cNvSpPr/>
          <p:nvPr/>
        </p:nvSpPr>
        <p:spPr>
          <a:xfrm>
            <a:off x="4241291" y="2920022"/>
            <a:ext cx="236156" cy="1615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1"/>
          <p:cNvSpPr/>
          <p:nvPr/>
        </p:nvSpPr>
        <p:spPr>
          <a:xfrm>
            <a:off x="4288535" y="2944367"/>
            <a:ext cx="146303" cy="716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2"/>
          <p:cNvSpPr/>
          <p:nvPr/>
        </p:nvSpPr>
        <p:spPr>
          <a:xfrm>
            <a:off x="4288535" y="2944367"/>
            <a:ext cx="146685" cy="71755"/>
          </a:xfrm>
          <a:custGeom>
            <a:avLst/>
            <a:gdLst/>
            <a:ahLst/>
            <a:cxnLst/>
            <a:rect l="l" t="t" r="r" b="b"/>
            <a:pathLst>
              <a:path w="146685" h="71755">
                <a:moveTo>
                  <a:pt x="0" y="71627"/>
                </a:moveTo>
                <a:lnTo>
                  <a:pt x="146303" y="71627"/>
                </a:lnTo>
                <a:lnTo>
                  <a:pt x="146303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3"/>
          <p:cNvSpPr/>
          <p:nvPr/>
        </p:nvSpPr>
        <p:spPr>
          <a:xfrm>
            <a:off x="1924811" y="2499360"/>
            <a:ext cx="1270" cy="490220"/>
          </a:xfrm>
          <a:custGeom>
            <a:avLst/>
            <a:gdLst/>
            <a:ahLst/>
            <a:cxnLst/>
            <a:rect l="l" t="t" r="r" b="b"/>
            <a:pathLst>
              <a:path w="1269" h="490219">
                <a:moveTo>
                  <a:pt x="0" y="0"/>
                </a:moveTo>
                <a:lnTo>
                  <a:pt x="1269" y="489965"/>
                </a:lnTo>
              </a:path>
            </a:pathLst>
          </a:custGeom>
          <a:ln w="6096">
            <a:solidFill>
              <a:srgbClr val="C0504D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4"/>
          <p:cNvSpPr/>
          <p:nvPr/>
        </p:nvSpPr>
        <p:spPr>
          <a:xfrm>
            <a:off x="1732788" y="2929166"/>
            <a:ext cx="236156" cy="1615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5"/>
          <p:cNvSpPr/>
          <p:nvPr/>
        </p:nvSpPr>
        <p:spPr>
          <a:xfrm>
            <a:off x="1780032" y="2953511"/>
            <a:ext cx="146304" cy="716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6"/>
          <p:cNvSpPr/>
          <p:nvPr/>
        </p:nvSpPr>
        <p:spPr>
          <a:xfrm>
            <a:off x="1780032" y="2953511"/>
            <a:ext cx="146685" cy="71755"/>
          </a:xfrm>
          <a:custGeom>
            <a:avLst/>
            <a:gdLst/>
            <a:ahLst/>
            <a:cxnLst/>
            <a:rect l="l" t="t" r="r" b="b"/>
            <a:pathLst>
              <a:path w="146685" h="71755">
                <a:moveTo>
                  <a:pt x="0" y="71627"/>
                </a:moveTo>
                <a:lnTo>
                  <a:pt x="146304" y="71627"/>
                </a:lnTo>
                <a:lnTo>
                  <a:pt x="146304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7"/>
          <p:cNvSpPr/>
          <p:nvPr/>
        </p:nvSpPr>
        <p:spPr>
          <a:xfrm>
            <a:off x="1877567" y="2439962"/>
            <a:ext cx="734580" cy="16150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28"/>
          <p:cNvSpPr/>
          <p:nvPr/>
        </p:nvSpPr>
        <p:spPr>
          <a:xfrm>
            <a:off x="1924811" y="2464307"/>
            <a:ext cx="644651" cy="716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9"/>
          <p:cNvSpPr/>
          <p:nvPr/>
        </p:nvSpPr>
        <p:spPr>
          <a:xfrm>
            <a:off x="1924811" y="2464307"/>
            <a:ext cx="645160" cy="71755"/>
          </a:xfrm>
          <a:custGeom>
            <a:avLst/>
            <a:gdLst/>
            <a:ahLst/>
            <a:cxnLst/>
            <a:rect l="l" t="t" r="r" b="b"/>
            <a:pathLst>
              <a:path w="645160" h="71755">
                <a:moveTo>
                  <a:pt x="0" y="71627"/>
                </a:moveTo>
                <a:lnTo>
                  <a:pt x="644651" y="71627"/>
                </a:lnTo>
                <a:lnTo>
                  <a:pt x="644651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0"/>
          <p:cNvSpPr/>
          <p:nvPr/>
        </p:nvSpPr>
        <p:spPr>
          <a:xfrm>
            <a:off x="2529839" y="1902002"/>
            <a:ext cx="1801367" cy="1661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1"/>
          <p:cNvSpPr/>
          <p:nvPr/>
        </p:nvSpPr>
        <p:spPr>
          <a:xfrm>
            <a:off x="2577083" y="1926335"/>
            <a:ext cx="1711451" cy="762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2"/>
          <p:cNvSpPr/>
          <p:nvPr/>
        </p:nvSpPr>
        <p:spPr>
          <a:xfrm>
            <a:off x="2577083" y="1926335"/>
            <a:ext cx="1711960" cy="76200"/>
          </a:xfrm>
          <a:custGeom>
            <a:avLst/>
            <a:gdLst/>
            <a:ahLst/>
            <a:cxnLst/>
            <a:rect l="l" t="t" r="r" b="b"/>
            <a:pathLst>
              <a:path w="1711960" h="76200">
                <a:moveTo>
                  <a:pt x="0" y="76200"/>
                </a:moveTo>
                <a:lnTo>
                  <a:pt x="1711451" y="76200"/>
                </a:lnTo>
                <a:lnTo>
                  <a:pt x="171145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3"/>
          <p:cNvSpPr/>
          <p:nvPr/>
        </p:nvSpPr>
        <p:spPr>
          <a:xfrm>
            <a:off x="2569464" y="1964435"/>
            <a:ext cx="8255" cy="534670"/>
          </a:xfrm>
          <a:custGeom>
            <a:avLst/>
            <a:gdLst/>
            <a:ahLst/>
            <a:cxnLst/>
            <a:rect l="l" t="t" r="r" b="b"/>
            <a:pathLst>
              <a:path w="8255" h="534669">
                <a:moveTo>
                  <a:pt x="0" y="534542"/>
                </a:moveTo>
                <a:lnTo>
                  <a:pt x="8000" y="0"/>
                </a:lnTo>
              </a:path>
            </a:pathLst>
          </a:custGeom>
          <a:ln w="6096">
            <a:solidFill>
              <a:srgbClr val="C0504D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4"/>
          <p:cNvSpPr/>
          <p:nvPr/>
        </p:nvSpPr>
        <p:spPr>
          <a:xfrm>
            <a:off x="4288535" y="1964435"/>
            <a:ext cx="635" cy="1015365"/>
          </a:xfrm>
          <a:custGeom>
            <a:avLst/>
            <a:gdLst/>
            <a:ahLst/>
            <a:cxnLst/>
            <a:rect l="l" t="t" r="r" b="b"/>
            <a:pathLst>
              <a:path w="635" h="1015364">
                <a:moveTo>
                  <a:pt x="635" y="1015111"/>
                </a:moveTo>
                <a:lnTo>
                  <a:pt x="0" y="0"/>
                </a:lnTo>
              </a:path>
            </a:pathLst>
          </a:custGeom>
          <a:ln w="6096">
            <a:solidFill>
              <a:srgbClr val="C0504D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5"/>
          <p:cNvSpPr txBox="1"/>
          <p:nvPr/>
        </p:nvSpPr>
        <p:spPr>
          <a:xfrm>
            <a:off x="4333747" y="3021838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sz="2100" spc="-112" baseline="396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100" spc="-104" baseline="3968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100" baseline="3968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9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1" name="object 136"/>
          <p:cNvSpPr/>
          <p:nvPr/>
        </p:nvSpPr>
        <p:spPr>
          <a:xfrm>
            <a:off x="4424171" y="2920022"/>
            <a:ext cx="234670" cy="1615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7"/>
          <p:cNvSpPr/>
          <p:nvPr/>
        </p:nvSpPr>
        <p:spPr>
          <a:xfrm>
            <a:off x="4471415" y="2944367"/>
            <a:ext cx="144779" cy="716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8"/>
          <p:cNvSpPr/>
          <p:nvPr/>
        </p:nvSpPr>
        <p:spPr>
          <a:xfrm>
            <a:off x="4471415" y="2944367"/>
            <a:ext cx="144780" cy="71755"/>
          </a:xfrm>
          <a:custGeom>
            <a:avLst/>
            <a:gdLst/>
            <a:ahLst/>
            <a:cxnLst/>
            <a:rect l="l" t="t" r="r" b="b"/>
            <a:pathLst>
              <a:path w="144779" h="71755">
                <a:moveTo>
                  <a:pt x="0" y="71627"/>
                </a:moveTo>
                <a:lnTo>
                  <a:pt x="144779" y="71627"/>
                </a:lnTo>
                <a:lnTo>
                  <a:pt x="144779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Take-away message</a:t>
            </a:r>
          </a:p>
        </p:txBody>
      </p:sp>
      <p:sp>
        <p:nvSpPr>
          <p:cNvPr id="9" name="object 6"/>
          <p:cNvSpPr/>
          <p:nvPr/>
        </p:nvSpPr>
        <p:spPr>
          <a:xfrm>
            <a:off x="984548" y="1703832"/>
            <a:ext cx="7266432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81000" y="955531"/>
            <a:ext cx="8382000" cy="178766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300" algn="l"/>
              </a:tabLst>
            </a:pPr>
            <a:r>
              <a:rPr kern="0" dirty="0">
                <a:latin typeface="Arial"/>
                <a:cs typeface="Arial"/>
              </a:rPr>
              <a:t>EDF is a good policy for </a:t>
            </a:r>
            <a:r>
              <a:rPr b="1" kern="0" dirty="0">
                <a:solidFill>
                  <a:srgbClr val="0000FF"/>
                </a:solidFill>
                <a:latin typeface="Trebuchet MS"/>
                <a:cs typeface="Trebuchet MS"/>
              </a:rPr>
              <a:t>preemptive </a:t>
            </a:r>
            <a:r>
              <a:rPr kern="0" dirty="0">
                <a:latin typeface="Arial"/>
                <a:cs typeface="Arial"/>
              </a:rPr>
              <a:t>tasks but not non-preemptive tasks!</a:t>
            </a: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kern="0" dirty="0">
                <a:latin typeface="Arial"/>
                <a:cs typeface="Arial"/>
              </a:rPr>
              <a:t>It is </a:t>
            </a:r>
            <a:r>
              <a:rPr b="1" kern="0" dirty="0">
                <a:solidFill>
                  <a:srgbClr val="0000FF"/>
                </a:solidFill>
                <a:latin typeface="Trebuchet MS"/>
                <a:cs typeface="Trebuchet MS"/>
              </a:rPr>
              <a:t>not an optimal </a:t>
            </a:r>
            <a:r>
              <a:rPr kern="0" dirty="0">
                <a:latin typeface="Arial"/>
                <a:cs typeface="Arial"/>
              </a:rPr>
              <a:t>policy among work-conserving scheduling policies for  non-preemptive tasks</a:t>
            </a:r>
          </a:p>
          <a:p>
            <a:pPr marL="247015">
              <a:lnSpc>
                <a:spcPct val="100000"/>
              </a:lnSpc>
              <a:spcBef>
                <a:spcPts val="1185"/>
              </a:spcBef>
            </a:pPr>
            <a:r>
              <a:rPr sz="1600" b="1" kern="0" dirty="0">
                <a:latin typeface="Trebuchet MS"/>
                <a:cs typeface="Trebuchet MS"/>
              </a:rPr>
              <a:t>How </a:t>
            </a:r>
            <a:r>
              <a:rPr sz="1600" b="1" kern="0" dirty="0" smtClean="0">
                <a:latin typeface="Trebuchet MS"/>
                <a:cs typeface="Trebuchet MS"/>
              </a:rPr>
              <a:t>good is non-preemptive EDF (NP-EDF) in practice</a:t>
            </a:r>
            <a:r>
              <a:rPr sz="1600" b="1" kern="0" dirty="0">
                <a:latin typeface="Trebuchet MS"/>
                <a:cs typeface="Trebuchet MS"/>
              </a:rPr>
              <a:t>?</a:t>
            </a:r>
            <a:endParaRPr sz="1600" kern="0" dirty="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</a:pPr>
            <a:r>
              <a:rPr sz="1600" b="1" kern="0" dirty="0">
                <a:solidFill>
                  <a:srgbClr val="C00000"/>
                </a:solidFill>
                <a:latin typeface="Trebuchet MS"/>
                <a:cs typeface="Trebuchet MS"/>
              </a:rPr>
              <a:t>Wait for the surprise in our lecture on “non-preemptive scheduling”</a:t>
            </a:r>
            <a:endParaRPr sz="1600" kern="0" dirty="0">
              <a:latin typeface="Trebuchet MS"/>
              <a:cs typeface="Trebuchet MS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2454910" y="3523742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Trebuchet MS"/>
                <a:cs typeface="Trebuchet MS"/>
              </a:rPr>
              <a:t>of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NP-EDF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2514600" y="3229102"/>
            <a:ext cx="1198245" cy="268605"/>
          </a:xfrm>
          <a:custGeom>
            <a:avLst/>
            <a:gdLst/>
            <a:ahLst/>
            <a:cxnLst/>
            <a:rect l="l" t="t" r="r" b="b"/>
            <a:pathLst>
              <a:path w="1198245" h="268604">
                <a:moveTo>
                  <a:pt x="0" y="268223"/>
                </a:moveTo>
                <a:lnTo>
                  <a:pt x="5885" y="216032"/>
                </a:lnTo>
                <a:lnTo>
                  <a:pt x="21939" y="173402"/>
                </a:lnTo>
                <a:lnTo>
                  <a:pt x="45755" y="144654"/>
                </a:lnTo>
                <a:lnTo>
                  <a:pt x="74930" y="134111"/>
                </a:lnTo>
                <a:lnTo>
                  <a:pt x="524001" y="134111"/>
                </a:lnTo>
                <a:lnTo>
                  <a:pt x="553176" y="123569"/>
                </a:lnTo>
                <a:lnTo>
                  <a:pt x="576992" y="94821"/>
                </a:lnTo>
                <a:lnTo>
                  <a:pt x="593046" y="52191"/>
                </a:lnTo>
                <a:lnTo>
                  <a:pt x="598932" y="0"/>
                </a:lnTo>
                <a:lnTo>
                  <a:pt x="604817" y="52191"/>
                </a:lnTo>
                <a:lnTo>
                  <a:pt x="620871" y="94821"/>
                </a:lnTo>
                <a:lnTo>
                  <a:pt x="644687" y="123569"/>
                </a:lnTo>
                <a:lnTo>
                  <a:pt x="673861" y="134111"/>
                </a:lnTo>
                <a:lnTo>
                  <a:pt x="1122933" y="134111"/>
                </a:lnTo>
                <a:lnTo>
                  <a:pt x="1152108" y="144654"/>
                </a:lnTo>
                <a:lnTo>
                  <a:pt x="1175924" y="173402"/>
                </a:lnTo>
                <a:lnTo>
                  <a:pt x="1191978" y="216032"/>
                </a:lnTo>
                <a:lnTo>
                  <a:pt x="1197864" y="26822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Recall: absolute deadline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relative deadline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1855530"/>
            <a:ext cx="8310075" cy="2179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2131" y="1478241"/>
            <a:ext cx="1278636" cy="376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375" y="1502663"/>
            <a:ext cx="1188720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9375" y="1502663"/>
            <a:ext cx="1188720" cy="287020"/>
          </a:xfrm>
          <a:custGeom>
            <a:avLst/>
            <a:gdLst/>
            <a:ahLst/>
            <a:cxnLst/>
            <a:rect l="l" t="t" r="r" b="b"/>
            <a:pathLst>
              <a:path w="1188720" h="287019">
                <a:moveTo>
                  <a:pt x="0" y="143256"/>
                </a:moveTo>
                <a:lnTo>
                  <a:pt x="143255" y="0"/>
                </a:lnTo>
                <a:lnTo>
                  <a:pt x="143255" y="71627"/>
                </a:lnTo>
                <a:lnTo>
                  <a:pt x="1045463" y="71627"/>
                </a:lnTo>
                <a:lnTo>
                  <a:pt x="1045463" y="0"/>
                </a:lnTo>
                <a:lnTo>
                  <a:pt x="1188720" y="143256"/>
                </a:lnTo>
                <a:lnTo>
                  <a:pt x="1045463" y="286512"/>
                </a:lnTo>
                <a:lnTo>
                  <a:pt x="1045463" y="214884"/>
                </a:lnTo>
                <a:lnTo>
                  <a:pt x="143255" y="214884"/>
                </a:lnTo>
                <a:lnTo>
                  <a:pt x="143255" y="286512"/>
                </a:lnTo>
                <a:lnTo>
                  <a:pt x="0" y="143256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4915" y="3870197"/>
            <a:ext cx="193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Absolute</a:t>
            </a:r>
            <a:r>
              <a:rPr sz="2000" b="1" spc="-2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deadline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9816" y="965962"/>
            <a:ext cx="1798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relative</a:t>
            </a:r>
            <a:r>
              <a:rPr sz="20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deadline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91151" y="3427488"/>
            <a:ext cx="583666" cy="490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6015" y="3453384"/>
            <a:ext cx="478536" cy="399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015" y="3453384"/>
            <a:ext cx="478790" cy="399415"/>
          </a:xfrm>
          <a:custGeom>
            <a:avLst/>
            <a:gdLst/>
            <a:ahLst/>
            <a:cxnLst/>
            <a:rect l="l" t="t" r="r" b="b"/>
            <a:pathLst>
              <a:path w="478790" h="399414">
                <a:moveTo>
                  <a:pt x="0" y="199643"/>
                </a:moveTo>
                <a:lnTo>
                  <a:pt x="119633" y="199643"/>
                </a:lnTo>
                <a:lnTo>
                  <a:pt x="119633" y="399288"/>
                </a:lnTo>
                <a:lnTo>
                  <a:pt x="358901" y="399288"/>
                </a:lnTo>
                <a:lnTo>
                  <a:pt x="358901" y="199643"/>
                </a:lnTo>
                <a:lnTo>
                  <a:pt x="478536" y="199643"/>
                </a:lnTo>
                <a:lnTo>
                  <a:pt x="239267" y="0"/>
                </a:lnTo>
                <a:lnTo>
                  <a:pt x="0" y="199643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9975" y="1321308"/>
            <a:ext cx="568477" cy="516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4839" y="1345691"/>
            <a:ext cx="463295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4839" y="1345691"/>
            <a:ext cx="463550" cy="425450"/>
          </a:xfrm>
          <a:custGeom>
            <a:avLst/>
            <a:gdLst/>
            <a:ahLst/>
            <a:cxnLst/>
            <a:rect l="l" t="t" r="r" b="b"/>
            <a:pathLst>
              <a:path w="463550" h="425450">
                <a:moveTo>
                  <a:pt x="0" y="212598"/>
                </a:moveTo>
                <a:lnTo>
                  <a:pt x="115824" y="212598"/>
                </a:lnTo>
                <a:lnTo>
                  <a:pt x="115824" y="0"/>
                </a:lnTo>
                <a:lnTo>
                  <a:pt x="347471" y="0"/>
                </a:lnTo>
                <a:lnTo>
                  <a:pt x="347471" y="212598"/>
                </a:lnTo>
                <a:lnTo>
                  <a:pt x="463295" y="212598"/>
                </a:lnTo>
                <a:lnTo>
                  <a:pt x="231647" y="425196"/>
                </a:lnTo>
                <a:lnTo>
                  <a:pt x="0" y="21259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0163" y="3698240"/>
            <a:ext cx="1648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Response</a:t>
            </a:r>
            <a:r>
              <a:rPr sz="2000" b="1" spc="-2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time: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8922" y="4358652"/>
            <a:ext cx="6829044" cy="1464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167" y="4386071"/>
            <a:ext cx="6739128" cy="1374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167" y="4386071"/>
            <a:ext cx="6739255" cy="1374775"/>
          </a:xfrm>
          <a:custGeom>
            <a:avLst/>
            <a:gdLst/>
            <a:ahLst/>
            <a:cxnLst/>
            <a:rect l="l" t="t" r="r" b="b"/>
            <a:pathLst>
              <a:path w="6739255" h="1374775">
                <a:moveTo>
                  <a:pt x="0" y="229107"/>
                </a:moveTo>
                <a:lnTo>
                  <a:pt x="4656" y="182946"/>
                </a:lnTo>
                <a:lnTo>
                  <a:pt x="18010" y="139946"/>
                </a:lnTo>
                <a:lnTo>
                  <a:pt x="39138" y="101029"/>
                </a:lnTo>
                <a:lnTo>
                  <a:pt x="67119" y="67119"/>
                </a:lnTo>
                <a:lnTo>
                  <a:pt x="101029" y="39138"/>
                </a:lnTo>
                <a:lnTo>
                  <a:pt x="139946" y="18010"/>
                </a:lnTo>
                <a:lnTo>
                  <a:pt x="182946" y="4656"/>
                </a:lnTo>
                <a:lnTo>
                  <a:pt x="229107" y="0"/>
                </a:lnTo>
                <a:lnTo>
                  <a:pt x="6510019" y="0"/>
                </a:lnTo>
                <a:lnTo>
                  <a:pt x="6556181" y="4656"/>
                </a:lnTo>
                <a:lnTo>
                  <a:pt x="6599181" y="18010"/>
                </a:lnTo>
                <a:lnTo>
                  <a:pt x="6638098" y="39138"/>
                </a:lnTo>
                <a:lnTo>
                  <a:pt x="6672008" y="67119"/>
                </a:lnTo>
                <a:lnTo>
                  <a:pt x="6699989" y="101029"/>
                </a:lnTo>
                <a:lnTo>
                  <a:pt x="6721117" y="139946"/>
                </a:lnTo>
                <a:lnTo>
                  <a:pt x="6734471" y="182946"/>
                </a:lnTo>
                <a:lnTo>
                  <a:pt x="6739128" y="229107"/>
                </a:lnTo>
                <a:lnTo>
                  <a:pt x="6739128" y="1145539"/>
                </a:lnTo>
                <a:lnTo>
                  <a:pt x="6734471" y="1191712"/>
                </a:lnTo>
                <a:lnTo>
                  <a:pt x="6721117" y="1234718"/>
                </a:lnTo>
                <a:lnTo>
                  <a:pt x="6699989" y="1273635"/>
                </a:lnTo>
                <a:lnTo>
                  <a:pt x="6672008" y="1307542"/>
                </a:lnTo>
                <a:lnTo>
                  <a:pt x="6638098" y="1335519"/>
                </a:lnTo>
                <a:lnTo>
                  <a:pt x="6599181" y="1356643"/>
                </a:lnTo>
                <a:lnTo>
                  <a:pt x="6556181" y="1369993"/>
                </a:lnTo>
                <a:lnTo>
                  <a:pt x="6510019" y="1374647"/>
                </a:lnTo>
                <a:lnTo>
                  <a:pt x="229107" y="1374647"/>
                </a:lnTo>
                <a:lnTo>
                  <a:pt x="182946" y="1369993"/>
                </a:lnTo>
                <a:lnTo>
                  <a:pt x="139946" y="1356643"/>
                </a:lnTo>
                <a:lnTo>
                  <a:pt x="101029" y="1335519"/>
                </a:lnTo>
                <a:lnTo>
                  <a:pt x="67119" y="1307542"/>
                </a:lnTo>
                <a:lnTo>
                  <a:pt x="39138" y="1273635"/>
                </a:lnTo>
                <a:lnTo>
                  <a:pt x="18010" y="1234718"/>
                </a:lnTo>
                <a:lnTo>
                  <a:pt x="4656" y="1191712"/>
                </a:lnTo>
                <a:lnTo>
                  <a:pt x="0" y="1145539"/>
                </a:lnTo>
                <a:lnTo>
                  <a:pt x="0" y="229107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07331" y="4664709"/>
            <a:ext cx="946404" cy="283845"/>
          </a:xfrm>
          <a:custGeom>
            <a:avLst/>
            <a:gdLst/>
            <a:ahLst/>
            <a:cxnLst/>
            <a:rect l="l" t="t" r="r" b="b"/>
            <a:pathLst>
              <a:path w="1127759" h="283845">
                <a:moveTo>
                  <a:pt x="1036446" y="0"/>
                </a:moveTo>
                <a:lnTo>
                  <a:pt x="1032637" y="0"/>
                </a:lnTo>
                <a:lnTo>
                  <a:pt x="1032637" y="11302"/>
                </a:lnTo>
                <a:lnTo>
                  <a:pt x="1034795" y="11302"/>
                </a:lnTo>
                <a:lnTo>
                  <a:pt x="1044985" y="12015"/>
                </a:lnTo>
                <a:lnTo>
                  <a:pt x="1077722" y="37480"/>
                </a:lnTo>
                <a:lnTo>
                  <a:pt x="1080769" y="59689"/>
                </a:lnTo>
                <a:lnTo>
                  <a:pt x="1080581" y="65218"/>
                </a:lnTo>
                <a:lnTo>
                  <a:pt x="1080023" y="71342"/>
                </a:lnTo>
                <a:lnTo>
                  <a:pt x="1079109" y="78085"/>
                </a:lnTo>
                <a:lnTo>
                  <a:pt x="1077848" y="85470"/>
                </a:lnTo>
                <a:lnTo>
                  <a:pt x="1075816" y="95631"/>
                </a:lnTo>
                <a:lnTo>
                  <a:pt x="1074800" y="102996"/>
                </a:lnTo>
                <a:lnTo>
                  <a:pt x="1074800" y="115823"/>
                </a:lnTo>
                <a:lnTo>
                  <a:pt x="1077340" y="122681"/>
                </a:lnTo>
                <a:lnTo>
                  <a:pt x="1082293" y="128142"/>
                </a:lnTo>
                <a:lnTo>
                  <a:pt x="1087246" y="133476"/>
                </a:lnTo>
                <a:lnTo>
                  <a:pt x="1093215" y="137540"/>
                </a:lnTo>
                <a:lnTo>
                  <a:pt x="1099946" y="140081"/>
                </a:lnTo>
                <a:lnTo>
                  <a:pt x="1099946" y="142747"/>
                </a:lnTo>
                <a:lnTo>
                  <a:pt x="1074800" y="167004"/>
                </a:lnTo>
                <a:lnTo>
                  <a:pt x="1074800" y="179831"/>
                </a:lnTo>
                <a:lnTo>
                  <a:pt x="1075816" y="187197"/>
                </a:lnTo>
                <a:lnTo>
                  <a:pt x="1077848" y="197357"/>
                </a:lnTo>
                <a:lnTo>
                  <a:pt x="1079109" y="204743"/>
                </a:lnTo>
                <a:lnTo>
                  <a:pt x="1080023" y="211486"/>
                </a:lnTo>
                <a:lnTo>
                  <a:pt x="1080581" y="217610"/>
                </a:lnTo>
                <a:lnTo>
                  <a:pt x="1080769" y="223138"/>
                </a:lnTo>
                <a:lnTo>
                  <a:pt x="1080007" y="235592"/>
                </a:lnTo>
                <a:lnTo>
                  <a:pt x="1054020" y="269700"/>
                </a:lnTo>
                <a:lnTo>
                  <a:pt x="1034795" y="272541"/>
                </a:lnTo>
                <a:lnTo>
                  <a:pt x="1032637" y="272541"/>
                </a:lnTo>
                <a:lnTo>
                  <a:pt x="1032637" y="283844"/>
                </a:lnTo>
                <a:lnTo>
                  <a:pt x="1036446" y="283844"/>
                </a:lnTo>
                <a:lnTo>
                  <a:pt x="1052855" y="282630"/>
                </a:lnTo>
                <a:lnTo>
                  <a:pt x="1088770" y="267842"/>
                </a:lnTo>
                <a:lnTo>
                  <a:pt x="1106169" y="220471"/>
                </a:lnTo>
                <a:lnTo>
                  <a:pt x="1105935" y="214066"/>
                </a:lnTo>
                <a:lnTo>
                  <a:pt x="1105249" y="207232"/>
                </a:lnTo>
                <a:lnTo>
                  <a:pt x="1104134" y="199969"/>
                </a:lnTo>
                <a:lnTo>
                  <a:pt x="1102614" y="192277"/>
                </a:lnTo>
                <a:lnTo>
                  <a:pt x="1100327" y="181737"/>
                </a:lnTo>
                <a:lnTo>
                  <a:pt x="1099058" y="174751"/>
                </a:lnTo>
                <a:lnTo>
                  <a:pt x="1099058" y="164337"/>
                </a:lnTo>
                <a:lnTo>
                  <a:pt x="1101470" y="158750"/>
                </a:lnTo>
                <a:lnTo>
                  <a:pt x="1110868" y="150113"/>
                </a:lnTo>
                <a:lnTo>
                  <a:pt x="1117981" y="147827"/>
                </a:lnTo>
                <a:lnTo>
                  <a:pt x="1127506" y="147573"/>
                </a:lnTo>
                <a:lnTo>
                  <a:pt x="1127506" y="135254"/>
                </a:lnTo>
                <a:lnTo>
                  <a:pt x="1117981" y="135000"/>
                </a:lnTo>
                <a:lnTo>
                  <a:pt x="1110868" y="132714"/>
                </a:lnTo>
                <a:lnTo>
                  <a:pt x="1101470" y="124078"/>
                </a:lnTo>
                <a:lnTo>
                  <a:pt x="1099058" y="118490"/>
                </a:lnTo>
                <a:lnTo>
                  <a:pt x="1099058" y="108076"/>
                </a:lnTo>
                <a:lnTo>
                  <a:pt x="1100327" y="101091"/>
                </a:lnTo>
                <a:lnTo>
                  <a:pt x="1102614" y="90550"/>
                </a:lnTo>
                <a:lnTo>
                  <a:pt x="1104134" y="82859"/>
                </a:lnTo>
                <a:lnTo>
                  <a:pt x="1105249" y="75596"/>
                </a:lnTo>
                <a:lnTo>
                  <a:pt x="1105935" y="68762"/>
                </a:lnTo>
                <a:lnTo>
                  <a:pt x="1106169" y="62356"/>
                </a:lnTo>
                <a:lnTo>
                  <a:pt x="1105076" y="47880"/>
                </a:lnTo>
                <a:lnTo>
                  <a:pt x="1079005" y="9215"/>
                </a:lnTo>
                <a:lnTo>
                  <a:pt x="1052855" y="1214"/>
                </a:lnTo>
                <a:lnTo>
                  <a:pt x="1036446" y="0"/>
                </a:lnTo>
                <a:close/>
              </a:path>
              <a:path w="1127759" h="283845">
                <a:moveTo>
                  <a:pt x="94868" y="0"/>
                </a:moveTo>
                <a:lnTo>
                  <a:pt x="91058" y="0"/>
                </a:lnTo>
                <a:lnTo>
                  <a:pt x="74650" y="1214"/>
                </a:lnTo>
                <a:lnTo>
                  <a:pt x="38735" y="16001"/>
                </a:lnTo>
                <a:lnTo>
                  <a:pt x="21537" y="59562"/>
                </a:lnTo>
                <a:lnTo>
                  <a:pt x="21440" y="65091"/>
                </a:lnTo>
                <a:lnTo>
                  <a:pt x="21570" y="68635"/>
                </a:lnTo>
                <a:lnTo>
                  <a:pt x="22256" y="75469"/>
                </a:lnTo>
                <a:lnTo>
                  <a:pt x="23371" y="82732"/>
                </a:lnTo>
                <a:lnTo>
                  <a:pt x="24891" y="90423"/>
                </a:lnTo>
                <a:lnTo>
                  <a:pt x="27177" y="100837"/>
                </a:lnTo>
                <a:lnTo>
                  <a:pt x="28320" y="107950"/>
                </a:lnTo>
                <a:lnTo>
                  <a:pt x="28320" y="118363"/>
                </a:lnTo>
                <a:lnTo>
                  <a:pt x="26035" y="123951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700"/>
                </a:lnTo>
                <a:lnTo>
                  <a:pt x="16637" y="149987"/>
                </a:lnTo>
                <a:lnTo>
                  <a:pt x="26035" y="158622"/>
                </a:lnTo>
                <a:lnTo>
                  <a:pt x="28320" y="164210"/>
                </a:lnTo>
                <a:lnTo>
                  <a:pt x="28320" y="174625"/>
                </a:lnTo>
                <a:lnTo>
                  <a:pt x="27177" y="181609"/>
                </a:lnTo>
                <a:lnTo>
                  <a:pt x="24891" y="192150"/>
                </a:lnTo>
                <a:lnTo>
                  <a:pt x="23371" y="199842"/>
                </a:lnTo>
                <a:lnTo>
                  <a:pt x="22256" y="207105"/>
                </a:lnTo>
                <a:lnTo>
                  <a:pt x="21570" y="213939"/>
                </a:lnTo>
                <a:lnTo>
                  <a:pt x="21336" y="220344"/>
                </a:lnTo>
                <a:lnTo>
                  <a:pt x="22429" y="235321"/>
                </a:lnTo>
                <a:lnTo>
                  <a:pt x="48500" y="274629"/>
                </a:lnTo>
                <a:lnTo>
                  <a:pt x="91058" y="283844"/>
                </a:lnTo>
                <a:lnTo>
                  <a:pt x="94868" y="283844"/>
                </a:lnTo>
                <a:lnTo>
                  <a:pt x="94868" y="272541"/>
                </a:lnTo>
                <a:lnTo>
                  <a:pt x="92710" y="272541"/>
                </a:lnTo>
                <a:lnTo>
                  <a:pt x="82466" y="271829"/>
                </a:lnTo>
                <a:lnTo>
                  <a:pt x="49784" y="246078"/>
                </a:lnTo>
                <a:lnTo>
                  <a:pt x="46736" y="223012"/>
                </a:lnTo>
                <a:lnTo>
                  <a:pt x="46906" y="217465"/>
                </a:lnTo>
                <a:lnTo>
                  <a:pt x="47434" y="211312"/>
                </a:lnTo>
                <a:lnTo>
                  <a:pt x="48343" y="204563"/>
                </a:lnTo>
                <a:lnTo>
                  <a:pt x="49656" y="197231"/>
                </a:lnTo>
                <a:lnTo>
                  <a:pt x="51688" y="186944"/>
                </a:lnTo>
                <a:lnTo>
                  <a:pt x="52577" y="179704"/>
                </a:lnTo>
                <a:lnTo>
                  <a:pt x="52577" y="166877"/>
                </a:lnTo>
                <a:lnTo>
                  <a:pt x="50164" y="160019"/>
                </a:lnTo>
                <a:lnTo>
                  <a:pt x="45212" y="154558"/>
                </a:lnTo>
                <a:lnTo>
                  <a:pt x="40258" y="149225"/>
                </a:lnTo>
                <a:lnTo>
                  <a:pt x="34289" y="145160"/>
                </a:lnTo>
                <a:lnTo>
                  <a:pt x="27431" y="142620"/>
                </a:lnTo>
                <a:lnTo>
                  <a:pt x="27431" y="139953"/>
                </a:lnTo>
                <a:lnTo>
                  <a:pt x="34289" y="137287"/>
                </a:lnTo>
                <a:lnTo>
                  <a:pt x="40258" y="133350"/>
                </a:lnTo>
                <a:lnTo>
                  <a:pt x="45212" y="127888"/>
                </a:lnTo>
                <a:lnTo>
                  <a:pt x="50164" y="122554"/>
                </a:lnTo>
                <a:lnTo>
                  <a:pt x="52577" y="115569"/>
                </a:lnTo>
                <a:lnTo>
                  <a:pt x="52577" y="102869"/>
                </a:lnTo>
                <a:lnTo>
                  <a:pt x="51688" y="95503"/>
                </a:lnTo>
                <a:lnTo>
                  <a:pt x="49656" y="85343"/>
                </a:lnTo>
                <a:lnTo>
                  <a:pt x="48343" y="77958"/>
                </a:lnTo>
                <a:lnTo>
                  <a:pt x="47434" y="71215"/>
                </a:lnTo>
                <a:lnTo>
                  <a:pt x="46906" y="65091"/>
                </a:lnTo>
                <a:lnTo>
                  <a:pt x="46736" y="59562"/>
                </a:lnTo>
                <a:lnTo>
                  <a:pt x="47497" y="47609"/>
                </a:lnTo>
                <a:lnTo>
                  <a:pt x="73437" y="14144"/>
                </a:lnTo>
                <a:lnTo>
                  <a:pt x="92710" y="11302"/>
                </a:lnTo>
                <a:lnTo>
                  <a:pt x="94868" y="11302"/>
                </a:lnTo>
                <a:lnTo>
                  <a:pt x="94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7841" y="4362450"/>
            <a:ext cx="5774436" cy="1184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780"/>
              </a:spcBef>
            </a:pPr>
            <a:r>
              <a:rPr sz="2400" b="1" spc="-80" dirty="0">
                <a:solidFill>
                  <a:srgbClr val="0000FF"/>
                </a:solidFill>
                <a:latin typeface="Trebuchet MS"/>
                <a:cs typeface="Trebuchet MS"/>
              </a:rPr>
              <a:t>Maximum </a:t>
            </a:r>
            <a:r>
              <a:rPr sz="2400" b="1" spc="-130" dirty="0">
                <a:solidFill>
                  <a:srgbClr val="0000FF"/>
                </a:solidFill>
                <a:latin typeface="Trebuchet MS"/>
                <a:cs typeface="Trebuchet MS"/>
              </a:rPr>
              <a:t>lateness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110" dirty="0">
                <a:solidFill>
                  <a:srgbClr val="0000FF"/>
                </a:solidFill>
                <a:latin typeface="DejaVu Serif"/>
                <a:cs typeface="DejaVu Serif"/>
              </a:rPr>
              <a:t>𝐿</a:t>
            </a:r>
            <a:r>
              <a:rPr sz="2625" spc="165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𝑚𝑎𝑥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lang="en-US" sz="2400" spc="-210" dirty="0" smtClean="0">
                <a:latin typeface="Arial"/>
                <a:cs typeface="Arial"/>
              </a:rPr>
              <a:t> </a:t>
            </a:r>
            <a:r>
              <a:rPr sz="2400" spc="-250" dirty="0" smtClean="0">
                <a:latin typeface="DejaVu Serif"/>
                <a:cs typeface="DejaVu Serif"/>
              </a:rPr>
              <a:t>max</a:t>
            </a:r>
            <a:r>
              <a:rPr lang="en-US" sz="2400" spc="-250" dirty="0" smtClean="0">
                <a:latin typeface="DejaVu Serif"/>
                <a:cs typeface="DejaVu Serif"/>
              </a:rPr>
              <a:t>  </a:t>
            </a:r>
            <a:r>
              <a:rPr sz="2400" spc="-250" dirty="0" smtClean="0">
                <a:latin typeface="DejaVu Serif"/>
                <a:cs typeface="DejaVu Serif"/>
              </a:rPr>
              <a:t> </a:t>
            </a:r>
            <a:r>
              <a:rPr sz="2400" spc="-305" dirty="0">
                <a:solidFill>
                  <a:srgbClr val="0000FF"/>
                </a:solidFill>
                <a:latin typeface="DejaVu Serif"/>
                <a:cs typeface="DejaVu Serif"/>
              </a:rPr>
              <a:t>𝐿</a:t>
            </a:r>
            <a:r>
              <a:rPr sz="2625" spc="-457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400" spc="-50" dirty="0">
                <a:latin typeface="DejaVu Serif"/>
                <a:cs typeface="DejaVu Serif"/>
              </a:rPr>
              <a:t>|</a:t>
            </a:r>
            <a:r>
              <a:rPr sz="2400" spc="-360" dirty="0">
                <a:latin typeface="DejaVu Serif"/>
                <a:cs typeface="DejaVu Serif"/>
              </a:rPr>
              <a:t> </a:t>
            </a:r>
            <a:r>
              <a:rPr sz="2400" spc="-240" dirty="0">
                <a:latin typeface="DejaVu Serif"/>
                <a:cs typeface="DejaVu Serif"/>
              </a:rPr>
              <a:t>∀𝜏</a:t>
            </a:r>
            <a:r>
              <a:rPr sz="2625" spc="-359" baseline="-15873" dirty="0">
                <a:latin typeface="DejaVu Serif"/>
                <a:cs typeface="DejaVu Serif"/>
              </a:rPr>
              <a:t>𝑖</a:t>
            </a:r>
            <a:endParaRPr sz="2625" baseline="-15873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spc="-85" dirty="0">
                <a:latin typeface="Trebuchet MS"/>
                <a:cs typeface="Trebuchet MS"/>
              </a:rPr>
              <a:t>If </a:t>
            </a:r>
            <a:r>
              <a:rPr sz="2400" spc="110" dirty="0">
                <a:solidFill>
                  <a:srgbClr val="0000FF"/>
                </a:solidFill>
                <a:latin typeface="DejaVu Serif"/>
                <a:cs typeface="DejaVu Serif"/>
              </a:rPr>
              <a:t>𝐿</a:t>
            </a:r>
            <a:r>
              <a:rPr sz="2625" spc="165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𝑚𝑎𝑥 </a:t>
            </a:r>
            <a:r>
              <a:rPr sz="2400" spc="-215" dirty="0">
                <a:solidFill>
                  <a:srgbClr val="0000FF"/>
                </a:solidFill>
                <a:latin typeface="DejaVu Serif"/>
                <a:cs typeface="DejaVu Serif"/>
              </a:rPr>
              <a:t>≤ </a:t>
            </a:r>
            <a:r>
              <a:rPr sz="2400" spc="-140" dirty="0">
                <a:solidFill>
                  <a:srgbClr val="0000FF"/>
                </a:solidFill>
                <a:latin typeface="DejaVu Serif"/>
                <a:cs typeface="DejaVu Serif"/>
              </a:rPr>
              <a:t>0</a:t>
            </a:r>
            <a:r>
              <a:rPr sz="2400" spc="-140" dirty="0">
                <a:latin typeface="Arial"/>
                <a:cs typeface="Arial"/>
              </a:rPr>
              <a:t>,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45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b="1" spc="-100" dirty="0">
                <a:latin typeface="Trebuchet MS"/>
                <a:cs typeface="Trebuchet MS"/>
              </a:rPr>
              <a:t>no </a:t>
            </a:r>
            <a:r>
              <a:rPr sz="2400" b="1" spc="-130" dirty="0">
                <a:latin typeface="Trebuchet MS"/>
                <a:cs typeface="Trebuchet MS"/>
              </a:rPr>
              <a:t>deadline</a:t>
            </a:r>
            <a:r>
              <a:rPr sz="2400" b="1" spc="-27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miss</a:t>
            </a:r>
            <a:endParaRPr sz="24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1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Earliest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Deadline First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(EDF)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81000" y="1264804"/>
            <a:ext cx="8436458" cy="42813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Algorithm </a:t>
            </a:r>
            <a:r>
              <a:rPr sz="2400" kern="0" dirty="0">
                <a:latin typeface="Arial"/>
                <a:cs typeface="Arial"/>
              </a:rPr>
              <a:t>[</a:t>
            </a:r>
            <a:r>
              <a:rPr sz="2400" kern="0" dirty="0">
                <a:solidFill>
                  <a:srgbClr val="C00000"/>
                </a:solidFill>
                <a:latin typeface="Arial"/>
                <a:cs typeface="Arial"/>
              </a:rPr>
              <a:t>Horn 74</a:t>
            </a:r>
            <a:r>
              <a:rPr sz="2400" kern="0" dirty="0">
                <a:latin typeface="Arial"/>
                <a:cs typeface="Arial"/>
              </a:rPr>
              <a:t>]</a:t>
            </a:r>
          </a:p>
          <a:p>
            <a:pPr marL="605155" lvl="1" indent="-135255">
              <a:lnSpc>
                <a:spcPct val="100000"/>
              </a:lnSpc>
              <a:spcBef>
                <a:spcPts val="290"/>
              </a:spcBef>
              <a:buChar char="-"/>
              <a:tabLst>
                <a:tab pos="605790" algn="l"/>
              </a:tabLst>
            </a:pPr>
            <a:r>
              <a:rPr sz="2000" kern="0" dirty="0">
                <a:latin typeface="Arial"/>
                <a:cs typeface="Arial"/>
              </a:rPr>
              <a:t>Order the ready queue by increasing absolute deadline.</a:t>
            </a:r>
          </a:p>
          <a:p>
            <a:pPr lvl="1">
              <a:lnSpc>
                <a:spcPct val="100000"/>
              </a:lnSpc>
              <a:buChar char="-"/>
            </a:pPr>
            <a:endParaRPr sz="2000" kern="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-"/>
            </a:pPr>
            <a:endParaRPr sz="17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Assumptions</a:t>
            </a:r>
            <a:endParaRPr sz="2400" kern="0" dirty="0">
              <a:latin typeface="Trebuchet MS"/>
              <a:cs typeface="Trebuchet MS"/>
            </a:endParaRPr>
          </a:p>
          <a:p>
            <a:pPr marL="605155" lvl="1" indent="-135255">
              <a:lnSpc>
                <a:spcPct val="100000"/>
              </a:lnSpc>
              <a:spcBef>
                <a:spcPts val="280"/>
              </a:spcBef>
              <a:buChar char="-"/>
              <a:tabLst>
                <a:tab pos="605790" algn="l"/>
              </a:tabLst>
            </a:pPr>
            <a:r>
              <a:rPr sz="2000" kern="0" dirty="0">
                <a:solidFill>
                  <a:srgbClr val="C00000"/>
                </a:solidFill>
                <a:latin typeface="Arial"/>
                <a:cs typeface="Arial"/>
              </a:rPr>
              <a:t>Horn’s </a:t>
            </a:r>
            <a:r>
              <a:rPr sz="2000" kern="0" dirty="0">
                <a:latin typeface="Arial"/>
                <a:cs typeface="Arial"/>
              </a:rPr>
              <a:t>algorithm is preemptive and is for independent tasks</a:t>
            </a:r>
          </a:p>
          <a:p>
            <a:pPr marL="913765" algn="ctr">
              <a:lnSpc>
                <a:spcPct val="100000"/>
              </a:lnSpc>
              <a:spcBef>
                <a:spcPts val="340"/>
              </a:spcBef>
            </a:pPr>
            <a:r>
              <a:rPr sz="1600" kern="0" dirty="0">
                <a:latin typeface="Arial"/>
                <a:cs typeface="Arial"/>
              </a:rPr>
              <a:t>Note: the “</a:t>
            </a:r>
            <a:r>
              <a:rPr sz="16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EDF</a:t>
            </a:r>
            <a:r>
              <a:rPr sz="1600" kern="0" dirty="0">
                <a:latin typeface="Arial"/>
                <a:cs typeface="Arial"/>
              </a:rPr>
              <a:t>” that is known today (2019) can be preemptive or non-preemptive.</a:t>
            </a:r>
          </a:p>
          <a:p>
            <a:pPr marL="605155" lvl="1" indent="-135255">
              <a:lnSpc>
                <a:spcPct val="100000"/>
              </a:lnSpc>
              <a:spcBef>
                <a:spcPts val="235"/>
              </a:spcBef>
              <a:buChar char="-"/>
              <a:tabLst>
                <a:tab pos="605790" algn="l"/>
              </a:tabLst>
            </a:pPr>
            <a:r>
              <a:rPr sz="2000" kern="0" dirty="0">
                <a:latin typeface="Arial"/>
                <a:cs typeface="Arial"/>
              </a:rPr>
              <a:t>dynamic (</a:t>
            </a:r>
            <a:r>
              <a:rPr sz="2000" kern="0" dirty="0">
                <a:latin typeface="DejaVu Serif"/>
                <a:cs typeface="DejaVu Serif"/>
              </a:rPr>
              <a:t>𝑑</a:t>
            </a:r>
            <a:r>
              <a:rPr sz="2175" kern="0" baseline="-15325" dirty="0">
                <a:latin typeface="DejaVu Serif"/>
                <a:cs typeface="DejaVu Serif"/>
              </a:rPr>
              <a:t>𝑖 </a:t>
            </a:r>
            <a:r>
              <a:rPr sz="2000" kern="0" dirty="0">
                <a:latin typeface="Arial"/>
                <a:cs typeface="Arial"/>
              </a:rPr>
              <a:t>depends on the </a:t>
            </a:r>
            <a:r>
              <a:rPr sz="20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activation time</a:t>
            </a:r>
            <a:r>
              <a:rPr sz="2000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latin typeface="Arial"/>
                <a:cs typeface="Arial"/>
              </a:rPr>
              <a:t>of the task)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har char="-"/>
            </a:pPr>
            <a:endParaRPr sz="29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Property</a:t>
            </a:r>
            <a:endParaRPr sz="2400" kern="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Char char="-"/>
              <a:tabLst>
                <a:tab pos="697865" algn="l"/>
                <a:tab pos="698500" algn="l"/>
              </a:tabLst>
            </a:pPr>
            <a:r>
              <a:rPr sz="2000" kern="0" dirty="0">
                <a:latin typeface="Arial"/>
                <a:cs typeface="Arial"/>
              </a:rPr>
              <a:t>Under the assumptions above, EDF 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minimizes</a:t>
            </a:r>
            <a:endParaRPr sz="2000" kern="0" dirty="0">
              <a:latin typeface="Arial"/>
              <a:cs typeface="Arial"/>
            </a:endParaRPr>
          </a:p>
          <a:p>
            <a:pPr marL="900430" algn="ctr">
              <a:lnSpc>
                <a:spcPct val="100000"/>
              </a:lnSpc>
              <a:spcBef>
                <a:spcPts val="125"/>
              </a:spcBef>
            </a:pPr>
            <a:r>
              <a:rPr sz="2800" b="1" kern="0" dirty="0">
                <a:solidFill>
                  <a:srgbClr val="0000FF"/>
                </a:solidFill>
                <a:latin typeface="Trebuchet MS"/>
                <a:cs typeface="Trebuchet MS"/>
              </a:rPr>
              <a:t>the maximum lateness (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𝑳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𝒎𝒂𝒙</a:t>
            </a:r>
            <a:r>
              <a:rPr sz="2800" b="1" kern="0" dirty="0">
                <a:solidFill>
                  <a:srgbClr val="0000FF"/>
                </a:solidFill>
                <a:latin typeface="Trebuchet MS"/>
                <a:cs typeface="Trebuchet MS"/>
              </a:rPr>
              <a:t>)</a:t>
            </a:r>
            <a:endParaRPr sz="28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EDF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094028" y="1312578"/>
            <a:ext cx="7440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Check whether EDF produces a feasible schedule</a:t>
            </a:r>
            <a:endParaRPr sz="2400" kern="0" dirty="0">
              <a:latin typeface="Arial"/>
              <a:cs typeface="Arial"/>
            </a:endParaRPr>
          </a:p>
        </p:txBody>
      </p:sp>
      <p:graphicFrame>
        <p:nvGraphicFramePr>
          <p:cNvPr id="7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50982"/>
              </p:ext>
            </p:extLst>
          </p:nvPr>
        </p:nvGraphicFramePr>
        <p:xfrm>
          <a:off x="1016812" y="1920019"/>
          <a:ext cx="4991100" cy="2684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1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200" spc="-229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3600" spc="-345" baseline="-20833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3600" baseline="-20833">
                        <a:latin typeface="DejaVu Serif"/>
                        <a:cs typeface="DejaVu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3600" baseline="-20833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3600" baseline="-20833">
                        <a:latin typeface="DejaVu Serif"/>
                        <a:cs typeface="DejaVu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200" spc="-24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𝒂</a:t>
                      </a:r>
                      <a:r>
                        <a:rPr sz="3600" spc="-359" baseline="-20833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3600" baseline="-20833">
                        <a:latin typeface="DejaVu Serif"/>
                        <a:cs typeface="DejaVu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9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3075" spc="-442" baseline="-16260" dirty="0">
                          <a:latin typeface="DejaVu Serif"/>
                          <a:cs typeface="DejaVu Serif"/>
                        </a:rPr>
                        <a:t>1</a:t>
                      </a:r>
                      <a:endParaRPr sz="3075" baseline="-16260">
                        <a:latin typeface="DejaVu Serif"/>
                        <a:cs typeface="DejaVu Serif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3075" spc="-390" baseline="-16260" dirty="0">
                          <a:latin typeface="DejaVu Serif"/>
                          <a:cs typeface="DejaVu Serif"/>
                        </a:rPr>
                        <a:t>2</a:t>
                      </a:r>
                      <a:endParaRPr sz="3075" baseline="-16260">
                        <a:latin typeface="DejaVu Serif"/>
                        <a:cs typeface="DejaVu Serif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6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3075" spc="-397" baseline="-16260" dirty="0">
                          <a:latin typeface="DejaVu Serif"/>
                          <a:cs typeface="DejaVu Serif"/>
                        </a:rPr>
                        <a:t>3</a:t>
                      </a:r>
                      <a:endParaRPr sz="3075" baseline="-16260">
                        <a:latin typeface="DejaVu Serif"/>
                        <a:cs typeface="DejaVu Serif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6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3075" spc="-397" baseline="-16260" dirty="0">
                          <a:latin typeface="DejaVu Serif"/>
                          <a:cs typeface="DejaVu Serif"/>
                        </a:rPr>
                        <a:t>4</a:t>
                      </a:r>
                      <a:endParaRPr sz="3075" baseline="-16260">
                        <a:latin typeface="DejaVu Serif"/>
                        <a:cs typeface="DejaVu Serif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10"/>
          <p:cNvSpPr txBox="1"/>
          <p:nvPr/>
        </p:nvSpPr>
        <p:spPr>
          <a:xfrm>
            <a:off x="1101953" y="4967130"/>
            <a:ext cx="63656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What is the maximum lateness?</a:t>
            </a:r>
            <a:endParaRPr sz="28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22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EDF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625222" y="1864233"/>
            <a:ext cx="9654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1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999870" y="2538222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6"/>
                </a:moveTo>
                <a:lnTo>
                  <a:pt x="51815" y="116586"/>
                </a:lnTo>
                <a:lnTo>
                  <a:pt x="51815" y="418591"/>
                </a:lnTo>
                <a:lnTo>
                  <a:pt x="77724" y="418591"/>
                </a:lnTo>
                <a:lnTo>
                  <a:pt x="77724" y="116586"/>
                </a:lnTo>
                <a:close/>
              </a:path>
              <a:path w="129539" h="419100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41910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10"/>
          <p:cNvSpPr txBox="1"/>
          <p:nvPr/>
        </p:nvSpPr>
        <p:spPr>
          <a:xfrm>
            <a:off x="1970660" y="2940812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0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645789" y="3397758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6"/>
                </a:moveTo>
                <a:lnTo>
                  <a:pt x="51816" y="116586"/>
                </a:lnTo>
                <a:lnTo>
                  <a:pt x="51816" y="418591"/>
                </a:lnTo>
                <a:lnTo>
                  <a:pt x="77724" y="418591"/>
                </a:lnTo>
                <a:lnTo>
                  <a:pt x="77724" y="116586"/>
                </a:lnTo>
                <a:close/>
              </a:path>
              <a:path w="129539" h="41910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41910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3623692" y="3812869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2498217" y="1703070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5"/>
                </a:moveTo>
                <a:lnTo>
                  <a:pt x="51816" y="116585"/>
                </a:lnTo>
                <a:lnTo>
                  <a:pt x="51816" y="418591"/>
                </a:lnTo>
                <a:lnTo>
                  <a:pt x="77724" y="418591"/>
                </a:lnTo>
                <a:lnTo>
                  <a:pt x="77724" y="116585"/>
                </a:lnTo>
                <a:close/>
              </a:path>
              <a:path w="129539" h="41910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419100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4"/>
          <p:cNvSpPr txBox="1"/>
          <p:nvPr/>
        </p:nvSpPr>
        <p:spPr>
          <a:xfrm>
            <a:off x="2476120" y="2112645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2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4845177" y="1669542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69">
                <a:moveTo>
                  <a:pt x="51816" y="354075"/>
                </a:moveTo>
                <a:lnTo>
                  <a:pt x="0" y="354075"/>
                </a:lnTo>
                <a:lnTo>
                  <a:pt x="64770" y="483616"/>
                </a:lnTo>
                <a:lnTo>
                  <a:pt x="123063" y="367030"/>
                </a:lnTo>
                <a:lnTo>
                  <a:pt x="51816" y="367030"/>
                </a:lnTo>
                <a:lnTo>
                  <a:pt x="51816" y="354075"/>
                </a:lnTo>
                <a:close/>
              </a:path>
              <a:path w="129539" h="483869">
                <a:moveTo>
                  <a:pt x="77724" y="0"/>
                </a:moveTo>
                <a:lnTo>
                  <a:pt x="51816" y="0"/>
                </a:lnTo>
                <a:lnTo>
                  <a:pt x="51816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39" h="483869">
                <a:moveTo>
                  <a:pt x="129540" y="354075"/>
                </a:moveTo>
                <a:lnTo>
                  <a:pt x="77724" y="354075"/>
                </a:lnTo>
                <a:lnTo>
                  <a:pt x="77724" y="367030"/>
                </a:lnTo>
                <a:lnTo>
                  <a:pt x="123063" y="367030"/>
                </a:lnTo>
                <a:lnTo>
                  <a:pt x="129540" y="3540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4845177" y="3333750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70">
                <a:moveTo>
                  <a:pt x="51816" y="354075"/>
                </a:moveTo>
                <a:lnTo>
                  <a:pt x="0" y="354075"/>
                </a:lnTo>
                <a:lnTo>
                  <a:pt x="64770" y="483616"/>
                </a:lnTo>
                <a:lnTo>
                  <a:pt x="123063" y="367030"/>
                </a:lnTo>
                <a:lnTo>
                  <a:pt x="51816" y="367030"/>
                </a:lnTo>
                <a:lnTo>
                  <a:pt x="51816" y="354075"/>
                </a:lnTo>
                <a:close/>
              </a:path>
              <a:path w="129539" h="483870">
                <a:moveTo>
                  <a:pt x="77724" y="0"/>
                </a:moveTo>
                <a:lnTo>
                  <a:pt x="51816" y="0"/>
                </a:lnTo>
                <a:lnTo>
                  <a:pt x="51816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39" h="483870">
                <a:moveTo>
                  <a:pt x="129540" y="354075"/>
                </a:moveTo>
                <a:lnTo>
                  <a:pt x="77724" y="354075"/>
                </a:lnTo>
                <a:lnTo>
                  <a:pt x="77724" y="367030"/>
                </a:lnTo>
                <a:lnTo>
                  <a:pt x="123063" y="367030"/>
                </a:lnTo>
                <a:lnTo>
                  <a:pt x="129540" y="3540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 txBox="1"/>
          <p:nvPr/>
        </p:nvSpPr>
        <p:spPr>
          <a:xfrm>
            <a:off x="4827270" y="385610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5425949" y="2967989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5517262" y="2468117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69">
                <a:moveTo>
                  <a:pt x="51815" y="354076"/>
                </a:moveTo>
                <a:lnTo>
                  <a:pt x="0" y="354076"/>
                </a:lnTo>
                <a:lnTo>
                  <a:pt x="64770" y="483616"/>
                </a:lnTo>
                <a:lnTo>
                  <a:pt x="123062" y="367030"/>
                </a:lnTo>
                <a:lnTo>
                  <a:pt x="51815" y="367030"/>
                </a:lnTo>
                <a:lnTo>
                  <a:pt x="51815" y="354076"/>
                </a:lnTo>
                <a:close/>
              </a:path>
              <a:path w="129539" h="483869">
                <a:moveTo>
                  <a:pt x="77724" y="0"/>
                </a:moveTo>
                <a:lnTo>
                  <a:pt x="51815" y="0"/>
                </a:lnTo>
                <a:lnTo>
                  <a:pt x="51815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39" h="483869">
                <a:moveTo>
                  <a:pt x="129539" y="354076"/>
                </a:moveTo>
                <a:lnTo>
                  <a:pt x="77724" y="354076"/>
                </a:lnTo>
                <a:lnTo>
                  <a:pt x="77724" y="367030"/>
                </a:lnTo>
                <a:lnTo>
                  <a:pt x="123062" y="367030"/>
                </a:lnTo>
                <a:lnTo>
                  <a:pt x="129539" y="35407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 txBox="1"/>
          <p:nvPr/>
        </p:nvSpPr>
        <p:spPr>
          <a:xfrm>
            <a:off x="625222" y="2671953"/>
            <a:ext cx="9654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2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625222" y="3566617"/>
            <a:ext cx="9654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3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1843660" y="2060194"/>
            <a:ext cx="6646545" cy="127000"/>
          </a:xfrm>
          <a:custGeom>
            <a:avLst/>
            <a:gdLst/>
            <a:ahLst/>
            <a:cxnLst/>
            <a:rect l="l" t="t" r="r" b="b"/>
            <a:pathLst>
              <a:path w="6646545" h="127000">
                <a:moveTo>
                  <a:pt x="6519290" y="0"/>
                </a:moveTo>
                <a:lnTo>
                  <a:pt x="6519290" y="127000"/>
                </a:lnTo>
                <a:lnTo>
                  <a:pt x="6626479" y="73405"/>
                </a:lnTo>
                <a:lnTo>
                  <a:pt x="6531990" y="73405"/>
                </a:lnTo>
                <a:lnTo>
                  <a:pt x="6531990" y="53593"/>
                </a:lnTo>
                <a:lnTo>
                  <a:pt x="6626479" y="53593"/>
                </a:lnTo>
                <a:lnTo>
                  <a:pt x="6519290" y="0"/>
                </a:lnTo>
                <a:close/>
              </a:path>
              <a:path w="6646545" h="127000">
                <a:moveTo>
                  <a:pt x="651929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6519290" y="73405"/>
                </a:lnTo>
                <a:lnTo>
                  <a:pt x="6519290" y="53593"/>
                </a:lnTo>
                <a:close/>
              </a:path>
              <a:path w="6646545" h="127000">
                <a:moveTo>
                  <a:pt x="6626479" y="53593"/>
                </a:moveTo>
                <a:lnTo>
                  <a:pt x="6531990" y="53593"/>
                </a:lnTo>
                <a:lnTo>
                  <a:pt x="6531990" y="73405"/>
                </a:lnTo>
                <a:lnTo>
                  <a:pt x="6626479" y="73405"/>
                </a:lnTo>
                <a:lnTo>
                  <a:pt x="6646290" y="63500"/>
                </a:lnTo>
                <a:lnTo>
                  <a:pt x="662647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1843660" y="2890773"/>
            <a:ext cx="6646545" cy="127000"/>
          </a:xfrm>
          <a:custGeom>
            <a:avLst/>
            <a:gdLst/>
            <a:ahLst/>
            <a:cxnLst/>
            <a:rect l="l" t="t" r="r" b="b"/>
            <a:pathLst>
              <a:path w="6646545" h="127000">
                <a:moveTo>
                  <a:pt x="6519290" y="0"/>
                </a:moveTo>
                <a:lnTo>
                  <a:pt x="6519290" y="127000"/>
                </a:lnTo>
                <a:lnTo>
                  <a:pt x="6626479" y="73405"/>
                </a:lnTo>
                <a:lnTo>
                  <a:pt x="6531990" y="73405"/>
                </a:lnTo>
                <a:lnTo>
                  <a:pt x="6531990" y="53593"/>
                </a:lnTo>
                <a:lnTo>
                  <a:pt x="6626479" y="53593"/>
                </a:lnTo>
                <a:lnTo>
                  <a:pt x="6519290" y="0"/>
                </a:lnTo>
                <a:close/>
              </a:path>
              <a:path w="6646545" h="127000">
                <a:moveTo>
                  <a:pt x="651929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6519290" y="73405"/>
                </a:lnTo>
                <a:lnTo>
                  <a:pt x="6519290" y="53593"/>
                </a:lnTo>
                <a:close/>
              </a:path>
              <a:path w="6646545" h="127000">
                <a:moveTo>
                  <a:pt x="6626479" y="53593"/>
                </a:moveTo>
                <a:lnTo>
                  <a:pt x="6531990" y="53593"/>
                </a:lnTo>
                <a:lnTo>
                  <a:pt x="6531990" y="73405"/>
                </a:lnTo>
                <a:lnTo>
                  <a:pt x="6626479" y="73405"/>
                </a:lnTo>
                <a:lnTo>
                  <a:pt x="6646290" y="63500"/>
                </a:lnTo>
                <a:lnTo>
                  <a:pt x="662647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1843660" y="3764026"/>
            <a:ext cx="6646545" cy="127000"/>
          </a:xfrm>
          <a:custGeom>
            <a:avLst/>
            <a:gdLst/>
            <a:ahLst/>
            <a:cxnLst/>
            <a:rect l="l" t="t" r="r" b="b"/>
            <a:pathLst>
              <a:path w="6646545" h="127000">
                <a:moveTo>
                  <a:pt x="6519290" y="0"/>
                </a:moveTo>
                <a:lnTo>
                  <a:pt x="6519290" y="127000"/>
                </a:lnTo>
                <a:lnTo>
                  <a:pt x="6626479" y="73406"/>
                </a:lnTo>
                <a:lnTo>
                  <a:pt x="6531990" y="73406"/>
                </a:lnTo>
                <a:lnTo>
                  <a:pt x="6531990" y="53593"/>
                </a:lnTo>
                <a:lnTo>
                  <a:pt x="6626479" y="53593"/>
                </a:lnTo>
                <a:lnTo>
                  <a:pt x="6519290" y="0"/>
                </a:lnTo>
                <a:close/>
              </a:path>
              <a:path w="6646545" h="127000">
                <a:moveTo>
                  <a:pt x="651929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6519290" y="73406"/>
                </a:lnTo>
                <a:lnTo>
                  <a:pt x="6519290" y="53593"/>
                </a:lnTo>
                <a:close/>
              </a:path>
              <a:path w="6646545" h="127000">
                <a:moveTo>
                  <a:pt x="6626479" y="53593"/>
                </a:moveTo>
                <a:lnTo>
                  <a:pt x="6531990" y="53593"/>
                </a:lnTo>
                <a:lnTo>
                  <a:pt x="6531990" y="73406"/>
                </a:lnTo>
                <a:lnTo>
                  <a:pt x="6626479" y="73406"/>
                </a:lnTo>
                <a:lnTo>
                  <a:pt x="6646290" y="63500"/>
                </a:lnTo>
                <a:lnTo>
                  <a:pt x="662647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1887855" y="4622038"/>
            <a:ext cx="6646545" cy="127000"/>
          </a:xfrm>
          <a:custGeom>
            <a:avLst/>
            <a:gdLst/>
            <a:ahLst/>
            <a:cxnLst/>
            <a:rect l="l" t="t" r="r" b="b"/>
            <a:pathLst>
              <a:path w="6646545" h="127000">
                <a:moveTo>
                  <a:pt x="6519291" y="0"/>
                </a:moveTo>
                <a:lnTo>
                  <a:pt x="6519291" y="127000"/>
                </a:lnTo>
                <a:lnTo>
                  <a:pt x="6626479" y="73406"/>
                </a:lnTo>
                <a:lnTo>
                  <a:pt x="6531991" y="73406"/>
                </a:lnTo>
                <a:lnTo>
                  <a:pt x="6531991" y="53593"/>
                </a:lnTo>
                <a:lnTo>
                  <a:pt x="6626479" y="53593"/>
                </a:lnTo>
                <a:lnTo>
                  <a:pt x="6519291" y="0"/>
                </a:lnTo>
                <a:close/>
              </a:path>
              <a:path w="6646545" h="127000">
                <a:moveTo>
                  <a:pt x="651929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6519291" y="73406"/>
                </a:lnTo>
                <a:lnTo>
                  <a:pt x="6519291" y="53593"/>
                </a:lnTo>
                <a:close/>
              </a:path>
              <a:path w="6646545" h="127000">
                <a:moveTo>
                  <a:pt x="6626479" y="53593"/>
                </a:moveTo>
                <a:lnTo>
                  <a:pt x="6531991" y="53593"/>
                </a:lnTo>
                <a:lnTo>
                  <a:pt x="6531991" y="73406"/>
                </a:lnTo>
                <a:lnTo>
                  <a:pt x="6626479" y="73406"/>
                </a:lnTo>
                <a:lnTo>
                  <a:pt x="6646291" y="63500"/>
                </a:lnTo>
                <a:lnTo>
                  <a:pt x="662647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4602862" y="4254246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5"/>
                </a:moveTo>
                <a:lnTo>
                  <a:pt x="51815" y="116585"/>
                </a:lnTo>
                <a:lnTo>
                  <a:pt x="51815" y="418591"/>
                </a:lnTo>
                <a:lnTo>
                  <a:pt x="77724" y="418591"/>
                </a:lnTo>
                <a:lnTo>
                  <a:pt x="77724" y="116585"/>
                </a:lnTo>
                <a:close/>
              </a:path>
              <a:path w="129539" h="419100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419100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 txBox="1"/>
          <p:nvPr/>
        </p:nvSpPr>
        <p:spPr>
          <a:xfrm>
            <a:off x="4581018" y="4669282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8"/>
          <p:cNvSpPr txBox="1"/>
          <p:nvPr/>
        </p:nvSpPr>
        <p:spPr>
          <a:xfrm>
            <a:off x="660274" y="4424298"/>
            <a:ext cx="9654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4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7" name="object 29"/>
          <p:cNvSpPr txBox="1"/>
          <p:nvPr/>
        </p:nvSpPr>
        <p:spPr>
          <a:xfrm>
            <a:off x="4835525" y="2072386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30"/>
          <p:cNvSpPr/>
          <p:nvPr/>
        </p:nvSpPr>
        <p:spPr>
          <a:xfrm>
            <a:off x="6805041" y="4168902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40" h="483870">
                <a:moveTo>
                  <a:pt x="51815" y="354075"/>
                </a:moveTo>
                <a:lnTo>
                  <a:pt x="0" y="354075"/>
                </a:lnTo>
                <a:lnTo>
                  <a:pt x="64770" y="483616"/>
                </a:lnTo>
                <a:lnTo>
                  <a:pt x="123062" y="367030"/>
                </a:lnTo>
                <a:lnTo>
                  <a:pt x="51815" y="367030"/>
                </a:lnTo>
                <a:lnTo>
                  <a:pt x="51815" y="354075"/>
                </a:lnTo>
                <a:close/>
              </a:path>
              <a:path w="129540" h="483870">
                <a:moveTo>
                  <a:pt x="77724" y="0"/>
                </a:moveTo>
                <a:lnTo>
                  <a:pt x="51815" y="0"/>
                </a:lnTo>
                <a:lnTo>
                  <a:pt x="51815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40" h="483870">
                <a:moveTo>
                  <a:pt x="129539" y="354075"/>
                </a:moveTo>
                <a:lnTo>
                  <a:pt x="77724" y="354075"/>
                </a:lnTo>
                <a:lnTo>
                  <a:pt x="77724" y="367030"/>
                </a:lnTo>
                <a:lnTo>
                  <a:pt x="123062" y="367030"/>
                </a:lnTo>
                <a:lnTo>
                  <a:pt x="129539" y="3540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4642486" y="2676194"/>
            <a:ext cx="981468" cy="263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/>
          <p:nvPr/>
        </p:nvSpPr>
        <p:spPr>
          <a:xfrm>
            <a:off x="4689730" y="2703576"/>
            <a:ext cx="891539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4689730" y="2703576"/>
            <a:ext cx="891540" cy="173990"/>
          </a:xfrm>
          <a:custGeom>
            <a:avLst/>
            <a:gdLst/>
            <a:ahLst/>
            <a:cxnLst/>
            <a:rect l="l" t="t" r="r" b="b"/>
            <a:pathLst>
              <a:path w="891539" h="173989">
                <a:moveTo>
                  <a:pt x="0" y="173736"/>
                </a:moveTo>
                <a:lnTo>
                  <a:pt x="891539" y="173736"/>
                </a:lnTo>
                <a:lnTo>
                  <a:pt x="891539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2009014" y="2676194"/>
            <a:ext cx="595909" cy="263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5"/>
          <p:cNvSpPr/>
          <p:nvPr/>
        </p:nvSpPr>
        <p:spPr>
          <a:xfrm>
            <a:off x="2056257" y="2703576"/>
            <a:ext cx="505968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36"/>
          <p:cNvSpPr/>
          <p:nvPr/>
        </p:nvSpPr>
        <p:spPr>
          <a:xfrm>
            <a:off x="2056257" y="2703576"/>
            <a:ext cx="506095" cy="173990"/>
          </a:xfrm>
          <a:custGeom>
            <a:avLst/>
            <a:gdLst/>
            <a:ahLst/>
            <a:cxnLst/>
            <a:rect l="l" t="t" r="r" b="b"/>
            <a:pathLst>
              <a:path w="506094" h="173989">
                <a:moveTo>
                  <a:pt x="0" y="173736"/>
                </a:moveTo>
                <a:lnTo>
                  <a:pt x="505968" y="173736"/>
                </a:lnTo>
                <a:lnTo>
                  <a:pt x="505968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37"/>
          <p:cNvSpPr txBox="1"/>
          <p:nvPr/>
        </p:nvSpPr>
        <p:spPr>
          <a:xfrm>
            <a:off x="3889375" y="211353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8"/>
          <p:cNvSpPr/>
          <p:nvPr/>
        </p:nvSpPr>
        <p:spPr>
          <a:xfrm>
            <a:off x="2519554" y="1842465"/>
            <a:ext cx="1484375" cy="239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/>
          <p:cNvSpPr/>
          <p:nvPr/>
        </p:nvSpPr>
        <p:spPr>
          <a:xfrm>
            <a:off x="2566798" y="1869948"/>
            <a:ext cx="1394460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/>
          <p:cNvSpPr/>
          <p:nvPr/>
        </p:nvSpPr>
        <p:spPr>
          <a:xfrm>
            <a:off x="2566798" y="1869948"/>
            <a:ext cx="1394460" cy="149860"/>
          </a:xfrm>
          <a:custGeom>
            <a:avLst/>
            <a:gdLst/>
            <a:ahLst/>
            <a:cxnLst/>
            <a:rect l="l" t="t" r="r" b="b"/>
            <a:pathLst>
              <a:path w="1394460" h="149860">
                <a:moveTo>
                  <a:pt x="0" y="149351"/>
                </a:moveTo>
                <a:lnTo>
                  <a:pt x="1394460" y="149351"/>
                </a:lnTo>
                <a:lnTo>
                  <a:pt x="139446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/>
          <p:nvPr/>
        </p:nvSpPr>
        <p:spPr>
          <a:xfrm>
            <a:off x="3903345" y="3531158"/>
            <a:ext cx="815352" cy="256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/>
          <p:cNvSpPr/>
          <p:nvPr/>
        </p:nvSpPr>
        <p:spPr>
          <a:xfrm>
            <a:off x="3950589" y="3558540"/>
            <a:ext cx="725424" cy="166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/>
          <p:cNvSpPr/>
          <p:nvPr/>
        </p:nvSpPr>
        <p:spPr>
          <a:xfrm>
            <a:off x="3950589" y="3558540"/>
            <a:ext cx="725805" cy="166370"/>
          </a:xfrm>
          <a:custGeom>
            <a:avLst/>
            <a:gdLst/>
            <a:ahLst/>
            <a:cxnLst/>
            <a:rect l="l" t="t" r="r" b="b"/>
            <a:pathLst>
              <a:path w="725804" h="166370">
                <a:moveTo>
                  <a:pt x="0" y="166116"/>
                </a:moveTo>
                <a:lnTo>
                  <a:pt x="725424" y="166116"/>
                </a:lnTo>
                <a:lnTo>
                  <a:pt x="725424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/>
          <p:cNvSpPr/>
          <p:nvPr/>
        </p:nvSpPr>
        <p:spPr>
          <a:xfrm>
            <a:off x="5534025" y="4383074"/>
            <a:ext cx="1059167" cy="274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/>
          <p:cNvSpPr/>
          <p:nvPr/>
        </p:nvSpPr>
        <p:spPr>
          <a:xfrm>
            <a:off x="5581269" y="4410455"/>
            <a:ext cx="969263" cy="184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/>
          <p:cNvSpPr/>
          <p:nvPr/>
        </p:nvSpPr>
        <p:spPr>
          <a:xfrm>
            <a:off x="5581269" y="4410455"/>
            <a:ext cx="969644" cy="184785"/>
          </a:xfrm>
          <a:custGeom>
            <a:avLst/>
            <a:gdLst/>
            <a:ahLst/>
            <a:cxnLst/>
            <a:rect l="l" t="t" r="r" b="b"/>
            <a:pathLst>
              <a:path w="969645" h="184785">
                <a:moveTo>
                  <a:pt x="0" y="184404"/>
                </a:moveTo>
                <a:lnTo>
                  <a:pt x="969263" y="184404"/>
                </a:lnTo>
                <a:lnTo>
                  <a:pt x="969263" y="0"/>
                </a:lnTo>
                <a:lnTo>
                  <a:pt x="0" y="0"/>
                </a:lnTo>
                <a:lnTo>
                  <a:pt x="0" y="18440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/>
          <p:cNvSpPr txBox="1"/>
          <p:nvPr/>
        </p:nvSpPr>
        <p:spPr>
          <a:xfrm>
            <a:off x="5507610" y="4659884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8"/>
          <p:cNvSpPr txBox="1"/>
          <p:nvPr/>
        </p:nvSpPr>
        <p:spPr>
          <a:xfrm>
            <a:off x="6363462" y="4679696"/>
            <a:ext cx="636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"/>
                <a:cs typeface="Arial"/>
              </a:rPr>
              <a:t>14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3000" spc="-150" baseline="2777" dirty="0">
                <a:latin typeface="Arial"/>
                <a:cs typeface="Arial"/>
              </a:rPr>
              <a:t>15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47" name="object 49"/>
          <p:cNvSpPr txBox="1"/>
          <p:nvPr/>
        </p:nvSpPr>
        <p:spPr>
          <a:xfrm>
            <a:off x="404343" y="5603544"/>
            <a:ext cx="45086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Note the difference between </a:t>
            </a:r>
            <a:r>
              <a:rPr sz="2000" kern="0" dirty="0">
                <a:latin typeface="DejaVu Serif"/>
                <a:cs typeface="DejaVu Serif"/>
              </a:rPr>
              <a:t>𝐷</a:t>
            </a:r>
            <a:r>
              <a:rPr sz="2175" kern="0" baseline="-15325" dirty="0">
                <a:latin typeface="DejaVu Serif"/>
                <a:cs typeface="DejaVu Serif"/>
              </a:rPr>
              <a:t>𝑖 </a:t>
            </a:r>
            <a:r>
              <a:rPr sz="2000" kern="0" dirty="0">
                <a:latin typeface="Arial"/>
                <a:cs typeface="Arial"/>
              </a:rPr>
              <a:t>and </a:t>
            </a:r>
            <a:r>
              <a:rPr sz="2000" kern="0" dirty="0">
                <a:latin typeface="DejaVu Serif"/>
                <a:cs typeface="DejaVu Serif"/>
              </a:rPr>
              <a:t>𝑑</a:t>
            </a:r>
            <a:r>
              <a:rPr sz="2175" kern="0" baseline="-15325" dirty="0">
                <a:latin typeface="DejaVu Serif"/>
                <a:cs typeface="DejaVu Serif"/>
              </a:rPr>
              <a:t>𝑖</a:t>
            </a: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Online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admission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test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622301" y="1949018"/>
            <a:ext cx="8293099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>
              <a:spcBef>
                <a:spcPts val="100"/>
              </a:spcBef>
            </a:pPr>
            <a:r>
              <a:rPr lang="en-US" sz="2400" smtClean="0"/>
              <a:t>How can we design an online </a:t>
            </a:r>
            <a:r>
              <a:rPr lang="en-US" sz="240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test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for EDF that tells if we can</a:t>
            </a:r>
          </a:p>
          <a:p>
            <a:pPr algn="ctr">
              <a:spcBef>
                <a:spcPts val="15"/>
              </a:spcBef>
            </a:pPr>
            <a:r>
              <a:rPr lang="en-US" sz="2400" smtClean="0">
                <a:solidFill>
                  <a:srgbClr val="008000"/>
                </a:solidFill>
              </a:rPr>
              <a:t>safely </a:t>
            </a:r>
            <a:r>
              <a:rPr lang="en-US" sz="2400" smtClean="0"/>
              <a:t>add </a:t>
            </a:r>
            <a:r>
              <a:rPr lang="en-US" sz="2400" smtClean="0">
                <a:solidFill>
                  <a:srgbClr val="0000FF"/>
                </a:solidFill>
              </a:rPr>
              <a:t>a new task </a:t>
            </a:r>
            <a:r>
              <a:rPr lang="en-US" sz="2400" smtClean="0"/>
              <a:t>to the system at time </a:t>
            </a:r>
            <a:r>
              <a:rPr lang="en-US" sz="2400" b="0" smtClean="0">
                <a:latin typeface="DejaVu Serif"/>
                <a:cs typeface="DejaVu Serif"/>
              </a:rPr>
              <a:t>𝒕</a:t>
            </a:r>
            <a:r>
              <a:rPr lang="en-US" sz="2400" smtClean="0"/>
              <a:t>?</a:t>
            </a:r>
            <a:endParaRPr lang="en-US" sz="2400" dirty="0">
              <a:latin typeface="DejaVu Serif"/>
              <a:cs typeface="DejaVu Serif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2663571" y="3308349"/>
            <a:ext cx="40581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This is called an </a:t>
            </a:r>
            <a:r>
              <a:rPr sz="1800" b="1" kern="0" dirty="0">
                <a:solidFill>
                  <a:srgbClr val="0000FF"/>
                </a:solidFill>
                <a:latin typeface="Trebuchet MS"/>
                <a:cs typeface="Trebuchet MS"/>
              </a:rPr>
              <a:t>online admission test</a:t>
            </a:r>
            <a:endParaRPr sz="1800" kern="0" dirty="0">
              <a:latin typeface="Trebuchet MS"/>
              <a:cs typeface="Trebuchet MS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6718935" y="3200400"/>
            <a:ext cx="367665" cy="350520"/>
          </a:xfrm>
          <a:custGeom>
            <a:avLst/>
            <a:gdLst/>
            <a:ahLst/>
            <a:cxnLst/>
            <a:rect l="l" t="t" r="r" b="b"/>
            <a:pathLst>
              <a:path w="367664" h="350520">
                <a:moveTo>
                  <a:pt x="275463" y="175259"/>
                </a:moveTo>
                <a:lnTo>
                  <a:pt x="91821" y="175259"/>
                </a:lnTo>
                <a:lnTo>
                  <a:pt x="91821" y="350519"/>
                </a:lnTo>
                <a:lnTo>
                  <a:pt x="275463" y="350519"/>
                </a:lnTo>
                <a:lnTo>
                  <a:pt x="275463" y="175259"/>
                </a:lnTo>
                <a:close/>
              </a:path>
              <a:path w="367664" h="350520">
                <a:moveTo>
                  <a:pt x="183641" y="0"/>
                </a:moveTo>
                <a:lnTo>
                  <a:pt x="0" y="175259"/>
                </a:lnTo>
                <a:lnTo>
                  <a:pt x="367284" y="175259"/>
                </a:lnTo>
                <a:lnTo>
                  <a:pt x="1836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10"/>
          <p:cNvSpPr txBox="1"/>
          <p:nvPr/>
        </p:nvSpPr>
        <p:spPr>
          <a:xfrm>
            <a:off x="489610" y="5485891"/>
            <a:ext cx="8425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Safely </a:t>
            </a:r>
            <a:r>
              <a:rPr sz="1800" kern="0" dirty="0">
                <a:latin typeface="Arial"/>
                <a:cs typeface="Arial"/>
              </a:rPr>
              <a:t>= not causing a deadline miss for the tasks that execute in the system?</a:t>
            </a:r>
          </a:p>
        </p:txBody>
      </p:sp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An online admission test for EDF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58"/>
          <p:cNvSpPr txBox="1"/>
          <p:nvPr/>
        </p:nvSpPr>
        <p:spPr>
          <a:xfrm>
            <a:off x="476635" y="1318336"/>
            <a:ext cx="8191500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9175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C00000"/>
                </a:solidFill>
                <a:latin typeface="Trebuchet MS"/>
                <a:cs typeface="Trebuchet MS"/>
              </a:rPr>
              <a:t>How should we make a test?</a:t>
            </a:r>
            <a:endParaRPr sz="2400" kern="0" dirty="0">
              <a:latin typeface="Trebuchet MS"/>
              <a:cs typeface="Trebuchet MS"/>
            </a:endParaRPr>
          </a:p>
          <a:p>
            <a:pPr marR="279400" algn="r">
              <a:lnSpc>
                <a:spcPct val="100000"/>
              </a:lnSpc>
              <a:spcBef>
                <a:spcPts val="214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"/>
          <a:stretch/>
        </p:blipFill>
        <p:spPr bwMode="auto">
          <a:xfrm>
            <a:off x="247650" y="1782565"/>
            <a:ext cx="85391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14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10.3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48.6|33.9|3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2|7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41212</TotalTime>
  <Words>1651</Words>
  <Application>Microsoft Office PowerPoint</Application>
  <PresentationFormat>On-screen Show (4:3)</PresentationFormat>
  <Paragraphs>332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Aspect</vt:lpstr>
      <vt:lpstr>Embedded and Real-Time Systems  Spring 2021</vt:lpstr>
      <vt:lpstr>Copyright Notice</vt:lpstr>
      <vt:lpstr>Agenda</vt:lpstr>
      <vt:lpstr>Recall: absolute deadline v.s. relative deadline</vt:lpstr>
      <vt:lpstr>Earliest Deadline First (EDF)</vt:lpstr>
      <vt:lpstr>EDF exercise</vt:lpstr>
      <vt:lpstr>EDF exercise</vt:lpstr>
      <vt:lpstr>Online admission test</vt:lpstr>
      <vt:lpstr>An online admission test for EDF</vt:lpstr>
      <vt:lpstr>An online admission test for EDF</vt:lpstr>
      <vt:lpstr>An online admission test for EDF</vt:lpstr>
      <vt:lpstr>An online admission test for EDF</vt:lpstr>
      <vt:lpstr>What next?</vt:lpstr>
      <vt:lpstr>Feasibility Optimality</vt:lpstr>
      <vt:lpstr>A property of optimal algorithms</vt:lpstr>
      <vt:lpstr>Table-driven scheduling</vt:lpstr>
      <vt:lpstr>Table-driven scheduling</vt:lpstr>
      <vt:lpstr>Table-driven scheduling</vt:lpstr>
      <vt:lpstr>Advantages of table-driven scheduling</vt:lpstr>
      <vt:lpstr>So do we even need the  real-time systems course?!!</vt:lpstr>
      <vt:lpstr>Disadvantages of table-driven scheduling</vt:lpstr>
      <vt:lpstr>It eats up a large amount of memory!</vt:lpstr>
      <vt:lpstr>Memory is money!</vt:lpstr>
      <vt:lpstr>Agenda</vt:lpstr>
      <vt:lpstr>Non-preemptive scheduling</vt:lpstr>
      <vt:lpstr>Non-preemptive scheduling</vt:lpstr>
      <vt:lpstr>Non-preemptive scheduling</vt:lpstr>
      <vt:lpstr>How about “work-conserving” policies?</vt:lpstr>
      <vt:lpstr>PowerPoint Presentation</vt:lpstr>
      <vt:lpstr>EDF is good, but not THAT good!</vt:lpstr>
      <vt:lpstr>Take-away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612</cp:revision>
  <cp:lastPrinted>2017-02-07T08:08:08Z</cp:lastPrinted>
  <dcterms:created xsi:type="dcterms:W3CDTF">2006-08-16T00:00:00Z</dcterms:created>
  <dcterms:modified xsi:type="dcterms:W3CDTF">2021-04-04T08:00:37Z</dcterms:modified>
</cp:coreProperties>
</file>