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90" r:id="rId3"/>
    <p:sldId id="258" r:id="rId4"/>
    <p:sldId id="426" r:id="rId5"/>
    <p:sldId id="427" r:id="rId6"/>
    <p:sldId id="428" r:id="rId7"/>
    <p:sldId id="483" r:id="rId8"/>
    <p:sldId id="482" r:id="rId9"/>
    <p:sldId id="481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3" autoAdjust="0"/>
    <p:restoredTop sz="91826" autoAdjust="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4/6/2021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7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Proportional share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58595" y="1003249"/>
            <a:ext cx="85330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Basic idea</a:t>
            </a:r>
            <a:endParaRPr sz="2400" kern="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latin typeface="Arial"/>
                <a:cs typeface="Arial"/>
              </a:rPr>
              <a:t>Divide the timeline into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slots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kern="0" dirty="0">
                <a:latin typeface="Arial"/>
                <a:cs typeface="Arial"/>
              </a:rPr>
              <a:t>of equal length.</a:t>
            </a:r>
          </a:p>
          <a:p>
            <a:pPr marL="697865" lvl="1" indent="-227965">
              <a:lnSpc>
                <a:spcPct val="100000"/>
              </a:lnSpc>
              <a:spcBef>
                <a:spcPts val="1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latin typeface="Arial"/>
                <a:cs typeface="Arial"/>
              </a:rPr>
              <a:t>Within each slot 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serve each task for a time proportional to its utilization</a:t>
            </a:r>
            <a:r>
              <a:rPr sz="2000" kern="0" dirty="0">
                <a:latin typeface="Arial"/>
                <a:cs typeface="Arial"/>
              </a:rPr>
              <a:t>:</a:t>
            </a:r>
          </a:p>
        </p:txBody>
      </p:sp>
      <p:sp>
        <p:nvSpPr>
          <p:cNvPr id="10" name="object 8"/>
          <p:cNvSpPr/>
          <p:nvPr/>
        </p:nvSpPr>
        <p:spPr>
          <a:xfrm>
            <a:off x="1537716" y="2235682"/>
            <a:ext cx="6529771" cy="26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2488692" y="4802632"/>
            <a:ext cx="941069" cy="127000"/>
          </a:xfrm>
          <a:custGeom>
            <a:avLst/>
            <a:gdLst/>
            <a:ahLst/>
            <a:cxnLst/>
            <a:rect l="l" t="t" r="r" b="b"/>
            <a:pathLst>
              <a:path w="94107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1120"/>
                </a:lnTo>
                <a:lnTo>
                  <a:pt x="114300" y="71120"/>
                </a:lnTo>
                <a:lnTo>
                  <a:pt x="114300" y="55880"/>
                </a:lnTo>
                <a:lnTo>
                  <a:pt x="127000" y="55880"/>
                </a:lnTo>
                <a:lnTo>
                  <a:pt x="127000" y="0"/>
                </a:lnTo>
                <a:close/>
              </a:path>
              <a:path w="941070" h="127000">
                <a:moveTo>
                  <a:pt x="813816" y="0"/>
                </a:moveTo>
                <a:lnTo>
                  <a:pt x="813816" y="127000"/>
                </a:lnTo>
                <a:lnTo>
                  <a:pt x="925576" y="71120"/>
                </a:lnTo>
                <a:lnTo>
                  <a:pt x="826516" y="71120"/>
                </a:lnTo>
                <a:lnTo>
                  <a:pt x="826516" y="55880"/>
                </a:lnTo>
                <a:lnTo>
                  <a:pt x="925576" y="55880"/>
                </a:lnTo>
                <a:lnTo>
                  <a:pt x="813816" y="0"/>
                </a:lnTo>
                <a:close/>
              </a:path>
              <a:path w="941070" h="127000">
                <a:moveTo>
                  <a:pt x="127000" y="55880"/>
                </a:moveTo>
                <a:lnTo>
                  <a:pt x="114300" y="55880"/>
                </a:lnTo>
                <a:lnTo>
                  <a:pt x="114300" y="71120"/>
                </a:lnTo>
                <a:lnTo>
                  <a:pt x="127000" y="71120"/>
                </a:lnTo>
                <a:lnTo>
                  <a:pt x="127000" y="55880"/>
                </a:lnTo>
                <a:close/>
              </a:path>
              <a:path w="941070" h="127000">
                <a:moveTo>
                  <a:pt x="813816" y="55880"/>
                </a:moveTo>
                <a:lnTo>
                  <a:pt x="127000" y="55880"/>
                </a:lnTo>
                <a:lnTo>
                  <a:pt x="127000" y="71120"/>
                </a:lnTo>
                <a:lnTo>
                  <a:pt x="813816" y="71120"/>
                </a:lnTo>
                <a:lnTo>
                  <a:pt x="813816" y="55880"/>
                </a:lnTo>
                <a:close/>
              </a:path>
              <a:path w="941070" h="127000">
                <a:moveTo>
                  <a:pt x="925576" y="55880"/>
                </a:moveTo>
                <a:lnTo>
                  <a:pt x="826516" y="55880"/>
                </a:lnTo>
                <a:lnTo>
                  <a:pt x="826516" y="71120"/>
                </a:lnTo>
                <a:lnTo>
                  <a:pt x="925576" y="71120"/>
                </a:lnTo>
                <a:lnTo>
                  <a:pt x="940816" y="63500"/>
                </a:lnTo>
                <a:lnTo>
                  <a:pt x="925576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2425192" y="3307079"/>
            <a:ext cx="127000" cy="466090"/>
          </a:xfrm>
          <a:custGeom>
            <a:avLst/>
            <a:gdLst/>
            <a:ahLst/>
            <a:cxnLst/>
            <a:rect l="l" t="t" r="r" b="b"/>
            <a:pathLst>
              <a:path w="127000" h="466089">
                <a:moveTo>
                  <a:pt x="69850" y="114300"/>
                </a:moveTo>
                <a:lnTo>
                  <a:pt x="57150" y="114300"/>
                </a:lnTo>
                <a:lnTo>
                  <a:pt x="57150" y="465963"/>
                </a:lnTo>
                <a:lnTo>
                  <a:pt x="69850" y="465963"/>
                </a:lnTo>
                <a:lnTo>
                  <a:pt x="69850" y="114300"/>
                </a:lnTo>
                <a:close/>
              </a:path>
              <a:path w="127000" h="466089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66089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257040" y="3307079"/>
            <a:ext cx="127000" cy="466090"/>
          </a:xfrm>
          <a:custGeom>
            <a:avLst/>
            <a:gdLst/>
            <a:ahLst/>
            <a:cxnLst/>
            <a:rect l="l" t="t" r="r" b="b"/>
            <a:pathLst>
              <a:path w="127000" h="466089">
                <a:moveTo>
                  <a:pt x="69850" y="114300"/>
                </a:moveTo>
                <a:lnTo>
                  <a:pt x="57150" y="114300"/>
                </a:lnTo>
                <a:lnTo>
                  <a:pt x="57150" y="465963"/>
                </a:lnTo>
                <a:lnTo>
                  <a:pt x="69850" y="465963"/>
                </a:lnTo>
                <a:lnTo>
                  <a:pt x="69850" y="114300"/>
                </a:lnTo>
                <a:close/>
              </a:path>
              <a:path w="127000" h="466089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66089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079744" y="3307079"/>
            <a:ext cx="127000" cy="466090"/>
          </a:xfrm>
          <a:custGeom>
            <a:avLst/>
            <a:gdLst/>
            <a:ahLst/>
            <a:cxnLst/>
            <a:rect l="l" t="t" r="r" b="b"/>
            <a:pathLst>
              <a:path w="127000" h="466089">
                <a:moveTo>
                  <a:pt x="69850" y="114300"/>
                </a:moveTo>
                <a:lnTo>
                  <a:pt x="57150" y="114300"/>
                </a:lnTo>
                <a:lnTo>
                  <a:pt x="57150" y="465963"/>
                </a:lnTo>
                <a:lnTo>
                  <a:pt x="69850" y="465963"/>
                </a:lnTo>
                <a:lnTo>
                  <a:pt x="69850" y="114300"/>
                </a:lnTo>
                <a:close/>
              </a:path>
              <a:path w="127000" h="466089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66089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997192" y="4021835"/>
            <a:ext cx="127000" cy="466090"/>
          </a:xfrm>
          <a:custGeom>
            <a:avLst/>
            <a:gdLst/>
            <a:ahLst/>
            <a:cxnLst/>
            <a:rect l="l" t="t" r="r" b="b"/>
            <a:pathLst>
              <a:path w="127000" h="466089">
                <a:moveTo>
                  <a:pt x="69850" y="114300"/>
                </a:moveTo>
                <a:lnTo>
                  <a:pt x="57150" y="114300"/>
                </a:lnTo>
                <a:lnTo>
                  <a:pt x="57150" y="465963"/>
                </a:lnTo>
                <a:lnTo>
                  <a:pt x="69850" y="465963"/>
                </a:lnTo>
                <a:lnTo>
                  <a:pt x="69850" y="114300"/>
                </a:lnTo>
                <a:close/>
              </a:path>
              <a:path w="127000" h="466089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66089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2425192" y="4021835"/>
            <a:ext cx="127000" cy="466090"/>
          </a:xfrm>
          <a:custGeom>
            <a:avLst/>
            <a:gdLst/>
            <a:ahLst/>
            <a:cxnLst/>
            <a:rect l="l" t="t" r="r" b="b"/>
            <a:pathLst>
              <a:path w="127000" h="466089">
                <a:moveTo>
                  <a:pt x="69850" y="114300"/>
                </a:moveTo>
                <a:lnTo>
                  <a:pt x="57150" y="114300"/>
                </a:lnTo>
                <a:lnTo>
                  <a:pt x="57150" y="465963"/>
                </a:lnTo>
                <a:lnTo>
                  <a:pt x="69850" y="465963"/>
                </a:lnTo>
                <a:lnTo>
                  <a:pt x="69850" y="114300"/>
                </a:lnTo>
                <a:close/>
              </a:path>
              <a:path w="127000" h="466089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66089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0911" y="5754624"/>
            <a:ext cx="6685788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0911" y="5756147"/>
            <a:ext cx="6685915" cy="64643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 marR="22352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task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feasible, </a:t>
            </a:r>
            <a:r>
              <a:rPr sz="1800" spc="-30" dirty="0">
                <a:latin typeface="Arial"/>
                <a:cs typeface="Arial"/>
              </a:rPr>
              <a:t>then proportional </a:t>
            </a:r>
            <a:r>
              <a:rPr sz="1800" spc="-85" dirty="0">
                <a:latin typeface="Arial"/>
                <a:cs typeface="Arial"/>
              </a:rPr>
              <a:t>sharing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95" dirty="0">
                <a:latin typeface="Arial"/>
                <a:cs typeface="Arial"/>
              </a:rPr>
              <a:t>also schedule </a:t>
            </a:r>
            <a:r>
              <a:rPr sz="1800" spc="55" dirty="0">
                <a:latin typeface="Arial"/>
                <a:cs typeface="Arial"/>
              </a:rPr>
              <a:t>it 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long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35" dirty="0">
                <a:latin typeface="Arial"/>
                <a:cs typeface="Arial"/>
              </a:rPr>
              <a:t>there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60" dirty="0">
                <a:latin typeface="Arial"/>
                <a:cs typeface="Arial"/>
              </a:rPr>
              <a:t>no </a:t>
            </a:r>
            <a:r>
              <a:rPr sz="1800" spc="-55" dirty="0">
                <a:latin typeface="Arial"/>
                <a:cs typeface="Arial"/>
              </a:rPr>
              <a:t>context </a:t>
            </a:r>
            <a:r>
              <a:rPr sz="1800" spc="-60" dirty="0">
                <a:latin typeface="Arial"/>
                <a:cs typeface="Arial"/>
              </a:rPr>
              <a:t>switch </a:t>
            </a:r>
            <a:r>
              <a:rPr sz="1800" spc="-75" dirty="0">
                <a:latin typeface="Arial"/>
                <a:cs typeface="Arial"/>
              </a:rPr>
              <a:t>overhead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95" dirty="0">
                <a:latin typeface="Arial"/>
                <a:cs typeface="Arial"/>
              </a:rPr>
              <a:t>D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225" dirty="0">
                <a:latin typeface="Arial"/>
                <a:cs typeface="Arial"/>
              </a:rPr>
              <a:t>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2567432" y="4935677"/>
            <a:ext cx="38333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latin typeface="Trebuchet MS"/>
                <a:cs typeface="Trebuchet MS"/>
              </a:rPr>
              <a:t>Slot length: </a:t>
            </a:r>
            <a:r>
              <a:rPr sz="1800" kern="0" dirty="0">
                <a:latin typeface="DejaVu Serif"/>
                <a:cs typeface="DejaVu Serif"/>
              </a:rPr>
              <a:t>𝚫 = 𝐆𝐂𝐃 </a:t>
            </a:r>
            <a:r>
              <a:rPr lang="en-US" sz="1800" kern="0" dirty="0" smtClean="0">
                <a:latin typeface="DejaVu Serif"/>
                <a:cs typeface="DejaVu Serif"/>
              </a:rPr>
              <a:t>(</a:t>
            </a:r>
            <a:r>
              <a:rPr sz="1800" kern="0" dirty="0" smtClean="0">
                <a:latin typeface="DejaVu Serif"/>
                <a:cs typeface="DejaVu Serif"/>
              </a:rPr>
              <a:t>𝑻</a:t>
            </a:r>
            <a:r>
              <a:rPr sz="1950" kern="0" baseline="-14957" dirty="0" smtClean="0">
                <a:latin typeface="DejaVu Serif"/>
                <a:cs typeface="DejaVu Serif"/>
              </a:rPr>
              <a:t>𝒊</a:t>
            </a:r>
            <a:r>
              <a:rPr sz="1800" kern="0" dirty="0">
                <a:latin typeface="DejaVu Serif"/>
                <a:cs typeface="DejaVu Serif"/>
              </a:rPr>
              <a:t>, ∀</a:t>
            </a:r>
            <a:r>
              <a:rPr sz="1800" kern="0" dirty="0" smtClean="0">
                <a:latin typeface="DejaVu Serif"/>
                <a:cs typeface="DejaVu Serif"/>
              </a:rPr>
              <a:t>𝒊</a:t>
            </a:r>
            <a:r>
              <a:rPr lang="en-US" sz="1800" kern="0" dirty="0" smtClean="0">
                <a:latin typeface="DejaVu Serif"/>
                <a:cs typeface="DejaVu Serif"/>
              </a:rPr>
              <a:t>)</a:t>
            </a:r>
            <a:endParaRPr sz="1800" kern="0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kern="0" dirty="0">
                <a:solidFill>
                  <a:srgbClr val="0000FF"/>
                </a:solidFill>
                <a:latin typeface="Trebuchet MS"/>
                <a:cs typeface="Trebuchet MS"/>
              </a:rPr>
              <a:t>Task share in each slot: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𝜹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= 𝑼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⋅ 𝚫</a:t>
            </a:r>
            <a:endParaRPr sz="1800" kern="0" dirty="0">
              <a:latin typeface="DejaVu Serif"/>
              <a:cs typeface="DejaVu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Downside of proportional share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33400" y="1295400"/>
            <a:ext cx="838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4723765" algn="l"/>
                <a:tab pos="5103495" algn="l"/>
              </a:tabLst>
            </a:pPr>
            <a:r>
              <a:rPr sz="2400" kern="0" dirty="0">
                <a:latin typeface="Arial"/>
                <a:cs typeface="Arial"/>
              </a:rPr>
              <a:t>if periods are not harmonic, then </a:t>
            </a:r>
            <a:r>
              <a:rPr sz="2400" kern="0" dirty="0">
                <a:latin typeface="DejaVu Serif"/>
                <a:cs typeface="DejaVu Serif"/>
              </a:rPr>
              <a:t>Δ	=	𝐺𝐶𝐷 (𝑇</a:t>
            </a:r>
            <a:r>
              <a:rPr sz="2625" kern="0" baseline="-15873" dirty="0">
                <a:latin typeface="DejaVu Serif"/>
                <a:cs typeface="DejaVu Serif"/>
              </a:rPr>
              <a:t>1</a:t>
            </a:r>
            <a:r>
              <a:rPr sz="2400" kern="0" dirty="0">
                <a:latin typeface="DejaVu Serif"/>
                <a:cs typeface="DejaVu Serif"/>
              </a:rPr>
              <a:t>, 𝑇</a:t>
            </a:r>
            <a:r>
              <a:rPr sz="2625" kern="0" baseline="-15873" dirty="0">
                <a:latin typeface="DejaVu Serif"/>
                <a:cs typeface="DejaVu Serif"/>
              </a:rPr>
              <a:t>2</a:t>
            </a:r>
            <a:r>
              <a:rPr sz="2400" kern="0" dirty="0">
                <a:latin typeface="DejaVu Serif"/>
                <a:cs typeface="DejaVu Serif"/>
              </a:rPr>
              <a:t>, … , 𝑇</a:t>
            </a:r>
            <a:r>
              <a:rPr sz="2625" kern="0" baseline="-15873" dirty="0">
                <a:latin typeface="DejaVu Serif"/>
                <a:cs typeface="DejaVu Serif"/>
              </a:rPr>
              <a:t>𝑛</a:t>
            </a:r>
            <a:r>
              <a:rPr sz="2400" kern="0" dirty="0">
                <a:latin typeface="DejaVu Serif"/>
                <a:cs typeface="DejaVu Serif"/>
              </a:rPr>
              <a:t>)</a:t>
            </a:r>
          </a:p>
        </p:txBody>
      </p:sp>
      <p:sp>
        <p:nvSpPr>
          <p:cNvPr id="7" name="object 9"/>
          <p:cNvSpPr/>
          <p:nvPr/>
        </p:nvSpPr>
        <p:spPr>
          <a:xfrm>
            <a:off x="7265264" y="208242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7295109" y="2087880"/>
            <a:ext cx="158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25" dirty="0">
                <a:latin typeface="DejaVu Serif"/>
                <a:cs typeface="DejaVu Serif"/>
              </a:rPr>
              <a:t>Δ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762000" y="1828800"/>
            <a:ext cx="7212965" cy="48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4030" algn="r">
              <a:lnSpc>
                <a:spcPts val="1425"/>
              </a:lnSpc>
              <a:spcBef>
                <a:spcPts val="100"/>
              </a:spcBef>
            </a:pPr>
            <a:r>
              <a:rPr sz="1750" spc="45" dirty="0">
                <a:latin typeface="DejaVu Serif"/>
                <a:cs typeface="DejaVu Serif"/>
              </a:rPr>
              <a:t>𝑇</a:t>
            </a:r>
            <a:r>
              <a:rPr sz="2175" spc="-825" baseline="-13409" dirty="0">
                <a:latin typeface="DejaVu Serif"/>
                <a:cs typeface="DejaVu Serif"/>
              </a:rPr>
              <a:t>𝑖</a:t>
            </a:r>
            <a:endParaRPr sz="2175" baseline="-13409" dirty="0">
              <a:latin typeface="DejaVu Serif"/>
              <a:cs typeface="DejaVu Serif"/>
            </a:endParaRPr>
          </a:p>
          <a:p>
            <a:pPr marL="12700">
              <a:lnSpc>
                <a:spcPts val="2205"/>
              </a:lnSpc>
              <a:tabLst>
                <a:tab pos="6784975" algn="l"/>
              </a:tabLst>
            </a:pP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task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b="1" spc="-140" dirty="0">
                <a:solidFill>
                  <a:srgbClr val="C00000"/>
                </a:solidFill>
                <a:latin typeface="Trebuchet MS"/>
                <a:cs typeface="Trebuchet MS"/>
              </a:rPr>
              <a:t>fragmented </a:t>
            </a:r>
            <a:r>
              <a:rPr sz="2400" spc="-10" dirty="0">
                <a:latin typeface="Arial"/>
                <a:cs typeface="Arial"/>
              </a:rPr>
              <a:t>into </a:t>
            </a:r>
            <a:r>
              <a:rPr sz="2400" spc="-125" dirty="0">
                <a:latin typeface="Arial"/>
                <a:cs typeface="Arial"/>
              </a:rPr>
              <a:t>many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chunks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	)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762000" y="2428240"/>
            <a:ext cx="298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small </a:t>
            </a:r>
            <a:r>
              <a:rPr sz="2400" spc="-50" dirty="0">
                <a:latin typeface="Arial"/>
                <a:cs typeface="Arial"/>
              </a:rPr>
              <a:t>duration </a:t>
            </a:r>
            <a:r>
              <a:rPr sz="2400" spc="-330" dirty="0">
                <a:latin typeface="DejaVu Serif"/>
                <a:cs typeface="DejaVu Serif"/>
              </a:rPr>
              <a:t>𝛿</a:t>
            </a:r>
            <a:r>
              <a:rPr sz="2625" spc="-494" baseline="-15873" dirty="0">
                <a:latin typeface="DejaVu Serif"/>
                <a:cs typeface="DejaVu Serif"/>
              </a:rPr>
              <a:t>𝑖 </a:t>
            </a:r>
            <a:r>
              <a:rPr sz="2400" spc="-220" dirty="0">
                <a:latin typeface="DejaVu Serif"/>
                <a:cs typeface="DejaVu Serif"/>
              </a:rPr>
              <a:t>= </a:t>
            </a:r>
            <a:r>
              <a:rPr sz="2400" spc="-185" dirty="0">
                <a:latin typeface="DejaVu Serif"/>
                <a:cs typeface="DejaVu Serif"/>
              </a:rPr>
              <a:t>𝑈</a:t>
            </a:r>
            <a:r>
              <a:rPr sz="2625" spc="-277" baseline="-15873" dirty="0">
                <a:latin typeface="DejaVu Serif"/>
                <a:cs typeface="DejaVu Serif"/>
              </a:rPr>
              <a:t>𝑖</a:t>
            </a:r>
            <a:r>
              <a:rPr sz="2625" spc="-480" baseline="-15873" dirty="0">
                <a:latin typeface="DejaVu Serif"/>
                <a:cs typeface="DejaVu Serif"/>
              </a:rPr>
              <a:t> </a:t>
            </a:r>
            <a:r>
              <a:rPr sz="2400" spc="-305" dirty="0">
                <a:latin typeface="DejaVu Serif"/>
                <a:cs typeface="DejaVu Serif"/>
              </a:rPr>
              <a:t>Δ</a:t>
            </a:r>
            <a:endParaRPr sz="2400" dirty="0">
              <a:latin typeface="DejaVu Serif"/>
              <a:cs typeface="DejaVu Serif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3910940" y="3105912"/>
            <a:ext cx="792480" cy="835660"/>
          </a:xfrm>
          <a:custGeom>
            <a:avLst/>
            <a:gdLst/>
            <a:ahLst/>
            <a:cxnLst/>
            <a:rect l="l" t="t" r="r" b="b"/>
            <a:pathLst>
              <a:path w="792479" h="835660">
                <a:moveTo>
                  <a:pt x="792479" y="438912"/>
                </a:moveTo>
                <a:lnTo>
                  <a:pt x="0" y="438912"/>
                </a:lnTo>
                <a:lnTo>
                  <a:pt x="396239" y="835152"/>
                </a:lnTo>
                <a:lnTo>
                  <a:pt x="792479" y="438912"/>
                </a:lnTo>
                <a:close/>
              </a:path>
              <a:path w="792479" h="835660">
                <a:moveTo>
                  <a:pt x="594359" y="0"/>
                </a:moveTo>
                <a:lnTo>
                  <a:pt x="198119" y="0"/>
                </a:lnTo>
                <a:lnTo>
                  <a:pt x="198119" y="438912"/>
                </a:lnTo>
                <a:lnTo>
                  <a:pt x="594359" y="438912"/>
                </a:lnTo>
                <a:lnTo>
                  <a:pt x="594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3910940" y="3105912"/>
            <a:ext cx="792480" cy="835660"/>
          </a:xfrm>
          <a:custGeom>
            <a:avLst/>
            <a:gdLst/>
            <a:ahLst/>
            <a:cxnLst/>
            <a:rect l="l" t="t" r="r" b="b"/>
            <a:pathLst>
              <a:path w="792479" h="835660">
                <a:moveTo>
                  <a:pt x="0" y="438912"/>
                </a:moveTo>
                <a:lnTo>
                  <a:pt x="198119" y="438912"/>
                </a:lnTo>
                <a:lnTo>
                  <a:pt x="198119" y="0"/>
                </a:lnTo>
                <a:lnTo>
                  <a:pt x="594359" y="0"/>
                </a:lnTo>
                <a:lnTo>
                  <a:pt x="594359" y="438912"/>
                </a:lnTo>
                <a:lnTo>
                  <a:pt x="792479" y="438912"/>
                </a:lnTo>
                <a:lnTo>
                  <a:pt x="396239" y="835152"/>
                </a:lnTo>
                <a:lnTo>
                  <a:pt x="0" y="4389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2390750" y="4085082"/>
            <a:ext cx="4009644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2473046" y="4225291"/>
            <a:ext cx="3915156" cy="108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437993" y="4109467"/>
            <a:ext cx="3919728" cy="1185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2437993" y="4109467"/>
            <a:ext cx="3919854" cy="1186180"/>
          </a:xfrm>
          <a:custGeom>
            <a:avLst/>
            <a:gdLst/>
            <a:ahLst/>
            <a:cxnLst/>
            <a:rect l="l" t="t" r="r" b="b"/>
            <a:pathLst>
              <a:path w="3919854" h="1186179">
                <a:moveTo>
                  <a:pt x="0" y="197611"/>
                </a:moveTo>
                <a:lnTo>
                  <a:pt x="5221" y="152315"/>
                </a:lnTo>
                <a:lnTo>
                  <a:pt x="20093" y="110726"/>
                </a:lnTo>
                <a:lnTo>
                  <a:pt x="43427" y="74034"/>
                </a:lnTo>
                <a:lnTo>
                  <a:pt x="74034" y="43427"/>
                </a:lnTo>
                <a:lnTo>
                  <a:pt x="110726" y="20093"/>
                </a:lnTo>
                <a:lnTo>
                  <a:pt x="152315" y="5221"/>
                </a:lnTo>
                <a:lnTo>
                  <a:pt x="197612" y="0"/>
                </a:lnTo>
                <a:lnTo>
                  <a:pt x="3722116" y="0"/>
                </a:lnTo>
                <a:lnTo>
                  <a:pt x="3767412" y="5221"/>
                </a:lnTo>
                <a:lnTo>
                  <a:pt x="3809001" y="20093"/>
                </a:lnTo>
                <a:lnTo>
                  <a:pt x="3845693" y="43427"/>
                </a:lnTo>
                <a:lnTo>
                  <a:pt x="3876300" y="74034"/>
                </a:lnTo>
                <a:lnTo>
                  <a:pt x="3899634" y="110726"/>
                </a:lnTo>
                <a:lnTo>
                  <a:pt x="3914506" y="152315"/>
                </a:lnTo>
                <a:lnTo>
                  <a:pt x="3919728" y="197611"/>
                </a:lnTo>
                <a:lnTo>
                  <a:pt x="3919728" y="988059"/>
                </a:lnTo>
                <a:lnTo>
                  <a:pt x="3914506" y="1033356"/>
                </a:lnTo>
                <a:lnTo>
                  <a:pt x="3899634" y="1074945"/>
                </a:lnTo>
                <a:lnTo>
                  <a:pt x="3876300" y="1111637"/>
                </a:lnTo>
                <a:lnTo>
                  <a:pt x="3845693" y="1142244"/>
                </a:lnTo>
                <a:lnTo>
                  <a:pt x="3809001" y="1165578"/>
                </a:lnTo>
                <a:lnTo>
                  <a:pt x="3767412" y="1180450"/>
                </a:lnTo>
                <a:lnTo>
                  <a:pt x="3722116" y="1185671"/>
                </a:lnTo>
                <a:lnTo>
                  <a:pt x="197612" y="1185671"/>
                </a:lnTo>
                <a:lnTo>
                  <a:pt x="152315" y="1180450"/>
                </a:lnTo>
                <a:lnTo>
                  <a:pt x="110726" y="1165578"/>
                </a:lnTo>
                <a:lnTo>
                  <a:pt x="74034" y="1142244"/>
                </a:lnTo>
                <a:lnTo>
                  <a:pt x="43427" y="1111637"/>
                </a:lnTo>
                <a:lnTo>
                  <a:pt x="20093" y="1074945"/>
                </a:lnTo>
                <a:lnTo>
                  <a:pt x="5221" y="1033356"/>
                </a:lnTo>
                <a:lnTo>
                  <a:pt x="0" y="988059"/>
                </a:lnTo>
                <a:lnTo>
                  <a:pt x="0" y="197611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7192691" y="4060699"/>
            <a:ext cx="1262237" cy="1400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 txBox="1"/>
          <p:nvPr/>
        </p:nvSpPr>
        <p:spPr>
          <a:xfrm>
            <a:off x="2685643" y="3774949"/>
            <a:ext cx="574548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practical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495300" marR="2326005" indent="-483234">
              <a:lnSpc>
                <a:spcPct val="10000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lead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huge</a:t>
            </a:r>
            <a:r>
              <a:rPr sz="2400" b="1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number  </a:t>
            </a: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r>
              <a:rPr sz="24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spc="-30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switches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Cyclic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33400" y="1126939"/>
            <a:ext cx="8305800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Also known as </a:t>
            </a: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timeline scheduling</a:t>
            </a:r>
            <a:r>
              <a:rPr sz="2400" kern="0" dirty="0">
                <a:latin typeface="Arial"/>
                <a:cs typeface="Arial"/>
              </a:rPr>
              <a:t>, it has been used for 30  years in military systems, navigation, and monitoring systems.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598486" y="2294810"/>
            <a:ext cx="3821113" cy="1809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Trebuchet MS"/>
                <a:cs typeface="Trebuchet MS"/>
              </a:rPr>
              <a:t>Examples</a:t>
            </a:r>
            <a:endParaRPr sz="2400" kern="0" dirty="0">
              <a:latin typeface="Trebuchet MS"/>
              <a:cs typeface="Trebuchet MS"/>
            </a:endParaRPr>
          </a:p>
          <a:p>
            <a:pPr marL="654050" lvl="1" indent="-184150">
              <a:lnSpc>
                <a:spcPct val="100000"/>
              </a:lnSpc>
              <a:spcBef>
                <a:spcPts val="280"/>
              </a:spcBef>
              <a:buChar char="–"/>
              <a:tabLst>
                <a:tab pos="654685" algn="l"/>
              </a:tabLst>
            </a:pPr>
            <a:r>
              <a:rPr sz="2000" kern="0" dirty="0">
                <a:latin typeface="Arial"/>
                <a:cs typeface="Arial"/>
              </a:rPr>
              <a:t>Air traffic control systems</a:t>
            </a:r>
          </a:p>
          <a:p>
            <a:pPr marL="654050" lvl="1" indent="-184150">
              <a:lnSpc>
                <a:spcPct val="100000"/>
              </a:lnSpc>
              <a:spcBef>
                <a:spcPts val="265"/>
              </a:spcBef>
              <a:buChar char="–"/>
              <a:tabLst>
                <a:tab pos="654685" algn="l"/>
              </a:tabLst>
            </a:pPr>
            <a:r>
              <a:rPr sz="2000" kern="0" dirty="0">
                <a:latin typeface="Arial"/>
                <a:cs typeface="Arial"/>
              </a:rPr>
              <a:t>Space Shuttle</a:t>
            </a:r>
          </a:p>
          <a:p>
            <a:pPr marL="654050" lvl="1" indent="-184150">
              <a:lnSpc>
                <a:spcPct val="100000"/>
              </a:lnSpc>
              <a:spcBef>
                <a:spcPts val="260"/>
              </a:spcBef>
              <a:buChar char="–"/>
              <a:tabLst>
                <a:tab pos="654685" algn="l"/>
              </a:tabLst>
            </a:pPr>
            <a:r>
              <a:rPr sz="2000" kern="0" dirty="0">
                <a:latin typeface="Arial"/>
                <a:cs typeface="Arial"/>
              </a:rPr>
              <a:t>Boeing 777</a:t>
            </a:r>
          </a:p>
          <a:p>
            <a:pPr marL="654050" lvl="1" indent="-184150">
              <a:lnSpc>
                <a:spcPct val="100000"/>
              </a:lnSpc>
              <a:spcBef>
                <a:spcPts val="254"/>
              </a:spcBef>
              <a:buChar char="–"/>
              <a:tabLst>
                <a:tab pos="654685" algn="l"/>
              </a:tabLst>
            </a:pPr>
            <a:r>
              <a:rPr sz="2000" kern="0" dirty="0">
                <a:latin typeface="Arial"/>
                <a:cs typeface="Arial"/>
              </a:rPr>
              <a:t>Airbus navigation system</a:t>
            </a:r>
          </a:p>
        </p:txBody>
      </p:sp>
      <p:sp>
        <p:nvSpPr>
          <p:cNvPr id="8" name="object 10"/>
          <p:cNvSpPr/>
          <p:nvPr/>
        </p:nvSpPr>
        <p:spPr>
          <a:xfrm>
            <a:off x="6103975" y="1984952"/>
            <a:ext cx="792480" cy="626745"/>
          </a:xfrm>
          <a:custGeom>
            <a:avLst/>
            <a:gdLst/>
            <a:ahLst/>
            <a:cxnLst/>
            <a:rect l="l" t="t" r="r" b="b"/>
            <a:pathLst>
              <a:path w="792479" h="626744">
                <a:moveTo>
                  <a:pt x="594360" y="313181"/>
                </a:moveTo>
                <a:lnTo>
                  <a:pt x="198120" y="313181"/>
                </a:lnTo>
                <a:lnTo>
                  <a:pt x="198120" y="626363"/>
                </a:lnTo>
                <a:lnTo>
                  <a:pt x="594360" y="626363"/>
                </a:lnTo>
                <a:lnTo>
                  <a:pt x="594360" y="313181"/>
                </a:lnTo>
                <a:close/>
              </a:path>
              <a:path w="792479" h="626744">
                <a:moveTo>
                  <a:pt x="396239" y="0"/>
                </a:moveTo>
                <a:lnTo>
                  <a:pt x="0" y="313181"/>
                </a:lnTo>
                <a:lnTo>
                  <a:pt x="792480" y="313181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6103975" y="1984952"/>
            <a:ext cx="792480" cy="626745"/>
          </a:xfrm>
          <a:custGeom>
            <a:avLst/>
            <a:gdLst/>
            <a:ahLst/>
            <a:cxnLst/>
            <a:rect l="l" t="t" r="r" b="b"/>
            <a:pathLst>
              <a:path w="792479" h="626744">
                <a:moveTo>
                  <a:pt x="0" y="313181"/>
                </a:moveTo>
                <a:lnTo>
                  <a:pt x="198120" y="313181"/>
                </a:lnTo>
                <a:lnTo>
                  <a:pt x="198120" y="626363"/>
                </a:lnTo>
                <a:lnTo>
                  <a:pt x="594360" y="626363"/>
                </a:lnTo>
                <a:lnTo>
                  <a:pt x="594360" y="313181"/>
                </a:lnTo>
                <a:lnTo>
                  <a:pt x="792480" y="313181"/>
                </a:lnTo>
                <a:lnTo>
                  <a:pt x="396239" y="0"/>
                </a:lnTo>
                <a:lnTo>
                  <a:pt x="0" y="31318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4557878" y="2703518"/>
            <a:ext cx="4035552" cy="127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4557878" y="2843738"/>
            <a:ext cx="4105655" cy="108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4605122" y="2727902"/>
            <a:ext cx="3945636" cy="1184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4605122" y="2727902"/>
            <a:ext cx="3945890" cy="1184275"/>
          </a:xfrm>
          <a:custGeom>
            <a:avLst/>
            <a:gdLst/>
            <a:ahLst/>
            <a:cxnLst/>
            <a:rect l="l" t="t" r="r" b="b"/>
            <a:pathLst>
              <a:path w="3945890" h="1184275">
                <a:moveTo>
                  <a:pt x="0" y="197357"/>
                </a:moveTo>
                <a:lnTo>
                  <a:pt x="5214" y="152115"/>
                </a:lnTo>
                <a:lnTo>
                  <a:pt x="20065" y="110578"/>
                </a:lnTo>
                <a:lnTo>
                  <a:pt x="43367" y="73933"/>
                </a:lnTo>
                <a:lnTo>
                  <a:pt x="73933" y="43367"/>
                </a:lnTo>
                <a:lnTo>
                  <a:pt x="110578" y="20065"/>
                </a:lnTo>
                <a:lnTo>
                  <a:pt x="152115" y="5214"/>
                </a:lnTo>
                <a:lnTo>
                  <a:pt x="197358" y="0"/>
                </a:lnTo>
                <a:lnTo>
                  <a:pt x="3748278" y="0"/>
                </a:lnTo>
                <a:lnTo>
                  <a:pt x="3793520" y="5214"/>
                </a:lnTo>
                <a:lnTo>
                  <a:pt x="3835057" y="20065"/>
                </a:lnTo>
                <a:lnTo>
                  <a:pt x="3871702" y="43367"/>
                </a:lnTo>
                <a:lnTo>
                  <a:pt x="3902268" y="73933"/>
                </a:lnTo>
                <a:lnTo>
                  <a:pt x="3925570" y="110578"/>
                </a:lnTo>
                <a:lnTo>
                  <a:pt x="3940421" y="152115"/>
                </a:lnTo>
                <a:lnTo>
                  <a:pt x="3945636" y="197357"/>
                </a:lnTo>
                <a:lnTo>
                  <a:pt x="3945636" y="986789"/>
                </a:lnTo>
                <a:lnTo>
                  <a:pt x="3940421" y="1032032"/>
                </a:lnTo>
                <a:lnTo>
                  <a:pt x="3925570" y="1073569"/>
                </a:lnTo>
                <a:lnTo>
                  <a:pt x="3902268" y="1110214"/>
                </a:lnTo>
                <a:lnTo>
                  <a:pt x="3871702" y="1140780"/>
                </a:lnTo>
                <a:lnTo>
                  <a:pt x="3835057" y="1164082"/>
                </a:lnTo>
                <a:lnTo>
                  <a:pt x="3793520" y="1178933"/>
                </a:lnTo>
                <a:lnTo>
                  <a:pt x="3748278" y="1184147"/>
                </a:lnTo>
                <a:lnTo>
                  <a:pt x="197358" y="1184147"/>
                </a:lnTo>
                <a:lnTo>
                  <a:pt x="152115" y="1178933"/>
                </a:lnTo>
                <a:lnTo>
                  <a:pt x="110578" y="1164082"/>
                </a:lnTo>
                <a:lnTo>
                  <a:pt x="73933" y="1140780"/>
                </a:lnTo>
                <a:lnTo>
                  <a:pt x="43367" y="1110214"/>
                </a:lnTo>
                <a:lnTo>
                  <a:pt x="20065" y="1073569"/>
                </a:lnTo>
                <a:lnTo>
                  <a:pt x="5214" y="1032032"/>
                </a:lnTo>
                <a:lnTo>
                  <a:pt x="0" y="986789"/>
                </a:lnTo>
                <a:lnTo>
                  <a:pt x="0" y="19735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 txBox="1"/>
          <p:nvPr/>
        </p:nvSpPr>
        <p:spPr>
          <a:xfrm>
            <a:off x="4771618" y="2922720"/>
            <a:ext cx="3613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 marR="5080" indent="-1119505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extension </a:t>
            </a: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table-driven 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Cyclic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76200" y="1018116"/>
            <a:ext cx="8915400" cy="96308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kern="0" dirty="0" smtClean="0">
                <a:latin typeface="Arial"/>
                <a:cs typeface="Arial"/>
              </a:rPr>
              <a:t>The </a:t>
            </a:r>
            <a:r>
              <a:rPr sz="1800" kern="0" dirty="0">
                <a:latin typeface="Arial"/>
                <a:cs typeface="Arial"/>
              </a:rPr>
              <a:t>time axis is divided in intervals of equal length (</a:t>
            </a:r>
            <a:r>
              <a:rPr sz="1800" i="1" kern="0" dirty="0">
                <a:solidFill>
                  <a:srgbClr val="0000FF"/>
                </a:solidFill>
                <a:latin typeface="Trebuchet MS"/>
                <a:cs typeface="Trebuchet MS"/>
              </a:rPr>
              <a:t>time slots</a:t>
            </a:r>
            <a:r>
              <a:rPr sz="1800" kern="0" dirty="0">
                <a:latin typeface="Arial"/>
                <a:cs typeface="Arial"/>
              </a:rPr>
              <a:t>).</a:t>
            </a: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kern="0" dirty="0">
                <a:latin typeface="Arial"/>
                <a:cs typeface="Arial"/>
              </a:rPr>
              <a:t>Each task is statically allocated in a slot in order to meet the desired request rate.</a:t>
            </a: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kern="0" dirty="0">
                <a:latin typeface="Arial"/>
                <a:cs typeface="Arial"/>
              </a:rPr>
              <a:t>The execution in each slot is activated by a timer.</a:t>
            </a:r>
          </a:p>
        </p:txBody>
      </p:sp>
      <p:sp>
        <p:nvSpPr>
          <p:cNvPr id="8" name="object 10"/>
          <p:cNvSpPr txBox="1"/>
          <p:nvPr/>
        </p:nvSpPr>
        <p:spPr>
          <a:xfrm>
            <a:off x="4509008" y="2396490"/>
            <a:ext cx="3034792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Step 1: obtain the length of</a:t>
            </a:r>
            <a:endParaRPr sz="1800" kern="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minor and major cycles:</a:t>
            </a:r>
            <a:endParaRPr sz="1800" kern="0" dirty="0">
              <a:latin typeface="Trebuchet MS"/>
              <a:cs typeface="Trebuchet MS"/>
            </a:endParaRPr>
          </a:p>
          <a:p>
            <a:pPr marL="675005">
              <a:lnSpc>
                <a:spcPct val="10000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Δ  = 𝐺𝐶𝐷 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(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2175" kern="0" baseline="-15325" dirty="0" smtClean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, ∀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000" kern="0" dirty="0">
              <a:latin typeface="DejaVu Serif"/>
              <a:cs typeface="DejaVu Serif"/>
            </a:endParaRPr>
          </a:p>
          <a:p>
            <a:pPr marL="666115">
              <a:lnSpc>
                <a:spcPct val="10000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𝑇 = 𝐿𝐶𝑀 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(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2175" kern="0" baseline="-15325" dirty="0" smtClean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, ∀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000" kern="0" dirty="0">
              <a:latin typeface="DejaVu Serif"/>
              <a:cs typeface="DejaVu Serif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784604" y="2360657"/>
            <a:ext cx="2683794" cy="1504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914196" y="251320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spc="-229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am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975257" y="4038600"/>
            <a:ext cx="7025743" cy="2247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4"/>
          <p:cNvSpPr txBox="1"/>
          <p:nvPr/>
        </p:nvSpPr>
        <p:spPr>
          <a:xfrm>
            <a:off x="838200" y="3810000"/>
            <a:ext cx="4191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Step 2: assign tasks to time slots:</a:t>
            </a:r>
            <a:endParaRPr sz="18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Cyclic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758647" y="1069238"/>
            <a:ext cx="6785153" cy="154785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b="1" kern="0" dirty="0">
                <a:solidFill>
                  <a:srgbClr val="6F2F9F"/>
                </a:solidFill>
                <a:latin typeface="Trebuchet MS"/>
                <a:cs typeface="Trebuchet MS"/>
              </a:rPr>
              <a:t>Problems of cyclic scheduling during overload</a:t>
            </a:r>
            <a:endParaRPr sz="1900" kern="0" dirty="0">
              <a:latin typeface="Trebuchet MS"/>
              <a:cs typeface="Trebuchet MS"/>
            </a:endParaRPr>
          </a:p>
          <a:p>
            <a:pPr marL="241300" indent="-111760">
              <a:lnSpc>
                <a:spcPts val="2265"/>
              </a:lnSpc>
              <a:spcBef>
                <a:spcPts val="315"/>
              </a:spcBef>
              <a:buChar char="•"/>
              <a:tabLst>
                <a:tab pos="241300" algn="l"/>
              </a:tabLst>
            </a:pPr>
            <a:r>
              <a:rPr sz="1900" kern="0" dirty="0">
                <a:latin typeface="Arial"/>
                <a:cs typeface="Arial"/>
              </a:rPr>
              <a:t>What to do during task overruns?</a:t>
            </a:r>
          </a:p>
          <a:p>
            <a:pPr marL="697865" lvl="1" indent="-227965">
              <a:lnSpc>
                <a:spcPts val="17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b="1" kern="0" dirty="0">
                <a:solidFill>
                  <a:srgbClr val="C00000"/>
                </a:solidFill>
                <a:latin typeface="Trebuchet MS"/>
                <a:cs typeface="Trebuchet MS"/>
              </a:rPr>
              <a:t>Let the task continue</a:t>
            </a:r>
            <a:endParaRPr sz="1500" kern="0" dirty="0">
              <a:latin typeface="Trebuchet MS"/>
              <a:cs typeface="Trebuchet MS"/>
            </a:endParaRPr>
          </a:p>
          <a:p>
            <a:pPr marL="1155700" lvl="2" indent="-229235">
              <a:lnSpc>
                <a:spcPts val="1540"/>
              </a:lnSpc>
              <a:spcBef>
                <a:spcPts val="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kern="0" dirty="0">
                <a:latin typeface="Arial"/>
                <a:cs typeface="Arial"/>
              </a:rPr>
              <a:t>we can have a </a:t>
            </a:r>
            <a:r>
              <a:rPr sz="1400" b="1" i="1" kern="0" dirty="0">
                <a:latin typeface="Trebuchet MS"/>
                <a:cs typeface="Trebuchet MS"/>
              </a:rPr>
              <a:t>domino effect </a:t>
            </a:r>
            <a:r>
              <a:rPr sz="1400" kern="0" dirty="0">
                <a:latin typeface="Arial"/>
                <a:cs typeface="Arial"/>
              </a:rPr>
              <a:t>on </a:t>
            </a:r>
            <a:r>
              <a:rPr sz="1400" kern="0" dirty="0" smtClean="0">
                <a:latin typeface="Arial"/>
                <a:cs typeface="Arial"/>
              </a:rPr>
              <a:t>all</a:t>
            </a:r>
            <a:r>
              <a:rPr lang="en-US" sz="1400" kern="0" dirty="0" smtClean="0">
                <a:latin typeface="Arial"/>
                <a:cs typeface="Arial"/>
              </a:rPr>
              <a:t> </a:t>
            </a:r>
            <a:r>
              <a:rPr sz="1400" kern="0" dirty="0" smtClean="0">
                <a:latin typeface="Arial"/>
                <a:cs typeface="Arial"/>
              </a:rPr>
              <a:t>the </a:t>
            </a:r>
            <a:r>
              <a:rPr sz="1400" kern="0" dirty="0">
                <a:latin typeface="Arial"/>
                <a:cs typeface="Arial"/>
              </a:rPr>
              <a:t>other tasks (timeline break)</a:t>
            </a:r>
          </a:p>
          <a:p>
            <a:pPr marL="697865" lvl="1" indent="-227965">
              <a:lnSpc>
                <a:spcPts val="17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b="1" kern="0" dirty="0">
                <a:solidFill>
                  <a:srgbClr val="C00000"/>
                </a:solidFill>
                <a:latin typeface="Trebuchet MS"/>
                <a:cs typeface="Trebuchet MS"/>
              </a:rPr>
              <a:t>Abort the task</a:t>
            </a:r>
            <a:endParaRPr sz="1500" kern="0" dirty="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kern="0" dirty="0">
                <a:latin typeface="Arial"/>
                <a:cs typeface="Arial"/>
              </a:rPr>
              <a:t>the system can remain in inconsistent states.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454736" y="3860800"/>
            <a:ext cx="449826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Simple implementation (no RTOS is required</a:t>
            </a:r>
            <a:r>
              <a:rPr sz="1600" kern="0" dirty="0" smtClean="0">
                <a:latin typeface="Arial"/>
                <a:cs typeface="Arial"/>
              </a:rPr>
              <a:t>)</a:t>
            </a:r>
            <a:endParaRPr sz="1600" kern="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Low run-time </a:t>
            </a:r>
            <a:r>
              <a:rPr sz="1600" kern="0" dirty="0" smtClean="0">
                <a:latin typeface="Arial"/>
                <a:cs typeface="Arial"/>
              </a:rPr>
              <a:t>overhead</a:t>
            </a:r>
            <a:endParaRPr sz="1600" kern="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All tasks run with very low </a:t>
            </a:r>
            <a:r>
              <a:rPr sz="1600" kern="0" dirty="0" smtClean="0">
                <a:latin typeface="Arial"/>
                <a:cs typeface="Arial"/>
              </a:rPr>
              <a:t>jitter</a:t>
            </a:r>
            <a:endParaRPr sz="1600" kern="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879264" y="3583432"/>
            <a:ext cx="28169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Disadvantages</a:t>
            </a:r>
            <a:endParaRPr sz="1800" kern="0" dirty="0">
              <a:latin typeface="Trebuchet MS"/>
              <a:cs typeface="Trebuchet MS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029200" y="3860800"/>
            <a:ext cx="403613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It is not robust during overloads.</a:t>
            </a: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It is difficult to expand the schedule.</a:t>
            </a: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It is difficult to update the code since it may  totally change the schedule</a:t>
            </a: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kern="0" dirty="0">
                <a:latin typeface="Arial"/>
                <a:cs typeface="Arial"/>
              </a:rPr>
              <a:t>It is not easy to handle aperiodic activities.</a:t>
            </a:r>
          </a:p>
        </p:txBody>
      </p:sp>
      <p:sp>
        <p:nvSpPr>
          <p:cNvPr id="10" name="object 12"/>
          <p:cNvSpPr txBox="1"/>
          <p:nvPr/>
        </p:nvSpPr>
        <p:spPr>
          <a:xfrm>
            <a:off x="381000" y="3119120"/>
            <a:ext cx="3770223" cy="760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6F2F9F"/>
                </a:solidFill>
                <a:latin typeface="Trebuchet MS"/>
                <a:cs typeface="Trebuchet MS"/>
              </a:rPr>
              <a:t>Summarizing cyclic scheduling:  </a:t>
            </a: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Advantages</a:t>
            </a:r>
            <a:endParaRPr sz="18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57200" y="1049655"/>
            <a:ext cx="8001000" cy="38893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A6A6A6"/>
                </a:solidFill>
                <a:latin typeface="Arial"/>
                <a:cs typeface="Arial"/>
              </a:rPr>
              <a:t>Scheduling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algorithms </a:t>
            </a:r>
            <a:r>
              <a:rPr sz="2400" spc="-10" dirty="0">
                <a:solidFill>
                  <a:srgbClr val="A6A6A6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periodic </a:t>
            </a:r>
            <a:r>
              <a:rPr sz="2400" spc="-45" dirty="0">
                <a:solidFill>
                  <a:srgbClr val="A6A6A6"/>
                </a:solidFill>
                <a:latin typeface="Arial"/>
                <a:cs typeface="Arial"/>
              </a:rPr>
              <a:t>real-time</a:t>
            </a:r>
            <a:r>
              <a:rPr sz="2400" spc="-40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A6A6A6"/>
                </a:solidFill>
                <a:latin typeface="Arial"/>
                <a:cs typeface="Arial"/>
              </a:rPr>
              <a:t>systems </a:t>
            </a:r>
            <a:r>
              <a:rPr sz="2000" spc="-60" dirty="0">
                <a:solidFill>
                  <a:srgbClr val="A6A6A6"/>
                </a:solidFill>
                <a:latin typeface="Arial"/>
                <a:cs typeface="Arial"/>
              </a:rPr>
              <a:t>(chapter 4):</a:t>
            </a:r>
            <a:endParaRPr sz="20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Processor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A6A6A6"/>
                </a:solidFill>
                <a:latin typeface="Trebuchet MS"/>
                <a:cs typeface="Trebuchet MS"/>
              </a:rPr>
              <a:t>sharing</a:t>
            </a:r>
            <a:endParaRPr sz="1600">
              <a:latin typeface="Trebuchet MS"/>
              <a:cs typeface="Trebuchet MS"/>
            </a:endParaRPr>
          </a:p>
          <a:p>
            <a:pPr marL="702945" marR="5879465" lvl="1" indent="-233045">
              <a:lnSpc>
                <a:spcPts val="2230"/>
              </a:lnSpc>
              <a:spcBef>
                <a:spcPts val="114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25" dirty="0">
                <a:solidFill>
                  <a:srgbClr val="A6A6A6"/>
                </a:solidFill>
                <a:latin typeface="Trebuchet MS"/>
                <a:cs typeface="Trebuchet MS"/>
              </a:rPr>
              <a:t>Cyclic</a:t>
            </a:r>
            <a:r>
              <a:rPr sz="1600" b="1" spc="-1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scheduling  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Quiz</a:t>
            </a:r>
            <a:endParaRPr sz="1600">
              <a:latin typeface="Trebuchet MS"/>
              <a:cs typeface="Trebuchet MS"/>
            </a:endParaRPr>
          </a:p>
          <a:p>
            <a:pPr marL="702945" lvl="1" indent="-23304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C00000"/>
                </a:solidFill>
                <a:latin typeface="Trebuchet MS"/>
                <a:cs typeface="Trebuchet MS"/>
              </a:rPr>
              <a:t>Rate </a:t>
            </a:r>
            <a:r>
              <a:rPr sz="1600" b="1" spc="-85" dirty="0">
                <a:solidFill>
                  <a:srgbClr val="C00000"/>
                </a:solidFill>
                <a:latin typeface="Trebuchet MS"/>
                <a:cs typeface="Trebuchet MS"/>
              </a:rPr>
              <a:t>monotonic</a:t>
            </a:r>
            <a:r>
              <a:rPr sz="1600" b="1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latin typeface="Arial"/>
                <a:cs typeface="Arial"/>
              </a:rPr>
              <a:t>(RM)</a:t>
            </a:r>
            <a:endParaRPr sz="16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85" dirty="0">
                <a:solidFill>
                  <a:srgbClr val="C00000"/>
                </a:solidFill>
                <a:latin typeface="Trebuchet MS"/>
                <a:cs typeface="Trebuchet MS"/>
              </a:rPr>
              <a:t>Deadline monotonic</a:t>
            </a:r>
            <a:r>
              <a:rPr sz="1600" b="1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latin typeface="Arial"/>
                <a:cs typeface="Arial"/>
              </a:rPr>
              <a:t>(DM)</a:t>
            </a:r>
            <a:endParaRPr sz="16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45"/>
              </a:spcBef>
              <a:buChar char="•"/>
              <a:tabLst>
                <a:tab pos="697865" algn="l"/>
                <a:tab pos="699135" algn="l"/>
              </a:tabLst>
            </a:pPr>
            <a:r>
              <a:rPr sz="1400" spc="-170" dirty="0">
                <a:solidFill>
                  <a:srgbClr val="A6A6A6"/>
                </a:solidFill>
                <a:latin typeface="Arial"/>
                <a:cs typeface="Arial"/>
              </a:rPr>
              <a:t>(EDF </a:t>
            </a:r>
            <a:r>
              <a:rPr sz="1400" spc="5" dirty="0">
                <a:solidFill>
                  <a:srgbClr val="A6A6A6"/>
                </a:solidFill>
                <a:latin typeface="Arial"/>
                <a:cs typeface="Arial"/>
              </a:rPr>
              <a:t>will </a:t>
            </a:r>
            <a:r>
              <a:rPr sz="1400" spc="-70" dirty="0">
                <a:solidFill>
                  <a:srgbClr val="A6A6A6"/>
                </a:solidFill>
                <a:latin typeface="Arial"/>
                <a:cs typeface="Arial"/>
              </a:rPr>
              <a:t>be </a:t>
            </a:r>
            <a:r>
              <a:rPr sz="1400" spc="-90" dirty="0">
                <a:solidFill>
                  <a:srgbClr val="A6A6A6"/>
                </a:solidFill>
                <a:latin typeface="Arial"/>
                <a:cs typeface="Arial"/>
              </a:rPr>
              <a:t>discussed </a:t>
            </a:r>
            <a:r>
              <a:rPr sz="1400" spc="-15" dirty="0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A6A6A6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A6A6A6"/>
                </a:solidFill>
                <a:latin typeface="Arial"/>
                <a:cs typeface="Arial"/>
              </a:rPr>
              <a:t>next</a:t>
            </a:r>
            <a:r>
              <a:rPr sz="1400" spc="-1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A6A6A6"/>
                </a:solidFill>
                <a:latin typeface="Arial"/>
                <a:cs typeface="Arial"/>
              </a:rPr>
              <a:t>lecture)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A6A6A6"/>
                </a:solidFill>
                <a:latin typeface="Arial"/>
                <a:cs typeface="Arial"/>
              </a:rPr>
              <a:t>RM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schedulability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35" dirty="0">
                <a:solidFill>
                  <a:srgbClr val="A6A6A6"/>
                </a:solidFill>
                <a:latin typeface="Arial"/>
                <a:cs typeface="Arial"/>
              </a:rPr>
              <a:t>Necessary </a:t>
            </a:r>
            <a:r>
              <a:rPr sz="2000" spc="-150" dirty="0">
                <a:solidFill>
                  <a:srgbClr val="A6A6A6"/>
                </a:solidFill>
                <a:latin typeface="Arial"/>
                <a:cs typeface="Arial"/>
              </a:rPr>
              <a:t>v.s.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sufficient</a:t>
            </a:r>
            <a:r>
              <a:rPr sz="2000" spc="-1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10" dirty="0">
                <a:solidFill>
                  <a:srgbClr val="A6A6A6"/>
                </a:solidFill>
                <a:latin typeface="Arial"/>
                <a:cs typeface="Arial"/>
              </a:rPr>
              <a:t>Liu </a:t>
            </a:r>
            <a:r>
              <a:rPr sz="2000" spc="-95" dirty="0">
                <a:solidFill>
                  <a:srgbClr val="A6A6A6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A6A6A6"/>
                </a:solidFill>
                <a:latin typeface="Arial"/>
                <a:cs typeface="Arial"/>
              </a:rPr>
              <a:t>Layland’s </a:t>
            </a:r>
            <a:r>
              <a:rPr sz="2000" spc="-40" dirty="0">
                <a:solidFill>
                  <a:srgbClr val="A6A6A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[1973]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70" dirty="0">
                <a:solidFill>
                  <a:srgbClr val="A6A6A6"/>
                </a:solidFill>
                <a:latin typeface="Arial"/>
                <a:cs typeface="Arial"/>
              </a:rPr>
              <a:t>Hyperbolic </a:t>
            </a:r>
            <a:r>
              <a:rPr sz="2000" spc="-65" dirty="0">
                <a:solidFill>
                  <a:srgbClr val="A6A6A6"/>
                </a:solidFill>
                <a:latin typeface="Arial"/>
                <a:cs typeface="Arial"/>
              </a:rPr>
              <a:t>bound</a:t>
            </a:r>
            <a:r>
              <a:rPr sz="2000" spc="-18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[2000]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920131" y="5582920"/>
            <a:ext cx="259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latin typeface="Trebuchet MS"/>
                <a:cs typeface="Trebuchet MS"/>
              </a:rPr>
              <a:t>If </a:t>
            </a:r>
            <a:r>
              <a:rPr sz="1600" b="1" spc="-85" dirty="0">
                <a:latin typeface="Trebuchet MS"/>
                <a:cs typeface="Trebuchet MS"/>
              </a:rPr>
              <a:t>you want </a:t>
            </a:r>
            <a:r>
              <a:rPr sz="1600" b="1" spc="-75" dirty="0">
                <a:latin typeface="Trebuchet MS"/>
                <a:cs typeface="Trebuchet MS"/>
              </a:rPr>
              <a:t>to </a:t>
            </a:r>
            <a:r>
              <a:rPr sz="1600" b="1" spc="-65" dirty="0">
                <a:latin typeface="Trebuchet MS"/>
                <a:cs typeface="Trebuchet MS"/>
              </a:rPr>
              <a:t>pass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the </a:t>
            </a:r>
            <a:r>
              <a:rPr sz="1600" b="1" spc="-114" dirty="0">
                <a:latin typeface="Trebuchet MS"/>
                <a:cs typeface="Trebuchet MS"/>
              </a:rPr>
              <a:t>course,  </a:t>
            </a:r>
            <a:r>
              <a:rPr sz="1600" b="1" spc="-95" dirty="0">
                <a:latin typeface="Trebuchet MS"/>
                <a:cs typeface="Trebuchet MS"/>
              </a:rPr>
              <a:t>learn </a:t>
            </a:r>
            <a:r>
              <a:rPr sz="1600" b="1" spc="-85" dirty="0">
                <a:latin typeface="Trebuchet MS"/>
                <a:cs typeface="Trebuchet MS"/>
              </a:rPr>
              <a:t>this </a:t>
            </a:r>
            <a:r>
              <a:rPr sz="1600" b="1" spc="-114" dirty="0">
                <a:latin typeface="Trebuchet MS"/>
                <a:cs typeface="Trebuchet MS"/>
              </a:rPr>
              <a:t>lecture </a:t>
            </a:r>
            <a:r>
              <a:rPr sz="16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very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well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303163" y="3334309"/>
            <a:ext cx="1828800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" y="2677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125855"/>
            <a:ext cx="8001000" cy="13183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Scheduling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algorithms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periodic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real-time</a:t>
            </a:r>
            <a:r>
              <a:rPr sz="2400" spc="-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systems </a:t>
            </a:r>
            <a:r>
              <a:rPr sz="2000" spc="-60" dirty="0">
                <a:latin typeface="Arial"/>
                <a:cs typeface="Arial"/>
              </a:rPr>
              <a:t>(chapter 4):</a:t>
            </a:r>
            <a:endParaRPr sz="20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C00000"/>
                </a:solidFill>
                <a:latin typeface="Trebuchet MS"/>
                <a:cs typeface="Trebuchet MS"/>
              </a:rPr>
              <a:t>Processor</a:t>
            </a:r>
            <a:r>
              <a:rPr sz="1600" b="1" spc="-1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C00000"/>
                </a:solidFill>
                <a:latin typeface="Trebuchet MS"/>
                <a:cs typeface="Trebuchet MS"/>
              </a:rPr>
              <a:t>sharing</a:t>
            </a:r>
            <a:endParaRPr sz="1600" dirty="0">
              <a:latin typeface="Trebuchet MS"/>
              <a:cs typeface="Trebuchet MS"/>
            </a:endParaRPr>
          </a:p>
          <a:p>
            <a:pPr marL="702945" marR="5879465" lvl="1" indent="-233045">
              <a:lnSpc>
                <a:spcPts val="2230"/>
              </a:lnSpc>
              <a:spcBef>
                <a:spcPts val="114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25" dirty="0">
                <a:solidFill>
                  <a:srgbClr val="C00000"/>
                </a:solidFill>
                <a:latin typeface="Trebuchet MS"/>
                <a:cs typeface="Trebuchet MS"/>
              </a:rPr>
              <a:t>Cyclic</a:t>
            </a:r>
            <a:r>
              <a:rPr sz="16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b="1" spc="-90" dirty="0" smtClean="0">
                <a:solidFill>
                  <a:srgbClr val="C00000"/>
                </a:solidFill>
                <a:latin typeface="Trebuchet MS"/>
                <a:cs typeface="Trebuchet MS"/>
              </a:rPr>
              <a:t>scheduling</a:t>
            </a:r>
            <a:endParaRPr sz="1600" dirty="0">
              <a:latin typeface="Trebuchet MS"/>
              <a:cs typeface="Trebuchet MS"/>
            </a:endParaRPr>
          </a:p>
          <a:p>
            <a:pPr marL="702945" lvl="1" indent="-23304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10" dirty="0">
                <a:solidFill>
                  <a:srgbClr val="C00000"/>
                </a:solidFill>
                <a:latin typeface="Trebuchet MS"/>
                <a:cs typeface="Trebuchet MS"/>
              </a:rPr>
              <a:t>Fixed-priority </a:t>
            </a:r>
            <a:r>
              <a:rPr sz="1600" b="1" spc="-90" dirty="0">
                <a:solidFill>
                  <a:srgbClr val="C00000"/>
                </a:solidFill>
                <a:latin typeface="Trebuchet MS"/>
                <a:cs typeface="Trebuchet MS"/>
              </a:rPr>
              <a:t>scheduling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598" y="2514600"/>
            <a:ext cx="6705602" cy="11849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b="1" spc="-75" dirty="0">
                <a:latin typeface="Trebuchet MS"/>
                <a:cs typeface="Trebuchet MS"/>
              </a:rPr>
              <a:t>Rate </a:t>
            </a:r>
            <a:r>
              <a:rPr sz="1600" b="1" spc="-60" dirty="0">
                <a:latin typeface="Trebuchet MS"/>
                <a:cs typeface="Trebuchet MS"/>
              </a:rPr>
              <a:t>monotonic </a:t>
            </a:r>
            <a:r>
              <a:rPr sz="1600" b="1" spc="-65" dirty="0">
                <a:latin typeface="Trebuchet MS"/>
                <a:cs typeface="Trebuchet MS"/>
              </a:rPr>
              <a:t>priority </a:t>
            </a:r>
            <a:r>
              <a:rPr sz="1600" b="1" spc="-60" dirty="0">
                <a:latin typeface="Trebuchet MS"/>
                <a:cs typeface="Trebuchet MS"/>
              </a:rPr>
              <a:t>assignment </a:t>
            </a:r>
            <a:r>
              <a:rPr sz="1600" b="1" spc="-65" dirty="0">
                <a:latin typeface="Trebuchet MS"/>
                <a:cs typeface="Trebuchet MS"/>
              </a:rPr>
              <a:t>method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Arial"/>
                <a:cs typeface="Arial"/>
              </a:rPr>
              <a:t>(RM)</a:t>
            </a:r>
            <a:endParaRPr sz="16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b="1" spc="-65" dirty="0">
                <a:latin typeface="Trebuchet MS"/>
                <a:cs typeface="Trebuchet MS"/>
              </a:rPr>
              <a:t>Deadline </a:t>
            </a:r>
            <a:r>
              <a:rPr sz="1600" b="1" spc="-60" dirty="0">
                <a:latin typeface="Trebuchet MS"/>
                <a:cs typeface="Trebuchet MS"/>
              </a:rPr>
              <a:t>monotonic </a:t>
            </a:r>
            <a:r>
              <a:rPr sz="1600" b="1" spc="-65" dirty="0">
                <a:latin typeface="Trebuchet MS"/>
                <a:cs typeface="Trebuchet MS"/>
              </a:rPr>
              <a:t>priority </a:t>
            </a:r>
            <a:r>
              <a:rPr sz="1600" b="1" spc="-60" dirty="0">
                <a:latin typeface="Trebuchet MS"/>
                <a:cs typeface="Trebuchet MS"/>
              </a:rPr>
              <a:t>assignment </a:t>
            </a:r>
            <a:r>
              <a:rPr sz="1600" b="1" spc="-65" dirty="0">
                <a:latin typeface="Trebuchet MS"/>
                <a:cs typeface="Trebuchet MS"/>
              </a:rPr>
              <a:t>method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Arial"/>
                <a:cs typeface="Arial"/>
              </a:rPr>
              <a:t>(DM)</a:t>
            </a:r>
            <a:endParaRPr sz="1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  <a:tab pos="241935" algn="l"/>
              </a:tabLst>
            </a:pPr>
            <a:r>
              <a:rPr sz="1600" b="1" spc="-110" dirty="0">
                <a:solidFill>
                  <a:srgbClr val="C00000"/>
                </a:solidFill>
                <a:latin typeface="Trebuchet MS"/>
                <a:cs typeface="Trebuchet MS"/>
              </a:rPr>
              <a:t>Dynamic-priority scheduling (will be discussed in the next lecture)</a:t>
            </a: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b="1" spc="-60" dirty="0">
                <a:latin typeface="Trebuchet MS"/>
                <a:cs typeface="Trebuchet MS"/>
              </a:rPr>
              <a:t>EDF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3400" y="4493895"/>
            <a:ext cx="3700145" cy="14497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RM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schedulability </a:t>
            </a:r>
            <a:r>
              <a:rPr sz="2400" u="heavy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35" dirty="0">
                <a:latin typeface="Arial"/>
                <a:cs typeface="Arial"/>
              </a:rPr>
              <a:t>Necessary </a:t>
            </a:r>
            <a:r>
              <a:rPr sz="2000" spc="-150" dirty="0">
                <a:latin typeface="Arial"/>
                <a:cs typeface="Arial"/>
              </a:rPr>
              <a:t>v.s. </a:t>
            </a:r>
            <a:r>
              <a:rPr sz="2000" spc="-45" dirty="0">
                <a:latin typeface="Arial"/>
                <a:cs typeface="Arial"/>
              </a:rPr>
              <a:t>sufficient </a:t>
            </a:r>
            <a:r>
              <a:rPr sz="2000" spc="-75" dirty="0">
                <a:latin typeface="Arial"/>
                <a:cs typeface="Arial"/>
              </a:rPr>
              <a:t>tests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Liu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Layland’s </a:t>
            </a:r>
            <a:r>
              <a:rPr sz="2000" spc="-40" dirty="0">
                <a:latin typeface="Arial"/>
                <a:cs typeface="Arial"/>
              </a:rPr>
              <a:t>test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[1973]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70" dirty="0">
                <a:latin typeface="Arial"/>
                <a:cs typeface="Arial"/>
              </a:rPr>
              <a:t>Hyperbolic </a:t>
            </a:r>
            <a:r>
              <a:rPr sz="2000" spc="-65" dirty="0">
                <a:latin typeface="Arial"/>
                <a:cs typeface="Arial"/>
              </a:rPr>
              <a:t>bound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[2000]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6331" y="5791200"/>
            <a:ext cx="259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latin typeface="Trebuchet MS"/>
                <a:cs typeface="Trebuchet MS"/>
              </a:rPr>
              <a:t>If </a:t>
            </a:r>
            <a:r>
              <a:rPr sz="1600" b="1" spc="-85" dirty="0">
                <a:latin typeface="Trebuchet MS"/>
                <a:cs typeface="Trebuchet MS"/>
              </a:rPr>
              <a:t>you want </a:t>
            </a:r>
            <a:r>
              <a:rPr sz="1600" b="1" spc="-75" dirty="0">
                <a:latin typeface="Trebuchet MS"/>
                <a:cs typeface="Trebuchet MS"/>
              </a:rPr>
              <a:t>to </a:t>
            </a:r>
            <a:r>
              <a:rPr sz="1600" b="1" spc="-65" dirty="0">
                <a:latin typeface="Trebuchet MS"/>
                <a:cs typeface="Trebuchet MS"/>
              </a:rPr>
              <a:t>pass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the </a:t>
            </a:r>
            <a:r>
              <a:rPr sz="1600" b="1" spc="-114" dirty="0">
                <a:latin typeface="Trebuchet MS"/>
                <a:cs typeface="Trebuchet MS"/>
              </a:rPr>
              <a:t>course,  </a:t>
            </a:r>
            <a:r>
              <a:rPr sz="1600" b="1" spc="-95" dirty="0">
                <a:latin typeface="Trebuchet MS"/>
                <a:cs typeface="Trebuchet MS"/>
              </a:rPr>
              <a:t>learn </a:t>
            </a:r>
            <a:r>
              <a:rPr sz="1600" b="1" spc="-85" dirty="0">
                <a:latin typeface="Trebuchet MS"/>
                <a:cs typeface="Trebuchet MS"/>
              </a:rPr>
              <a:t>this </a:t>
            </a:r>
            <a:r>
              <a:rPr sz="1600" b="1" spc="-114" dirty="0">
                <a:latin typeface="Trebuchet MS"/>
                <a:cs typeface="Trebuchet MS"/>
              </a:rPr>
              <a:t>lecture </a:t>
            </a:r>
            <a:r>
              <a:rPr sz="1600" b="1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very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well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0800" y="3476245"/>
            <a:ext cx="1828800" cy="2314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0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695959" y="1783729"/>
            <a:ext cx="4002532" cy="131959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1800" kern="0" dirty="0">
                <a:latin typeface="Arial"/>
                <a:cs typeface="Arial"/>
              </a:rPr>
              <a:t>= period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1800" kern="0" dirty="0">
                <a:latin typeface="Arial"/>
                <a:cs typeface="Arial"/>
              </a:rPr>
              <a:t>= worst-case execution time (WCET)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𝐷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  </a:t>
            </a:r>
            <a:r>
              <a:rPr sz="1800" kern="0" dirty="0">
                <a:latin typeface="Arial"/>
                <a:cs typeface="Arial"/>
              </a:rPr>
              <a:t>= relative deadline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𝜙</a:t>
            </a:r>
            <a:r>
              <a:rPr sz="195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𝑖  </a:t>
            </a:r>
            <a:r>
              <a:rPr sz="1800" kern="0" dirty="0">
                <a:latin typeface="Arial"/>
                <a:cs typeface="Arial"/>
              </a:rPr>
              <a:t>= offset (or phase)</a:t>
            </a:r>
          </a:p>
        </p:txBody>
      </p:sp>
      <p:sp>
        <p:nvSpPr>
          <p:cNvPr id="29" name="object 11"/>
          <p:cNvSpPr txBox="1"/>
          <p:nvPr/>
        </p:nvSpPr>
        <p:spPr>
          <a:xfrm>
            <a:off x="839216" y="3247580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30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95959" y="3139376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0000FF"/>
                </a:solidFill>
                <a:latin typeface="DejaVu Serif"/>
                <a:cs typeface="DejaVu Serif"/>
              </a:rPr>
              <a:t>𝑈</a:t>
            </a:r>
            <a:r>
              <a:rPr sz="1800" spc="30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1800" spc="-165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1194599" y="332377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523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/>
          <p:cNvSpPr txBox="1"/>
          <p:nvPr/>
        </p:nvSpPr>
        <p:spPr>
          <a:xfrm>
            <a:off x="1212596" y="3066223"/>
            <a:ext cx="31140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 smtClean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endParaRPr sz="1300" dirty="0">
              <a:latin typeface="DejaVu Serif"/>
              <a:cs typeface="DejaVu Serif"/>
            </a:endParaRPr>
          </a:p>
        </p:txBody>
      </p:sp>
      <p:sp>
        <p:nvSpPr>
          <p:cNvPr id="33" name="object 15"/>
          <p:cNvSpPr txBox="1"/>
          <p:nvPr/>
        </p:nvSpPr>
        <p:spPr>
          <a:xfrm>
            <a:off x="1314703" y="3133279"/>
            <a:ext cx="774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375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1050" dirty="0">
              <a:latin typeface="DejaVu Serif"/>
              <a:cs typeface="DejaVu Serif"/>
            </a:endParaRPr>
          </a:p>
        </p:txBody>
      </p:sp>
      <p:sp>
        <p:nvSpPr>
          <p:cNvPr id="34" name="object 16"/>
          <p:cNvSpPr txBox="1"/>
          <p:nvPr/>
        </p:nvSpPr>
        <p:spPr>
          <a:xfrm>
            <a:off x="1190345" y="3354705"/>
            <a:ext cx="1809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1575" spc="-562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1575" baseline="-15873">
              <a:latin typeface="DejaVu Serif"/>
              <a:cs typeface="DejaVu Serif"/>
            </a:endParaRPr>
          </a:p>
        </p:txBody>
      </p:sp>
      <p:sp>
        <p:nvSpPr>
          <p:cNvPr id="35" name="object 17"/>
          <p:cNvSpPr txBox="1"/>
          <p:nvPr/>
        </p:nvSpPr>
        <p:spPr>
          <a:xfrm>
            <a:off x="1424431" y="3139376"/>
            <a:ext cx="16555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= </a:t>
            </a:r>
            <a:r>
              <a:rPr sz="1800" kern="0" dirty="0">
                <a:latin typeface="Arial"/>
                <a:cs typeface="Arial"/>
              </a:rPr>
              <a:t>utilization</a:t>
            </a:r>
          </a:p>
        </p:txBody>
      </p:sp>
      <p:sp>
        <p:nvSpPr>
          <p:cNvPr id="36" name="object 18"/>
          <p:cNvSpPr/>
          <p:nvPr/>
        </p:nvSpPr>
        <p:spPr>
          <a:xfrm>
            <a:off x="1258824" y="5534534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80" h="462279">
                <a:moveTo>
                  <a:pt x="86867" y="130301"/>
                </a:moveTo>
                <a:lnTo>
                  <a:pt x="57912" y="130301"/>
                </a:lnTo>
                <a:lnTo>
                  <a:pt x="57912" y="462280"/>
                </a:lnTo>
                <a:lnTo>
                  <a:pt x="86867" y="462280"/>
                </a:lnTo>
                <a:lnTo>
                  <a:pt x="86867" y="130301"/>
                </a:lnTo>
                <a:close/>
              </a:path>
              <a:path w="144780" h="462279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80" h="462279">
                <a:moveTo>
                  <a:pt x="137540" y="130301"/>
                </a:moveTo>
                <a:lnTo>
                  <a:pt x="86867" y="130301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/>
          <p:cNvSpPr/>
          <p:nvPr/>
        </p:nvSpPr>
        <p:spPr>
          <a:xfrm>
            <a:off x="1119377" y="5952872"/>
            <a:ext cx="6435725" cy="86995"/>
          </a:xfrm>
          <a:custGeom>
            <a:avLst/>
            <a:gdLst/>
            <a:ahLst/>
            <a:cxnLst/>
            <a:rect l="l" t="t" r="r" b="b"/>
            <a:pathLst>
              <a:path w="6435725" h="86995">
                <a:moveTo>
                  <a:pt x="6348603" y="0"/>
                </a:moveTo>
                <a:lnTo>
                  <a:pt x="6348603" y="86868"/>
                </a:lnTo>
                <a:lnTo>
                  <a:pt x="6406515" y="57912"/>
                </a:lnTo>
                <a:lnTo>
                  <a:pt x="6363208" y="57912"/>
                </a:lnTo>
                <a:lnTo>
                  <a:pt x="6363208" y="28956"/>
                </a:lnTo>
                <a:lnTo>
                  <a:pt x="6406515" y="28956"/>
                </a:lnTo>
                <a:lnTo>
                  <a:pt x="6348603" y="0"/>
                </a:lnTo>
                <a:close/>
              </a:path>
              <a:path w="6435725" h="86995">
                <a:moveTo>
                  <a:pt x="634860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6348603" y="57912"/>
                </a:lnTo>
                <a:lnTo>
                  <a:pt x="6348603" y="28956"/>
                </a:lnTo>
                <a:close/>
              </a:path>
              <a:path w="6435725" h="86995">
                <a:moveTo>
                  <a:pt x="6406515" y="28956"/>
                </a:moveTo>
                <a:lnTo>
                  <a:pt x="6363208" y="28956"/>
                </a:lnTo>
                <a:lnTo>
                  <a:pt x="6363208" y="57912"/>
                </a:lnTo>
                <a:lnTo>
                  <a:pt x="6406515" y="57912"/>
                </a:lnTo>
                <a:lnTo>
                  <a:pt x="6435471" y="43434"/>
                </a:lnTo>
                <a:lnTo>
                  <a:pt x="640651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/>
          <p:cNvSpPr/>
          <p:nvPr/>
        </p:nvSpPr>
        <p:spPr>
          <a:xfrm>
            <a:off x="3639311" y="5534534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79" h="462279">
                <a:moveTo>
                  <a:pt x="86867" y="130301"/>
                </a:moveTo>
                <a:lnTo>
                  <a:pt x="57912" y="130301"/>
                </a:lnTo>
                <a:lnTo>
                  <a:pt x="57912" y="462280"/>
                </a:lnTo>
                <a:lnTo>
                  <a:pt x="86867" y="462280"/>
                </a:lnTo>
                <a:lnTo>
                  <a:pt x="86867" y="130301"/>
                </a:lnTo>
                <a:close/>
              </a:path>
              <a:path w="144779" h="462279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79" h="462279">
                <a:moveTo>
                  <a:pt x="137540" y="130301"/>
                </a:moveTo>
                <a:lnTo>
                  <a:pt x="86867" y="130301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/>
          <p:cNvSpPr/>
          <p:nvPr/>
        </p:nvSpPr>
        <p:spPr>
          <a:xfrm>
            <a:off x="5908547" y="5534534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79" h="462279">
                <a:moveTo>
                  <a:pt x="86867" y="130301"/>
                </a:moveTo>
                <a:lnTo>
                  <a:pt x="57912" y="130301"/>
                </a:lnTo>
                <a:lnTo>
                  <a:pt x="57912" y="462280"/>
                </a:lnTo>
                <a:lnTo>
                  <a:pt x="86867" y="462280"/>
                </a:lnTo>
                <a:lnTo>
                  <a:pt x="86867" y="130301"/>
                </a:lnTo>
                <a:close/>
              </a:path>
              <a:path w="144779" h="462279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79" h="462279">
                <a:moveTo>
                  <a:pt x="137540" y="130301"/>
                </a:moveTo>
                <a:lnTo>
                  <a:pt x="86867" y="130301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2"/>
          <p:cNvSpPr txBox="1"/>
          <p:nvPr/>
        </p:nvSpPr>
        <p:spPr>
          <a:xfrm>
            <a:off x="3609847" y="60248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23"/>
          <p:cNvSpPr txBox="1"/>
          <p:nvPr/>
        </p:nvSpPr>
        <p:spPr>
          <a:xfrm>
            <a:off x="1247343" y="601421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24"/>
          <p:cNvSpPr txBox="1"/>
          <p:nvPr/>
        </p:nvSpPr>
        <p:spPr>
          <a:xfrm>
            <a:off x="1190345" y="5134484"/>
            <a:ext cx="32385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1,1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43" name="object 25"/>
          <p:cNvSpPr txBox="1"/>
          <p:nvPr/>
        </p:nvSpPr>
        <p:spPr>
          <a:xfrm>
            <a:off x="5816853" y="5134484"/>
            <a:ext cx="32385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1,3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44" name="object 26"/>
          <p:cNvSpPr txBox="1"/>
          <p:nvPr/>
        </p:nvSpPr>
        <p:spPr>
          <a:xfrm>
            <a:off x="740155" y="5702428"/>
            <a:ext cx="28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1</a:t>
            </a:r>
            <a:endParaRPr sz="2625" kern="0" baseline="-15873">
              <a:latin typeface="DejaVu Serif"/>
              <a:cs typeface="DejaVu Serif"/>
            </a:endParaRPr>
          </a:p>
        </p:txBody>
      </p:sp>
      <p:sp>
        <p:nvSpPr>
          <p:cNvPr id="45" name="object 27"/>
          <p:cNvSpPr/>
          <p:nvPr/>
        </p:nvSpPr>
        <p:spPr>
          <a:xfrm>
            <a:off x="3645915" y="5660263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4"/>
                </a:moveTo>
                <a:lnTo>
                  <a:pt x="0" y="217424"/>
                </a:lnTo>
                <a:lnTo>
                  <a:pt x="63500" y="344424"/>
                </a:lnTo>
                <a:lnTo>
                  <a:pt x="120650" y="230124"/>
                </a:lnTo>
                <a:lnTo>
                  <a:pt x="57150" y="230124"/>
                </a:lnTo>
                <a:lnTo>
                  <a:pt x="57150" y="217424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4"/>
                </a:lnTo>
                <a:lnTo>
                  <a:pt x="69850" y="230124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4"/>
                </a:moveTo>
                <a:lnTo>
                  <a:pt x="69850" y="217424"/>
                </a:lnTo>
                <a:lnTo>
                  <a:pt x="69850" y="230124"/>
                </a:lnTo>
                <a:lnTo>
                  <a:pt x="120650" y="230124"/>
                </a:lnTo>
                <a:lnTo>
                  <a:pt x="127000" y="2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/>
          <p:cNvSpPr/>
          <p:nvPr/>
        </p:nvSpPr>
        <p:spPr>
          <a:xfrm>
            <a:off x="5915152" y="5651119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4"/>
                </a:moveTo>
                <a:lnTo>
                  <a:pt x="0" y="217424"/>
                </a:lnTo>
                <a:lnTo>
                  <a:pt x="63500" y="344423"/>
                </a:lnTo>
                <a:lnTo>
                  <a:pt x="120650" y="230124"/>
                </a:lnTo>
                <a:lnTo>
                  <a:pt x="57150" y="230124"/>
                </a:lnTo>
                <a:lnTo>
                  <a:pt x="57150" y="217424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4"/>
                </a:lnTo>
                <a:lnTo>
                  <a:pt x="69850" y="230124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4"/>
                </a:moveTo>
                <a:lnTo>
                  <a:pt x="69850" y="217424"/>
                </a:lnTo>
                <a:lnTo>
                  <a:pt x="69850" y="230124"/>
                </a:lnTo>
                <a:lnTo>
                  <a:pt x="120650" y="230124"/>
                </a:lnTo>
                <a:lnTo>
                  <a:pt x="127000" y="2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/>
          <p:cNvSpPr/>
          <p:nvPr/>
        </p:nvSpPr>
        <p:spPr>
          <a:xfrm>
            <a:off x="1595627" y="4417442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80" h="462279">
                <a:moveTo>
                  <a:pt x="86867" y="130302"/>
                </a:moveTo>
                <a:lnTo>
                  <a:pt x="57911" y="130302"/>
                </a:lnTo>
                <a:lnTo>
                  <a:pt x="57911" y="462280"/>
                </a:lnTo>
                <a:lnTo>
                  <a:pt x="86867" y="462280"/>
                </a:lnTo>
                <a:lnTo>
                  <a:pt x="86867" y="130302"/>
                </a:lnTo>
                <a:close/>
              </a:path>
              <a:path w="144780" h="462279">
                <a:moveTo>
                  <a:pt x="72390" y="0"/>
                </a:moveTo>
                <a:lnTo>
                  <a:pt x="0" y="144780"/>
                </a:lnTo>
                <a:lnTo>
                  <a:pt x="57911" y="144780"/>
                </a:lnTo>
                <a:lnTo>
                  <a:pt x="57911" y="130302"/>
                </a:lnTo>
                <a:lnTo>
                  <a:pt x="137540" y="130302"/>
                </a:lnTo>
                <a:lnTo>
                  <a:pt x="72390" y="0"/>
                </a:lnTo>
                <a:close/>
              </a:path>
              <a:path w="144780" h="462279">
                <a:moveTo>
                  <a:pt x="137540" y="130302"/>
                </a:moveTo>
                <a:lnTo>
                  <a:pt x="86867" y="130302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/>
          <p:cNvSpPr/>
          <p:nvPr/>
        </p:nvSpPr>
        <p:spPr>
          <a:xfrm>
            <a:off x="1119377" y="4835780"/>
            <a:ext cx="6435725" cy="86995"/>
          </a:xfrm>
          <a:custGeom>
            <a:avLst/>
            <a:gdLst/>
            <a:ahLst/>
            <a:cxnLst/>
            <a:rect l="l" t="t" r="r" b="b"/>
            <a:pathLst>
              <a:path w="6435725" h="86995">
                <a:moveTo>
                  <a:pt x="6348603" y="0"/>
                </a:moveTo>
                <a:lnTo>
                  <a:pt x="6348603" y="86867"/>
                </a:lnTo>
                <a:lnTo>
                  <a:pt x="6406515" y="57911"/>
                </a:lnTo>
                <a:lnTo>
                  <a:pt x="6363208" y="57911"/>
                </a:lnTo>
                <a:lnTo>
                  <a:pt x="6363208" y="28955"/>
                </a:lnTo>
                <a:lnTo>
                  <a:pt x="6406514" y="28955"/>
                </a:lnTo>
                <a:lnTo>
                  <a:pt x="6348603" y="0"/>
                </a:lnTo>
                <a:close/>
              </a:path>
              <a:path w="6435725" h="86995">
                <a:moveTo>
                  <a:pt x="634860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6348603" y="57911"/>
                </a:lnTo>
                <a:lnTo>
                  <a:pt x="6348603" y="28955"/>
                </a:lnTo>
                <a:close/>
              </a:path>
              <a:path w="6435725" h="86995">
                <a:moveTo>
                  <a:pt x="6406514" y="28955"/>
                </a:moveTo>
                <a:lnTo>
                  <a:pt x="6363208" y="28955"/>
                </a:lnTo>
                <a:lnTo>
                  <a:pt x="6363208" y="57911"/>
                </a:lnTo>
                <a:lnTo>
                  <a:pt x="6406515" y="57911"/>
                </a:lnTo>
                <a:lnTo>
                  <a:pt x="6435471" y="43433"/>
                </a:lnTo>
                <a:lnTo>
                  <a:pt x="64065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/>
          <p:cNvSpPr/>
          <p:nvPr/>
        </p:nvSpPr>
        <p:spPr>
          <a:xfrm>
            <a:off x="2965704" y="4417442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80" h="462279">
                <a:moveTo>
                  <a:pt x="86868" y="130302"/>
                </a:moveTo>
                <a:lnTo>
                  <a:pt x="57912" y="130302"/>
                </a:lnTo>
                <a:lnTo>
                  <a:pt x="57912" y="462280"/>
                </a:lnTo>
                <a:lnTo>
                  <a:pt x="86868" y="462280"/>
                </a:lnTo>
                <a:lnTo>
                  <a:pt x="86868" y="130302"/>
                </a:lnTo>
                <a:close/>
              </a:path>
              <a:path w="144780" h="462279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2"/>
                </a:lnTo>
                <a:lnTo>
                  <a:pt x="137540" y="130302"/>
                </a:lnTo>
                <a:lnTo>
                  <a:pt x="72389" y="0"/>
                </a:lnTo>
                <a:close/>
              </a:path>
              <a:path w="144780" h="462279">
                <a:moveTo>
                  <a:pt x="137540" y="130302"/>
                </a:moveTo>
                <a:lnTo>
                  <a:pt x="86868" y="130302"/>
                </a:lnTo>
                <a:lnTo>
                  <a:pt x="86868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/>
          <p:cNvSpPr/>
          <p:nvPr/>
        </p:nvSpPr>
        <p:spPr>
          <a:xfrm>
            <a:off x="6219444" y="4417442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79" h="462279">
                <a:moveTo>
                  <a:pt x="86867" y="130302"/>
                </a:moveTo>
                <a:lnTo>
                  <a:pt x="57911" y="130302"/>
                </a:lnTo>
                <a:lnTo>
                  <a:pt x="57911" y="462280"/>
                </a:lnTo>
                <a:lnTo>
                  <a:pt x="86867" y="462280"/>
                </a:lnTo>
                <a:lnTo>
                  <a:pt x="86867" y="130302"/>
                </a:lnTo>
                <a:close/>
              </a:path>
              <a:path w="144779" h="462279">
                <a:moveTo>
                  <a:pt x="72389" y="0"/>
                </a:moveTo>
                <a:lnTo>
                  <a:pt x="0" y="144780"/>
                </a:lnTo>
                <a:lnTo>
                  <a:pt x="57911" y="144780"/>
                </a:lnTo>
                <a:lnTo>
                  <a:pt x="57911" y="130302"/>
                </a:lnTo>
                <a:lnTo>
                  <a:pt x="137540" y="130302"/>
                </a:lnTo>
                <a:lnTo>
                  <a:pt x="72389" y="0"/>
                </a:lnTo>
                <a:close/>
              </a:path>
              <a:path w="144779" h="462279">
                <a:moveTo>
                  <a:pt x="137540" y="130302"/>
                </a:moveTo>
                <a:lnTo>
                  <a:pt x="86867" y="130302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3"/>
          <p:cNvSpPr txBox="1"/>
          <p:nvPr/>
        </p:nvSpPr>
        <p:spPr>
          <a:xfrm>
            <a:off x="748690" y="4569841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endParaRPr sz="2625" kern="0" baseline="-15873">
              <a:latin typeface="DejaVu Serif"/>
              <a:cs typeface="DejaVu Serif"/>
            </a:endParaRPr>
          </a:p>
        </p:txBody>
      </p:sp>
      <p:sp>
        <p:nvSpPr>
          <p:cNvPr id="52" name="object 34"/>
          <p:cNvSpPr/>
          <p:nvPr/>
        </p:nvSpPr>
        <p:spPr>
          <a:xfrm>
            <a:off x="4553711" y="4417442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79" h="462279">
                <a:moveTo>
                  <a:pt x="86867" y="130302"/>
                </a:moveTo>
                <a:lnTo>
                  <a:pt x="57912" y="130302"/>
                </a:lnTo>
                <a:lnTo>
                  <a:pt x="57912" y="462280"/>
                </a:lnTo>
                <a:lnTo>
                  <a:pt x="86867" y="462280"/>
                </a:lnTo>
                <a:lnTo>
                  <a:pt x="86867" y="130302"/>
                </a:lnTo>
                <a:close/>
              </a:path>
              <a:path w="144779" h="462279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2"/>
                </a:lnTo>
                <a:lnTo>
                  <a:pt x="137540" y="130302"/>
                </a:lnTo>
                <a:lnTo>
                  <a:pt x="72389" y="0"/>
                </a:lnTo>
                <a:close/>
              </a:path>
              <a:path w="144779" h="462279">
                <a:moveTo>
                  <a:pt x="137540" y="130302"/>
                </a:moveTo>
                <a:lnTo>
                  <a:pt x="86867" y="130302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 txBox="1"/>
          <p:nvPr/>
        </p:nvSpPr>
        <p:spPr>
          <a:xfrm>
            <a:off x="1603628" y="48801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36"/>
          <p:cNvSpPr txBox="1"/>
          <p:nvPr/>
        </p:nvSpPr>
        <p:spPr>
          <a:xfrm>
            <a:off x="2922270" y="4893133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37"/>
          <p:cNvSpPr txBox="1"/>
          <p:nvPr/>
        </p:nvSpPr>
        <p:spPr>
          <a:xfrm>
            <a:off x="4471542" y="490931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38"/>
          <p:cNvSpPr txBox="1"/>
          <p:nvPr/>
        </p:nvSpPr>
        <p:spPr>
          <a:xfrm>
            <a:off x="6172580" y="48816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39"/>
          <p:cNvSpPr txBox="1"/>
          <p:nvPr/>
        </p:nvSpPr>
        <p:spPr>
          <a:xfrm>
            <a:off x="1512188" y="3991484"/>
            <a:ext cx="328295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2,1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58" name="object 40"/>
          <p:cNvSpPr txBox="1"/>
          <p:nvPr/>
        </p:nvSpPr>
        <p:spPr>
          <a:xfrm>
            <a:off x="2868548" y="3991484"/>
            <a:ext cx="328295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2,2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59" name="object 41"/>
          <p:cNvSpPr txBox="1"/>
          <p:nvPr/>
        </p:nvSpPr>
        <p:spPr>
          <a:xfrm>
            <a:off x="4528565" y="3991484"/>
            <a:ext cx="328295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2,3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60" name="object 42"/>
          <p:cNvSpPr txBox="1"/>
          <p:nvPr/>
        </p:nvSpPr>
        <p:spPr>
          <a:xfrm>
            <a:off x="6120129" y="3991484"/>
            <a:ext cx="328295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2,4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61" name="object 43"/>
          <p:cNvSpPr/>
          <p:nvPr/>
        </p:nvSpPr>
        <p:spPr>
          <a:xfrm>
            <a:off x="2646172" y="4546219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4"/>
                </a:moveTo>
                <a:lnTo>
                  <a:pt x="0" y="217424"/>
                </a:lnTo>
                <a:lnTo>
                  <a:pt x="63500" y="344424"/>
                </a:lnTo>
                <a:lnTo>
                  <a:pt x="120650" y="230124"/>
                </a:lnTo>
                <a:lnTo>
                  <a:pt x="57150" y="230124"/>
                </a:lnTo>
                <a:lnTo>
                  <a:pt x="57150" y="217424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4"/>
                </a:lnTo>
                <a:lnTo>
                  <a:pt x="69850" y="230124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4"/>
                </a:moveTo>
                <a:lnTo>
                  <a:pt x="69850" y="217424"/>
                </a:lnTo>
                <a:lnTo>
                  <a:pt x="69850" y="230124"/>
                </a:lnTo>
                <a:lnTo>
                  <a:pt x="120650" y="230124"/>
                </a:lnTo>
                <a:lnTo>
                  <a:pt x="127000" y="2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4"/>
          <p:cNvSpPr/>
          <p:nvPr/>
        </p:nvSpPr>
        <p:spPr>
          <a:xfrm>
            <a:off x="4231132" y="4546219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4"/>
                </a:moveTo>
                <a:lnTo>
                  <a:pt x="0" y="217424"/>
                </a:lnTo>
                <a:lnTo>
                  <a:pt x="63500" y="344424"/>
                </a:lnTo>
                <a:lnTo>
                  <a:pt x="120650" y="230124"/>
                </a:lnTo>
                <a:lnTo>
                  <a:pt x="57150" y="230124"/>
                </a:lnTo>
                <a:lnTo>
                  <a:pt x="57150" y="217424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4"/>
                </a:lnTo>
                <a:lnTo>
                  <a:pt x="69850" y="230124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4"/>
                </a:moveTo>
                <a:lnTo>
                  <a:pt x="69850" y="217424"/>
                </a:lnTo>
                <a:lnTo>
                  <a:pt x="69850" y="230124"/>
                </a:lnTo>
                <a:lnTo>
                  <a:pt x="120650" y="230124"/>
                </a:lnTo>
                <a:lnTo>
                  <a:pt x="127000" y="2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5"/>
          <p:cNvSpPr/>
          <p:nvPr/>
        </p:nvSpPr>
        <p:spPr>
          <a:xfrm>
            <a:off x="5916676" y="4546219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4"/>
                </a:moveTo>
                <a:lnTo>
                  <a:pt x="0" y="217424"/>
                </a:lnTo>
                <a:lnTo>
                  <a:pt x="63500" y="344424"/>
                </a:lnTo>
                <a:lnTo>
                  <a:pt x="120650" y="230124"/>
                </a:lnTo>
                <a:lnTo>
                  <a:pt x="57150" y="230124"/>
                </a:lnTo>
                <a:lnTo>
                  <a:pt x="57150" y="217424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4"/>
                </a:lnTo>
                <a:lnTo>
                  <a:pt x="69850" y="230124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4"/>
                </a:moveTo>
                <a:lnTo>
                  <a:pt x="69850" y="217424"/>
                </a:lnTo>
                <a:lnTo>
                  <a:pt x="69850" y="230124"/>
                </a:lnTo>
                <a:lnTo>
                  <a:pt x="120650" y="230124"/>
                </a:lnTo>
                <a:lnTo>
                  <a:pt x="127000" y="2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6"/>
          <p:cNvSpPr txBox="1"/>
          <p:nvPr/>
        </p:nvSpPr>
        <p:spPr>
          <a:xfrm>
            <a:off x="2608579" y="491058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47"/>
          <p:cNvSpPr txBox="1"/>
          <p:nvPr/>
        </p:nvSpPr>
        <p:spPr>
          <a:xfrm>
            <a:off x="4171950" y="490054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48"/>
          <p:cNvSpPr txBox="1"/>
          <p:nvPr/>
        </p:nvSpPr>
        <p:spPr>
          <a:xfrm>
            <a:off x="5856223" y="489686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49"/>
          <p:cNvSpPr/>
          <p:nvPr/>
        </p:nvSpPr>
        <p:spPr>
          <a:xfrm>
            <a:off x="1306067" y="5750205"/>
            <a:ext cx="400773" cy="216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0"/>
          <p:cNvSpPr/>
          <p:nvPr/>
        </p:nvSpPr>
        <p:spPr>
          <a:xfrm>
            <a:off x="1353311" y="5774563"/>
            <a:ext cx="310895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1"/>
          <p:cNvSpPr/>
          <p:nvPr/>
        </p:nvSpPr>
        <p:spPr>
          <a:xfrm>
            <a:off x="1353311" y="5774563"/>
            <a:ext cx="311150" cy="127000"/>
          </a:xfrm>
          <a:custGeom>
            <a:avLst/>
            <a:gdLst/>
            <a:ahLst/>
            <a:cxnLst/>
            <a:rect l="l" t="t" r="r" b="b"/>
            <a:pathLst>
              <a:path w="311150" h="127000">
                <a:moveTo>
                  <a:pt x="0" y="126492"/>
                </a:moveTo>
                <a:lnTo>
                  <a:pt x="310895" y="126492"/>
                </a:lnTo>
                <a:lnTo>
                  <a:pt x="310895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2"/>
          <p:cNvSpPr/>
          <p:nvPr/>
        </p:nvSpPr>
        <p:spPr>
          <a:xfrm>
            <a:off x="1623060" y="4662005"/>
            <a:ext cx="729970" cy="204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3"/>
          <p:cNvSpPr/>
          <p:nvPr/>
        </p:nvSpPr>
        <p:spPr>
          <a:xfrm>
            <a:off x="1670304" y="4686428"/>
            <a:ext cx="64008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4"/>
          <p:cNvSpPr/>
          <p:nvPr/>
        </p:nvSpPr>
        <p:spPr>
          <a:xfrm>
            <a:off x="1670304" y="4686428"/>
            <a:ext cx="640080" cy="114300"/>
          </a:xfrm>
          <a:custGeom>
            <a:avLst/>
            <a:gdLst/>
            <a:ahLst/>
            <a:cxnLst/>
            <a:rect l="l" t="t" r="r" b="b"/>
            <a:pathLst>
              <a:path w="640080" h="114300">
                <a:moveTo>
                  <a:pt x="0" y="114299"/>
                </a:moveTo>
                <a:lnTo>
                  <a:pt x="640080" y="114299"/>
                </a:lnTo>
                <a:lnTo>
                  <a:pt x="64008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5"/>
          <p:cNvSpPr txBox="1"/>
          <p:nvPr/>
        </p:nvSpPr>
        <p:spPr>
          <a:xfrm>
            <a:off x="2229357" y="48721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56"/>
          <p:cNvSpPr/>
          <p:nvPr/>
        </p:nvSpPr>
        <p:spPr>
          <a:xfrm>
            <a:off x="2263139" y="5750116"/>
            <a:ext cx="816876" cy="221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7"/>
          <p:cNvSpPr/>
          <p:nvPr/>
        </p:nvSpPr>
        <p:spPr>
          <a:xfrm>
            <a:off x="2310383" y="5774563"/>
            <a:ext cx="726948" cy="131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8"/>
          <p:cNvSpPr/>
          <p:nvPr/>
        </p:nvSpPr>
        <p:spPr>
          <a:xfrm>
            <a:off x="2310383" y="5774563"/>
            <a:ext cx="727075" cy="131445"/>
          </a:xfrm>
          <a:custGeom>
            <a:avLst/>
            <a:gdLst/>
            <a:ahLst/>
            <a:cxnLst/>
            <a:rect l="l" t="t" r="r" b="b"/>
            <a:pathLst>
              <a:path w="727075" h="131445">
                <a:moveTo>
                  <a:pt x="0" y="131064"/>
                </a:moveTo>
                <a:lnTo>
                  <a:pt x="726948" y="131064"/>
                </a:lnTo>
                <a:lnTo>
                  <a:pt x="726948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9"/>
          <p:cNvSpPr/>
          <p:nvPr/>
        </p:nvSpPr>
        <p:spPr>
          <a:xfrm>
            <a:off x="3008376" y="4662082"/>
            <a:ext cx="929627" cy="2072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60"/>
          <p:cNvSpPr/>
          <p:nvPr/>
        </p:nvSpPr>
        <p:spPr>
          <a:xfrm>
            <a:off x="3055620" y="4686428"/>
            <a:ext cx="839724" cy="1173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61"/>
          <p:cNvSpPr/>
          <p:nvPr/>
        </p:nvSpPr>
        <p:spPr>
          <a:xfrm>
            <a:off x="3055620" y="4686428"/>
            <a:ext cx="840105" cy="117475"/>
          </a:xfrm>
          <a:custGeom>
            <a:avLst/>
            <a:gdLst/>
            <a:ahLst/>
            <a:cxnLst/>
            <a:rect l="l" t="t" r="r" b="b"/>
            <a:pathLst>
              <a:path w="840104" h="117475">
                <a:moveTo>
                  <a:pt x="0" y="117347"/>
                </a:moveTo>
                <a:lnTo>
                  <a:pt x="839724" y="117347"/>
                </a:lnTo>
                <a:lnTo>
                  <a:pt x="839724" y="0"/>
                </a:lnTo>
                <a:lnTo>
                  <a:pt x="0" y="0"/>
                </a:lnTo>
                <a:lnTo>
                  <a:pt x="0" y="11734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2"/>
          <p:cNvSpPr txBox="1"/>
          <p:nvPr/>
        </p:nvSpPr>
        <p:spPr>
          <a:xfrm>
            <a:off x="3567429" y="4773168"/>
            <a:ext cx="604521" cy="797012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994"/>
              </a:spcBef>
            </a:pPr>
            <a:r>
              <a:rPr sz="1800" kern="0" dirty="0">
                <a:solidFill>
                  <a:srgbClr val="0000FF"/>
                </a:solidFill>
                <a:latin typeface="Arial"/>
                <a:cs typeface="Arial"/>
              </a:rPr>
              <a:t>17</a:t>
            </a:r>
            <a:endParaRPr sz="1800" kern="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1,2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81" name="object 63"/>
          <p:cNvSpPr/>
          <p:nvPr/>
        </p:nvSpPr>
        <p:spPr>
          <a:xfrm>
            <a:off x="3848100" y="5750205"/>
            <a:ext cx="819899" cy="225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4"/>
          <p:cNvSpPr/>
          <p:nvPr/>
        </p:nvSpPr>
        <p:spPr>
          <a:xfrm>
            <a:off x="3895344" y="5774563"/>
            <a:ext cx="729996" cy="135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65"/>
          <p:cNvSpPr/>
          <p:nvPr/>
        </p:nvSpPr>
        <p:spPr>
          <a:xfrm>
            <a:off x="3895344" y="5774563"/>
            <a:ext cx="730250" cy="135890"/>
          </a:xfrm>
          <a:custGeom>
            <a:avLst/>
            <a:gdLst/>
            <a:ahLst/>
            <a:cxnLst/>
            <a:rect l="l" t="t" r="r" b="b"/>
            <a:pathLst>
              <a:path w="730250" h="135889">
                <a:moveTo>
                  <a:pt x="0" y="135636"/>
                </a:moveTo>
                <a:lnTo>
                  <a:pt x="729996" y="135636"/>
                </a:lnTo>
                <a:lnTo>
                  <a:pt x="729996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6"/>
          <p:cNvSpPr/>
          <p:nvPr/>
        </p:nvSpPr>
        <p:spPr>
          <a:xfrm>
            <a:off x="5430011" y="5734965"/>
            <a:ext cx="399275" cy="2163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67"/>
          <p:cNvSpPr/>
          <p:nvPr/>
        </p:nvSpPr>
        <p:spPr>
          <a:xfrm>
            <a:off x="5477255" y="5759324"/>
            <a:ext cx="309372" cy="1264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8"/>
          <p:cNvSpPr/>
          <p:nvPr/>
        </p:nvSpPr>
        <p:spPr>
          <a:xfrm>
            <a:off x="5477255" y="5759324"/>
            <a:ext cx="309880" cy="127000"/>
          </a:xfrm>
          <a:custGeom>
            <a:avLst/>
            <a:gdLst/>
            <a:ahLst/>
            <a:cxnLst/>
            <a:rect l="l" t="t" r="r" b="b"/>
            <a:pathLst>
              <a:path w="309879" h="127000">
                <a:moveTo>
                  <a:pt x="0" y="126492"/>
                </a:moveTo>
                <a:lnTo>
                  <a:pt x="309372" y="126492"/>
                </a:lnTo>
                <a:lnTo>
                  <a:pt x="30937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69"/>
          <p:cNvSpPr/>
          <p:nvPr/>
        </p:nvSpPr>
        <p:spPr>
          <a:xfrm>
            <a:off x="4565903" y="4662082"/>
            <a:ext cx="952512" cy="21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70"/>
          <p:cNvSpPr/>
          <p:nvPr/>
        </p:nvSpPr>
        <p:spPr>
          <a:xfrm>
            <a:off x="4613147" y="4686428"/>
            <a:ext cx="862584" cy="120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71"/>
          <p:cNvSpPr/>
          <p:nvPr/>
        </p:nvSpPr>
        <p:spPr>
          <a:xfrm>
            <a:off x="4613147" y="4686428"/>
            <a:ext cx="862965" cy="120650"/>
          </a:xfrm>
          <a:custGeom>
            <a:avLst/>
            <a:gdLst/>
            <a:ahLst/>
            <a:cxnLst/>
            <a:rect l="l" t="t" r="r" b="b"/>
            <a:pathLst>
              <a:path w="862964" h="120650">
                <a:moveTo>
                  <a:pt x="0" y="120395"/>
                </a:moveTo>
                <a:lnTo>
                  <a:pt x="862584" y="120395"/>
                </a:lnTo>
                <a:lnTo>
                  <a:pt x="862584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72"/>
          <p:cNvSpPr txBox="1"/>
          <p:nvPr/>
        </p:nvSpPr>
        <p:spPr>
          <a:xfrm>
            <a:off x="5483478" y="1799336"/>
            <a:ext cx="3127122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135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are </a:t>
            </a:r>
            <a:r>
              <a:rPr sz="2400" spc="25" dirty="0">
                <a:solidFill>
                  <a:srgbClr val="C00000"/>
                </a:solidFill>
                <a:latin typeface="DejaVu Serif"/>
                <a:cs typeface="DejaVu Serif"/>
              </a:rPr>
              <a:t>𝑻</a:t>
            </a:r>
            <a:r>
              <a:rPr sz="2625" spc="37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𝟏 </a:t>
            </a:r>
            <a:r>
              <a:rPr sz="2400" b="1" spc="-110" dirty="0">
                <a:solidFill>
                  <a:srgbClr val="C00000"/>
                </a:solidFill>
                <a:latin typeface="Trebuchet MS"/>
                <a:cs typeface="Trebuchet MS"/>
              </a:rPr>
              <a:t>and </a:t>
            </a:r>
            <a:r>
              <a:rPr sz="2400" spc="70" dirty="0">
                <a:solidFill>
                  <a:srgbClr val="C00000"/>
                </a:solidFill>
                <a:latin typeface="DejaVu Serif"/>
                <a:cs typeface="DejaVu Serif"/>
              </a:rPr>
              <a:t>𝑻</a:t>
            </a:r>
            <a:r>
              <a:rPr sz="2625" spc="104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𝟐</a:t>
            </a:r>
            <a:r>
              <a:rPr sz="2400" b="1" spc="70" dirty="0">
                <a:solidFill>
                  <a:srgbClr val="C00000"/>
                </a:solidFill>
                <a:latin typeface="Trebuchet MS"/>
                <a:cs typeface="Trebuchet MS"/>
              </a:rPr>
              <a:t>?  </a:t>
            </a:r>
            <a:r>
              <a:rPr sz="2400" b="1" spc="-8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are </a:t>
            </a:r>
            <a:r>
              <a:rPr sz="2400" spc="175" dirty="0">
                <a:solidFill>
                  <a:srgbClr val="C00000"/>
                </a:solidFill>
                <a:latin typeface="DejaVu Serif"/>
                <a:cs typeface="DejaVu Serif"/>
              </a:rPr>
              <a:t>𝑫</a:t>
            </a:r>
            <a:r>
              <a:rPr sz="2625" spc="262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𝟏 </a:t>
            </a:r>
            <a:r>
              <a:rPr sz="2400" b="1" spc="-11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400" b="1" spc="-4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C00000"/>
                </a:solidFill>
                <a:latin typeface="DejaVu Serif"/>
                <a:cs typeface="DejaVu Serif"/>
              </a:rPr>
              <a:t>𝑫</a:t>
            </a:r>
            <a:r>
              <a:rPr sz="2625" spc="254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𝟐</a:t>
            </a:r>
            <a:r>
              <a:rPr sz="2400" b="1" spc="170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1" name="object 73"/>
          <p:cNvSpPr txBox="1"/>
          <p:nvPr/>
        </p:nvSpPr>
        <p:spPr>
          <a:xfrm>
            <a:off x="5504815" y="2709417"/>
            <a:ext cx="310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are </a:t>
            </a:r>
            <a:r>
              <a:rPr sz="2400" spc="195" dirty="0">
                <a:solidFill>
                  <a:srgbClr val="C00000"/>
                </a:solidFill>
                <a:latin typeface="DejaVu Serif"/>
                <a:cs typeface="DejaVu Serif"/>
              </a:rPr>
              <a:t>𝝓</a:t>
            </a:r>
            <a:r>
              <a:rPr sz="2625" spc="292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𝟏 </a:t>
            </a:r>
            <a:r>
              <a:rPr sz="2400" b="1" spc="-11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400" b="1" spc="-4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C00000"/>
                </a:solidFill>
                <a:latin typeface="DejaVu Serif"/>
                <a:cs typeface="DejaVu Serif"/>
              </a:rPr>
              <a:t>𝝓</a:t>
            </a:r>
            <a:r>
              <a:rPr sz="2625" spc="270" baseline="-15873" dirty="0">
                <a:solidFill>
                  <a:srgbClr val="C00000"/>
                </a:solidFill>
                <a:latin typeface="DejaVu Serif"/>
                <a:cs typeface="DejaVu Serif"/>
              </a:rPr>
              <a:t>𝟐</a:t>
            </a:r>
            <a:r>
              <a:rPr sz="2400" b="1" spc="180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2" name="object 74"/>
          <p:cNvSpPr txBox="1"/>
          <p:nvPr/>
        </p:nvSpPr>
        <p:spPr>
          <a:xfrm>
            <a:off x="4527930" y="60065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75"/>
          <p:cNvSpPr txBox="1"/>
          <p:nvPr/>
        </p:nvSpPr>
        <p:spPr>
          <a:xfrm>
            <a:off x="5336285" y="488531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76"/>
          <p:cNvSpPr txBox="1"/>
          <p:nvPr/>
        </p:nvSpPr>
        <p:spPr>
          <a:xfrm>
            <a:off x="5625465" y="6003544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29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77"/>
          <p:cNvSpPr txBox="1"/>
          <p:nvPr/>
        </p:nvSpPr>
        <p:spPr>
          <a:xfrm>
            <a:off x="7678293" y="5774310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erif"/>
                <a:cs typeface="DejaVu Serif"/>
              </a:rPr>
              <a:t>7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96" name="object 78"/>
          <p:cNvSpPr txBox="1"/>
          <p:nvPr/>
        </p:nvSpPr>
        <p:spPr>
          <a:xfrm>
            <a:off x="7639557" y="4667631"/>
            <a:ext cx="751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erif"/>
                <a:cs typeface="DejaVu Serif"/>
              </a:rPr>
              <a:t>5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97" name="object 9"/>
          <p:cNvSpPr txBox="1"/>
          <p:nvPr/>
        </p:nvSpPr>
        <p:spPr>
          <a:xfrm>
            <a:off x="695959" y="1009448"/>
            <a:ext cx="7341870" cy="743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60"/>
              </a:lnSpc>
              <a:spcBef>
                <a:spcPts val="95"/>
              </a:spcBef>
            </a:pPr>
            <a:r>
              <a:rPr spc="-130" dirty="0">
                <a:latin typeface="Arial"/>
                <a:cs typeface="Arial"/>
              </a:rPr>
              <a:t>We </a:t>
            </a:r>
            <a:r>
              <a:rPr spc="-70" dirty="0">
                <a:latin typeface="Arial"/>
                <a:cs typeface="Arial"/>
              </a:rPr>
              <a:t>consider </a:t>
            </a:r>
            <a:r>
              <a:rPr spc="-130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computing </a:t>
            </a:r>
            <a:r>
              <a:rPr spc="-95" dirty="0">
                <a:latin typeface="Arial"/>
                <a:cs typeface="Arial"/>
              </a:rPr>
              <a:t>system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spc="-120" dirty="0">
                <a:latin typeface="Arial"/>
                <a:cs typeface="Arial"/>
              </a:rPr>
              <a:t>has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85" dirty="0">
                <a:latin typeface="Arial"/>
                <a:cs typeface="Arial"/>
              </a:rPr>
              <a:t>execute </a:t>
            </a:r>
            <a:r>
              <a:rPr spc="-130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set </a:t>
            </a:r>
            <a:r>
              <a:rPr spc="-229" dirty="0">
                <a:solidFill>
                  <a:srgbClr val="0000FF"/>
                </a:solidFill>
                <a:latin typeface="DejaVu Serif"/>
                <a:cs typeface="DejaVu Serif"/>
              </a:rPr>
              <a:t>𝜏 </a:t>
            </a:r>
            <a:r>
              <a:rPr spc="-10" dirty="0">
                <a:latin typeface="Arial"/>
                <a:cs typeface="Arial"/>
              </a:rPr>
              <a:t>of </a:t>
            </a:r>
            <a:r>
              <a:rPr b="1" i="1" spc="-60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pc="-45" dirty="0">
                <a:latin typeface="Arial"/>
                <a:cs typeface="Arial"/>
              </a:rPr>
              <a:t>periodic </a:t>
            </a:r>
            <a:r>
              <a:rPr spc="-35" dirty="0">
                <a:latin typeface="Arial"/>
                <a:cs typeface="Arial"/>
              </a:rPr>
              <a:t>real-time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tasks:</a:t>
            </a:r>
            <a:endParaRPr dirty="0">
              <a:latin typeface="Arial"/>
              <a:cs typeface="Arial"/>
            </a:endParaRPr>
          </a:p>
          <a:p>
            <a:pPr marR="168910" algn="ctr">
              <a:lnSpc>
                <a:spcPts val="2120"/>
              </a:lnSpc>
              <a:tabLst>
                <a:tab pos="524510" algn="l"/>
              </a:tabLst>
            </a:pPr>
            <a:r>
              <a:rPr sz="2000" spc="-275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000" spc="-3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80" dirty="0" smtClean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lang="en-US" sz="2000" spc="-180" dirty="0" smtClean="0">
                <a:solidFill>
                  <a:srgbClr val="0000FF"/>
                </a:solidFill>
                <a:latin typeface="DejaVu Serif"/>
                <a:cs typeface="DejaVu Serif"/>
              </a:rPr>
              <a:t> {</a:t>
            </a:r>
            <a:r>
              <a:rPr sz="2000" spc="-170" dirty="0" smtClean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400" spc="-254" baseline="-16460" dirty="0">
                <a:solidFill>
                  <a:srgbClr val="0000FF"/>
                </a:solidFill>
                <a:latin typeface="DejaVu Serif"/>
                <a:cs typeface="DejaVu Serif"/>
              </a:rPr>
              <a:t>1</a:t>
            </a:r>
            <a:r>
              <a:rPr sz="2000" spc="-170" dirty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sz="2000" spc="-30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6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400" spc="-240" baseline="-16460" dirty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r>
              <a:rPr sz="2000" spc="-160" dirty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sz="2000" spc="-28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6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400" spc="-240" baseline="-16460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r>
              <a:rPr sz="2000" spc="-160" dirty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sz="2000" spc="-28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475" dirty="0">
                <a:solidFill>
                  <a:srgbClr val="0000FF"/>
                </a:solidFill>
                <a:latin typeface="DejaVu Serif"/>
                <a:cs typeface="DejaVu Serif"/>
              </a:rPr>
              <a:t>… </a:t>
            </a:r>
            <a:r>
              <a:rPr sz="2000" spc="-42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220" dirty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sz="2000" spc="-29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00" dirty="0" smtClean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400" spc="-150" baseline="-16460" dirty="0" smtClean="0">
                <a:solidFill>
                  <a:srgbClr val="0000FF"/>
                </a:solidFill>
                <a:latin typeface="DejaVu Serif"/>
                <a:cs typeface="DejaVu Serif"/>
              </a:rPr>
              <a:t>𝑛</a:t>
            </a:r>
            <a:r>
              <a:rPr lang="en-US" sz="2400" spc="-150" dirty="0" smtClean="0">
                <a:solidFill>
                  <a:srgbClr val="0000FF"/>
                </a:solidFill>
                <a:latin typeface="DejaVu Serif"/>
                <a:cs typeface="DejaVu Serif"/>
              </a:rPr>
              <a:t>}</a:t>
            </a:r>
            <a:endParaRPr sz="2400" dirty="0">
              <a:latin typeface="DejaVu Serif"/>
              <a:cs typeface="DejaVu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1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Assumptions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762000"/>
            <a:ext cx="7903058" cy="55708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For this lecture, we assume</a:t>
            </a:r>
          </a:p>
          <a:p>
            <a:pPr marL="469900">
              <a:lnSpc>
                <a:spcPct val="150000"/>
              </a:lnSpc>
              <a:spcBef>
                <a:spcPts val="290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A1</a:t>
            </a:r>
            <a:r>
              <a:rPr sz="2400" b="1" kern="0" dirty="0">
                <a:latin typeface="Trebuchet MS"/>
                <a:cs typeface="Trebuchet MS"/>
              </a:rPr>
              <a:t>.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𝑪</a:t>
            </a:r>
            <a:r>
              <a:rPr sz="24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2400" kern="0" dirty="0">
                <a:latin typeface="Arial"/>
                <a:cs typeface="Arial"/>
              </a:rPr>
              <a:t>and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𝑻</a:t>
            </a:r>
            <a:r>
              <a:rPr sz="24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2400" kern="0" dirty="0">
                <a:latin typeface="Arial"/>
                <a:cs typeface="Arial"/>
              </a:rPr>
              <a:t>are constant for every job of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4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2400" kern="0" baseline="-15325" dirty="0">
              <a:latin typeface="DejaVu Serif"/>
              <a:cs typeface="DejaVu Serif"/>
            </a:endParaRPr>
          </a:p>
          <a:p>
            <a:pPr marL="469900">
              <a:lnSpc>
                <a:spcPct val="150000"/>
              </a:lnSpc>
              <a:spcBef>
                <a:spcPts val="250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A2</a:t>
            </a:r>
            <a:r>
              <a:rPr sz="2400" b="1" kern="0" dirty="0">
                <a:latin typeface="Trebuchet MS"/>
                <a:cs typeface="Trebuchet MS"/>
              </a:rPr>
              <a:t>. </a:t>
            </a:r>
            <a:r>
              <a:rPr sz="2400" kern="0" dirty="0">
                <a:latin typeface="Arial"/>
                <a:cs typeface="Arial"/>
              </a:rPr>
              <a:t>Tasks are 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fully preemptive</a:t>
            </a:r>
            <a:endParaRPr sz="2400" kern="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270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A3</a:t>
            </a:r>
            <a:r>
              <a:rPr sz="2400" b="1" kern="0" dirty="0">
                <a:latin typeface="Trebuchet MS"/>
                <a:cs typeface="Trebuchet MS"/>
              </a:rPr>
              <a:t>. </a:t>
            </a:r>
            <a:r>
              <a:rPr sz="2400" kern="0" dirty="0">
                <a:latin typeface="Arial"/>
                <a:cs typeface="Arial"/>
              </a:rPr>
              <a:t>Context switch, preemption, and scheduling overheads are 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</a:t>
            </a:r>
            <a:endParaRPr sz="2400" kern="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260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A4</a:t>
            </a:r>
            <a:r>
              <a:rPr sz="2400" b="1" kern="0" dirty="0">
                <a:latin typeface="Trebuchet MS"/>
                <a:cs typeface="Trebuchet MS"/>
              </a:rPr>
              <a:t>. </a:t>
            </a:r>
            <a:r>
              <a:rPr sz="2400" kern="0" dirty="0">
                <a:latin typeface="Arial"/>
                <a:cs typeface="Arial"/>
              </a:rPr>
              <a:t>Tasks are 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independent</a:t>
            </a:r>
            <a:r>
              <a:rPr sz="2400" kern="0" dirty="0">
                <a:latin typeface="Arial"/>
                <a:cs typeface="Arial"/>
              </a:rPr>
              <a:t>:</a:t>
            </a:r>
          </a:p>
          <a:p>
            <a:pPr marL="1155700" lvl="1" indent="-229235">
              <a:lnSpc>
                <a:spcPct val="15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kern="0" dirty="0">
                <a:latin typeface="Arial"/>
                <a:cs typeface="Arial"/>
              </a:rPr>
              <a:t>no precedence relations</a:t>
            </a:r>
          </a:p>
          <a:p>
            <a:pPr marL="1155700" lvl="1" indent="-229235">
              <a:lnSpc>
                <a:spcPct val="150000"/>
              </a:lnSpc>
              <a:spcBef>
                <a:spcPts val="27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kern="0" dirty="0">
                <a:latin typeface="Arial"/>
                <a:cs typeface="Arial"/>
              </a:rPr>
              <a:t>no resource constraints</a:t>
            </a:r>
          </a:p>
          <a:p>
            <a:pPr marL="1155700" lvl="1" indent="-229235">
              <a:lnSpc>
                <a:spcPct val="150000"/>
              </a:lnSpc>
              <a:spcBef>
                <a:spcPts val="2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kern="0" dirty="0">
                <a:latin typeface="Arial"/>
                <a:cs typeface="Arial"/>
              </a:rPr>
              <a:t>no blocking on I/O operations</a:t>
            </a:r>
          </a:p>
          <a:p>
            <a:pPr marL="1155700" lvl="1" indent="-229235">
              <a:lnSpc>
                <a:spcPct val="150000"/>
              </a:lnSpc>
              <a:spcBef>
                <a:spcPts val="2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kern="0" dirty="0">
                <a:latin typeface="Arial"/>
                <a:cs typeface="Arial"/>
              </a:rPr>
              <a:t>no self suspension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Formulating the arrival time and absolute deadline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32256" y="1178432"/>
            <a:ext cx="83069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What is the arrival time of the third job (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𝐽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𝑖,3</a:t>
            </a:r>
            <a:r>
              <a:rPr sz="2000" kern="0" dirty="0">
                <a:latin typeface="Arial"/>
                <a:cs typeface="Arial"/>
              </a:rPr>
              <a:t>) of the following task?</a:t>
            </a:r>
          </a:p>
        </p:txBody>
      </p:sp>
      <p:sp>
        <p:nvSpPr>
          <p:cNvPr id="7" name="object 10"/>
          <p:cNvSpPr txBox="1"/>
          <p:nvPr/>
        </p:nvSpPr>
        <p:spPr>
          <a:xfrm>
            <a:off x="588644" y="1493901"/>
            <a:ext cx="3899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6430" algn="l"/>
              </a:tabLst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   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 (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 smtClean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3, 𝑇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10, 𝐷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7, 𝜙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000" kern="0" dirty="0">
              <a:latin typeface="DejaVu Serif"/>
              <a:cs typeface="DejaVu Serif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596874" y="2438400"/>
            <a:ext cx="7193559" cy="6349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  <a:tabLst>
                <a:tab pos="2120265" algn="l"/>
              </a:tabLst>
            </a:pPr>
            <a:r>
              <a:rPr sz="2000" kern="0" dirty="0">
                <a:latin typeface="Arial"/>
                <a:cs typeface="Arial"/>
              </a:rPr>
              <a:t>Build a formula for the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arrival time </a:t>
            </a:r>
            <a:r>
              <a:rPr sz="2000" kern="0" dirty="0">
                <a:latin typeface="Arial"/>
                <a:cs typeface="Arial"/>
              </a:rPr>
              <a:t>and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absolute deadline </a:t>
            </a:r>
            <a:r>
              <a:rPr sz="2000" kern="0" dirty="0">
                <a:latin typeface="Arial"/>
                <a:cs typeface="Arial"/>
              </a:rPr>
              <a:t>of  the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𝑘</a:t>
            </a:r>
            <a:r>
              <a:rPr sz="2175" kern="0" baseline="28735" dirty="0">
                <a:latin typeface="DejaVu Serif"/>
                <a:cs typeface="DejaVu Serif"/>
              </a:rPr>
              <a:t>𝑡ℎ </a:t>
            </a:r>
            <a:r>
              <a:rPr sz="2000" kern="0" dirty="0">
                <a:latin typeface="Arial"/>
                <a:cs typeface="Arial"/>
              </a:rPr>
              <a:t>job of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   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lang="en-US"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  (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 smtClean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, 𝑇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, 𝐷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, </a:t>
            </a:r>
            <a:r>
              <a:rPr sz="20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𝜙</a:t>
            </a:r>
            <a:r>
              <a:rPr sz="2175" kern="0" baseline="-15325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lang="en-US" sz="2000" kern="0" dirty="0" smtClean="0">
                <a:latin typeface="Arial"/>
                <a:cs typeface="Arial"/>
              </a:rPr>
              <a:t>),</a:t>
            </a:r>
            <a:r>
              <a:rPr sz="2000" kern="0" dirty="0" smtClean="0">
                <a:latin typeface="Arial"/>
                <a:cs typeface="Arial"/>
              </a:rPr>
              <a:t> i.e</a:t>
            </a:r>
            <a:r>
              <a:rPr sz="2000" kern="0" dirty="0">
                <a:latin typeface="Arial"/>
                <a:cs typeface="Arial"/>
              </a:rPr>
              <a:t>., </a:t>
            </a:r>
            <a:r>
              <a:rPr sz="2000" kern="0" dirty="0">
                <a:latin typeface="DejaVu Serif"/>
                <a:cs typeface="DejaVu Serif"/>
              </a:rPr>
              <a:t>𝐽</a:t>
            </a:r>
            <a:r>
              <a:rPr sz="2175" kern="0" baseline="-15325" dirty="0">
                <a:latin typeface="DejaVu Serif"/>
                <a:cs typeface="DejaVu Serif"/>
              </a:rPr>
              <a:t>𝑖,𝑘 </a:t>
            </a:r>
            <a:r>
              <a:rPr sz="2000" kern="0" dirty="0">
                <a:latin typeface="Arial"/>
                <a:cs typeface="Arial"/>
              </a:rPr>
              <a:t>:</a:t>
            </a:r>
          </a:p>
        </p:txBody>
      </p:sp>
      <p:sp>
        <p:nvSpPr>
          <p:cNvPr id="10" name="object 14"/>
          <p:cNvSpPr txBox="1"/>
          <p:nvPr/>
        </p:nvSpPr>
        <p:spPr>
          <a:xfrm>
            <a:off x="653262" y="3642486"/>
            <a:ext cx="1710916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kern="0" baseline="11574" dirty="0">
                <a:solidFill>
                  <a:srgbClr val="0000FF"/>
                </a:solidFill>
                <a:latin typeface="DejaVu Serif"/>
                <a:cs typeface="DejaVu Serif"/>
              </a:rPr>
              <a:t>𝑎</a:t>
            </a:r>
            <a:r>
              <a:rPr sz="1750" kern="0" dirty="0">
                <a:solidFill>
                  <a:srgbClr val="0000FF"/>
                </a:solidFill>
                <a:latin typeface="DejaVu Serif"/>
                <a:cs typeface="DejaVu Serif"/>
              </a:rPr>
              <a:t>𝑖,𝑘  </a:t>
            </a:r>
            <a:r>
              <a:rPr sz="3600" kern="0" baseline="11574" dirty="0">
                <a:solidFill>
                  <a:srgbClr val="0000FF"/>
                </a:solidFill>
                <a:latin typeface="DejaVu Serif"/>
                <a:cs typeface="DejaVu Serif"/>
              </a:rPr>
              <a:t>=  </a:t>
            </a:r>
            <a:r>
              <a:rPr sz="3600" kern="0" baseline="12731" dirty="0">
                <a:solidFill>
                  <a:srgbClr val="008000"/>
                </a:solidFill>
                <a:latin typeface="DejaVu Serif"/>
                <a:cs typeface="DejaVu Serif"/>
              </a:rPr>
              <a:t>𝜙</a:t>
            </a:r>
            <a:r>
              <a:rPr sz="2625" kern="0" baseline="1587" dirty="0">
                <a:solidFill>
                  <a:srgbClr val="008000"/>
                </a:solidFill>
                <a:latin typeface="DejaVu Serif"/>
                <a:cs typeface="DejaVu Serif"/>
              </a:rPr>
              <a:t>𝑖 </a:t>
            </a:r>
            <a:r>
              <a:rPr sz="3600" kern="0" baseline="12731" dirty="0">
                <a:solidFill>
                  <a:srgbClr val="008000"/>
                </a:solidFill>
                <a:latin typeface="DejaVu Serif"/>
                <a:cs typeface="DejaVu Serif"/>
              </a:rPr>
              <a:t>+</a:t>
            </a:r>
            <a:endParaRPr sz="3600" kern="0" baseline="12731" dirty="0">
              <a:latin typeface="DejaVu Serif"/>
              <a:cs typeface="DejaVu Serif"/>
            </a:endParaRPr>
          </a:p>
          <a:p>
            <a:pPr marL="24765">
              <a:lnSpc>
                <a:spcPct val="100000"/>
              </a:lnSpc>
              <a:spcBef>
                <a:spcPts val="120"/>
              </a:spcBef>
            </a:pPr>
            <a:r>
              <a:rPr sz="3600" kern="0" baseline="11574" dirty="0">
                <a:solidFill>
                  <a:srgbClr val="0000FF"/>
                </a:solidFill>
                <a:latin typeface="DejaVu Serif"/>
                <a:cs typeface="DejaVu Serif"/>
              </a:rPr>
              <a:t>𝑑</a:t>
            </a:r>
            <a:r>
              <a:rPr sz="1750" kern="0" dirty="0">
                <a:solidFill>
                  <a:srgbClr val="0000FF"/>
                </a:solidFill>
                <a:latin typeface="DejaVu Serif"/>
                <a:cs typeface="DejaVu Serif"/>
              </a:rPr>
              <a:t>𝑖,𝑘  </a:t>
            </a:r>
            <a:r>
              <a:rPr sz="3600" kern="0" baseline="11574" dirty="0">
                <a:solidFill>
                  <a:srgbClr val="0000FF"/>
                </a:solidFill>
                <a:latin typeface="DejaVu Serif"/>
                <a:cs typeface="DejaVu Serif"/>
              </a:rPr>
              <a:t>= </a:t>
            </a:r>
            <a:r>
              <a:rPr lang="en-US" sz="3600" kern="0" baseline="11574" dirty="0" smtClean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3600" kern="0" baseline="15046" dirty="0" smtClean="0">
                <a:solidFill>
                  <a:srgbClr val="008000"/>
                </a:solidFill>
                <a:latin typeface="DejaVu Serif"/>
                <a:cs typeface="DejaVu Serif"/>
              </a:rPr>
              <a:t>𝜙</a:t>
            </a:r>
            <a:r>
              <a:rPr sz="2625" kern="0" baseline="6349" dirty="0" smtClean="0">
                <a:solidFill>
                  <a:srgbClr val="008000"/>
                </a:solidFill>
                <a:latin typeface="DejaVu Serif"/>
                <a:cs typeface="DejaVu Serif"/>
              </a:rPr>
              <a:t>𝑖 </a:t>
            </a:r>
            <a:r>
              <a:rPr sz="3600" kern="0" baseline="15046" dirty="0">
                <a:solidFill>
                  <a:srgbClr val="008000"/>
                </a:solidFill>
                <a:latin typeface="DejaVu Serif"/>
                <a:cs typeface="DejaVu Serif"/>
              </a:rPr>
              <a:t>+</a:t>
            </a:r>
            <a:endParaRPr sz="3600" kern="0" baseline="15046" dirty="0">
              <a:latin typeface="DejaVu Serif"/>
              <a:cs typeface="DejaVu Serif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3048000" y="3572382"/>
            <a:ext cx="121189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a-IR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 </a:t>
            </a: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. 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𝑇</a:t>
            </a:r>
            <a:r>
              <a:rPr sz="2625" kern="0" baseline="-15873" dirty="0" smtClean="0">
                <a:solidFill>
                  <a:srgbClr val="008000"/>
                </a:solidFill>
                <a:latin typeface="DejaVu Serif"/>
                <a:cs typeface="DejaVu Serif"/>
              </a:rPr>
              <a:t>𝑖</a:t>
            </a:r>
            <a:endParaRPr sz="2625" kern="0" baseline="-15873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 . 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𝑇</a:t>
            </a:r>
            <a:r>
              <a:rPr sz="2625" kern="0" baseline="-15873" dirty="0" smtClean="0">
                <a:solidFill>
                  <a:srgbClr val="008000"/>
                </a:solidFill>
                <a:latin typeface="DejaVu Serif"/>
                <a:cs typeface="DejaVu Serif"/>
              </a:rPr>
              <a:t>𝑖 </a:t>
            </a:r>
            <a:r>
              <a:rPr sz="2400" kern="0" dirty="0">
                <a:solidFill>
                  <a:srgbClr val="008000"/>
                </a:solidFill>
                <a:latin typeface="DejaVu Serif"/>
                <a:cs typeface="DejaVu Serif"/>
              </a:rPr>
              <a:t>+ 𝐷</a:t>
            </a:r>
            <a:r>
              <a:rPr sz="2625" kern="0" baseline="-15873" dirty="0">
                <a:solidFill>
                  <a:srgbClr val="008000"/>
                </a:solidFill>
                <a:latin typeface="DejaVu Serif"/>
                <a:cs typeface="DejaVu Serif"/>
              </a:rPr>
              <a:t>𝑖</a:t>
            </a:r>
            <a:endParaRPr sz="2625" kern="0" baseline="-15873" dirty="0">
              <a:latin typeface="DejaVu Serif"/>
              <a:cs typeface="DejaVu Serif"/>
            </a:endParaRPr>
          </a:p>
        </p:txBody>
      </p:sp>
      <p:sp>
        <p:nvSpPr>
          <p:cNvPr id="14" name="object 18"/>
          <p:cNvSpPr txBox="1"/>
          <p:nvPr/>
        </p:nvSpPr>
        <p:spPr>
          <a:xfrm>
            <a:off x="6056502" y="1637538"/>
            <a:ext cx="1236345" cy="340477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54"/>
              </a:spcBef>
            </a:pPr>
            <a:r>
              <a:rPr sz="2000" kern="0" dirty="0">
                <a:solidFill>
                  <a:srgbClr val="008000"/>
                </a:solidFill>
                <a:latin typeface="DejaVu Serif"/>
                <a:cs typeface="DejaVu Serif"/>
              </a:rPr>
              <a:t>𝑎</a:t>
            </a:r>
            <a:r>
              <a:rPr sz="2175" kern="0" baseline="-15325" dirty="0">
                <a:solidFill>
                  <a:srgbClr val="008000"/>
                </a:solidFill>
                <a:latin typeface="DejaVu Serif"/>
                <a:cs typeface="DejaVu Serif"/>
              </a:rPr>
              <a:t>𝑖,3 </a:t>
            </a:r>
            <a:r>
              <a:rPr sz="2000" kern="0" dirty="0">
                <a:solidFill>
                  <a:srgbClr val="008000"/>
                </a:solidFill>
                <a:latin typeface="DejaVu Serif"/>
                <a:cs typeface="DejaVu Serif"/>
              </a:rPr>
              <a:t>= 22</a:t>
            </a:r>
            <a:endParaRPr sz="2000" kern="0" dirty="0">
              <a:latin typeface="DejaVu Serif"/>
              <a:cs typeface="DejaVu Serif"/>
            </a:endParaRPr>
          </a:p>
        </p:txBody>
      </p:sp>
      <p:sp>
        <p:nvSpPr>
          <p:cNvPr id="15" name="object 20"/>
          <p:cNvSpPr/>
          <p:nvPr/>
        </p:nvSpPr>
        <p:spPr>
          <a:xfrm>
            <a:off x="5486400" y="4247388"/>
            <a:ext cx="778763" cy="77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 txBox="1"/>
          <p:nvPr/>
        </p:nvSpPr>
        <p:spPr>
          <a:xfrm>
            <a:off x="5693156" y="4445890"/>
            <a:ext cx="32984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6F2F9F"/>
                </a:solidFill>
                <a:latin typeface="Trebuchet MS"/>
                <a:cs typeface="Trebuchet MS"/>
              </a:rPr>
              <a:t>What about </a:t>
            </a:r>
            <a:r>
              <a:rPr sz="2400" kern="0" dirty="0">
                <a:solidFill>
                  <a:srgbClr val="6F2F9F"/>
                </a:solidFill>
                <a:latin typeface="DejaVu Serif"/>
                <a:cs typeface="DejaVu Serif"/>
              </a:rPr>
              <a:t>𝑼</a:t>
            </a:r>
            <a:r>
              <a:rPr sz="2625" kern="0" baseline="-15873" dirty="0">
                <a:solidFill>
                  <a:srgbClr val="6F2F9F"/>
                </a:solidFill>
                <a:latin typeface="DejaVu Serif"/>
                <a:cs typeface="DejaVu Serif"/>
              </a:rPr>
              <a:t>𝒊,𝒌</a:t>
            </a:r>
            <a:r>
              <a:rPr sz="2400" b="1" kern="0" dirty="0" smtClean="0">
                <a:solidFill>
                  <a:srgbClr val="6F2F9F"/>
                </a:solidFill>
                <a:latin typeface="Trebuchet MS"/>
                <a:cs typeface="Trebuchet MS"/>
              </a:rPr>
              <a:t>?</a:t>
            </a:r>
            <a:endParaRPr sz="2400" kern="0" dirty="0">
              <a:latin typeface="Trebuchet MS"/>
              <a:cs typeface="Trebuchet MS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5693156" y="4769331"/>
            <a:ext cx="3146043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b="1" kern="0" dirty="0" smtClean="0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b="1" kern="0" dirty="0" smtClean="0">
                <a:latin typeface="Trebuchet MS"/>
                <a:cs typeface="Trebuchet MS"/>
              </a:rPr>
              <a:t>Utilization </a:t>
            </a:r>
            <a:r>
              <a:rPr lang="en-US" b="1" kern="0" dirty="0">
                <a:latin typeface="Trebuchet MS"/>
                <a:cs typeface="Trebuchet MS"/>
              </a:rPr>
              <a:t>is defined for the</a:t>
            </a:r>
            <a:endParaRPr lang="en-US" kern="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 smtClean="0">
                <a:latin typeface="Trebuchet MS"/>
                <a:cs typeface="Trebuchet MS"/>
              </a:rPr>
              <a:t>task </a:t>
            </a:r>
            <a:r>
              <a:rPr sz="1800" b="1" kern="0" dirty="0">
                <a:latin typeface="Trebuchet MS"/>
                <a:cs typeface="Trebuchet MS"/>
              </a:rPr>
              <a:t>not for the job: </a:t>
            </a:r>
            <a:r>
              <a:rPr lang="en-US" sz="1800" b="1" kern="0" dirty="0" smtClean="0">
                <a:latin typeface="Trebuchet MS"/>
                <a:cs typeface="Trebuchet MS"/>
              </a:rPr>
              <a:t>  </a:t>
            </a:r>
            <a:r>
              <a:rPr sz="18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𝑼</a:t>
            </a:r>
            <a:endParaRPr sz="1800" kern="0" dirty="0">
              <a:latin typeface="DejaVu Serif"/>
              <a:cs typeface="DejaVu Serif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8195310" y="5497449"/>
            <a:ext cx="876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484" dirty="0">
                <a:solidFill>
                  <a:srgbClr val="0000FF"/>
                </a:solidFill>
                <a:latin typeface="DejaVu Serif"/>
                <a:cs typeface="DejaVu Serif"/>
              </a:rPr>
              <a:t>𝒊</a:t>
            </a:r>
            <a:endParaRPr sz="1300" dirty="0">
              <a:latin typeface="DejaVu Serif"/>
              <a:cs typeface="DejaVu Serif"/>
            </a:endParaRPr>
          </a:p>
        </p:txBody>
      </p:sp>
      <p:sp>
        <p:nvSpPr>
          <p:cNvPr id="19" name="object 24"/>
          <p:cNvSpPr/>
          <p:nvPr/>
        </p:nvSpPr>
        <p:spPr>
          <a:xfrm>
            <a:off x="8503920" y="5516880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1523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/>
          <p:cNvSpPr txBox="1"/>
          <p:nvPr/>
        </p:nvSpPr>
        <p:spPr>
          <a:xfrm>
            <a:off x="8305800" y="5255134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47" baseline="-32407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700" spc="-225" baseline="-32407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lang="en-US" sz="2700" spc="-225" baseline="-32407" dirty="0" smtClean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1300" spc="-95" dirty="0" smtClean="0">
                <a:solidFill>
                  <a:srgbClr val="0000FF"/>
                </a:solidFill>
                <a:latin typeface="DejaVu Serif"/>
                <a:cs typeface="DejaVu Serif"/>
              </a:rPr>
              <a:t>𝑪</a:t>
            </a:r>
            <a:r>
              <a:rPr sz="1575" spc="-142" baseline="-13227" dirty="0" smtClean="0">
                <a:solidFill>
                  <a:srgbClr val="0000FF"/>
                </a:solidFill>
                <a:latin typeface="DejaVu Serif"/>
                <a:cs typeface="DejaVu Serif"/>
              </a:rPr>
              <a:t>𝒊</a:t>
            </a:r>
            <a:endParaRPr sz="1575" baseline="-13227" dirty="0">
              <a:latin typeface="DejaVu Serif"/>
              <a:cs typeface="DejaVu Serif"/>
            </a:endParaRPr>
          </a:p>
        </p:txBody>
      </p:sp>
      <p:sp>
        <p:nvSpPr>
          <p:cNvPr id="21" name="object 26"/>
          <p:cNvSpPr txBox="1"/>
          <p:nvPr/>
        </p:nvSpPr>
        <p:spPr>
          <a:xfrm>
            <a:off x="8505190" y="5501640"/>
            <a:ext cx="181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70" dirty="0">
                <a:solidFill>
                  <a:srgbClr val="0000FF"/>
                </a:solidFill>
                <a:latin typeface="DejaVu Serif"/>
                <a:cs typeface="DejaVu Serif"/>
              </a:rPr>
              <a:t>𝑻</a:t>
            </a:r>
            <a:r>
              <a:rPr sz="1575" spc="-577" baseline="-13227" dirty="0">
                <a:solidFill>
                  <a:srgbClr val="0000FF"/>
                </a:solidFill>
                <a:latin typeface="DejaVu Serif"/>
                <a:cs typeface="DejaVu Serif"/>
              </a:rPr>
              <a:t>𝒊</a:t>
            </a:r>
            <a:endParaRPr sz="1575" baseline="-13227" dirty="0">
              <a:latin typeface="DejaVu Serif"/>
              <a:cs typeface="DejaVu Serif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2209800" y="3572382"/>
            <a:ext cx="12658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(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𝑘 </a:t>
            </a:r>
            <a:r>
              <a:rPr sz="2400" kern="0" dirty="0">
                <a:solidFill>
                  <a:srgbClr val="008000"/>
                </a:solidFill>
                <a:latin typeface="DejaVu Serif"/>
                <a:cs typeface="DejaVu Serif"/>
              </a:rPr>
              <a:t>− 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1</a:t>
            </a: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)</a:t>
            </a:r>
            <a:endParaRPr sz="2400" kern="0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(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𝑘 </a:t>
            </a:r>
            <a:r>
              <a:rPr sz="2400" kern="0" dirty="0">
                <a:solidFill>
                  <a:srgbClr val="008000"/>
                </a:solidFill>
                <a:latin typeface="DejaVu Serif"/>
                <a:cs typeface="DejaVu Serif"/>
              </a:rPr>
              <a:t>− </a:t>
            </a:r>
            <a:r>
              <a:rPr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1</a:t>
            </a:r>
            <a:r>
              <a:rPr lang="en-US" sz="2400" kern="0" dirty="0" smtClean="0">
                <a:solidFill>
                  <a:srgbClr val="008000"/>
                </a:solidFill>
                <a:latin typeface="DejaVu Serif"/>
                <a:cs typeface="DejaVu Serif"/>
              </a:rPr>
              <a:t>)</a:t>
            </a:r>
            <a:endParaRPr sz="2400" kern="0" dirty="0">
              <a:latin typeface="DejaVu Serif"/>
              <a:cs typeface="DejaVu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9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Feasibility of a periodic task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758951" y="1371600"/>
            <a:ext cx="7826502" cy="1777410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90805" marR="82550" algn="just"/>
            <a:r>
              <a:rPr sz="2400" kern="0" dirty="0">
                <a:latin typeface="Arial"/>
                <a:cs typeface="Arial"/>
              </a:rPr>
              <a:t>A periodic task set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 </a:t>
            </a:r>
            <a:r>
              <a:rPr sz="2400" kern="0" dirty="0">
                <a:latin typeface="Arial"/>
                <a:cs typeface="Arial"/>
              </a:rPr>
              <a:t>is feasible if and only if there exists a  schedule in which each task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∈ 𝜏 </a:t>
            </a:r>
            <a:r>
              <a:rPr sz="2400" kern="0" dirty="0">
                <a:latin typeface="Arial"/>
                <a:cs typeface="Arial"/>
              </a:rPr>
              <a:t>can execute for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lang="en-US" sz="2625" kern="0" baseline="-15873" dirty="0" smtClean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400" kern="0" dirty="0" smtClean="0">
                <a:latin typeface="Arial"/>
                <a:cs typeface="Arial"/>
              </a:rPr>
              <a:t>units  </a:t>
            </a:r>
            <a:r>
              <a:rPr sz="2400" kern="0" dirty="0">
                <a:latin typeface="Arial"/>
                <a:cs typeface="Arial"/>
              </a:rPr>
              <a:t>of time within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every interval</a:t>
            </a:r>
            <a:r>
              <a:rPr sz="2400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kern="0" dirty="0" smtClean="0">
                <a:latin typeface="Arial"/>
                <a:cs typeface="Arial"/>
              </a:rPr>
              <a:t>[</a:t>
            </a:r>
            <a:r>
              <a:rPr sz="24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𝑎</a:t>
            </a:r>
            <a:r>
              <a:rPr sz="2625" kern="0" baseline="-15873" dirty="0" smtClean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,𝑘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, </a:t>
            </a:r>
            <a:r>
              <a:rPr sz="2400" kern="0" dirty="0">
                <a:solidFill>
                  <a:srgbClr val="C00000"/>
                </a:solidFill>
                <a:latin typeface="DejaVu Serif"/>
                <a:cs typeface="DejaVu Serif"/>
              </a:rPr>
              <a:t>𝑑</a:t>
            </a:r>
            <a:r>
              <a:rPr sz="2625" kern="0" baseline="-15873" dirty="0">
                <a:solidFill>
                  <a:srgbClr val="C00000"/>
                </a:solidFill>
                <a:latin typeface="DejaVu Serif"/>
                <a:cs typeface="DejaVu Serif"/>
              </a:rPr>
              <a:t>𝑖,</a:t>
            </a:r>
            <a:r>
              <a:rPr sz="2625" kern="0" baseline="-15873" dirty="0" smtClean="0">
                <a:solidFill>
                  <a:srgbClr val="C00000"/>
                </a:solidFill>
                <a:latin typeface="DejaVu Serif"/>
                <a:cs typeface="DejaVu Serif"/>
              </a:rPr>
              <a:t>𝑘</a:t>
            </a:r>
            <a:r>
              <a:rPr lang="en-US" sz="2400" kern="0" dirty="0" smtClean="0">
                <a:latin typeface="Arial"/>
                <a:cs typeface="Arial"/>
              </a:rPr>
              <a:t>) f</a:t>
            </a:r>
            <a:r>
              <a:rPr sz="2400" kern="0" dirty="0" smtClean="0">
                <a:latin typeface="Arial"/>
                <a:cs typeface="Arial"/>
              </a:rPr>
              <a:t>or </a:t>
            </a:r>
            <a:r>
              <a:rPr sz="2400" kern="0" dirty="0">
                <a:latin typeface="Arial"/>
                <a:cs typeface="Arial"/>
              </a:rPr>
              <a:t>all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𝑘 ∈ ℕ</a:t>
            </a:r>
            <a:r>
              <a:rPr sz="2400" kern="0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lang="en-US" sz="2400" kern="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90805" marR="82550" algn="just"/>
            <a:endParaRPr sz="2400" kern="0" dirty="0">
              <a:latin typeface="Arial"/>
              <a:cs typeface="Arial"/>
            </a:endParaRPr>
          </a:p>
        </p:txBody>
      </p:sp>
      <p:sp>
        <p:nvSpPr>
          <p:cNvPr id="7" name="object 12"/>
          <p:cNvSpPr/>
          <p:nvPr/>
        </p:nvSpPr>
        <p:spPr>
          <a:xfrm>
            <a:off x="2246376" y="4452365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80" h="462279">
                <a:moveTo>
                  <a:pt x="86868" y="130301"/>
                </a:moveTo>
                <a:lnTo>
                  <a:pt x="57912" y="130301"/>
                </a:lnTo>
                <a:lnTo>
                  <a:pt x="57912" y="462279"/>
                </a:lnTo>
                <a:lnTo>
                  <a:pt x="86868" y="462279"/>
                </a:lnTo>
                <a:lnTo>
                  <a:pt x="86868" y="130301"/>
                </a:lnTo>
                <a:close/>
              </a:path>
              <a:path w="144780" h="462279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30301"/>
                </a:lnTo>
                <a:lnTo>
                  <a:pt x="137541" y="130301"/>
                </a:lnTo>
                <a:lnTo>
                  <a:pt x="72390" y="0"/>
                </a:lnTo>
                <a:close/>
              </a:path>
              <a:path w="144780" h="462279">
                <a:moveTo>
                  <a:pt x="137541" y="130301"/>
                </a:moveTo>
                <a:lnTo>
                  <a:pt x="86868" y="130301"/>
                </a:lnTo>
                <a:lnTo>
                  <a:pt x="86868" y="144779"/>
                </a:lnTo>
                <a:lnTo>
                  <a:pt x="144780" y="144779"/>
                </a:lnTo>
                <a:lnTo>
                  <a:pt x="137541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13"/>
          <p:cNvSpPr/>
          <p:nvPr/>
        </p:nvSpPr>
        <p:spPr>
          <a:xfrm>
            <a:off x="1770126" y="4872228"/>
            <a:ext cx="5942965" cy="86995"/>
          </a:xfrm>
          <a:custGeom>
            <a:avLst/>
            <a:gdLst/>
            <a:ahLst/>
            <a:cxnLst/>
            <a:rect l="l" t="t" r="r" b="b"/>
            <a:pathLst>
              <a:path w="5942965" h="86995">
                <a:moveTo>
                  <a:pt x="5855843" y="0"/>
                </a:moveTo>
                <a:lnTo>
                  <a:pt x="5855843" y="86868"/>
                </a:lnTo>
                <a:lnTo>
                  <a:pt x="5913755" y="57912"/>
                </a:lnTo>
                <a:lnTo>
                  <a:pt x="5870321" y="57912"/>
                </a:lnTo>
                <a:lnTo>
                  <a:pt x="5870321" y="28956"/>
                </a:lnTo>
                <a:lnTo>
                  <a:pt x="5913755" y="28956"/>
                </a:lnTo>
                <a:lnTo>
                  <a:pt x="5855843" y="0"/>
                </a:lnTo>
                <a:close/>
              </a:path>
              <a:path w="5942965" h="86995">
                <a:moveTo>
                  <a:pt x="585584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855843" y="57912"/>
                </a:lnTo>
                <a:lnTo>
                  <a:pt x="5855843" y="28956"/>
                </a:lnTo>
                <a:close/>
              </a:path>
              <a:path w="5942965" h="86995">
                <a:moveTo>
                  <a:pt x="5913755" y="28956"/>
                </a:moveTo>
                <a:lnTo>
                  <a:pt x="5870321" y="28956"/>
                </a:lnTo>
                <a:lnTo>
                  <a:pt x="5870321" y="57912"/>
                </a:lnTo>
                <a:lnTo>
                  <a:pt x="5913755" y="57912"/>
                </a:lnTo>
                <a:lnTo>
                  <a:pt x="5942710" y="43434"/>
                </a:lnTo>
                <a:lnTo>
                  <a:pt x="591375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14"/>
          <p:cNvSpPr txBox="1"/>
          <p:nvPr/>
        </p:nvSpPr>
        <p:spPr>
          <a:xfrm>
            <a:off x="1399794" y="4605273"/>
            <a:ext cx="24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2625" kern="0" baseline="-15873">
              <a:latin typeface="DejaVu Serif"/>
              <a:cs typeface="DejaVu Serif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204459" y="4452365"/>
            <a:ext cx="144780" cy="462280"/>
          </a:xfrm>
          <a:custGeom>
            <a:avLst/>
            <a:gdLst/>
            <a:ahLst/>
            <a:cxnLst/>
            <a:rect l="l" t="t" r="r" b="b"/>
            <a:pathLst>
              <a:path w="144779" h="462279">
                <a:moveTo>
                  <a:pt x="86867" y="130301"/>
                </a:moveTo>
                <a:lnTo>
                  <a:pt x="57912" y="130301"/>
                </a:lnTo>
                <a:lnTo>
                  <a:pt x="57912" y="462279"/>
                </a:lnTo>
                <a:lnTo>
                  <a:pt x="86867" y="462279"/>
                </a:lnTo>
                <a:lnTo>
                  <a:pt x="86867" y="130301"/>
                </a:lnTo>
                <a:close/>
              </a:path>
              <a:path w="144779" h="462279">
                <a:moveTo>
                  <a:pt x="72389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79" h="462279">
                <a:moveTo>
                  <a:pt x="137540" y="130301"/>
                </a:moveTo>
                <a:lnTo>
                  <a:pt x="86867" y="130301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6"/>
          <p:cNvSpPr txBox="1"/>
          <p:nvPr/>
        </p:nvSpPr>
        <p:spPr>
          <a:xfrm>
            <a:off x="2186432" y="4969002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latin typeface="DejaVu Serif"/>
                <a:cs typeface="DejaVu Serif"/>
              </a:rPr>
              <a:t>𝑎</a:t>
            </a:r>
            <a:r>
              <a:rPr sz="1300" kern="0" dirty="0">
                <a:latin typeface="DejaVu Serif"/>
                <a:cs typeface="DejaVu Serif"/>
              </a:rPr>
              <a:t>𝑖,1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12" name="object 17"/>
          <p:cNvSpPr txBox="1"/>
          <p:nvPr/>
        </p:nvSpPr>
        <p:spPr>
          <a:xfrm>
            <a:off x="2112645" y="416458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0000FF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0000FF"/>
                </a:solidFill>
                <a:latin typeface="DejaVu Serif"/>
                <a:cs typeface="DejaVu Serif"/>
              </a:rPr>
              <a:t>𝑖,1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5129276" y="4169409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0000FF"/>
                </a:solidFill>
                <a:latin typeface="DejaVu Serif"/>
                <a:cs typeface="DejaVu Serif"/>
              </a:rPr>
              <a:t>𝐽</a:t>
            </a:r>
            <a:r>
              <a:rPr sz="1300" kern="0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r>
              <a:rPr sz="13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,</a:t>
            </a:r>
            <a:r>
              <a:rPr lang="en-US" sz="13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endParaRPr sz="1300" kern="0" dirty="0">
              <a:latin typeface="DejaVu Serif"/>
              <a:cs typeface="DejaVu Serif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4382008" y="4581144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3"/>
                </a:moveTo>
                <a:lnTo>
                  <a:pt x="0" y="217423"/>
                </a:lnTo>
                <a:lnTo>
                  <a:pt x="63500" y="344423"/>
                </a:lnTo>
                <a:lnTo>
                  <a:pt x="120650" y="230123"/>
                </a:lnTo>
                <a:lnTo>
                  <a:pt x="57150" y="230123"/>
                </a:lnTo>
                <a:lnTo>
                  <a:pt x="57150" y="217423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3"/>
                </a:lnTo>
                <a:lnTo>
                  <a:pt x="69850" y="230123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3"/>
                </a:moveTo>
                <a:lnTo>
                  <a:pt x="69850" y="217423"/>
                </a:lnTo>
                <a:lnTo>
                  <a:pt x="69850" y="230123"/>
                </a:lnTo>
                <a:lnTo>
                  <a:pt x="120650" y="230123"/>
                </a:lnTo>
                <a:lnTo>
                  <a:pt x="127000" y="217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20"/>
          <p:cNvSpPr/>
          <p:nvPr/>
        </p:nvSpPr>
        <p:spPr>
          <a:xfrm>
            <a:off x="7309611" y="4581144"/>
            <a:ext cx="127000" cy="344805"/>
          </a:xfrm>
          <a:custGeom>
            <a:avLst/>
            <a:gdLst/>
            <a:ahLst/>
            <a:cxnLst/>
            <a:rect l="l" t="t" r="r" b="b"/>
            <a:pathLst>
              <a:path w="127000" h="344804">
                <a:moveTo>
                  <a:pt x="57150" y="217423"/>
                </a:moveTo>
                <a:lnTo>
                  <a:pt x="0" y="217423"/>
                </a:lnTo>
                <a:lnTo>
                  <a:pt x="63500" y="344423"/>
                </a:lnTo>
                <a:lnTo>
                  <a:pt x="120650" y="230123"/>
                </a:lnTo>
                <a:lnTo>
                  <a:pt x="57150" y="230123"/>
                </a:lnTo>
                <a:lnTo>
                  <a:pt x="57150" y="217423"/>
                </a:lnTo>
                <a:close/>
              </a:path>
              <a:path w="127000" h="344804">
                <a:moveTo>
                  <a:pt x="69850" y="0"/>
                </a:moveTo>
                <a:lnTo>
                  <a:pt x="57150" y="0"/>
                </a:lnTo>
                <a:lnTo>
                  <a:pt x="57150" y="230123"/>
                </a:lnTo>
                <a:lnTo>
                  <a:pt x="69850" y="230123"/>
                </a:lnTo>
                <a:lnTo>
                  <a:pt x="69850" y="0"/>
                </a:lnTo>
                <a:close/>
              </a:path>
              <a:path w="127000" h="344804">
                <a:moveTo>
                  <a:pt x="127000" y="217423"/>
                </a:moveTo>
                <a:lnTo>
                  <a:pt x="69850" y="217423"/>
                </a:lnTo>
                <a:lnTo>
                  <a:pt x="69850" y="230123"/>
                </a:lnTo>
                <a:lnTo>
                  <a:pt x="120650" y="230123"/>
                </a:lnTo>
                <a:lnTo>
                  <a:pt x="127000" y="217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21"/>
          <p:cNvSpPr txBox="1"/>
          <p:nvPr/>
        </p:nvSpPr>
        <p:spPr>
          <a:xfrm>
            <a:off x="5136641" y="5008626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latin typeface="DejaVu Serif"/>
                <a:cs typeface="DejaVu Serif"/>
              </a:rPr>
              <a:t>𝑎</a:t>
            </a:r>
            <a:r>
              <a:rPr sz="1300" kern="0" dirty="0">
                <a:latin typeface="DejaVu Serif"/>
                <a:cs typeface="DejaVu Serif"/>
              </a:rPr>
              <a:t>𝑖,2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4320666" y="4989957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𝑑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𝑖,1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7213472" y="4986604"/>
            <a:ext cx="354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kern="0" baseline="10802" dirty="0">
                <a:solidFill>
                  <a:srgbClr val="C00000"/>
                </a:solidFill>
                <a:latin typeface="DejaVu Serif"/>
                <a:cs typeface="DejaVu Serif"/>
              </a:rPr>
              <a:t>𝑑</a:t>
            </a:r>
            <a:r>
              <a:rPr sz="1300" kern="0" dirty="0">
                <a:solidFill>
                  <a:srgbClr val="C00000"/>
                </a:solidFill>
                <a:latin typeface="DejaVu Serif"/>
                <a:cs typeface="DejaVu Serif"/>
              </a:rPr>
              <a:t>𝑖,2</a:t>
            </a:r>
            <a:endParaRPr sz="1300" kern="0">
              <a:latin typeface="DejaVu Serif"/>
              <a:cs typeface="DejaVu Serif"/>
            </a:endParaRPr>
          </a:p>
        </p:txBody>
      </p:sp>
      <p:sp>
        <p:nvSpPr>
          <p:cNvPr id="19" name="object 24"/>
          <p:cNvSpPr/>
          <p:nvPr/>
        </p:nvSpPr>
        <p:spPr>
          <a:xfrm>
            <a:off x="2436876" y="4674146"/>
            <a:ext cx="681227" cy="21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25"/>
          <p:cNvSpPr/>
          <p:nvPr/>
        </p:nvSpPr>
        <p:spPr>
          <a:xfrm>
            <a:off x="2484120" y="4701540"/>
            <a:ext cx="591312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26"/>
          <p:cNvSpPr/>
          <p:nvPr/>
        </p:nvSpPr>
        <p:spPr>
          <a:xfrm>
            <a:off x="2484120" y="4701540"/>
            <a:ext cx="591820" cy="120650"/>
          </a:xfrm>
          <a:custGeom>
            <a:avLst/>
            <a:gdLst/>
            <a:ahLst/>
            <a:cxnLst/>
            <a:rect l="l" t="t" r="r" b="b"/>
            <a:pathLst>
              <a:path w="591819" h="120650">
                <a:moveTo>
                  <a:pt x="0" y="120395"/>
                </a:moveTo>
                <a:lnTo>
                  <a:pt x="591312" y="120395"/>
                </a:lnTo>
                <a:lnTo>
                  <a:pt x="591312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27"/>
          <p:cNvSpPr/>
          <p:nvPr/>
        </p:nvSpPr>
        <p:spPr>
          <a:xfrm>
            <a:off x="3368040" y="4674146"/>
            <a:ext cx="338391" cy="20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28"/>
          <p:cNvSpPr/>
          <p:nvPr/>
        </p:nvSpPr>
        <p:spPr>
          <a:xfrm>
            <a:off x="3415284" y="4701540"/>
            <a:ext cx="248412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29"/>
          <p:cNvSpPr/>
          <p:nvPr/>
        </p:nvSpPr>
        <p:spPr>
          <a:xfrm>
            <a:off x="3415284" y="4701540"/>
            <a:ext cx="248920" cy="117475"/>
          </a:xfrm>
          <a:custGeom>
            <a:avLst/>
            <a:gdLst/>
            <a:ahLst/>
            <a:cxnLst/>
            <a:rect l="l" t="t" r="r" b="b"/>
            <a:pathLst>
              <a:path w="248920" h="117475">
                <a:moveTo>
                  <a:pt x="0" y="117348"/>
                </a:moveTo>
                <a:lnTo>
                  <a:pt x="248412" y="117348"/>
                </a:lnTo>
                <a:lnTo>
                  <a:pt x="248412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30"/>
          <p:cNvSpPr/>
          <p:nvPr/>
        </p:nvSpPr>
        <p:spPr>
          <a:xfrm>
            <a:off x="3887723" y="4674146"/>
            <a:ext cx="486181" cy="207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31"/>
          <p:cNvSpPr/>
          <p:nvPr/>
        </p:nvSpPr>
        <p:spPr>
          <a:xfrm>
            <a:off x="3934967" y="4701540"/>
            <a:ext cx="396239" cy="117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7" name="object 32"/>
          <p:cNvSpPr/>
          <p:nvPr/>
        </p:nvSpPr>
        <p:spPr>
          <a:xfrm>
            <a:off x="3934967" y="4701540"/>
            <a:ext cx="396240" cy="117475"/>
          </a:xfrm>
          <a:custGeom>
            <a:avLst/>
            <a:gdLst/>
            <a:ahLst/>
            <a:cxnLst/>
            <a:rect l="l" t="t" r="r" b="b"/>
            <a:pathLst>
              <a:path w="396239" h="117475">
                <a:moveTo>
                  <a:pt x="0" y="117348"/>
                </a:moveTo>
                <a:lnTo>
                  <a:pt x="396239" y="117348"/>
                </a:lnTo>
                <a:lnTo>
                  <a:pt x="396239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33"/>
          <p:cNvSpPr/>
          <p:nvPr/>
        </p:nvSpPr>
        <p:spPr>
          <a:xfrm>
            <a:off x="5234940" y="4674146"/>
            <a:ext cx="1024153" cy="20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34"/>
          <p:cNvSpPr/>
          <p:nvPr/>
        </p:nvSpPr>
        <p:spPr>
          <a:xfrm>
            <a:off x="5282184" y="4701540"/>
            <a:ext cx="934212" cy="117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35"/>
          <p:cNvSpPr/>
          <p:nvPr/>
        </p:nvSpPr>
        <p:spPr>
          <a:xfrm>
            <a:off x="5282184" y="4701540"/>
            <a:ext cx="934719" cy="117475"/>
          </a:xfrm>
          <a:custGeom>
            <a:avLst/>
            <a:gdLst/>
            <a:ahLst/>
            <a:cxnLst/>
            <a:rect l="l" t="t" r="r" b="b"/>
            <a:pathLst>
              <a:path w="934720" h="117475">
                <a:moveTo>
                  <a:pt x="0" y="117348"/>
                </a:moveTo>
                <a:lnTo>
                  <a:pt x="934212" y="117348"/>
                </a:lnTo>
                <a:lnTo>
                  <a:pt x="934212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36"/>
          <p:cNvSpPr/>
          <p:nvPr/>
        </p:nvSpPr>
        <p:spPr>
          <a:xfrm>
            <a:off x="6210300" y="4672622"/>
            <a:ext cx="486181" cy="207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37"/>
          <p:cNvSpPr/>
          <p:nvPr/>
        </p:nvSpPr>
        <p:spPr>
          <a:xfrm>
            <a:off x="6257544" y="4700015"/>
            <a:ext cx="396240" cy="1173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8"/>
          <p:cNvSpPr/>
          <p:nvPr/>
        </p:nvSpPr>
        <p:spPr>
          <a:xfrm>
            <a:off x="6257544" y="4700015"/>
            <a:ext cx="396240" cy="117475"/>
          </a:xfrm>
          <a:custGeom>
            <a:avLst/>
            <a:gdLst/>
            <a:ahLst/>
            <a:cxnLst/>
            <a:rect l="l" t="t" r="r" b="b"/>
            <a:pathLst>
              <a:path w="396240" h="117475">
                <a:moveTo>
                  <a:pt x="0" y="117348"/>
                </a:moveTo>
                <a:lnTo>
                  <a:pt x="396240" y="117348"/>
                </a:lnTo>
                <a:lnTo>
                  <a:pt x="396240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279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Scheduling solutions for periodic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707542" y="1260475"/>
            <a:ext cx="7826858" cy="329513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kern="0" dirty="0">
                <a:latin typeface="Arial"/>
                <a:cs typeface="Arial"/>
              </a:rPr>
              <a:t>Proportional share algorithm</a:t>
            </a:r>
            <a:endParaRPr sz="2400" ker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kern="0" dirty="0">
                <a:latin typeface="Arial"/>
                <a:cs typeface="Arial"/>
              </a:rPr>
              <a:t>Cyclic scheduling </a:t>
            </a:r>
            <a:r>
              <a:rPr sz="1800" kern="0" dirty="0">
                <a:latin typeface="Arial"/>
                <a:cs typeface="Arial"/>
              </a:rPr>
              <a:t>(a.k.a. timeline scheduling, table-driven scheduling)</a:t>
            </a:r>
            <a:endParaRPr sz="1800" ker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kern="0" dirty="0">
                <a:latin typeface="Arial"/>
                <a:cs typeface="Arial"/>
              </a:rPr>
              <a:t>Online scheduling policies</a:t>
            </a:r>
            <a:endParaRPr sz="2400" kern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Fixed-priority policy</a:t>
            </a:r>
            <a:endParaRPr sz="2000" kern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Rate monotonic </a:t>
            </a:r>
            <a:r>
              <a:rPr sz="1800" kern="0" dirty="0">
                <a:latin typeface="Arial"/>
                <a:cs typeface="Arial"/>
              </a:rPr>
              <a:t>(RM)</a:t>
            </a:r>
            <a:endParaRPr sz="1800" kern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Deadline monotonic </a:t>
            </a:r>
            <a:r>
              <a:rPr sz="1800" kern="0" dirty="0">
                <a:latin typeface="Arial"/>
                <a:cs typeface="Arial"/>
              </a:rPr>
              <a:t>(DM)</a:t>
            </a:r>
            <a:endParaRPr sz="1800" kern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Dynamic policy</a:t>
            </a:r>
            <a:endParaRPr sz="2000" kern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EDF</a:t>
            </a:r>
            <a:endParaRPr sz="1800" ker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40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Proportional sharing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304800" y="1143000"/>
            <a:ext cx="8550923" cy="450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0" y="2378203"/>
            <a:ext cx="23078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kern="0" baseline="11574" dirty="0" err="1" smtClean="0">
                <a:solidFill>
                  <a:srgbClr val="0000FF"/>
                </a:solidFill>
                <a:latin typeface="+mj-lt"/>
                <a:cs typeface="DejaVu Serif"/>
              </a:rPr>
              <a:t>C</a:t>
            </a:r>
            <a:r>
              <a:rPr lang="en-US" sz="2800" i="1" kern="0" baseline="-25000" dirty="0" err="1" smtClean="0">
                <a:solidFill>
                  <a:srgbClr val="0000FF"/>
                </a:solidFill>
                <a:latin typeface="+mj-lt"/>
                <a:cs typeface="DejaVu Serif"/>
              </a:rPr>
              <a:t>cow</a:t>
            </a:r>
            <a:r>
              <a:rPr lang="en-US" sz="2800" i="1" kern="0" baseline="13888" dirty="0" smtClean="0">
                <a:solidFill>
                  <a:srgbClr val="0000FF"/>
                </a:solidFill>
                <a:latin typeface="+mj-lt"/>
                <a:cs typeface="DejaVu Serif"/>
              </a:rPr>
              <a:t>/ </a:t>
            </a:r>
            <a:r>
              <a:rPr lang="en-US" sz="2800" i="1" kern="0" baseline="11574" dirty="0" err="1" smtClean="0">
                <a:solidFill>
                  <a:srgbClr val="0000FF"/>
                </a:solidFill>
                <a:latin typeface="+mj-lt"/>
                <a:cs typeface="DejaVu Serif"/>
              </a:rPr>
              <a:t>T</a:t>
            </a:r>
            <a:r>
              <a:rPr lang="en-US" sz="2800" i="1" kern="0" baseline="-25000" dirty="0" err="1" smtClean="0">
                <a:solidFill>
                  <a:srgbClr val="0000FF"/>
                </a:solidFill>
                <a:latin typeface="+mj-lt"/>
                <a:cs typeface="DejaVu Serif"/>
              </a:rPr>
              <a:t>cow</a:t>
            </a:r>
            <a:r>
              <a:rPr lang="en-US" sz="2800" i="1" kern="0" baseline="-25000" dirty="0" smtClean="0">
                <a:solidFill>
                  <a:srgbClr val="0000FF"/>
                </a:solidFill>
                <a:latin typeface="+mj-lt"/>
                <a:cs typeface="DejaVu Serif"/>
              </a:rPr>
              <a:t> </a:t>
            </a:r>
            <a:r>
              <a:rPr lang="en-US" sz="2800" i="1" kern="0" dirty="0" smtClean="0">
                <a:solidFill>
                  <a:srgbClr val="0000FF"/>
                </a:solidFill>
                <a:latin typeface="+mj-lt"/>
                <a:cs typeface="DejaVu Serif"/>
              </a:rPr>
              <a:t>= 0.5</a:t>
            </a:r>
            <a:endParaRPr sz="2800" i="1" kern="0" dirty="0">
              <a:latin typeface="+mj-lt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670" y="5146041"/>
            <a:ext cx="223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625" kern="0" baseline="-15873" dirty="0" smtClean="0">
                <a:solidFill>
                  <a:srgbClr val="0000FF"/>
                </a:solidFill>
                <a:latin typeface="DejaVu Serif"/>
                <a:cs typeface="DejaVu Serif"/>
              </a:rPr>
              <a:t>𝑝𝑖𝑔</a:t>
            </a:r>
            <a:r>
              <a:rPr lang="en-US" sz="3600" kern="0" baseline="2314" dirty="0" smtClean="0">
                <a:solidFill>
                  <a:srgbClr val="0000FF"/>
                </a:solidFill>
                <a:latin typeface="DejaVu Serif"/>
                <a:cs typeface="DejaVu Serif"/>
              </a:rPr>
              <a:t>/</a:t>
            </a:r>
            <a:r>
              <a:rPr sz="24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2625" kern="0" baseline="-15873" dirty="0" smtClean="0">
                <a:solidFill>
                  <a:srgbClr val="0000FF"/>
                </a:solidFill>
                <a:latin typeface="DejaVu Serif"/>
                <a:cs typeface="DejaVu Serif"/>
              </a:rPr>
              <a:t>𝑝𝑖𝑔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= 0.25</a:t>
            </a:r>
            <a:endParaRPr sz="2400" kern="0" dirty="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546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6.8|1.9|4.6|11|4|9.5|4.2|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|3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35.3|9.3|20.4|7|15.7|16.1|1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5|7.3|52.6|6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6.3|32.9|9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7|22.9|13.4|9.7|60.4|1.1|45.8|24.4|53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41165</TotalTime>
  <Words>1171</Words>
  <Application>Microsoft Office PowerPoint</Application>
  <PresentationFormat>On-screen Show (4:3)</PresentationFormat>
  <Paragraphs>209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Aspect</vt:lpstr>
      <vt:lpstr>Embedded and Real-Time Systems  Spring 2021</vt:lpstr>
      <vt:lpstr>Copyright Notice</vt:lpstr>
      <vt:lpstr>Agenda</vt:lpstr>
      <vt:lpstr>Definitions</vt:lpstr>
      <vt:lpstr>Assumptions</vt:lpstr>
      <vt:lpstr>Formulating the arrival time and absolute deadline</vt:lpstr>
      <vt:lpstr>Feasibility of a periodic task set</vt:lpstr>
      <vt:lpstr>Scheduling solutions for periodic tasks</vt:lpstr>
      <vt:lpstr>Proportional sharing</vt:lpstr>
      <vt:lpstr>Proportional share algorithm</vt:lpstr>
      <vt:lpstr>Downside of proportional share algorithm</vt:lpstr>
      <vt:lpstr>Cyclic scheduling</vt:lpstr>
      <vt:lpstr>Cyclic scheduling</vt:lpstr>
      <vt:lpstr>Cyclic scheduling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617</cp:revision>
  <cp:lastPrinted>2017-02-07T08:08:08Z</cp:lastPrinted>
  <dcterms:created xsi:type="dcterms:W3CDTF">2006-08-16T00:00:00Z</dcterms:created>
  <dcterms:modified xsi:type="dcterms:W3CDTF">2021-04-06T06:01:27Z</dcterms:modified>
</cp:coreProperties>
</file>