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90" r:id="rId3"/>
    <p:sldId id="258" r:id="rId4"/>
    <p:sldId id="490" r:id="rId5"/>
    <p:sldId id="491" r:id="rId6"/>
    <p:sldId id="492" r:id="rId7"/>
    <p:sldId id="493" r:id="rId8"/>
    <p:sldId id="494" r:id="rId9"/>
    <p:sldId id="502" r:id="rId10"/>
    <p:sldId id="501" r:id="rId11"/>
    <p:sldId id="500" r:id="rId12"/>
    <p:sldId id="499" r:id="rId13"/>
    <p:sldId id="498" r:id="rId14"/>
    <p:sldId id="497" r:id="rId15"/>
    <p:sldId id="496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130868"/>
    <a:srgbClr val="210DB3"/>
    <a:srgbClr val="106FB0"/>
    <a:srgbClr val="0530BB"/>
    <a:srgbClr val="034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63" autoAdjust="0"/>
    <p:restoredTop sz="91826" autoAdjust="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dirty="0" smtClean="0">
                <a:cs typeface="B Titr" panose="00000700000000000000" pitchFamily="2" charset="-78"/>
              </a:rPr>
              <a:t>Spring 2021,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4/6/2021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7.png"/><Relationship Id="rId18" Type="http://schemas.openxmlformats.org/officeDocument/2006/relationships/image" Target="../media/image45.png"/><Relationship Id="rId26" Type="http://schemas.openxmlformats.org/officeDocument/2006/relationships/image" Target="../media/image48.png"/><Relationship Id="rId3" Type="http://schemas.openxmlformats.org/officeDocument/2006/relationships/image" Target="../media/image6.png"/><Relationship Id="rId21" Type="http://schemas.openxmlformats.org/officeDocument/2006/relationships/image" Target="../media/image25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21.png"/><Relationship Id="rId25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29" Type="http://schemas.openxmlformats.org/officeDocument/2006/relationships/image" Target="../media/image32.png"/><Relationship Id="rId1" Type="http://schemas.openxmlformats.org/officeDocument/2006/relationships/tags" Target="../tags/tag3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24" Type="http://schemas.openxmlformats.org/officeDocument/2006/relationships/image" Target="../media/image28.png"/><Relationship Id="rId32" Type="http://schemas.openxmlformats.org/officeDocument/2006/relationships/image" Target="../media/image50.png"/><Relationship Id="rId5" Type="http://schemas.openxmlformats.org/officeDocument/2006/relationships/image" Target="../media/image8.png"/><Relationship Id="rId15" Type="http://schemas.openxmlformats.org/officeDocument/2006/relationships/image" Target="../media/image43.png"/><Relationship Id="rId23" Type="http://schemas.openxmlformats.org/officeDocument/2006/relationships/image" Target="../media/image27.png"/><Relationship Id="rId28" Type="http://schemas.openxmlformats.org/officeDocument/2006/relationships/image" Target="../media/image31.png"/><Relationship Id="rId10" Type="http://schemas.openxmlformats.org/officeDocument/2006/relationships/image" Target="../media/image39.png"/><Relationship Id="rId19" Type="http://schemas.openxmlformats.org/officeDocument/2006/relationships/image" Target="../media/image23.png"/><Relationship Id="rId31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22" Type="http://schemas.openxmlformats.org/officeDocument/2006/relationships/image" Target="../media/image26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png"/><Relationship Id="rId1" Type="http://schemas.openxmlformats.org/officeDocument/2006/relationships/tags" Target="../tags/tag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png"/><Relationship Id="rId1" Type="http://schemas.openxmlformats.org/officeDocument/2006/relationships/tags" Target="../tags/tag5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68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7.png"/><Relationship Id="rId9" Type="http://schemas.openxmlformats.org/officeDocument/2006/relationships/image" Target="../media/image57.pn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Embedded and Real-Time 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Systems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2021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8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Rate monotonic is optimal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77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RM is optimal among all fixed priority algorithms (if D</a:t>
            </a:r>
            <a:r>
              <a:rPr lang="en-US" sz="2400" b="1" i="1" dirty="0" smtClean="0"/>
              <a:t>i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T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):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599" y="2057400"/>
            <a:ext cx="709030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 there exists a fixed priority assignment which leads to a feasible schedule for </a:t>
            </a:r>
            <a:r>
              <a:rPr lang="el-GR" sz="2800" b="1" dirty="0" smtClean="0">
                <a:solidFill>
                  <a:srgbClr val="C00000"/>
                </a:solidFill>
              </a:rPr>
              <a:t>τ</a:t>
            </a:r>
            <a:r>
              <a:rPr lang="en-US" sz="2000" b="1" dirty="0" smtClean="0"/>
              <a:t>, then the RM assignment is feasible for</a:t>
            </a:r>
            <a:r>
              <a:rPr lang="el-GR" sz="2000" b="1" dirty="0"/>
              <a:t> </a:t>
            </a:r>
            <a:r>
              <a:rPr lang="el-GR" sz="2800" b="1" dirty="0">
                <a:solidFill>
                  <a:srgbClr val="C00000"/>
                </a:solidFill>
              </a:rPr>
              <a:t>τ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598" y="4114800"/>
            <a:ext cx="709030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B5CB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 </a:t>
            </a:r>
            <a:r>
              <a:rPr lang="el-GR" sz="2800" b="1" dirty="0" smtClean="0">
                <a:solidFill>
                  <a:srgbClr val="C00000"/>
                </a:solidFill>
              </a:rPr>
              <a:t>τ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/>
              <a:t>is not schedulable by RM, then is cannot be scheduled by any fixed priority assignment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419600" y="3124200"/>
            <a:ext cx="5334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7943850" cy="14478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  <a:cs typeface="B Titr" panose="00000700000000000000" pitchFamily="2" charset="-78"/>
              </a:rPr>
              <a:t>Deadline Monotonic is optimal</a:t>
            </a:r>
            <a:r>
              <a:rPr lang="en-US" sz="3200" b="0" dirty="0" smtClean="0">
                <a:solidFill>
                  <a:srgbClr val="FF0000"/>
                </a:solidFill>
                <a:latin typeface="+mj-lt"/>
                <a:cs typeface="B Titr" panose="00000700000000000000" pitchFamily="2" charset="-78"/>
              </a:rPr>
              <a:t/>
            </a:r>
            <a:br>
              <a:rPr lang="en-US" sz="3200" b="0" dirty="0" smtClean="0">
                <a:solidFill>
                  <a:srgbClr val="FF0000"/>
                </a:solidFill>
                <a:latin typeface="+mj-lt"/>
                <a:cs typeface="B Titr" panose="00000700000000000000" pitchFamily="2" charset="-78"/>
              </a:rPr>
            </a:br>
            <a:r>
              <a:rPr lang="en-US" sz="3200" b="0" dirty="0" smtClean="0">
                <a:latin typeface="+mj-lt"/>
                <a:cs typeface="B Titr" panose="00000700000000000000" pitchFamily="2" charset="-78"/>
              </a:rPr>
              <a:t>If D</a:t>
            </a:r>
            <a:r>
              <a:rPr lang="en-US" sz="3200" b="0" baseline="-25000" dirty="0" smtClean="0">
                <a:latin typeface="+mj-lt"/>
                <a:cs typeface="B Titr" panose="00000700000000000000" pitchFamily="2" charset="-78"/>
              </a:rPr>
              <a:t>i</a:t>
            </a:r>
            <a:r>
              <a:rPr lang="en-US" sz="3200" b="0" dirty="0" smtClean="0">
                <a:latin typeface="+mj-lt"/>
                <a:cs typeface="B Titr" panose="00000700000000000000" pitchFamily="2" charset="-78"/>
              </a:rPr>
              <a:t> ≤ </a:t>
            </a:r>
            <a:r>
              <a:rPr lang="en-US" sz="3200" b="0" dirty="0" err="1" smtClean="0">
                <a:latin typeface="+mj-lt"/>
                <a:cs typeface="B Titr" panose="00000700000000000000" pitchFamily="2" charset="-78"/>
              </a:rPr>
              <a:t>T</a:t>
            </a:r>
            <a:r>
              <a:rPr lang="en-US" sz="3200" b="0" baseline="-25000" dirty="0" err="1" smtClean="0">
                <a:latin typeface="+mj-lt"/>
                <a:cs typeface="B Titr" panose="00000700000000000000" pitchFamily="2" charset="-78"/>
              </a:rPr>
              <a:t>i</a:t>
            </a:r>
            <a:r>
              <a:rPr lang="en-US" sz="3200" b="0" dirty="0" smtClean="0">
                <a:latin typeface="+mj-lt"/>
                <a:cs typeface="B Titr" panose="00000700000000000000" pitchFamily="2" charset="-78"/>
              </a:rPr>
              <a:t> then the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optimal</a:t>
            </a:r>
            <a:r>
              <a:rPr lang="en-US" sz="3200" b="0" dirty="0" smtClean="0">
                <a:latin typeface="+mj-lt"/>
                <a:cs typeface="B Titr" panose="00000700000000000000" pitchFamily="2" charset="-78"/>
              </a:rPr>
              <a:t>  priority assignment is given by 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B Titr" panose="00000700000000000000" pitchFamily="2" charset="-78"/>
              </a:rPr>
              <a:t>Deadline Monotonic (DM)</a:t>
            </a:r>
            <a:endParaRPr lang="en-US" sz="3200" dirty="0">
              <a:solidFill>
                <a:srgbClr val="0070C0"/>
              </a:solidFill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85800" y="2914650"/>
            <a:ext cx="7716011" cy="3190875"/>
          </a:xfrm>
          <a:prstGeom prst="rect">
            <a:avLst/>
          </a:prstGeom>
          <a:blipFill>
            <a:blip r:embed="rId2" cstate="print"/>
            <a:srcRect/>
            <a:stretch>
              <a:fillRect t="-68656" b="-46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6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EDF optimality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483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EDF is optimal among all algorithms: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599" y="2057400"/>
            <a:ext cx="709030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 there exists a feasible schedule for </a:t>
            </a:r>
            <a:r>
              <a:rPr lang="el-GR" sz="2800" b="1" dirty="0" smtClean="0">
                <a:solidFill>
                  <a:srgbClr val="C00000"/>
                </a:solidFill>
              </a:rPr>
              <a:t>τ</a:t>
            </a:r>
            <a:r>
              <a:rPr lang="en-US" sz="2000" b="1" dirty="0" smtClean="0"/>
              <a:t>, then EDF will generates a feasible schedule for</a:t>
            </a:r>
            <a:r>
              <a:rPr lang="el-GR" sz="2000" b="1" dirty="0" smtClean="0"/>
              <a:t> </a:t>
            </a:r>
            <a:r>
              <a:rPr lang="el-GR" sz="2800" b="1" dirty="0">
                <a:solidFill>
                  <a:srgbClr val="C00000"/>
                </a:solidFill>
              </a:rPr>
              <a:t>τ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598" y="4114800"/>
            <a:ext cx="709030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B5CB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 </a:t>
            </a:r>
            <a:r>
              <a:rPr lang="el-GR" sz="2800" b="1" dirty="0" smtClean="0">
                <a:solidFill>
                  <a:srgbClr val="C00000"/>
                </a:solidFill>
              </a:rPr>
              <a:t>τ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/>
              <a:t>is not schedulable by EDF, then is cannot be scheduled by any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419600" y="3124200"/>
            <a:ext cx="5334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0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Optimality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292112" y="1600200"/>
            <a:ext cx="6254976" cy="405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620369" y="961466"/>
            <a:ext cx="8001000" cy="38893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A6A6A6"/>
                </a:solidFill>
                <a:latin typeface="Arial"/>
                <a:cs typeface="Arial"/>
              </a:rPr>
              <a:t>Scheduling </a:t>
            </a:r>
            <a:r>
              <a:rPr sz="2400" spc="-75" dirty="0">
                <a:solidFill>
                  <a:srgbClr val="A6A6A6"/>
                </a:solidFill>
                <a:latin typeface="Arial"/>
                <a:cs typeface="Arial"/>
              </a:rPr>
              <a:t>algorithms </a:t>
            </a:r>
            <a:r>
              <a:rPr sz="2400" spc="-10" dirty="0">
                <a:solidFill>
                  <a:srgbClr val="A6A6A6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A6A6A6"/>
                </a:solidFill>
                <a:latin typeface="Arial"/>
                <a:cs typeface="Arial"/>
              </a:rPr>
              <a:t>periodic </a:t>
            </a:r>
            <a:r>
              <a:rPr sz="2400" spc="-45" dirty="0">
                <a:solidFill>
                  <a:srgbClr val="A6A6A6"/>
                </a:solidFill>
                <a:latin typeface="Arial"/>
                <a:cs typeface="Arial"/>
              </a:rPr>
              <a:t>real-time</a:t>
            </a:r>
            <a:r>
              <a:rPr sz="2400" spc="-409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A6A6A6"/>
                </a:solidFill>
                <a:latin typeface="Arial"/>
                <a:cs typeface="Arial"/>
              </a:rPr>
              <a:t>systems </a:t>
            </a:r>
            <a:r>
              <a:rPr sz="2000" spc="-60" dirty="0">
                <a:solidFill>
                  <a:srgbClr val="A6A6A6"/>
                </a:solidFill>
                <a:latin typeface="Arial"/>
                <a:cs typeface="Arial"/>
              </a:rPr>
              <a:t>(chapter 4):</a:t>
            </a:r>
            <a:endParaRPr sz="2000" dirty="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95" dirty="0">
                <a:solidFill>
                  <a:srgbClr val="A6A6A6"/>
                </a:solidFill>
                <a:latin typeface="Trebuchet MS"/>
                <a:cs typeface="Trebuchet MS"/>
              </a:rPr>
              <a:t>Processor</a:t>
            </a:r>
            <a:r>
              <a:rPr sz="1600" b="1" spc="-1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80" dirty="0">
                <a:solidFill>
                  <a:srgbClr val="A6A6A6"/>
                </a:solidFill>
                <a:latin typeface="Trebuchet MS"/>
                <a:cs typeface="Trebuchet MS"/>
              </a:rPr>
              <a:t>sharing</a:t>
            </a:r>
            <a:endParaRPr sz="1600" dirty="0">
              <a:latin typeface="Trebuchet MS"/>
              <a:cs typeface="Trebuchet MS"/>
            </a:endParaRPr>
          </a:p>
          <a:p>
            <a:pPr marL="702945" marR="5879465" lvl="1" indent="-233045">
              <a:lnSpc>
                <a:spcPts val="2230"/>
              </a:lnSpc>
              <a:spcBef>
                <a:spcPts val="114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125" dirty="0">
                <a:solidFill>
                  <a:srgbClr val="A6A6A6"/>
                </a:solidFill>
                <a:latin typeface="Trebuchet MS"/>
                <a:cs typeface="Trebuchet MS"/>
              </a:rPr>
              <a:t>Cyclic</a:t>
            </a:r>
            <a:r>
              <a:rPr sz="1600" b="1" spc="-1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A6A6A6"/>
                </a:solidFill>
                <a:latin typeface="Trebuchet MS"/>
                <a:cs typeface="Trebuchet MS"/>
              </a:rPr>
              <a:t>scheduling  </a:t>
            </a:r>
            <a:r>
              <a:rPr sz="1600" b="1" spc="-110" dirty="0">
                <a:solidFill>
                  <a:srgbClr val="A6A6A6"/>
                </a:solidFill>
                <a:latin typeface="Trebuchet MS"/>
                <a:cs typeface="Trebuchet MS"/>
              </a:rPr>
              <a:t>Quiz</a:t>
            </a:r>
            <a:endParaRPr sz="1600" dirty="0">
              <a:latin typeface="Trebuchet MS"/>
              <a:cs typeface="Trebuchet MS"/>
            </a:endParaRPr>
          </a:p>
          <a:p>
            <a:pPr marL="702945" lvl="1" indent="-23304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95" dirty="0">
                <a:solidFill>
                  <a:srgbClr val="A6A6A6"/>
                </a:solidFill>
                <a:latin typeface="Trebuchet MS"/>
                <a:cs typeface="Trebuchet MS"/>
              </a:rPr>
              <a:t>Rate </a:t>
            </a:r>
            <a:r>
              <a:rPr sz="1600" b="1" spc="-85" dirty="0">
                <a:solidFill>
                  <a:srgbClr val="A6A6A6"/>
                </a:solidFill>
                <a:latin typeface="Trebuchet MS"/>
                <a:cs typeface="Trebuchet MS"/>
              </a:rPr>
              <a:t>monotonic</a:t>
            </a:r>
            <a:r>
              <a:rPr sz="1600" b="1" spc="-14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A6A6A6"/>
                </a:solidFill>
                <a:latin typeface="Arial"/>
                <a:cs typeface="Arial"/>
              </a:rPr>
              <a:t>(RM)</a:t>
            </a:r>
            <a:endParaRPr sz="1600" dirty="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85" dirty="0">
                <a:solidFill>
                  <a:srgbClr val="A6A6A6"/>
                </a:solidFill>
                <a:latin typeface="Trebuchet MS"/>
                <a:cs typeface="Trebuchet MS"/>
              </a:rPr>
              <a:t>Deadline monotonic</a:t>
            </a:r>
            <a:r>
              <a:rPr sz="1600" b="1" spc="-1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A6A6A6"/>
                </a:solidFill>
                <a:latin typeface="Arial"/>
                <a:cs typeface="Arial"/>
              </a:rPr>
              <a:t>(DM)</a:t>
            </a:r>
            <a:endParaRPr sz="1600" dirty="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45"/>
              </a:spcBef>
              <a:buChar char="•"/>
              <a:tabLst>
                <a:tab pos="697865" algn="l"/>
                <a:tab pos="699135" algn="l"/>
              </a:tabLst>
            </a:pPr>
            <a:r>
              <a:rPr sz="1400" spc="-170" dirty="0">
                <a:solidFill>
                  <a:srgbClr val="A6A6A6"/>
                </a:solidFill>
                <a:latin typeface="Arial"/>
                <a:cs typeface="Arial"/>
              </a:rPr>
              <a:t>(EDF </a:t>
            </a:r>
            <a:r>
              <a:rPr sz="1400" spc="5" dirty="0">
                <a:solidFill>
                  <a:srgbClr val="A6A6A6"/>
                </a:solidFill>
                <a:latin typeface="Arial"/>
                <a:cs typeface="Arial"/>
              </a:rPr>
              <a:t>will </a:t>
            </a:r>
            <a:r>
              <a:rPr sz="1400" spc="-70" dirty="0">
                <a:solidFill>
                  <a:srgbClr val="A6A6A6"/>
                </a:solidFill>
                <a:latin typeface="Arial"/>
                <a:cs typeface="Arial"/>
              </a:rPr>
              <a:t>be </a:t>
            </a:r>
            <a:r>
              <a:rPr sz="1400" spc="-90" dirty="0">
                <a:solidFill>
                  <a:srgbClr val="A6A6A6"/>
                </a:solidFill>
                <a:latin typeface="Arial"/>
                <a:cs typeface="Arial"/>
              </a:rPr>
              <a:t>discussed </a:t>
            </a:r>
            <a:r>
              <a:rPr sz="1400" spc="-15" dirty="0">
                <a:solidFill>
                  <a:srgbClr val="A6A6A6"/>
                </a:solidFill>
                <a:latin typeface="Arial"/>
                <a:cs typeface="Arial"/>
              </a:rPr>
              <a:t>in </a:t>
            </a:r>
            <a:r>
              <a:rPr sz="1400" spc="-20" dirty="0">
                <a:solidFill>
                  <a:srgbClr val="A6A6A6"/>
                </a:solidFill>
                <a:latin typeface="Arial"/>
                <a:cs typeface="Arial"/>
              </a:rPr>
              <a:t>the </a:t>
            </a:r>
            <a:r>
              <a:rPr sz="1400" spc="-45" dirty="0">
                <a:solidFill>
                  <a:srgbClr val="A6A6A6"/>
                </a:solidFill>
                <a:latin typeface="Arial"/>
                <a:cs typeface="Arial"/>
              </a:rPr>
              <a:t>next</a:t>
            </a:r>
            <a:r>
              <a:rPr sz="1400" spc="-14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A6A6A6"/>
                </a:solidFill>
                <a:latin typeface="Arial"/>
                <a:cs typeface="Arial"/>
              </a:rPr>
              <a:t>lecture)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RM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schedulability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u="heavy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tests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35" dirty="0">
                <a:latin typeface="Arial"/>
                <a:cs typeface="Arial"/>
              </a:rPr>
              <a:t>Necessary </a:t>
            </a:r>
            <a:r>
              <a:rPr sz="2000" spc="-150" dirty="0">
                <a:latin typeface="Arial"/>
                <a:cs typeface="Arial"/>
              </a:rPr>
              <a:t>v.s. </a:t>
            </a:r>
            <a:r>
              <a:rPr sz="2000" spc="-45" dirty="0">
                <a:latin typeface="Arial"/>
                <a:cs typeface="Arial"/>
              </a:rPr>
              <a:t>sufficient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tests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10" dirty="0">
                <a:latin typeface="Arial"/>
                <a:cs typeface="Arial"/>
              </a:rPr>
              <a:t>Liu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25" dirty="0">
                <a:latin typeface="Arial"/>
                <a:cs typeface="Arial"/>
              </a:rPr>
              <a:t>Layland’s </a:t>
            </a:r>
            <a:r>
              <a:rPr sz="2000" spc="-40" dirty="0">
                <a:latin typeface="Arial"/>
                <a:cs typeface="Arial"/>
              </a:rPr>
              <a:t>test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[1973]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70" dirty="0">
                <a:latin typeface="Arial"/>
                <a:cs typeface="Arial"/>
              </a:rPr>
              <a:t>Hyperbolic </a:t>
            </a:r>
            <a:r>
              <a:rPr sz="2000" spc="-65" dirty="0">
                <a:latin typeface="Arial"/>
                <a:cs typeface="Arial"/>
              </a:rPr>
              <a:t>bound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[2000]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6083300" y="5494731"/>
            <a:ext cx="2594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latin typeface="Trebuchet MS"/>
                <a:cs typeface="Trebuchet MS"/>
              </a:rPr>
              <a:t>If </a:t>
            </a:r>
            <a:r>
              <a:rPr sz="1600" b="1" spc="-85" dirty="0">
                <a:latin typeface="Trebuchet MS"/>
                <a:cs typeface="Trebuchet MS"/>
              </a:rPr>
              <a:t>you want </a:t>
            </a:r>
            <a:r>
              <a:rPr sz="1600" b="1" spc="-75" dirty="0">
                <a:latin typeface="Trebuchet MS"/>
                <a:cs typeface="Trebuchet MS"/>
              </a:rPr>
              <a:t>to </a:t>
            </a:r>
            <a:r>
              <a:rPr sz="1600" b="1" spc="-65" dirty="0">
                <a:latin typeface="Trebuchet MS"/>
                <a:cs typeface="Trebuchet MS"/>
              </a:rPr>
              <a:t>pass</a:t>
            </a:r>
            <a:r>
              <a:rPr sz="1600" b="1" spc="-370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the </a:t>
            </a:r>
            <a:r>
              <a:rPr sz="1600" b="1" spc="-114" dirty="0">
                <a:latin typeface="Trebuchet MS"/>
                <a:cs typeface="Trebuchet MS"/>
              </a:rPr>
              <a:t>course,  </a:t>
            </a:r>
            <a:r>
              <a:rPr sz="1600" b="1" spc="-95" dirty="0">
                <a:latin typeface="Trebuchet MS"/>
                <a:cs typeface="Trebuchet MS"/>
              </a:rPr>
              <a:t>learn </a:t>
            </a:r>
            <a:r>
              <a:rPr sz="1600" b="1" spc="-85" dirty="0">
                <a:latin typeface="Trebuchet MS"/>
                <a:cs typeface="Trebuchet MS"/>
              </a:rPr>
              <a:t>this </a:t>
            </a:r>
            <a:r>
              <a:rPr sz="1600" b="1" spc="-114" dirty="0">
                <a:latin typeface="Trebuchet MS"/>
                <a:cs typeface="Trebuchet MS"/>
              </a:rPr>
              <a:t>lecture </a:t>
            </a:r>
            <a:r>
              <a:rPr sz="16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very</a:t>
            </a:r>
            <a:r>
              <a:rPr sz="1600" b="1" spc="-204" dirty="0">
                <a:latin typeface="Trebuchet MS"/>
                <a:cs typeface="Trebuchet MS"/>
              </a:rPr>
              <a:t> </a:t>
            </a:r>
            <a:r>
              <a:rPr sz="1600" b="1" spc="-95" dirty="0">
                <a:latin typeface="Trebuchet MS"/>
                <a:cs typeface="Trebuchet MS"/>
              </a:rPr>
              <a:t>well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466332" y="3246120"/>
            <a:ext cx="1828800" cy="231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5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/>
              <a:t>lecture is adopted from</a:t>
            </a:r>
          </a:p>
          <a:p>
            <a:r>
              <a:rPr lang="en-US" sz="2000" b="1" dirty="0" smtClean="0"/>
              <a:t>	IN4343 </a:t>
            </a:r>
            <a:r>
              <a:rPr lang="en-US" sz="2000" b="1" dirty="0"/>
              <a:t>Real-Time Systems Course 2018 – 2019, </a:t>
            </a:r>
            <a:r>
              <a:rPr lang="en-US" sz="2000" b="1" dirty="0" err="1"/>
              <a:t>Mitra</a:t>
            </a:r>
            <a:r>
              <a:rPr lang="en-US" sz="2000" b="1" dirty="0"/>
              <a:t> </a:t>
            </a:r>
            <a:r>
              <a:rPr lang="en-US" sz="2000" b="1" dirty="0" err="1"/>
              <a:t>Nasri</a:t>
            </a:r>
            <a:r>
              <a:rPr lang="en-US" sz="2000" b="1" dirty="0"/>
              <a:t>, </a:t>
            </a:r>
          </a:p>
          <a:p>
            <a:r>
              <a:rPr lang="en-US" sz="2000" b="1" dirty="0" smtClean="0"/>
              <a:t>	Delft </a:t>
            </a:r>
            <a:r>
              <a:rPr lang="en-US" sz="2000" b="1" dirty="0"/>
              <a:t>University of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" y="267718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scheduling of periodic tasks</a:t>
            </a:r>
          </a:p>
        </p:txBody>
      </p:sp>
      <p:sp>
        <p:nvSpPr>
          <p:cNvPr id="7" name="object 5"/>
          <p:cNvSpPr/>
          <p:nvPr/>
        </p:nvSpPr>
        <p:spPr>
          <a:xfrm>
            <a:off x="7467600" y="4191000"/>
            <a:ext cx="1447800" cy="209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13190" y="5920215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Buttazzo’s</a:t>
            </a:r>
            <a:r>
              <a:rPr lang="en-US" dirty="0"/>
              <a:t> book, chapter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57200" y="1049655"/>
            <a:ext cx="8001000" cy="38893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A6A6A6"/>
                </a:solidFill>
                <a:latin typeface="Arial"/>
                <a:cs typeface="Arial"/>
              </a:rPr>
              <a:t>Scheduling </a:t>
            </a:r>
            <a:r>
              <a:rPr sz="2400" spc="-75" dirty="0">
                <a:solidFill>
                  <a:srgbClr val="A6A6A6"/>
                </a:solidFill>
                <a:latin typeface="Arial"/>
                <a:cs typeface="Arial"/>
              </a:rPr>
              <a:t>algorithms </a:t>
            </a:r>
            <a:r>
              <a:rPr sz="2400" spc="-10" dirty="0">
                <a:solidFill>
                  <a:srgbClr val="A6A6A6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A6A6A6"/>
                </a:solidFill>
                <a:latin typeface="Arial"/>
                <a:cs typeface="Arial"/>
              </a:rPr>
              <a:t>periodic </a:t>
            </a:r>
            <a:r>
              <a:rPr sz="2400" spc="-45" dirty="0">
                <a:solidFill>
                  <a:srgbClr val="A6A6A6"/>
                </a:solidFill>
                <a:latin typeface="Arial"/>
                <a:cs typeface="Arial"/>
              </a:rPr>
              <a:t>real-time</a:t>
            </a:r>
            <a:r>
              <a:rPr sz="2400" spc="-409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A6A6A6"/>
                </a:solidFill>
                <a:latin typeface="Arial"/>
                <a:cs typeface="Arial"/>
              </a:rPr>
              <a:t>systems </a:t>
            </a:r>
            <a:r>
              <a:rPr sz="2000" spc="-60" dirty="0">
                <a:solidFill>
                  <a:srgbClr val="A6A6A6"/>
                </a:solidFill>
                <a:latin typeface="Arial"/>
                <a:cs typeface="Arial"/>
              </a:rPr>
              <a:t>(chapter 4):</a:t>
            </a:r>
            <a:endParaRPr sz="200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95" dirty="0">
                <a:solidFill>
                  <a:srgbClr val="A6A6A6"/>
                </a:solidFill>
                <a:latin typeface="Trebuchet MS"/>
                <a:cs typeface="Trebuchet MS"/>
              </a:rPr>
              <a:t>Processor</a:t>
            </a:r>
            <a:r>
              <a:rPr sz="1600" b="1" spc="-1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80" dirty="0">
                <a:solidFill>
                  <a:srgbClr val="A6A6A6"/>
                </a:solidFill>
                <a:latin typeface="Trebuchet MS"/>
                <a:cs typeface="Trebuchet MS"/>
              </a:rPr>
              <a:t>sharing</a:t>
            </a:r>
            <a:endParaRPr sz="1600">
              <a:latin typeface="Trebuchet MS"/>
              <a:cs typeface="Trebuchet MS"/>
            </a:endParaRPr>
          </a:p>
          <a:p>
            <a:pPr marL="702945" marR="5879465" lvl="1" indent="-233045">
              <a:lnSpc>
                <a:spcPts val="2230"/>
              </a:lnSpc>
              <a:spcBef>
                <a:spcPts val="114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125" dirty="0">
                <a:solidFill>
                  <a:srgbClr val="A6A6A6"/>
                </a:solidFill>
                <a:latin typeface="Trebuchet MS"/>
                <a:cs typeface="Trebuchet MS"/>
              </a:rPr>
              <a:t>Cyclic</a:t>
            </a:r>
            <a:r>
              <a:rPr sz="1600" b="1" spc="-1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A6A6A6"/>
                </a:solidFill>
                <a:latin typeface="Trebuchet MS"/>
                <a:cs typeface="Trebuchet MS"/>
              </a:rPr>
              <a:t>scheduling  </a:t>
            </a:r>
            <a:r>
              <a:rPr sz="1600" b="1" spc="-110" dirty="0">
                <a:solidFill>
                  <a:srgbClr val="A6A6A6"/>
                </a:solidFill>
                <a:latin typeface="Trebuchet MS"/>
                <a:cs typeface="Trebuchet MS"/>
              </a:rPr>
              <a:t>Quiz</a:t>
            </a:r>
            <a:endParaRPr sz="1600">
              <a:latin typeface="Trebuchet MS"/>
              <a:cs typeface="Trebuchet MS"/>
            </a:endParaRPr>
          </a:p>
          <a:p>
            <a:pPr marL="702945" lvl="1" indent="-23304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95" dirty="0">
                <a:solidFill>
                  <a:srgbClr val="C00000"/>
                </a:solidFill>
                <a:latin typeface="Trebuchet MS"/>
                <a:cs typeface="Trebuchet MS"/>
              </a:rPr>
              <a:t>Rate </a:t>
            </a:r>
            <a:r>
              <a:rPr sz="1600" b="1" spc="-85" dirty="0">
                <a:solidFill>
                  <a:srgbClr val="C00000"/>
                </a:solidFill>
                <a:latin typeface="Trebuchet MS"/>
                <a:cs typeface="Trebuchet MS"/>
              </a:rPr>
              <a:t>monotonic</a:t>
            </a:r>
            <a:r>
              <a:rPr sz="1600" b="1" spc="-1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latin typeface="Arial"/>
                <a:cs typeface="Arial"/>
              </a:rPr>
              <a:t>(RM)</a:t>
            </a:r>
            <a:endParaRPr sz="160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85" dirty="0">
                <a:solidFill>
                  <a:srgbClr val="C00000"/>
                </a:solidFill>
                <a:latin typeface="Trebuchet MS"/>
                <a:cs typeface="Trebuchet MS"/>
              </a:rPr>
              <a:t>Deadline monotonic</a:t>
            </a:r>
            <a:r>
              <a:rPr sz="1600" b="1" spc="-1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latin typeface="Arial"/>
                <a:cs typeface="Arial"/>
              </a:rPr>
              <a:t>(DM)</a:t>
            </a:r>
            <a:endParaRPr sz="160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45"/>
              </a:spcBef>
              <a:buChar char="•"/>
              <a:tabLst>
                <a:tab pos="697865" algn="l"/>
                <a:tab pos="699135" algn="l"/>
              </a:tabLst>
            </a:pPr>
            <a:r>
              <a:rPr sz="1400" spc="-170" dirty="0">
                <a:solidFill>
                  <a:srgbClr val="A6A6A6"/>
                </a:solidFill>
                <a:latin typeface="Arial"/>
                <a:cs typeface="Arial"/>
              </a:rPr>
              <a:t>(EDF </a:t>
            </a:r>
            <a:r>
              <a:rPr sz="1400" spc="5" dirty="0">
                <a:solidFill>
                  <a:srgbClr val="A6A6A6"/>
                </a:solidFill>
                <a:latin typeface="Arial"/>
                <a:cs typeface="Arial"/>
              </a:rPr>
              <a:t>will </a:t>
            </a:r>
            <a:r>
              <a:rPr sz="1400" spc="-70" dirty="0">
                <a:solidFill>
                  <a:srgbClr val="A6A6A6"/>
                </a:solidFill>
                <a:latin typeface="Arial"/>
                <a:cs typeface="Arial"/>
              </a:rPr>
              <a:t>be </a:t>
            </a:r>
            <a:r>
              <a:rPr sz="1400" spc="-90" dirty="0">
                <a:solidFill>
                  <a:srgbClr val="A6A6A6"/>
                </a:solidFill>
                <a:latin typeface="Arial"/>
                <a:cs typeface="Arial"/>
              </a:rPr>
              <a:t>discussed </a:t>
            </a:r>
            <a:r>
              <a:rPr sz="1400" spc="-15" dirty="0">
                <a:solidFill>
                  <a:srgbClr val="A6A6A6"/>
                </a:solidFill>
                <a:latin typeface="Arial"/>
                <a:cs typeface="Arial"/>
              </a:rPr>
              <a:t>in </a:t>
            </a:r>
            <a:r>
              <a:rPr sz="1400" spc="-20" dirty="0">
                <a:solidFill>
                  <a:srgbClr val="A6A6A6"/>
                </a:solidFill>
                <a:latin typeface="Arial"/>
                <a:cs typeface="Arial"/>
              </a:rPr>
              <a:t>the </a:t>
            </a:r>
            <a:r>
              <a:rPr sz="1400" spc="-45" dirty="0">
                <a:solidFill>
                  <a:srgbClr val="A6A6A6"/>
                </a:solidFill>
                <a:latin typeface="Arial"/>
                <a:cs typeface="Arial"/>
              </a:rPr>
              <a:t>next</a:t>
            </a:r>
            <a:r>
              <a:rPr sz="1400" spc="-14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A6A6A6"/>
                </a:solidFill>
                <a:latin typeface="Arial"/>
                <a:cs typeface="Arial"/>
              </a:rPr>
              <a:t>lecture)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190" dirty="0">
                <a:solidFill>
                  <a:srgbClr val="A6A6A6"/>
                </a:solidFill>
                <a:latin typeface="Arial"/>
                <a:cs typeface="Arial"/>
              </a:rPr>
              <a:t>RM </a:t>
            </a:r>
            <a:r>
              <a:rPr sz="2400" spc="-75" dirty="0">
                <a:solidFill>
                  <a:srgbClr val="A6A6A6"/>
                </a:solidFill>
                <a:latin typeface="Arial"/>
                <a:cs typeface="Arial"/>
              </a:rPr>
              <a:t>schedulability</a:t>
            </a:r>
            <a:r>
              <a:rPr sz="2400" spc="-6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u="heavy" spc="-90" dirty="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35" dirty="0">
                <a:solidFill>
                  <a:srgbClr val="A6A6A6"/>
                </a:solidFill>
                <a:latin typeface="Arial"/>
                <a:cs typeface="Arial"/>
              </a:rPr>
              <a:t>Necessary </a:t>
            </a:r>
            <a:r>
              <a:rPr sz="2000" spc="-150" dirty="0">
                <a:solidFill>
                  <a:srgbClr val="A6A6A6"/>
                </a:solidFill>
                <a:latin typeface="Arial"/>
                <a:cs typeface="Arial"/>
              </a:rPr>
              <a:t>v.s. </a:t>
            </a:r>
            <a:r>
              <a:rPr sz="2000" spc="-45" dirty="0">
                <a:solidFill>
                  <a:srgbClr val="A6A6A6"/>
                </a:solidFill>
                <a:latin typeface="Arial"/>
                <a:cs typeface="Arial"/>
              </a:rPr>
              <a:t>sufficient</a:t>
            </a:r>
            <a:r>
              <a:rPr sz="2000" spc="-1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10" dirty="0">
                <a:solidFill>
                  <a:srgbClr val="A6A6A6"/>
                </a:solidFill>
                <a:latin typeface="Arial"/>
                <a:cs typeface="Arial"/>
              </a:rPr>
              <a:t>Liu </a:t>
            </a:r>
            <a:r>
              <a:rPr sz="2000" spc="-95" dirty="0">
                <a:solidFill>
                  <a:srgbClr val="A6A6A6"/>
                </a:solidFill>
                <a:latin typeface="Arial"/>
                <a:cs typeface="Arial"/>
              </a:rPr>
              <a:t>and </a:t>
            </a:r>
            <a:r>
              <a:rPr sz="2000" spc="-125" dirty="0">
                <a:solidFill>
                  <a:srgbClr val="A6A6A6"/>
                </a:solidFill>
                <a:latin typeface="Arial"/>
                <a:cs typeface="Arial"/>
              </a:rPr>
              <a:t>Layland’s </a:t>
            </a:r>
            <a:r>
              <a:rPr sz="2000" spc="-40" dirty="0">
                <a:solidFill>
                  <a:srgbClr val="A6A6A6"/>
                </a:solidFill>
                <a:latin typeface="Arial"/>
                <a:cs typeface="Arial"/>
              </a:rPr>
              <a:t>test</a:t>
            </a:r>
            <a:r>
              <a:rPr sz="2000" spc="-1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Arial"/>
                <a:cs typeface="Arial"/>
              </a:rPr>
              <a:t>[1973]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70" dirty="0">
                <a:solidFill>
                  <a:srgbClr val="A6A6A6"/>
                </a:solidFill>
                <a:latin typeface="Arial"/>
                <a:cs typeface="Arial"/>
              </a:rPr>
              <a:t>Hyperbolic </a:t>
            </a:r>
            <a:r>
              <a:rPr sz="2000" spc="-65" dirty="0">
                <a:solidFill>
                  <a:srgbClr val="A6A6A6"/>
                </a:solidFill>
                <a:latin typeface="Arial"/>
                <a:cs typeface="Arial"/>
              </a:rPr>
              <a:t>bound</a:t>
            </a:r>
            <a:r>
              <a:rPr sz="2000" spc="-18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Arial"/>
                <a:cs typeface="Arial"/>
              </a:rPr>
              <a:t>[2000]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920131" y="5582920"/>
            <a:ext cx="2594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latin typeface="Trebuchet MS"/>
                <a:cs typeface="Trebuchet MS"/>
              </a:rPr>
              <a:t>If </a:t>
            </a:r>
            <a:r>
              <a:rPr sz="1600" b="1" spc="-85" dirty="0">
                <a:latin typeface="Trebuchet MS"/>
                <a:cs typeface="Trebuchet MS"/>
              </a:rPr>
              <a:t>you want </a:t>
            </a:r>
            <a:r>
              <a:rPr sz="1600" b="1" spc="-75" dirty="0">
                <a:latin typeface="Trebuchet MS"/>
                <a:cs typeface="Trebuchet MS"/>
              </a:rPr>
              <a:t>to </a:t>
            </a:r>
            <a:r>
              <a:rPr sz="1600" b="1" spc="-65" dirty="0">
                <a:latin typeface="Trebuchet MS"/>
                <a:cs typeface="Trebuchet MS"/>
              </a:rPr>
              <a:t>pass</a:t>
            </a:r>
            <a:r>
              <a:rPr sz="1600" b="1" spc="-370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the </a:t>
            </a:r>
            <a:r>
              <a:rPr sz="1600" b="1" spc="-114" dirty="0">
                <a:latin typeface="Trebuchet MS"/>
                <a:cs typeface="Trebuchet MS"/>
              </a:rPr>
              <a:t>course,  </a:t>
            </a:r>
            <a:r>
              <a:rPr sz="1600" b="1" spc="-95" dirty="0">
                <a:latin typeface="Trebuchet MS"/>
                <a:cs typeface="Trebuchet MS"/>
              </a:rPr>
              <a:t>learn </a:t>
            </a:r>
            <a:r>
              <a:rPr sz="1600" b="1" spc="-85" dirty="0">
                <a:latin typeface="Trebuchet MS"/>
                <a:cs typeface="Trebuchet MS"/>
              </a:rPr>
              <a:t>this </a:t>
            </a:r>
            <a:r>
              <a:rPr sz="1600" b="1" spc="-114" dirty="0">
                <a:latin typeface="Trebuchet MS"/>
                <a:cs typeface="Trebuchet MS"/>
              </a:rPr>
              <a:t>lecture </a:t>
            </a:r>
            <a:r>
              <a:rPr sz="16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very</a:t>
            </a:r>
            <a:r>
              <a:rPr sz="1600" b="1" spc="-204" dirty="0">
                <a:latin typeface="Trebuchet MS"/>
                <a:cs typeface="Trebuchet MS"/>
              </a:rPr>
              <a:t> </a:t>
            </a:r>
            <a:r>
              <a:rPr sz="1600" b="1" spc="-95" dirty="0">
                <a:latin typeface="Trebuchet MS"/>
                <a:cs typeface="Trebuchet MS"/>
              </a:rPr>
              <a:t>well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303163" y="3334309"/>
            <a:ext cx="1828800" cy="231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1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Fixed-priority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381000" y="1244346"/>
            <a:ext cx="8839200" cy="38824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kern="0" dirty="0">
                <a:solidFill>
                  <a:srgbClr val="C00000"/>
                </a:solidFill>
                <a:latin typeface="Trebuchet MS"/>
                <a:cs typeface="Trebuchet MS"/>
              </a:rPr>
              <a:t>Method</a:t>
            </a:r>
            <a:endParaRPr sz="28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kern="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Assign priorities </a:t>
            </a:r>
            <a:r>
              <a:rPr sz="2400" kern="0" dirty="0">
                <a:latin typeface="Arial"/>
                <a:cs typeface="Arial"/>
              </a:rPr>
              <a:t>to each task based on its timing </a:t>
            </a:r>
            <a:r>
              <a:rPr lang="en-US" sz="2400" kern="0" dirty="0" smtClean="0">
                <a:latin typeface="Arial"/>
                <a:cs typeface="Arial"/>
              </a:rPr>
              <a:t>c</a:t>
            </a:r>
            <a:r>
              <a:rPr sz="2400" kern="0" dirty="0" smtClean="0">
                <a:latin typeface="Arial"/>
                <a:cs typeface="Arial"/>
              </a:rPr>
              <a:t>onstraints</a:t>
            </a:r>
            <a:endParaRPr sz="2400" kern="0" dirty="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2000" kern="0" dirty="0">
                <a:solidFill>
                  <a:srgbClr val="C00000"/>
                </a:solidFill>
                <a:latin typeface="Arial"/>
                <a:cs typeface="Arial"/>
              </a:rPr>
              <a:t>Rate monotonic</a:t>
            </a:r>
            <a:endParaRPr sz="2000" kern="0" dirty="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2000" kern="0" dirty="0">
                <a:solidFill>
                  <a:srgbClr val="C00000"/>
                </a:solidFill>
                <a:latin typeface="Arial"/>
                <a:cs typeface="Arial"/>
              </a:rPr>
              <a:t>Deadline monotonic</a:t>
            </a:r>
            <a:endParaRPr sz="2000" kern="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Arial"/>
              <a:buAutoNum type="arabicPeriod"/>
            </a:pPr>
            <a:endParaRPr sz="2850" kern="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Verify the feasibility </a:t>
            </a:r>
            <a:r>
              <a:rPr sz="2400" kern="0" dirty="0">
                <a:latin typeface="Arial"/>
                <a:cs typeface="Arial"/>
              </a:rPr>
              <a:t>of the schedule using </a:t>
            </a: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analytical </a:t>
            </a:r>
            <a:r>
              <a:rPr sz="2400" kern="0" dirty="0" smtClean="0">
                <a:solidFill>
                  <a:srgbClr val="0000FF"/>
                </a:solidFill>
                <a:latin typeface="Arial"/>
                <a:cs typeface="Arial"/>
              </a:rPr>
              <a:t>techniques</a:t>
            </a:r>
            <a:endParaRPr sz="24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850" kern="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400" kern="0" dirty="0">
                <a:latin typeface="Arial"/>
                <a:cs typeface="Arial"/>
              </a:rPr>
              <a:t>Execute tasks on a priority-based </a:t>
            </a:r>
            <a:r>
              <a:rPr sz="2400" kern="0" dirty="0" smtClean="0">
                <a:latin typeface="Arial"/>
                <a:cs typeface="Arial"/>
              </a:rPr>
              <a:t>kernel</a:t>
            </a:r>
            <a:endParaRPr sz="24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6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Priority assignment for fixed-priority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66140" y="2165350"/>
            <a:ext cx="41058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20" dirty="0">
                <a:solidFill>
                  <a:srgbClr val="6F2F9F"/>
                </a:solidFill>
                <a:latin typeface="Arial"/>
                <a:cs typeface="Arial"/>
              </a:rPr>
              <a:t>Example</a:t>
            </a:r>
            <a:r>
              <a:rPr sz="2000" spc="-120" dirty="0">
                <a:latin typeface="Arial"/>
                <a:cs typeface="Arial"/>
              </a:rPr>
              <a:t>: </a:t>
            </a:r>
            <a:r>
              <a:rPr sz="2000" spc="-10" dirty="0">
                <a:latin typeface="DejaVu Serif"/>
                <a:cs typeface="DejaVu Serif"/>
              </a:rPr>
              <a:t>𝑇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170" dirty="0">
                <a:latin typeface="DejaVu Serif"/>
                <a:cs typeface="DejaVu Serif"/>
              </a:rPr>
              <a:t>10 </a:t>
            </a:r>
            <a:r>
              <a:rPr sz="2000" spc="55" dirty="0">
                <a:latin typeface="DejaVu Serif"/>
                <a:cs typeface="DejaVu Serif"/>
              </a:rPr>
              <a:t>⇒ </a:t>
            </a:r>
            <a:r>
              <a:rPr sz="2000" spc="-240" dirty="0">
                <a:solidFill>
                  <a:srgbClr val="0000FF"/>
                </a:solidFill>
                <a:latin typeface="DejaVu Serif"/>
                <a:cs typeface="DejaVu Serif"/>
              </a:rPr>
              <a:t>𝑟𝑎𝑡𝑒</a:t>
            </a:r>
            <a:r>
              <a:rPr sz="2000" spc="-6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000" spc="-180" dirty="0" smtClean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lang="en-US" sz="2000" spc="-180" dirty="0" smtClean="0">
                <a:solidFill>
                  <a:srgbClr val="0000FF"/>
                </a:solidFill>
                <a:latin typeface="DejaVu Serif"/>
                <a:cs typeface="DejaVu Serif"/>
              </a:rPr>
              <a:t>1/10</a:t>
            </a:r>
            <a:endParaRPr sz="2000" dirty="0"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140" y="974097"/>
            <a:ext cx="8507045" cy="1057341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465"/>
              </a:spcBef>
            </a:pP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Rate monotonic</a:t>
            </a:r>
            <a:endParaRPr sz="2400" kern="0" dirty="0">
              <a:latin typeface="Trebuchet MS"/>
              <a:cs typeface="Trebuchet MS"/>
            </a:endParaRPr>
          </a:p>
          <a:p>
            <a:pPr marL="241300" indent="-228600">
              <a:lnSpc>
                <a:spcPts val="2285"/>
              </a:lnSpc>
              <a:spcBef>
                <a:spcPts val="31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kern="0" dirty="0">
                <a:latin typeface="Arial"/>
                <a:cs typeface="Arial"/>
              </a:rPr>
              <a:t>Assign priorities monotonically with the activation frequency, a.k.a., </a:t>
            </a:r>
            <a:r>
              <a:rPr sz="2000" i="1" kern="0" dirty="0">
                <a:latin typeface="Trebuchet MS"/>
                <a:cs typeface="Trebuchet MS"/>
              </a:rPr>
              <a:t>rate</a:t>
            </a:r>
            <a:endParaRPr sz="2000" kern="0" dirty="0">
              <a:latin typeface="Trebuchet MS"/>
              <a:cs typeface="Trebuchet MS"/>
            </a:endParaRPr>
          </a:p>
          <a:p>
            <a:pPr marL="241300">
              <a:lnSpc>
                <a:spcPts val="2285"/>
              </a:lnSpc>
            </a:pPr>
            <a:r>
              <a:rPr sz="2000" kern="0" dirty="0">
                <a:latin typeface="Arial"/>
                <a:cs typeface="Arial"/>
              </a:rPr>
              <a:t>(</a:t>
            </a:r>
            <a:r>
              <a:rPr sz="2000" kern="0" dirty="0">
                <a:latin typeface="DejaVu Serif"/>
                <a:cs typeface="DejaVu Serif"/>
              </a:rPr>
              <a:t>~1 / 𝑇</a:t>
            </a:r>
            <a:r>
              <a:rPr sz="2000" kern="0" dirty="0">
                <a:latin typeface="Arial"/>
                <a:cs typeface="Arial"/>
              </a:rPr>
              <a:t>) such that a task with a </a:t>
            </a:r>
            <a:r>
              <a:rPr sz="20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smaller period gets a higher </a:t>
            </a:r>
            <a:r>
              <a:rPr sz="2000" kern="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priority</a:t>
            </a:r>
            <a:endParaRPr sz="2000" kern="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30762"/>
              </p:ext>
            </p:extLst>
          </p:nvPr>
        </p:nvGraphicFramePr>
        <p:xfrm>
          <a:off x="372071" y="2634869"/>
          <a:ext cx="4263389" cy="146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805"/>
                <a:gridCol w="845184"/>
                <a:gridCol w="841375"/>
                <a:gridCol w="849630"/>
                <a:gridCol w="874395"/>
              </a:tblGrid>
              <a:tr h="365125"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 dirty="0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1950" spc="-187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𝑻</a:t>
                      </a:r>
                      <a:r>
                        <a:rPr sz="1950" spc="-187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1950" spc="-15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𝑼</a:t>
                      </a:r>
                      <a:r>
                        <a:rPr sz="1950" spc="-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R="33528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𝟏</a:t>
                      </a: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0.2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R="33528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𝟐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15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0.25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R="33528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𝟑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0.05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408167" y="2940507"/>
            <a:ext cx="3000375" cy="88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180" dirty="0">
                <a:solidFill>
                  <a:srgbClr val="C00000"/>
                </a:solidFill>
                <a:latin typeface="Trebuchet MS"/>
                <a:cs typeface="Trebuchet MS"/>
              </a:rPr>
              <a:t>Priority</a:t>
            </a:r>
            <a:r>
              <a:rPr sz="3200" b="1" spc="-3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150" dirty="0">
                <a:solidFill>
                  <a:srgbClr val="C00000"/>
                </a:solidFill>
                <a:latin typeface="Trebuchet MS"/>
                <a:cs typeface="Trebuchet MS"/>
              </a:rPr>
              <a:t>ordering?</a:t>
            </a:r>
            <a:endParaRPr sz="3200">
              <a:latin typeface="Trebuchet MS"/>
              <a:cs typeface="Trebuchet MS"/>
            </a:endParaRPr>
          </a:p>
          <a:p>
            <a:pPr marR="32384" algn="ctr">
              <a:lnSpc>
                <a:spcPct val="100000"/>
              </a:lnSpc>
              <a:spcBef>
                <a:spcPts val="45"/>
              </a:spcBef>
            </a:pPr>
            <a:r>
              <a:rPr sz="2400" b="1" spc="-165" dirty="0">
                <a:solidFill>
                  <a:srgbClr val="0000FF"/>
                </a:solidFill>
                <a:latin typeface="Trebuchet MS"/>
                <a:cs typeface="Trebuchet MS"/>
              </a:rPr>
              <a:t>P1 </a:t>
            </a:r>
            <a:r>
              <a:rPr sz="2400" b="1" spc="-215" dirty="0">
                <a:solidFill>
                  <a:srgbClr val="0000FF"/>
                </a:solidFill>
                <a:latin typeface="Trebuchet MS"/>
                <a:cs typeface="Trebuchet MS"/>
              </a:rPr>
              <a:t>&lt; </a:t>
            </a:r>
            <a:r>
              <a:rPr sz="2400" b="1" spc="-165" dirty="0">
                <a:solidFill>
                  <a:srgbClr val="0000FF"/>
                </a:solidFill>
                <a:latin typeface="Trebuchet MS"/>
                <a:cs typeface="Trebuchet MS"/>
              </a:rPr>
              <a:t>P3 </a:t>
            </a:r>
            <a:r>
              <a:rPr sz="2400" b="1" spc="-215" dirty="0">
                <a:solidFill>
                  <a:srgbClr val="0000FF"/>
                </a:solidFill>
                <a:latin typeface="Trebuchet MS"/>
                <a:cs typeface="Trebuchet MS"/>
              </a:rPr>
              <a:t>&lt;</a:t>
            </a:r>
            <a:r>
              <a:rPr sz="2400" b="1" spc="-2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0000FF"/>
                </a:solidFill>
                <a:latin typeface="Trebuchet MS"/>
                <a:cs typeface="Trebuchet MS"/>
              </a:rPr>
              <a:t>P2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0663" y="4590300"/>
            <a:ext cx="236156" cy="17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908" y="4614671"/>
            <a:ext cx="146304" cy="83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7908" y="4614671"/>
            <a:ext cx="146685" cy="83820"/>
          </a:xfrm>
          <a:custGeom>
            <a:avLst/>
            <a:gdLst/>
            <a:ahLst/>
            <a:cxnLst/>
            <a:rect l="l" t="t" r="r" b="b"/>
            <a:pathLst>
              <a:path w="146684" h="83820">
                <a:moveTo>
                  <a:pt x="0" y="83819"/>
                </a:moveTo>
                <a:lnTo>
                  <a:pt x="146304" y="83819"/>
                </a:lnTo>
                <a:lnTo>
                  <a:pt x="146304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4979" y="4590300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2223" y="4614671"/>
            <a:ext cx="144780" cy="83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2223" y="4614671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80" h="83820">
                <a:moveTo>
                  <a:pt x="0" y="83819"/>
                </a:moveTo>
                <a:lnTo>
                  <a:pt x="144780" y="83819"/>
                </a:lnTo>
                <a:lnTo>
                  <a:pt x="14478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4535" y="4590300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1779" y="4614671"/>
            <a:ext cx="144780" cy="83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1779" y="4614671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80" h="83820">
                <a:moveTo>
                  <a:pt x="0" y="83819"/>
                </a:moveTo>
                <a:lnTo>
                  <a:pt x="144780" y="83819"/>
                </a:lnTo>
                <a:lnTo>
                  <a:pt x="14478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1232" y="4590300"/>
            <a:ext cx="236156" cy="17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8476" y="4614671"/>
            <a:ext cx="146303" cy="83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8476" y="4614671"/>
            <a:ext cx="146685" cy="83820"/>
          </a:xfrm>
          <a:custGeom>
            <a:avLst/>
            <a:gdLst/>
            <a:ahLst/>
            <a:cxnLst/>
            <a:rect l="l" t="t" r="r" b="b"/>
            <a:pathLst>
              <a:path w="146685" h="83820">
                <a:moveTo>
                  <a:pt x="0" y="83819"/>
                </a:moveTo>
                <a:lnTo>
                  <a:pt x="146303" y="83819"/>
                </a:lnTo>
                <a:lnTo>
                  <a:pt x="14630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5547" y="4590300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12791" y="4614671"/>
            <a:ext cx="144779" cy="83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12791" y="4614671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79" h="83820">
                <a:moveTo>
                  <a:pt x="0" y="83819"/>
                </a:moveTo>
                <a:lnTo>
                  <a:pt x="144779" y="83819"/>
                </a:lnTo>
                <a:lnTo>
                  <a:pt x="144779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36335" y="4590300"/>
            <a:ext cx="236156" cy="17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3579" y="4614671"/>
            <a:ext cx="146303" cy="838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83579" y="4614671"/>
            <a:ext cx="146685" cy="83820"/>
          </a:xfrm>
          <a:custGeom>
            <a:avLst/>
            <a:gdLst/>
            <a:ahLst/>
            <a:cxnLst/>
            <a:rect l="l" t="t" r="r" b="b"/>
            <a:pathLst>
              <a:path w="146685" h="83820">
                <a:moveTo>
                  <a:pt x="0" y="83819"/>
                </a:moveTo>
                <a:lnTo>
                  <a:pt x="146303" y="83819"/>
                </a:lnTo>
                <a:lnTo>
                  <a:pt x="14630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02552" y="4590300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49795" y="4614671"/>
            <a:ext cx="144779" cy="83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49795" y="4614671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79" h="83820">
                <a:moveTo>
                  <a:pt x="0" y="83819"/>
                </a:moveTo>
                <a:lnTo>
                  <a:pt x="144779" y="83819"/>
                </a:lnTo>
                <a:lnTo>
                  <a:pt x="144779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05343" y="4590300"/>
            <a:ext cx="236156" cy="17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52588" y="4614671"/>
            <a:ext cx="146303" cy="838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52588" y="4614671"/>
            <a:ext cx="146685" cy="83820"/>
          </a:xfrm>
          <a:custGeom>
            <a:avLst/>
            <a:gdLst/>
            <a:ahLst/>
            <a:cxnLst/>
            <a:rect l="l" t="t" r="r" b="b"/>
            <a:pathLst>
              <a:path w="146684" h="83820">
                <a:moveTo>
                  <a:pt x="0" y="83819"/>
                </a:moveTo>
                <a:lnTo>
                  <a:pt x="146303" y="83819"/>
                </a:lnTo>
                <a:lnTo>
                  <a:pt x="14630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1747" y="4978908"/>
            <a:ext cx="775703" cy="1874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8991" y="5003291"/>
            <a:ext cx="685799" cy="97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78991" y="5003291"/>
            <a:ext cx="685800" cy="97790"/>
          </a:xfrm>
          <a:custGeom>
            <a:avLst/>
            <a:gdLst/>
            <a:ahLst/>
            <a:cxnLst/>
            <a:rect l="l" t="t" r="r" b="b"/>
            <a:pathLst>
              <a:path w="685800" h="97789">
                <a:moveTo>
                  <a:pt x="0" y="97536"/>
                </a:moveTo>
                <a:lnTo>
                  <a:pt x="685799" y="97536"/>
                </a:lnTo>
                <a:lnTo>
                  <a:pt x="685799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6967" y="5518403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4211" y="5542788"/>
            <a:ext cx="144780" cy="83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4211" y="5542788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80" h="83820">
                <a:moveTo>
                  <a:pt x="0" y="83820"/>
                </a:moveTo>
                <a:lnTo>
                  <a:pt x="144780" y="83820"/>
                </a:lnTo>
                <a:lnTo>
                  <a:pt x="144780" y="0"/>
                </a:lnTo>
                <a:lnTo>
                  <a:pt x="0" y="0"/>
                </a:lnTo>
                <a:lnTo>
                  <a:pt x="0" y="8382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89760" y="4978946"/>
            <a:ext cx="920483" cy="1889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7004" y="5003291"/>
            <a:ext cx="830580" cy="990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37004" y="5003291"/>
            <a:ext cx="830580" cy="99060"/>
          </a:xfrm>
          <a:custGeom>
            <a:avLst/>
            <a:gdLst/>
            <a:ahLst/>
            <a:cxnLst/>
            <a:rect l="l" t="t" r="r" b="b"/>
            <a:pathLst>
              <a:path w="830580" h="99060">
                <a:moveTo>
                  <a:pt x="0" y="99060"/>
                </a:moveTo>
                <a:lnTo>
                  <a:pt x="830580" y="99060"/>
                </a:lnTo>
                <a:lnTo>
                  <a:pt x="830580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09316" y="4978971"/>
            <a:ext cx="679716" cy="1936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56560" y="5003291"/>
            <a:ext cx="589788" cy="1036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56560" y="5003291"/>
            <a:ext cx="589915" cy="104139"/>
          </a:xfrm>
          <a:custGeom>
            <a:avLst/>
            <a:gdLst/>
            <a:ahLst/>
            <a:cxnLst/>
            <a:rect l="l" t="t" r="r" b="b"/>
            <a:pathLst>
              <a:path w="589914" h="104139">
                <a:moveTo>
                  <a:pt x="0" y="103631"/>
                </a:moveTo>
                <a:lnTo>
                  <a:pt x="589788" y="103631"/>
                </a:lnTo>
                <a:lnTo>
                  <a:pt x="589788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326261" y="477659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23007" y="478853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96844" y="4797297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907279" y="5515355"/>
            <a:ext cx="234670" cy="172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4523" y="5539740"/>
            <a:ext cx="144779" cy="822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4523" y="5539740"/>
            <a:ext cx="144780" cy="82550"/>
          </a:xfrm>
          <a:custGeom>
            <a:avLst/>
            <a:gdLst/>
            <a:ahLst/>
            <a:cxnLst/>
            <a:rect l="l" t="t" r="r" b="b"/>
            <a:pathLst>
              <a:path w="144779" h="82550">
                <a:moveTo>
                  <a:pt x="0" y="82296"/>
                </a:moveTo>
                <a:lnTo>
                  <a:pt x="144779" y="82296"/>
                </a:lnTo>
                <a:lnTo>
                  <a:pt x="144779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5780" y="4716779"/>
            <a:ext cx="8447405" cy="76200"/>
          </a:xfrm>
          <a:custGeom>
            <a:avLst/>
            <a:gdLst/>
            <a:ahLst/>
            <a:cxnLst/>
            <a:rect l="l" t="t" r="r" b="b"/>
            <a:pathLst>
              <a:path w="8447405" h="76200">
                <a:moveTo>
                  <a:pt x="8371078" y="0"/>
                </a:moveTo>
                <a:lnTo>
                  <a:pt x="8371078" y="76200"/>
                </a:lnTo>
                <a:lnTo>
                  <a:pt x="8434578" y="44450"/>
                </a:lnTo>
                <a:lnTo>
                  <a:pt x="8383778" y="44450"/>
                </a:lnTo>
                <a:lnTo>
                  <a:pt x="8383778" y="31750"/>
                </a:lnTo>
                <a:lnTo>
                  <a:pt x="8434578" y="31750"/>
                </a:lnTo>
                <a:lnTo>
                  <a:pt x="8371078" y="0"/>
                </a:lnTo>
                <a:close/>
              </a:path>
              <a:path w="8447405" h="76200">
                <a:moveTo>
                  <a:pt x="83710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71078" y="44450"/>
                </a:lnTo>
                <a:lnTo>
                  <a:pt x="8371078" y="31750"/>
                </a:lnTo>
                <a:close/>
              </a:path>
              <a:path w="8447405" h="76200">
                <a:moveTo>
                  <a:pt x="8434578" y="31750"/>
                </a:moveTo>
                <a:lnTo>
                  <a:pt x="8383778" y="31750"/>
                </a:lnTo>
                <a:lnTo>
                  <a:pt x="8383778" y="44450"/>
                </a:lnTo>
                <a:lnTo>
                  <a:pt x="8434578" y="44450"/>
                </a:lnTo>
                <a:lnTo>
                  <a:pt x="8447278" y="38100"/>
                </a:lnTo>
                <a:lnTo>
                  <a:pt x="843457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5780" y="5125211"/>
            <a:ext cx="8447405" cy="76200"/>
          </a:xfrm>
          <a:custGeom>
            <a:avLst/>
            <a:gdLst/>
            <a:ahLst/>
            <a:cxnLst/>
            <a:rect l="l" t="t" r="r" b="b"/>
            <a:pathLst>
              <a:path w="8447405" h="76200">
                <a:moveTo>
                  <a:pt x="8371078" y="0"/>
                </a:moveTo>
                <a:lnTo>
                  <a:pt x="8371078" y="76200"/>
                </a:lnTo>
                <a:lnTo>
                  <a:pt x="8434578" y="44450"/>
                </a:lnTo>
                <a:lnTo>
                  <a:pt x="8383778" y="44450"/>
                </a:lnTo>
                <a:lnTo>
                  <a:pt x="8383778" y="31750"/>
                </a:lnTo>
                <a:lnTo>
                  <a:pt x="8434578" y="31750"/>
                </a:lnTo>
                <a:lnTo>
                  <a:pt x="8371078" y="0"/>
                </a:lnTo>
                <a:close/>
              </a:path>
              <a:path w="8447405" h="76200">
                <a:moveTo>
                  <a:pt x="83710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71078" y="44450"/>
                </a:lnTo>
                <a:lnTo>
                  <a:pt x="8371078" y="31750"/>
                </a:lnTo>
                <a:close/>
              </a:path>
              <a:path w="8447405" h="76200">
                <a:moveTo>
                  <a:pt x="8434578" y="31750"/>
                </a:moveTo>
                <a:lnTo>
                  <a:pt x="8383778" y="31750"/>
                </a:lnTo>
                <a:lnTo>
                  <a:pt x="8383778" y="44450"/>
                </a:lnTo>
                <a:lnTo>
                  <a:pt x="8434578" y="44450"/>
                </a:lnTo>
                <a:lnTo>
                  <a:pt x="8447278" y="38100"/>
                </a:lnTo>
                <a:lnTo>
                  <a:pt x="843457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5780" y="5635752"/>
            <a:ext cx="8447405" cy="76200"/>
          </a:xfrm>
          <a:custGeom>
            <a:avLst/>
            <a:gdLst/>
            <a:ahLst/>
            <a:cxnLst/>
            <a:rect l="l" t="t" r="r" b="b"/>
            <a:pathLst>
              <a:path w="8447405" h="76200">
                <a:moveTo>
                  <a:pt x="8371078" y="0"/>
                </a:moveTo>
                <a:lnTo>
                  <a:pt x="8371078" y="76200"/>
                </a:lnTo>
                <a:lnTo>
                  <a:pt x="8434578" y="44450"/>
                </a:lnTo>
                <a:lnTo>
                  <a:pt x="8383778" y="44450"/>
                </a:lnTo>
                <a:lnTo>
                  <a:pt x="8383778" y="31750"/>
                </a:lnTo>
                <a:lnTo>
                  <a:pt x="8434578" y="31750"/>
                </a:lnTo>
                <a:lnTo>
                  <a:pt x="8371078" y="0"/>
                </a:lnTo>
                <a:close/>
              </a:path>
              <a:path w="8447405" h="76200">
                <a:moveTo>
                  <a:pt x="83710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71078" y="44450"/>
                </a:lnTo>
                <a:lnTo>
                  <a:pt x="8371078" y="31750"/>
                </a:lnTo>
                <a:close/>
              </a:path>
              <a:path w="8447405" h="76200">
                <a:moveTo>
                  <a:pt x="8434578" y="31750"/>
                </a:moveTo>
                <a:lnTo>
                  <a:pt x="8383778" y="31750"/>
                </a:lnTo>
                <a:lnTo>
                  <a:pt x="8383778" y="44450"/>
                </a:lnTo>
                <a:lnTo>
                  <a:pt x="8434578" y="44450"/>
                </a:lnTo>
                <a:lnTo>
                  <a:pt x="8447278" y="38100"/>
                </a:lnTo>
                <a:lnTo>
                  <a:pt x="843457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22120" y="4490465"/>
            <a:ext cx="86868" cy="2489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4911" y="4499609"/>
            <a:ext cx="86868" cy="2489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8377" y="4491990"/>
            <a:ext cx="76200" cy="2489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44467" y="4499609"/>
            <a:ext cx="86868" cy="2489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27447" y="4504182"/>
            <a:ext cx="86867" cy="2489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13476" y="4499609"/>
            <a:ext cx="86868" cy="2489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78168" y="4490465"/>
            <a:ext cx="86867" cy="2489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97723" y="4499609"/>
            <a:ext cx="86868" cy="2489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8377" y="4915661"/>
            <a:ext cx="76200" cy="2489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8377" y="5423153"/>
            <a:ext cx="76200" cy="24897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22792" y="4505705"/>
            <a:ext cx="86867" cy="2489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42604" y="4915661"/>
            <a:ext cx="86868" cy="2489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44467" y="4914138"/>
            <a:ext cx="86868" cy="2489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30496" y="5426202"/>
            <a:ext cx="86867" cy="24897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60892" y="5423153"/>
            <a:ext cx="86867" cy="24897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721733" y="564987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595486" y="5650179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7542" y="564987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70172" y="513689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7177" y="4506595"/>
            <a:ext cx="266700" cy="120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DejaVu Serif"/>
                <a:cs typeface="DejaVu Serif"/>
              </a:rPr>
              <a:t>𝝉</a:t>
            </a:r>
            <a:r>
              <a:rPr sz="1950" spc="-127" baseline="-14957" dirty="0">
                <a:latin typeface="DejaVu Serif"/>
                <a:cs typeface="DejaVu Serif"/>
              </a:rPr>
              <a:t>𝟏</a:t>
            </a:r>
            <a:endParaRPr sz="1950" baseline="-14957">
              <a:latin typeface="DejaVu Serif"/>
              <a:cs typeface="DejaVu Serif"/>
            </a:endParaRPr>
          </a:p>
          <a:p>
            <a:pPr marL="37465">
              <a:lnSpc>
                <a:spcPct val="100000"/>
              </a:lnSpc>
              <a:spcBef>
                <a:spcPts val="1335"/>
              </a:spcBef>
            </a:pPr>
            <a:r>
              <a:rPr sz="1800" spc="-280" dirty="0">
                <a:latin typeface="DejaVu Serif"/>
                <a:cs typeface="DejaVu Serif"/>
              </a:rPr>
              <a:t>𝝉</a:t>
            </a:r>
            <a:r>
              <a:rPr sz="1950" spc="22" baseline="-14957" dirty="0">
                <a:latin typeface="DejaVu Serif"/>
                <a:cs typeface="DejaVu Serif"/>
              </a:rPr>
              <a:t>𝟐</a:t>
            </a:r>
            <a:endParaRPr sz="1950" baseline="-14957">
              <a:latin typeface="DejaVu Serif"/>
              <a:cs typeface="DejaVu Serif"/>
            </a:endParaRPr>
          </a:p>
          <a:p>
            <a:pPr marL="37465">
              <a:lnSpc>
                <a:spcPct val="100000"/>
              </a:lnSpc>
              <a:spcBef>
                <a:spcPts val="1435"/>
              </a:spcBef>
            </a:pPr>
            <a:r>
              <a:rPr sz="1800" spc="-285" dirty="0">
                <a:latin typeface="DejaVu Serif"/>
                <a:cs typeface="DejaVu Serif"/>
              </a:rPr>
              <a:t>𝝉</a:t>
            </a:r>
            <a:r>
              <a:rPr sz="1950" spc="22" baseline="-14957" dirty="0">
                <a:latin typeface="DejaVu Serif"/>
                <a:cs typeface="DejaVu Serif"/>
              </a:rPr>
              <a:t>𝟑</a:t>
            </a:r>
            <a:endParaRPr sz="1950" baseline="-14957">
              <a:latin typeface="DejaVu Serif"/>
              <a:cs typeface="DejaVu Serif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53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Priority assignment for fixed-priority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graphicFrame>
        <p:nvGraphicFramePr>
          <p:cNvPr id="7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963520"/>
              </p:ext>
            </p:extLst>
          </p:nvPr>
        </p:nvGraphicFramePr>
        <p:xfrm>
          <a:off x="450850" y="2292985"/>
          <a:ext cx="4246242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/>
                <a:gridCol w="842009"/>
                <a:gridCol w="838200"/>
                <a:gridCol w="846454"/>
                <a:gridCol w="870585"/>
              </a:tblGrid>
              <a:tr h="370205"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spc="-3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 dirty="0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1950" spc="-187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𝑻</a:t>
                      </a:r>
                      <a:r>
                        <a:rPr sz="1950" spc="-187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1950" spc="-15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𝑼</a:t>
                      </a:r>
                      <a:r>
                        <a:rPr sz="1950" spc="-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 dirty="0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8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spc="-270" baseline="-14957" dirty="0">
                          <a:latin typeface="DejaVu Serif"/>
                          <a:cs typeface="DejaVu Serif"/>
                        </a:rPr>
                        <a:t>1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6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spc="-240" baseline="-14957" dirty="0">
                          <a:latin typeface="DejaVu Serif"/>
                          <a:cs typeface="DejaVu Serif"/>
                        </a:rPr>
                        <a:t>2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6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spc="-240" baseline="-14957" dirty="0">
                          <a:latin typeface="DejaVu Serif"/>
                          <a:cs typeface="DejaVu Serif"/>
                        </a:rPr>
                        <a:t>3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0" name="object 9"/>
          <p:cNvSpPr txBox="1"/>
          <p:nvPr/>
        </p:nvSpPr>
        <p:spPr>
          <a:xfrm>
            <a:off x="535940" y="919712"/>
            <a:ext cx="8301990" cy="261802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894"/>
              </a:spcBef>
            </a:pPr>
            <a:r>
              <a:rPr sz="2400" b="1" spc="-125" dirty="0">
                <a:solidFill>
                  <a:srgbClr val="0000FF"/>
                </a:solidFill>
                <a:latin typeface="Trebuchet MS"/>
                <a:cs typeface="Trebuchet MS"/>
              </a:rPr>
              <a:t>Deadline</a:t>
            </a:r>
            <a:r>
              <a:rPr sz="2400" b="1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0000FF"/>
                </a:solidFill>
                <a:latin typeface="Trebuchet MS"/>
                <a:cs typeface="Trebuchet MS"/>
              </a:rPr>
              <a:t>monotonic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ts val="2275"/>
              </a:lnSpc>
              <a:spcBef>
                <a:spcPts val="6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40" dirty="0">
                <a:latin typeface="Arial"/>
                <a:cs typeface="Arial"/>
              </a:rPr>
              <a:t>Assign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priorities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monotonically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with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relative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deadline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task,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(</a:t>
            </a:r>
            <a:r>
              <a:rPr sz="2000" spc="-170" dirty="0">
                <a:latin typeface="DejaVu Serif"/>
                <a:cs typeface="DejaVu Serif"/>
              </a:rPr>
              <a:t>~1</a:t>
            </a:r>
            <a:r>
              <a:rPr sz="2000" spc="-195" dirty="0">
                <a:latin typeface="DejaVu Serif"/>
                <a:cs typeface="DejaVu Serif"/>
              </a:rPr>
              <a:t> </a:t>
            </a:r>
            <a:r>
              <a:rPr sz="2000" spc="305" dirty="0">
                <a:latin typeface="DejaVu Serif"/>
                <a:cs typeface="DejaVu Serif"/>
              </a:rPr>
              <a:t>/</a:t>
            </a:r>
            <a:r>
              <a:rPr sz="2000" spc="-204" dirty="0">
                <a:latin typeface="DejaVu Serif"/>
                <a:cs typeface="DejaVu Serif"/>
              </a:rPr>
              <a:t> </a:t>
            </a:r>
            <a:r>
              <a:rPr sz="2000" spc="90" dirty="0">
                <a:latin typeface="DejaVu Serif"/>
                <a:cs typeface="DejaVu Serif"/>
              </a:rPr>
              <a:t>𝐷</a:t>
            </a:r>
            <a:r>
              <a:rPr sz="2000" spc="9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241300">
              <a:lnSpc>
                <a:spcPts val="2275"/>
              </a:lnSpc>
            </a:pPr>
            <a:r>
              <a:rPr sz="2000" spc="-125" dirty="0">
                <a:latin typeface="Arial"/>
                <a:cs typeface="Arial"/>
              </a:rPr>
              <a:t>such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task </a:t>
            </a:r>
            <a:r>
              <a:rPr sz="2000" spc="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2000" spc="-1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000" spc="-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smaller </a:t>
            </a:r>
            <a:r>
              <a:rPr sz="2000" spc="-5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relative </a:t>
            </a:r>
            <a:r>
              <a:rPr sz="2000" spc="-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deadline </a:t>
            </a:r>
            <a:r>
              <a:rPr sz="2000" spc="-1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gets </a:t>
            </a:r>
            <a:r>
              <a:rPr sz="2000" spc="-1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000" spc="-6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higher</a:t>
            </a:r>
            <a:r>
              <a:rPr sz="2000" spc="-21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priority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989070" algn="ctr">
              <a:lnSpc>
                <a:spcPct val="100000"/>
              </a:lnSpc>
            </a:pPr>
            <a:r>
              <a:rPr sz="3200" b="1" spc="-180" dirty="0">
                <a:solidFill>
                  <a:srgbClr val="C00000"/>
                </a:solidFill>
                <a:latin typeface="Trebuchet MS"/>
                <a:cs typeface="Trebuchet MS"/>
              </a:rPr>
              <a:t>Priority</a:t>
            </a:r>
            <a:r>
              <a:rPr sz="3200" b="1" spc="-2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145" dirty="0">
                <a:solidFill>
                  <a:srgbClr val="C00000"/>
                </a:solidFill>
                <a:latin typeface="Trebuchet MS"/>
                <a:cs typeface="Trebuchet MS"/>
              </a:rPr>
              <a:t>ordering?</a:t>
            </a:r>
            <a:endParaRPr sz="3200" dirty="0">
              <a:latin typeface="Trebuchet MS"/>
              <a:cs typeface="Trebuchet MS"/>
            </a:endParaRPr>
          </a:p>
          <a:p>
            <a:pPr marL="3948429" algn="ctr">
              <a:lnSpc>
                <a:spcPct val="100000"/>
              </a:lnSpc>
              <a:spcBef>
                <a:spcPts val="45"/>
              </a:spcBef>
            </a:pPr>
            <a:r>
              <a:rPr sz="2400" b="1" spc="-165" dirty="0">
                <a:solidFill>
                  <a:srgbClr val="0000FF"/>
                </a:solidFill>
                <a:latin typeface="Trebuchet MS"/>
                <a:cs typeface="Trebuchet MS"/>
              </a:rPr>
              <a:t>P1 </a:t>
            </a:r>
            <a:r>
              <a:rPr sz="2400" b="1" spc="-215" dirty="0">
                <a:solidFill>
                  <a:srgbClr val="0000FF"/>
                </a:solidFill>
                <a:latin typeface="Trebuchet MS"/>
                <a:cs typeface="Trebuchet MS"/>
              </a:rPr>
              <a:t>&lt; </a:t>
            </a:r>
            <a:r>
              <a:rPr sz="2400" b="1" spc="-165" dirty="0">
                <a:solidFill>
                  <a:srgbClr val="0000FF"/>
                </a:solidFill>
                <a:latin typeface="Trebuchet MS"/>
                <a:cs typeface="Trebuchet MS"/>
              </a:rPr>
              <a:t>P2 </a:t>
            </a:r>
            <a:r>
              <a:rPr sz="2400" b="1" spc="-215" dirty="0">
                <a:solidFill>
                  <a:srgbClr val="0000FF"/>
                </a:solidFill>
                <a:latin typeface="Trebuchet MS"/>
                <a:cs typeface="Trebuchet MS"/>
              </a:rPr>
              <a:t>&lt;</a:t>
            </a:r>
            <a:r>
              <a:rPr sz="2400" b="1" spc="-229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0000FF"/>
                </a:solidFill>
                <a:latin typeface="Trebuchet MS"/>
                <a:cs typeface="Trebuchet MS"/>
              </a:rPr>
              <a:t>P3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1" name="object 10"/>
          <p:cNvSpPr/>
          <p:nvPr/>
        </p:nvSpPr>
        <p:spPr>
          <a:xfrm>
            <a:off x="740663" y="4590300"/>
            <a:ext cx="236156" cy="17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11"/>
          <p:cNvSpPr/>
          <p:nvPr/>
        </p:nvSpPr>
        <p:spPr>
          <a:xfrm>
            <a:off x="787908" y="4614671"/>
            <a:ext cx="146304" cy="83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12"/>
          <p:cNvSpPr/>
          <p:nvPr/>
        </p:nvSpPr>
        <p:spPr>
          <a:xfrm>
            <a:off x="787908" y="4614671"/>
            <a:ext cx="146685" cy="83820"/>
          </a:xfrm>
          <a:custGeom>
            <a:avLst/>
            <a:gdLst/>
            <a:ahLst/>
            <a:cxnLst/>
            <a:rect l="l" t="t" r="r" b="b"/>
            <a:pathLst>
              <a:path w="146684" h="83820">
                <a:moveTo>
                  <a:pt x="0" y="83819"/>
                </a:moveTo>
                <a:lnTo>
                  <a:pt x="146304" y="83819"/>
                </a:lnTo>
                <a:lnTo>
                  <a:pt x="146304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13"/>
          <p:cNvSpPr/>
          <p:nvPr/>
        </p:nvSpPr>
        <p:spPr>
          <a:xfrm>
            <a:off x="1744979" y="4590300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4"/>
          <p:cNvSpPr/>
          <p:nvPr/>
        </p:nvSpPr>
        <p:spPr>
          <a:xfrm>
            <a:off x="1792223" y="4614671"/>
            <a:ext cx="144780" cy="83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5"/>
          <p:cNvSpPr/>
          <p:nvPr/>
        </p:nvSpPr>
        <p:spPr>
          <a:xfrm>
            <a:off x="1792223" y="4614671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80" h="83820">
                <a:moveTo>
                  <a:pt x="0" y="83819"/>
                </a:moveTo>
                <a:lnTo>
                  <a:pt x="144780" y="83819"/>
                </a:lnTo>
                <a:lnTo>
                  <a:pt x="14478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6"/>
          <p:cNvSpPr/>
          <p:nvPr/>
        </p:nvSpPr>
        <p:spPr>
          <a:xfrm>
            <a:off x="2764535" y="4590300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7"/>
          <p:cNvSpPr/>
          <p:nvPr/>
        </p:nvSpPr>
        <p:spPr>
          <a:xfrm>
            <a:off x="2811779" y="4614671"/>
            <a:ext cx="144780" cy="83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8"/>
          <p:cNvSpPr/>
          <p:nvPr/>
        </p:nvSpPr>
        <p:spPr>
          <a:xfrm>
            <a:off x="2811779" y="4614671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80" h="83820">
                <a:moveTo>
                  <a:pt x="0" y="83819"/>
                </a:moveTo>
                <a:lnTo>
                  <a:pt x="144780" y="83819"/>
                </a:lnTo>
                <a:lnTo>
                  <a:pt x="14478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9"/>
          <p:cNvSpPr/>
          <p:nvPr/>
        </p:nvSpPr>
        <p:spPr>
          <a:xfrm>
            <a:off x="3761232" y="4590300"/>
            <a:ext cx="236156" cy="17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20"/>
          <p:cNvSpPr/>
          <p:nvPr/>
        </p:nvSpPr>
        <p:spPr>
          <a:xfrm>
            <a:off x="3808476" y="4614671"/>
            <a:ext cx="146303" cy="83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1"/>
          <p:cNvSpPr/>
          <p:nvPr/>
        </p:nvSpPr>
        <p:spPr>
          <a:xfrm>
            <a:off x="3808476" y="4614671"/>
            <a:ext cx="146685" cy="83820"/>
          </a:xfrm>
          <a:custGeom>
            <a:avLst/>
            <a:gdLst/>
            <a:ahLst/>
            <a:cxnLst/>
            <a:rect l="l" t="t" r="r" b="b"/>
            <a:pathLst>
              <a:path w="146685" h="83820">
                <a:moveTo>
                  <a:pt x="0" y="83819"/>
                </a:moveTo>
                <a:lnTo>
                  <a:pt x="146303" y="83819"/>
                </a:lnTo>
                <a:lnTo>
                  <a:pt x="14630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2"/>
          <p:cNvSpPr/>
          <p:nvPr/>
        </p:nvSpPr>
        <p:spPr>
          <a:xfrm>
            <a:off x="4765547" y="4590300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3"/>
          <p:cNvSpPr/>
          <p:nvPr/>
        </p:nvSpPr>
        <p:spPr>
          <a:xfrm>
            <a:off x="4812791" y="4614671"/>
            <a:ext cx="144779" cy="83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4"/>
          <p:cNvSpPr/>
          <p:nvPr/>
        </p:nvSpPr>
        <p:spPr>
          <a:xfrm>
            <a:off x="4812791" y="4614671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79" h="83820">
                <a:moveTo>
                  <a:pt x="0" y="83819"/>
                </a:moveTo>
                <a:lnTo>
                  <a:pt x="144779" y="83819"/>
                </a:lnTo>
                <a:lnTo>
                  <a:pt x="144779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25"/>
          <p:cNvSpPr/>
          <p:nvPr/>
        </p:nvSpPr>
        <p:spPr>
          <a:xfrm>
            <a:off x="5736335" y="4590300"/>
            <a:ext cx="236156" cy="17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6"/>
          <p:cNvSpPr/>
          <p:nvPr/>
        </p:nvSpPr>
        <p:spPr>
          <a:xfrm>
            <a:off x="5783579" y="4614671"/>
            <a:ext cx="146303" cy="83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7"/>
          <p:cNvSpPr/>
          <p:nvPr/>
        </p:nvSpPr>
        <p:spPr>
          <a:xfrm>
            <a:off x="5783579" y="4614671"/>
            <a:ext cx="146685" cy="83820"/>
          </a:xfrm>
          <a:custGeom>
            <a:avLst/>
            <a:gdLst/>
            <a:ahLst/>
            <a:cxnLst/>
            <a:rect l="l" t="t" r="r" b="b"/>
            <a:pathLst>
              <a:path w="146685" h="83820">
                <a:moveTo>
                  <a:pt x="0" y="83819"/>
                </a:moveTo>
                <a:lnTo>
                  <a:pt x="146303" y="83819"/>
                </a:lnTo>
                <a:lnTo>
                  <a:pt x="14630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8"/>
          <p:cNvSpPr/>
          <p:nvPr/>
        </p:nvSpPr>
        <p:spPr>
          <a:xfrm>
            <a:off x="6702552" y="4590300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9"/>
          <p:cNvSpPr/>
          <p:nvPr/>
        </p:nvSpPr>
        <p:spPr>
          <a:xfrm>
            <a:off x="6749795" y="4614671"/>
            <a:ext cx="144779" cy="838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30"/>
          <p:cNvSpPr/>
          <p:nvPr/>
        </p:nvSpPr>
        <p:spPr>
          <a:xfrm>
            <a:off x="6749795" y="4614671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79" h="83820">
                <a:moveTo>
                  <a:pt x="0" y="83819"/>
                </a:moveTo>
                <a:lnTo>
                  <a:pt x="144779" y="83819"/>
                </a:lnTo>
                <a:lnTo>
                  <a:pt x="144779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31"/>
          <p:cNvSpPr/>
          <p:nvPr/>
        </p:nvSpPr>
        <p:spPr>
          <a:xfrm>
            <a:off x="7705343" y="4590300"/>
            <a:ext cx="236156" cy="17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32"/>
          <p:cNvSpPr/>
          <p:nvPr/>
        </p:nvSpPr>
        <p:spPr>
          <a:xfrm>
            <a:off x="7752588" y="4614671"/>
            <a:ext cx="146303" cy="83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33"/>
          <p:cNvSpPr/>
          <p:nvPr/>
        </p:nvSpPr>
        <p:spPr>
          <a:xfrm>
            <a:off x="7752588" y="4614671"/>
            <a:ext cx="146685" cy="83820"/>
          </a:xfrm>
          <a:custGeom>
            <a:avLst/>
            <a:gdLst/>
            <a:ahLst/>
            <a:cxnLst/>
            <a:rect l="l" t="t" r="r" b="b"/>
            <a:pathLst>
              <a:path w="146684" h="83820">
                <a:moveTo>
                  <a:pt x="0" y="83819"/>
                </a:moveTo>
                <a:lnTo>
                  <a:pt x="146303" y="83819"/>
                </a:lnTo>
                <a:lnTo>
                  <a:pt x="14630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34"/>
          <p:cNvSpPr/>
          <p:nvPr/>
        </p:nvSpPr>
        <p:spPr>
          <a:xfrm>
            <a:off x="886967" y="4962106"/>
            <a:ext cx="920483" cy="2042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35"/>
          <p:cNvSpPr/>
          <p:nvPr/>
        </p:nvSpPr>
        <p:spPr>
          <a:xfrm>
            <a:off x="934211" y="4986528"/>
            <a:ext cx="830580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6"/>
          <p:cNvSpPr/>
          <p:nvPr/>
        </p:nvSpPr>
        <p:spPr>
          <a:xfrm>
            <a:off x="934211" y="4986528"/>
            <a:ext cx="830580" cy="114300"/>
          </a:xfrm>
          <a:custGeom>
            <a:avLst/>
            <a:gdLst/>
            <a:ahLst/>
            <a:cxnLst/>
            <a:rect l="l" t="t" r="r" b="b"/>
            <a:pathLst>
              <a:path w="830580" h="114300">
                <a:moveTo>
                  <a:pt x="0" y="114300"/>
                </a:moveTo>
                <a:lnTo>
                  <a:pt x="830580" y="114300"/>
                </a:lnTo>
                <a:lnTo>
                  <a:pt x="83058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7"/>
          <p:cNvSpPr/>
          <p:nvPr/>
        </p:nvSpPr>
        <p:spPr>
          <a:xfrm>
            <a:off x="3296411" y="5509259"/>
            <a:ext cx="234670" cy="17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38"/>
          <p:cNvSpPr/>
          <p:nvPr/>
        </p:nvSpPr>
        <p:spPr>
          <a:xfrm>
            <a:off x="3343655" y="5533644"/>
            <a:ext cx="144779" cy="838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39"/>
          <p:cNvSpPr/>
          <p:nvPr/>
        </p:nvSpPr>
        <p:spPr>
          <a:xfrm>
            <a:off x="3343655" y="5533644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79" h="83820">
                <a:moveTo>
                  <a:pt x="0" y="83819"/>
                </a:moveTo>
                <a:lnTo>
                  <a:pt x="144779" y="83819"/>
                </a:lnTo>
                <a:lnTo>
                  <a:pt x="144779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40"/>
          <p:cNvSpPr/>
          <p:nvPr/>
        </p:nvSpPr>
        <p:spPr>
          <a:xfrm>
            <a:off x="1889760" y="4978946"/>
            <a:ext cx="920483" cy="1889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41"/>
          <p:cNvSpPr/>
          <p:nvPr/>
        </p:nvSpPr>
        <p:spPr>
          <a:xfrm>
            <a:off x="1937004" y="5003291"/>
            <a:ext cx="830580" cy="990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42"/>
          <p:cNvSpPr/>
          <p:nvPr/>
        </p:nvSpPr>
        <p:spPr>
          <a:xfrm>
            <a:off x="1937004" y="5003291"/>
            <a:ext cx="830580" cy="99060"/>
          </a:xfrm>
          <a:custGeom>
            <a:avLst/>
            <a:gdLst/>
            <a:ahLst/>
            <a:cxnLst/>
            <a:rect l="l" t="t" r="r" b="b"/>
            <a:pathLst>
              <a:path w="830580" h="99060">
                <a:moveTo>
                  <a:pt x="0" y="99060"/>
                </a:moveTo>
                <a:lnTo>
                  <a:pt x="830580" y="99060"/>
                </a:lnTo>
                <a:lnTo>
                  <a:pt x="830580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43"/>
          <p:cNvSpPr/>
          <p:nvPr/>
        </p:nvSpPr>
        <p:spPr>
          <a:xfrm>
            <a:off x="2909316" y="4978971"/>
            <a:ext cx="449605" cy="1936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44"/>
          <p:cNvSpPr/>
          <p:nvPr/>
        </p:nvSpPr>
        <p:spPr>
          <a:xfrm>
            <a:off x="2956560" y="5003291"/>
            <a:ext cx="359663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5"/>
          <p:cNvSpPr/>
          <p:nvPr/>
        </p:nvSpPr>
        <p:spPr>
          <a:xfrm>
            <a:off x="2956560" y="5003291"/>
            <a:ext cx="360045" cy="104139"/>
          </a:xfrm>
          <a:custGeom>
            <a:avLst/>
            <a:gdLst/>
            <a:ahLst/>
            <a:cxnLst/>
            <a:rect l="l" t="t" r="r" b="b"/>
            <a:pathLst>
              <a:path w="360045" h="104139">
                <a:moveTo>
                  <a:pt x="0" y="103631"/>
                </a:moveTo>
                <a:lnTo>
                  <a:pt x="359663" y="103631"/>
                </a:lnTo>
                <a:lnTo>
                  <a:pt x="359663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46"/>
          <p:cNvSpPr txBox="1"/>
          <p:nvPr/>
        </p:nvSpPr>
        <p:spPr>
          <a:xfrm>
            <a:off x="1326261" y="477659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47"/>
          <p:cNvSpPr txBox="1"/>
          <p:nvPr/>
        </p:nvSpPr>
        <p:spPr>
          <a:xfrm>
            <a:off x="2223007" y="478853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48"/>
          <p:cNvSpPr txBox="1"/>
          <p:nvPr/>
        </p:nvSpPr>
        <p:spPr>
          <a:xfrm>
            <a:off x="3119373" y="4797297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0" name="object 49"/>
          <p:cNvSpPr/>
          <p:nvPr/>
        </p:nvSpPr>
        <p:spPr>
          <a:xfrm>
            <a:off x="4907279" y="5515355"/>
            <a:ext cx="234670" cy="172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50"/>
          <p:cNvSpPr/>
          <p:nvPr/>
        </p:nvSpPr>
        <p:spPr>
          <a:xfrm>
            <a:off x="4954523" y="5539740"/>
            <a:ext cx="144779" cy="822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51"/>
          <p:cNvSpPr/>
          <p:nvPr/>
        </p:nvSpPr>
        <p:spPr>
          <a:xfrm>
            <a:off x="4954523" y="5539740"/>
            <a:ext cx="144780" cy="82550"/>
          </a:xfrm>
          <a:custGeom>
            <a:avLst/>
            <a:gdLst/>
            <a:ahLst/>
            <a:cxnLst/>
            <a:rect l="l" t="t" r="r" b="b"/>
            <a:pathLst>
              <a:path w="144779" h="82550">
                <a:moveTo>
                  <a:pt x="0" y="82296"/>
                </a:moveTo>
                <a:lnTo>
                  <a:pt x="144779" y="82296"/>
                </a:lnTo>
                <a:lnTo>
                  <a:pt x="144779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52"/>
          <p:cNvSpPr/>
          <p:nvPr/>
        </p:nvSpPr>
        <p:spPr>
          <a:xfrm>
            <a:off x="525780" y="4716779"/>
            <a:ext cx="8447405" cy="76200"/>
          </a:xfrm>
          <a:custGeom>
            <a:avLst/>
            <a:gdLst/>
            <a:ahLst/>
            <a:cxnLst/>
            <a:rect l="l" t="t" r="r" b="b"/>
            <a:pathLst>
              <a:path w="8447405" h="76200">
                <a:moveTo>
                  <a:pt x="8371078" y="0"/>
                </a:moveTo>
                <a:lnTo>
                  <a:pt x="8371078" y="76200"/>
                </a:lnTo>
                <a:lnTo>
                  <a:pt x="8434578" y="44450"/>
                </a:lnTo>
                <a:lnTo>
                  <a:pt x="8383778" y="44450"/>
                </a:lnTo>
                <a:lnTo>
                  <a:pt x="8383778" y="31750"/>
                </a:lnTo>
                <a:lnTo>
                  <a:pt x="8434578" y="31750"/>
                </a:lnTo>
                <a:lnTo>
                  <a:pt x="8371078" y="0"/>
                </a:lnTo>
                <a:close/>
              </a:path>
              <a:path w="8447405" h="76200">
                <a:moveTo>
                  <a:pt x="83710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71078" y="44450"/>
                </a:lnTo>
                <a:lnTo>
                  <a:pt x="8371078" y="31750"/>
                </a:lnTo>
                <a:close/>
              </a:path>
              <a:path w="8447405" h="76200">
                <a:moveTo>
                  <a:pt x="8434578" y="31750"/>
                </a:moveTo>
                <a:lnTo>
                  <a:pt x="8383778" y="31750"/>
                </a:lnTo>
                <a:lnTo>
                  <a:pt x="8383778" y="44450"/>
                </a:lnTo>
                <a:lnTo>
                  <a:pt x="8434578" y="44450"/>
                </a:lnTo>
                <a:lnTo>
                  <a:pt x="8447278" y="38100"/>
                </a:lnTo>
                <a:lnTo>
                  <a:pt x="843457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53"/>
          <p:cNvSpPr/>
          <p:nvPr/>
        </p:nvSpPr>
        <p:spPr>
          <a:xfrm>
            <a:off x="525780" y="5125211"/>
            <a:ext cx="8447405" cy="76200"/>
          </a:xfrm>
          <a:custGeom>
            <a:avLst/>
            <a:gdLst/>
            <a:ahLst/>
            <a:cxnLst/>
            <a:rect l="l" t="t" r="r" b="b"/>
            <a:pathLst>
              <a:path w="8447405" h="76200">
                <a:moveTo>
                  <a:pt x="8371078" y="0"/>
                </a:moveTo>
                <a:lnTo>
                  <a:pt x="8371078" y="76200"/>
                </a:lnTo>
                <a:lnTo>
                  <a:pt x="8434578" y="44450"/>
                </a:lnTo>
                <a:lnTo>
                  <a:pt x="8383778" y="44450"/>
                </a:lnTo>
                <a:lnTo>
                  <a:pt x="8383778" y="31750"/>
                </a:lnTo>
                <a:lnTo>
                  <a:pt x="8434578" y="31750"/>
                </a:lnTo>
                <a:lnTo>
                  <a:pt x="8371078" y="0"/>
                </a:lnTo>
                <a:close/>
              </a:path>
              <a:path w="8447405" h="76200">
                <a:moveTo>
                  <a:pt x="83710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71078" y="44450"/>
                </a:lnTo>
                <a:lnTo>
                  <a:pt x="8371078" y="31750"/>
                </a:lnTo>
                <a:close/>
              </a:path>
              <a:path w="8447405" h="76200">
                <a:moveTo>
                  <a:pt x="8434578" y="31750"/>
                </a:moveTo>
                <a:lnTo>
                  <a:pt x="8383778" y="31750"/>
                </a:lnTo>
                <a:lnTo>
                  <a:pt x="8383778" y="44450"/>
                </a:lnTo>
                <a:lnTo>
                  <a:pt x="8434578" y="44450"/>
                </a:lnTo>
                <a:lnTo>
                  <a:pt x="8447278" y="38100"/>
                </a:lnTo>
                <a:lnTo>
                  <a:pt x="843457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54"/>
          <p:cNvSpPr/>
          <p:nvPr/>
        </p:nvSpPr>
        <p:spPr>
          <a:xfrm>
            <a:off x="525780" y="5635752"/>
            <a:ext cx="8447405" cy="76200"/>
          </a:xfrm>
          <a:custGeom>
            <a:avLst/>
            <a:gdLst/>
            <a:ahLst/>
            <a:cxnLst/>
            <a:rect l="l" t="t" r="r" b="b"/>
            <a:pathLst>
              <a:path w="8447405" h="76200">
                <a:moveTo>
                  <a:pt x="8371078" y="0"/>
                </a:moveTo>
                <a:lnTo>
                  <a:pt x="8371078" y="76200"/>
                </a:lnTo>
                <a:lnTo>
                  <a:pt x="8434578" y="44450"/>
                </a:lnTo>
                <a:lnTo>
                  <a:pt x="8383778" y="44450"/>
                </a:lnTo>
                <a:lnTo>
                  <a:pt x="8383778" y="31750"/>
                </a:lnTo>
                <a:lnTo>
                  <a:pt x="8434578" y="31750"/>
                </a:lnTo>
                <a:lnTo>
                  <a:pt x="8371078" y="0"/>
                </a:lnTo>
                <a:close/>
              </a:path>
              <a:path w="8447405" h="76200">
                <a:moveTo>
                  <a:pt x="83710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71078" y="44450"/>
                </a:lnTo>
                <a:lnTo>
                  <a:pt x="8371078" y="31750"/>
                </a:lnTo>
                <a:close/>
              </a:path>
              <a:path w="8447405" h="76200">
                <a:moveTo>
                  <a:pt x="8434578" y="31750"/>
                </a:moveTo>
                <a:lnTo>
                  <a:pt x="8383778" y="31750"/>
                </a:lnTo>
                <a:lnTo>
                  <a:pt x="8383778" y="44450"/>
                </a:lnTo>
                <a:lnTo>
                  <a:pt x="8434578" y="44450"/>
                </a:lnTo>
                <a:lnTo>
                  <a:pt x="8447278" y="38100"/>
                </a:lnTo>
                <a:lnTo>
                  <a:pt x="843457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55"/>
          <p:cNvSpPr/>
          <p:nvPr/>
        </p:nvSpPr>
        <p:spPr>
          <a:xfrm>
            <a:off x="1722120" y="4490465"/>
            <a:ext cx="86868" cy="2489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56"/>
          <p:cNvSpPr/>
          <p:nvPr/>
        </p:nvSpPr>
        <p:spPr>
          <a:xfrm>
            <a:off x="2724911" y="4499609"/>
            <a:ext cx="86868" cy="2489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7"/>
          <p:cNvSpPr/>
          <p:nvPr/>
        </p:nvSpPr>
        <p:spPr>
          <a:xfrm>
            <a:off x="738377" y="4491990"/>
            <a:ext cx="76200" cy="2489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58"/>
          <p:cNvSpPr/>
          <p:nvPr/>
        </p:nvSpPr>
        <p:spPr>
          <a:xfrm>
            <a:off x="3744467" y="4499609"/>
            <a:ext cx="86868" cy="2489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9"/>
          <p:cNvSpPr/>
          <p:nvPr/>
        </p:nvSpPr>
        <p:spPr>
          <a:xfrm>
            <a:off x="4727447" y="4504182"/>
            <a:ext cx="86867" cy="2489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60"/>
          <p:cNvSpPr/>
          <p:nvPr/>
        </p:nvSpPr>
        <p:spPr>
          <a:xfrm>
            <a:off x="5713476" y="4499609"/>
            <a:ext cx="86868" cy="2489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61"/>
          <p:cNvSpPr/>
          <p:nvPr/>
        </p:nvSpPr>
        <p:spPr>
          <a:xfrm>
            <a:off x="6678168" y="4490465"/>
            <a:ext cx="86867" cy="2489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62"/>
          <p:cNvSpPr/>
          <p:nvPr/>
        </p:nvSpPr>
        <p:spPr>
          <a:xfrm>
            <a:off x="7697723" y="4499609"/>
            <a:ext cx="86868" cy="2489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63"/>
          <p:cNvSpPr/>
          <p:nvPr/>
        </p:nvSpPr>
        <p:spPr>
          <a:xfrm>
            <a:off x="738377" y="4915661"/>
            <a:ext cx="76200" cy="2489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64"/>
          <p:cNvSpPr/>
          <p:nvPr/>
        </p:nvSpPr>
        <p:spPr>
          <a:xfrm>
            <a:off x="738377" y="5423153"/>
            <a:ext cx="76200" cy="24897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65"/>
          <p:cNvSpPr/>
          <p:nvPr/>
        </p:nvSpPr>
        <p:spPr>
          <a:xfrm>
            <a:off x="8622792" y="4505705"/>
            <a:ext cx="86867" cy="2489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66"/>
          <p:cNvSpPr/>
          <p:nvPr/>
        </p:nvSpPr>
        <p:spPr>
          <a:xfrm>
            <a:off x="8642604" y="4915661"/>
            <a:ext cx="86868" cy="2489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67"/>
          <p:cNvSpPr/>
          <p:nvPr/>
        </p:nvSpPr>
        <p:spPr>
          <a:xfrm>
            <a:off x="3744467" y="4914138"/>
            <a:ext cx="86868" cy="2489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68"/>
          <p:cNvSpPr/>
          <p:nvPr/>
        </p:nvSpPr>
        <p:spPr>
          <a:xfrm>
            <a:off x="4730496" y="5426202"/>
            <a:ext cx="86867" cy="24897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9"/>
          <p:cNvSpPr/>
          <p:nvPr/>
        </p:nvSpPr>
        <p:spPr>
          <a:xfrm>
            <a:off x="8660892" y="5423153"/>
            <a:ext cx="86867" cy="24897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0"/>
          <p:cNvSpPr txBox="1"/>
          <p:nvPr/>
        </p:nvSpPr>
        <p:spPr>
          <a:xfrm>
            <a:off x="4721733" y="564987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2" name="object 71"/>
          <p:cNvSpPr txBox="1"/>
          <p:nvPr/>
        </p:nvSpPr>
        <p:spPr>
          <a:xfrm>
            <a:off x="8595486" y="5650179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3" name="object 72"/>
          <p:cNvSpPr txBox="1"/>
          <p:nvPr/>
        </p:nvSpPr>
        <p:spPr>
          <a:xfrm>
            <a:off x="707542" y="564987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4" name="object 73"/>
          <p:cNvSpPr txBox="1"/>
          <p:nvPr/>
        </p:nvSpPr>
        <p:spPr>
          <a:xfrm>
            <a:off x="3670172" y="513689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5" name="object 74"/>
          <p:cNvSpPr txBox="1"/>
          <p:nvPr/>
        </p:nvSpPr>
        <p:spPr>
          <a:xfrm>
            <a:off x="227177" y="4506595"/>
            <a:ext cx="266700" cy="120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DejaVu Serif"/>
                <a:cs typeface="DejaVu Serif"/>
              </a:rPr>
              <a:t>𝝉</a:t>
            </a:r>
            <a:r>
              <a:rPr sz="1950" kern="0" baseline="-14957" dirty="0">
                <a:latin typeface="DejaVu Serif"/>
                <a:cs typeface="DejaVu Serif"/>
              </a:rPr>
              <a:t>𝟏</a:t>
            </a:r>
          </a:p>
          <a:p>
            <a:pPr marL="37465">
              <a:lnSpc>
                <a:spcPct val="100000"/>
              </a:lnSpc>
              <a:spcBef>
                <a:spcPts val="1335"/>
              </a:spcBef>
            </a:pPr>
            <a:r>
              <a:rPr sz="1800" kern="0" dirty="0">
                <a:latin typeface="DejaVu Serif"/>
                <a:cs typeface="DejaVu Serif"/>
              </a:rPr>
              <a:t>𝝉</a:t>
            </a:r>
            <a:r>
              <a:rPr sz="1950" kern="0" baseline="-14957" dirty="0">
                <a:latin typeface="DejaVu Serif"/>
                <a:cs typeface="DejaVu Serif"/>
              </a:rPr>
              <a:t>𝟐</a:t>
            </a:r>
          </a:p>
          <a:p>
            <a:pPr marL="37465">
              <a:lnSpc>
                <a:spcPct val="100000"/>
              </a:lnSpc>
              <a:spcBef>
                <a:spcPts val="1435"/>
              </a:spcBef>
            </a:pPr>
            <a:r>
              <a:rPr sz="1800" kern="0" dirty="0">
                <a:latin typeface="DejaVu Serif"/>
                <a:cs typeface="DejaVu Serif"/>
              </a:rPr>
              <a:t>𝝉</a:t>
            </a:r>
            <a:r>
              <a:rPr sz="1950" kern="0" baseline="-14957" dirty="0">
                <a:latin typeface="DejaVu Serif"/>
                <a:cs typeface="DejaVu Serif"/>
              </a:rPr>
              <a:t>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1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/>
      <p:bldP spid="118" grpId="0"/>
      <p:bldP spid="119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/>
      <p:bldP spid="142" grpId="0"/>
      <p:bldP spid="143" grpId="0"/>
      <p:bldP spid="144" grpId="0"/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 rate-monotonic an optimal scheduling policy  (in the sense of feasibility)?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871727" y="3569208"/>
            <a:ext cx="4642485" cy="76200"/>
          </a:xfrm>
          <a:custGeom>
            <a:avLst/>
            <a:gdLst/>
            <a:ahLst/>
            <a:cxnLst/>
            <a:rect l="l" t="t" r="r" b="b"/>
            <a:pathLst>
              <a:path w="4642485" h="76200">
                <a:moveTo>
                  <a:pt x="4566285" y="0"/>
                </a:moveTo>
                <a:lnTo>
                  <a:pt x="4566285" y="76199"/>
                </a:lnTo>
                <a:lnTo>
                  <a:pt x="4629785" y="44449"/>
                </a:lnTo>
                <a:lnTo>
                  <a:pt x="4579112" y="44449"/>
                </a:lnTo>
                <a:lnTo>
                  <a:pt x="4579112" y="31750"/>
                </a:lnTo>
                <a:lnTo>
                  <a:pt x="4629785" y="31750"/>
                </a:lnTo>
                <a:lnTo>
                  <a:pt x="4566285" y="0"/>
                </a:lnTo>
                <a:close/>
              </a:path>
              <a:path w="4642485" h="76200">
                <a:moveTo>
                  <a:pt x="4566285" y="31750"/>
                </a:moveTo>
                <a:lnTo>
                  <a:pt x="0" y="31750"/>
                </a:lnTo>
                <a:lnTo>
                  <a:pt x="0" y="44449"/>
                </a:lnTo>
                <a:lnTo>
                  <a:pt x="4566285" y="44449"/>
                </a:lnTo>
                <a:lnTo>
                  <a:pt x="4566285" y="31750"/>
                </a:lnTo>
                <a:close/>
              </a:path>
              <a:path w="4642485" h="76200">
                <a:moveTo>
                  <a:pt x="4629785" y="31750"/>
                </a:moveTo>
                <a:lnTo>
                  <a:pt x="4579112" y="31750"/>
                </a:lnTo>
                <a:lnTo>
                  <a:pt x="4579112" y="44449"/>
                </a:lnTo>
                <a:lnTo>
                  <a:pt x="4629785" y="44449"/>
                </a:lnTo>
                <a:lnTo>
                  <a:pt x="4642485" y="38099"/>
                </a:lnTo>
                <a:lnTo>
                  <a:pt x="462978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871727" y="4317491"/>
            <a:ext cx="4642485" cy="76200"/>
          </a:xfrm>
          <a:custGeom>
            <a:avLst/>
            <a:gdLst/>
            <a:ahLst/>
            <a:cxnLst/>
            <a:rect l="l" t="t" r="r" b="b"/>
            <a:pathLst>
              <a:path w="4642485" h="76200">
                <a:moveTo>
                  <a:pt x="4566285" y="0"/>
                </a:moveTo>
                <a:lnTo>
                  <a:pt x="4566285" y="76199"/>
                </a:lnTo>
                <a:lnTo>
                  <a:pt x="4629785" y="44449"/>
                </a:lnTo>
                <a:lnTo>
                  <a:pt x="4579112" y="44449"/>
                </a:lnTo>
                <a:lnTo>
                  <a:pt x="4579112" y="31749"/>
                </a:lnTo>
                <a:lnTo>
                  <a:pt x="4629785" y="31749"/>
                </a:lnTo>
                <a:lnTo>
                  <a:pt x="4566285" y="0"/>
                </a:lnTo>
                <a:close/>
              </a:path>
              <a:path w="4642485" h="76200">
                <a:moveTo>
                  <a:pt x="4566285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566285" y="44449"/>
                </a:lnTo>
                <a:lnTo>
                  <a:pt x="4566285" y="31749"/>
                </a:lnTo>
                <a:close/>
              </a:path>
              <a:path w="4642485" h="76200">
                <a:moveTo>
                  <a:pt x="4629785" y="31749"/>
                </a:moveTo>
                <a:lnTo>
                  <a:pt x="4579112" y="31749"/>
                </a:lnTo>
                <a:lnTo>
                  <a:pt x="4579112" y="44449"/>
                </a:lnTo>
                <a:lnTo>
                  <a:pt x="4629785" y="44449"/>
                </a:lnTo>
                <a:lnTo>
                  <a:pt x="4642485" y="38099"/>
                </a:lnTo>
                <a:lnTo>
                  <a:pt x="4629785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2384298" y="3160014"/>
            <a:ext cx="76200" cy="456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3701034" y="3176777"/>
            <a:ext cx="76200" cy="456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1088897" y="3164585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30" y="63500"/>
                </a:moveTo>
                <a:lnTo>
                  <a:pt x="26670" y="63500"/>
                </a:lnTo>
                <a:lnTo>
                  <a:pt x="26670" y="456311"/>
                </a:lnTo>
                <a:lnTo>
                  <a:pt x="49530" y="456311"/>
                </a:lnTo>
                <a:lnTo>
                  <a:pt x="49530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70" y="76200"/>
                </a:lnTo>
                <a:lnTo>
                  <a:pt x="2667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30" y="63500"/>
                </a:lnTo>
                <a:lnTo>
                  <a:pt x="4953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5037582" y="3176777"/>
            <a:ext cx="76200" cy="456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1088897" y="3900678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30" y="63500"/>
                </a:moveTo>
                <a:lnTo>
                  <a:pt x="26670" y="63500"/>
                </a:lnTo>
                <a:lnTo>
                  <a:pt x="26670" y="456311"/>
                </a:lnTo>
                <a:lnTo>
                  <a:pt x="49530" y="456311"/>
                </a:lnTo>
                <a:lnTo>
                  <a:pt x="49530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70" y="76200"/>
                </a:lnTo>
                <a:lnTo>
                  <a:pt x="2667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30" y="63500"/>
                </a:lnTo>
                <a:lnTo>
                  <a:pt x="4953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535635" y="3213557"/>
            <a:ext cx="2444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r>
              <a:rPr sz="2175" kern="0" baseline="-15325" dirty="0">
                <a:latin typeface="DejaVu Serif"/>
                <a:cs typeface="DejaVu Serif"/>
              </a:rPr>
              <a:t>1</a:t>
            </a:r>
            <a:endParaRPr sz="2175" kern="0" baseline="-15325">
              <a:latin typeface="DejaVu Serif"/>
              <a:cs typeface="DejaVu Serif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537159" y="4042917"/>
            <a:ext cx="250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r>
              <a:rPr sz="2175" kern="0" baseline="-15325" dirty="0">
                <a:latin typeface="DejaVu Serif"/>
                <a:cs typeface="DejaVu Serif"/>
              </a:rPr>
              <a:t>2</a:t>
            </a:r>
            <a:endParaRPr sz="2175" kern="0" baseline="-15325">
              <a:latin typeface="DejaVu Serif"/>
              <a:cs typeface="DejaVu Serif"/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5037582" y="3899153"/>
            <a:ext cx="76200" cy="4563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3025901" y="3912870"/>
            <a:ext cx="76200" cy="456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 txBox="1"/>
          <p:nvPr/>
        </p:nvSpPr>
        <p:spPr>
          <a:xfrm>
            <a:off x="3019170" y="433222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4975352" y="428797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3620515" y="359029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2"/>
          <p:cNvSpPr txBox="1"/>
          <p:nvPr/>
        </p:nvSpPr>
        <p:spPr>
          <a:xfrm>
            <a:off x="2343657" y="357416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3"/>
          <p:cNvSpPr txBox="1"/>
          <p:nvPr/>
        </p:nvSpPr>
        <p:spPr>
          <a:xfrm>
            <a:off x="1033678" y="432790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4"/>
          <p:cNvSpPr/>
          <p:nvPr/>
        </p:nvSpPr>
        <p:spPr>
          <a:xfrm>
            <a:off x="1077467" y="3296449"/>
            <a:ext cx="719315" cy="318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1245108" y="325527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1124711" y="3323844"/>
            <a:ext cx="629412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 txBox="1"/>
          <p:nvPr/>
        </p:nvSpPr>
        <p:spPr>
          <a:xfrm>
            <a:off x="1124711" y="3323844"/>
            <a:ext cx="62992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55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8"/>
          <p:cNvSpPr/>
          <p:nvPr/>
        </p:nvSpPr>
        <p:spPr>
          <a:xfrm>
            <a:off x="1706879" y="4058449"/>
            <a:ext cx="961656" cy="318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1994916" y="401727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/>
          <p:cNvSpPr/>
          <p:nvPr/>
        </p:nvSpPr>
        <p:spPr>
          <a:xfrm>
            <a:off x="1754123" y="4085844"/>
            <a:ext cx="871727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/>
          <p:cNvSpPr txBox="1"/>
          <p:nvPr/>
        </p:nvSpPr>
        <p:spPr>
          <a:xfrm>
            <a:off x="1754123" y="4085844"/>
            <a:ext cx="871855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55"/>
              </a:lnSpc>
            </a:pPr>
            <a:r>
              <a:rPr sz="1400" spc="-7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2"/>
          <p:cNvSpPr/>
          <p:nvPr/>
        </p:nvSpPr>
        <p:spPr>
          <a:xfrm>
            <a:off x="2575560" y="3296449"/>
            <a:ext cx="720826" cy="318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/>
          <p:cNvSpPr/>
          <p:nvPr/>
        </p:nvSpPr>
        <p:spPr>
          <a:xfrm>
            <a:off x="2744723" y="325527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/>
          <p:cNvSpPr/>
          <p:nvPr/>
        </p:nvSpPr>
        <p:spPr>
          <a:xfrm>
            <a:off x="2622804" y="3323844"/>
            <a:ext cx="630935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/>
          <p:cNvSpPr txBox="1"/>
          <p:nvPr/>
        </p:nvSpPr>
        <p:spPr>
          <a:xfrm>
            <a:off x="2622804" y="3323844"/>
            <a:ext cx="63119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655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6"/>
          <p:cNvSpPr/>
          <p:nvPr/>
        </p:nvSpPr>
        <p:spPr>
          <a:xfrm>
            <a:off x="4081271" y="3305492"/>
            <a:ext cx="719315" cy="320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/>
          <p:cNvSpPr/>
          <p:nvPr/>
        </p:nvSpPr>
        <p:spPr>
          <a:xfrm>
            <a:off x="4248911" y="3265944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/>
          <p:cNvSpPr/>
          <p:nvPr/>
        </p:nvSpPr>
        <p:spPr>
          <a:xfrm>
            <a:off x="4128515" y="3332988"/>
            <a:ext cx="629412" cy="2301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/>
          <p:cNvSpPr txBox="1"/>
          <p:nvPr/>
        </p:nvSpPr>
        <p:spPr>
          <a:xfrm>
            <a:off x="4128515" y="3332988"/>
            <a:ext cx="629920" cy="230504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40"/>
          <p:cNvSpPr/>
          <p:nvPr/>
        </p:nvSpPr>
        <p:spPr>
          <a:xfrm>
            <a:off x="3209544" y="4058449"/>
            <a:ext cx="961656" cy="318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/>
          <p:cNvSpPr/>
          <p:nvPr/>
        </p:nvSpPr>
        <p:spPr>
          <a:xfrm>
            <a:off x="3497579" y="401727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2"/>
          <p:cNvSpPr/>
          <p:nvPr/>
        </p:nvSpPr>
        <p:spPr>
          <a:xfrm>
            <a:off x="3256788" y="4085844"/>
            <a:ext cx="871727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/>
          <p:cNvSpPr txBox="1"/>
          <p:nvPr/>
        </p:nvSpPr>
        <p:spPr>
          <a:xfrm>
            <a:off x="3256788" y="4085844"/>
            <a:ext cx="871855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55"/>
              </a:lnSpc>
            </a:pPr>
            <a:r>
              <a:rPr sz="1400" spc="-7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2" name="objec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93914"/>
              </p:ext>
            </p:extLst>
          </p:nvPr>
        </p:nvGraphicFramePr>
        <p:xfrm>
          <a:off x="6088760" y="3288410"/>
          <a:ext cx="2423792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/>
                <a:gridCol w="456565"/>
                <a:gridCol w="487044"/>
                <a:gridCol w="476884"/>
                <a:gridCol w="612139"/>
              </a:tblGrid>
              <a:tr h="36512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spc="-3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 dirty="0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𝑻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𝑼</a:t>
                      </a:r>
                      <a:r>
                        <a:rPr sz="1950" spc="-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8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spc="-270" baseline="-14957" dirty="0">
                          <a:latin typeface="DejaVu Serif"/>
                          <a:cs typeface="DejaVu Serif"/>
                        </a:rPr>
                        <a:t>1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6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spc="-240" baseline="-14957" dirty="0">
                          <a:latin typeface="DejaVu Serif"/>
                          <a:cs typeface="DejaVu Serif"/>
                        </a:rPr>
                        <a:t>2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3" name="object 46"/>
          <p:cNvSpPr txBox="1"/>
          <p:nvPr/>
        </p:nvSpPr>
        <p:spPr>
          <a:xfrm>
            <a:off x="656336" y="1042263"/>
            <a:ext cx="4419346" cy="1323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40000"/>
              </a:lnSpc>
              <a:spcBef>
                <a:spcPts val="100"/>
              </a:spcBef>
            </a:pP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Is this task set feasible? (</a:t>
            </a:r>
            <a:r>
              <a:rPr sz="2000" kern="0" dirty="0">
                <a:solidFill>
                  <a:srgbClr val="C00000"/>
                </a:solidFill>
                <a:latin typeface="DejaVu Serif"/>
                <a:cs typeface="DejaVu Serif"/>
              </a:rPr>
              <a:t>∀𝒊, 𝑫</a:t>
            </a:r>
            <a:r>
              <a:rPr sz="2175" kern="0" baseline="-15325" dirty="0">
                <a:solidFill>
                  <a:srgbClr val="C00000"/>
                </a:solidFill>
                <a:latin typeface="DejaVu Serif"/>
                <a:cs typeface="DejaVu Serif"/>
              </a:rPr>
              <a:t>𝒊 </a:t>
            </a:r>
            <a:r>
              <a:rPr sz="2000" kern="0" dirty="0">
                <a:solidFill>
                  <a:srgbClr val="C00000"/>
                </a:solidFill>
                <a:latin typeface="DejaVu Serif"/>
                <a:cs typeface="DejaVu Serif"/>
              </a:rPr>
              <a:t>= 𝑻</a:t>
            </a:r>
            <a:r>
              <a:rPr sz="2175" kern="0" baseline="-15325" dirty="0">
                <a:solidFill>
                  <a:srgbClr val="C00000"/>
                </a:solidFill>
                <a:latin typeface="DejaVu Serif"/>
                <a:cs typeface="DejaVu Serif"/>
              </a:rPr>
              <a:t>𝒊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)  Is this task set schedulable by EDF?</a:t>
            </a:r>
            <a:endParaRPr sz="2000" kern="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Is this task set schedulable by RM?</a:t>
            </a:r>
            <a:endParaRPr sz="2000" kern="0" dirty="0">
              <a:latin typeface="Trebuchet MS"/>
              <a:cs typeface="Trebuchet MS"/>
            </a:endParaRPr>
          </a:p>
        </p:txBody>
      </p:sp>
      <p:sp>
        <p:nvSpPr>
          <p:cNvPr id="44" name="object 47"/>
          <p:cNvSpPr txBox="1"/>
          <p:nvPr/>
        </p:nvSpPr>
        <p:spPr>
          <a:xfrm>
            <a:off x="5051552" y="1070900"/>
            <a:ext cx="4168648" cy="75790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b="1" kern="0" dirty="0">
                <a:solidFill>
                  <a:srgbClr val="0000FF"/>
                </a:solidFill>
                <a:latin typeface="Trebuchet MS"/>
                <a:cs typeface="Trebuchet MS"/>
              </a:rPr>
              <a:t>Yes!</a:t>
            </a:r>
            <a:endParaRPr sz="1600" kern="0" dirty="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  <a:spcBef>
                <a:spcPts val="969"/>
              </a:spcBef>
            </a:pPr>
            <a:r>
              <a:rPr sz="1600" b="1" kern="0" dirty="0">
                <a:solidFill>
                  <a:srgbClr val="0000FF"/>
                </a:solidFill>
                <a:latin typeface="Trebuchet MS"/>
                <a:cs typeface="Trebuchet MS"/>
              </a:rPr>
              <a:t>Yes! (the schedule shown here is EDF)</a:t>
            </a:r>
            <a:endParaRPr sz="1600" kern="0" dirty="0">
              <a:latin typeface="Trebuchet MS"/>
              <a:cs typeface="Trebuchet MS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88433"/>
            <a:ext cx="34861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61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 rate-monotonic an optimal scheduling policy  (in the sense of feasibility)?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graphicFrame>
        <p:nvGraphicFramePr>
          <p:cNvPr id="42" name="objec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6268"/>
              </p:ext>
            </p:extLst>
          </p:nvPr>
        </p:nvGraphicFramePr>
        <p:xfrm>
          <a:off x="6088760" y="3288410"/>
          <a:ext cx="2423792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/>
                <a:gridCol w="456565"/>
                <a:gridCol w="487044"/>
                <a:gridCol w="476884"/>
                <a:gridCol w="612139"/>
              </a:tblGrid>
              <a:tr h="36512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spc="-3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𝑻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𝑼</a:t>
                      </a:r>
                      <a:r>
                        <a:rPr sz="1950" spc="-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8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spc="-270" baseline="-14957" dirty="0">
                          <a:latin typeface="DejaVu Serif"/>
                          <a:cs typeface="DejaVu Serif"/>
                        </a:rPr>
                        <a:t>1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6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spc="-240" baseline="-14957" dirty="0">
                          <a:latin typeface="DejaVu Serif"/>
                          <a:cs typeface="DejaVu Serif"/>
                        </a:rPr>
                        <a:t>2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3" name="object 46"/>
          <p:cNvSpPr txBox="1"/>
          <p:nvPr/>
        </p:nvSpPr>
        <p:spPr>
          <a:xfrm>
            <a:off x="656336" y="1042263"/>
            <a:ext cx="4419346" cy="1323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40000"/>
              </a:lnSpc>
              <a:spcBef>
                <a:spcPts val="100"/>
              </a:spcBef>
            </a:pP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Is this task set feasible? (</a:t>
            </a:r>
            <a:r>
              <a:rPr sz="2000" kern="0" dirty="0">
                <a:solidFill>
                  <a:srgbClr val="C00000"/>
                </a:solidFill>
                <a:latin typeface="DejaVu Serif"/>
                <a:cs typeface="DejaVu Serif"/>
              </a:rPr>
              <a:t>∀𝒊, 𝑫</a:t>
            </a:r>
            <a:r>
              <a:rPr sz="2175" kern="0" baseline="-15325" dirty="0">
                <a:solidFill>
                  <a:srgbClr val="C00000"/>
                </a:solidFill>
                <a:latin typeface="DejaVu Serif"/>
                <a:cs typeface="DejaVu Serif"/>
              </a:rPr>
              <a:t>𝒊 </a:t>
            </a:r>
            <a:r>
              <a:rPr sz="2000" kern="0" dirty="0">
                <a:solidFill>
                  <a:srgbClr val="C00000"/>
                </a:solidFill>
                <a:latin typeface="DejaVu Serif"/>
                <a:cs typeface="DejaVu Serif"/>
              </a:rPr>
              <a:t>= 𝑻</a:t>
            </a:r>
            <a:r>
              <a:rPr sz="2175" kern="0" baseline="-15325" dirty="0">
                <a:solidFill>
                  <a:srgbClr val="C00000"/>
                </a:solidFill>
                <a:latin typeface="DejaVu Serif"/>
                <a:cs typeface="DejaVu Serif"/>
              </a:rPr>
              <a:t>𝒊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)  Is this task set schedulable by EDF?</a:t>
            </a:r>
            <a:endParaRPr sz="2000" kern="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Is this task set schedulable by RM?</a:t>
            </a:r>
            <a:endParaRPr sz="2000" kern="0" dirty="0">
              <a:latin typeface="Trebuchet MS"/>
              <a:cs typeface="Trebuchet MS"/>
            </a:endParaRPr>
          </a:p>
        </p:txBody>
      </p:sp>
      <p:sp>
        <p:nvSpPr>
          <p:cNvPr id="44" name="object 47"/>
          <p:cNvSpPr txBox="1"/>
          <p:nvPr/>
        </p:nvSpPr>
        <p:spPr>
          <a:xfrm>
            <a:off x="5051552" y="1070900"/>
            <a:ext cx="4168648" cy="75790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b="1" kern="0" dirty="0">
                <a:solidFill>
                  <a:srgbClr val="0000FF"/>
                </a:solidFill>
                <a:latin typeface="Trebuchet MS"/>
                <a:cs typeface="Trebuchet MS"/>
              </a:rPr>
              <a:t>Yes!</a:t>
            </a:r>
            <a:endParaRPr sz="1600" kern="0" dirty="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  <a:spcBef>
                <a:spcPts val="969"/>
              </a:spcBef>
            </a:pPr>
            <a:r>
              <a:rPr sz="1600" b="1" kern="0" dirty="0">
                <a:solidFill>
                  <a:srgbClr val="0000FF"/>
                </a:solidFill>
                <a:latin typeface="Trebuchet MS"/>
                <a:cs typeface="Trebuchet MS"/>
              </a:rPr>
              <a:t>Yes! (the schedule shown here is EDF)</a:t>
            </a:r>
            <a:endParaRPr sz="1600" kern="0" dirty="0">
              <a:latin typeface="Trebuchet MS"/>
              <a:cs typeface="Trebuchet MS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88433"/>
            <a:ext cx="34861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object 3"/>
          <p:cNvSpPr/>
          <p:nvPr/>
        </p:nvSpPr>
        <p:spPr>
          <a:xfrm>
            <a:off x="871727" y="3569208"/>
            <a:ext cx="4642485" cy="76200"/>
          </a:xfrm>
          <a:custGeom>
            <a:avLst/>
            <a:gdLst/>
            <a:ahLst/>
            <a:cxnLst/>
            <a:rect l="l" t="t" r="r" b="b"/>
            <a:pathLst>
              <a:path w="4642485" h="76200">
                <a:moveTo>
                  <a:pt x="4566285" y="0"/>
                </a:moveTo>
                <a:lnTo>
                  <a:pt x="4566285" y="76199"/>
                </a:lnTo>
                <a:lnTo>
                  <a:pt x="4629785" y="44449"/>
                </a:lnTo>
                <a:lnTo>
                  <a:pt x="4579112" y="44449"/>
                </a:lnTo>
                <a:lnTo>
                  <a:pt x="4579112" y="31750"/>
                </a:lnTo>
                <a:lnTo>
                  <a:pt x="4629785" y="31750"/>
                </a:lnTo>
                <a:lnTo>
                  <a:pt x="4566285" y="0"/>
                </a:lnTo>
                <a:close/>
              </a:path>
              <a:path w="4642485" h="76200">
                <a:moveTo>
                  <a:pt x="4566285" y="31750"/>
                </a:moveTo>
                <a:lnTo>
                  <a:pt x="0" y="31750"/>
                </a:lnTo>
                <a:lnTo>
                  <a:pt x="0" y="44449"/>
                </a:lnTo>
                <a:lnTo>
                  <a:pt x="4566285" y="44449"/>
                </a:lnTo>
                <a:lnTo>
                  <a:pt x="4566285" y="31750"/>
                </a:lnTo>
                <a:close/>
              </a:path>
              <a:path w="4642485" h="76200">
                <a:moveTo>
                  <a:pt x="4629785" y="31750"/>
                </a:moveTo>
                <a:lnTo>
                  <a:pt x="4579112" y="31750"/>
                </a:lnTo>
                <a:lnTo>
                  <a:pt x="4579112" y="44449"/>
                </a:lnTo>
                <a:lnTo>
                  <a:pt x="4629785" y="44449"/>
                </a:lnTo>
                <a:lnTo>
                  <a:pt x="4642485" y="38099"/>
                </a:lnTo>
                <a:lnTo>
                  <a:pt x="462978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"/>
          <p:cNvSpPr/>
          <p:nvPr/>
        </p:nvSpPr>
        <p:spPr>
          <a:xfrm>
            <a:off x="871727" y="4317491"/>
            <a:ext cx="4642485" cy="76200"/>
          </a:xfrm>
          <a:custGeom>
            <a:avLst/>
            <a:gdLst/>
            <a:ahLst/>
            <a:cxnLst/>
            <a:rect l="l" t="t" r="r" b="b"/>
            <a:pathLst>
              <a:path w="4642485" h="76200">
                <a:moveTo>
                  <a:pt x="4566285" y="0"/>
                </a:moveTo>
                <a:lnTo>
                  <a:pt x="4566285" y="76199"/>
                </a:lnTo>
                <a:lnTo>
                  <a:pt x="4629785" y="44449"/>
                </a:lnTo>
                <a:lnTo>
                  <a:pt x="4579112" y="44449"/>
                </a:lnTo>
                <a:lnTo>
                  <a:pt x="4579112" y="31749"/>
                </a:lnTo>
                <a:lnTo>
                  <a:pt x="4629785" y="31749"/>
                </a:lnTo>
                <a:lnTo>
                  <a:pt x="4566285" y="0"/>
                </a:lnTo>
                <a:close/>
              </a:path>
              <a:path w="4642485" h="76200">
                <a:moveTo>
                  <a:pt x="4566285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566285" y="44449"/>
                </a:lnTo>
                <a:lnTo>
                  <a:pt x="4566285" y="31749"/>
                </a:lnTo>
                <a:close/>
              </a:path>
              <a:path w="4642485" h="76200">
                <a:moveTo>
                  <a:pt x="4629785" y="31749"/>
                </a:moveTo>
                <a:lnTo>
                  <a:pt x="4579112" y="31749"/>
                </a:lnTo>
                <a:lnTo>
                  <a:pt x="4579112" y="44449"/>
                </a:lnTo>
                <a:lnTo>
                  <a:pt x="4629785" y="44449"/>
                </a:lnTo>
                <a:lnTo>
                  <a:pt x="4642485" y="38099"/>
                </a:lnTo>
                <a:lnTo>
                  <a:pt x="4629785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"/>
          <p:cNvSpPr/>
          <p:nvPr/>
        </p:nvSpPr>
        <p:spPr>
          <a:xfrm>
            <a:off x="2384298" y="3160014"/>
            <a:ext cx="76200" cy="456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6"/>
          <p:cNvSpPr/>
          <p:nvPr/>
        </p:nvSpPr>
        <p:spPr>
          <a:xfrm>
            <a:off x="3701034" y="3176777"/>
            <a:ext cx="76200" cy="456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"/>
          <p:cNvSpPr/>
          <p:nvPr/>
        </p:nvSpPr>
        <p:spPr>
          <a:xfrm>
            <a:off x="1088897" y="3164585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30" y="63500"/>
                </a:moveTo>
                <a:lnTo>
                  <a:pt x="26670" y="63500"/>
                </a:lnTo>
                <a:lnTo>
                  <a:pt x="26670" y="456311"/>
                </a:lnTo>
                <a:lnTo>
                  <a:pt x="49530" y="456311"/>
                </a:lnTo>
                <a:lnTo>
                  <a:pt x="49530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70" y="76200"/>
                </a:lnTo>
                <a:lnTo>
                  <a:pt x="2667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30" y="63500"/>
                </a:lnTo>
                <a:lnTo>
                  <a:pt x="4953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8"/>
          <p:cNvSpPr/>
          <p:nvPr/>
        </p:nvSpPr>
        <p:spPr>
          <a:xfrm>
            <a:off x="5037582" y="3176777"/>
            <a:ext cx="76200" cy="456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9"/>
          <p:cNvSpPr/>
          <p:nvPr/>
        </p:nvSpPr>
        <p:spPr>
          <a:xfrm>
            <a:off x="1088897" y="3900678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30" y="63500"/>
                </a:moveTo>
                <a:lnTo>
                  <a:pt x="26670" y="63500"/>
                </a:lnTo>
                <a:lnTo>
                  <a:pt x="26670" y="456311"/>
                </a:lnTo>
                <a:lnTo>
                  <a:pt x="49530" y="456311"/>
                </a:lnTo>
                <a:lnTo>
                  <a:pt x="49530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70" y="76200"/>
                </a:lnTo>
                <a:lnTo>
                  <a:pt x="2667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30" y="63500"/>
                </a:lnTo>
                <a:lnTo>
                  <a:pt x="4953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0"/>
          <p:cNvSpPr txBox="1"/>
          <p:nvPr/>
        </p:nvSpPr>
        <p:spPr>
          <a:xfrm>
            <a:off x="535635" y="3213557"/>
            <a:ext cx="2444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r>
              <a:rPr sz="2175" kern="0" baseline="-15325" dirty="0">
                <a:latin typeface="DejaVu Serif"/>
                <a:cs typeface="DejaVu Serif"/>
              </a:rPr>
              <a:t>1</a:t>
            </a:r>
            <a:endParaRPr sz="2175" kern="0" baseline="-15325">
              <a:latin typeface="DejaVu Serif"/>
              <a:cs typeface="DejaVu Serif"/>
            </a:endParaRPr>
          </a:p>
        </p:txBody>
      </p:sp>
      <p:sp>
        <p:nvSpPr>
          <p:cNvPr id="54" name="object 11"/>
          <p:cNvSpPr txBox="1"/>
          <p:nvPr/>
        </p:nvSpPr>
        <p:spPr>
          <a:xfrm>
            <a:off x="537159" y="4042917"/>
            <a:ext cx="250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r>
              <a:rPr sz="2175" kern="0" baseline="-15325" dirty="0">
                <a:latin typeface="DejaVu Serif"/>
                <a:cs typeface="DejaVu Serif"/>
              </a:rPr>
              <a:t>2</a:t>
            </a:r>
            <a:endParaRPr sz="2175" kern="0" baseline="-15325">
              <a:latin typeface="DejaVu Serif"/>
              <a:cs typeface="DejaVu Serif"/>
            </a:endParaRPr>
          </a:p>
        </p:txBody>
      </p:sp>
      <p:sp>
        <p:nvSpPr>
          <p:cNvPr id="55" name="object 12"/>
          <p:cNvSpPr/>
          <p:nvPr/>
        </p:nvSpPr>
        <p:spPr>
          <a:xfrm>
            <a:off x="5037582" y="3899153"/>
            <a:ext cx="76200" cy="4563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3"/>
          <p:cNvSpPr/>
          <p:nvPr/>
        </p:nvSpPr>
        <p:spPr>
          <a:xfrm>
            <a:off x="3025901" y="3912870"/>
            <a:ext cx="76200" cy="456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4"/>
          <p:cNvSpPr txBox="1"/>
          <p:nvPr/>
        </p:nvSpPr>
        <p:spPr>
          <a:xfrm>
            <a:off x="4975352" y="428797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15"/>
          <p:cNvSpPr txBox="1"/>
          <p:nvPr/>
        </p:nvSpPr>
        <p:spPr>
          <a:xfrm>
            <a:off x="3620515" y="359029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16"/>
          <p:cNvSpPr txBox="1"/>
          <p:nvPr/>
        </p:nvSpPr>
        <p:spPr>
          <a:xfrm>
            <a:off x="1033678" y="432790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20"/>
          <p:cNvSpPr/>
          <p:nvPr/>
        </p:nvSpPr>
        <p:spPr>
          <a:xfrm>
            <a:off x="1086611" y="3282734"/>
            <a:ext cx="719315" cy="318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1"/>
          <p:cNvSpPr/>
          <p:nvPr/>
        </p:nvSpPr>
        <p:spPr>
          <a:xfrm>
            <a:off x="1254252" y="3241560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2"/>
          <p:cNvSpPr/>
          <p:nvPr/>
        </p:nvSpPr>
        <p:spPr>
          <a:xfrm>
            <a:off x="1133855" y="3310128"/>
            <a:ext cx="629412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3"/>
          <p:cNvSpPr txBox="1"/>
          <p:nvPr/>
        </p:nvSpPr>
        <p:spPr>
          <a:xfrm>
            <a:off x="1133855" y="3310128"/>
            <a:ext cx="62992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55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24"/>
          <p:cNvSpPr/>
          <p:nvPr/>
        </p:nvSpPr>
        <p:spPr>
          <a:xfrm>
            <a:off x="1716023" y="4044734"/>
            <a:ext cx="757415" cy="318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5"/>
          <p:cNvSpPr/>
          <p:nvPr/>
        </p:nvSpPr>
        <p:spPr>
          <a:xfrm>
            <a:off x="1901951" y="4003560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6"/>
          <p:cNvSpPr/>
          <p:nvPr/>
        </p:nvSpPr>
        <p:spPr>
          <a:xfrm>
            <a:off x="1763267" y="4072128"/>
            <a:ext cx="667512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7"/>
          <p:cNvSpPr/>
          <p:nvPr/>
        </p:nvSpPr>
        <p:spPr>
          <a:xfrm>
            <a:off x="2394204" y="3282734"/>
            <a:ext cx="719315" cy="318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8"/>
          <p:cNvSpPr/>
          <p:nvPr/>
        </p:nvSpPr>
        <p:spPr>
          <a:xfrm>
            <a:off x="2563367" y="3241560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9"/>
          <p:cNvSpPr/>
          <p:nvPr/>
        </p:nvSpPr>
        <p:spPr>
          <a:xfrm>
            <a:off x="2441448" y="3310128"/>
            <a:ext cx="629412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0"/>
          <p:cNvSpPr txBox="1"/>
          <p:nvPr/>
        </p:nvSpPr>
        <p:spPr>
          <a:xfrm>
            <a:off x="2441448" y="3310128"/>
            <a:ext cx="62992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655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31"/>
          <p:cNvSpPr/>
          <p:nvPr/>
        </p:nvSpPr>
        <p:spPr>
          <a:xfrm>
            <a:off x="3707891" y="3273590"/>
            <a:ext cx="719315" cy="318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2"/>
          <p:cNvSpPr/>
          <p:nvPr/>
        </p:nvSpPr>
        <p:spPr>
          <a:xfrm>
            <a:off x="3875532" y="323241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3"/>
          <p:cNvSpPr/>
          <p:nvPr/>
        </p:nvSpPr>
        <p:spPr>
          <a:xfrm>
            <a:off x="3755135" y="3300984"/>
            <a:ext cx="629412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4"/>
          <p:cNvSpPr txBox="1"/>
          <p:nvPr/>
        </p:nvSpPr>
        <p:spPr>
          <a:xfrm>
            <a:off x="3755135" y="3300984"/>
            <a:ext cx="62992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35"/>
          <p:cNvSpPr/>
          <p:nvPr/>
        </p:nvSpPr>
        <p:spPr>
          <a:xfrm>
            <a:off x="3236976" y="4044734"/>
            <a:ext cx="571500" cy="3184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6"/>
          <p:cNvSpPr/>
          <p:nvPr/>
        </p:nvSpPr>
        <p:spPr>
          <a:xfrm>
            <a:off x="3331464" y="4003560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7"/>
          <p:cNvSpPr/>
          <p:nvPr/>
        </p:nvSpPr>
        <p:spPr>
          <a:xfrm>
            <a:off x="3284220" y="4072128"/>
            <a:ext cx="481584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8"/>
          <p:cNvSpPr/>
          <p:nvPr/>
        </p:nvSpPr>
        <p:spPr>
          <a:xfrm>
            <a:off x="3284220" y="4072128"/>
            <a:ext cx="481965" cy="228600"/>
          </a:xfrm>
          <a:custGeom>
            <a:avLst/>
            <a:gdLst/>
            <a:ahLst/>
            <a:cxnLst/>
            <a:rect l="l" t="t" r="r" b="b"/>
            <a:pathLst>
              <a:path w="481964" h="228600">
                <a:moveTo>
                  <a:pt x="0" y="228600"/>
                </a:moveTo>
                <a:lnTo>
                  <a:pt x="481584" y="228600"/>
                </a:lnTo>
                <a:lnTo>
                  <a:pt x="48158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9"/>
          <p:cNvSpPr/>
          <p:nvPr/>
        </p:nvSpPr>
        <p:spPr>
          <a:xfrm>
            <a:off x="3032760" y="4043210"/>
            <a:ext cx="263601" cy="3184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0"/>
          <p:cNvSpPr/>
          <p:nvPr/>
        </p:nvSpPr>
        <p:spPr>
          <a:xfrm>
            <a:off x="2971800" y="400203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1"/>
          <p:cNvSpPr/>
          <p:nvPr/>
        </p:nvSpPr>
        <p:spPr>
          <a:xfrm>
            <a:off x="3080004" y="4070603"/>
            <a:ext cx="173735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2"/>
          <p:cNvSpPr/>
          <p:nvPr/>
        </p:nvSpPr>
        <p:spPr>
          <a:xfrm>
            <a:off x="3080004" y="4070603"/>
            <a:ext cx="173990" cy="228600"/>
          </a:xfrm>
          <a:custGeom>
            <a:avLst/>
            <a:gdLst/>
            <a:ahLst/>
            <a:cxnLst/>
            <a:rect l="l" t="t" r="r" b="b"/>
            <a:pathLst>
              <a:path w="173989" h="228600">
                <a:moveTo>
                  <a:pt x="0" y="228600"/>
                </a:moveTo>
                <a:lnTo>
                  <a:pt x="173735" y="228600"/>
                </a:lnTo>
                <a:lnTo>
                  <a:pt x="17373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3"/>
          <p:cNvSpPr/>
          <p:nvPr/>
        </p:nvSpPr>
        <p:spPr>
          <a:xfrm>
            <a:off x="4332732" y="4035590"/>
            <a:ext cx="571500" cy="3184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4"/>
          <p:cNvSpPr/>
          <p:nvPr/>
        </p:nvSpPr>
        <p:spPr>
          <a:xfrm>
            <a:off x="4425696" y="399441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5"/>
          <p:cNvSpPr/>
          <p:nvPr/>
        </p:nvSpPr>
        <p:spPr>
          <a:xfrm>
            <a:off x="4379976" y="4062984"/>
            <a:ext cx="481584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6"/>
          <p:cNvSpPr txBox="1"/>
          <p:nvPr/>
        </p:nvSpPr>
        <p:spPr>
          <a:xfrm>
            <a:off x="4379976" y="4062984"/>
            <a:ext cx="481965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655"/>
              </a:lnSpc>
            </a:pPr>
            <a:r>
              <a:rPr sz="1400" spc="-7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47"/>
          <p:cNvSpPr txBox="1"/>
          <p:nvPr/>
        </p:nvSpPr>
        <p:spPr>
          <a:xfrm>
            <a:off x="1654301" y="3574160"/>
            <a:ext cx="1930400" cy="110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15290" algn="ctr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6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  <a:tabLst>
                <a:tab pos="1467485" algn="l"/>
                <a:tab pos="1826260" algn="l"/>
              </a:tabLst>
            </a:pPr>
            <a:r>
              <a:rPr sz="1400" spc="-70" dirty="0">
                <a:latin typeface="Arial"/>
                <a:cs typeface="Arial"/>
              </a:rPr>
              <a:t>3	1	2</a:t>
            </a:r>
            <a:endParaRPr sz="1400" dirty="0">
              <a:latin typeface="Arial"/>
              <a:cs typeface="Arial"/>
            </a:endParaRPr>
          </a:p>
          <a:p>
            <a:pPr marR="428625" algn="ctr">
              <a:lnSpc>
                <a:spcPct val="100000"/>
              </a:lnSpc>
              <a:spcBef>
                <a:spcPts val="830"/>
              </a:spcBef>
            </a:pPr>
            <a:r>
              <a:rPr sz="1800" b="1" spc="-90" dirty="0">
                <a:solidFill>
                  <a:srgbClr val="FF0000"/>
                </a:solidFill>
                <a:latin typeface="Trebuchet MS"/>
                <a:cs typeface="Trebuchet MS"/>
              </a:rPr>
              <a:t>Deadline </a:t>
            </a:r>
            <a:r>
              <a:rPr sz="1800" b="1" spc="-80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r>
              <a:rPr sz="1800" b="1" spc="-3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27" baseline="19097" dirty="0">
                <a:latin typeface="Arial"/>
                <a:cs typeface="Arial"/>
              </a:rPr>
              <a:t>9</a:t>
            </a:r>
            <a:endParaRPr sz="2400" baseline="19097" dirty="0">
              <a:latin typeface="Arial"/>
              <a:cs typeface="Arial"/>
            </a:endParaRPr>
          </a:p>
        </p:txBody>
      </p:sp>
      <p:sp>
        <p:nvSpPr>
          <p:cNvPr id="88" name="object 48"/>
          <p:cNvSpPr txBox="1"/>
          <p:nvPr/>
        </p:nvSpPr>
        <p:spPr>
          <a:xfrm>
            <a:off x="5029200" y="2066290"/>
            <a:ext cx="374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0000FF"/>
                </a:solidFill>
                <a:latin typeface="Trebuchet MS"/>
                <a:cs typeface="Trebuchet MS"/>
              </a:rPr>
              <a:t>No</a:t>
            </a:r>
            <a:r>
              <a:rPr sz="1800" b="1" spc="-75" dirty="0">
                <a:solidFill>
                  <a:srgbClr val="0000FF"/>
                </a:solidFill>
                <a:latin typeface="Trebuchet MS"/>
                <a:cs typeface="Trebuchet MS"/>
              </a:rPr>
              <a:t>!</a:t>
            </a:r>
            <a:endParaRPr sz="180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  <p:bldP spid="56" grpId="0" animBg="1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989838" y="1102869"/>
            <a:ext cx="7495540" cy="1179830"/>
          </a:xfrm>
          <a:custGeom>
            <a:avLst/>
            <a:gdLst/>
            <a:ahLst/>
            <a:cxnLst/>
            <a:rect l="l" t="t" r="r" b="b"/>
            <a:pathLst>
              <a:path w="7495540" h="1179830">
                <a:moveTo>
                  <a:pt x="0" y="196596"/>
                </a:moveTo>
                <a:lnTo>
                  <a:pt x="5192" y="151515"/>
                </a:lnTo>
                <a:lnTo>
                  <a:pt x="19983" y="110134"/>
                </a:lnTo>
                <a:lnTo>
                  <a:pt x="43191" y="73631"/>
                </a:lnTo>
                <a:lnTo>
                  <a:pt x="73637" y="43187"/>
                </a:lnTo>
                <a:lnTo>
                  <a:pt x="110140" y="19980"/>
                </a:lnTo>
                <a:lnTo>
                  <a:pt x="151519" y="5191"/>
                </a:lnTo>
                <a:lnTo>
                  <a:pt x="196596" y="0"/>
                </a:lnTo>
                <a:lnTo>
                  <a:pt x="7298436" y="0"/>
                </a:lnTo>
                <a:lnTo>
                  <a:pt x="7343516" y="5191"/>
                </a:lnTo>
                <a:lnTo>
                  <a:pt x="7384897" y="19980"/>
                </a:lnTo>
                <a:lnTo>
                  <a:pt x="7421400" y="43187"/>
                </a:lnTo>
                <a:lnTo>
                  <a:pt x="7451844" y="73631"/>
                </a:lnTo>
                <a:lnTo>
                  <a:pt x="7475051" y="110134"/>
                </a:lnTo>
                <a:lnTo>
                  <a:pt x="7489840" y="151515"/>
                </a:lnTo>
                <a:lnTo>
                  <a:pt x="7495032" y="196596"/>
                </a:lnTo>
                <a:lnTo>
                  <a:pt x="7495032" y="982980"/>
                </a:lnTo>
                <a:lnTo>
                  <a:pt x="7489840" y="1028060"/>
                </a:lnTo>
                <a:lnTo>
                  <a:pt x="7475051" y="1069441"/>
                </a:lnTo>
                <a:lnTo>
                  <a:pt x="7451844" y="1105944"/>
                </a:lnTo>
                <a:lnTo>
                  <a:pt x="7421400" y="1136388"/>
                </a:lnTo>
                <a:lnTo>
                  <a:pt x="7384897" y="1159595"/>
                </a:lnTo>
                <a:lnTo>
                  <a:pt x="7343516" y="1174384"/>
                </a:lnTo>
                <a:lnTo>
                  <a:pt x="7298436" y="1179576"/>
                </a:lnTo>
                <a:lnTo>
                  <a:pt x="196596" y="1179576"/>
                </a:lnTo>
                <a:lnTo>
                  <a:pt x="151519" y="1174384"/>
                </a:lnTo>
                <a:lnTo>
                  <a:pt x="110140" y="1159595"/>
                </a:lnTo>
                <a:lnTo>
                  <a:pt x="73637" y="1136388"/>
                </a:lnTo>
                <a:lnTo>
                  <a:pt x="43191" y="1105944"/>
                </a:lnTo>
                <a:lnTo>
                  <a:pt x="19983" y="1069441"/>
                </a:lnTo>
                <a:lnTo>
                  <a:pt x="5192" y="1028060"/>
                </a:lnTo>
                <a:lnTo>
                  <a:pt x="0" y="982980"/>
                </a:lnTo>
                <a:lnTo>
                  <a:pt x="0" y="19659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1143000" y="1159231"/>
            <a:ext cx="7162800" cy="9361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Fixed-priority scheduling </a:t>
            </a:r>
            <a:r>
              <a:rPr sz="2000" kern="0" dirty="0">
                <a:latin typeface="Arial"/>
                <a:cs typeface="Arial"/>
              </a:rPr>
              <a:t>with </a:t>
            </a: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RM </a:t>
            </a:r>
            <a:r>
              <a:rPr sz="2000" kern="0" dirty="0">
                <a:latin typeface="Arial"/>
                <a:cs typeface="Arial"/>
              </a:rPr>
              <a:t>priorities is </a:t>
            </a:r>
            <a:r>
              <a:rPr sz="2000" b="1" kern="0" dirty="0">
                <a:solidFill>
                  <a:srgbClr val="FF0000"/>
                </a:solidFill>
                <a:latin typeface="Trebuchet MS"/>
                <a:cs typeface="Trebuchet MS"/>
              </a:rPr>
              <a:t>not </a:t>
            </a:r>
            <a:r>
              <a:rPr sz="2000" kern="0" dirty="0">
                <a:latin typeface="Arial"/>
                <a:cs typeface="Arial"/>
              </a:rPr>
              <a:t>an </a:t>
            </a:r>
            <a:r>
              <a:rPr sz="2000" b="1" kern="0" dirty="0">
                <a:solidFill>
                  <a:srgbClr val="FF0000"/>
                </a:solidFill>
                <a:latin typeface="Trebuchet MS"/>
                <a:cs typeface="Trebuchet MS"/>
              </a:rPr>
              <a:t>optimal</a:t>
            </a:r>
            <a:endParaRPr sz="2000" kern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kern="0" dirty="0">
                <a:latin typeface="Arial"/>
                <a:cs typeface="Arial"/>
              </a:rPr>
              <a:t>scheduling policy </a:t>
            </a:r>
            <a:r>
              <a:rPr sz="1600" kern="0" dirty="0">
                <a:latin typeface="Arial"/>
                <a:cs typeface="Arial"/>
              </a:rPr>
              <a:t>(in the sense of feasibility)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883158" y="3256280"/>
            <a:ext cx="7496809" cy="1696720"/>
          </a:xfrm>
          <a:custGeom>
            <a:avLst/>
            <a:gdLst/>
            <a:ahLst/>
            <a:cxnLst/>
            <a:rect l="l" t="t" r="r" b="b"/>
            <a:pathLst>
              <a:path w="7496809" h="1696720">
                <a:moveTo>
                  <a:pt x="0" y="282701"/>
                </a:moveTo>
                <a:lnTo>
                  <a:pt x="3700" y="236858"/>
                </a:lnTo>
                <a:lnTo>
                  <a:pt x="14412" y="193365"/>
                </a:lnTo>
                <a:lnTo>
                  <a:pt x="31554" y="152805"/>
                </a:lnTo>
                <a:lnTo>
                  <a:pt x="54545" y="115763"/>
                </a:lnTo>
                <a:lnTo>
                  <a:pt x="82802" y="82819"/>
                </a:lnTo>
                <a:lnTo>
                  <a:pt x="115743" y="54559"/>
                </a:lnTo>
                <a:lnTo>
                  <a:pt x="152787" y="31563"/>
                </a:lnTo>
                <a:lnTo>
                  <a:pt x="193352" y="14417"/>
                </a:lnTo>
                <a:lnTo>
                  <a:pt x="236855" y="3701"/>
                </a:lnTo>
                <a:lnTo>
                  <a:pt x="282714" y="0"/>
                </a:lnTo>
                <a:lnTo>
                  <a:pt x="7213854" y="0"/>
                </a:lnTo>
                <a:lnTo>
                  <a:pt x="7259697" y="3701"/>
                </a:lnTo>
                <a:lnTo>
                  <a:pt x="7303190" y="14417"/>
                </a:lnTo>
                <a:lnTo>
                  <a:pt x="7343750" y="31563"/>
                </a:lnTo>
                <a:lnTo>
                  <a:pt x="7380792" y="54559"/>
                </a:lnTo>
                <a:lnTo>
                  <a:pt x="7413736" y="82819"/>
                </a:lnTo>
                <a:lnTo>
                  <a:pt x="7441996" y="115763"/>
                </a:lnTo>
                <a:lnTo>
                  <a:pt x="7464992" y="152805"/>
                </a:lnTo>
                <a:lnTo>
                  <a:pt x="7482138" y="193365"/>
                </a:lnTo>
                <a:lnTo>
                  <a:pt x="7492854" y="236858"/>
                </a:lnTo>
                <a:lnTo>
                  <a:pt x="7496556" y="282701"/>
                </a:lnTo>
                <a:lnTo>
                  <a:pt x="7496556" y="1413510"/>
                </a:lnTo>
                <a:lnTo>
                  <a:pt x="7492854" y="1459353"/>
                </a:lnTo>
                <a:lnTo>
                  <a:pt x="7482138" y="1502846"/>
                </a:lnTo>
                <a:lnTo>
                  <a:pt x="7464992" y="1543406"/>
                </a:lnTo>
                <a:lnTo>
                  <a:pt x="7441996" y="1580448"/>
                </a:lnTo>
                <a:lnTo>
                  <a:pt x="7413736" y="1613392"/>
                </a:lnTo>
                <a:lnTo>
                  <a:pt x="7380792" y="1641652"/>
                </a:lnTo>
                <a:lnTo>
                  <a:pt x="7343750" y="1664648"/>
                </a:lnTo>
                <a:lnTo>
                  <a:pt x="7303190" y="1681794"/>
                </a:lnTo>
                <a:lnTo>
                  <a:pt x="7259697" y="1692510"/>
                </a:lnTo>
                <a:lnTo>
                  <a:pt x="7213854" y="1696212"/>
                </a:lnTo>
                <a:lnTo>
                  <a:pt x="282714" y="1696212"/>
                </a:lnTo>
                <a:lnTo>
                  <a:pt x="236855" y="1692510"/>
                </a:lnTo>
                <a:lnTo>
                  <a:pt x="193352" y="1681794"/>
                </a:lnTo>
                <a:lnTo>
                  <a:pt x="152787" y="1664648"/>
                </a:lnTo>
                <a:lnTo>
                  <a:pt x="115743" y="1641652"/>
                </a:lnTo>
                <a:lnTo>
                  <a:pt x="82802" y="1613392"/>
                </a:lnTo>
                <a:lnTo>
                  <a:pt x="54545" y="1580448"/>
                </a:lnTo>
                <a:lnTo>
                  <a:pt x="31554" y="1543406"/>
                </a:lnTo>
                <a:lnTo>
                  <a:pt x="14412" y="1502846"/>
                </a:lnTo>
                <a:lnTo>
                  <a:pt x="3700" y="1459353"/>
                </a:lnTo>
                <a:lnTo>
                  <a:pt x="0" y="1413510"/>
                </a:lnTo>
                <a:lnTo>
                  <a:pt x="0" y="282701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 txBox="1"/>
          <p:nvPr/>
        </p:nvSpPr>
        <p:spPr>
          <a:xfrm>
            <a:off x="883158" y="3341853"/>
            <a:ext cx="7422641" cy="143629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728470">
              <a:lnSpc>
                <a:spcPct val="100000"/>
              </a:lnSpc>
              <a:spcBef>
                <a:spcPts val="1300"/>
              </a:spcBef>
            </a:pPr>
            <a:r>
              <a:rPr sz="2000" kern="0" dirty="0">
                <a:solidFill>
                  <a:srgbClr val="008000"/>
                </a:solidFill>
                <a:latin typeface="Arial"/>
                <a:cs typeface="Arial"/>
              </a:rPr>
              <a:t>However</a:t>
            </a:r>
            <a:r>
              <a:rPr sz="2000" kern="0" dirty="0">
                <a:latin typeface="Arial"/>
                <a:cs typeface="Arial"/>
              </a:rPr>
              <a:t>, if </a:t>
            </a:r>
            <a:r>
              <a:rPr sz="2000" kern="0" dirty="0">
                <a:solidFill>
                  <a:srgbClr val="C00000"/>
                </a:solidFill>
                <a:latin typeface="DejaVu Serif"/>
                <a:cs typeface="DejaVu Serif"/>
              </a:rPr>
              <a:t>∀𝒊, 𝑫</a:t>
            </a:r>
            <a:r>
              <a:rPr sz="2175" kern="0" baseline="-15325" dirty="0">
                <a:solidFill>
                  <a:srgbClr val="C00000"/>
                </a:solidFill>
                <a:latin typeface="DejaVu Serif"/>
                <a:cs typeface="DejaVu Serif"/>
              </a:rPr>
              <a:t>𝒊 </a:t>
            </a:r>
            <a:r>
              <a:rPr sz="2000" kern="0" dirty="0">
                <a:solidFill>
                  <a:srgbClr val="C00000"/>
                </a:solidFill>
                <a:latin typeface="DejaVu Serif"/>
                <a:cs typeface="DejaVu Serif"/>
              </a:rPr>
              <a:t>= 𝑻</a:t>
            </a:r>
            <a:r>
              <a:rPr sz="2175" kern="0" baseline="-15325" dirty="0">
                <a:solidFill>
                  <a:srgbClr val="C00000"/>
                </a:solidFill>
                <a:latin typeface="DejaVu Serif"/>
                <a:cs typeface="DejaVu Serif"/>
              </a:rPr>
              <a:t>𝒊 </a:t>
            </a:r>
            <a:r>
              <a:rPr sz="2000" kern="0" dirty="0">
                <a:latin typeface="Arial"/>
                <a:cs typeface="Arial"/>
              </a:rPr>
              <a:t>then</a:t>
            </a:r>
          </a:p>
          <a:p>
            <a:pPr marL="12700" marR="5080" algn="ctr">
              <a:lnSpc>
                <a:spcPts val="3600"/>
              </a:lnSpc>
              <a:spcBef>
                <a:spcPts val="320"/>
              </a:spcBef>
            </a:pPr>
            <a:r>
              <a:rPr sz="2000" kern="0" dirty="0">
                <a:latin typeface="Arial"/>
                <a:cs typeface="Arial"/>
              </a:rPr>
              <a:t>the </a:t>
            </a: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rate monotonic priority assignment </a:t>
            </a:r>
            <a:r>
              <a:rPr sz="2000" kern="0" dirty="0">
                <a:latin typeface="Arial"/>
                <a:cs typeface="Arial"/>
              </a:rPr>
              <a:t>is an </a:t>
            </a:r>
            <a:r>
              <a:rPr sz="2000" b="1" kern="0" dirty="0">
                <a:solidFill>
                  <a:srgbClr val="FF0000"/>
                </a:solidFill>
                <a:latin typeface="Trebuchet MS"/>
                <a:cs typeface="Trebuchet MS"/>
              </a:rPr>
              <a:t>optimal priority  assignment </a:t>
            </a:r>
            <a:r>
              <a:rPr sz="2000" kern="0" dirty="0">
                <a:latin typeface="Arial"/>
                <a:cs typeface="Arial"/>
              </a:rPr>
              <a:t>among all </a:t>
            </a:r>
            <a:r>
              <a:rPr sz="2000" i="1" u="heavy" kern="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rebuchet MS"/>
                <a:cs typeface="Trebuchet MS"/>
              </a:rPr>
              <a:t>other</a:t>
            </a:r>
            <a:r>
              <a:rPr sz="2000" i="1" kern="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i="1" kern="0" dirty="0">
                <a:latin typeface="Trebuchet MS"/>
                <a:cs typeface="Trebuchet MS"/>
              </a:rPr>
              <a:t>priority assignment methods</a:t>
            </a:r>
            <a:endParaRPr sz="20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5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|3.1|3.8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2.3|7.4|7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7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0.4|15.2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41183</TotalTime>
  <Words>871</Words>
  <Application>Microsoft Office PowerPoint</Application>
  <PresentationFormat>On-screen Show (4:3)</PresentationFormat>
  <Paragraphs>232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Aspect</vt:lpstr>
      <vt:lpstr>Embedded and Real-Time Systems  Spring 2021</vt:lpstr>
      <vt:lpstr>Copyright Notice</vt:lpstr>
      <vt:lpstr>Agenda</vt:lpstr>
      <vt:lpstr>Fixed-priority scheduling</vt:lpstr>
      <vt:lpstr>Priority assignment for fixed-priority scheduling</vt:lpstr>
      <vt:lpstr>Priority assignment for fixed-priority scheduling</vt:lpstr>
      <vt:lpstr>Is rate-monotonic an optimal scheduling policy  (in the sense of feasibility)?</vt:lpstr>
      <vt:lpstr>Is rate-monotonic an optimal scheduling policy  (in the sense of feasibility)?</vt:lpstr>
      <vt:lpstr>PowerPoint Presentation</vt:lpstr>
      <vt:lpstr>Rate monotonic is optimal</vt:lpstr>
      <vt:lpstr>Deadline Monotonic is optimal If Di ≤ Ti then the optimal  priority assignment is given by Deadline Monotonic (DM)</vt:lpstr>
      <vt:lpstr>EDF optimality</vt:lpstr>
      <vt:lpstr>Optimality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617</cp:revision>
  <cp:lastPrinted>2017-02-07T08:08:08Z</cp:lastPrinted>
  <dcterms:created xsi:type="dcterms:W3CDTF">2006-08-16T00:00:00Z</dcterms:created>
  <dcterms:modified xsi:type="dcterms:W3CDTF">2021-04-06T06:07:30Z</dcterms:modified>
</cp:coreProperties>
</file>