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90" r:id="rId3"/>
    <p:sldId id="25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5" r:id="rId2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130868"/>
    <a:srgbClr val="210DB3"/>
    <a:srgbClr val="106FB0"/>
    <a:srgbClr val="0530BB"/>
    <a:srgbClr val="034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4/10/2021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8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jp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jp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02.png"/><Relationship Id="rId18" Type="http://schemas.openxmlformats.org/officeDocument/2006/relationships/image" Target="../media/image107.jpg"/><Relationship Id="rId3" Type="http://schemas.openxmlformats.org/officeDocument/2006/relationships/image" Target="../media/image96.png"/><Relationship Id="rId21" Type="http://schemas.openxmlformats.org/officeDocument/2006/relationships/image" Target="../media/image109.png"/><Relationship Id="rId7" Type="http://schemas.openxmlformats.org/officeDocument/2006/relationships/image" Target="../media/image8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93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10" Type="http://schemas.openxmlformats.org/officeDocument/2006/relationships/image" Target="../media/image88.png"/><Relationship Id="rId19" Type="http://schemas.openxmlformats.org/officeDocument/2006/relationships/image" Target="../media/image94.jpg"/><Relationship Id="rId4" Type="http://schemas.openxmlformats.org/officeDocument/2006/relationships/image" Target="../media/image97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9.png"/><Relationship Id="rId18" Type="http://schemas.openxmlformats.org/officeDocument/2006/relationships/image" Target="../media/image123.png"/><Relationship Id="rId3" Type="http://schemas.openxmlformats.org/officeDocument/2006/relationships/image" Target="../media/image114.png"/><Relationship Id="rId21" Type="http://schemas.openxmlformats.org/officeDocument/2006/relationships/image" Target="../media/image125.png"/><Relationship Id="rId7" Type="http://schemas.openxmlformats.org/officeDocument/2006/relationships/image" Target="../media/image100.png"/><Relationship Id="rId12" Type="http://schemas.openxmlformats.org/officeDocument/2006/relationships/image" Target="../media/image118.png"/><Relationship Id="rId17" Type="http://schemas.openxmlformats.org/officeDocument/2006/relationships/image" Target="../media/image107.jpg"/><Relationship Id="rId2" Type="http://schemas.openxmlformats.org/officeDocument/2006/relationships/image" Target="../media/image113.jpg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21.png"/><Relationship Id="rId23" Type="http://schemas.openxmlformats.org/officeDocument/2006/relationships/image" Target="../media/image126.png"/><Relationship Id="rId10" Type="http://schemas.openxmlformats.org/officeDocument/2006/relationships/image" Target="../media/image116.png"/><Relationship Id="rId19" Type="http://schemas.openxmlformats.org/officeDocument/2006/relationships/image" Target="../media/image87.png"/><Relationship Id="rId4" Type="http://schemas.openxmlformats.org/officeDocument/2006/relationships/image" Target="../media/image115.png"/><Relationship Id="rId9" Type="http://schemas.openxmlformats.org/officeDocument/2006/relationships/image" Target="../media/image102.png"/><Relationship Id="rId14" Type="http://schemas.openxmlformats.org/officeDocument/2006/relationships/image" Target="../media/image120.png"/><Relationship Id="rId22" Type="http://schemas.openxmlformats.org/officeDocument/2006/relationships/image" Target="../media/image9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26.png"/><Relationship Id="rId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6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4.png"/><Relationship Id="rId18" Type="http://schemas.openxmlformats.org/officeDocument/2006/relationships/image" Target="../media/image43.png"/><Relationship Id="rId26" Type="http://schemas.openxmlformats.org/officeDocument/2006/relationships/image" Target="../media/image49.png"/><Relationship Id="rId3" Type="http://schemas.openxmlformats.org/officeDocument/2006/relationships/image" Target="../media/image31.png"/><Relationship Id="rId21" Type="http://schemas.openxmlformats.org/officeDocument/2006/relationships/image" Target="../media/image4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20" Type="http://schemas.openxmlformats.org/officeDocument/2006/relationships/image" Target="../media/image29.png"/><Relationship Id="rId29" Type="http://schemas.openxmlformats.org/officeDocument/2006/relationships/image" Target="../media/image52.png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33.png"/><Relationship Id="rId15" Type="http://schemas.openxmlformats.org/officeDocument/2006/relationships/image" Target="../media/image22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7.png"/><Relationship Id="rId19" Type="http://schemas.openxmlformats.org/officeDocument/2006/relationships/image" Target="../media/image28.png"/><Relationship Id="rId31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18.png"/><Relationship Id="rId14" Type="http://schemas.openxmlformats.org/officeDocument/2006/relationships/image" Target="../media/image40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9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609600" y="1088215"/>
            <a:ext cx="5105400" cy="1415131"/>
          </a:xfrm>
          <a:prstGeom prst="rect">
            <a:avLst/>
          </a:prstGeom>
        </p:spPr>
        <p:txBody>
          <a:bodyPr vert="horz" wrap="square" lIns="0" tIns="6794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z="3200" kern="0" dirty="0" smtClean="0">
                <a:latin typeface="+mj-lt"/>
              </a:rPr>
              <a:t>So, how to design a  utilization-based  </a:t>
            </a:r>
            <a:r>
              <a:rPr lang="en-US" sz="3200" kern="0" dirty="0" err="1" smtClean="0">
                <a:latin typeface="+mj-lt"/>
              </a:rPr>
              <a:t>schedulability</a:t>
            </a:r>
            <a:r>
              <a:rPr lang="en-US" sz="3200" kern="0" dirty="0" smtClean="0">
                <a:latin typeface="+mj-lt"/>
              </a:rPr>
              <a:t> test for RM?</a:t>
            </a:r>
            <a:endParaRPr lang="en-US" sz="3200" kern="0" dirty="0">
              <a:latin typeface="+mj-lt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5358282" y="922019"/>
            <a:ext cx="3058668" cy="2028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/>
          <p:cNvSpPr/>
          <p:nvPr/>
        </p:nvSpPr>
        <p:spPr>
          <a:xfrm>
            <a:off x="828193" y="3603497"/>
            <a:ext cx="6288405" cy="1460500"/>
          </a:xfrm>
          <a:custGeom>
            <a:avLst/>
            <a:gdLst/>
            <a:ahLst/>
            <a:cxnLst/>
            <a:rect l="l" t="t" r="r" b="b"/>
            <a:pathLst>
              <a:path w="6288405" h="1460500">
                <a:moveTo>
                  <a:pt x="0" y="243331"/>
                </a:moveTo>
                <a:lnTo>
                  <a:pt x="4943" y="194298"/>
                </a:lnTo>
                <a:lnTo>
                  <a:pt x="19122" y="148625"/>
                </a:lnTo>
                <a:lnTo>
                  <a:pt x="41557" y="107292"/>
                </a:lnTo>
                <a:lnTo>
                  <a:pt x="71270" y="71278"/>
                </a:lnTo>
                <a:lnTo>
                  <a:pt x="107284" y="41563"/>
                </a:lnTo>
                <a:lnTo>
                  <a:pt x="148620" y="19125"/>
                </a:lnTo>
                <a:lnTo>
                  <a:pt x="194299" y="4944"/>
                </a:lnTo>
                <a:lnTo>
                  <a:pt x="243344" y="0"/>
                </a:lnTo>
                <a:lnTo>
                  <a:pt x="3279520" y="0"/>
                </a:lnTo>
                <a:lnTo>
                  <a:pt x="4685030" y="0"/>
                </a:lnTo>
                <a:lnTo>
                  <a:pt x="5378704" y="0"/>
                </a:lnTo>
                <a:lnTo>
                  <a:pt x="5427737" y="4944"/>
                </a:lnTo>
                <a:lnTo>
                  <a:pt x="5473410" y="19125"/>
                </a:lnTo>
                <a:lnTo>
                  <a:pt x="5514743" y="41563"/>
                </a:lnTo>
                <a:lnTo>
                  <a:pt x="5550757" y="71278"/>
                </a:lnTo>
                <a:lnTo>
                  <a:pt x="5580472" y="107292"/>
                </a:lnTo>
                <a:lnTo>
                  <a:pt x="5602910" y="148625"/>
                </a:lnTo>
                <a:lnTo>
                  <a:pt x="5617091" y="194298"/>
                </a:lnTo>
                <a:lnTo>
                  <a:pt x="5622036" y="243331"/>
                </a:lnTo>
                <a:lnTo>
                  <a:pt x="5622036" y="851662"/>
                </a:lnTo>
                <a:lnTo>
                  <a:pt x="6288405" y="972312"/>
                </a:lnTo>
                <a:lnTo>
                  <a:pt x="5622036" y="1216659"/>
                </a:lnTo>
                <a:lnTo>
                  <a:pt x="5617091" y="1265693"/>
                </a:lnTo>
                <a:lnTo>
                  <a:pt x="5602910" y="1311366"/>
                </a:lnTo>
                <a:lnTo>
                  <a:pt x="5580472" y="1352699"/>
                </a:lnTo>
                <a:lnTo>
                  <a:pt x="5550757" y="1388713"/>
                </a:lnTo>
                <a:lnTo>
                  <a:pt x="5514743" y="1418428"/>
                </a:lnTo>
                <a:lnTo>
                  <a:pt x="5473410" y="1440866"/>
                </a:lnTo>
                <a:lnTo>
                  <a:pt x="5427737" y="1455047"/>
                </a:lnTo>
                <a:lnTo>
                  <a:pt x="5378704" y="1459991"/>
                </a:lnTo>
                <a:lnTo>
                  <a:pt x="4685030" y="1459991"/>
                </a:lnTo>
                <a:lnTo>
                  <a:pt x="3279520" y="1459991"/>
                </a:lnTo>
                <a:lnTo>
                  <a:pt x="243344" y="1459991"/>
                </a:lnTo>
                <a:lnTo>
                  <a:pt x="194299" y="1455047"/>
                </a:lnTo>
                <a:lnTo>
                  <a:pt x="148620" y="1440866"/>
                </a:lnTo>
                <a:lnTo>
                  <a:pt x="107284" y="1418428"/>
                </a:lnTo>
                <a:lnTo>
                  <a:pt x="71270" y="1388713"/>
                </a:lnTo>
                <a:lnTo>
                  <a:pt x="41557" y="1352699"/>
                </a:lnTo>
                <a:lnTo>
                  <a:pt x="19122" y="1311366"/>
                </a:lnTo>
                <a:lnTo>
                  <a:pt x="4943" y="1265693"/>
                </a:lnTo>
                <a:lnTo>
                  <a:pt x="0" y="1216659"/>
                </a:lnTo>
                <a:lnTo>
                  <a:pt x="0" y="851662"/>
                </a:lnTo>
                <a:lnTo>
                  <a:pt x="0" y="243331"/>
                </a:lnTo>
                <a:close/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/>
          <p:cNvSpPr txBox="1"/>
          <p:nvPr/>
        </p:nvSpPr>
        <p:spPr>
          <a:xfrm>
            <a:off x="987247" y="3894582"/>
            <a:ext cx="53028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Try to find a utilization </a:t>
            </a:r>
            <a:r>
              <a:rPr sz="1800" kern="0" dirty="0">
                <a:solidFill>
                  <a:srgbClr val="0000FF"/>
                </a:solidFill>
                <a:latin typeface="Arial"/>
                <a:cs typeface="Arial"/>
              </a:rPr>
              <a:t>threshold </a:t>
            </a:r>
            <a:r>
              <a:rPr sz="1800" kern="0" dirty="0">
                <a:latin typeface="Arial"/>
                <a:cs typeface="Arial"/>
              </a:rPr>
              <a:t>(lower bound) such  that </a:t>
            </a:r>
            <a:r>
              <a:rPr sz="1800" b="1" kern="0" dirty="0">
                <a:latin typeface="Trebuchet MS"/>
                <a:cs typeface="Trebuchet MS"/>
              </a:rPr>
              <a:t>ANY task set </a:t>
            </a:r>
            <a:r>
              <a:rPr sz="1800" kern="0" dirty="0">
                <a:latin typeface="Arial"/>
                <a:cs typeface="Arial"/>
              </a:rPr>
              <a:t>with </a:t>
            </a:r>
            <a:r>
              <a:rPr sz="1800" b="1" kern="0" dirty="0">
                <a:latin typeface="Trebuchet MS"/>
                <a:cs typeface="Trebuchet MS"/>
              </a:rPr>
              <a:t>utilization lower than that bound  </a:t>
            </a:r>
            <a:r>
              <a:rPr sz="1800" kern="0" dirty="0">
                <a:latin typeface="Arial"/>
                <a:cs typeface="Arial"/>
              </a:rPr>
              <a:t>is </a:t>
            </a: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CERTAINLY schedulable</a:t>
            </a:r>
            <a:endParaRPr sz="1800" kern="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6791" y="3453384"/>
            <a:ext cx="1427988" cy="2563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The simplest utilization-based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685160" y="2837688"/>
            <a:ext cx="237832" cy="278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2767584" y="2939033"/>
            <a:ext cx="78105" cy="2625725"/>
          </a:xfrm>
          <a:custGeom>
            <a:avLst/>
            <a:gdLst/>
            <a:ahLst/>
            <a:cxnLst/>
            <a:rect l="l" t="t" r="r" b="b"/>
            <a:pathLst>
              <a:path w="78105" h="2625725">
                <a:moveTo>
                  <a:pt x="51847" y="77681"/>
                </a:moveTo>
                <a:lnTo>
                  <a:pt x="25939" y="77766"/>
                </a:lnTo>
                <a:lnTo>
                  <a:pt x="32131" y="2625318"/>
                </a:lnTo>
                <a:lnTo>
                  <a:pt x="58038" y="2625255"/>
                </a:lnTo>
                <a:lnTo>
                  <a:pt x="51847" y="77681"/>
                </a:lnTo>
                <a:close/>
              </a:path>
              <a:path w="78105" h="2625725">
                <a:moveTo>
                  <a:pt x="38735" y="0"/>
                </a:moveTo>
                <a:lnTo>
                  <a:pt x="0" y="77850"/>
                </a:lnTo>
                <a:lnTo>
                  <a:pt x="25939" y="77766"/>
                </a:lnTo>
                <a:lnTo>
                  <a:pt x="25907" y="64769"/>
                </a:lnTo>
                <a:lnTo>
                  <a:pt x="71279" y="64769"/>
                </a:lnTo>
                <a:lnTo>
                  <a:pt x="38735" y="0"/>
                </a:lnTo>
                <a:close/>
              </a:path>
              <a:path w="78105" h="2625725">
                <a:moveTo>
                  <a:pt x="51816" y="64769"/>
                </a:moveTo>
                <a:lnTo>
                  <a:pt x="25907" y="64769"/>
                </a:lnTo>
                <a:lnTo>
                  <a:pt x="25939" y="77766"/>
                </a:lnTo>
                <a:lnTo>
                  <a:pt x="51847" y="77681"/>
                </a:lnTo>
                <a:lnTo>
                  <a:pt x="51816" y="64769"/>
                </a:lnTo>
                <a:close/>
              </a:path>
              <a:path w="78105" h="2625725">
                <a:moveTo>
                  <a:pt x="71279" y="64769"/>
                </a:moveTo>
                <a:lnTo>
                  <a:pt x="51816" y="64769"/>
                </a:lnTo>
                <a:lnTo>
                  <a:pt x="51847" y="77681"/>
                </a:lnTo>
                <a:lnTo>
                  <a:pt x="77724" y="77597"/>
                </a:lnTo>
                <a:lnTo>
                  <a:pt x="71279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2621153" y="5291327"/>
            <a:ext cx="3718559" cy="237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664586" y="5353913"/>
            <a:ext cx="3558540" cy="78105"/>
          </a:xfrm>
          <a:custGeom>
            <a:avLst/>
            <a:gdLst/>
            <a:ahLst/>
            <a:cxnLst/>
            <a:rect l="l" t="t" r="r" b="b"/>
            <a:pathLst>
              <a:path w="3558540" h="78104">
                <a:moveTo>
                  <a:pt x="3532573" y="25895"/>
                </a:moveTo>
                <a:lnTo>
                  <a:pt x="3493643" y="25895"/>
                </a:lnTo>
                <a:lnTo>
                  <a:pt x="3493643" y="51803"/>
                </a:lnTo>
                <a:lnTo>
                  <a:pt x="3480646" y="51820"/>
                </a:lnTo>
                <a:lnTo>
                  <a:pt x="3480689" y="77724"/>
                </a:lnTo>
                <a:lnTo>
                  <a:pt x="3558413" y="38760"/>
                </a:lnTo>
                <a:lnTo>
                  <a:pt x="3532573" y="25895"/>
                </a:lnTo>
                <a:close/>
              </a:path>
              <a:path w="3558540" h="78104">
                <a:moveTo>
                  <a:pt x="3480604" y="25912"/>
                </a:moveTo>
                <a:lnTo>
                  <a:pt x="0" y="30441"/>
                </a:lnTo>
                <a:lnTo>
                  <a:pt x="0" y="56349"/>
                </a:lnTo>
                <a:lnTo>
                  <a:pt x="3480646" y="51820"/>
                </a:lnTo>
                <a:lnTo>
                  <a:pt x="3480604" y="25912"/>
                </a:lnTo>
                <a:close/>
              </a:path>
              <a:path w="3558540" h="78104">
                <a:moveTo>
                  <a:pt x="3493643" y="25895"/>
                </a:moveTo>
                <a:lnTo>
                  <a:pt x="3480604" y="25912"/>
                </a:lnTo>
                <a:lnTo>
                  <a:pt x="3480646" y="51820"/>
                </a:lnTo>
                <a:lnTo>
                  <a:pt x="3493643" y="51803"/>
                </a:lnTo>
                <a:lnTo>
                  <a:pt x="3493643" y="25895"/>
                </a:lnTo>
                <a:close/>
              </a:path>
              <a:path w="3558540" h="78104">
                <a:moveTo>
                  <a:pt x="3480562" y="0"/>
                </a:moveTo>
                <a:lnTo>
                  <a:pt x="3480604" y="25912"/>
                </a:lnTo>
                <a:lnTo>
                  <a:pt x="3532573" y="25895"/>
                </a:lnTo>
                <a:lnTo>
                  <a:pt x="3480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2572131" y="2775584"/>
            <a:ext cx="17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2783585" y="5479427"/>
            <a:ext cx="1397134" cy="615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209161" y="5475147"/>
            <a:ext cx="453263" cy="611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4726431" y="5477268"/>
            <a:ext cx="457326" cy="607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5217413" y="5461965"/>
            <a:ext cx="432689" cy="604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049397" y="4091939"/>
            <a:ext cx="303314" cy="1341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096641" y="4119371"/>
            <a:ext cx="213359" cy="1251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096641" y="4119371"/>
            <a:ext cx="213360" cy="1251585"/>
          </a:xfrm>
          <a:custGeom>
            <a:avLst/>
            <a:gdLst/>
            <a:ahLst/>
            <a:cxnLst/>
            <a:rect l="l" t="t" r="r" b="b"/>
            <a:pathLst>
              <a:path w="213360" h="1251585">
                <a:moveTo>
                  <a:pt x="0" y="1251204"/>
                </a:moveTo>
                <a:lnTo>
                  <a:pt x="213359" y="1251204"/>
                </a:lnTo>
                <a:lnTo>
                  <a:pt x="213359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476117" y="3814584"/>
            <a:ext cx="312458" cy="1618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523361" y="3842003"/>
            <a:ext cx="222503" cy="1528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3523361" y="3842003"/>
            <a:ext cx="222885" cy="1529080"/>
          </a:xfrm>
          <a:custGeom>
            <a:avLst/>
            <a:gdLst/>
            <a:ahLst/>
            <a:cxnLst/>
            <a:rect l="l" t="t" r="r" b="b"/>
            <a:pathLst>
              <a:path w="222885" h="1529079">
                <a:moveTo>
                  <a:pt x="0" y="1528572"/>
                </a:moveTo>
                <a:lnTo>
                  <a:pt x="222503" y="1528572"/>
                </a:lnTo>
                <a:lnTo>
                  <a:pt x="222503" y="0"/>
                </a:lnTo>
                <a:lnTo>
                  <a:pt x="0" y="0"/>
                </a:lnTo>
                <a:lnTo>
                  <a:pt x="0" y="15285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3943985" y="4439412"/>
            <a:ext cx="333755" cy="993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3991229" y="4466844"/>
            <a:ext cx="243839" cy="903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3991229" y="4466844"/>
            <a:ext cx="243840" cy="904240"/>
          </a:xfrm>
          <a:custGeom>
            <a:avLst/>
            <a:gdLst/>
            <a:ahLst/>
            <a:cxnLst/>
            <a:rect l="l" t="t" r="r" b="b"/>
            <a:pathLst>
              <a:path w="243839" h="904239">
                <a:moveTo>
                  <a:pt x="0" y="903731"/>
                </a:moveTo>
                <a:lnTo>
                  <a:pt x="243839" y="903731"/>
                </a:lnTo>
                <a:lnTo>
                  <a:pt x="243839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465193" y="3355847"/>
            <a:ext cx="300177" cy="2077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512437" y="3383279"/>
            <a:ext cx="210312" cy="19872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4512437" y="3383279"/>
            <a:ext cx="210820" cy="1987550"/>
          </a:xfrm>
          <a:custGeom>
            <a:avLst/>
            <a:gdLst/>
            <a:ahLst/>
            <a:cxnLst/>
            <a:rect l="l" t="t" r="r" b="b"/>
            <a:pathLst>
              <a:path w="210820" h="1987550">
                <a:moveTo>
                  <a:pt x="0" y="1987295"/>
                </a:moveTo>
                <a:lnTo>
                  <a:pt x="210312" y="1987295"/>
                </a:lnTo>
                <a:lnTo>
                  <a:pt x="210312" y="0"/>
                </a:lnTo>
                <a:lnTo>
                  <a:pt x="0" y="0"/>
                </a:lnTo>
                <a:lnTo>
                  <a:pt x="0" y="19872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4954397" y="4546091"/>
            <a:ext cx="332257" cy="8869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001641" y="4573524"/>
            <a:ext cx="242315" cy="7970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001641" y="4573524"/>
            <a:ext cx="242570" cy="797560"/>
          </a:xfrm>
          <a:custGeom>
            <a:avLst/>
            <a:gdLst/>
            <a:ahLst/>
            <a:cxnLst/>
            <a:rect l="l" t="t" r="r" b="b"/>
            <a:pathLst>
              <a:path w="242570" h="797560">
                <a:moveTo>
                  <a:pt x="0" y="797052"/>
                </a:moveTo>
                <a:lnTo>
                  <a:pt x="242315" y="797052"/>
                </a:lnTo>
                <a:lnTo>
                  <a:pt x="242315" y="0"/>
                </a:lnTo>
                <a:lnTo>
                  <a:pt x="0" y="0"/>
                </a:lnTo>
                <a:lnTo>
                  <a:pt x="0" y="79705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455793" y="4898135"/>
            <a:ext cx="277393" cy="5349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5503037" y="4925568"/>
            <a:ext cx="187451" cy="445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5503037" y="4925568"/>
            <a:ext cx="187960" cy="445134"/>
          </a:xfrm>
          <a:custGeom>
            <a:avLst/>
            <a:gdLst/>
            <a:ahLst/>
            <a:cxnLst/>
            <a:rect l="l" t="t" r="r" b="b"/>
            <a:pathLst>
              <a:path w="187960" h="445135">
                <a:moveTo>
                  <a:pt x="0" y="445007"/>
                </a:moveTo>
                <a:lnTo>
                  <a:pt x="187451" y="445007"/>
                </a:lnTo>
                <a:lnTo>
                  <a:pt x="187451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 txBox="1"/>
          <p:nvPr/>
        </p:nvSpPr>
        <p:spPr>
          <a:xfrm>
            <a:off x="3959605" y="422275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0.6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4459224" y="308648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1.1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4986147" y="4300854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0.5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3032760" y="3576066"/>
            <a:ext cx="80835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ts val="2115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0.92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15"/>
              </a:lnSpc>
            </a:pPr>
            <a:r>
              <a:rPr sz="1800" b="1" spc="-160" dirty="0">
                <a:latin typeface="Trebuchet MS"/>
                <a:cs typeface="Trebuchet MS"/>
              </a:rPr>
              <a:t>0.8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5425059" y="4579696"/>
            <a:ext cx="174053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0.3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889635">
              <a:lnSpc>
                <a:spcPct val="100000"/>
              </a:lnSpc>
            </a:pPr>
            <a:r>
              <a:rPr sz="1800" b="1" spc="-150" dirty="0">
                <a:latin typeface="Trebuchet MS"/>
                <a:cs typeface="Trebuchet MS"/>
              </a:rPr>
              <a:t>Task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sets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707542" y="1041653"/>
            <a:ext cx="8207858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For a given task set, check whether or not</a:t>
            </a:r>
          </a:p>
          <a:p>
            <a:pPr marL="215900" algn="ctr">
              <a:lnSpc>
                <a:spcPts val="3170"/>
              </a:lnSpc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𝑼 ≤ 𝑼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𝒍𝒃</a:t>
            </a:r>
            <a:endParaRPr sz="3075" kern="0" baseline="-16260" dirty="0">
              <a:latin typeface="DejaVu Serif"/>
              <a:cs typeface="DejaVu Serif"/>
            </a:endParaRPr>
          </a:p>
          <a:p>
            <a:pPr marL="12700">
              <a:lnSpc>
                <a:spcPts val="2275"/>
              </a:lnSpc>
              <a:spcBef>
                <a:spcPts val="810"/>
              </a:spcBef>
            </a:pPr>
            <a:r>
              <a:rPr sz="2000" kern="0" dirty="0">
                <a:latin typeface="Arial"/>
                <a:cs typeface="Arial"/>
              </a:rPr>
              <a:t>where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𝑈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𝑙𝑏 </a:t>
            </a:r>
            <a:r>
              <a:rPr sz="2000" kern="0" dirty="0">
                <a:latin typeface="Arial"/>
                <a:cs typeface="Arial"/>
              </a:rPr>
              <a:t>is the largest utilization such that </a:t>
            </a:r>
            <a:r>
              <a:rPr sz="2000" u="heavy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any task set </a:t>
            </a:r>
            <a:r>
              <a:rPr sz="2000" kern="0" dirty="0">
                <a:latin typeface="Arial"/>
                <a:cs typeface="Arial"/>
              </a:rPr>
              <a:t>with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𝑼 ≤ 𝑼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𝒍𝒃 </a:t>
            </a:r>
            <a:r>
              <a:rPr sz="2000" kern="0" dirty="0">
                <a:latin typeface="Arial"/>
                <a:cs typeface="Arial"/>
              </a:rPr>
              <a:t>is</a:t>
            </a:r>
          </a:p>
          <a:p>
            <a:pPr marL="12700">
              <a:lnSpc>
                <a:spcPts val="2275"/>
              </a:lnSpc>
            </a:pPr>
            <a:r>
              <a:rPr sz="2000" b="1" kern="0" dirty="0">
                <a:solidFill>
                  <a:srgbClr val="008000"/>
                </a:solidFill>
                <a:latin typeface="Trebuchet MS"/>
                <a:cs typeface="Trebuchet MS"/>
              </a:rPr>
              <a:t>always schedulable by RM.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2812414" y="3498341"/>
            <a:ext cx="3867785" cy="1270"/>
          </a:xfrm>
          <a:custGeom>
            <a:avLst/>
            <a:gdLst/>
            <a:ahLst/>
            <a:cxnLst/>
            <a:rect l="l" t="t" r="r" b="b"/>
            <a:pathLst>
              <a:path w="3867784" h="1270">
                <a:moveTo>
                  <a:pt x="0" y="0"/>
                </a:moveTo>
                <a:lnTo>
                  <a:pt x="3867658" y="1269"/>
                </a:lnTo>
              </a:path>
            </a:pathLst>
          </a:custGeom>
          <a:ln w="381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 txBox="1"/>
          <p:nvPr/>
        </p:nvSpPr>
        <p:spPr>
          <a:xfrm>
            <a:off x="2514600" y="325140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6759828" y="3312668"/>
            <a:ext cx="193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Necessary</a:t>
            </a:r>
            <a:r>
              <a:rPr sz="1800" b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condition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4443856" y="2741675"/>
            <a:ext cx="394715" cy="3947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2791079" y="4271009"/>
            <a:ext cx="3867785" cy="1270"/>
          </a:xfrm>
          <a:custGeom>
            <a:avLst/>
            <a:gdLst/>
            <a:ahLst/>
            <a:cxnLst/>
            <a:rect l="l" t="t" r="r" b="b"/>
            <a:pathLst>
              <a:path w="3867784" h="1270">
                <a:moveTo>
                  <a:pt x="0" y="0"/>
                </a:moveTo>
                <a:lnTo>
                  <a:pt x="3867657" y="1269"/>
                </a:lnTo>
              </a:path>
            </a:pathLst>
          </a:custGeom>
          <a:ln w="28956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6760717" y="4085335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008000"/>
                </a:solidFill>
                <a:latin typeface="Trebuchet MS"/>
                <a:cs typeface="Trebuchet MS"/>
              </a:rPr>
              <a:t>Sufficient</a:t>
            </a:r>
            <a:r>
              <a:rPr sz="18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8000"/>
                </a:solidFill>
                <a:latin typeface="Trebuchet MS"/>
                <a:cs typeface="Trebuchet MS"/>
              </a:rPr>
              <a:t>condition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2362200" y="4128896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62" baseline="10802" dirty="0">
                <a:solidFill>
                  <a:srgbClr val="008000"/>
                </a:solidFill>
                <a:latin typeface="DejaVu Serif"/>
                <a:cs typeface="DejaVu Serif"/>
              </a:rPr>
              <a:t>𝑼</a:t>
            </a:r>
            <a:r>
              <a:rPr sz="1300" spc="-490" dirty="0">
                <a:solidFill>
                  <a:srgbClr val="008000"/>
                </a:solidFill>
                <a:latin typeface="DejaVu Serif"/>
                <a:cs typeface="DejaVu Serif"/>
              </a:rPr>
              <a:t>𝒍</a:t>
            </a:r>
            <a:r>
              <a:rPr sz="1300" spc="35" dirty="0">
                <a:solidFill>
                  <a:srgbClr val="008000"/>
                </a:solidFill>
                <a:latin typeface="DejaVu Serif"/>
                <a:cs typeface="DejaVu Serif"/>
              </a:rPr>
              <a:t>𝒃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49" name="object 47"/>
          <p:cNvSpPr/>
          <p:nvPr/>
        </p:nvSpPr>
        <p:spPr>
          <a:xfrm>
            <a:off x="3893693" y="2668524"/>
            <a:ext cx="396239" cy="3962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4966588" y="2673096"/>
            <a:ext cx="396239" cy="3962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5428361" y="2667000"/>
            <a:ext cx="396239" cy="3962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6328617" y="3660647"/>
            <a:ext cx="335707" cy="4508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5967856" y="3474732"/>
            <a:ext cx="409917" cy="8579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6021197" y="3500627"/>
            <a:ext cx="307848" cy="7650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6021197" y="3500627"/>
            <a:ext cx="307975" cy="765175"/>
          </a:xfrm>
          <a:custGeom>
            <a:avLst/>
            <a:gdLst/>
            <a:ahLst/>
            <a:cxnLst/>
            <a:rect l="l" t="t" r="r" b="b"/>
            <a:pathLst>
              <a:path w="307975" h="765175">
                <a:moveTo>
                  <a:pt x="0" y="153924"/>
                </a:moveTo>
                <a:lnTo>
                  <a:pt x="153924" y="0"/>
                </a:lnTo>
                <a:lnTo>
                  <a:pt x="307848" y="153924"/>
                </a:lnTo>
                <a:lnTo>
                  <a:pt x="230886" y="153924"/>
                </a:lnTo>
                <a:lnTo>
                  <a:pt x="230886" y="611124"/>
                </a:lnTo>
                <a:lnTo>
                  <a:pt x="307848" y="611124"/>
                </a:lnTo>
                <a:lnTo>
                  <a:pt x="153924" y="765048"/>
                </a:lnTo>
                <a:lnTo>
                  <a:pt x="0" y="611124"/>
                </a:lnTo>
                <a:lnTo>
                  <a:pt x="76962" y="611124"/>
                </a:lnTo>
                <a:lnTo>
                  <a:pt x="76962" y="153924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2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Liu and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Layland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test for 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28600" y="1019175"/>
            <a:ext cx="8534400" cy="5211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50000"/>
              </a:lnSpc>
              <a:spcBef>
                <a:spcPts val="100"/>
              </a:spcBef>
            </a:pPr>
            <a:r>
              <a:rPr sz="2400" kern="0" dirty="0">
                <a:solidFill>
                  <a:srgbClr val="C00000"/>
                </a:solidFill>
                <a:latin typeface="Arial"/>
                <a:cs typeface="Arial"/>
              </a:rPr>
              <a:t>Liu and Layland </a:t>
            </a:r>
            <a:r>
              <a:rPr sz="2400" kern="0" dirty="0">
                <a:latin typeface="Arial"/>
                <a:cs typeface="Arial"/>
              </a:rPr>
              <a:t>[1973] derived the largest value for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𝑈</a:t>
            </a:r>
            <a:r>
              <a:rPr sz="2400" kern="0" baseline="-14957" dirty="0">
                <a:solidFill>
                  <a:srgbClr val="0000FF"/>
                </a:solidFill>
                <a:latin typeface="DejaVu Serif"/>
                <a:cs typeface="DejaVu Serif"/>
              </a:rPr>
              <a:t>𝑙𝑏 </a:t>
            </a:r>
            <a:r>
              <a:rPr sz="2400" kern="0" dirty="0">
                <a:latin typeface="Arial"/>
                <a:cs typeface="Arial"/>
              </a:rPr>
              <a:t>for the </a:t>
            </a:r>
            <a:r>
              <a:rPr sz="2400" b="1" kern="0" dirty="0">
                <a:latin typeface="Trebuchet MS"/>
                <a:cs typeface="Trebuchet MS"/>
              </a:rPr>
              <a:t>rate </a:t>
            </a:r>
            <a:r>
              <a:rPr sz="2400" b="1" kern="0" dirty="0" smtClean="0">
                <a:latin typeface="Trebuchet MS"/>
                <a:cs typeface="Trebuchet MS"/>
              </a:rPr>
              <a:t>monotonic</a:t>
            </a:r>
            <a:r>
              <a:rPr lang="en-US" sz="2400" b="1" kern="0" dirty="0" smtClean="0">
                <a:latin typeface="Trebuchet MS"/>
                <a:cs typeface="Trebuchet MS"/>
              </a:rPr>
              <a:t> </a:t>
            </a:r>
            <a:r>
              <a:rPr sz="2400" kern="0" dirty="0" smtClean="0">
                <a:latin typeface="Arial"/>
                <a:cs typeface="Arial"/>
              </a:rPr>
              <a:t>scheduling </a:t>
            </a:r>
            <a:r>
              <a:rPr sz="2400" kern="0" dirty="0">
                <a:latin typeface="Arial"/>
                <a:cs typeface="Arial"/>
              </a:rPr>
              <a:t>under certain </a:t>
            </a:r>
            <a:r>
              <a:rPr sz="2400" b="1" kern="0" dirty="0">
                <a:solidFill>
                  <a:srgbClr val="008000"/>
                </a:solidFill>
                <a:latin typeface="Trebuchet MS"/>
                <a:cs typeface="Trebuchet MS"/>
              </a:rPr>
              <a:t>assumptions</a:t>
            </a:r>
            <a:r>
              <a:rPr sz="2400" kern="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kern="0" dirty="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A1</a:t>
            </a:r>
            <a:r>
              <a:rPr sz="2000" b="1" kern="0" dirty="0">
                <a:latin typeface="Trebuchet MS"/>
                <a:cs typeface="Trebuchet MS"/>
              </a:rPr>
              <a:t>.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𝑪</a:t>
            </a:r>
            <a:r>
              <a:rPr sz="20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latin typeface="Arial"/>
                <a:cs typeface="Arial"/>
              </a:rPr>
              <a:t>and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𝑻</a:t>
            </a:r>
            <a:r>
              <a:rPr sz="20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latin typeface="Arial"/>
                <a:cs typeface="Arial"/>
              </a:rPr>
              <a:t>are constant for every job of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000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2000" kern="0" baseline="-15325" dirty="0">
              <a:latin typeface="DejaVu Serif"/>
              <a:cs typeface="DejaVu Serif"/>
            </a:endParaRPr>
          </a:p>
          <a:p>
            <a:pPr marL="641350">
              <a:lnSpc>
                <a:spcPct val="100000"/>
              </a:lnSpc>
              <a:spcBef>
                <a:spcPts val="77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A2</a:t>
            </a:r>
            <a:r>
              <a:rPr sz="2000" b="1" kern="0" dirty="0">
                <a:latin typeface="Trebuchet MS"/>
                <a:cs typeface="Trebuchet MS"/>
              </a:rPr>
              <a:t>.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For each task,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𝑻</a:t>
            </a:r>
            <a:r>
              <a:rPr sz="2000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 </a:t>
            </a:r>
            <a:r>
              <a:rPr sz="2000" kern="0" dirty="0">
                <a:solidFill>
                  <a:srgbClr val="C00000"/>
                </a:solidFill>
                <a:latin typeface="DejaVu Serif"/>
                <a:cs typeface="DejaVu Serif"/>
              </a:rPr>
              <a:t>= 𝑫</a:t>
            </a:r>
            <a:r>
              <a:rPr sz="2000" kern="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𝒊</a:t>
            </a:r>
            <a:endParaRPr sz="2000" kern="0" baseline="-15325" dirty="0">
              <a:latin typeface="DejaVu Serif"/>
              <a:cs typeface="DejaVu Serif"/>
            </a:endParaRPr>
          </a:p>
          <a:p>
            <a:pPr marL="641350">
              <a:lnSpc>
                <a:spcPct val="100000"/>
              </a:lnSpc>
              <a:spcBef>
                <a:spcPts val="74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A3</a:t>
            </a:r>
            <a:r>
              <a:rPr sz="2000" b="1" kern="0" dirty="0">
                <a:latin typeface="Trebuchet MS"/>
                <a:cs typeface="Trebuchet MS"/>
              </a:rPr>
              <a:t>. </a:t>
            </a:r>
            <a:r>
              <a:rPr sz="2000" kern="0" dirty="0">
                <a:latin typeface="Arial"/>
                <a:cs typeface="Arial"/>
              </a:rPr>
              <a:t>Tasks are </a:t>
            </a: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fully preemptive</a:t>
            </a:r>
            <a:endParaRPr sz="2000" kern="0" dirty="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77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A4</a:t>
            </a:r>
            <a:r>
              <a:rPr sz="2000" b="1" kern="0" dirty="0">
                <a:latin typeface="Trebuchet MS"/>
                <a:cs typeface="Trebuchet MS"/>
              </a:rPr>
              <a:t>. </a:t>
            </a:r>
            <a:r>
              <a:rPr sz="2000" kern="0" dirty="0">
                <a:latin typeface="Arial"/>
                <a:cs typeface="Arial"/>
              </a:rPr>
              <a:t>Context switch, preemption, and scheduling overheads are </a:t>
            </a: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</a:t>
            </a:r>
            <a:endParaRPr sz="2000" kern="0" dirty="0">
              <a:latin typeface="Arial"/>
              <a:cs typeface="Arial"/>
            </a:endParaRPr>
          </a:p>
          <a:p>
            <a:pPr marL="641350">
              <a:lnSpc>
                <a:spcPct val="100000"/>
              </a:lnSpc>
              <a:spcBef>
                <a:spcPts val="75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A5</a:t>
            </a:r>
            <a:r>
              <a:rPr sz="2000" b="1" kern="0" dirty="0">
                <a:latin typeface="Trebuchet MS"/>
                <a:cs typeface="Trebuchet MS"/>
              </a:rPr>
              <a:t>. </a:t>
            </a:r>
            <a:r>
              <a:rPr sz="2000" kern="0" dirty="0">
                <a:latin typeface="Arial"/>
                <a:cs typeface="Arial"/>
              </a:rPr>
              <a:t>Tasks are </a:t>
            </a: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independent</a:t>
            </a:r>
            <a:r>
              <a:rPr sz="2000" kern="0" dirty="0">
                <a:latin typeface="Arial"/>
                <a:cs typeface="Arial"/>
              </a:rPr>
              <a:t>:</a:t>
            </a:r>
          </a:p>
          <a:p>
            <a:pPr marL="1327150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327150" algn="l"/>
                <a:tab pos="1327785" algn="l"/>
              </a:tabLst>
            </a:pPr>
            <a:r>
              <a:rPr kern="0" dirty="0">
                <a:latin typeface="Arial"/>
                <a:cs typeface="Arial"/>
              </a:rPr>
              <a:t>no precedence relations</a:t>
            </a:r>
          </a:p>
          <a:p>
            <a:pPr marL="132715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327150" algn="l"/>
                <a:tab pos="1327785" algn="l"/>
              </a:tabLst>
            </a:pPr>
            <a:r>
              <a:rPr kern="0" dirty="0">
                <a:latin typeface="Arial"/>
                <a:cs typeface="Arial"/>
              </a:rPr>
              <a:t>no resource constraints</a:t>
            </a:r>
          </a:p>
          <a:p>
            <a:pPr marL="132715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327150" algn="l"/>
                <a:tab pos="1327785" algn="l"/>
              </a:tabLst>
            </a:pPr>
            <a:r>
              <a:rPr kern="0" dirty="0">
                <a:latin typeface="Arial"/>
                <a:cs typeface="Arial"/>
              </a:rPr>
              <a:t>no blocking on I/O operations</a:t>
            </a:r>
          </a:p>
          <a:p>
            <a:pPr marL="132715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327150" algn="l"/>
                <a:tab pos="1327785" algn="l"/>
              </a:tabLst>
            </a:pPr>
            <a:r>
              <a:rPr kern="0" dirty="0">
                <a:latin typeface="Arial"/>
                <a:cs typeface="Arial"/>
              </a:rPr>
              <a:t>no self suspension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kern="0" dirty="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kern="0" dirty="0" smtClean="0">
                <a:latin typeface="Arial"/>
                <a:cs typeface="Arial"/>
              </a:rPr>
              <a:t>Hint </a:t>
            </a:r>
            <a:r>
              <a:rPr kern="0" dirty="0">
                <a:latin typeface="Arial"/>
                <a:cs typeface="Arial"/>
              </a:rPr>
              <a:t>for the exam: remember the assumptions</a:t>
            </a:r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Liu and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Layland’s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test for 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964942" y="1595373"/>
            <a:ext cx="144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15" dirty="0">
                <a:solidFill>
                  <a:srgbClr val="0000FF"/>
                </a:solidFill>
                <a:latin typeface="DejaVu Serif"/>
                <a:cs typeface="DejaVu Serif"/>
              </a:rPr>
              <a:t>𝑈 </a:t>
            </a:r>
            <a:r>
              <a:rPr sz="3600" spc="-320" dirty="0">
                <a:solidFill>
                  <a:srgbClr val="0000FF"/>
                </a:solidFill>
                <a:latin typeface="DejaVu Serif"/>
                <a:cs typeface="DejaVu Serif"/>
              </a:rPr>
              <a:t>≤ </a:t>
            </a:r>
            <a:r>
              <a:rPr sz="3600" spc="-95" dirty="0">
                <a:solidFill>
                  <a:srgbClr val="0000FF"/>
                </a:solidFill>
                <a:latin typeface="DejaVu Serif"/>
                <a:cs typeface="DejaVu Serif"/>
              </a:rPr>
              <a:t>𝑛</a:t>
            </a:r>
            <a:r>
              <a:rPr sz="3600" spc="-60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3600" spc="-220" dirty="0">
                <a:solidFill>
                  <a:srgbClr val="0000FF"/>
                </a:solidFill>
                <a:latin typeface="DejaVu Serif"/>
                <a:cs typeface="DejaVu Serif"/>
              </a:rPr>
              <a:t>⋅</a:t>
            </a:r>
            <a:endParaRPr sz="3600">
              <a:latin typeface="DejaVu Serif"/>
              <a:cs typeface="DejaVu Serif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4539869" y="1657985"/>
            <a:ext cx="1969135" cy="552450"/>
          </a:xfrm>
          <a:custGeom>
            <a:avLst/>
            <a:gdLst/>
            <a:ahLst/>
            <a:cxnLst/>
            <a:rect l="l" t="t" r="r" b="b"/>
            <a:pathLst>
              <a:path w="1969134" h="552450">
                <a:moveTo>
                  <a:pt x="1823846" y="0"/>
                </a:moveTo>
                <a:lnTo>
                  <a:pt x="1818385" y="18414"/>
                </a:lnTo>
                <a:lnTo>
                  <a:pt x="1843720" y="31531"/>
                </a:lnTo>
                <a:lnTo>
                  <a:pt x="1865804" y="50673"/>
                </a:lnTo>
                <a:lnTo>
                  <a:pt x="1900173" y="106934"/>
                </a:lnTo>
                <a:lnTo>
                  <a:pt x="1912342" y="143176"/>
                </a:lnTo>
                <a:lnTo>
                  <a:pt x="1921033" y="183514"/>
                </a:lnTo>
                <a:lnTo>
                  <a:pt x="1926248" y="227949"/>
                </a:lnTo>
                <a:lnTo>
                  <a:pt x="1927986" y="276478"/>
                </a:lnTo>
                <a:lnTo>
                  <a:pt x="1926248" y="324840"/>
                </a:lnTo>
                <a:lnTo>
                  <a:pt x="1921033" y="369141"/>
                </a:lnTo>
                <a:lnTo>
                  <a:pt x="1912342" y="409370"/>
                </a:lnTo>
                <a:lnTo>
                  <a:pt x="1900173" y="445515"/>
                </a:lnTo>
                <a:lnTo>
                  <a:pt x="1865804" y="501729"/>
                </a:lnTo>
                <a:lnTo>
                  <a:pt x="1818385" y="534035"/>
                </a:lnTo>
                <a:lnTo>
                  <a:pt x="1823846" y="552323"/>
                </a:lnTo>
                <a:lnTo>
                  <a:pt x="1885569" y="519461"/>
                </a:lnTo>
                <a:lnTo>
                  <a:pt x="1931289" y="457453"/>
                </a:lnTo>
                <a:lnTo>
                  <a:pt x="1947791" y="417403"/>
                </a:lnTo>
                <a:lnTo>
                  <a:pt x="1959578" y="373840"/>
                </a:lnTo>
                <a:lnTo>
                  <a:pt x="1966650" y="326776"/>
                </a:lnTo>
                <a:lnTo>
                  <a:pt x="1969007" y="276225"/>
                </a:lnTo>
                <a:lnTo>
                  <a:pt x="1966650" y="225599"/>
                </a:lnTo>
                <a:lnTo>
                  <a:pt x="1959578" y="178498"/>
                </a:lnTo>
                <a:lnTo>
                  <a:pt x="1947791" y="134921"/>
                </a:lnTo>
                <a:lnTo>
                  <a:pt x="1931289" y="94868"/>
                </a:lnTo>
                <a:lnTo>
                  <a:pt x="1910429" y="60275"/>
                </a:lnTo>
                <a:lnTo>
                  <a:pt x="1856708" y="12805"/>
                </a:lnTo>
                <a:lnTo>
                  <a:pt x="1823846" y="0"/>
                </a:lnTo>
                <a:close/>
              </a:path>
              <a:path w="1969134" h="552450">
                <a:moveTo>
                  <a:pt x="145033" y="0"/>
                </a:moveTo>
                <a:lnTo>
                  <a:pt x="83423" y="32908"/>
                </a:lnTo>
                <a:lnTo>
                  <a:pt x="37718" y="94868"/>
                </a:lnTo>
                <a:lnTo>
                  <a:pt x="21216" y="134921"/>
                </a:lnTo>
                <a:lnTo>
                  <a:pt x="9429" y="178498"/>
                </a:lnTo>
                <a:lnTo>
                  <a:pt x="2357" y="225599"/>
                </a:lnTo>
                <a:lnTo>
                  <a:pt x="0" y="276225"/>
                </a:lnTo>
                <a:lnTo>
                  <a:pt x="2357" y="326776"/>
                </a:lnTo>
                <a:lnTo>
                  <a:pt x="9429" y="373840"/>
                </a:lnTo>
                <a:lnTo>
                  <a:pt x="21216" y="417403"/>
                </a:lnTo>
                <a:lnTo>
                  <a:pt x="37718" y="457453"/>
                </a:lnTo>
                <a:lnTo>
                  <a:pt x="58576" y="492101"/>
                </a:lnTo>
                <a:lnTo>
                  <a:pt x="112246" y="539535"/>
                </a:lnTo>
                <a:lnTo>
                  <a:pt x="145033" y="552323"/>
                </a:lnTo>
                <a:lnTo>
                  <a:pt x="150621" y="534035"/>
                </a:lnTo>
                <a:lnTo>
                  <a:pt x="125287" y="520864"/>
                </a:lnTo>
                <a:lnTo>
                  <a:pt x="103203" y="501729"/>
                </a:lnTo>
                <a:lnTo>
                  <a:pt x="68833" y="445515"/>
                </a:lnTo>
                <a:lnTo>
                  <a:pt x="56665" y="409370"/>
                </a:lnTo>
                <a:lnTo>
                  <a:pt x="47974" y="369141"/>
                </a:lnTo>
                <a:lnTo>
                  <a:pt x="42759" y="324840"/>
                </a:lnTo>
                <a:lnTo>
                  <a:pt x="41020" y="276478"/>
                </a:lnTo>
                <a:lnTo>
                  <a:pt x="42759" y="227949"/>
                </a:lnTo>
                <a:lnTo>
                  <a:pt x="47974" y="183514"/>
                </a:lnTo>
                <a:lnTo>
                  <a:pt x="56665" y="143176"/>
                </a:lnTo>
                <a:lnTo>
                  <a:pt x="68833" y="106934"/>
                </a:lnTo>
                <a:lnTo>
                  <a:pt x="103203" y="50672"/>
                </a:lnTo>
                <a:lnTo>
                  <a:pt x="150621" y="18414"/>
                </a:lnTo>
                <a:lnTo>
                  <a:pt x="1450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4693411" y="1427734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" baseline="-20061" dirty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r>
              <a:rPr sz="2600" spc="5" dirty="0">
                <a:solidFill>
                  <a:srgbClr val="0000FF"/>
                </a:solidFill>
                <a:latin typeface="DejaVu Serif"/>
                <a:cs typeface="DejaVu Serif"/>
              </a:rPr>
              <a:t>1/𝑛 </a:t>
            </a:r>
            <a:r>
              <a:rPr sz="5400" spc="-494" baseline="-20061" dirty="0">
                <a:solidFill>
                  <a:srgbClr val="0000FF"/>
                </a:solidFill>
                <a:latin typeface="DejaVu Serif"/>
                <a:cs typeface="DejaVu Serif"/>
              </a:rPr>
              <a:t>−</a:t>
            </a:r>
            <a:r>
              <a:rPr sz="5400" spc="-397" baseline="-20061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5400" spc="-450" baseline="-20061" dirty="0">
                <a:solidFill>
                  <a:srgbClr val="0000FF"/>
                </a:solidFill>
                <a:latin typeface="DejaVu Serif"/>
                <a:cs typeface="DejaVu Serif"/>
              </a:rPr>
              <a:t>1</a:t>
            </a:r>
            <a:endParaRPr sz="5400" baseline="-20061">
              <a:latin typeface="DejaVu Serif"/>
              <a:cs typeface="DejaVu Serif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117853" y="2861310"/>
            <a:ext cx="2391410" cy="1126490"/>
          </a:xfrm>
          <a:custGeom>
            <a:avLst/>
            <a:gdLst/>
            <a:ahLst/>
            <a:cxnLst/>
            <a:rect l="l" t="t" r="r" b="b"/>
            <a:pathLst>
              <a:path w="2391410" h="1126489">
                <a:moveTo>
                  <a:pt x="0" y="187705"/>
                </a:moveTo>
                <a:lnTo>
                  <a:pt x="6704" y="137818"/>
                </a:lnTo>
                <a:lnTo>
                  <a:pt x="25626" y="92982"/>
                </a:lnTo>
                <a:lnTo>
                  <a:pt x="54976" y="54991"/>
                </a:lnTo>
                <a:lnTo>
                  <a:pt x="92965" y="25635"/>
                </a:lnTo>
                <a:lnTo>
                  <a:pt x="137805" y="6707"/>
                </a:lnTo>
                <a:lnTo>
                  <a:pt x="187706" y="0"/>
                </a:lnTo>
                <a:lnTo>
                  <a:pt x="1394841" y="0"/>
                </a:lnTo>
                <a:lnTo>
                  <a:pt x="1992629" y="0"/>
                </a:lnTo>
                <a:lnTo>
                  <a:pt x="2203450" y="0"/>
                </a:lnTo>
                <a:lnTo>
                  <a:pt x="2253337" y="6707"/>
                </a:lnTo>
                <a:lnTo>
                  <a:pt x="2298173" y="25635"/>
                </a:lnTo>
                <a:lnTo>
                  <a:pt x="2336165" y="54990"/>
                </a:lnTo>
                <a:lnTo>
                  <a:pt x="2365520" y="92982"/>
                </a:lnTo>
                <a:lnTo>
                  <a:pt x="2384448" y="137818"/>
                </a:lnTo>
                <a:lnTo>
                  <a:pt x="2391156" y="187705"/>
                </a:lnTo>
                <a:lnTo>
                  <a:pt x="2391156" y="145161"/>
                </a:lnTo>
                <a:lnTo>
                  <a:pt x="2391156" y="469264"/>
                </a:lnTo>
                <a:lnTo>
                  <a:pt x="2391156" y="938529"/>
                </a:lnTo>
                <a:lnTo>
                  <a:pt x="2384448" y="988417"/>
                </a:lnTo>
                <a:lnTo>
                  <a:pt x="2365520" y="1033253"/>
                </a:lnTo>
                <a:lnTo>
                  <a:pt x="2336165" y="1071245"/>
                </a:lnTo>
                <a:lnTo>
                  <a:pt x="2298173" y="1100600"/>
                </a:lnTo>
                <a:lnTo>
                  <a:pt x="2253337" y="1119528"/>
                </a:lnTo>
                <a:lnTo>
                  <a:pt x="2203450" y="1126235"/>
                </a:lnTo>
                <a:lnTo>
                  <a:pt x="1992629" y="1126235"/>
                </a:lnTo>
                <a:lnTo>
                  <a:pt x="1394841" y="1126235"/>
                </a:lnTo>
                <a:lnTo>
                  <a:pt x="187706" y="1126235"/>
                </a:lnTo>
                <a:lnTo>
                  <a:pt x="137805" y="1119528"/>
                </a:lnTo>
                <a:lnTo>
                  <a:pt x="92965" y="1100600"/>
                </a:lnTo>
                <a:lnTo>
                  <a:pt x="54976" y="1071245"/>
                </a:lnTo>
                <a:lnTo>
                  <a:pt x="25626" y="1033253"/>
                </a:lnTo>
                <a:lnTo>
                  <a:pt x="6704" y="988417"/>
                </a:lnTo>
                <a:lnTo>
                  <a:pt x="0" y="938529"/>
                </a:lnTo>
                <a:lnTo>
                  <a:pt x="0" y="469264"/>
                </a:lnTo>
                <a:lnTo>
                  <a:pt x="0" y="187705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1716404" y="2963672"/>
            <a:ext cx="1112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2800" spc="-80" dirty="0">
                <a:latin typeface="DejaVu Serif"/>
                <a:cs typeface="DejaVu Serif"/>
              </a:rPr>
              <a:t>𝑛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195" dirty="0">
                <a:latin typeface="DejaVu Serif"/>
                <a:cs typeface="DejaVu Serif"/>
              </a:rPr>
              <a:t> </a:t>
            </a:r>
            <a:r>
              <a:rPr sz="2800" spc="45" dirty="0">
                <a:latin typeface="DejaVu Serif"/>
                <a:cs typeface="DejaVu Serif"/>
              </a:rPr>
              <a:t>∞</a:t>
            </a:r>
            <a:endParaRPr sz="28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tabLst>
                <a:tab pos="427990" algn="l"/>
              </a:tabLst>
            </a:pPr>
            <a:r>
              <a:rPr sz="2800" spc="245" dirty="0">
                <a:latin typeface="DejaVu Serif"/>
                <a:cs typeface="DejaVu Serif"/>
              </a:rPr>
              <a:t>𝑈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320" dirty="0">
                <a:latin typeface="DejaVu Serif"/>
                <a:cs typeface="DejaVu Serif"/>
              </a:rPr>
              <a:t> </a:t>
            </a:r>
            <a:r>
              <a:rPr sz="2800" spc="-325" dirty="0">
                <a:latin typeface="DejaVu Serif"/>
                <a:cs typeface="DejaVu Serif"/>
              </a:rPr>
              <a:t>?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4735829" y="2861310"/>
            <a:ext cx="3590925" cy="1126490"/>
          </a:xfrm>
          <a:custGeom>
            <a:avLst/>
            <a:gdLst/>
            <a:ahLst/>
            <a:cxnLst/>
            <a:rect l="l" t="t" r="r" b="b"/>
            <a:pathLst>
              <a:path w="3590925" h="1126489">
                <a:moveTo>
                  <a:pt x="0" y="187705"/>
                </a:moveTo>
                <a:lnTo>
                  <a:pt x="6707" y="137818"/>
                </a:lnTo>
                <a:lnTo>
                  <a:pt x="25635" y="92982"/>
                </a:lnTo>
                <a:lnTo>
                  <a:pt x="54991" y="54991"/>
                </a:lnTo>
                <a:lnTo>
                  <a:pt x="92982" y="25635"/>
                </a:lnTo>
                <a:lnTo>
                  <a:pt x="137818" y="6707"/>
                </a:lnTo>
                <a:lnTo>
                  <a:pt x="187706" y="0"/>
                </a:lnTo>
                <a:lnTo>
                  <a:pt x="598424" y="0"/>
                </a:lnTo>
                <a:lnTo>
                  <a:pt x="1496060" y="0"/>
                </a:lnTo>
                <a:lnTo>
                  <a:pt x="3402838" y="0"/>
                </a:lnTo>
                <a:lnTo>
                  <a:pt x="3452725" y="6707"/>
                </a:lnTo>
                <a:lnTo>
                  <a:pt x="3497561" y="25635"/>
                </a:lnTo>
                <a:lnTo>
                  <a:pt x="3535553" y="54990"/>
                </a:lnTo>
                <a:lnTo>
                  <a:pt x="3564908" y="92982"/>
                </a:lnTo>
                <a:lnTo>
                  <a:pt x="3583836" y="137818"/>
                </a:lnTo>
                <a:lnTo>
                  <a:pt x="3590544" y="187705"/>
                </a:lnTo>
                <a:lnTo>
                  <a:pt x="3590544" y="469264"/>
                </a:lnTo>
                <a:lnTo>
                  <a:pt x="3590544" y="938529"/>
                </a:lnTo>
                <a:lnTo>
                  <a:pt x="3583836" y="988417"/>
                </a:lnTo>
                <a:lnTo>
                  <a:pt x="3564908" y="1033253"/>
                </a:lnTo>
                <a:lnTo>
                  <a:pt x="3535553" y="1071245"/>
                </a:lnTo>
                <a:lnTo>
                  <a:pt x="3497561" y="1100600"/>
                </a:lnTo>
                <a:lnTo>
                  <a:pt x="3452725" y="1119528"/>
                </a:lnTo>
                <a:lnTo>
                  <a:pt x="3402838" y="1126235"/>
                </a:lnTo>
                <a:lnTo>
                  <a:pt x="1496060" y="1126235"/>
                </a:lnTo>
                <a:lnTo>
                  <a:pt x="598424" y="1126235"/>
                </a:lnTo>
                <a:lnTo>
                  <a:pt x="187706" y="1126235"/>
                </a:lnTo>
                <a:lnTo>
                  <a:pt x="137818" y="1119528"/>
                </a:lnTo>
                <a:lnTo>
                  <a:pt x="92982" y="1100600"/>
                </a:lnTo>
                <a:lnTo>
                  <a:pt x="54990" y="1071245"/>
                </a:lnTo>
                <a:lnTo>
                  <a:pt x="25635" y="1033253"/>
                </a:lnTo>
                <a:lnTo>
                  <a:pt x="6707" y="988417"/>
                </a:lnTo>
                <a:lnTo>
                  <a:pt x="0" y="938529"/>
                </a:lnTo>
                <a:lnTo>
                  <a:pt x="0" y="469264"/>
                </a:lnTo>
                <a:lnTo>
                  <a:pt x="0" y="336423"/>
                </a:lnTo>
                <a:lnTo>
                  <a:pt x="0" y="187705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5124958" y="2963672"/>
            <a:ext cx="27311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2800" spc="-80" dirty="0">
                <a:latin typeface="DejaVu Serif"/>
                <a:cs typeface="DejaVu Serif"/>
              </a:rPr>
              <a:t>𝑛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120" dirty="0">
                <a:latin typeface="DejaVu Serif"/>
                <a:cs typeface="DejaVu Serif"/>
              </a:rPr>
              <a:t> </a:t>
            </a:r>
            <a:r>
              <a:rPr sz="2800" spc="45" dirty="0">
                <a:latin typeface="DejaVu Serif"/>
                <a:cs typeface="DejaVu Serif"/>
              </a:rPr>
              <a:t>∞</a:t>
            </a:r>
            <a:endParaRPr sz="28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tabLst>
                <a:tab pos="427990" algn="l"/>
              </a:tabLst>
            </a:pPr>
            <a:r>
              <a:rPr sz="2800" spc="245" dirty="0">
                <a:latin typeface="DejaVu Serif"/>
                <a:cs typeface="DejaVu Serif"/>
              </a:rPr>
              <a:t>𝑈	</a:t>
            </a:r>
            <a:r>
              <a:rPr sz="2800" spc="-5" dirty="0">
                <a:latin typeface="DejaVu Serif"/>
                <a:cs typeface="DejaVu Serif"/>
              </a:rPr>
              <a:t>→ </a:t>
            </a:r>
            <a:r>
              <a:rPr sz="2800" spc="-195" dirty="0">
                <a:latin typeface="DejaVu Serif"/>
                <a:cs typeface="DejaVu Serif"/>
              </a:rPr>
              <a:t>ln </a:t>
            </a:r>
            <a:r>
              <a:rPr sz="2800" spc="-235" dirty="0">
                <a:latin typeface="DejaVu Serif"/>
                <a:cs typeface="DejaVu Serif"/>
              </a:rPr>
              <a:t>2 </a:t>
            </a:r>
            <a:r>
              <a:rPr sz="2800" spc="-355" dirty="0">
                <a:latin typeface="DejaVu Serif"/>
                <a:cs typeface="DejaVu Serif"/>
              </a:rPr>
              <a:t>~</a:t>
            </a:r>
            <a:r>
              <a:rPr sz="2800" spc="-260" dirty="0">
                <a:latin typeface="DejaVu Serif"/>
                <a:cs typeface="DejaVu Serif"/>
              </a:rPr>
              <a:t> </a:t>
            </a:r>
            <a:r>
              <a:rPr sz="2800" spc="-254" dirty="0">
                <a:latin typeface="DejaVu Serif"/>
                <a:cs typeface="DejaVu Serif"/>
              </a:rPr>
              <a:t>0.691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3535679" y="3177539"/>
            <a:ext cx="1197876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3582923" y="3211067"/>
            <a:ext cx="110642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3582923" y="3211067"/>
            <a:ext cx="1106805" cy="478790"/>
          </a:xfrm>
          <a:custGeom>
            <a:avLst/>
            <a:gdLst/>
            <a:ahLst/>
            <a:cxnLst/>
            <a:rect l="l" t="t" r="r" b="b"/>
            <a:pathLst>
              <a:path w="1106804" h="478789">
                <a:moveTo>
                  <a:pt x="0" y="119634"/>
                </a:moveTo>
                <a:lnTo>
                  <a:pt x="867155" y="119634"/>
                </a:lnTo>
                <a:lnTo>
                  <a:pt x="867155" y="0"/>
                </a:lnTo>
                <a:lnTo>
                  <a:pt x="1106424" y="239268"/>
                </a:lnTo>
                <a:lnTo>
                  <a:pt x="867155" y="478536"/>
                </a:lnTo>
                <a:lnTo>
                  <a:pt x="867155" y="358902"/>
                </a:lnTo>
                <a:lnTo>
                  <a:pt x="0" y="358902"/>
                </a:lnTo>
                <a:lnTo>
                  <a:pt x="0" y="11963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1117853" y="4232909"/>
            <a:ext cx="2391410" cy="1127760"/>
          </a:xfrm>
          <a:custGeom>
            <a:avLst/>
            <a:gdLst/>
            <a:ahLst/>
            <a:cxnLst/>
            <a:rect l="l" t="t" r="r" b="b"/>
            <a:pathLst>
              <a:path w="2391410" h="1127760">
                <a:moveTo>
                  <a:pt x="0" y="187959"/>
                </a:moveTo>
                <a:lnTo>
                  <a:pt x="6713" y="138009"/>
                </a:lnTo>
                <a:lnTo>
                  <a:pt x="25661" y="93114"/>
                </a:lnTo>
                <a:lnTo>
                  <a:pt x="55051" y="55070"/>
                </a:lnTo>
                <a:lnTo>
                  <a:pt x="93091" y="25672"/>
                </a:lnTo>
                <a:lnTo>
                  <a:pt x="137991" y="6717"/>
                </a:lnTo>
                <a:lnTo>
                  <a:pt x="187959" y="0"/>
                </a:lnTo>
                <a:lnTo>
                  <a:pt x="1394841" y="0"/>
                </a:lnTo>
                <a:lnTo>
                  <a:pt x="2094102" y="0"/>
                </a:lnTo>
                <a:lnTo>
                  <a:pt x="1992629" y="0"/>
                </a:lnTo>
                <a:lnTo>
                  <a:pt x="2203196" y="0"/>
                </a:lnTo>
                <a:lnTo>
                  <a:pt x="2253146" y="6717"/>
                </a:lnTo>
                <a:lnTo>
                  <a:pt x="2298041" y="25672"/>
                </a:lnTo>
                <a:lnTo>
                  <a:pt x="2336085" y="55070"/>
                </a:lnTo>
                <a:lnTo>
                  <a:pt x="2365483" y="93114"/>
                </a:lnTo>
                <a:lnTo>
                  <a:pt x="2384438" y="138009"/>
                </a:lnTo>
                <a:lnTo>
                  <a:pt x="2391156" y="187959"/>
                </a:lnTo>
                <a:lnTo>
                  <a:pt x="2391156" y="469900"/>
                </a:lnTo>
                <a:lnTo>
                  <a:pt x="2391156" y="939800"/>
                </a:lnTo>
                <a:lnTo>
                  <a:pt x="2384438" y="989750"/>
                </a:lnTo>
                <a:lnTo>
                  <a:pt x="2365483" y="1034645"/>
                </a:lnTo>
                <a:lnTo>
                  <a:pt x="2336085" y="1072689"/>
                </a:lnTo>
                <a:lnTo>
                  <a:pt x="2298041" y="1102087"/>
                </a:lnTo>
                <a:lnTo>
                  <a:pt x="2253146" y="1121042"/>
                </a:lnTo>
                <a:lnTo>
                  <a:pt x="2203196" y="1127759"/>
                </a:lnTo>
                <a:lnTo>
                  <a:pt x="1992629" y="1127759"/>
                </a:lnTo>
                <a:lnTo>
                  <a:pt x="1394841" y="1127759"/>
                </a:lnTo>
                <a:lnTo>
                  <a:pt x="187959" y="1127759"/>
                </a:lnTo>
                <a:lnTo>
                  <a:pt x="137991" y="1121042"/>
                </a:lnTo>
                <a:lnTo>
                  <a:pt x="93091" y="1102087"/>
                </a:lnTo>
                <a:lnTo>
                  <a:pt x="55051" y="1072689"/>
                </a:lnTo>
                <a:lnTo>
                  <a:pt x="25661" y="1034645"/>
                </a:lnTo>
                <a:lnTo>
                  <a:pt x="6713" y="989750"/>
                </a:lnTo>
                <a:lnTo>
                  <a:pt x="0" y="939800"/>
                </a:lnTo>
                <a:lnTo>
                  <a:pt x="0" y="469900"/>
                </a:lnTo>
                <a:lnTo>
                  <a:pt x="0" y="187959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1769744" y="4335856"/>
            <a:ext cx="13544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415" algn="l"/>
              </a:tabLst>
            </a:pPr>
            <a:r>
              <a:rPr sz="2800" spc="-75" dirty="0">
                <a:latin typeface="DejaVu Serif"/>
                <a:cs typeface="DejaVu Serif"/>
              </a:rPr>
              <a:t>𝑛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210" dirty="0">
                <a:latin typeface="DejaVu Serif"/>
                <a:cs typeface="DejaVu Serif"/>
              </a:rPr>
              <a:t> </a:t>
            </a:r>
            <a:r>
              <a:rPr sz="2800" spc="-235" dirty="0">
                <a:latin typeface="DejaVu Serif"/>
                <a:cs typeface="DejaVu Serif"/>
              </a:rPr>
              <a:t>2</a:t>
            </a:r>
            <a:endParaRPr sz="2800" dirty="0">
              <a:latin typeface="DejaVu Serif"/>
              <a:cs typeface="DejaVu Serif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452755" algn="l"/>
              </a:tabLst>
            </a:pPr>
            <a:r>
              <a:rPr sz="2800" spc="245" dirty="0">
                <a:latin typeface="DejaVu Serif"/>
                <a:cs typeface="DejaVu Serif"/>
              </a:rPr>
              <a:t>𝑈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365" dirty="0">
                <a:latin typeface="DejaVu Serif"/>
                <a:cs typeface="DejaVu Serif"/>
              </a:rPr>
              <a:t> </a:t>
            </a:r>
            <a:r>
              <a:rPr sz="2800" spc="-325" dirty="0">
                <a:latin typeface="DejaVu Serif"/>
                <a:cs typeface="DejaVu Serif"/>
              </a:rPr>
              <a:t>?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4735829" y="4232909"/>
            <a:ext cx="3590925" cy="1127760"/>
          </a:xfrm>
          <a:custGeom>
            <a:avLst/>
            <a:gdLst/>
            <a:ahLst/>
            <a:cxnLst/>
            <a:rect l="l" t="t" r="r" b="b"/>
            <a:pathLst>
              <a:path w="3590925" h="1127760">
                <a:moveTo>
                  <a:pt x="0" y="187959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60" y="0"/>
                </a:lnTo>
                <a:lnTo>
                  <a:pt x="598424" y="0"/>
                </a:lnTo>
                <a:lnTo>
                  <a:pt x="1496060" y="0"/>
                </a:lnTo>
                <a:lnTo>
                  <a:pt x="3402584" y="0"/>
                </a:lnTo>
                <a:lnTo>
                  <a:pt x="3452534" y="6717"/>
                </a:lnTo>
                <a:lnTo>
                  <a:pt x="3497429" y="25672"/>
                </a:lnTo>
                <a:lnTo>
                  <a:pt x="3535473" y="55070"/>
                </a:lnTo>
                <a:lnTo>
                  <a:pt x="3564871" y="93114"/>
                </a:lnTo>
                <a:lnTo>
                  <a:pt x="3583826" y="138009"/>
                </a:lnTo>
                <a:lnTo>
                  <a:pt x="3590544" y="187959"/>
                </a:lnTo>
                <a:lnTo>
                  <a:pt x="3590544" y="469900"/>
                </a:lnTo>
                <a:lnTo>
                  <a:pt x="3590544" y="939800"/>
                </a:lnTo>
                <a:lnTo>
                  <a:pt x="3583826" y="989750"/>
                </a:lnTo>
                <a:lnTo>
                  <a:pt x="3564871" y="1034645"/>
                </a:lnTo>
                <a:lnTo>
                  <a:pt x="3535473" y="1072689"/>
                </a:lnTo>
                <a:lnTo>
                  <a:pt x="3497429" y="1102087"/>
                </a:lnTo>
                <a:lnTo>
                  <a:pt x="3452534" y="1121042"/>
                </a:lnTo>
                <a:lnTo>
                  <a:pt x="3402584" y="1127759"/>
                </a:lnTo>
                <a:lnTo>
                  <a:pt x="1496060" y="1127759"/>
                </a:lnTo>
                <a:lnTo>
                  <a:pt x="598424" y="1127759"/>
                </a:lnTo>
                <a:lnTo>
                  <a:pt x="187960" y="1127759"/>
                </a:lnTo>
                <a:lnTo>
                  <a:pt x="138009" y="1121042"/>
                </a:lnTo>
                <a:lnTo>
                  <a:pt x="93114" y="1102087"/>
                </a:lnTo>
                <a:lnTo>
                  <a:pt x="55070" y="1072689"/>
                </a:lnTo>
                <a:lnTo>
                  <a:pt x="25672" y="1034645"/>
                </a:lnTo>
                <a:lnTo>
                  <a:pt x="6717" y="989750"/>
                </a:lnTo>
                <a:lnTo>
                  <a:pt x="0" y="939800"/>
                </a:lnTo>
                <a:lnTo>
                  <a:pt x="0" y="469900"/>
                </a:lnTo>
                <a:lnTo>
                  <a:pt x="0" y="336931"/>
                </a:lnTo>
                <a:lnTo>
                  <a:pt x="0" y="187959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5733034" y="4335856"/>
            <a:ext cx="151511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  <a:tabLst>
                <a:tab pos="388620" algn="l"/>
              </a:tabLst>
            </a:pPr>
            <a:r>
              <a:rPr sz="2800" spc="-75" dirty="0">
                <a:latin typeface="DejaVu Serif"/>
                <a:cs typeface="DejaVu Serif"/>
              </a:rPr>
              <a:t>𝑛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130" dirty="0">
                <a:latin typeface="DejaVu Serif"/>
                <a:cs typeface="DejaVu Serif"/>
              </a:rPr>
              <a:t> </a:t>
            </a:r>
            <a:r>
              <a:rPr sz="2800" spc="-235" dirty="0">
                <a:latin typeface="DejaVu Serif"/>
                <a:cs typeface="DejaVu Serif"/>
              </a:rPr>
              <a:t>2</a:t>
            </a:r>
            <a:endParaRPr sz="28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427990" algn="l"/>
              </a:tabLst>
            </a:pPr>
            <a:r>
              <a:rPr sz="2800" spc="245" dirty="0">
                <a:latin typeface="DejaVu Serif"/>
                <a:cs typeface="DejaVu Serif"/>
              </a:rPr>
              <a:t>𝑈	</a:t>
            </a:r>
            <a:r>
              <a:rPr sz="2800" spc="-5" dirty="0">
                <a:latin typeface="DejaVu Serif"/>
                <a:cs typeface="DejaVu Serif"/>
              </a:rPr>
              <a:t>→</a:t>
            </a:r>
            <a:r>
              <a:rPr sz="2800" spc="-180" dirty="0">
                <a:latin typeface="DejaVu Serif"/>
                <a:cs typeface="DejaVu Serif"/>
              </a:rPr>
              <a:t> </a:t>
            </a:r>
            <a:r>
              <a:rPr sz="2800" spc="-260" dirty="0">
                <a:latin typeface="DejaVu Serif"/>
                <a:cs typeface="DejaVu Serif"/>
              </a:rPr>
              <a:t>0.83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3535679" y="4549140"/>
            <a:ext cx="1197876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3582923" y="4582667"/>
            <a:ext cx="110642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3582923" y="4582667"/>
            <a:ext cx="1106805" cy="478790"/>
          </a:xfrm>
          <a:custGeom>
            <a:avLst/>
            <a:gdLst/>
            <a:ahLst/>
            <a:cxnLst/>
            <a:rect l="l" t="t" r="r" b="b"/>
            <a:pathLst>
              <a:path w="1106804" h="478789">
                <a:moveTo>
                  <a:pt x="0" y="119633"/>
                </a:moveTo>
                <a:lnTo>
                  <a:pt x="867155" y="119633"/>
                </a:lnTo>
                <a:lnTo>
                  <a:pt x="867155" y="0"/>
                </a:lnTo>
                <a:lnTo>
                  <a:pt x="1106424" y="239267"/>
                </a:lnTo>
                <a:lnTo>
                  <a:pt x="867155" y="478535"/>
                </a:lnTo>
                <a:lnTo>
                  <a:pt x="867155" y="358901"/>
                </a:lnTo>
                <a:lnTo>
                  <a:pt x="0" y="358901"/>
                </a:lnTo>
                <a:lnTo>
                  <a:pt x="0" y="119633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Liu and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Layland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(L&amp;L) test for 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920090" y="1728551"/>
            <a:ext cx="7763256" cy="364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275944" y="5432425"/>
            <a:ext cx="5901055" cy="739775"/>
          </a:xfrm>
          <a:custGeom>
            <a:avLst/>
            <a:gdLst/>
            <a:ahLst/>
            <a:cxnLst/>
            <a:rect l="l" t="t" r="r" b="b"/>
            <a:pathLst>
              <a:path w="5901055" h="739775">
                <a:moveTo>
                  <a:pt x="5808725" y="186181"/>
                </a:moveTo>
                <a:lnTo>
                  <a:pt x="92201" y="186181"/>
                </a:lnTo>
                <a:lnTo>
                  <a:pt x="56310" y="193426"/>
                </a:lnTo>
                <a:lnTo>
                  <a:pt x="27003" y="213185"/>
                </a:lnTo>
                <a:lnTo>
                  <a:pt x="7244" y="242492"/>
                </a:lnTo>
                <a:lnTo>
                  <a:pt x="0" y="278383"/>
                </a:lnTo>
                <a:lnTo>
                  <a:pt x="0" y="647191"/>
                </a:lnTo>
                <a:lnTo>
                  <a:pt x="7244" y="683078"/>
                </a:lnTo>
                <a:lnTo>
                  <a:pt x="27003" y="712385"/>
                </a:lnTo>
                <a:lnTo>
                  <a:pt x="56310" y="732147"/>
                </a:lnTo>
                <a:lnTo>
                  <a:pt x="92201" y="739393"/>
                </a:lnTo>
                <a:lnTo>
                  <a:pt x="5808725" y="739393"/>
                </a:lnTo>
                <a:lnTo>
                  <a:pt x="5844617" y="732147"/>
                </a:lnTo>
                <a:lnTo>
                  <a:pt x="5873924" y="712385"/>
                </a:lnTo>
                <a:lnTo>
                  <a:pt x="5893683" y="683078"/>
                </a:lnTo>
                <a:lnTo>
                  <a:pt x="5900928" y="647191"/>
                </a:lnTo>
                <a:lnTo>
                  <a:pt x="5900928" y="278383"/>
                </a:lnTo>
                <a:lnTo>
                  <a:pt x="5893683" y="242492"/>
                </a:lnTo>
                <a:lnTo>
                  <a:pt x="5873924" y="213185"/>
                </a:lnTo>
                <a:lnTo>
                  <a:pt x="5844617" y="193426"/>
                </a:lnTo>
                <a:lnTo>
                  <a:pt x="5808725" y="186181"/>
                </a:lnTo>
                <a:close/>
              </a:path>
              <a:path w="5901055" h="739775">
                <a:moveTo>
                  <a:pt x="472439" y="0"/>
                </a:moveTo>
                <a:lnTo>
                  <a:pt x="983488" y="186181"/>
                </a:lnTo>
                <a:lnTo>
                  <a:pt x="2458719" y="186181"/>
                </a:lnTo>
                <a:lnTo>
                  <a:pt x="472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275944" y="5432425"/>
            <a:ext cx="5901055" cy="739775"/>
          </a:xfrm>
          <a:custGeom>
            <a:avLst/>
            <a:gdLst/>
            <a:ahLst/>
            <a:cxnLst/>
            <a:rect l="l" t="t" r="r" b="b"/>
            <a:pathLst>
              <a:path w="5901055" h="739775">
                <a:moveTo>
                  <a:pt x="0" y="278383"/>
                </a:moveTo>
                <a:lnTo>
                  <a:pt x="7244" y="242492"/>
                </a:lnTo>
                <a:lnTo>
                  <a:pt x="27003" y="213185"/>
                </a:lnTo>
                <a:lnTo>
                  <a:pt x="56310" y="193426"/>
                </a:lnTo>
                <a:lnTo>
                  <a:pt x="92201" y="186181"/>
                </a:lnTo>
                <a:lnTo>
                  <a:pt x="983488" y="186181"/>
                </a:lnTo>
                <a:lnTo>
                  <a:pt x="472439" y="0"/>
                </a:lnTo>
                <a:lnTo>
                  <a:pt x="2458719" y="186181"/>
                </a:lnTo>
                <a:lnTo>
                  <a:pt x="5808725" y="186181"/>
                </a:lnTo>
                <a:lnTo>
                  <a:pt x="5844617" y="193426"/>
                </a:lnTo>
                <a:lnTo>
                  <a:pt x="5873924" y="213185"/>
                </a:lnTo>
                <a:lnTo>
                  <a:pt x="5893683" y="242492"/>
                </a:lnTo>
                <a:lnTo>
                  <a:pt x="5900928" y="278383"/>
                </a:lnTo>
                <a:lnTo>
                  <a:pt x="5900928" y="416686"/>
                </a:lnTo>
                <a:lnTo>
                  <a:pt x="5900928" y="647191"/>
                </a:lnTo>
                <a:lnTo>
                  <a:pt x="5893683" y="683078"/>
                </a:lnTo>
                <a:lnTo>
                  <a:pt x="5873924" y="712385"/>
                </a:lnTo>
                <a:lnTo>
                  <a:pt x="5844617" y="732147"/>
                </a:lnTo>
                <a:lnTo>
                  <a:pt x="5808725" y="739393"/>
                </a:lnTo>
                <a:lnTo>
                  <a:pt x="2458719" y="739393"/>
                </a:lnTo>
                <a:lnTo>
                  <a:pt x="983488" y="739393"/>
                </a:lnTo>
                <a:lnTo>
                  <a:pt x="92201" y="739393"/>
                </a:lnTo>
                <a:lnTo>
                  <a:pt x="56310" y="732147"/>
                </a:lnTo>
                <a:lnTo>
                  <a:pt x="27003" y="712385"/>
                </a:lnTo>
                <a:lnTo>
                  <a:pt x="7244" y="683078"/>
                </a:lnTo>
                <a:lnTo>
                  <a:pt x="0" y="647191"/>
                </a:lnTo>
                <a:lnTo>
                  <a:pt x="0" y="416686"/>
                </a:lnTo>
                <a:lnTo>
                  <a:pt x="0" y="278383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1408785" y="5732552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Liu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14" dirty="0">
                <a:latin typeface="Arial"/>
                <a:cs typeface="Arial"/>
              </a:rPr>
              <a:t>Layland’s </a:t>
            </a:r>
            <a:r>
              <a:rPr sz="1800" spc="-40" dirty="0">
                <a:latin typeface="Arial"/>
                <a:cs typeface="Arial"/>
              </a:rPr>
              <a:t>test </a:t>
            </a:r>
            <a:r>
              <a:rPr sz="1800" spc="-100" dirty="0">
                <a:latin typeface="Arial"/>
                <a:cs typeface="Arial"/>
              </a:rPr>
              <a:t>accepts </a:t>
            </a:r>
            <a:r>
              <a:rPr sz="1800" spc="-60" dirty="0">
                <a:latin typeface="Arial"/>
                <a:cs typeface="Arial"/>
              </a:rPr>
              <a:t>more </a:t>
            </a:r>
            <a:r>
              <a:rPr sz="1800" spc="-85" dirty="0">
                <a:latin typeface="Arial"/>
                <a:cs typeface="Arial"/>
              </a:rPr>
              <a:t>task </a:t>
            </a:r>
            <a:r>
              <a:rPr sz="1800" spc="-105" dirty="0">
                <a:latin typeface="Arial"/>
                <a:cs typeface="Arial"/>
              </a:rPr>
              <a:t>sets </a:t>
            </a:r>
            <a:r>
              <a:rPr sz="1800" spc="-60" dirty="0">
                <a:latin typeface="Arial"/>
                <a:cs typeface="Arial"/>
              </a:rPr>
              <a:t>when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small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85800" y="1369061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Utilization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(%)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How happy are we with the L&amp;L RM test?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1726566" y="1802766"/>
            <a:ext cx="524268" cy="403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1880490" y="2047367"/>
            <a:ext cx="220979" cy="3733800"/>
          </a:xfrm>
          <a:custGeom>
            <a:avLst/>
            <a:gdLst/>
            <a:ahLst/>
            <a:cxnLst/>
            <a:rect l="l" t="t" r="r" b="b"/>
            <a:pathLst>
              <a:path w="220980" h="3733800">
                <a:moveTo>
                  <a:pt x="132588" y="198882"/>
                </a:moveTo>
                <a:lnTo>
                  <a:pt x="88392" y="198882"/>
                </a:lnTo>
                <a:lnTo>
                  <a:pt x="88392" y="3733800"/>
                </a:lnTo>
                <a:lnTo>
                  <a:pt x="132588" y="3733800"/>
                </a:lnTo>
                <a:lnTo>
                  <a:pt x="132588" y="198882"/>
                </a:lnTo>
                <a:close/>
              </a:path>
              <a:path w="220980" h="3733800">
                <a:moveTo>
                  <a:pt x="110490" y="0"/>
                </a:moveTo>
                <a:lnTo>
                  <a:pt x="0" y="220980"/>
                </a:lnTo>
                <a:lnTo>
                  <a:pt x="88392" y="220980"/>
                </a:lnTo>
                <a:lnTo>
                  <a:pt x="88392" y="198882"/>
                </a:lnTo>
                <a:lnTo>
                  <a:pt x="209931" y="198882"/>
                </a:lnTo>
                <a:lnTo>
                  <a:pt x="110490" y="0"/>
                </a:lnTo>
                <a:close/>
              </a:path>
              <a:path w="220980" h="3733800">
                <a:moveTo>
                  <a:pt x="209931" y="198882"/>
                </a:moveTo>
                <a:lnTo>
                  <a:pt x="132588" y="198882"/>
                </a:lnTo>
                <a:lnTo>
                  <a:pt x="132588" y="220980"/>
                </a:lnTo>
                <a:lnTo>
                  <a:pt x="220980" y="220980"/>
                </a:lnTo>
                <a:lnTo>
                  <a:pt x="209931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1718945" y="5307965"/>
            <a:ext cx="4570476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1762379" y="5442077"/>
            <a:ext cx="4267200" cy="220979"/>
          </a:xfrm>
          <a:custGeom>
            <a:avLst/>
            <a:gdLst/>
            <a:ahLst/>
            <a:cxnLst/>
            <a:rect l="l" t="t" r="r" b="b"/>
            <a:pathLst>
              <a:path w="4267200" h="220979">
                <a:moveTo>
                  <a:pt x="4046220" y="0"/>
                </a:moveTo>
                <a:lnTo>
                  <a:pt x="4046220" y="220979"/>
                </a:lnTo>
                <a:lnTo>
                  <a:pt x="4223003" y="132587"/>
                </a:lnTo>
                <a:lnTo>
                  <a:pt x="4068317" y="132587"/>
                </a:lnTo>
                <a:lnTo>
                  <a:pt x="4068317" y="88391"/>
                </a:lnTo>
                <a:lnTo>
                  <a:pt x="4223003" y="88391"/>
                </a:lnTo>
                <a:lnTo>
                  <a:pt x="4046220" y="0"/>
                </a:lnTo>
                <a:close/>
              </a:path>
              <a:path w="4267200" h="220979">
                <a:moveTo>
                  <a:pt x="4046220" y="88391"/>
                </a:moveTo>
                <a:lnTo>
                  <a:pt x="0" y="88391"/>
                </a:lnTo>
                <a:lnTo>
                  <a:pt x="0" y="132587"/>
                </a:lnTo>
                <a:lnTo>
                  <a:pt x="4046220" y="132587"/>
                </a:lnTo>
                <a:lnTo>
                  <a:pt x="4046220" y="88391"/>
                </a:lnTo>
                <a:close/>
              </a:path>
              <a:path w="4267200" h="220979">
                <a:moveTo>
                  <a:pt x="4223003" y="88391"/>
                </a:moveTo>
                <a:lnTo>
                  <a:pt x="4068317" y="88391"/>
                </a:lnTo>
                <a:lnTo>
                  <a:pt x="4068317" y="132587"/>
                </a:lnTo>
                <a:lnTo>
                  <a:pt x="4223003" y="132587"/>
                </a:lnTo>
                <a:lnTo>
                  <a:pt x="4267199" y="110489"/>
                </a:lnTo>
                <a:lnTo>
                  <a:pt x="4223003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1939925" y="2548001"/>
            <a:ext cx="3378708" cy="3075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1990979" y="2580767"/>
            <a:ext cx="3276600" cy="2971800"/>
          </a:xfrm>
          <a:custGeom>
            <a:avLst/>
            <a:gdLst/>
            <a:ahLst/>
            <a:cxnLst/>
            <a:rect l="l" t="t" r="r" b="b"/>
            <a:pathLst>
              <a:path w="3276600" h="2971800">
                <a:moveTo>
                  <a:pt x="0" y="0"/>
                </a:moveTo>
                <a:lnTo>
                  <a:pt x="3276600" y="2971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5270246" y="55256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3286888" y="1809623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solidFill>
                  <a:srgbClr val="0000FF"/>
                </a:solidFill>
                <a:latin typeface="DejaVu Serif"/>
                <a:cs typeface="DejaVu Serif"/>
              </a:rPr>
              <a:t>𝑼 </a:t>
            </a:r>
            <a:r>
              <a:rPr sz="2400" spc="-215" dirty="0">
                <a:solidFill>
                  <a:srgbClr val="0000FF"/>
                </a:solidFill>
                <a:latin typeface="DejaVu Serif"/>
                <a:cs typeface="DejaVu Serif"/>
              </a:rPr>
              <a:t>≤</a:t>
            </a:r>
            <a:r>
              <a:rPr sz="2400" spc="-57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DejaVu Serif"/>
                <a:cs typeface="DejaVu Serif"/>
              </a:rPr>
              <a:t>𝟏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14" name="object 16"/>
          <p:cNvSpPr/>
          <p:nvPr/>
        </p:nvSpPr>
        <p:spPr>
          <a:xfrm>
            <a:off x="2580006" y="2043557"/>
            <a:ext cx="667537" cy="1335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692527" y="2066417"/>
            <a:ext cx="518159" cy="1123315"/>
          </a:xfrm>
          <a:custGeom>
            <a:avLst/>
            <a:gdLst/>
            <a:ahLst/>
            <a:cxnLst/>
            <a:rect l="l" t="t" r="r" b="b"/>
            <a:pathLst>
              <a:path w="518160" h="1123314">
                <a:moveTo>
                  <a:pt x="0" y="991742"/>
                </a:moveTo>
                <a:lnTo>
                  <a:pt x="60451" y="1123314"/>
                </a:lnTo>
                <a:lnTo>
                  <a:pt x="123218" y="1007490"/>
                </a:lnTo>
                <a:lnTo>
                  <a:pt x="77215" y="1007490"/>
                </a:lnTo>
                <a:lnTo>
                  <a:pt x="51307" y="1006221"/>
                </a:lnTo>
                <a:lnTo>
                  <a:pt x="51961" y="993476"/>
                </a:lnTo>
                <a:lnTo>
                  <a:pt x="0" y="991742"/>
                </a:lnTo>
                <a:close/>
              </a:path>
              <a:path w="518160" h="1123314">
                <a:moveTo>
                  <a:pt x="51961" y="993476"/>
                </a:moveTo>
                <a:lnTo>
                  <a:pt x="51307" y="1006221"/>
                </a:lnTo>
                <a:lnTo>
                  <a:pt x="77215" y="1007490"/>
                </a:lnTo>
                <a:lnTo>
                  <a:pt x="77864" y="994341"/>
                </a:lnTo>
                <a:lnTo>
                  <a:pt x="51961" y="993476"/>
                </a:lnTo>
                <a:close/>
              </a:path>
              <a:path w="518160" h="1123314">
                <a:moveTo>
                  <a:pt x="77864" y="994341"/>
                </a:moveTo>
                <a:lnTo>
                  <a:pt x="77215" y="1007490"/>
                </a:lnTo>
                <a:lnTo>
                  <a:pt x="123218" y="1007490"/>
                </a:lnTo>
                <a:lnTo>
                  <a:pt x="129412" y="996061"/>
                </a:lnTo>
                <a:lnTo>
                  <a:pt x="77864" y="994341"/>
                </a:lnTo>
                <a:close/>
              </a:path>
              <a:path w="518160" h="1123314">
                <a:moveTo>
                  <a:pt x="517143" y="0"/>
                </a:moveTo>
                <a:lnTo>
                  <a:pt x="471677" y="6858"/>
                </a:lnTo>
                <a:lnTo>
                  <a:pt x="426212" y="26542"/>
                </a:lnTo>
                <a:lnTo>
                  <a:pt x="393191" y="49022"/>
                </a:lnTo>
                <a:lnTo>
                  <a:pt x="361061" y="77470"/>
                </a:lnTo>
                <a:lnTo>
                  <a:pt x="329818" y="111760"/>
                </a:lnTo>
                <a:lnTo>
                  <a:pt x="299847" y="151129"/>
                </a:lnTo>
                <a:lnTo>
                  <a:pt x="261492" y="211200"/>
                </a:lnTo>
                <a:lnTo>
                  <a:pt x="225170" y="279526"/>
                </a:lnTo>
                <a:lnTo>
                  <a:pt x="208025" y="316357"/>
                </a:lnTo>
                <a:lnTo>
                  <a:pt x="191388" y="354964"/>
                </a:lnTo>
                <a:lnTo>
                  <a:pt x="175513" y="395097"/>
                </a:lnTo>
                <a:lnTo>
                  <a:pt x="160400" y="436752"/>
                </a:lnTo>
                <a:lnTo>
                  <a:pt x="145923" y="479933"/>
                </a:lnTo>
                <a:lnTo>
                  <a:pt x="132461" y="524383"/>
                </a:lnTo>
                <a:lnTo>
                  <a:pt x="119761" y="569976"/>
                </a:lnTo>
                <a:lnTo>
                  <a:pt x="107950" y="616712"/>
                </a:lnTo>
                <a:lnTo>
                  <a:pt x="97027" y="664463"/>
                </a:lnTo>
                <a:lnTo>
                  <a:pt x="86994" y="713104"/>
                </a:lnTo>
                <a:lnTo>
                  <a:pt x="78104" y="762635"/>
                </a:lnTo>
                <a:lnTo>
                  <a:pt x="70230" y="812800"/>
                </a:lnTo>
                <a:lnTo>
                  <a:pt x="63500" y="863600"/>
                </a:lnTo>
                <a:lnTo>
                  <a:pt x="57912" y="914908"/>
                </a:lnTo>
                <a:lnTo>
                  <a:pt x="53339" y="966597"/>
                </a:lnTo>
                <a:lnTo>
                  <a:pt x="51961" y="993476"/>
                </a:lnTo>
                <a:lnTo>
                  <a:pt x="77864" y="994341"/>
                </a:lnTo>
                <a:lnTo>
                  <a:pt x="79120" y="968883"/>
                </a:lnTo>
                <a:lnTo>
                  <a:pt x="83565" y="917701"/>
                </a:lnTo>
                <a:lnTo>
                  <a:pt x="89153" y="867028"/>
                </a:lnTo>
                <a:lnTo>
                  <a:pt x="95885" y="816863"/>
                </a:lnTo>
                <a:lnTo>
                  <a:pt x="103631" y="767207"/>
                </a:lnTo>
                <a:lnTo>
                  <a:pt x="112394" y="718312"/>
                </a:lnTo>
                <a:lnTo>
                  <a:pt x="122174" y="670178"/>
                </a:lnTo>
                <a:lnTo>
                  <a:pt x="132968" y="623062"/>
                </a:lnTo>
                <a:lnTo>
                  <a:pt x="144652" y="576961"/>
                </a:lnTo>
                <a:lnTo>
                  <a:pt x="157225" y="531876"/>
                </a:lnTo>
                <a:lnTo>
                  <a:pt x="170561" y="488188"/>
                </a:lnTo>
                <a:lnTo>
                  <a:pt x="184785" y="445642"/>
                </a:lnTo>
                <a:lnTo>
                  <a:pt x="199643" y="404622"/>
                </a:lnTo>
                <a:lnTo>
                  <a:pt x="215264" y="365125"/>
                </a:lnTo>
                <a:lnTo>
                  <a:pt x="231393" y="327278"/>
                </a:lnTo>
                <a:lnTo>
                  <a:pt x="248285" y="291211"/>
                </a:lnTo>
                <a:lnTo>
                  <a:pt x="265684" y="257048"/>
                </a:lnTo>
                <a:lnTo>
                  <a:pt x="301878" y="194437"/>
                </a:lnTo>
                <a:lnTo>
                  <a:pt x="330326" y="153162"/>
                </a:lnTo>
                <a:lnTo>
                  <a:pt x="359282" y="117093"/>
                </a:lnTo>
                <a:lnTo>
                  <a:pt x="388874" y="86740"/>
                </a:lnTo>
                <a:lnTo>
                  <a:pt x="418591" y="62229"/>
                </a:lnTo>
                <a:lnTo>
                  <a:pt x="458342" y="39115"/>
                </a:lnTo>
                <a:lnTo>
                  <a:pt x="497713" y="27432"/>
                </a:lnTo>
                <a:lnTo>
                  <a:pt x="518160" y="25908"/>
                </a:lnTo>
                <a:lnTo>
                  <a:pt x="517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 txBox="1"/>
          <p:nvPr/>
        </p:nvSpPr>
        <p:spPr>
          <a:xfrm>
            <a:off x="6108827" y="5337633"/>
            <a:ext cx="32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Trebuchet MS"/>
                <a:cs typeface="Trebuchet MS"/>
              </a:rPr>
              <a:t>U</a:t>
            </a:r>
            <a:r>
              <a:rPr sz="2400" b="1" spc="-195" baseline="-20833" dirty="0">
                <a:latin typeface="Trebuchet MS"/>
                <a:cs typeface="Trebuchet MS"/>
              </a:rPr>
              <a:t>1</a:t>
            </a:r>
            <a:endParaRPr sz="2400" baseline="-20833">
              <a:latin typeface="Trebuchet MS"/>
              <a:cs typeface="Trebuchet MS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1729106" y="1602563"/>
            <a:ext cx="44005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rebuchet MS"/>
                <a:cs typeface="Trebuchet MS"/>
              </a:rPr>
              <a:t>U</a:t>
            </a:r>
            <a:r>
              <a:rPr sz="2400" b="1" spc="-195" baseline="-20833" dirty="0">
                <a:latin typeface="Trebuchet MS"/>
                <a:cs typeface="Trebuchet MS"/>
              </a:rPr>
              <a:t>2</a:t>
            </a:r>
            <a:endParaRPr sz="2400" baseline="-20833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400" b="1" spc="-19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4103497" y="4854195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0</a:t>
            </a:r>
            <a:r>
              <a:rPr sz="1600" spc="-45" dirty="0">
                <a:latin typeface="Arial"/>
                <a:cs typeface="Arial"/>
              </a:rPr>
              <a:t>.</a:t>
            </a:r>
            <a:r>
              <a:rPr sz="1600" spc="-90" dirty="0">
                <a:latin typeface="Arial"/>
                <a:cs typeface="Arial"/>
              </a:rPr>
              <a:t>8</a:t>
            </a:r>
            <a:r>
              <a:rPr sz="1600" spc="-8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21"/>
          <p:cNvSpPr/>
          <p:nvPr/>
        </p:nvSpPr>
        <p:spPr>
          <a:xfrm>
            <a:off x="4441540" y="5059934"/>
            <a:ext cx="178212" cy="178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4535297" y="5225670"/>
            <a:ext cx="8255" cy="326390"/>
          </a:xfrm>
          <a:custGeom>
            <a:avLst/>
            <a:gdLst/>
            <a:ahLst/>
            <a:cxnLst/>
            <a:rect l="l" t="t" r="r" b="b"/>
            <a:pathLst>
              <a:path w="8254" h="326389">
                <a:moveTo>
                  <a:pt x="8255" y="326250"/>
                </a:moveTo>
                <a:lnTo>
                  <a:pt x="0" y="0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1949069" y="5147946"/>
            <a:ext cx="2505710" cy="6350"/>
          </a:xfrm>
          <a:custGeom>
            <a:avLst/>
            <a:gdLst/>
            <a:ahLst/>
            <a:cxnLst/>
            <a:rect l="l" t="t" r="r" b="b"/>
            <a:pathLst>
              <a:path w="2505710" h="6350">
                <a:moveTo>
                  <a:pt x="2505583" y="5969"/>
                </a:moveTo>
                <a:lnTo>
                  <a:pt x="0" y="0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 txBox="1"/>
          <p:nvPr/>
        </p:nvSpPr>
        <p:spPr>
          <a:xfrm>
            <a:off x="1524000" y="5016628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0.15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4371087" y="5573853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0.73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2478025" y="4473195"/>
            <a:ext cx="1156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Arial"/>
                <a:cs typeface="Arial"/>
              </a:rPr>
              <a:t>0.45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7"/>
          <p:cNvSpPr/>
          <p:nvPr/>
        </p:nvSpPr>
        <p:spPr>
          <a:xfrm>
            <a:off x="2963498" y="4658186"/>
            <a:ext cx="187039" cy="187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3043302" y="4832477"/>
            <a:ext cx="12700" cy="731520"/>
          </a:xfrm>
          <a:custGeom>
            <a:avLst/>
            <a:gdLst/>
            <a:ahLst/>
            <a:cxnLst/>
            <a:rect l="l" t="t" r="r" b="b"/>
            <a:pathLst>
              <a:path w="12700" h="731520">
                <a:moveTo>
                  <a:pt x="12318" y="0"/>
                </a:moveTo>
                <a:lnTo>
                  <a:pt x="0" y="731164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1959738" y="4751706"/>
            <a:ext cx="1016000" cy="12065"/>
          </a:xfrm>
          <a:custGeom>
            <a:avLst/>
            <a:gdLst/>
            <a:ahLst/>
            <a:cxnLst/>
            <a:rect l="l" t="t" r="r" b="b"/>
            <a:pathLst>
              <a:path w="1016000" h="12064">
                <a:moveTo>
                  <a:pt x="1015745" y="0"/>
                </a:moveTo>
                <a:lnTo>
                  <a:pt x="0" y="11683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 txBox="1"/>
          <p:nvPr/>
        </p:nvSpPr>
        <p:spPr>
          <a:xfrm>
            <a:off x="1535812" y="463080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0.20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31"/>
          <p:cNvSpPr/>
          <p:nvPr/>
        </p:nvSpPr>
        <p:spPr>
          <a:xfrm>
            <a:off x="3563446" y="3972259"/>
            <a:ext cx="177768" cy="177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 txBox="1"/>
          <p:nvPr/>
        </p:nvSpPr>
        <p:spPr>
          <a:xfrm>
            <a:off x="2870835" y="5585740"/>
            <a:ext cx="9410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1505" algn="l"/>
              </a:tabLst>
            </a:pPr>
            <a:r>
              <a:rPr sz="1400" spc="-60" dirty="0">
                <a:latin typeface="Arial"/>
                <a:cs typeface="Arial"/>
              </a:rPr>
              <a:t>0.25	</a:t>
            </a:r>
            <a:r>
              <a:rPr sz="2100" spc="-89" baseline="1984" dirty="0">
                <a:latin typeface="Arial"/>
                <a:cs typeface="Arial"/>
              </a:rPr>
              <a:t>0.50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1535812" y="3939236"/>
            <a:ext cx="3416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35" dirty="0">
                <a:latin typeface="Arial"/>
                <a:cs typeface="Arial"/>
              </a:rPr>
              <a:t>.</a:t>
            </a:r>
            <a:r>
              <a:rPr sz="1400" spc="-80" dirty="0">
                <a:latin typeface="Arial"/>
                <a:cs typeface="Arial"/>
              </a:rPr>
              <a:t>5</a:t>
            </a:r>
            <a:r>
              <a:rPr sz="1400" spc="-7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4"/>
          <p:cNvSpPr/>
          <p:nvPr/>
        </p:nvSpPr>
        <p:spPr>
          <a:xfrm>
            <a:off x="3642233" y="4137534"/>
            <a:ext cx="12065" cy="1419860"/>
          </a:xfrm>
          <a:custGeom>
            <a:avLst/>
            <a:gdLst/>
            <a:ahLst/>
            <a:cxnLst/>
            <a:rect l="l" t="t" r="r" b="b"/>
            <a:pathLst>
              <a:path w="12064" h="1419860">
                <a:moveTo>
                  <a:pt x="12064" y="0"/>
                </a:moveTo>
                <a:lnTo>
                  <a:pt x="0" y="1419440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1959738" y="4062858"/>
            <a:ext cx="1616075" cy="8890"/>
          </a:xfrm>
          <a:custGeom>
            <a:avLst/>
            <a:gdLst/>
            <a:ahLst/>
            <a:cxnLst/>
            <a:rect l="l" t="t" r="r" b="b"/>
            <a:pathLst>
              <a:path w="1616075" h="8889">
                <a:moveTo>
                  <a:pt x="1615694" y="0"/>
                </a:moveTo>
                <a:lnTo>
                  <a:pt x="0" y="8636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/>
          <p:cNvSpPr txBox="1"/>
          <p:nvPr/>
        </p:nvSpPr>
        <p:spPr>
          <a:xfrm>
            <a:off x="3745993" y="3763087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7"/>
          <p:cNvSpPr/>
          <p:nvPr/>
        </p:nvSpPr>
        <p:spPr>
          <a:xfrm>
            <a:off x="2373122" y="3104087"/>
            <a:ext cx="173100" cy="172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/>
          <p:cNvSpPr/>
          <p:nvPr/>
        </p:nvSpPr>
        <p:spPr>
          <a:xfrm>
            <a:off x="1990218" y="3191129"/>
            <a:ext cx="395605" cy="1270"/>
          </a:xfrm>
          <a:custGeom>
            <a:avLst/>
            <a:gdLst/>
            <a:ahLst/>
            <a:cxnLst/>
            <a:rect l="l" t="t" r="r" b="b"/>
            <a:pathLst>
              <a:path w="395605" h="1270">
                <a:moveTo>
                  <a:pt x="395605" y="762"/>
                </a:moveTo>
                <a:lnTo>
                  <a:pt x="0" y="0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/>
          <p:cNvSpPr/>
          <p:nvPr/>
        </p:nvSpPr>
        <p:spPr>
          <a:xfrm>
            <a:off x="2465706" y="3264282"/>
            <a:ext cx="5080" cy="2287905"/>
          </a:xfrm>
          <a:custGeom>
            <a:avLst/>
            <a:gdLst/>
            <a:ahLst/>
            <a:cxnLst/>
            <a:rect l="l" t="t" r="r" b="b"/>
            <a:pathLst>
              <a:path w="5080" h="2287904">
                <a:moveTo>
                  <a:pt x="0" y="0"/>
                </a:moveTo>
                <a:lnTo>
                  <a:pt x="4699" y="2287905"/>
                </a:lnTo>
              </a:path>
            </a:pathLst>
          </a:custGeom>
          <a:ln w="1524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/>
          <p:cNvSpPr txBox="1"/>
          <p:nvPr/>
        </p:nvSpPr>
        <p:spPr>
          <a:xfrm>
            <a:off x="2298193" y="5573853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0.10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1"/>
          <p:cNvSpPr txBox="1"/>
          <p:nvPr/>
        </p:nvSpPr>
        <p:spPr>
          <a:xfrm>
            <a:off x="1565784" y="2865755"/>
            <a:ext cx="878205" cy="432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>
              <a:lnSpc>
                <a:spcPts val="1725"/>
              </a:lnSpc>
              <a:spcBef>
                <a:spcPts val="95"/>
              </a:spcBef>
            </a:pPr>
            <a:r>
              <a:rPr sz="1600" spc="-75" dirty="0">
                <a:latin typeface="Arial"/>
                <a:cs typeface="Arial"/>
              </a:rPr>
              <a:t>0.95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85"/>
              </a:lnSpc>
              <a:tabLst>
                <a:tab pos="864869" algn="l"/>
              </a:tabLst>
            </a:pPr>
            <a:r>
              <a:rPr sz="1400" spc="-60" dirty="0">
                <a:latin typeface="Arial"/>
                <a:cs typeface="Arial"/>
              </a:rPr>
              <a:t>0.85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2"/>
          <p:cNvSpPr/>
          <p:nvPr/>
        </p:nvSpPr>
        <p:spPr>
          <a:xfrm>
            <a:off x="6729600" y="5214016"/>
            <a:ext cx="1633676" cy="589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/>
          <p:cNvSpPr/>
          <p:nvPr/>
        </p:nvSpPr>
        <p:spPr>
          <a:xfrm>
            <a:off x="5952618" y="1665606"/>
            <a:ext cx="1371600" cy="1629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/>
          <p:cNvSpPr txBox="1"/>
          <p:nvPr/>
        </p:nvSpPr>
        <p:spPr>
          <a:xfrm>
            <a:off x="5440300" y="1143000"/>
            <a:ext cx="2742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solidFill>
                  <a:srgbClr val="0000FF"/>
                </a:solidFill>
                <a:latin typeface="DejaVu Serif"/>
                <a:cs typeface="DejaVu Serif"/>
              </a:rPr>
              <a:t>𝑈 </a:t>
            </a:r>
            <a:r>
              <a:rPr sz="1600" spc="-150" dirty="0">
                <a:solidFill>
                  <a:srgbClr val="0000FF"/>
                </a:solidFill>
                <a:latin typeface="DejaVu Serif"/>
                <a:cs typeface="DejaVu Serif"/>
              </a:rPr>
              <a:t>≤ </a:t>
            </a:r>
            <a:r>
              <a:rPr sz="1600" spc="-13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600" spc="-105" dirty="0">
                <a:solidFill>
                  <a:srgbClr val="0000FF"/>
                </a:solidFill>
                <a:latin typeface="Arial"/>
                <a:cs typeface="Arial"/>
              </a:rPr>
              <a:t>necessary 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sufficient 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600" spc="-240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r>
              <a:rPr sz="16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0000FF"/>
                </a:solidFill>
                <a:latin typeface="Arial"/>
                <a:cs typeface="Arial"/>
              </a:rPr>
              <a:t>schedulability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How happy are we with the L&amp;L RM test?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946202" y="2721864"/>
            <a:ext cx="3232404" cy="290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56342" y="1495044"/>
            <a:ext cx="2743199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274630" y="1571231"/>
            <a:ext cx="2296668" cy="835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297490" y="1519427"/>
            <a:ext cx="2659634" cy="1453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297490" y="1519427"/>
            <a:ext cx="2660015" cy="1453515"/>
          </a:xfrm>
          <a:custGeom>
            <a:avLst/>
            <a:gdLst/>
            <a:ahLst/>
            <a:cxnLst/>
            <a:rect l="l" t="t" r="r" b="b"/>
            <a:pathLst>
              <a:path w="2660015" h="1453514">
                <a:moveTo>
                  <a:pt x="0" y="138430"/>
                </a:moveTo>
                <a:lnTo>
                  <a:pt x="7057" y="94674"/>
                </a:lnTo>
                <a:lnTo>
                  <a:pt x="26708" y="56674"/>
                </a:lnTo>
                <a:lnTo>
                  <a:pt x="56675" y="26708"/>
                </a:lnTo>
                <a:lnTo>
                  <a:pt x="94675" y="7057"/>
                </a:lnTo>
                <a:lnTo>
                  <a:pt x="138430" y="0"/>
                </a:lnTo>
                <a:lnTo>
                  <a:pt x="1316609" y="0"/>
                </a:lnTo>
                <a:lnTo>
                  <a:pt x="1880870" y="0"/>
                </a:lnTo>
                <a:lnTo>
                  <a:pt x="2118614" y="0"/>
                </a:lnTo>
                <a:lnTo>
                  <a:pt x="2162369" y="7057"/>
                </a:lnTo>
                <a:lnTo>
                  <a:pt x="2200369" y="26708"/>
                </a:lnTo>
                <a:lnTo>
                  <a:pt x="2230335" y="56674"/>
                </a:lnTo>
                <a:lnTo>
                  <a:pt x="2249986" y="94674"/>
                </a:lnTo>
                <a:lnTo>
                  <a:pt x="2257044" y="138430"/>
                </a:lnTo>
                <a:lnTo>
                  <a:pt x="2257044" y="484505"/>
                </a:lnTo>
                <a:lnTo>
                  <a:pt x="2257044" y="692150"/>
                </a:lnTo>
                <a:lnTo>
                  <a:pt x="2249986" y="735905"/>
                </a:lnTo>
                <a:lnTo>
                  <a:pt x="2230335" y="773905"/>
                </a:lnTo>
                <a:lnTo>
                  <a:pt x="2200369" y="803871"/>
                </a:lnTo>
                <a:lnTo>
                  <a:pt x="2162369" y="823522"/>
                </a:lnTo>
                <a:lnTo>
                  <a:pt x="2118614" y="830580"/>
                </a:lnTo>
                <a:lnTo>
                  <a:pt x="1880870" y="830580"/>
                </a:lnTo>
                <a:lnTo>
                  <a:pt x="2659634" y="1453007"/>
                </a:lnTo>
                <a:lnTo>
                  <a:pt x="1316609" y="830580"/>
                </a:lnTo>
                <a:lnTo>
                  <a:pt x="138430" y="830580"/>
                </a:lnTo>
                <a:lnTo>
                  <a:pt x="94675" y="823522"/>
                </a:lnTo>
                <a:lnTo>
                  <a:pt x="56675" y="803871"/>
                </a:lnTo>
                <a:lnTo>
                  <a:pt x="26708" y="773905"/>
                </a:lnTo>
                <a:lnTo>
                  <a:pt x="7057" y="735905"/>
                </a:lnTo>
                <a:lnTo>
                  <a:pt x="0" y="692150"/>
                </a:lnTo>
                <a:lnTo>
                  <a:pt x="0" y="484505"/>
                </a:lnTo>
                <a:lnTo>
                  <a:pt x="0" y="13843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297490" y="1632965"/>
            <a:ext cx="22738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test rejects any  task set with U&gt; 0.83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659690" y="1889760"/>
            <a:ext cx="524268" cy="4037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2813614" y="2134361"/>
            <a:ext cx="220979" cy="3733800"/>
          </a:xfrm>
          <a:custGeom>
            <a:avLst/>
            <a:gdLst/>
            <a:ahLst/>
            <a:cxnLst/>
            <a:rect l="l" t="t" r="r" b="b"/>
            <a:pathLst>
              <a:path w="220980" h="3733800">
                <a:moveTo>
                  <a:pt x="132588" y="198882"/>
                </a:moveTo>
                <a:lnTo>
                  <a:pt x="88392" y="198882"/>
                </a:lnTo>
                <a:lnTo>
                  <a:pt x="88392" y="3733800"/>
                </a:lnTo>
                <a:lnTo>
                  <a:pt x="132588" y="3733800"/>
                </a:lnTo>
                <a:lnTo>
                  <a:pt x="132588" y="198882"/>
                </a:lnTo>
                <a:close/>
              </a:path>
              <a:path w="220980" h="3733800">
                <a:moveTo>
                  <a:pt x="110490" y="0"/>
                </a:moveTo>
                <a:lnTo>
                  <a:pt x="0" y="220980"/>
                </a:lnTo>
                <a:lnTo>
                  <a:pt x="88392" y="220980"/>
                </a:lnTo>
                <a:lnTo>
                  <a:pt x="88392" y="198882"/>
                </a:lnTo>
                <a:lnTo>
                  <a:pt x="209931" y="198882"/>
                </a:lnTo>
                <a:lnTo>
                  <a:pt x="110490" y="0"/>
                </a:lnTo>
                <a:close/>
              </a:path>
              <a:path w="220980" h="3733800">
                <a:moveTo>
                  <a:pt x="209931" y="198882"/>
                </a:moveTo>
                <a:lnTo>
                  <a:pt x="132588" y="198882"/>
                </a:lnTo>
                <a:lnTo>
                  <a:pt x="132588" y="220980"/>
                </a:lnTo>
                <a:lnTo>
                  <a:pt x="220980" y="220980"/>
                </a:lnTo>
                <a:lnTo>
                  <a:pt x="209931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2652069" y="5394959"/>
            <a:ext cx="4570476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2695503" y="5529071"/>
            <a:ext cx="4267200" cy="220979"/>
          </a:xfrm>
          <a:custGeom>
            <a:avLst/>
            <a:gdLst/>
            <a:ahLst/>
            <a:cxnLst/>
            <a:rect l="l" t="t" r="r" b="b"/>
            <a:pathLst>
              <a:path w="4267200" h="220979">
                <a:moveTo>
                  <a:pt x="4046220" y="0"/>
                </a:moveTo>
                <a:lnTo>
                  <a:pt x="4046220" y="220979"/>
                </a:lnTo>
                <a:lnTo>
                  <a:pt x="4223003" y="132587"/>
                </a:lnTo>
                <a:lnTo>
                  <a:pt x="4068317" y="132587"/>
                </a:lnTo>
                <a:lnTo>
                  <a:pt x="4068317" y="88391"/>
                </a:lnTo>
                <a:lnTo>
                  <a:pt x="4223003" y="88391"/>
                </a:lnTo>
                <a:lnTo>
                  <a:pt x="4046220" y="0"/>
                </a:lnTo>
                <a:close/>
              </a:path>
              <a:path w="4267200" h="220979">
                <a:moveTo>
                  <a:pt x="4046220" y="88391"/>
                </a:moveTo>
                <a:lnTo>
                  <a:pt x="0" y="88391"/>
                </a:lnTo>
                <a:lnTo>
                  <a:pt x="0" y="132587"/>
                </a:lnTo>
                <a:lnTo>
                  <a:pt x="4046220" y="132587"/>
                </a:lnTo>
                <a:lnTo>
                  <a:pt x="4046220" y="88391"/>
                </a:lnTo>
                <a:close/>
              </a:path>
              <a:path w="4267200" h="220979">
                <a:moveTo>
                  <a:pt x="4223003" y="88391"/>
                </a:moveTo>
                <a:lnTo>
                  <a:pt x="4068317" y="88391"/>
                </a:lnTo>
                <a:lnTo>
                  <a:pt x="4068317" y="132587"/>
                </a:lnTo>
                <a:lnTo>
                  <a:pt x="4223003" y="132587"/>
                </a:lnTo>
                <a:lnTo>
                  <a:pt x="4267199" y="110489"/>
                </a:lnTo>
                <a:lnTo>
                  <a:pt x="4223003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873049" y="2634995"/>
            <a:ext cx="3378708" cy="3075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924103" y="2667761"/>
            <a:ext cx="3276600" cy="2971800"/>
          </a:xfrm>
          <a:custGeom>
            <a:avLst/>
            <a:gdLst/>
            <a:ahLst/>
            <a:cxnLst/>
            <a:rect l="l" t="t" r="r" b="b"/>
            <a:pathLst>
              <a:path w="3276600" h="2971800">
                <a:moveTo>
                  <a:pt x="0" y="0"/>
                </a:moveTo>
                <a:lnTo>
                  <a:pt x="3276600" y="2971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4090726" y="1952256"/>
            <a:ext cx="1451610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4221917" y="2008759"/>
            <a:ext cx="117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EDF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bound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3513130" y="2130551"/>
            <a:ext cx="667537" cy="1335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625651" y="2153411"/>
            <a:ext cx="518159" cy="1123315"/>
          </a:xfrm>
          <a:custGeom>
            <a:avLst/>
            <a:gdLst/>
            <a:ahLst/>
            <a:cxnLst/>
            <a:rect l="l" t="t" r="r" b="b"/>
            <a:pathLst>
              <a:path w="518160" h="1123314">
                <a:moveTo>
                  <a:pt x="0" y="991742"/>
                </a:moveTo>
                <a:lnTo>
                  <a:pt x="60451" y="1123314"/>
                </a:lnTo>
                <a:lnTo>
                  <a:pt x="123218" y="1007490"/>
                </a:lnTo>
                <a:lnTo>
                  <a:pt x="77215" y="1007490"/>
                </a:lnTo>
                <a:lnTo>
                  <a:pt x="51307" y="1006221"/>
                </a:lnTo>
                <a:lnTo>
                  <a:pt x="51961" y="993476"/>
                </a:lnTo>
                <a:lnTo>
                  <a:pt x="0" y="991742"/>
                </a:lnTo>
                <a:close/>
              </a:path>
              <a:path w="518160" h="1123314">
                <a:moveTo>
                  <a:pt x="51961" y="993476"/>
                </a:moveTo>
                <a:lnTo>
                  <a:pt x="51307" y="1006221"/>
                </a:lnTo>
                <a:lnTo>
                  <a:pt x="77215" y="1007490"/>
                </a:lnTo>
                <a:lnTo>
                  <a:pt x="77864" y="994341"/>
                </a:lnTo>
                <a:lnTo>
                  <a:pt x="51961" y="993476"/>
                </a:lnTo>
                <a:close/>
              </a:path>
              <a:path w="518160" h="1123314">
                <a:moveTo>
                  <a:pt x="77864" y="994341"/>
                </a:moveTo>
                <a:lnTo>
                  <a:pt x="77215" y="1007490"/>
                </a:lnTo>
                <a:lnTo>
                  <a:pt x="123218" y="1007490"/>
                </a:lnTo>
                <a:lnTo>
                  <a:pt x="129412" y="996061"/>
                </a:lnTo>
                <a:lnTo>
                  <a:pt x="77864" y="994341"/>
                </a:lnTo>
                <a:close/>
              </a:path>
              <a:path w="518160" h="1123314">
                <a:moveTo>
                  <a:pt x="517143" y="0"/>
                </a:moveTo>
                <a:lnTo>
                  <a:pt x="471677" y="6858"/>
                </a:lnTo>
                <a:lnTo>
                  <a:pt x="426212" y="26542"/>
                </a:lnTo>
                <a:lnTo>
                  <a:pt x="393191" y="49022"/>
                </a:lnTo>
                <a:lnTo>
                  <a:pt x="361061" y="77470"/>
                </a:lnTo>
                <a:lnTo>
                  <a:pt x="329818" y="111760"/>
                </a:lnTo>
                <a:lnTo>
                  <a:pt x="299847" y="151129"/>
                </a:lnTo>
                <a:lnTo>
                  <a:pt x="261492" y="211200"/>
                </a:lnTo>
                <a:lnTo>
                  <a:pt x="225170" y="279526"/>
                </a:lnTo>
                <a:lnTo>
                  <a:pt x="208025" y="316357"/>
                </a:lnTo>
                <a:lnTo>
                  <a:pt x="191388" y="354964"/>
                </a:lnTo>
                <a:lnTo>
                  <a:pt x="175513" y="395097"/>
                </a:lnTo>
                <a:lnTo>
                  <a:pt x="160400" y="436752"/>
                </a:lnTo>
                <a:lnTo>
                  <a:pt x="145923" y="479933"/>
                </a:lnTo>
                <a:lnTo>
                  <a:pt x="132461" y="524383"/>
                </a:lnTo>
                <a:lnTo>
                  <a:pt x="119761" y="569976"/>
                </a:lnTo>
                <a:lnTo>
                  <a:pt x="107950" y="616712"/>
                </a:lnTo>
                <a:lnTo>
                  <a:pt x="97027" y="664463"/>
                </a:lnTo>
                <a:lnTo>
                  <a:pt x="86994" y="713104"/>
                </a:lnTo>
                <a:lnTo>
                  <a:pt x="78104" y="762635"/>
                </a:lnTo>
                <a:lnTo>
                  <a:pt x="70230" y="812800"/>
                </a:lnTo>
                <a:lnTo>
                  <a:pt x="63500" y="863600"/>
                </a:lnTo>
                <a:lnTo>
                  <a:pt x="57912" y="914908"/>
                </a:lnTo>
                <a:lnTo>
                  <a:pt x="53339" y="966597"/>
                </a:lnTo>
                <a:lnTo>
                  <a:pt x="51961" y="993476"/>
                </a:lnTo>
                <a:lnTo>
                  <a:pt x="77864" y="994341"/>
                </a:lnTo>
                <a:lnTo>
                  <a:pt x="79120" y="968883"/>
                </a:lnTo>
                <a:lnTo>
                  <a:pt x="83565" y="917701"/>
                </a:lnTo>
                <a:lnTo>
                  <a:pt x="89153" y="867028"/>
                </a:lnTo>
                <a:lnTo>
                  <a:pt x="95885" y="816863"/>
                </a:lnTo>
                <a:lnTo>
                  <a:pt x="103631" y="767207"/>
                </a:lnTo>
                <a:lnTo>
                  <a:pt x="112394" y="718312"/>
                </a:lnTo>
                <a:lnTo>
                  <a:pt x="122174" y="670178"/>
                </a:lnTo>
                <a:lnTo>
                  <a:pt x="132968" y="623062"/>
                </a:lnTo>
                <a:lnTo>
                  <a:pt x="144652" y="576961"/>
                </a:lnTo>
                <a:lnTo>
                  <a:pt x="157225" y="531876"/>
                </a:lnTo>
                <a:lnTo>
                  <a:pt x="170561" y="488188"/>
                </a:lnTo>
                <a:lnTo>
                  <a:pt x="184785" y="445642"/>
                </a:lnTo>
                <a:lnTo>
                  <a:pt x="199643" y="404622"/>
                </a:lnTo>
                <a:lnTo>
                  <a:pt x="215264" y="365125"/>
                </a:lnTo>
                <a:lnTo>
                  <a:pt x="231393" y="327278"/>
                </a:lnTo>
                <a:lnTo>
                  <a:pt x="248285" y="291211"/>
                </a:lnTo>
                <a:lnTo>
                  <a:pt x="265684" y="257048"/>
                </a:lnTo>
                <a:lnTo>
                  <a:pt x="301878" y="194437"/>
                </a:lnTo>
                <a:lnTo>
                  <a:pt x="330326" y="153162"/>
                </a:lnTo>
                <a:lnTo>
                  <a:pt x="359282" y="117093"/>
                </a:lnTo>
                <a:lnTo>
                  <a:pt x="388874" y="86740"/>
                </a:lnTo>
                <a:lnTo>
                  <a:pt x="418591" y="62229"/>
                </a:lnTo>
                <a:lnTo>
                  <a:pt x="458342" y="39115"/>
                </a:lnTo>
                <a:lnTo>
                  <a:pt x="497713" y="27432"/>
                </a:lnTo>
                <a:lnTo>
                  <a:pt x="518160" y="25908"/>
                </a:lnTo>
                <a:lnTo>
                  <a:pt x="517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6862882" y="5356859"/>
            <a:ext cx="608838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7129582" y="5562600"/>
            <a:ext cx="401561" cy="464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2595681" y="1623060"/>
            <a:ext cx="608838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2862381" y="1828800"/>
            <a:ext cx="401561" cy="464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2662230" y="1701749"/>
            <a:ext cx="462915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imes New Roman"/>
                <a:cs typeface="Times New Roman"/>
              </a:rPr>
              <a:t>U</a:t>
            </a:r>
            <a:r>
              <a:rPr sz="2400" b="1" spc="21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400" b="1" spc="22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5372409" y="5145023"/>
            <a:ext cx="195071" cy="178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5036621" y="4947284"/>
            <a:ext cx="358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0000"/>
                </a:solidFill>
                <a:latin typeface="Times New Roman"/>
                <a:cs typeface="Times New Roman"/>
              </a:rPr>
              <a:t>0.8</a:t>
            </a:r>
            <a:r>
              <a:rPr sz="1400" spc="7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4497633" y="4059935"/>
            <a:ext cx="178307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4679117" y="385770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435360" y="3366642"/>
            <a:ext cx="19268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FF0000"/>
                </a:solidFill>
                <a:latin typeface="Trebuchet MS"/>
                <a:cs typeface="Trebuchet MS"/>
              </a:rPr>
              <a:t>L&amp;L </a:t>
            </a:r>
            <a:r>
              <a:rPr sz="1800" b="1" kern="0" dirty="0">
                <a:solidFill>
                  <a:srgbClr val="FF0000"/>
                </a:solidFill>
                <a:latin typeface="Trebuchet MS"/>
                <a:cs typeface="Trebuchet MS"/>
              </a:rPr>
              <a:t>Test</a:t>
            </a:r>
            <a:r>
              <a:rPr sz="1800" b="1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800" b="1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RM: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2871525" y="3514344"/>
            <a:ext cx="2391156" cy="21976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924103" y="3547109"/>
            <a:ext cx="2286000" cy="2093595"/>
          </a:xfrm>
          <a:custGeom>
            <a:avLst/>
            <a:gdLst/>
            <a:ahLst/>
            <a:cxnLst/>
            <a:rect l="l" t="t" r="r" b="b"/>
            <a:pathLst>
              <a:path w="2286000" h="2093595">
                <a:moveTo>
                  <a:pt x="0" y="0"/>
                </a:moveTo>
                <a:lnTo>
                  <a:pt x="2286000" y="2093023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 txBox="1"/>
          <p:nvPr/>
        </p:nvSpPr>
        <p:spPr>
          <a:xfrm>
            <a:off x="2218999" y="334530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0.83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2"/>
          <p:cNvSpPr txBox="1"/>
          <p:nvPr/>
        </p:nvSpPr>
        <p:spPr>
          <a:xfrm>
            <a:off x="4679117" y="3151759"/>
            <a:ext cx="175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L&amp;L </a:t>
            </a:r>
            <a:r>
              <a:rPr sz="18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bound</a:t>
            </a:r>
            <a:r>
              <a:rPr sz="18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(RM)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3"/>
          <p:cNvSpPr/>
          <p:nvPr/>
        </p:nvSpPr>
        <p:spPr>
          <a:xfrm>
            <a:off x="3741730" y="3273552"/>
            <a:ext cx="896137" cy="1335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856283" y="3296411"/>
            <a:ext cx="744855" cy="1123315"/>
          </a:xfrm>
          <a:custGeom>
            <a:avLst/>
            <a:gdLst/>
            <a:ahLst/>
            <a:cxnLst/>
            <a:rect l="l" t="t" r="r" b="b"/>
            <a:pathLst>
              <a:path w="744854" h="1123314">
                <a:moveTo>
                  <a:pt x="0" y="990854"/>
                </a:moveTo>
                <a:lnTo>
                  <a:pt x="58420" y="1123314"/>
                </a:lnTo>
                <a:lnTo>
                  <a:pt x="123270" y="1007999"/>
                </a:lnTo>
                <a:lnTo>
                  <a:pt x="76962" y="1007999"/>
                </a:lnTo>
                <a:lnTo>
                  <a:pt x="51181" y="1005967"/>
                </a:lnTo>
                <a:lnTo>
                  <a:pt x="52184" y="993363"/>
                </a:lnTo>
                <a:lnTo>
                  <a:pt x="0" y="990854"/>
                </a:lnTo>
                <a:close/>
              </a:path>
              <a:path w="744854" h="1123314">
                <a:moveTo>
                  <a:pt x="52184" y="993363"/>
                </a:moveTo>
                <a:lnTo>
                  <a:pt x="51181" y="1005967"/>
                </a:lnTo>
                <a:lnTo>
                  <a:pt x="76962" y="1007999"/>
                </a:lnTo>
                <a:lnTo>
                  <a:pt x="78019" y="994605"/>
                </a:lnTo>
                <a:lnTo>
                  <a:pt x="52184" y="993363"/>
                </a:lnTo>
                <a:close/>
              </a:path>
              <a:path w="744854" h="1123314">
                <a:moveTo>
                  <a:pt x="78019" y="994605"/>
                </a:moveTo>
                <a:lnTo>
                  <a:pt x="76962" y="1007999"/>
                </a:lnTo>
                <a:lnTo>
                  <a:pt x="123270" y="1007999"/>
                </a:lnTo>
                <a:lnTo>
                  <a:pt x="129412" y="997076"/>
                </a:lnTo>
                <a:lnTo>
                  <a:pt x="78019" y="994605"/>
                </a:lnTo>
                <a:close/>
              </a:path>
              <a:path w="744854" h="1123314">
                <a:moveTo>
                  <a:pt x="743966" y="0"/>
                </a:moveTo>
                <a:lnTo>
                  <a:pt x="694436" y="3683"/>
                </a:lnTo>
                <a:lnTo>
                  <a:pt x="644652" y="14604"/>
                </a:lnTo>
                <a:lnTo>
                  <a:pt x="595630" y="32385"/>
                </a:lnTo>
                <a:lnTo>
                  <a:pt x="547370" y="56514"/>
                </a:lnTo>
                <a:lnTo>
                  <a:pt x="500125" y="86613"/>
                </a:lnTo>
                <a:lnTo>
                  <a:pt x="469392" y="109854"/>
                </a:lnTo>
                <a:lnTo>
                  <a:pt x="439293" y="135509"/>
                </a:lnTo>
                <a:lnTo>
                  <a:pt x="395478" y="178053"/>
                </a:lnTo>
                <a:lnTo>
                  <a:pt x="367030" y="209168"/>
                </a:lnTo>
                <a:lnTo>
                  <a:pt x="339344" y="242442"/>
                </a:lnTo>
                <a:lnTo>
                  <a:pt x="312547" y="277495"/>
                </a:lnTo>
                <a:lnTo>
                  <a:pt x="286638" y="314451"/>
                </a:lnTo>
                <a:lnTo>
                  <a:pt x="261874" y="353060"/>
                </a:lnTo>
                <a:lnTo>
                  <a:pt x="237998" y="393192"/>
                </a:lnTo>
                <a:lnTo>
                  <a:pt x="215265" y="434975"/>
                </a:lnTo>
                <a:lnTo>
                  <a:pt x="193675" y="478281"/>
                </a:lnTo>
                <a:lnTo>
                  <a:pt x="173228" y="522731"/>
                </a:lnTo>
                <a:lnTo>
                  <a:pt x="154050" y="568451"/>
                </a:lnTo>
                <a:lnTo>
                  <a:pt x="136271" y="615314"/>
                </a:lnTo>
                <a:lnTo>
                  <a:pt x="119887" y="663067"/>
                </a:lnTo>
                <a:lnTo>
                  <a:pt x="105029" y="711962"/>
                </a:lnTo>
                <a:lnTo>
                  <a:pt x="91567" y="761619"/>
                </a:lnTo>
                <a:lnTo>
                  <a:pt x="79756" y="811911"/>
                </a:lnTo>
                <a:lnTo>
                  <a:pt x="69469" y="862838"/>
                </a:lnTo>
                <a:lnTo>
                  <a:pt x="61087" y="914145"/>
                </a:lnTo>
                <a:lnTo>
                  <a:pt x="54356" y="966088"/>
                </a:lnTo>
                <a:lnTo>
                  <a:pt x="52184" y="993363"/>
                </a:lnTo>
                <a:lnTo>
                  <a:pt x="78019" y="994605"/>
                </a:lnTo>
                <a:lnTo>
                  <a:pt x="80010" y="969390"/>
                </a:lnTo>
                <a:lnTo>
                  <a:pt x="86613" y="918463"/>
                </a:lnTo>
                <a:lnTo>
                  <a:pt x="94996" y="867918"/>
                </a:lnTo>
                <a:lnTo>
                  <a:pt x="104902" y="817880"/>
                </a:lnTo>
                <a:lnTo>
                  <a:pt x="116586" y="768350"/>
                </a:lnTo>
                <a:lnTo>
                  <a:pt x="129794" y="719455"/>
                </a:lnTo>
                <a:lnTo>
                  <a:pt x="144399" y="671576"/>
                </a:lnTo>
                <a:lnTo>
                  <a:pt x="160528" y="624458"/>
                </a:lnTo>
                <a:lnTo>
                  <a:pt x="178054" y="578485"/>
                </a:lnTo>
                <a:lnTo>
                  <a:pt x="196723" y="533526"/>
                </a:lnTo>
                <a:lnTo>
                  <a:pt x="216788" y="489838"/>
                </a:lnTo>
                <a:lnTo>
                  <a:pt x="237998" y="447420"/>
                </a:lnTo>
                <a:lnTo>
                  <a:pt x="260223" y="406526"/>
                </a:lnTo>
                <a:lnTo>
                  <a:pt x="283591" y="367030"/>
                </a:lnTo>
                <a:lnTo>
                  <a:pt x="307975" y="329311"/>
                </a:lnTo>
                <a:lnTo>
                  <a:pt x="333121" y="293242"/>
                </a:lnTo>
                <a:lnTo>
                  <a:pt x="359283" y="258952"/>
                </a:lnTo>
                <a:lnTo>
                  <a:pt x="386080" y="226695"/>
                </a:lnTo>
                <a:lnTo>
                  <a:pt x="413766" y="196468"/>
                </a:lnTo>
                <a:lnTo>
                  <a:pt x="441960" y="168275"/>
                </a:lnTo>
                <a:lnTo>
                  <a:pt x="470788" y="142366"/>
                </a:lnTo>
                <a:lnTo>
                  <a:pt x="514858" y="108076"/>
                </a:lnTo>
                <a:lnTo>
                  <a:pt x="559943" y="79248"/>
                </a:lnTo>
                <a:lnTo>
                  <a:pt x="605409" y="56387"/>
                </a:lnTo>
                <a:lnTo>
                  <a:pt x="651383" y="39624"/>
                </a:lnTo>
                <a:lnTo>
                  <a:pt x="697611" y="29463"/>
                </a:lnTo>
                <a:lnTo>
                  <a:pt x="744474" y="25908"/>
                </a:lnTo>
                <a:lnTo>
                  <a:pt x="743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6524553" y="1717548"/>
            <a:ext cx="1523999" cy="18684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5514142" y="1717548"/>
            <a:ext cx="641603" cy="762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 txBox="1"/>
          <p:nvPr/>
        </p:nvSpPr>
        <p:spPr>
          <a:xfrm>
            <a:off x="3541832" y="4533646"/>
            <a:ext cx="404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008000"/>
                </a:solidFill>
                <a:latin typeface="Times New Roman"/>
                <a:cs typeface="Times New Roman"/>
              </a:rPr>
              <a:t>0.45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38"/>
          <p:cNvSpPr/>
          <p:nvPr/>
        </p:nvSpPr>
        <p:spPr>
          <a:xfrm>
            <a:off x="3892606" y="4759452"/>
            <a:ext cx="178307" cy="1783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384357" y="3648455"/>
            <a:ext cx="1702308" cy="6324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3279958" y="3230879"/>
            <a:ext cx="190500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 txBox="1"/>
          <p:nvPr/>
        </p:nvSpPr>
        <p:spPr>
          <a:xfrm>
            <a:off x="2979856" y="3035935"/>
            <a:ext cx="358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FF0000"/>
                </a:solidFill>
                <a:latin typeface="Times New Roman"/>
                <a:cs typeface="Times New Roman"/>
              </a:rPr>
              <a:t>0.9</a:t>
            </a:r>
            <a:r>
              <a:rPr sz="1400" spc="7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3530656" y="5195061"/>
            <a:ext cx="404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008000"/>
                </a:solidFill>
                <a:latin typeface="Times New Roman"/>
                <a:cs typeface="Times New Roman"/>
              </a:rPr>
              <a:t>0.25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3392734" y="5399532"/>
            <a:ext cx="178308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 txBox="1"/>
          <p:nvPr/>
        </p:nvSpPr>
        <p:spPr>
          <a:xfrm>
            <a:off x="2963727" y="4801615"/>
            <a:ext cx="404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008000"/>
                </a:solidFill>
                <a:latin typeface="Times New Roman"/>
                <a:cs typeface="Times New Roman"/>
              </a:rPr>
              <a:t>0.25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5"/>
          <p:cNvSpPr/>
          <p:nvPr/>
        </p:nvSpPr>
        <p:spPr>
          <a:xfrm>
            <a:off x="3090981" y="5059679"/>
            <a:ext cx="178308" cy="1783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/>
          <p:cNvSpPr txBox="1"/>
          <p:nvPr/>
        </p:nvSpPr>
        <p:spPr>
          <a:xfrm>
            <a:off x="4185595" y="5068061"/>
            <a:ext cx="404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008000"/>
                </a:solidFill>
                <a:latin typeface="Times New Roman"/>
                <a:cs typeface="Times New Roman"/>
              </a:rPr>
              <a:t>0.50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47"/>
          <p:cNvSpPr/>
          <p:nvPr/>
        </p:nvSpPr>
        <p:spPr>
          <a:xfrm>
            <a:off x="4291894" y="5317235"/>
            <a:ext cx="178307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7086600" y="4648200"/>
            <a:ext cx="1633676" cy="5898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 txBox="1"/>
          <p:nvPr/>
        </p:nvSpPr>
        <p:spPr>
          <a:xfrm>
            <a:off x="7041951" y="5451999"/>
            <a:ext cx="35179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b="1" spc="-120" dirty="0">
                <a:latin typeface="Times New Roman"/>
                <a:cs typeface="Times New Roman"/>
              </a:rPr>
              <a:t>U</a:t>
            </a:r>
            <a:r>
              <a:rPr sz="2400" b="1" spc="21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3" name="object 50"/>
          <p:cNvSpPr txBox="1"/>
          <p:nvPr/>
        </p:nvSpPr>
        <p:spPr>
          <a:xfrm>
            <a:off x="6203370" y="5640061"/>
            <a:ext cx="20637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b="1" spc="22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Hyperbolic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219325" y="2711957"/>
            <a:ext cx="3232785" cy="2929255"/>
          </a:xfrm>
          <a:custGeom>
            <a:avLst/>
            <a:gdLst/>
            <a:ahLst/>
            <a:cxnLst/>
            <a:rect l="l" t="t" r="r" b="b"/>
            <a:pathLst>
              <a:path w="3232785" h="2929254">
                <a:moveTo>
                  <a:pt x="21208" y="0"/>
                </a:moveTo>
                <a:lnTo>
                  <a:pt x="24961" y="38290"/>
                </a:lnTo>
                <a:lnTo>
                  <a:pt x="28170" y="88472"/>
                </a:lnTo>
                <a:lnTo>
                  <a:pt x="30860" y="149720"/>
                </a:lnTo>
                <a:lnTo>
                  <a:pt x="33055" y="221210"/>
                </a:lnTo>
                <a:lnTo>
                  <a:pt x="33975" y="260537"/>
                </a:lnTo>
                <a:lnTo>
                  <a:pt x="34781" y="302115"/>
                </a:lnTo>
                <a:lnTo>
                  <a:pt x="35475" y="345841"/>
                </a:lnTo>
                <a:lnTo>
                  <a:pt x="36062" y="391612"/>
                </a:lnTo>
                <a:lnTo>
                  <a:pt x="36543" y="439324"/>
                </a:lnTo>
                <a:lnTo>
                  <a:pt x="36923" y="488875"/>
                </a:lnTo>
                <a:lnTo>
                  <a:pt x="37204" y="540160"/>
                </a:lnTo>
                <a:lnTo>
                  <a:pt x="37364" y="774017"/>
                </a:lnTo>
                <a:lnTo>
                  <a:pt x="37200" y="827725"/>
                </a:lnTo>
                <a:lnTo>
                  <a:pt x="36973" y="881878"/>
                </a:lnTo>
                <a:lnTo>
                  <a:pt x="36667" y="939080"/>
                </a:lnTo>
                <a:lnTo>
                  <a:pt x="36270" y="1000534"/>
                </a:lnTo>
                <a:lnTo>
                  <a:pt x="35803" y="1062795"/>
                </a:lnTo>
                <a:lnTo>
                  <a:pt x="35267" y="1125760"/>
                </a:lnTo>
                <a:lnTo>
                  <a:pt x="34667" y="1189325"/>
                </a:lnTo>
                <a:lnTo>
                  <a:pt x="33915" y="1261550"/>
                </a:lnTo>
                <a:lnTo>
                  <a:pt x="33286" y="1317845"/>
                </a:lnTo>
                <a:lnTo>
                  <a:pt x="32512" y="1382593"/>
                </a:lnTo>
                <a:lnTo>
                  <a:pt x="31685" y="1447529"/>
                </a:lnTo>
                <a:lnTo>
                  <a:pt x="30774" y="1514971"/>
                </a:lnTo>
                <a:lnTo>
                  <a:pt x="29887" y="1577554"/>
                </a:lnTo>
                <a:lnTo>
                  <a:pt x="28922" y="1642435"/>
                </a:lnTo>
                <a:lnTo>
                  <a:pt x="27918" y="1707092"/>
                </a:lnTo>
                <a:lnTo>
                  <a:pt x="26876" y="1771487"/>
                </a:lnTo>
                <a:lnTo>
                  <a:pt x="25768" y="1837347"/>
                </a:lnTo>
                <a:lnTo>
                  <a:pt x="24698" y="1898686"/>
                </a:lnTo>
                <a:lnTo>
                  <a:pt x="23566" y="1961413"/>
                </a:lnTo>
                <a:lnTo>
                  <a:pt x="22411" y="2023401"/>
                </a:lnTo>
                <a:lnTo>
                  <a:pt x="21234" y="2084545"/>
                </a:lnTo>
                <a:lnTo>
                  <a:pt x="20039" y="2144743"/>
                </a:lnTo>
                <a:lnTo>
                  <a:pt x="18713" y="2209396"/>
                </a:lnTo>
                <a:lnTo>
                  <a:pt x="17590" y="2262712"/>
                </a:lnTo>
                <a:lnTo>
                  <a:pt x="16378" y="2318626"/>
                </a:lnTo>
                <a:lnTo>
                  <a:pt x="15142" y="2374006"/>
                </a:lnTo>
                <a:lnTo>
                  <a:pt x="13905" y="2427925"/>
                </a:lnTo>
                <a:lnTo>
                  <a:pt x="12668" y="2480277"/>
                </a:lnTo>
                <a:lnTo>
                  <a:pt x="11407" y="2532057"/>
                </a:lnTo>
                <a:lnTo>
                  <a:pt x="10208" y="2579875"/>
                </a:lnTo>
                <a:lnTo>
                  <a:pt x="8992" y="2626913"/>
                </a:lnTo>
                <a:lnTo>
                  <a:pt x="7789" y="2671973"/>
                </a:lnTo>
                <a:lnTo>
                  <a:pt x="6603" y="2714952"/>
                </a:lnTo>
                <a:lnTo>
                  <a:pt x="5436" y="2755747"/>
                </a:lnTo>
                <a:lnTo>
                  <a:pt x="4291" y="2794255"/>
                </a:lnTo>
                <a:lnTo>
                  <a:pt x="3049" y="2834166"/>
                </a:lnTo>
                <a:lnTo>
                  <a:pt x="0" y="2923349"/>
                </a:lnTo>
                <a:lnTo>
                  <a:pt x="1526966" y="2928695"/>
                </a:lnTo>
                <a:lnTo>
                  <a:pt x="2648508" y="2921219"/>
                </a:lnTo>
                <a:lnTo>
                  <a:pt x="2980515" y="2913461"/>
                </a:lnTo>
                <a:lnTo>
                  <a:pt x="3135747" y="2907443"/>
                </a:lnTo>
                <a:lnTo>
                  <a:pt x="3232404" y="2902089"/>
                </a:lnTo>
                <a:lnTo>
                  <a:pt x="3205907" y="2889625"/>
                </a:lnTo>
                <a:lnTo>
                  <a:pt x="3177413" y="2876592"/>
                </a:lnTo>
                <a:lnTo>
                  <a:pt x="3114751" y="2848854"/>
                </a:lnTo>
                <a:lnTo>
                  <a:pt x="2464566" y="2576140"/>
                </a:lnTo>
                <a:lnTo>
                  <a:pt x="2258648" y="2486369"/>
                </a:lnTo>
                <a:lnTo>
                  <a:pt x="2101349" y="2414974"/>
                </a:lnTo>
                <a:lnTo>
                  <a:pt x="1996316" y="2365568"/>
                </a:lnTo>
                <a:lnTo>
                  <a:pt x="1891892" y="2314791"/>
                </a:lnTo>
                <a:lnTo>
                  <a:pt x="1788715" y="2262712"/>
                </a:lnTo>
                <a:lnTo>
                  <a:pt x="1737792" y="2236204"/>
                </a:lnTo>
                <a:lnTo>
                  <a:pt x="1687420" y="2209396"/>
                </a:lnTo>
                <a:lnTo>
                  <a:pt x="1637677" y="2182296"/>
                </a:lnTo>
                <a:lnTo>
                  <a:pt x="1588644" y="2154912"/>
                </a:lnTo>
                <a:lnTo>
                  <a:pt x="1540401" y="2127252"/>
                </a:lnTo>
                <a:lnTo>
                  <a:pt x="1493026" y="2099325"/>
                </a:lnTo>
                <a:lnTo>
                  <a:pt x="1446600" y="2071140"/>
                </a:lnTo>
                <a:lnTo>
                  <a:pt x="1401202" y="2042704"/>
                </a:lnTo>
                <a:lnTo>
                  <a:pt x="1356911" y="2014026"/>
                </a:lnTo>
                <a:lnTo>
                  <a:pt x="1313808" y="1985115"/>
                </a:lnTo>
                <a:lnTo>
                  <a:pt x="1271971" y="1955978"/>
                </a:lnTo>
                <a:lnTo>
                  <a:pt x="1231482" y="1926624"/>
                </a:lnTo>
                <a:lnTo>
                  <a:pt x="1192418" y="1897062"/>
                </a:lnTo>
                <a:lnTo>
                  <a:pt x="1154860" y="1867300"/>
                </a:lnTo>
                <a:lnTo>
                  <a:pt x="1118887" y="1837347"/>
                </a:lnTo>
                <a:lnTo>
                  <a:pt x="1084579" y="1807209"/>
                </a:lnTo>
                <a:lnTo>
                  <a:pt x="1046410" y="1771422"/>
                </a:lnTo>
                <a:lnTo>
                  <a:pt x="1008632" y="1733520"/>
                </a:lnTo>
                <a:lnTo>
                  <a:pt x="971078" y="1693450"/>
                </a:lnTo>
                <a:lnTo>
                  <a:pt x="933841" y="1651418"/>
                </a:lnTo>
                <a:lnTo>
                  <a:pt x="896947" y="1607567"/>
                </a:lnTo>
                <a:lnTo>
                  <a:pt x="860424" y="1562037"/>
                </a:lnTo>
                <a:lnTo>
                  <a:pt x="824298" y="1514971"/>
                </a:lnTo>
                <a:lnTo>
                  <a:pt x="788598" y="1466510"/>
                </a:lnTo>
                <a:lnTo>
                  <a:pt x="753349" y="1416796"/>
                </a:lnTo>
                <a:lnTo>
                  <a:pt x="718579" y="1365970"/>
                </a:lnTo>
                <a:lnTo>
                  <a:pt x="684316" y="1314174"/>
                </a:lnTo>
                <a:lnTo>
                  <a:pt x="650586" y="1261550"/>
                </a:lnTo>
                <a:lnTo>
                  <a:pt x="617416" y="1208239"/>
                </a:lnTo>
                <a:lnTo>
                  <a:pt x="584834" y="1154382"/>
                </a:lnTo>
                <a:lnTo>
                  <a:pt x="552867" y="1100122"/>
                </a:lnTo>
                <a:lnTo>
                  <a:pt x="521542" y="1045600"/>
                </a:lnTo>
                <a:lnTo>
                  <a:pt x="490885" y="990958"/>
                </a:lnTo>
                <a:lnTo>
                  <a:pt x="460925" y="936337"/>
                </a:lnTo>
                <a:lnTo>
                  <a:pt x="431687" y="881878"/>
                </a:lnTo>
                <a:lnTo>
                  <a:pt x="403200" y="827725"/>
                </a:lnTo>
                <a:lnTo>
                  <a:pt x="375491" y="774017"/>
                </a:lnTo>
                <a:lnTo>
                  <a:pt x="348586" y="720897"/>
                </a:lnTo>
                <a:lnTo>
                  <a:pt x="322513" y="668506"/>
                </a:lnTo>
                <a:lnTo>
                  <a:pt x="297298" y="616986"/>
                </a:lnTo>
                <a:lnTo>
                  <a:pt x="272969" y="566479"/>
                </a:lnTo>
                <a:lnTo>
                  <a:pt x="249554" y="517126"/>
                </a:lnTo>
                <a:lnTo>
                  <a:pt x="227078" y="469068"/>
                </a:lnTo>
                <a:lnTo>
                  <a:pt x="205570" y="422449"/>
                </a:lnTo>
                <a:lnTo>
                  <a:pt x="185056" y="377408"/>
                </a:lnTo>
                <a:lnTo>
                  <a:pt x="165564" y="334087"/>
                </a:lnTo>
                <a:lnTo>
                  <a:pt x="147121" y="292629"/>
                </a:lnTo>
                <a:lnTo>
                  <a:pt x="129753" y="253175"/>
                </a:lnTo>
                <a:lnTo>
                  <a:pt x="113488" y="215866"/>
                </a:lnTo>
                <a:lnTo>
                  <a:pt x="98353" y="180844"/>
                </a:lnTo>
                <a:lnTo>
                  <a:pt x="71582" y="118229"/>
                </a:lnTo>
                <a:lnTo>
                  <a:pt x="32792" y="26673"/>
                </a:lnTo>
                <a:lnTo>
                  <a:pt x="26327" y="11626"/>
                </a:lnTo>
                <a:lnTo>
                  <a:pt x="21208" y="0"/>
                </a:lnTo>
                <a:close/>
              </a:path>
            </a:pathLst>
          </a:custGeom>
          <a:solidFill>
            <a:srgbClr val="DCE6F1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2219325" y="2711957"/>
            <a:ext cx="3232785" cy="2929255"/>
          </a:xfrm>
          <a:custGeom>
            <a:avLst/>
            <a:gdLst/>
            <a:ahLst/>
            <a:cxnLst/>
            <a:rect l="l" t="t" r="r" b="b"/>
            <a:pathLst>
              <a:path w="3232785" h="2929254">
                <a:moveTo>
                  <a:pt x="21208" y="0"/>
                </a:moveTo>
                <a:lnTo>
                  <a:pt x="40578" y="44999"/>
                </a:lnTo>
                <a:lnTo>
                  <a:pt x="59999" y="90918"/>
                </a:lnTo>
                <a:lnTo>
                  <a:pt x="71582" y="118229"/>
                </a:lnTo>
                <a:lnTo>
                  <a:pt x="98353" y="180844"/>
                </a:lnTo>
                <a:lnTo>
                  <a:pt x="113488" y="215866"/>
                </a:lnTo>
                <a:lnTo>
                  <a:pt x="129753" y="253175"/>
                </a:lnTo>
                <a:lnTo>
                  <a:pt x="147121" y="292629"/>
                </a:lnTo>
                <a:lnTo>
                  <a:pt x="165564" y="334087"/>
                </a:lnTo>
                <a:lnTo>
                  <a:pt x="185056" y="377408"/>
                </a:lnTo>
                <a:lnTo>
                  <a:pt x="205570" y="422449"/>
                </a:lnTo>
                <a:lnTo>
                  <a:pt x="227078" y="469068"/>
                </a:lnTo>
                <a:lnTo>
                  <a:pt x="249554" y="517126"/>
                </a:lnTo>
                <a:lnTo>
                  <a:pt x="272969" y="566479"/>
                </a:lnTo>
                <a:lnTo>
                  <a:pt x="297298" y="616986"/>
                </a:lnTo>
                <a:lnTo>
                  <a:pt x="322513" y="668506"/>
                </a:lnTo>
                <a:lnTo>
                  <a:pt x="348586" y="720897"/>
                </a:lnTo>
                <a:lnTo>
                  <a:pt x="375491" y="774017"/>
                </a:lnTo>
                <a:lnTo>
                  <a:pt x="403200" y="827725"/>
                </a:lnTo>
                <a:lnTo>
                  <a:pt x="431687" y="881878"/>
                </a:lnTo>
                <a:lnTo>
                  <a:pt x="460925" y="936337"/>
                </a:lnTo>
                <a:lnTo>
                  <a:pt x="490885" y="990958"/>
                </a:lnTo>
                <a:lnTo>
                  <a:pt x="521542" y="1045600"/>
                </a:lnTo>
                <a:lnTo>
                  <a:pt x="552867" y="1100122"/>
                </a:lnTo>
                <a:lnTo>
                  <a:pt x="584834" y="1154382"/>
                </a:lnTo>
                <a:lnTo>
                  <a:pt x="617416" y="1208239"/>
                </a:lnTo>
                <a:lnTo>
                  <a:pt x="650586" y="1261550"/>
                </a:lnTo>
                <a:lnTo>
                  <a:pt x="684316" y="1314174"/>
                </a:lnTo>
                <a:lnTo>
                  <a:pt x="718579" y="1365970"/>
                </a:lnTo>
                <a:lnTo>
                  <a:pt x="753349" y="1416796"/>
                </a:lnTo>
                <a:lnTo>
                  <a:pt x="788598" y="1466510"/>
                </a:lnTo>
                <a:lnTo>
                  <a:pt x="824298" y="1514971"/>
                </a:lnTo>
                <a:lnTo>
                  <a:pt x="860424" y="1562037"/>
                </a:lnTo>
                <a:lnTo>
                  <a:pt x="896947" y="1607567"/>
                </a:lnTo>
                <a:lnTo>
                  <a:pt x="933841" y="1651418"/>
                </a:lnTo>
                <a:lnTo>
                  <a:pt x="971078" y="1693450"/>
                </a:lnTo>
                <a:lnTo>
                  <a:pt x="1008632" y="1733520"/>
                </a:lnTo>
                <a:lnTo>
                  <a:pt x="1046475" y="1771487"/>
                </a:lnTo>
                <a:lnTo>
                  <a:pt x="1084579" y="1807209"/>
                </a:lnTo>
                <a:lnTo>
                  <a:pt x="1118887" y="1837347"/>
                </a:lnTo>
                <a:lnTo>
                  <a:pt x="1154860" y="1867300"/>
                </a:lnTo>
                <a:lnTo>
                  <a:pt x="1192418" y="1897062"/>
                </a:lnTo>
                <a:lnTo>
                  <a:pt x="1231482" y="1926624"/>
                </a:lnTo>
                <a:lnTo>
                  <a:pt x="1271971" y="1955978"/>
                </a:lnTo>
                <a:lnTo>
                  <a:pt x="1313808" y="1985115"/>
                </a:lnTo>
                <a:lnTo>
                  <a:pt x="1356911" y="2014026"/>
                </a:lnTo>
                <a:lnTo>
                  <a:pt x="1401202" y="2042704"/>
                </a:lnTo>
                <a:lnTo>
                  <a:pt x="1446600" y="2071140"/>
                </a:lnTo>
                <a:lnTo>
                  <a:pt x="1493026" y="2099325"/>
                </a:lnTo>
                <a:lnTo>
                  <a:pt x="1540401" y="2127252"/>
                </a:lnTo>
                <a:lnTo>
                  <a:pt x="1588644" y="2154912"/>
                </a:lnTo>
                <a:lnTo>
                  <a:pt x="1637677" y="2182296"/>
                </a:lnTo>
                <a:lnTo>
                  <a:pt x="1687420" y="2209396"/>
                </a:lnTo>
                <a:lnTo>
                  <a:pt x="1737792" y="2236204"/>
                </a:lnTo>
                <a:lnTo>
                  <a:pt x="1788715" y="2262712"/>
                </a:lnTo>
                <a:lnTo>
                  <a:pt x="1840108" y="2288910"/>
                </a:lnTo>
                <a:lnTo>
                  <a:pt x="1891892" y="2314791"/>
                </a:lnTo>
                <a:lnTo>
                  <a:pt x="1943988" y="2340347"/>
                </a:lnTo>
                <a:lnTo>
                  <a:pt x="1996316" y="2365568"/>
                </a:lnTo>
                <a:lnTo>
                  <a:pt x="2048797" y="2390447"/>
                </a:lnTo>
                <a:lnTo>
                  <a:pt x="2101349" y="2414974"/>
                </a:lnTo>
                <a:lnTo>
                  <a:pt x="2153895" y="2439143"/>
                </a:lnTo>
                <a:lnTo>
                  <a:pt x="2206355" y="2462944"/>
                </a:lnTo>
                <a:lnTo>
                  <a:pt x="2258648" y="2486369"/>
                </a:lnTo>
                <a:lnTo>
                  <a:pt x="2310695" y="2509409"/>
                </a:lnTo>
                <a:lnTo>
                  <a:pt x="2362417" y="2532057"/>
                </a:lnTo>
                <a:lnTo>
                  <a:pt x="2413734" y="2554303"/>
                </a:lnTo>
                <a:lnTo>
                  <a:pt x="2464566" y="2576140"/>
                </a:lnTo>
                <a:lnTo>
                  <a:pt x="2514834" y="2597559"/>
                </a:lnTo>
                <a:lnTo>
                  <a:pt x="2564458" y="2618552"/>
                </a:lnTo>
                <a:lnTo>
                  <a:pt x="2613358" y="2639110"/>
                </a:lnTo>
                <a:lnTo>
                  <a:pt x="2661456" y="2659225"/>
                </a:lnTo>
                <a:lnTo>
                  <a:pt x="2708671" y="2678889"/>
                </a:lnTo>
                <a:lnTo>
                  <a:pt x="2754923" y="2698093"/>
                </a:lnTo>
                <a:lnTo>
                  <a:pt x="2800133" y="2716829"/>
                </a:lnTo>
                <a:lnTo>
                  <a:pt x="2844222" y="2735088"/>
                </a:lnTo>
                <a:lnTo>
                  <a:pt x="2887110" y="2752862"/>
                </a:lnTo>
                <a:lnTo>
                  <a:pt x="2928716" y="2770143"/>
                </a:lnTo>
                <a:lnTo>
                  <a:pt x="2968963" y="2786922"/>
                </a:lnTo>
                <a:lnTo>
                  <a:pt x="3007769" y="2803191"/>
                </a:lnTo>
                <a:lnTo>
                  <a:pt x="3045055" y="2818942"/>
                </a:lnTo>
                <a:lnTo>
                  <a:pt x="3080743" y="2834166"/>
                </a:lnTo>
                <a:lnTo>
                  <a:pt x="3147001" y="2862999"/>
                </a:lnTo>
                <a:lnTo>
                  <a:pt x="3205907" y="2889625"/>
                </a:lnTo>
                <a:lnTo>
                  <a:pt x="3232404" y="2902089"/>
                </a:lnTo>
                <a:lnTo>
                  <a:pt x="3202202" y="2903957"/>
                </a:lnTo>
                <a:lnTo>
                  <a:pt x="3135747" y="2907443"/>
                </a:lnTo>
                <a:lnTo>
                  <a:pt x="3061671" y="2910606"/>
                </a:lnTo>
                <a:lnTo>
                  <a:pt x="3021944" y="2912071"/>
                </a:lnTo>
                <a:lnTo>
                  <a:pt x="2980515" y="2913461"/>
                </a:lnTo>
                <a:lnTo>
                  <a:pt x="2937450" y="2914777"/>
                </a:lnTo>
                <a:lnTo>
                  <a:pt x="2892818" y="2916020"/>
                </a:lnTo>
                <a:lnTo>
                  <a:pt x="2846686" y="2917194"/>
                </a:lnTo>
                <a:lnTo>
                  <a:pt x="2799121" y="2918299"/>
                </a:lnTo>
                <a:lnTo>
                  <a:pt x="2750191" y="2919337"/>
                </a:lnTo>
                <a:lnTo>
                  <a:pt x="2699964" y="2920310"/>
                </a:lnTo>
                <a:lnTo>
                  <a:pt x="2648508" y="2921219"/>
                </a:lnTo>
                <a:lnTo>
                  <a:pt x="2595888" y="2922067"/>
                </a:lnTo>
                <a:lnTo>
                  <a:pt x="2542174" y="2922854"/>
                </a:lnTo>
                <a:lnTo>
                  <a:pt x="2487433" y="2923583"/>
                </a:lnTo>
                <a:lnTo>
                  <a:pt x="2431732" y="2924256"/>
                </a:lnTo>
                <a:lnTo>
                  <a:pt x="2375139" y="2924873"/>
                </a:lnTo>
                <a:lnTo>
                  <a:pt x="2317721" y="2925437"/>
                </a:lnTo>
                <a:lnTo>
                  <a:pt x="2259546" y="2925949"/>
                </a:lnTo>
                <a:lnTo>
                  <a:pt x="2200681" y="2926412"/>
                </a:lnTo>
                <a:lnTo>
                  <a:pt x="2141194" y="2926826"/>
                </a:lnTo>
                <a:lnTo>
                  <a:pt x="2081152" y="2927194"/>
                </a:lnTo>
                <a:lnTo>
                  <a:pt x="2020624" y="2927517"/>
                </a:lnTo>
                <a:lnTo>
                  <a:pt x="1959676" y="2927798"/>
                </a:lnTo>
                <a:lnTo>
                  <a:pt x="1898376" y="2928036"/>
                </a:lnTo>
                <a:lnTo>
                  <a:pt x="1836792" y="2928235"/>
                </a:lnTo>
                <a:lnTo>
                  <a:pt x="1774990" y="2928396"/>
                </a:lnTo>
                <a:lnTo>
                  <a:pt x="1713039" y="2928521"/>
                </a:lnTo>
                <a:lnTo>
                  <a:pt x="1651007" y="2928611"/>
                </a:lnTo>
                <a:lnTo>
                  <a:pt x="1588960" y="2928669"/>
                </a:lnTo>
                <a:lnTo>
                  <a:pt x="1526966" y="2928695"/>
                </a:lnTo>
                <a:lnTo>
                  <a:pt x="1465093" y="2928692"/>
                </a:lnTo>
                <a:lnTo>
                  <a:pt x="1403409" y="2928661"/>
                </a:lnTo>
                <a:lnTo>
                  <a:pt x="1341980" y="2928604"/>
                </a:lnTo>
                <a:lnTo>
                  <a:pt x="1280874" y="2928522"/>
                </a:lnTo>
                <a:lnTo>
                  <a:pt x="1220159" y="2928418"/>
                </a:lnTo>
                <a:lnTo>
                  <a:pt x="1159903" y="2928294"/>
                </a:lnTo>
                <a:lnTo>
                  <a:pt x="1100173" y="2928149"/>
                </a:lnTo>
                <a:lnTo>
                  <a:pt x="1041036" y="2927988"/>
                </a:lnTo>
                <a:lnTo>
                  <a:pt x="982560" y="2927810"/>
                </a:lnTo>
                <a:lnTo>
                  <a:pt x="924812" y="2927619"/>
                </a:lnTo>
                <a:lnTo>
                  <a:pt x="867861" y="2927415"/>
                </a:lnTo>
                <a:lnTo>
                  <a:pt x="811773" y="2927200"/>
                </a:lnTo>
                <a:lnTo>
                  <a:pt x="756616" y="2926976"/>
                </a:lnTo>
                <a:lnTo>
                  <a:pt x="702458" y="2926745"/>
                </a:lnTo>
                <a:lnTo>
                  <a:pt x="649366" y="2926508"/>
                </a:lnTo>
                <a:lnTo>
                  <a:pt x="597408" y="2926268"/>
                </a:lnTo>
                <a:lnTo>
                  <a:pt x="546651" y="2926025"/>
                </a:lnTo>
                <a:lnTo>
                  <a:pt x="497163" y="2925782"/>
                </a:lnTo>
                <a:lnTo>
                  <a:pt x="449011" y="2925540"/>
                </a:lnTo>
                <a:lnTo>
                  <a:pt x="402263" y="2925300"/>
                </a:lnTo>
                <a:lnTo>
                  <a:pt x="356986" y="2925066"/>
                </a:lnTo>
                <a:lnTo>
                  <a:pt x="313248" y="2924838"/>
                </a:lnTo>
                <a:lnTo>
                  <a:pt x="271117" y="2924618"/>
                </a:lnTo>
                <a:lnTo>
                  <a:pt x="230659" y="2924407"/>
                </a:lnTo>
                <a:lnTo>
                  <a:pt x="191943" y="2924208"/>
                </a:lnTo>
                <a:lnTo>
                  <a:pt x="120006" y="2923851"/>
                </a:lnTo>
                <a:lnTo>
                  <a:pt x="55844" y="2923560"/>
                </a:lnTo>
                <a:lnTo>
                  <a:pt x="0" y="2923349"/>
                </a:lnTo>
                <a:lnTo>
                  <a:pt x="1023" y="2895022"/>
                </a:lnTo>
                <a:lnTo>
                  <a:pt x="3172" y="2830372"/>
                </a:lnTo>
                <a:lnTo>
                  <a:pt x="5436" y="2755747"/>
                </a:lnTo>
                <a:lnTo>
                  <a:pt x="6603" y="2714952"/>
                </a:lnTo>
                <a:lnTo>
                  <a:pt x="7789" y="2671973"/>
                </a:lnTo>
                <a:lnTo>
                  <a:pt x="8992" y="2626913"/>
                </a:lnTo>
                <a:lnTo>
                  <a:pt x="10208" y="2579875"/>
                </a:lnTo>
                <a:lnTo>
                  <a:pt x="11435" y="2530962"/>
                </a:lnTo>
                <a:lnTo>
                  <a:pt x="12668" y="2480277"/>
                </a:lnTo>
                <a:lnTo>
                  <a:pt x="13905" y="2427925"/>
                </a:lnTo>
                <a:lnTo>
                  <a:pt x="15142" y="2374006"/>
                </a:lnTo>
                <a:lnTo>
                  <a:pt x="16378" y="2318626"/>
                </a:lnTo>
                <a:lnTo>
                  <a:pt x="17608" y="2261887"/>
                </a:lnTo>
                <a:lnTo>
                  <a:pt x="18829" y="2203891"/>
                </a:lnTo>
                <a:lnTo>
                  <a:pt x="20039" y="2144743"/>
                </a:lnTo>
                <a:lnTo>
                  <a:pt x="21234" y="2084545"/>
                </a:lnTo>
                <a:lnTo>
                  <a:pt x="22411" y="2023401"/>
                </a:lnTo>
                <a:lnTo>
                  <a:pt x="23566" y="1961413"/>
                </a:lnTo>
                <a:lnTo>
                  <a:pt x="24698" y="1898686"/>
                </a:lnTo>
                <a:lnTo>
                  <a:pt x="25803" y="1835321"/>
                </a:lnTo>
                <a:lnTo>
                  <a:pt x="26877" y="1771422"/>
                </a:lnTo>
                <a:lnTo>
                  <a:pt x="27918" y="1707092"/>
                </a:lnTo>
                <a:lnTo>
                  <a:pt x="28922" y="1642435"/>
                </a:lnTo>
                <a:lnTo>
                  <a:pt x="29887" y="1577554"/>
                </a:lnTo>
                <a:lnTo>
                  <a:pt x="30809" y="1512551"/>
                </a:lnTo>
                <a:lnTo>
                  <a:pt x="31685" y="1447529"/>
                </a:lnTo>
                <a:lnTo>
                  <a:pt x="32512" y="1382593"/>
                </a:lnTo>
                <a:lnTo>
                  <a:pt x="33286" y="1317845"/>
                </a:lnTo>
                <a:lnTo>
                  <a:pt x="34006" y="1253388"/>
                </a:lnTo>
                <a:lnTo>
                  <a:pt x="34667" y="1189325"/>
                </a:lnTo>
                <a:lnTo>
                  <a:pt x="35267" y="1125760"/>
                </a:lnTo>
                <a:lnTo>
                  <a:pt x="35803" y="1062795"/>
                </a:lnTo>
                <a:lnTo>
                  <a:pt x="36270" y="1000534"/>
                </a:lnTo>
                <a:lnTo>
                  <a:pt x="36667" y="939080"/>
                </a:lnTo>
                <a:lnTo>
                  <a:pt x="36990" y="878536"/>
                </a:lnTo>
                <a:lnTo>
                  <a:pt x="37237" y="819006"/>
                </a:lnTo>
                <a:lnTo>
                  <a:pt x="37403" y="760591"/>
                </a:lnTo>
                <a:lnTo>
                  <a:pt x="37485" y="703396"/>
                </a:lnTo>
                <a:lnTo>
                  <a:pt x="37482" y="647524"/>
                </a:lnTo>
                <a:lnTo>
                  <a:pt x="37389" y="593078"/>
                </a:lnTo>
                <a:lnTo>
                  <a:pt x="37204" y="540160"/>
                </a:lnTo>
                <a:lnTo>
                  <a:pt x="36923" y="488875"/>
                </a:lnTo>
                <a:lnTo>
                  <a:pt x="36543" y="439324"/>
                </a:lnTo>
                <a:lnTo>
                  <a:pt x="36062" y="391612"/>
                </a:lnTo>
                <a:lnTo>
                  <a:pt x="35475" y="345841"/>
                </a:lnTo>
                <a:lnTo>
                  <a:pt x="34781" y="302115"/>
                </a:lnTo>
                <a:lnTo>
                  <a:pt x="33975" y="260537"/>
                </a:lnTo>
                <a:lnTo>
                  <a:pt x="33055" y="221210"/>
                </a:lnTo>
                <a:lnTo>
                  <a:pt x="30860" y="149720"/>
                </a:lnTo>
                <a:lnTo>
                  <a:pt x="28170" y="88472"/>
                </a:lnTo>
                <a:lnTo>
                  <a:pt x="24961" y="38290"/>
                </a:lnTo>
                <a:lnTo>
                  <a:pt x="23155" y="17607"/>
                </a:lnTo>
                <a:lnTo>
                  <a:pt x="21208" y="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216015" y="3465576"/>
            <a:ext cx="518159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4579365" y="3750309"/>
            <a:ext cx="1703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Hyperbolic</a:t>
            </a:r>
            <a:r>
              <a:rPr sz="16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bound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3972686" y="3861815"/>
            <a:ext cx="565378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4082541" y="3884421"/>
            <a:ext cx="417830" cy="1144905"/>
          </a:xfrm>
          <a:custGeom>
            <a:avLst/>
            <a:gdLst/>
            <a:ahLst/>
            <a:cxnLst/>
            <a:rect l="l" t="t" r="r" b="b"/>
            <a:pathLst>
              <a:path w="417829" h="1144904">
                <a:moveTo>
                  <a:pt x="0" y="1016380"/>
                </a:moveTo>
                <a:lnTo>
                  <a:pt x="60452" y="1144904"/>
                </a:lnTo>
                <a:lnTo>
                  <a:pt x="120937" y="1030858"/>
                </a:lnTo>
                <a:lnTo>
                  <a:pt x="69596" y="1030858"/>
                </a:lnTo>
                <a:lnTo>
                  <a:pt x="56896" y="1030351"/>
                </a:lnTo>
                <a:lnTo>
                  <a:pt x="57423" y="1017759"/>
                </a:lnTo>
                <a:lnTo>
                  <a:pt x="0" y="1016380"/>
                </a:lnTo>
                <a:close/>
              </a:path>
              <a:path w="417829" h="1144904">
                <a:moveTo>
                  <a:pt x="57423" y="1017759"/>
                </a:moveTo>
                <a:lnTo>
                  <a:pt x="56896" y="1030351"/>
                </a:lnTo>
                <a:lnTo>
                  <a:pt x="69596" y="1030858"/>
                </a:lnTo>
                <a:lnTo>
                  <a:pt x="70136" y="1018064"/>
                </a:lnTo>
                <a:lnTo>
                  <a:pt x="57423" y="1017759"/>
                </a:lnTo>
                <a:close/>
              </a:path>
              <a:path w="417829" h="1144904">
                <a:moveTo>
                  <a:pt x="70136" y="1018064"/>
                </a:moveTo>
                <a:lnTo>
                  <a:pt x="69596" y="1030858"/>
                </a:lnTo>
                <a:lnTo>
                  <a:pt x="120937" y="1030858"/>
                </a:lnTo>
                <a:lnTo>
                  <a:pt x="127000" y="1019428"/>
                </a:lnTo>
                <a:lnTo>
                  <a:pt x="70136" y="1018064"/>
                </a:lnTo>
                <a:close/>
              </a:path>
              <a:path w="417829" h="1144904">
                <a:moveTo>
                  <a:pt x="416941" y="0"/>
                </a:moveTo>
                <a:lnTo>
                  <a:pt x="372999" y="10667"/>
                </a:lnTo>
                <a:lnTo>
                  <a:pt x="338582" y="33527"/>
                </a:lnTo>
                <a:lnTo>
                  <a:pt x="305308" y="67944"/>
                </a:lnTo>
                <a:lnTo>
                  <a:pt x="281178" y="100710"/>
                </a:lnTo>
                <a:lnTo>
                  <a:pt x="257683" y="138810"/>
                </a:lnTo>
                <a:lnTo>
                  <a:pt x="234950" y="182244"/>
                </a:lnTo>
                <a:lnTo>
                  <a:pt x="206121" y="247650"/>
                </a:lnTo>
                <a:lnTo>
                  <a:pt x="192405" y="283336"/>
                </a:lnTo>
                <a:lnTo>
                  <a:pt x="178943" y="320928"/>
                </a:lnTo>
                <a:lnTo>
                  <a:pt x="166116" y="360298"/>
                </a:lnTo>
                <a:lnTo>
                  <a:pt x="153797" y="401192"/>
                </a:lnTo>
                <a:lnTo>
                  <a:pt x="142112" y="443738"/>
                </a:lnTo>
                <a:lnTo>
                  <a:pt x="130937" y="487806"/>
                </a:lnTo>
                <a:lnTo>
                  <a:pt x="120396" y="533145"/>
                </a:lnTo>
                <a:lnTo>
                  <a:pt x="110490" y="579754"/>
                </a:lnTo>
                <a:lnTo>
                  <a:pt x="101219" y="627507"/>
                </a:lnTo>
                <a:lnTo>
                  <a:pt x="92710" y="676147"/>
                </a:lnTo>
                <a:lnTo>
                  <a:pt x="85090" y="725932"/>
                </a:lnTo>
                <a:lnTo>
                  <a:pt x="78105" y="776477"/>
                </a:lnTo>
                <a:lnTo>
                  <a:pt x="72009" y="827785"/>
                </a:lnTo>
                <a:lnTo>
                  <a:pt x="66675" y="879601"/>
                </a:lnTo>
                <a:lnTo>
                  <a:pt x="62230" y="932052"/>
                </a:lnTo>
                <a:lnTo>
                  <a:pt x="58800" y="984884"/>
                </a:lnTo>
                <a:lnTo>
                  <a:pt x="57423" y="1017759"/>
                </a:lnTo>
                <a:lnTo>
                  <a:pt x="70136" y="1018064"/>
                </a:lnTo>
                <a:lnTo>
                  <a:pt x="71500" y="985773"/>
                </a:lnTo>
                <a:lnTo>
                  <a:pt x="74930" y="933069"/>
                </a:lnTo>
                <a:lnTo>
                  <a:pt x="79248" y="880871"/>
                </a:lnTo>
                <a:lnTo>
                  <a:pt x="84582" y="829309"/>
                </a:lnTo>
                <a:lnTo>
                  <a:pt x="90678" y="778128"/>
                </a:lnTo>
                <a:lnTo>
                  <a:pt x="97536" y="727836"/>
                </a:lnTo>
                <a:lnTo>
                  <a:pt x="105283" y="678433"/>
                </a:lnTo>
                <a:lnTo>
                  <a:pt x="113792" y="629919"/>
                </a:lnTo>
                <a:lnTo>
                  <a:pt x="122809" y="582421"/>
                </a:lnTo>
                <a:lnTo>
                  <a:pt x="132715" y="536066"/>
                </a:lnTo>
                <a:lnTo>
                  <a:pt x="143129" y="490981"/>
                </a:lnTo>
                <a:lnTo>
                  <a:pt x="154305" y="447166"/>
                </a:lnTo>
                <a:lnTo>
                  <a:pt x="165988" y="404875"/>
                </a:lnTo>
                <a:lnTo>
                  <a:pt x="178181" y="364108"/>
                </a:lnTo>
                <a:lnTo>
                  <a:pt x="190881" y="325246"/>
                </a:lnTo>
                <a:lnTo>
                  <a:pt x="204216" y="287908"/>
                </a:lnTo>
                <a:lnTo>
                  <a:pt x="231902" y="219201"/>
                </a:lnTo>
                <a:lnTo>
                  <a:pt x="253746" y="173100"/>
                </a:lnTo>
                <a:lnTo>
                  <a:pt x="276225" y="132206"/>
                </a:lnTo>
                <a:lnTo>
                  <a:pt x="299338" y="96646"/>
                </a:lnTo>
                <a:lnTo>
                  <a:pt x="330835" y="58292"/>
                </a:lnTo>
                <a:lnTo>
                  <a:pt x="362458" y="31495"/>
                </a:lnTo>
                <a:lnTo>
                  <a:pt x="401574" y="14223"/>
                </a:lnTo>
                <a:lnTo>
                  <a:pt x="417575" y="12700"/>
                </a:lnTo>
                <a:lnTo>
                  <a:pt x="41694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6877878" y="3464335"/>
            <a:ext cx="1542569" cy="71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1974723" y="1889760"/>
            <a:ext cx="524268" cy="403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2128647" y="2134361"/>
            <a:ext cx="220979" cy="3733800"/>
          </a:xfrm>
          <a:custGeom>
            <a:avLst/>
            <a:gdLst/>
            <a:ahLst/>
            <a:cxnLst/>
            <a:rect l="l" t="t" r="r" b="b"/>
            <a:pathLst>
              <a:path w="220980" h="3733800">
                <a:moveTo>
                  <a:pt x="132588" y="198882"/>
                </a:moveTo>
                <a:lnTo>
                  <a:pt x="88392" y="198882"/>
                </a:lnTo>
                <a:lnTo>
                  <a:pt x="88392" y="3733800"/>
                </a:lnTo>
                <a:lnTo>
                  <a:pt x="132588" y="3733800"/>
                </a:lnTo>
                <a:lnTo>
                  <a:pt x="132588" y="198882"/>
                </a:lnTo>
                <a:close/>
              </a:path>
              <a:path w="220980" h="3733800">
                <a:moveTo>
                  <a:pt x="110490" y="0"/>
                </a:moveTo>
                <a:lnTo>
                  <a:pt x="0" y="220980"/>
                </a:lnTo>
                <a:lnTo>
                  <a:pt x="88392" y="220980"/>
                </a:lnTo>
                <a:lnTo>
                  <a:pt x="88392" y="198882"/>
                </a:lnTo>
                <a:lnTo>
                  <a:pt x="209931" y="198882"/>
                </a:lnTo>
                <a:lnTo>
                  <a:pt x="110490" y="0"/>
                </a:lnTo>
                <a:close/>
              </a:path>
              <a:path w="220980" h="3733800">
                <a:moveTo>
                  <a:pt x="209931" y="198882"/>
                </a:moveTo>
                <a:lnTo>
                  <a:pt x="132588" y="198882"/>
                </a:lnTo>
                <a:lnTo>
                  <a:pt x="132588" y="220980"/>
                </a:lnTo>
                <a:lnTo>
                  <a:pt x="220980" y="220980"/>
                </a:lnTo>
                <a:lnTo>
                  <a:pt x="209931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1967102" y="5394959"/>
            <a:ext cx="4570476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2010536" y="5529071"/>
            <a:ext cx="4267200" cy="220979"/>
          </a:xfrm>
          <a:custGeom>
            <a:avLst/>
            <a:gdLst/>
            <a:ahLst/>
            <a:cxnLst/>
            <a:rect l="l" t="t" r="r" b="b"/>
            <a:pathLst>
              <a:path w="4267200" h="220979">
                <a:moveTo>
                  <a:pt x="4046220" y="0"/>
                </a:moveTo>
                <a:lnTo>
                  <a:pt x="4046220" y="220979"/>
                </a:lnTo>
                <a:lnTo>
                  <a:pt x="4223003" y="132587"/>
                </a:lnTo>
                <a:lnTo>
                  <a:pt x="4068317" y="132587"/>
                </a:lnTo>
                <a:lnTo>
                  <a:pt x="4068317" y="88391"/>
                </a:lnTo>
                <a:lnTo>
                  <a:pt x="4223003" y="88391"/>
                </a:lnTo>
                <a:lnTo>
                  <a:pt x="4046220" y="0"/>
                </a:lnTo>
                <a:close/>
              </a:path>
              <a:path w="4267200" h="220979">
                <a:moveTo>
                  <a:pt x="4046220" y="88391"/>
                </a:moveTo>
                <a:lnTo>
                  <a:pt x="0" y="88391"/>
                </a:lnTo>
                <a:lnTo>
                  <a:pt x="0" y="132587"/>
                </a:lnTo>
                <a:lnTo>
                  <a:pt x="4046220" y="132587"/>
                </a:lnTo>
                <a:lnTo>
                  <a:pt x="4046220" y="88391"/>
                </a:lnTo>
                <a:close/>
              </a:path>
              <a:path w="4267200" h="220979">
                <a:moveTo>
                  <a:pt x="4223003" y="88391"/>
                </a:moveTo>
                <a:lnTo>
                  <a:pt x="4068317" y="88391"/>
                </a:lnTo>
                <a:lnTo>
                  <a:pt x="4068317" y="132587"/>
                </a:lnTo>
                <a:lnTo>
                  <a:pt x="4223003" y="132587"/>
                </a:lnTo>
                <a:lnTo>
                  <a:pt x="4267199" y="110489"/>
                </a:lnTo>
                <a:lnTo>
                  <a:pt x="4223003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6177915" y="5356859"/>
            <a:ext cx="608838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6444615" y="5562600"/>
            <a:ext cx="401561" cy="4640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1910714" y="1623060"/>
            <a:ext cx="608838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2177414" y="1828800"/>
            <a:ext cx="401561" cy="4640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3216275" y="4787900"/>
            <a:ext cx="177800" cy="177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2301875" y="3263900"/>
            <a:ext cx="177800" cy="177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2454275" y="4864100"/>
            <a:ext cx="177800" cy="177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4206875" y="5168900"/>
            <a:ext cx="177800" cy="177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4587875" y="5321300"/>
            <a:ext cx="177800" cy="177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2188082" y="3514344"/>
            <a:ext cx="2388108" cy="21960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2239136" y="3547109"/>
            <a:ext cx="2286000" cy="2093595"/>
          </a:xfrm>
          <a:custGeom>
            <a:avLst/>
            <a:gdLst/>
            <a:ahLst/>
            <a:cxnLst/>
            <a:rect l="l" t="t" r="r" b="b"/>
            <a:pathLst>
              <a:path w="2286000" h="2093595">
                <a:moveTo>
                  <a:pt x="0" y="0"/>
                </a:moveTo>
                <a:lnTo>
                  <a:pt x="2286000" y="2093023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 txBox="1"/>
          <p:nvPr/>
        </p:nvSpPr>
        <p:spPr>
          <a:xfrm>
            <a:off x="1447800" y="3302330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0.83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3587241" y="2726817"/>
            <a:ext cx="1045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L&amp;L</a:t>
            </a:r>
            <a:r>
              <a:rPr sz="1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bound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2"/>
          <p:cNvSpPr/>
          <p:nvPr/>
        </p:nvSpPr>
        <p:spPr>
          <a:xfrm>
            <a:off x="2296286" y="2849854"/>
            <a:ext cx="1123175" cy="1069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2416810" y="2872485"/>
            <a:ext cx="965200" cy="861694"/>
          </a:xfrm>
          <a:custGeom>
            <a:avLst/>
            <a:gdLst/>
            <a:ahLst/>
            <a:cxnLst/>
            <a:rect l="l" t="t" r="r" b="b"/>
            <a:pathLst>
              <a:path w="965200" h="861695">
                <a:moveTo>
                  <a:pt x="0" y="728472"/>
                </a:moveTo>
                <a:lnTo>
                  <a:pt x="50164" y="861313"/>
                </a:lnTo>
                <a:lnTo>
                  <a:pt x="121920" y="748538"/>
                </a:lnTo>
                <a:lnTo>
                  <a:pt x="68198" y="748538"/>
                </a:lnTo>
                <a:lnTo>
                  <a:pt x="55625" y="746632"/>
                </a:lnTo>
                <a:lnTo>
                  <a:pt x="57561" y="734430"/>
                </a:lnTo>
                <a:lnTo>
                  <a:pt x="0" y="728472"/>
                </a:lnTo>
                <a:close/>
              </a:path>
              <a:path w="965200" h="861695">
                <a:moveTo>
                  <a:pt x="57561" y="734430"/>
                </a:moveTo>
                <a:lnTo>
                  <a:pt x="55625" y="746632"/>
                </a:lnTo>
                <a:lnTo>
                  <a:pt x="68198" y="748538"/>
                </a:lnTo>
                <a:lnTo>
                  <a:pt x="70183" y="735737"/>
                </a:lnTo>
                <a:lnTo>
                  <a:pt x="57561" y="734430"/>
                </a:lnTo>
                <a:close/>
              </a:path>
              <a:path w="965200" h="861695">
                <a:moveTo>
                  <a:pt x="70183" y="735737"/>
                </a:moveTo>
                <a:lnTo>
                  <a:pt x="68198" y="748538"/>
                </a:lnTo>
                <a:lnTo>
                  <a:pt x="121920" y="748538"/>
                </a:lnTo>
                <a:lnTo>
                  <a:pt x="126364" y="741552"/>
                </a:lnTo>
                <a:lnTo>
                  <a:pt x="70183" y="735737"/>
                </a:lnTo>
                <a:close/>
              </a:path>
              <a:path w="965200" h="861695">
                <a:moveTo>
                  <a:pt x="964438" y="0"/>
                </a:moveTo>
                <a:lnTo>
                  <a:pt x="921385" y="1269"/>
                </a:lnTo>
                <a:lnTo>
                  <a:pt x="878331" y="4952"/>
                </a:lnTo>
                <a:lnTo>
                  <a:pt x="835405" y="11049"/>
                </a:lnTo>
                <a:lnTo>
                  <a:pt x="792734" y="19303"/>
                </a:lnTo>
                <a:lnTo>
                  <a:pt x="750442" y="29844"/>
                </a:lnTo>
                <a:lnTo>
                  <a:pt x="708660" y="42544"/>
                </a:lnTo>
                <a:lnTo>
                  <a:pt x="667130" y="57276"/>
                </a:lnTo>
                <a:lnTo>
                  <a:pt x="626363" y="74040"/>
                </a:lnTo>
                <a:lnTo>
                  <a:pt x="586359" y="92455"/>
                </a:lnTo>
                <a:lnTo>
                  <a:pt x="546862" y="112902"/>
                </a:lnTo>
                <a:lnTo>
                  <a:pt x="508507" y="135000"/>
                </a:lnTo>
                <a:lnTo>
                  <a:pt x="470915" y="158750"/>
                </a:lnTo>
                <a:lnTo>
                  <a:pt x="434466" y="184150"/>
                </a:lnTo>
                <a:lnTo>
                  <a:pt x="398906" y="211074"/>
                </a:lnTo>
                <a:lnTo>
                  <a:pt x="364616" y="239267"/>
                </a:lnTo>
                <a:lnTo>
                  <a:pt x="331723" y="268731"/>
                </a:lnTo>
                <a:lnTo>
                  <a:pt x="300100" y="299592"/>
                </a:lnTo>
                <a:lnTo>
                  <a:pt x="269747" y="331724"/>
                </a:lnTo>
                <a:lnTo>
                  <a:pt x="241045" y="364871"/>
                </a:lnTo>
                <a:lnTo>
                  <a:pt x="213994" y="399034"/>
                </a:lnTo>
                <a:lnTo>
                  <a:pt x="188594" y="434213"/>
                </a:lnTo>
                <a:lnTo>
                  <a:pt x="164845" y="470153"/>
                </a:lnTo>
                <a:lnTo>
                  <a:pt x="143001" y="506984"/>
                </a:lnTo>
                <a:lnTo>
                  <a:pt x="123189" y="544449"/>
                </a:lnTo>
                <a:lnTo>
                  <a:pt x="105282" y="582549"/>
                </a:lnTo>
                <a:lnTo>
                  <a:pt x="89534" y="621411"/>
                </a:lnTo>
                <a:lnTo>
                  <a:pt x="75945" y="660526"/>
                </a:lnTo>
                <a:lnTo>
                  <a:pt x="64642" y="700277"/>
                </a:lnTo>
                <a:lnTo>
                  <a:pt x="57561" y="734430"/>
                </a:lnTo>
                <a:lnTo>
                  <a:pt x="70183" y="735737"/>
                </a:lnTo>
                <a:lnTo>
                  <a:pt x="72135" y="723138"/>
                </a:lnTo>
                <a:lnTo>
                  <a:pt x="76834" y="703452"/>
                </a:lnTo>
                <a:lnTo>
                  <a:pt x="87883" y="664717"/>
                </a:lnTo>
                <a:lnTo>
                  <a:pt x="101345" y="626110"/>
                </a:lnTo>
                <a:lnTo>
                  <a:pt x="116839" y="588010"/>
                </a:lnTo>
                <a:lnTo>
                  <a:pt x="134365" y="550417"/>
                </a:lnTo>
                <a:lnTo>
                  <a:pt x="153923" y="513461"/>
                </a:lnTo>
                <a:lnTo>
                  <a:pt x="175513" y="477138"/>
                </a:lnTo>
                <a:lnTo>
                  <a:pt x="198881" y="441705"/>
                </a:lnTo>
                <a:lnTo>
                  <a:pt x="223900" y="406908"/>
                </a:lnTo>
                <a:lnTo>
                  <a:pt x="250697" y="373252"/>
                </a:lnTo>
                <a:lnTo>
                  <a:pt x="279019" y="340487"/>
                </a:lnTo>
                <a:lnTo>
                  <a:pt x="308863" y="308737"/>
                </a:lnTo>
                <a:lnTo>
                  <a:pt x="340106" y="278256"/>
                </a:lnTo>
                <a:lnTo>
                  <a:pt x="372744" y="249047"/>
                </a:lnTo>
                <a:lnTo>
                  <a:pt x="406653" y="221106"/>
                </a:lnTo>
                <a:lnTo>
                  <a:pt x="441578" y="194563"/>
                </a:lnTo>
                <a:lnTo>
                  <a:pt x="477647" y="169544"/>
                </a:lnTo>
                <a:lnTo>
                  <a:pt x="514857" y="146050"/>
                </a:lnTo>
                <a:lnTo>
                  <a:pt x="552830" y="124205"/>
                </a:lnTo>
                <a:lnTo>
                  <a:pt x="591692" y="104012"/>
                </a:lnTo>
                <a:lnTo>
                  <a:pt x="631189" y="85725"/>
                </a:lnTo>
                <a:lnTo>
                  <a:pt x="671449" y="69214"/>
                </a:lnTo>
                <a:lnTo>
                  <a:pt x="712215" y="54737"/>
                </a:lnTo>
                <a:lnTo>
                  <a:pt x="753490" y="42290"/>
                </a:lnTo>
                <a:lnTo>
                  <a:pt x="795147" y="31876"/>
                </a:lnTo>
                <a:lnTo>
                  <a:pt x="837311" y="23622"/>
                </a:lnTo>
                <a:lnTo>
                  <a:pt x="879601" y="17652"/>
                </a:lnTo>
                <a:lnTo>
                  <a:pt x="922019" y="13969"/>
                </a:lnTo>
                <a:lnTo>
                  <a:pt x="964691" y="12700"/>
                </a:lnTo>
                <a:lnTo>
                  <a:pt x="96443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4786503" y="2490216"/>
            <a:ext cx="559308" cy="685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5546978" y="2593114"/>
            <a:ext cx="1738884" cy="619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/>
          <p:cNvSpPr/>
          <p:nvPr/>
        </p:nvSpPr>
        <p:spPr>
          <a:xfrm>
            <a:off x="2188082" y="2634995"/>
            <a:ext cx="3378708" cy="3075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/>
          <p:nvPr/>
        </p:nvSpPr>
        <p:spPr>
          <a:xfrm>
            <a:off x="2239136" y="2667761"/>
            <a:ext cx="3276600" cy="2971800"/>
          </a:xfrm>
          <a:custGeom>
            <a:avLst/>
            <a:gdLst/>
            <a:ahLst/>
            <a:cxnLst/>
            <a:rect l="l" t="t" r="r" b="b"/>
            <a:pathLst>
              <a:path w="3276600" h="2971800">
                <a:moveTo>
                  <a:pt x="0" y="0"/>
                </a:moveTo>
                <a:lnTo>
                  <a:pt x="3276600" y="2971800"/>
                </a:lnTo>
              </a:path>
            </a:pathLst>
          </a:custGeom>
          <a:ln w="25908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/>
          <p:cNvSpPr txBox="1"/>
          <p:nvPr/>
        </p:nvSpPr>
        <p:spPr>
          <a:xfrm>
            <a:off x="1860169" y="2464434"/>
            <a:ext cx="20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9"/>
          <p:cNvSpPr/>
          <p:nvPr/>
        </p:nvSpPr>
        <p:spPr>
          <a:xfrm>
            <a:off x="2826639" y="1967496"/>
            <a:ext cx="1137665" cy="4015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/>
          <p:cNvSpPr txBox="1"/>
          <p:nvPr/>
        </p:nvSpPr>
        <p:spPr>
          <a:xfrm>
            <a:off x="2088769" y="1701749"/>
            <a:ext cx="175958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00"/>
              </a:spcBef>
            </a:pPr>
            <a:r>
              <a:rPr sz="2400" b="1" spc="15" dirty="0">
                <a:latin typeface="Times New Roman"/>
                <a:cs typeface="Times New Roman"/>
              </a:rPr>
              <a:t>U</a:t>
            </a:r>
            <a:r>
              <a:rPr sz="2400" b="1" spc="22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850900">
              <a:lnSpc>
                <a:spcPts val="1450"/>
              </a:lnSpc>
            </a:pPr>
            <a:r>
              <a:rPr sz="1400" b="1" spc="-80" dirty="0">
                <a:solidFill>
                  <a:srgbClr val="00AF50"/>
                </a:solidFill>
                <a:latin typeface="Times New Roman"/>
                <a:cs typeface="Times New Roman"/>
              </a:rPr>
              <a:t>EDF</a:t>
            </a:r>
            <a:r>
              <a:rPr sz="1400" b="1" spc="-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F50"/>
                </a:solidFill>
                <a:latin typeface="Times New Roman"/>
                <a:cs typeface="Times New Roman"/>
              </a:rPr>
              <a:t>bound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41"/>
          <p:cNvSpPr/>
          <p:nvPr/>
        </p:nvSpPr>
        <p:spPr>
          <a:xfrm>
            <a:off x="2296286" y="2106155"/>
            <a:ext cx="589788" cy="899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/>
          <p:cNvSpPr/>
          <p:nvPr/>
        </p:nvSpPr>
        <p:spPr>
          <a:xfrm>
            <a:off x="2412110" y="2128773"/>
            <a:ext cx="436245" cy="690880"/>
          </a:xfrm>
          <a:custGeom>
            <a:avLst/>
            <a:gdLst/>
            <a:ahLst/>
            <a:cxnLst/>
            <a:rect l="l" t="t" r="r" b="b"/>
            <a:pathLst>
              <a:path w="436245" h="690880">
                <a:moveTo>
                  <a:pt x="0" y="559815"/>
                </a:moveTo>
                <a:lnTo>
                  <a:pt x="54863" y="690752"/>
                </a:lnTo>
                <a:lnTo>
                  <a:pt x="121531" y="577088"/>
                </a:lnTo>
                <a:lnTo>
                  <a:pt x="68833" y="577088"/>
                </a:lnTo>
                <a:lnTo>
                  <a:pt x="56133" y="576199"/>
                </a:lnTo>
                <a:lnTo>
                  <a:pt x="57042" y="563588"/>
                </a:lnTo>
                <a:lnTo>
                  <a:pt x="0" y="559815"/>
                </a:lnTo>
                <a:close/>
              </a:path>
              <a:path w="436245" h="690880">
                <a:moveTo>
                  <a:pt x="57042" y="563588"/>
                </a:moveTo>
                <a:lnTo>
                  <a:pt x="56133" y="576199"/>
                </a:lnTo>
                <a:lnTo>
                  <a:pt x="68833" y="577088"/>
                </a:lnTo>
                <a:lnTo>
                  <a:pt x="69694" y="564425"/>
                </a:lnTo>
                <a:lnTo>
                  <a:pt x="57042" y="563588"/>
                </a:lnTo>
                <a:close/>
              </a:path>
              <a:path w="436245" h="690880">
                <a:moveTo>
                  <a:pt x="69694" y="564425"/>
                </a:moveTo>
                <a:lnTo>
                  <a:pt x="68833" y="577088"/>
                </a:lnTo>
                <a:lnTo>
                  <a:pt x="121531" y="577088"/>
                </a:lnTo>
                <a:lnTo>
                  <a:pt x="126745" y="568198"/>
                </a:lnTo>
                <a:lnTo>
                  <a:pt x="69694" y="564425"/>
                </a:lnTo>
                <a:close/>
              </a:path>
              <a:path w="436245" h="690880">
                <a:moveTo>
                  <a:pt x="435483" y="0"/>
                </a:moveTo>
                <a:lnTo>
                  <a:pt x="380745" y="9016"/>
                </a:lnTo>
                <a:lnTo>
                  <a:pt x="344550" y="24384"/>
                </a:lnTo>
                <a:lnTo>
                  <a:pt x="309244" y="46609"/>
                </a:lnTo>
                <a:lnTo>
                  <a:pt x="275081" y="75184"/>
                </a:lnTo>
                <a:lnTo>
                  <a:pt x="242443" y="109474"/>
                </a:lnTo>
                <a:lnTo>
                  <a:pt x="211455" y="149098"/>
                </a:lnTo>
                <a:lnTo>
                  <a:pt x="182118" y="193293"/>
                </a:lnTo>
                <a:lnTo>
                  <a:pt x="155194" y="241808"/>
                </a:lnTo>
                <a:lnTo>
                  <a:pt x="130556" y="294004"/>
                </a:lnTo>
                <a:lnTo>
                  <a:pt x="108712" y="349503"/>
                </a:lnTo>
                <a:lnTo>
                  <a:pt x="89788" y="407797"/>
                </a:lnTo>
                <a:lnTo>
                  <a:pt x="74040" y="468249"/>
                </a:lnTo>
                <a:lnTo>
                  <a:pt x="61849" y="530478"/>
                </a:lnTo>
                <a:lnTo>
                  <a:pt x="57042" y="563588"/>
                </a:lnTo>
                <a:lnTo>
                  <a:pt x="69694" y="564425"/>
                </a:lnTo>
                <a:lnTo>
                  <a:pt x="69784" y="563588"/>
                </a:lnTo>
                <a:lnTo>
                  <a:pt x="74294" y="532764"/>
                </a:lnTo>
                <a:lnTo>
                  <a:pt x="86359" y="471297"/>
                </a:lnTo>
                <a:lnTo>
                  <a:pt x="101853" y="411479"/>
                </a:lnTo>
                <a:lnTo>
                  <a:pt x="120650" y="353949"/>
                </a:lnTo>
                <a:lnTo>
                  <a:pt x="142239" y="299338"/>
                </a:lnTo>
                <a:lnTo>
                  <a:pt x="166369" y="247776"/>
                </a:lnTo>
                <a:lnTo>
                  <a:pt x="192912" y="200025"/>
                </a:lnTo>
                <a:lnTo>
                  <a:pt x="221614" y="156590"/>
                </a:lnTo>
                <a:lnTo>
                  <a:pt x="251840" y="118110"/>
                </a:lnTo>
                <a:lnTo>
                  <a:pt x="283590" y="84709"/>
                </a:lnTo>
                <a:lnTo>
                  <a:pt x="316356" y="57150"/>
                </a:lnTo>
                <a:lnTo>
                  <a:pt x="350012" y="35813"/>
                </a:lnTo>
                <a:lnTo>
                  <a:pt x="401193" y="16510"/>
                </a:lnTo>
                <a:lnTo>
                  <a:pt x="436244" y="12700"/>
                </a:lnTo>
                <a:lnTo>
                  <a:pt x="4354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/>
          <p:cNvSpPr/>
          <p:nvPr/>
        </p:nvSpPr>
        <p:spPr>
          <a:xfrm>
            <a:off x="4219575" y="1676400"/>
            <a:ext cx="513588" cy="609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/>
          <p:cNvSpPr/>
          <p:nvPr/>
        </p:nvSpPr>
        <p:spPr>
          <a:xfrm>
            <a:off x="4953574" y="1632346"/>
            <a:ext cx="846173" cy="6215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/>
          <p:cNvSpPr txBox="1"/>
          <p:nvPr/>
        </p:nvSpPr>
        <p:spPr>
          <a:xfrm>
            <a:off x="6356984" y="5451999"/>
            <a:ext cx="35179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b="1" spc="-120" dirty="0">
                <a:latin typeface="Times New Roman"/>
                <a:cs typeface="Times New Roman"/>
              </a:rPr>
              <a:t>U</a:t>
            </a:r>
            <a:r>
              <a:rPr sz="2400" b="1" spc="21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6"/>
          <p:cNvSpPr txBox="1"/>
          <p:nvPr/>
        </p:nvSpPr>
        <p:spPr>
          <a:xfrm>
            <a:off x="5518403" y="5640061"/>
            <a:ext cx="20637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b="1" spc="22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The hyperbolic bound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2000, Bini et al. proved that a set on n periodic tasks is schedulable with RM if:</a:t>
            </a:r>
          </a:p>
          <a:p>
            <a:endParaRPr lang="en-US" sz="2800" b="1" dirty="0"/>
          </a:p>
        </p:txBody>
      </p:sp>
      <p:sp>
        <p:nvSpPr>
          <p:cNvPr id="7" name="object 11"/>
          <p:cNvSpPr/>
          <p:nvPr/>
        </p:nvSpPr>
        <p:spPr>
          <a:xfrm>
            <a:off x="1985962" y="2756595"/>
            <a:ext cx="4814887" cy="2457768"/>
          </a:xfrm>
          <a:prstGeom prst="rect">
            <a:avLst/>
          </a:prstGeom>
          <a:blipFill>
            <a:blip r:embed="rId2" cstate="print"/>
            <a:srcRect/>
            <a:stretch>
              <a:fillRect l="-41248" t="-129428" r="-48666" b="-496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756455" y="5009281"/>
            <a:ext cx="1843322" cy="8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9"/>
          <p:cNvSpPr/>
          <p:nvPr/>
        </p:nvSpPr>
        <p:spPr>
          <a:xfrm>
            <a:off x="3162880" y="4975435"/>
            <a:ext cx="2355679" cy="838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0"/>
          <p:cNvSpPr/>
          <p:nvPr/>
        </p:nvSpPr>
        <p:spPr>
          <a:xfrm>
            <a:off x="897610" y="5044916"/>
            <a:ext cx="1016223" cy="745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1"/>
          <p:cNvSpPr txBox="1"/>
          <p:nvPr/>
        </p:nvSpPr>
        <p:spPr>
          <a:xfrm>
            <a:off x="745336" y="1051081"/>
            <a:ext cx="3064663" cy="63158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Is the task set feasible?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145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Yes </a:t>
            </a:r>
            <a:r>
              <a:rPr sz="1800" kern="0" dirty="0">
                <a:solidFill>
                  <a:srgbClr val="008000"/>
                </a:solidFill>
                <a:latin typeface="DejaVu Serif"/>
                <a:cs typeface="DejaVu Serif"/>
              </a:rPr>
              <a:t>𝑼 ≤ 𝟏</a:t>
            </a:r>
            <a:endParaRPr sz="1800" kern="0" dirty="0">
              <a:latin typeface="DejaVu Serif"/>
              <a:cs typeface="DejaVu Serif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15981"/>
              </p:ext>
            </p:extLst>
          </p:nvPr>
        </p:nvGraphicFramePr>
        <p:xfrm>
          <a:off x="6324600" y="990600"/>
          <a:ext cx="2475227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495300"/>
                <a:gridCol w="509904"/>
                <a:gridCol w="441325"/>
                <a:gridCol w="608964"/>
              </a:tblGrid>
              <a:tr h="36576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spc="-15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9600" y="1816735"/>
            <a:ext cx="5715000" cy="922688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Does the task set pass the Liu &amp; Layland’s test?</a:t>
            </a:r>
            <a:endParaRPr sz="2000" kern="0" dirty="0">
              <a:latin typeface="Trebuchet MS"/>
              <a:cs typeface="Trebuchet MS"/>
            </a:endParaRPr>
          </a:p>
          <a:p>
            <a:pPr marR="100330" algn="ctr">
              <a:lnSpc>
                <a:spcPct val="100000"/>
              </a:lnSpc>
              <a:spcBef>
                <a:spcPts val="1200"/>
              </a:spcBef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No because </a:t>
            </a:r>
            <a:r>
              <a:rPr sz="1800" kern="0" dirty="0">
                <a:latin typeface="DejaVu Serif"/>
                <a:cs typeface="DejaVu Serif"/>
              </a:rPr>
              <a:t>𝑼 = 𝟎. 𝟖𝟓 </a:t>
            </a:r>
            <a:r>
              <a:rPr sz="1800" kern="0" dirty="0">
                <a:solidFill>
                  <a:srgbClr val="C00000"/>
                </a:solidFill>
                <a:latin typeface="DejaVu Serif"/>
                <a:cs typeface="DejaVu Serif"/>
              </a:rPr>
              <a:t>&gt; </a:t>
            </a:r>
            <a:r>
              <a:rPr sz="1800" kern="0" dirty="0">
                <a:latin typeface="DejaVu Serif"/>
                <a:cs typeface="DejaVu Serif"/>
              </a:rPr>
              <a:t>𝟐 </a:t>
            </a:r>
            <a:r>
              <a:rPr lang="en-US" sz="1800" kern="0" dirty="0" smtClean="0">
                <a:latin typeface="DejaVu Serif"/>
                <a:cs typeface="DejaVu Serif"/>
              </a:rPr>
              <a:t>(</a:t>
            </a:r>
            <a:r>
              <a:rPr sz="1800" kern="0" dirty="0" smtClean="0">
                <a:latin typeface="DejaVu Serif"/>
                <a:cs typeface="DejaVu Serif"/>
              </a:rPr>
              <a:t>𝟐</a:t>
            </a:r>
            <a:r>
              <a:rPr sz="1950" kern="0" baseline="27777" dirty="0" smtClean="0">
                <a:latin typeface="DejaVu Serif"/>
                <a:cs typeface="DejaVu Serif"/>
              </a:rPr>
              <a:t>𝟏</a:t>
            </a:r>
            <a:r>
              <a:rPr lang="en-US" sz="1950" kern="0" baseline="29914" dirty="0" smtClean="0">
                <a:latin typeface="DejaVu Serif"/>
                <a:cs typeface="DejaVu Serif"/>
              </a:rPr>
              <a:t>/</a:t>
            </a:r>
            <a:r>
              <a:rPr sz="1950" kern="0" baseline="27777" dirty="0" smtClean="0">
                <a:latin typeface="DejaVu Serif"/>
                <a:cs typeface="DejaVu Serif"/>
              </a:rPr>
              <a:t>𝟐 </a:t>
            </a:r>
            <a:r>
              <a:rPr sz="1800" kern="0" dirty="0">
                <a:latin typeface="DejaVu Serif"/>
                <a:cs typeface="DejaVu Serif"/>
              </a:rPr>
              <a:t>− </a:t>
            </a:r>
            <a:r>
              <a:rPr sz="1800" kern="0" dirty="0" smtClean="0">
                <a:latin typeface="DejaVu Serif"/>
                <a:cs typeface="DejaVu Serif"/>
              </a:rPr>
              <a:t>𝟏</a:t>
            </a:r>
            <a:r>
              <a:rPr lang="en-US" sz="1800" kern="0" dirty="0" smtClean="0">
                <a:latin typeface="DejaVu Serif"/>
                <a:cs typeface="DejaVu Serif"/>
              </a:rPr>
              <a:t>)</a:t>
            </a:r>
            <a:r>
              <a:rPr sz="1800" kern="0" dirty="0" smtClean="0">
                <a:latin typeface="DejaVu Serif"/>
                <a:cs typeface="DejaVu Serif"/>
              </a:rPr>
              <a:t> </a:t>
            </a:r>
            <a:r>
              <a:rPr sz="1800" kern="0" dirty="0">
                <a:latin typeface="DejaVu Serif"/>
                <a:cs typeface="DejaVu Serif"/>
              </a:rPr>
              <a:t>~ 𝟎. 𝟖𝟑</a:t>
            </a:r>
          </a:p>
        </p:txBody>
      </p:sp>
      <p:sp>
        <p:nvSpPr>
          <p:cNvPr id="15" name="object 15"/>
          <p:cNvSpPr/>
          <p:nvPr/>
        </p:nvSpPr>
        <p:spPr>
          <a:xfrm>
            <a:off x="2217547" y="3445890"/>
            <a:ext cx="917575" cy="212090"/>
          </a:xfrm>
          <a:custGeom>
            <a:avLst/>
            <a:gdLst/>
            <a:ahLst/>
            <a:cxnLst/>
            <a:rect l="l" t="t" r="r" b="b"/>
            <a:pathLst>
              <a:path w="917575" h="212089">
                <a:moveTo>
                  <a:pt x="849757" y="0"/>
                </a:moveTo>
                <a:lnTo>
                  <a:pt x="846708" y="8636"/>
                </a:lnTo>
                <a:lnTo>
                  <a:pt x="858976" y="13946"/>
                </a:lnTo>
                <a:lnTo>
                  <a:pt x="869505" y="21304"/>
                </a:lnTo>
                <a:lnTo>
                  <a:pt x="890944" y="55429"/>
                </a:lnTo>
                <a:lnTo>
                  <a:pt x="898016" y="104775"/>
                </a:lnTo>
                <a:lnTo>
                  <a:pt x="897231" y="123443"/>
                </a:lnTo>
                <a:lnTo>
                  <a:pt x="885444" y="169164"/>
                </a:lnTo>
                <a:lnTo>
                  <a:pt x="859137" y="197846"/>
                </a:lnTo>
                <a:lnTo>
                  <a:pt x="847089" y="203200"/>
                </a:lnTo>
                <a:lnTo>
                  <a:pt x="849757" y="211709"/>
                </a:lnTo>
                <a:lnTo>
                  <a:pt x="890172" y="187706"/>
                </a:lnTo>
                <a:lnTo>
                  <a:pt x="912939" y="143335"/>
                </a:lnTo>
                <a:lnTo>
                  <a:pt x="917320" y="105918"/>
                </a:lnTo>
                <a:lnTo>
                  <a:pt x="916225" y="86536"/>
                </a:lnTo>
                <a:lnTo>
                  <a:pt x="899794" y="37084"/>
                </a:lnTo>
                <a:lnTo>
                  <a:pt x="865094" y="5544"/>
                </a:lnTo>
                <a:lnTo>
                  <a:pt x="849757" y="0"/>
                </a:lnTo>
                <a:close/>
              </a:path>
              <a:path w="917575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46"/>
                </a:lnTo>
                <a:lnTo>
                  <a:pt x="47720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9795" y="3445890"/>
            <a:ext cx="1056005" cy="212090"/>
          </a:xfrm>
          <a:custGeom>
            <a:avLst/>
            <a:gdLst/>
            <a:ahLst/>
            <a:cxnLst/>
            <a:rect l="l" t="t" r="r" b="b"/>
            <a:pathLst>
              <a:path w="1056004" h="212089">
                <a:moveTo>
                  <a:pt x="988440" y="0"/>
                </a:moveTo>
                <a:lnTo>
                  <a:pt x="985392" y="8636"/>
                </a:lnTo>
                <a:lnTo>
                  <a:pt x="997660" y="13946"/>
                </a:lnTo>
                <a:lnTo>
                  <a:pt x="1008189" y="21304"/>
                </a:lnTo>
                <a:lnTo>
                  <a:pt x="1029628" y="55429"/>
                </a:lnTo>
                <a:lnTo>
                  <a:pt x="1036701" y="104775"/>
                </a:lnTo>
                <a:lnTo>
                  <a:pt x="1035915" y="123443"/>
                </a:lnTo>
                <a:lnTo>
                  <a:pt x="1024127" y="169164"/>
                </a:lnTo>
                <a:lnTo>
                  <a:pt x="997821" y="197846"/>
                </a:lnTo>
                <a:lnTo>
                  <a:pt x="985774" y="203200"/>
                </a:lnTo>
                <a:lnTo>
                  <a:pt x="988440" y="211709"/>
                </a:lnTo>
                <a:lnTo>
                  <a:pt x="1028856" y="187706"/>
                </a:lnTo>
                <a:lnTo>
                  <a:pt x="1051623" y="143335"/>
                </a:lnTo>
                <a:lnTo>
                  <a:pt x="1056004" y="105918"/>
                </a:lnTo>
                <a:lnTo>
                  <a:pt x="1054909" y="86536"/>
                </a:lnTo>
                <a:lnTo>
                  <a:pt x="1038478" y="37084"/>
                </a:lnTo>
                <a:lnTo>
                  <a:pt x="1003778" y="5544"/>
                </a:lnTo>
                <a:lnTo>
                  <a:pt x="988440" y="0"/>
                </a:lnTo>
                <a:close/>
              </a:path>
              <a:path w="1056004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46"/>
                </a:lnTo>
                <a:lnTo>
                  <a:pt x="47720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5336" y="2874820"/>
            <a:ext cx="6295290" cy="17722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Does the task set pass the hyperbolic-bound test?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750"/>
              </a:spcBef>
              <a:tabLst>
                <a:tab pos="1546860" algn="l"/>
                <a:tab pos="2461260" algn="l"/>
                <a:tab pos="2768600" algn="l"/>
                <a:tab pos="3832860" algn="l"/>
              </a:tabLst>
            </a:pPr>
            <a:r>
              <a:rPr sz="1800" b="1" spc="-170" dirty="0">
                <a:solidFill>
                  <a:srgbClr val="008000"/>
                </a:solidFill>
                <a:latin typeface="Trebuchet MS"/>
                <a:cs typeface="Trebuchet MS"/>
              </a:rPr>
              <a:t>Yes</a:t>
            </a:r>
            <a:r>
              <a:rPr sz="1800" b="1" spc="-14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8000"/>
                </a:solidFill>
                <a:latin typeface="Trebuchet MS"/>
                <a:cs typeface="Trebuchet MS"/>
              </a:rPr>
              <a:t>because	</a:t>
            </a:r>
            <a:r>
              <a:rPr sz="1800" spc="-105" dirty="0">
                <a:latin typeface="DejaVu Serif"/>
                <a:cs typeface="DejaVu Serif"/>
              </a:rPr>
              <a:t>𝟎. </a:t>
            </a:r>
            <a:r>
              <a:rPr sz="1800" spc="-5" dirty="0">
                <a:latin typeface="DejaVu Serif"/>
                <a:cs typeface="DejaVu Serif"/>
              </a:rPr>
              <a:t>𝟖</a:t>
            </a:r>
            <a:r>
              <a:rPr sz="1800" spc="-335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8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DejaVu Serif"/>
                <a:cs typeface="DejaVu Serif"/>
              </a:rPr>
              <a:t>𝟏	</a:t>
            </a:r>
            <a:r>
              <a:rPr sz="1800" spc="-225" dirty="0">
                <a:latin typeface="DejaVu Serif"/>
                <a:cs typeface="DejaVu Serif"/>
              </a:rPr>
              <a:t>×	</a:t>
            </a:r>
            <a:r>
              <a:rPr sz="1800" spc="-105" dirty="0">
                <a:latin typeface="DejaVu Serif"/>
                <a:cs typeface="DejaVu Serif"/>
              </a:rPr>
              <a:t>𝟎. </a:t>
            </a:r>
            <a:r>
              <a:rPr sz="1800" spc="-5" dirty="0">
                <a:latin typeface="DejaVu Serif"/>
                <a:cs typeface="DejaVu Serif"/>
              </a:rPr>
              <a:t>𝟎𝟓</a:t>
            </a:r>
            <a:r>
              <a:rPr sz="1800" spc="-34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" dirty="0">
                <a:latin typeface="DejaVu Serif"/>
                <a:cs typeface="DejaVu Serif"/>
              </a:rPr>
              <a:t>𝟏	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05" dirty="0">
                <a:latin typeface="DejaVu Serif"/>
                <a:cs typeface="DejaVu Serif"/>
              </a:rPr>
              <a:t>𝟏. </a:t>
            </a:r>
            <a:r>
              <a:rPr sz="1800" spc="-5" dirty="0">
                <a:latin typeface="DejaVu Serif"/>
                <a:cs typeface="DejaVu Serif"/>
              </a:rPr>
              <a:t>𝟖𝟗 </a:t>
            </a:r>
            <a:r>
              <a:rPr sz="1800" spc="-160" dirty="0">
                <a:latin typeface="DejaVu Serif"/>
                <a:cs typeface="DejaVu Serif"/>
              </a:rPr>
              <a:t>&lt;</a:t>
            </a:r>
            <a:r>
              <a:rPr sz="1800" spc="-2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DejaVu Serif"/>
                <a:cs typeface="DejaVu Serif"/>
              </a:rPr>
              <a:t>𝟐</a:t>
            </a:r>
            <a:endParaRPr sz="1800" dirty="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Is the task set schedulable by RM?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520"/>
              </a:spcBef>
            </a:pPr>
            <a:r>
              <a:rPr sz="1800" b="1" spc="-145" dirty="0">
                <a:solidFill>
                  <a:srgbClr val="008000"/>
                </a:solidFill>
                <a:latin typeface="Trebuchet MS"/>
                <a:cs typeface="Trebuchet MS"/>
              </a:rPr>
              <a:t>Yes!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1034287" y="5895314"/>
            <a:ext cx="11832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necessary</a:t>
            </a:r>
          </a:p>
        </p:txBody>
      </p:sp>
      <p:sp>
        <p:nvSpPr>
          <p:cNvPr id="19" name="object 20"/>
          <p:cNvSpPr txBox="1"/>
          <p:nvPr/>
        </p:nvSpPr>
        <p:spPr>
          <a:xfrm>
            <a:off x="3541520" y="5895314"/>
            <a:ext cx="17162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Liu and Layland test</a:t>
            </a:r>
          </a:p>
        </p:txBody>
      </p:sp>
      <p:sp>
        <p:nvSpPr>
          <p:cNvPr id="20" name="object 21"/>
          <p:cNvSpPr txBox="1"/>
          <p:nvPr/>
        </p:nvSpPr>
        <p:spPr>
          <a:xfrm>
            <a:off x="7040626" y="5938596"/>
            <a:ext cx="172237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Hyperbolic bound</a:t>
            </a:r>
          </a:p>
        </p:txBody>
      </p:sp>
      <p:sp>
        <p:nvSpPr>
          <p:cNvPr id="21" name="object 18"/>
          <p:cNvSpPr txBox="1"/>
          <p:nvPr/>
        </p:nvSpPr>
        <p:spPr>
          <a:xfrm>
            <a:off x="8001000" y="2293746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DejaVu Serif"/>
                <a:cs typeface="DejaVu Serif"/>
              </a:rPr>
              <a:t>𝑈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35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0.85</a:t>
            </a:r>
            <a:endParaRPr sz="1800" dirty="0">
              <a:latin typeface="DejaVu Serif"/>
              <a:cs typeface="DejaVu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" y="2677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756455" y="5009281"/>
            <a:ext cx="1843322" cy="8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9"/>
          <p:cNvSpPr/>
          <p:nvPr/>
        </p:nvSpPr>
        <p:spPr>
          <a:xfrm>
            <a:off x="3162880" y="4975435"/>
            <a:ext cx="2355679" cy="838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0"/>
          <p:cNvSpPr/>
          <p:nvPr/>
        </p:nvSpPr>
        <p:spPr>
          <a:xfrm>
            <a:off x="897610" y="5044916"/>
            <a:ext cx="1016223" cy="745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11"/>
          <p:cNvSpPr txBox="1"/>
          <p:nvPr/>
        </p:nvSpPr>
        <p:spPr>
          <a:xfrm>
            <a:off x="745336" y="1051081"/>
            <a:ext cx="3064663" cy="63158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Is the task set feasible?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145"/>
              </a:spcBef>
            </a:pPr>
            <a:r>
              <a:rPr sz="1800" b="1" kern="0" dirty="0">
                <a:solidFill>
                  <a:srgbClr val="008000"/>
                </a:solidFill>
                <a:latin typeface="Trebuchet MS"/>
                <a:cs typeface="Trebuchet MS"/>
              </a:rPr>
              <a:t>Yes </a:t>
            </a:r>
            <a:r>
              <a:rPr sz="1800" kern="0" dirty="0">
                <a:solidFill>
                  <a:srgbClr val="008000"/>
                </a:solidFill>
                <a:latin typeface="DejaVu Serif"/>
                <a:cs typeface="DejaVu Serif"/>
              </a:rPr>
              <a:t>𝑼 ≤ 𝟏</a:t>
            </a:r>
            <a:endParaRPr sz="1800" kern="0" dirty="0"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1816735"/>
            <a:ext cx="5715000" cy="922688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Does the task set pass the Liu &amp; Layland’s test?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1200"/>
              </a:spcBef>
            </a:pPr>
            <a:r>
              <a:rPr lang="en-US" b="1" spc="-35" dirty="0" smtClean="0">
                <a:solidFill>
                  <a:srgbClr val="C00000"/>
                </a:solidFill>
                <a:latin typeface="Trebuchet MS"/>
                <a:cs typeface="Trebuchet MS"/>
              </a:rPr>
              <a:t>No </a:t>
            </a:r>
            <a:r>
              <a:rPr lang="en-US" b="1" spc="-110" dirty="0">
                <a:solidFill>
                  <a:srgbClr val="C00000"/>
                </a:solidFill>
                <a:latin typeface="Trebuchet MS"/>
                <a:cs typeface="Trebuchet MS"/>
              </a:rPr>
              <a:t>because </a:t>
            </a:r>
            <a:r>
              <a:rPr lang="en-US" b="1" spc="-110" dirty="0" smtClean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lang="en-US" spc="225" dirty="0" smtClean="0">
                <a:solidFill>
                  <a:srgbClr val="C00000"/>
                </a:solidFill>
                <a:latin typeface="DejaVu Serif"/>
                <a:cs typeface="DejaVu Serif"/>
              </a:rPr>
              <a:t>𝑼 </a:t>
            </a:r>
            <a:r>
              <a:rPr lang="en-US" spc="-160" dirty="0">
                <a:solidFill>
                  <a:srgbClr val="C00000"/>
                </a:solidFill>
                <a:latin typeface="DejaVu Serif"/>
                <a:cs typeface="DejaVu Serif"/>
              </a:rPr>
              <a:t>&gt;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𝟐 (</a:t>
            </a:r>
            <a:r>
              <a:rPr lang="en-US" spc="-35" dirty="0">
                <a:solidFill>
                  <a:srgbClr val="C00000"/>
                </a:solidFill>
                <a:latin typeface="DejaVu Serif"/>
                <a:cs typeface="DejaVu Serif"/>
              </a:rPr>
              <a:t>𝟐</a:t>
            </a:r>
            <a:r>
              <a:rPr lang="en-US" sz="1950" spc="-52" baseline="27777" dirty="0">
                <a:solidFill>
                  <a:srgbClr val="C00000"/>
                </a:solidFill>
                <a:latin typeface="DejaVu Serif"/>
                <a:cs typeface="DejaVu Serif"/>
              </a:rPr>
              <a:t>𝟏</a:t>
            </a:r>
            <a:r>
              <a:rPr lang="en-US" sz="1950" spc="-52" baseline="29914" dirty="0">
                <a:solidFill>
                  <a:srgbClr val="C00000"/>
                </a:solidFill>
                <a:latin typeface="DejaVu Serif"/>
                <a:cs typeface="DejaVu Serif"/>
              </a:rPr>
              <a:t>/</a:t>
            </a:r>
            <a:r>
              <a:rPr lang="en-US" sz="1950" spc="-52" baseline="27777" dirty="0">
                <a:solidFill>
                  <a:srgbClr val="C00000"/>
                </a:solidFill>
                <a:latin typeface="DejaVu Serif"/>
                <a:cs typeface="DejaVu Serif"/>
              </a:rPr>
              <a:t>𝟐 </a:t>
            </a:r>
            <a:r>
              <a:rPr lang="en-US" spc="-165" dirty="0">
                <a:solidFill>
                  <a:srgbClr val="C00000"/>
                </a:solidFill>
                <a:latin typeface="DejaVu Serif"/>
                <a:cs typeface="DejaVu Serif"/>
              </a:rPr>
              <a:t>−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𝟏) </a:t>
            </a:r>
            <a:r>
              <a:rPr lang="en-US" spc="-229" dirty="0">
                <a:solidFill>
                  <a:srgbClr val="C00000"/>
                </a:solidFill>
                <a:latin typeface="DejaVu Serif"/>
                <a:cs typeface="DejaVu Serif"/>
              </a:rPr>
              <a:t>~ </a:t>
            </a:r>
            <a:r>
              <a:rPr lang="en-US" spc="-105" dirty="0">
                <a:solidFill>
                  <a:srgbClr val="C00000"/>
                </a:solidFill>
                <a:latin typeface="DejaVu Serif"/>
                <a:cs typeface="DejaVu Serif"/>
              </a:rPr>
              <a:t>𝟎.</a:t>
            </a:r>
            <a:r>
              <a:rPr lang="en-US" spc="-30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𝟖𝟑</a:t>
            </a:r>
            <a:endParaRPr lang="en-US" dirty="0">
              <a:latin typeface="DejaVu Serif"/>
              <a:cs typeface="DejaVu Serif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1034287" y="5895314"/>
            <a:ext cx="11832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necessary</a:t>
            </a:r>
          </a:p>
        </p:txBody>
      </p:sp>
      <p:sp>
        <p:nvSpPr>
          <p:cNvPr id="19" name="object 20"/>
          <p:cNvSpPr txBox="1"/>
          <p:nvPr/>
        </p:nvSpPr>
        <p:spPr>
          <a:xfrm>
            <a:off x="3541520" y="5895314"/>
            <a:ext cx="17162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Liu and Layland test</a:t>
            </a:r>
          </a:p>
        </p:txBody>
      </p:sp>
      <p:sp>
        <p:nvSpPr>
          <p:cNvPr id="20" name="object 21"/>
          <p:cNvSpPr txBox="1"/>
          <p:nvPr/>
        </p:nvSpPr>
        <p:spPr>
          <a:xfrm>
            <a:off x="7040626" y="5938596"/>
            <a:ext cx="172237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kern="0" dirty="0">
                <a:latin typeface="Arial"/>
                <a:cs typeface="Arial"/>
              </a:rPr>
              <a:t>Hyperbolic bound</a:t>
            </a:r>
          </a:p>
        </p:txBody>
      </p:sp>
      <p:graphicFrame>
        <p:nvGraphicFramePr>
          <p:cNvPr id="2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44912"/>
              </p:ext>
            </p:extLst>
          </p:nvPr>
        </p:nvGraphicFramePr>
        <p:xfrm>
          <a:off x="6369938" y="928752"/>
          <a:ext cx="2475227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406400"/>
                <a:gridCol w="474345"/>
                <a:gridCol w="565784"/>
                <a:gridCol w="608964"/>
              </a:tblGrid>
              <a:tr h="36576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spc="-15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23" name="object 18"/>
          <p:cNvSpPr txBox="1"/>
          <p:nvPr/>
        </p:nvSpPr>
        <p:spPr>
          <a:xfrm>
            <a:off x="8378825" y="2062480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DejaVu Serif"/>
                <a:cs typeface="DejaVu Serif"/>
              </a:rPr>
              <a:t>𝑈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3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745336" y="2874820"/>
            <a:ext cx="7331864" cy="17722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Does the task set pass the hyperbolic-bound test?</a:t>
            </a:r>
            <a:endParaRPr sz="2000" kern="0" dirty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750"/>
              </a:spcBef>
              <a:tabLst>
                <a:tab pos="1510030" algn="l"/>
                <a:tab pos="2424430" algn="l"/>
                <a:tab pos="2733675" algn="l"/>
                <a:tab pos="3660775" algn="l"/>
              </a:tabLst>
            </a:pPr>
            <a:r>
              <a:rPr lang="en-US" b="1" spc="-35" dirty="0">
                <a:solidFill>
                  <a:srgbClr val="C00000"/>
                </a:solidFill>
                <a:latin typeface="Trebuchet MS"/>
                <a:cs typeface="Trebuchet MS"/>
              </a:rPr>
              <a:t>No</a:t>
            </a:r>
            <a:r>
              <a:rPr lang="en-US" b="1" spc="-1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b="1" spc="-110" dirty="0">
                <a:solidFill>
                  <a:srgbClr val="C00000"/>
                </a:solidFill>
                <a:latin typeface="Trebuchet MS"/>
                <a:cs typeface="Trebuchet MS"/>
              </a:rPr>
              <a:t>because	</a:t>
            </a:r>
            <a:r>
              <a:rPr lang="en-US" spc="-105" dirty="0">
                <a:solidFill>
                  <a:srgbClr val="C00000"/>
                </a:solidFill>
                <a:latin typeface="DejaVu Serif"/>
                <a:cs typeface="DejaVu Serif"/>
              </a:rPr>
              <a:t>𝟎.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𝟒</a:t>
            </a:r>
            <a:r>
              <a:rPr lang="en-US" spc="-335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lang="en-US" spc="-165" dirty="0">
                <a:solidFill>
                  <a:srgbClr val="C00000"/>
                </a:solidFill>
                <a:latin typeface="DejaVu Serif"/>
                <a:cs typeface="DejaVu Serif"/>
              </a:rPr>
              <a:t>+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𝟏	</a:t>
            </a:r>
            <a:r>
              <a:rPr lang="en-US" spc="-225" dirty="0">
                <a:solidFill>
                  <a:srgbClr val="C00000"/>
                </a:solidFill>
                <a:latin typeface="DejaVu Serif"/>
                <a:cs typeface="DejaVu Serif"/>
              </a:rPr>
              <a:t>×	</a:t>
            </a:r>
            <a:r>
              <a:rPr lang="en-US" spc="-105" dirty="0">
                <a:solidFill>
                  <a:srgbClr val="C00000"/>
                </a:solidFill>
                <a:latin typeface="DejaVu Serif"/>
                <a:cs typeface="DejaVu Serif"/>
              </a:rPr>
              <a:t>𝟎.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𝟔</a:t>
            </a:r>
            <a:r>
              <a:rPr lang="en-US" spc="-330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lang="en-US" spc="-165" dirty="0">
                <a:solidFill>
                  <a:srgbClr val="C00000"/>
                </a:solidFill>
                <a:latin typeface="DejaVu Serif"/>
                <a:cs typeface="DejaVu Serif"/>
              </a:rPr>
              <a:t>+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𝟏	</a:t>
            </a:r>
            <a:r>
              <a:rPr lang="en-US" spc="-165" dirty="0">
                <a:solidFill>
                  <a:srgbClr val="C00000"/>
                </a:solidFill>
                <a:latin typeface="DejaVu Serif"/>
                <a:cs typeface="DejaVu Serif"/>
              </a:rPr>
              <a:t>= </a:t>
            </a:r>
            <a:r>
              <a:rPr lang="en-US" spc="-105" dirty="0">
                <a:solidFill>
                  <a:srgbClr val="C00000"/>
                </a:solidFill>
                <a:latin typeface="DejaVu Serif"/>
                <a:cs typeface="DejaVu Serif"/>
              </a:rPr>
              <a:t>𝟐.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𝟐𝟒 </a:t>
            </a:r>
            <a:r>
              <a:rPr lang="en-US" spc="-160" dirty="0">
                <a:solidFill>
                  <a:srgbClr val="C00000"/>
                </a:solidFill>
                <a:latin typeface="DejaVu Serif"/>
                <a:cs typeface="DejaVu Serif"/>
              </a:rPr>
              <a:t>&gt;</a:t>
            </a:r>
            <a:r>
              <a:rPr lang="en-US" spc="-229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lang="en-US" spc="-5" dirty="0">
                <a:solidFill>
                  <a:srgbClr val="C00000"/>
                </a:solidFill>
                <a:latin typeface="DejaVu Serif"/>
                <a:cs typeface="DejaVu Serif"/>
              </a:rPr>
              <a:t>𝟐</a:t>
            </a:r>
            <a:endParaRPr lang="en-US" dirty="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Is the task set schedulable by RM</a:t>
            </a:r>
            <a:r>
              <a:rPr lang="en-US"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 (according to your brain)?</a:t>
            </a:r>
            <a:endParaRPr sz="2000" kern="0" dirty="0" smtClean="0">
              <a:latin typeface="Trebuchet MS"/>
              <a:cs typeface="Trebuchet MS"/>
            </a:endParaRPr>
          </a:p>
          <a:p>
            <a:pPr marL="267970">
              <a:lnSpc>
                <a:spcPct val="100000"/>
              </a:lnSpc>
              <a:spcBef>
                <a:spcPts val="520"/>
              </a:spcBef>
            </a:pPr>
            <a:r>
              <a:rPr sz="1800" b="1" spc="-145" dirty="0" smtClean="0">
                <a:solidFill>
                  <a:srgbClr val="008000"/>
                </a:solidFill>
                <a:latin typeface="Trebuchet MS"/>
                <a:cs typeface="Trebuchet MS"/>
              </a:rPr>
              <a:t>Yes</a:t>
            </a:r>
            <a:r>
              <a:rPr sz="1800" b="1" spc="-145" dirty="0">
                <a:solidFill>
                  <a:srgbClr val="008000"/>
                </a:solidFill>
                <a:latin typeface="Trebuchet MS"/>
                <a:cs typeface="Trebuchet MS"/>
              </a:rPr>
              <a:t>!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5" name="object 15"/>
          <p:cNvSpPr/>
          <p:nvPr/>
        </p:nvSpPr>
        <p:spPr>
          <a:xfrm>
            <a:off x="2180970" y="3445890"/>
            <a:ext cx="918844" cy="212090"/>
          </a:xfrm>
          <a:custGeom>
            <a:avLst/>
            <a:gdLst/>
            <a:ahLst/>
            <a:cxnLst/>
            <a:rect l="l" t="t" r="r" b="b"/>
            <a:pathLst>
              <a:path w="918844" h="212089">
                <a:moveTo>
                  <a:pt x="851281" y="0"/>
                </a:moveTo>
                <a:lnTo>
                  <a:pt x="848233" y="8636"/>
                </a:lnTo>
                <a:lnTo>
                  <a:pt x="860500" y="13946"/>
                </a:lnTo>
                <a:lnTo>
                  <a:pt x="871029" y="21304"/>
                </a:lnTo>
                <a:lnTo>
                  <a:pt x="892468" y="55429"/>
                </a:lnTo>
                <a:lnTo>
                  <a:pt x="899541" y="104775"/>
                </a:lnTo>
                <a:lnTo>
                  <a:pt x="898755" y="123443"/>
                </a:lnTo>
                <a:lnTo>
                  <a:pt x="886968" y="169164"/>
                </a:lnTo>
                <a:lnTo>
                  <a:pt x="860661" y="197846"/>
                </a:lnTo>
                <a:lnTo>
                  <a:pt x="848614" y="203200"/>
                </a:lnTo>
                <a:lnTo>
                  <a:pt x="851281" y="211709"/>
                </a:lnTo>
                <a:lnTo>
                  <a:pt x="891696" y="187706"/>
                </a:lnTo>
                <a:lnTo>
                  <a:pt x="914463" y="143335"/>
                </a:lnTo>
                <a:lnTo>
                  <a:pt x="918845" y="105918"/>
                </a:lnTo>
                <a:lnTo>
                  <a:pt x="917749" y="86536"/>
                </a:lnTo>
                <a:lnTo>
                  <a:pt x="901319" y="37084"/>
                </a:lnTo>
                <a:lnTo>
                  <a:pt x="866618" y="5544"/>
                </a:lnTo>
                <a:lnTo>
                  <a:pt x="851281" y="0"/>
                </a:lnTo>
                <a:close/>
              </a:path>
              <a:path w="918844" h="212089">
                <a:moveTo>
                  <a:pt x="67564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46"/>
                </a:lnTo>
                <a:lnTo>
                  <a:pt x="47720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/>
          <p:cNvSpPr/>
          <p:nvPr/>
        </p:nvSpPr>
        <p:spPr>
          <a:xfrm>
            <a:off x="3404742" y="3445890"/>
            <a:ext cx="918844" cy="212090"/>
          </a:xfrm>
          <a:custGeom>
            <a:avLst/>
            <a:gdLst/>
            <a:ahLst/>
            <a:cxnLst/>
            <a:rect l="l" t="t" r="r" b="b"/>
            <a:pathLst>
              <a:path w="918845" h="212089">
                <a:moveTo>
                  <a:pt x="851281" y="0"/>
                </a:moveTo>
                <a:lnTo>
                  <a:pt x="848233" y="8636"/>
                </a:lnTo>
                <a:lnTo>
                  <a:pt x="860500" y="13946"/>
                </a:lnTo>
                <a:lnTo>
                  <a:pt x="871029" y="21304"/>
                </a:lnTo>
                <a:lnTo>
                  <a:pt x="892468" y="55429"/>
                </a:lnTo>
                <a:lnTo>
                  <a:pt x="899541" y="104775"/>
                </a:lnTo>
                <a:lnTo>
                  <a:pt x="898755" y="123443"/>
                </a:lnTo>
                <a:lnTo>
                  <a:pt x="886968" y="169164"/>
                </a:lnTo>
                <a:lnTo>
                  <a:pt x="860661" y="197846"/>
                </a:lnTo>
                <a:lnTo>
                  <a:pt x="848614" y="203200"/>
                </a:lnTo>
                <a:lnTo>
                  <a:pt x="851281" y="211709"/>
                </a:lnTo>
                <a:lnTo>
                  <a:pt x="891696" y="187706"/>
                </a:lnTo>
                <a:lnTo>
                  <a:pt x="914463" y="143335"/>
                </a:lnTo>
                <a:lnTo>
                  <a:pt x="918845" y="105918"/>
                </a:lnTo>
                <a:lnTo>
                  <a:pt x="917749" y="86536"/>
                </a:lnTo>
                <a:lnTo>
                  <a:pt x="901319" y="37084"/>
                </a:lnTo>
                <a:lnTo>
                  <a:pt x="866618" y="5544"/>
                </a:lnTo>
                <a:lnTo>
                  <a:pt x="851281" y="0"/>
                </a:lnTo>
                <a:close/>
              </a:path>
              <a:path w="918845" h="212089">
                <a:moveTo>
                  <a:pt x="67564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46"/>
                </a:lnTo>
                <a:lnTo>
                  <a:pt x="47720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620369" y="961466"/>
            <a:ext cx="8001000" cy="38893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A6A6A6"/>
                </a:solidFill>
                <a:latin typeface="Arial"/>
                <a:cs typeface="Arial"/>
              </a:rPr>
              <a:t>Scheduling </a:t>
            </a:r>
            <a:r>
              <a:rPr sz="2400" spc="-75" dirty="0">
                <a:solidFill>
                  <a:srgbClr val="A6A6A6"/>
                </a:solidFill>
                <a:latin typeface="Arial"/>
                <a:cs typeface="Arial"/>
              </a:rPr>
              <a:t>algorithms </a:t>
            </a:r>
            <a:r>
              <a:rPr sz="2400" spc="-10" dirty="0">
                <a:solidFill>
                  <a:srgbClr val="A6A6A6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A6A6A6"/>
                </a:solidFill>
                <a:latin typeface="Arial"/>
                <a:cs typeface="Arial"/>
              </a:rPr>
              <a:t>periodic </a:t>
            </a:r>
            <a:r>
              <a:rPr sz="2400" spc="-45" dirty="0">
                <a:solidFill>
                  <a:srgbClr val="A6A6A6"/>
                </a:solidFill>
                <a:latin typeface="Arial"/>
                <a:cs typeface="Arial"/>
              </a:rPr>
              <a:t>real-time</a:t>
            </a:r>
            <a:r>
              <a:rPr sz="2400" spc="-409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A6A6A6"/>
                </a:solidFill>
                <a:latin typeface="Arial"/>
                <a:cs typeface="Arial"/>
              </a:rPr>
              <a:t>systems </a:t>
            </a:r>
            <a:r>
              <a:rPr sz="2000" spc="-60" dirty="0">
                <a:solidFill>
                  <a:srgbClr val="A6A6A6"/>
                </a:solidFill>
                <a:latin typeface="Arial"/>
                <a:cs typeface="Arial"/>
              </a:rPr>
              <a:t>(chapter 4):</a:t>
            </a:r>
            <a:endParaRPr sz="20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Processor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A6A6A6"/>
                </a:solidFill>
                <a:latin typeface="Trebuchet MS"/>
                <a:cs typeface="Trebuchet MS"/>
              </a:rPr>
              <a:t>sharing</a:t>
            </a:r>
            <a:endParaRPr sz="1600" dirty="0">
              <a:latin typeface="Trebuchet MS"/>
              <a:cs typeface="Trebuchet MS"/>
            </a:endParaRPr>
          </a:p>
          <a:p>
            <a:pPr marL="702945" marR="5879465" lvl="1" indent="-233045">
              <a:lnSpc>
                <a:spcPts val="2230"/>
              </a:lnSpc>
              <a:spcBef>
                <a:spcPts val="114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125" dirty="0">
                <a:solidFill>
                  <a:srgbClr val="A6A6A6"/>
                </a:solidFill>
                <a:latin typeface="Trebuchet MS"/>
                <a:cs typeface="Trebuchet MS"/>
              </a:rPr>
              <a:t>Cyclic</a:t>
            </a:r>
            <a:r>
              <a:rPr sz="1600" b="1" spc="-1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A6A6A6"/>
                </a:solidFill>
                <a:latin typeface="Trebuchet MS"/>
                <a:cs typeface="Trebuchet MS"/>
              </a:rPr>
              <a:t>scheduling  </a:t>
            </a:r>
            <a:r>
              <a:rPr sz="1600" b="1" spc="-110" dirty="0">
                <a:solidFill>
                  <a:srgbClr val="A6A6A6"/>
                </a:solidFill>
                <a:latin typeface="Trebuchet MS"/>
                <a:cs typeface="Trebuchet MS"/>
              </a:rPr>
              <a:t>Quiz</a:t>
            </a:r>
            <a:endParaRPr sz="1600" dirty="0">
              <a:latin typeface="Trebuchet MS"/>
              <a:cs typeface="Trebuchet MS"/>
            </a:endParaRPr>
          </a:p>
          <a:p>
            <a:pPr marL="702945" lvl="1" indent="-23304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95" dirty="0">
                <a:solidFill>
                  <a:srgbClr val="A6A6A6"/>
                </a:solidFill>
                <a:latin typeface="Trebuchet MS"/>
                <a:cs typeface="Trebuchet MS"/>
              </a:rPr>
              <a:t>Rate </a:t>
            </a:r>
            <a:r>
              <a:rPr sz="1600" b="1" spc="-85" dirty="0">
                <a:solidFill>
                  <a:srgbClr val="A6A6A6"/>
                </a:solidFill>
                <a:latin typeface="Trebuchet MS"/>
                <a:cs typeface="Trebuchet MS"/>
              </a:rPr>
              <a:t>monotonic</a:t>
            </a:r>
            <a:r>
              <a:rPr sz="1600" b="1" spc="-1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A6A6A6"/>
                </a:solidFill>
                <a:latin typeface="Arial"/>
                <a:cs typeface="Arial"/>
              </a:rPr>
              <a:t>(RM)</a:t>
            </a:r>
            <a:endParaRPr sz="16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b="1" spc="-85" dirty="0">
                <a:solidFill>
                  <a:srgbClr val="A6A6A6"/>
                </a:solidFill>
                <a:latin typeface="Trebuchet MS"/>
                <a:cs typeface="Trebuchet MS"/>
              </a:rPr>
              <a:t>Deadline monotonic</a:t>
            </a:r>
            <a:r>
              <a:rPr sz="16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A6A6A6"/>
                </a:solidFill>
                <a:latin typeface="Arial"/>
                <a:cs typeface="Arial"/>
              </a:rPr>
              <a:t>(DM)</a:t>
            </a:r>
            <a:endParaRPr sz="1600" dirty="0">
              <a:latin typeface="Arial"/>
              <a:cs typeface="Arial"/>
            </a:endParaRPr>
          </a:p>
          <a:p>
            <a:pPr marL="702945" lvl="1" indent="-233045">
              <a:lnSpc>
                <a:spcPct val="100000"/>
              </a:lnSpc>
              <a:spcBef>
                <a:spcPts val="345"/>
              </a:spcBef>
              <a:buChar char="•"/>
              <a:tabLst>
                <a:tab pos="697865" algn="l"/>
                <a:tab pos="699135" algn="l"/>
              </a:tabLst>
            </a:pPr>
            <a:r>
              <a:rPr sz="1400" spc="-170" dirty="0">
                <a:solidFill>
                  <a:srgbClr val="A6A6A6"/>
                </a:solidFill>
                <a:latin typeface="Arial"/>
                <a:cs typeface="Arial"/>
              </a:rPr>
              <a:t>(EDF </a:t>
            </a:r>
            <a:r>
              <a:rPr sz="1400" spc="5" dirty="0">
                <a:solidFill>
                  <a:srgbClr val="A6A6A6"/>
                </a:solidFill>
                <a:latin typeface="Arial"/>
                <a:cs typeface="Arial"/>
              </a:rPr>
              <a:t>will </a:t>
            </a:r>
            <a:r>
              <a:rPr sz="1400" spc="-70" dirty="0">
                <a:solidFill>
                  <a:srgbClr val="A6A6A6"/>
                </a:solidFill>
                <a:latin typeface="Arial"/>
                <a:cs typeface="Arial"/>
              </a:rPr>
              <a:t>be </a:t>
            </a:r>
            <a:r>
              <a:rPr sz="1400" spc="-90" dirty="0">
                <a:solidFill>
                  <a:srgbClr val="A6A6A6"/>
                </a:solidFill>
                <a:latin typeface="Arial"/>
                <a:cs typeface="Arial"/>
              </a:rPr>
              <a:t>discussed </a:t>
            </a:r>
            <a:r>
              <a:rPr sz="1400" spc="-15" dirty="0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A6A6A6"/>
                </a:solidFill>
                <a:latin typeface="Arial"/>
                <a:cs typeface="Arial"/>
              </a:rPr>
              <a:t>the </a:t>
            </a:r>
            <a:r>
              <a:rPr sz="1400" spc="-45" dirty="0">
                <a:solidFill>
                  <a:srgbClr val="A6A6A6"/>
                </a:solidFill>
                <a:latin typeface="Arial"/>
                <a:cs typeface="Arial"/>
              </a:rPr>
              <a:t>next</a:t>
            </a:r>
            <a:r>
              <a:rPr sz="1400" spc="-1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A6A6A6"/>
                </a:solidFill>
                <a:latin typeface="Arial"/>
                <a:cs typeface="Arial"/>
              </a:rPr>
              <a:t>lecture)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RM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schedulability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35" dirty="0">
                <a:latin typeface="Arial"/>
                <a:cs typeface="Arial"/>
              </a:rPr>
              <a:t>Necessary </a:t>
            </a:r>
            <a:r>
              <a:rPr sz="2000" spc="-150" dirty="0">
                <a:latin typeface="Arial"/>
                <a:cs typeface="Arial"/>
              </a:rPr>
              <a:t>v.s. </a:t>
            </a:r>
            <a:r>
              <a:rPr sz="2000" spc="-45" dirty="0">
                <a:latin typeface="Arial"/>
                <a:cs typeface="Arial"/>
              </a:rPr>
              <a:t>sufficient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tests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Liu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Layland’s </a:t>
            </a:r>
            <a:r>
              <a:rPr sz="2000" spc="-40" dirty="0">
                <a:latin typeface="Arial"/>
                <a:cs typeface="Arial"/>
              </a:rPr>
              <a:t>test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[1973]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70" dirty="0">
                <a:latin typeface="Arial"/>
                <a:cs typeface="Arial"/>
              </a:rPr>
              <a:t>Hyperbolic </a:t>
            </a:r>
            <a:r>
              <a:rPr sz="2000" spc="-65" dirty="0">
                <a:latin typeface="Arial"/>
                <a:cs typeface="Arial"/>
              </a:rPr>
              <a:t>bound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[2000]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6083300" y="5494731"/>
            <a:ext cx="259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latin typeface="Trebuchet MS"/>
                <a:cs typeface="Trebuchet MS"/>
              </a:rPr>
              <a:t>If </a:t>
            </a:r>
            <a:r>
              <a:rPr sz="1600" b="1" spc="-85" dirty="0">
                <a:latin typeface="Trebuchet MS"/>
                <a:cs typeface="Trebuchet MS"/>
              </a:rPr>
              <a:t>you want </a:t>
            </a:r>
            <a:r>
              <a:rPr sz="1600" b="1" spc="-75" dirty="0">
                <a:latin typeface="Trebuchet MS"/>
                <a:cs typeface="Trebuchet MS"/>
              </a:rPr>
              <a:t>to </a:t>
            </a:r>
            <a:r>
              <a:rPr sz="1600" b="1" spc="-65" dirty="0">
                <a:latin typeface="Trebuchet MS"/>
                <a:cs typeface="Trebuchet MS"/>
              </a:rPr>
              <a:t>pass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the </a:t>
            </a:r>
            <a:r>
              <a:rPr sz="1600" b="1" spc="-114" dirty="0">
                <a:latin typeface="Trebuchet MS"/>
                <a:cs typeface="Trebuchet MS"/>
              </a:rPr>
              <a:t>course,  </a:t>
            </a:r>
            <a:r>
              <a:rPr sz="1600" b="1" spc="-95" dirty="0">
                <a:latin typeface="Trebuchet MS"/>
                <a:cs typeface="Trebuchet MS"/>
              </a:rPr>
              <a:t>learn </a:t>
            </a:r>
            <a:r>
              <a:rPr sz="1600" b="1" spc="-85" dirty="0">
                <a:latin typeface="Trebuchet MS"/>
                <a:cs typeface="Trebuchet MS"/>
              </a:rPr>
              <a:t>this </a:t>
            </a:r>
            <a:r>
              <a:rPr sz="1600" b="1" spc="-114" dirty="0">
                <a:latin typeface="Trebuchet MS"/>
                <a:cs typeface="Trebuchet MS"/>
              </a:rPr>
              <a:t>lecture </a:t>
            </a:r>
            <a:r>
              <a:rPr sz="16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very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well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466332" y="3246120"/>
            <a:ext cx="1828800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Necessary and sufficient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762000" y="1838706"/>
            <a:ext cx="7772400" cy="187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B5CB5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83690">
              <a:lnSpc>
                <a:spcPct val="100000"/>
              </a:lnSpc>
              <a:spcBef>
                <a:spcPts val="105"/>
              </a:spcBef>
            </a:pPr>
            <a:endParaRPr lang="en-US" sz="2000" b="1" kern="0" dirty="0" smtClean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1583690">
              <a:lnSpc>
                <a:spcPct val="100000"/>
              </a:lnSpc>
              <a:spcBef>
                <a:spcPts val="105"/>
              </a:spcBef>
            </a:pPr>
            <a:r>
              <a:rPr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Necessary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test (checks the feasibility):</a:t>
            </a:r>
            <a:endParaRPr sz="2000" kern="0" dirty="0">
              <a:latin typeface="Trebuchet MS"/>
              <a:cs typeface="Trebuchet MS"/>
            </a:endParaRPr>
          </a:p>
          <a:p>
            <a:pPr marL="12700" marR="5080" indent="5715" algn="ctr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If the condition in the test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is NOT satisfied</a:t>
            </a:r>
            <a:r>
              <a:rPr sz="2000" kern="0" dirty="0">
                <a:latin typeface="Arial"/>
                <a:cs typeface="Arial"/>
              </a:rPr>
              <a:t>, then the task set is 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not  feasible </a:t>
            </a:r>
            <a:r>
              <a:rPr sz="2000" kern="0" dirty="0">
                <a:latin typeface="Arial"/>
                <a:cs typeface="Arial"/>
              </a:rPr>
              <a:t>(it is impossible to find any feasible schedule for the task set</a:t>
            </a:r>
            <a:r>
              <a:rPr sz="2000" kern="0" dirty="0" smtClean="0">
                <a:latin typeface="Arial"/>
                <a:cs typeface="Arial"/>
              </a:rPr>
              <a:t>)</a:t>
            </a:r>
            <a:endParaRPr lang="en-US" sz="2000" kern="0" dirty="0" smtClean="0">
              <a:latin typeface="Arial"/>
              <a:cs typeface="Arial"/>
            </a:endParaRPr>
          </a:p>
          <a:p>
            <a:pPr marL="12700" marR="5080" indent="5715" algn="ctr">
              <a:lnSpc>
                <a:spcPct val="100000"/>
              </a:lnSpc>
            </a:pPr>
            <a:endParaRPr sz="2000" kern="0" dirty="0">
              <a:latin typeface="Arial"/>
              <a:cs typeface="Arial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762000" y="4431855"/>
            <a:ext cx="7772400" cy="1564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endParaRPr lang="en-US" sz="2000" b="1" kern="0" dirty="0" smtClean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z="2000" b="1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Sufficient </a:t>
            </a:r>
            <a:r>
              <a:rPr sz="2000" b="1" kern="0" dirty="0">
                <a:solidFill>
                  <a:srgbClr val="0000FF"/>
                </a:solidFill>
                <a:latin typeface="Trebuchet MS"/>
                <a:cs typeface="Trebuchet MS"/>
              </a:rPr>
              <a:t>schedulability test for algorithm A:</a:t>
            </a:r>
            <a:endParaRPr sz="2000" kern="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If the condition in the test </a:t>
            </a:r>
            <a:r>
              <a:rPr sz="2000" b="1" kern="0" dirty="0">
                <a:solidFill>
                  <a:srgbClr val="008000"/>
                </a:solidFill>
                <a:latin typeface="Trebuchet MS"/>
                <a:cs typeface="Trebuchet MS"/>
              </a:rPr>
              <a:t>is satisfied</a:t>
            </a:r>
            <a:r>
              <a:rPr sz="2000" kern="0" dirty="0">
                <a:latin typeface="Arial"/>
                <a:cs typeface="Arial"/>
              </a:rPr>
              <a:t>, then the task set is </a:t>
            </a:r>
            <a:r>
              <a:rPr sz="2000" b="1" kern="0" dirty="0">
                <a:solidFill>
                  <a:srgbClr val="008000"/>
                </a:solidFill>
                <a:latin typeface="Trebuchet MS"/>
                <a:cs typeface="Trebuchet MS"/>
              </a:rPr>
              <a:t>certainly  schedulable </a:t>
            </a:r>
            <a:r>
              <a:rPr sz="2000" kern="0" dirty="0">
                <a:latin typeface="Arial"/>
                <a:cs typeface="Arial"/>
              </a:rPr>
              <a:t>by the given scheduling </a:t>
            </a:r>
            <a:r>
              <a:rPr sz="2000" kern="0" dirty="0" smtClean="0">
                <a:latin typeface="Arial"/>
                <a:cs typeface="Arial"/>
              </a:rPr>
              <a:t>algorithm</a:t>
            </a:r>
            <a:endParaRPr lang="en-US" sz="2000" kern="0" dirty="0" smtClean="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endParaRPr sz="20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2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Utilization-based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schedulability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33398"/>
            <a:ext cx="7219950" cy="1667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B5CB5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335"/>
              </a:spcBef>
            </a:pPr>
            <a:endParaRPr lang="en-US" sz="2000" spc="-175" dirty="0" smtClean="0">
              <a:latin typeface="Arial"/>
              <a:cs typeface="Arial"/>
            </a:endParaRPr>
          </a:p>
          <a:p>
            <a:pPr marL="78740" algn="ctr">
              <a:lnSpc>
                <a:spcPct val="100000"/>
              </a:lnSpc>
              <a:spcBef>
                <a:spcPts val="335"/>
              </a:spcBef>
            </a:pPr>
            <a:r>
              <a:rPr lang="en-US" sz="2000" spc="-175" dirty="0" smtClean="0">
                <a:latin typeface="Arial"/>
                <a:cs typeface="Arial"/>
              </a:rPr>
              <a:t>A </a:t>
            </a:r>
            <a:r>
              <a:rPr lang="en-US" sz="2000" b="1" spc="-110" dirty="0">
                <a:solidFill>
                  <a:srgbClr val="0000FF"/>
                </a:solidFill>
                <a:latin typeface="Trebuchet MS"/>
                <a:cs typeface="Trebuchet MS"/>
              </a:rPr>
              <a:t>utilization-based </a:t>
            </a:r>
            <a:r>
              <a:rPr lang="en-US" sz="2000" b="1" spc="-110" dirty="0" err="1">
                <a:solidFill>
                  <a:srgbClr val="0000FF"/>
                </a:solidFill>
                <a:latin typeface="Trebuchet MS"/>
                <a:cs typeface="Trebuchet MS"/>
              </a:rPr>
              <a:t>schedulability</a:t>
            </a:r>
            <a:r>
              <a:rPr lang="en-US" sz="2000" b="1" spc="-1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2000" b="1" spc="-114" dirty="0">
                <a:solidFill>
                  <a:srgbClr val="0000FF"/>
                </a:solidFill>
                <a:latin typeface="Trebuchet MS"/>
                <a:cs typeface="Trebuchet MS"/>
              </a:rPr>
              <a:t>test </a:t>
            </a:r>
            <a:r>
              <a:rPr lang="en-US" sz="2000" spc="-5" dirty="0">
                <a:latin typeface="Arial"/>
                <a:cs typeface="Arial"/>
              </a:rPr>
              <a:t>for </a:t>
            </a:r>
            <a:r>
              <a:rPr lang="en-US" sz="2000" spc="-110" dirty="0">
                <a:latin typeface="Arial"/>
                <a:cs typeface="Arial"/>
              </a:rPr>
              <a:t>an </a:t>
            </a:r>
            <a:r>
              <a:rPr lang="en-US" sz="2000" b="1" spc="-100" dirty="0">
                <a:solidFill>
                  <a:srgbClr val="0000FF"/>
                </a:solidFill>
                <a:latin typeface="Trebuchet MS"/>
                <a:cs typeface="Trebuchet MS"/>
              </a:rPr>
              <a:t>algorithm</a:t>
            </a:r>
            <a:r>
              <a:rPr lang="en-US" sz="2000" b="1" spc="-3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2000" b="1" spc="-5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endParaRPr lang="en-US" sz="2000" dirty="0">
              <a:latin typeface="Trebuchet MS"/>
              <a:cs typeface="Trebuchet MS"/>
            </a:endParaRPr>
          </a:p>
          <a:p>
            <a:pPr marL="78740" algn="ctr">
              <a:lnSpc>
                <a:spcPct val="100000"/>
              </a:lnSpc>
              <a:spcBef>
                <a:spcPts val="240"/>
              </a:spcBef>
            </a:pPr>
            <a:r>
              <a:rPr lang="en-US" sz="2000" spc="-105" dirty="0">
                <a:latin typeface="Arial"/>
                <a:cs typeface="Arial"/>
              </a:rPr>
              <a:t>is </a:t>
            </a:r>
            <a:r>
              <a:rPr lang="en-US" sz="2000" spc="-155" dirty="0">
                <a:latin typeface="Arial"/>
                <a:cs typeface="Arial"/>
              </a:rPr>
              <a:t>a </a:t>
            </a:r>
            <a:r>
              <a:rPr lang="en-US" sz="2000" spc="-40" dirty="0">
                <a:latin typeface="Arial"/>
                <a:cs typeface="Arial"/>
              </a:rPr>
              <a:t>test </a:t>
            </a:r>
            <a:r>
              <a:rPr lang="en-US" sz="2000" spc="-5" dirty="0">
                <a:latin typeface="Arial"/>
                <a:cs typeface="Arial"/>
              </a:rPr>
              <a:t>that </a:t>
            </a:r>
            <a:r>
              <a:rPr lang="en-US" sz="2000" spc="-135" dirty="0">
                <a:latin typeface="Arial"/>
                <a:cs typeface="Arial"/>
              </a:rPr>
              <a:t>checks </a:t>
            </a:r>
            <a:r>
              <a:rPr lang="en-US" sz="2000" spc="-35" dirty="0">
                <a:latin typeface="Arial"/>
                <a:cs typeface="Arial"/>
              </a:rPr>
              <a:t>whether </a:t>
            </a:r>
            <a:r>
              <a:rPr lang="en-US" sz="2000" spc="-15" dirty="0">
                <a:latin typeface="Arial"/>
                <a:cs typeface="Arial"/>
              </a:rPr>
              <a:t>or </a:t>
            </a:r>
            <a:r>
              <a:rPr lang="en-US" sz="2000" spc="-5" dirty="0">
                <a:latin typeface="Arial"/>
                <a:cs typeface="Arial"/>
              </a:rPr>
              <a:t>not </a:t>
            </a:r>
            <a:r>
              <a:rPr lang="en-US" sz="2000" spc="-155" dirty="0">
                <a:latin typeface="Arial"/>
                <a:cs typeface="Arial"/>
              </a:rPr>
              <a:t>a </a:t>
            </a: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specific </a:t>
            </a:r>
            <a:r>
              <a:rPr lang="en-US" sz="2000" spc="-35" dirty="0">
                <a:solidFill>
                  <a:srgbClr val="C00000"/>
                </a:solidFill>
                <a:latin typeface="Arial"/>
                <a:cs typeface="Arial"/>
              </a:rPr>
              <a:t>relation </a:t>
            </a:r>
            <a:r>
              <a:rPr lang="en-US" sz="2000" spc="-200" dirty="0">
                <a:solidFill>
                  <a:srgbClr val="C00000"/>
                </a:solidFill>
                <a:latin typeface="DejaVu Serif"/>
                <a:cs typeface="DejaVu Serif"/>
              </a:rPr>
              <a:t>𝑓</a:t>
            </a:r>
            <a:r>
              <a:rPr lang="en-US" sz="2175" spc="-300" baseline="-15325" dirty="0">
                <a:solidFill>
                  <a:srgbClr val="C00000"/>
                </a:solidFill>
                <a:latin typeface="DejaVu Serif"/>
                <a:cs typeface="DejaVu Serif"/>
              </a:rPr>
              <a:t>𝐴</a:t>
            </a:r>
            <a:r>
              <a:rPr lang="en-US" sz="2175" spc="-382" baseline="-15325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holds</a:t>
            </a:r>
            <a:endParaRPr lang="en-US" sz="2000" dirty="0">
              <a:latin typeface="Arial"/>
              <a:cs typeface="Arial"/>
            </a:endParaRPr>
          </a:p>
          <a:p>
            <a:pPr marL="78740" algn="ctr">
              <a:lnSpc>
                <a:spcPct val="100000"/>
              </a:lnSpc>
              <a:spcBef>
                <a:spcPts val="244"/>
              </a:spcBef>
            </a:pPr>
            <a:r>
              <a:rPr lang="en-US" sz="2000" spc="-60" dirty="0">
                <a:latin typeface="Arial"/>
                <a:cs typeface="Arial"/>
              </a:rPr>
              <a:t>between</a:t>
            </a:r>
            <a:r>
              <a:rPr lang="en-US" sz="2000" spc="-11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the</a:t>
            </a:r>
            <a:r>
              <a:rPr lang="en-US" sz="2000" spc="-100" dirty="0">
                <a:latin typeface="Arial"/>
                <a:cs typeface="Arial"/>
              </a:rPr>
              <a:t> </a:t>
            </a:r>
            <a:r>
              <a:rPr lang="en-US" sz="2000" spc="-35" dirty="0">
                <a:solidFill>
                  <a:srgbClr val="008000"/>
                </a:solidFill>
                <a:latin typeface="Arial"/>
                <a:cs typeface="Arial"/>
              </a:rPr>
              <a:t>utilization</a:t>
            </a:r>
            <a:r>
              <a:rPr lang="en-US" sz="2000" spc="-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110" dirty="0">
                <a:solidFill>
                  <a:srgbClr val="008000"/>
                </a:solidFill>
                <a:latin typeface="Arial"/>
                <a:cs typeface="Arial"/>
              </a:rPr>
              <a:t>values</a:t>
            </a:r>
            <a:r>
              <a:rPr lang="en-US" sz="20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of</a:t>
            </a:r>
            <a:r>
              <a:rPr lang="en-US" sz="2000" spc="-114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the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spc="-125" dirty="0">
                <a:latin typeface="Arial"/>
                <a:cs typeface="Arial"/>
              </a:rPr>
              <a:t>tasks</a:t>
            </a:r>
            <a:r>
              <a:rPr lang="en-US" sz="2000" spc="-8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</a:t>
            </a:r>
            <a:r>
              <a:rPr lang="en-US" sz="2000" spc="-11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the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task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set</a:t>
            </a:r>
            <a:r>
              <a:rPr lang="en-US" sz="2000" spc="-75" dirty="0" smtClean="0">
                <a:latin typeface="Arial"/>
                <a:cs typeface="Arial"/>
              </a:rPr>
              <a:t>.</a:t>
            </a:r>
          </a:p>
          <a:p>
            <a:pPr marL="78740" algn="ctr">
              <a:lnSpc>
                <a:spcPct val="100000"/>
              </a:lnSpc>
              <a:spcBef>
                <a:spcPts val="244"/>
              </a:spcBef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581400"/>
            <a:ext cx="73914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lang="en-US" b="1" kern="0" dirty="0">
                <a:latin typeface="Arial"/>
                <a:cs typeface="Arial"/>
              </a:rPr>
              <a:t>If that relation is satisfied, then the task set is schedulable by the  given scheduling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572000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en-US" b="1" kern="0" dirty="0">
                <a:solidFill>
                  <a:srgbClr val="0000FF"/>
                </a:solidFill>
                <a:latin typeface="Arial"/>
                <a:cs typeface="Arial"/>
              </a:rPr>
              <a:t>Example of a utilization-based test for EDF</a:t>
            </a:r>
            <a:r>
              <a:rPr lang="en-US" b="1" kern="0" dirty="0">
                <a:latin typeface="Arial"/>
                <a:cs typeface="Arial"/>
              </a:rPr>
              <a:t>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56" y="5105400"/>
            <a:ext cx="1329638" cy="98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13"/>
          <p:cNvSpPr txBox="1"/>
          <p:nvPr/>
        </p:nvSpPr>
        <p:spPr>
          <a:xfrm>
            <a:off x="5867400" y="5094859"/>
            <a:ext cx="2905379" cy="1115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US" sz="1400" b="1" kern="0" dirty="0" smtClean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kern="0" dirty="0" smtClean="0">
                <a:latin typeface="Arial"/>
                <a:cs typeface="Arial"/>
              </a:rPr>
              <a:t>This </a:t>
            </a:r>
            <a:r>
              <a:rPr sz="1400" b="1" kern="0" dirty="0">
                <a:latin typeface="Arial"/>
                <a:cs typeface="Arial"/>
              </a:rPr>
              <a:t>test is both necessary and  sufficient for EDF algorithm  (proof in the next lecture</a:t>
            </a:r>
            <a:r>
              <a:rPr sz="1400" b="1" kern="0" dirty="0" smtClean="0">
                <a:latin typeface="Arial"/>
                <a:cs typeface="Arial"/>
              </a:rPr>
              <a:t>)</a:t>
            </a:r>
            <a:endParaRPr lang="en-US" sz="1400" b="1" kern="0" dirty="0" smtClean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400" b="1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Why utilization?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707541" y="1046226"/>
            <a:ext cx="60714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b="1" kern="0" dirty="0">
                <a:latin typeface="Arial"/>
                <a:cs typeface="Arial"/>
              </a:rPr>
              <a:t>Each task uses the processor for a fraction of time:</a:t>
            </a:r>
          </a:p>
        </p:txBody>
      </p:sp>
      <p:sp>
        <p:nvSpPr>
          <p:cNvPr id="13" name="object 9"/>
          <p:cNvSpPr txBox="1"/>
          <p:nvPr/>
        </p:nvSpPr>
        <p:spPr>
          <a:xfrm>
            <a:off x="6024753" y="1835073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kern="0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1750" kern="0">
              <a:latin typeface="DejaVu Serif"/>
              <a:cs typeface="DejaVu Serif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5832476" y="1690294"/>
            <a:ext cx="62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𝑈	=</a:t>
            </a:r>
            <a:endParaRPr sz="2400" kern="0" dirty="0">
              <a:latin typeface="DejaVu Serif"/>
              <a:cs typeface="DejaVu Serif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595745" y="1921307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2"/>
          <p:cNvSpPr txBox="1"/>
          <p:nvPr/>
        </p:nvSpPr>
        <p:spPr>
          <a:xfrm>
            <a:off x="6584062" y="14601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endParaRPr sz="2400" kern="0">
              <a:latin typeface="DejaVu Serif"/>
              <a:cs typeface="DejaVu Serif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748653" y="1604949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kern="0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1750" kern="0">
              <a:latin typeface="DejaVu Serif"/>
              <a:cs typeface="DejaVu Serif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6593206" y="1894205"/>
            <a:ext cx="7219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𝑇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</a:t>
            </a:r>
            <a:endParaRPr sz="2625" kern="0" baseline="-15873" dirty="0">
              <a:latin typeface="DejaVu Serif"/>
              <a:cs typeface="DejaVu Serif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707542" y="2546095"/>
            <a:ext cx="512493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b="1" kern="0" dirty="0">
                <a:latin typeface="Arial"/>
                <a:cs typeface="Arial"/>
              </a:rPr>
              <a:t>Hence the total </a:t>
            </a:r>
            <a:r>
              <a:rPr sz="2000" b="1" kern="0" dirty="0">
                <a:latin typeface="Trebuchet MS"/>
                <a:cs typeface="Trebuchet MS"/>
              </a:rPr>
              <a:t>processor utilization </a:t>
            </a:r>
            <a:r>
              <a:rPr sz="2000" b="1" kern="0" dirty="0">
                <a:latin typeface="Arial"/>
                <a:cs typeface="Arial"/>
              </a:rPr>
              <a:t>is:</a:t>
            </a:r>
          </a:p>
        </p:txBody>
      </p:sp>
      <p:sp>
        <p:nvSpPr>
          <p:cNvPr id="20" name="object 20"/>
          <p:cNvSpPr/>
          <p:nvPr/>
        </p:nvSpPr>
        <p:spPr>
          <a:xfrm>
            <a:off x="4876800" y="4770373"/>
            <a:ext cx="3839845" cy="887730"/>
          </a:xfrm>
          <a:custGeom>
            <a:avLst/>
            <a:gdLst/>
            <a:ahLst/>
            <a:cxnLst/>
            <a:rect l="l" t="t" r="r" b="b"/>
            <a:pathLst>
              <a:path w="3265170" h="887729">
                <a:moveTo>
                  <a:pt x="418211" y="181356"/>
                </a:moveTo>
                <a:lnTo>
                  <a:pt x="425412" y="136725"/>
                </a:lnTo>
                <a:lnTo>
                  <a:pt x="445464" y="97958"/>
                </a:lnTo>
                <a:lnTo>
                  <a:pt x="476037" y="67385"/>
                </a:lnTo>
                <a:lnTo>
                  <a:pt x="514804" y="47333"/>
                </a:lnTo>
                <a:lnTo>
                  <a:pt x="559435" y="40131"/>
                </a:lnTo>
                <a:lnTo>
                  <a:pt x="892683" y="40131"/>
                </a:lnTo>
                <a:lnTo>
                  <a:pt x="1604391" y="40131"/>
                </a:lnTo>
                <a:lnTo>
                  <a:pt x="3123819" y="40131"/>
                </a:lnTo>
                <a:lnTo>
                  <a:pt x="3168449" y="47333"/>
                </a:lnTo>
                <a:lnTo>
                  <a:pt x="3207216" y="67385"/>
                </a:lnTo>
                <a:lnTo>
                  <a:pt x="3237789" y="97958"/>
                </a:lnTo>
                <a:lnTo>
                  <a:pt x="3257841" y="136725"/>
                </a:lnTo>
                <a:lnTo>
                  <a:pt x="3265043" y="181356"/>
                </a:lnTo>
                <a:lnTo>
                  <a:pt x="3265043" y="393192"/>
                </a:lnTo>
                <a:lnTo>
                  <a:pt x="3265043" y="746251"/>
                </a:lnTo>
                <a:lnTo>
                  <a:pt x="3257841" y="790887"/>
                </a:lnTo>
                <a:lnTo>
                  <a:pt x="3237789" y="829654"/>
                </a:lnTo>
                <a:lnTo>
                  <a:pt x="3207216" y="860226"/>
                </a:lnTo>
                <a:lnTo>
                  <a:pt x="3168449" y="880275"/>
                </a:lnTo>
                <a:lnTo>
                  <a:pt x="3123819" y="887476"/>
                </a:lnTo>
                <a:lnTo>
                  <a:pt x="1604391" y="887476"/>
                </a:lnTo>
                <a:lnTo>
                  <a:pt x="892683" y="887476"/>
                </a:lnTo>
                <a:lnTo>
                  <a:pt x="559435" y="887476"/>
                </a:lnTo>
                <a:lnTo>
                  <a:pt x="514804" y="880275"/>
                </a:lnTo>
                <a:lnTo>
                  <a:pt x="476037" y="860226"/>
                </a:lnTo>
                <a:lnTo>
                  <a:pt x="445464" y="829654"/>
                </a:lnTo>
                <a:lnTo>
                  <a:pt x="425412" y="790887"/>
                </a:lnTo>
                <a:lnTo>
                  <a:pt x="418211" y="746251"/>
                </a:lnTo>
                <a:lnTo>
                  <a:pt x="418211" y="393192"/>
                </a:lnTo>
                <a:lnTo>
                  <a:pt x="0" y="0"/>
                </a:lnTo>
                <a:lnTo>
                  <a:pt x="418211" y="18135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b="1" kern="0"/>
          </a:p>
        </p:txBody>
      </p:sp>
      <p:sp>
        <p:nvSpPr>
          <p:cNvPr id="21" name="object 21"/>
          <p:cNvSpPr txBox="1"/>
          <p:nvPr/>
        </p:nvSpPr>
        <p:spPr>
          <a:xfrm>
            <a:off x="707542" y="4294378"/>
            <a:ext cx="785431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solidFill>
                  <a:srgbClr val="0000FF"/>
                </a:solidFill>
                <a:latin typeface="DejaVu Serif"/>
                <a:cs typeface="DejaVu Serif"/>
              </a:rPr>
              <a:t>𝑈 </a:t>
            </a:r>
            <a:r>
              <a:rPr sz="2400" b="1" kern="0" dirty="0">
                <a:latin typeface="Arial"/>
                <a:cs typeface="Arial"/>
              </a:rPr>
              <a:t>is a measure of the </a:t>
            </a: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processor load</a:t>
            </a:r>
            <a:endParaRPr sz="2400" b="1" kern="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45"/>
              </a:spcBef>
            </a:pPr>
            <a:r>
              <a:rPr sz="1800" b="1" kern="0" dirty="0">
                <a:latin typeface="Arial"/>
                <a:cs typeface="Arial"/>
              </a:rPr>
              <a:t>It is easy to use in the early</a:t>
            </a:r>
          </a:p>
          <a:p>
            <a:pPr marR="173990" algn="r">
              <a:lnSpc>
                <a:spcPct val="100000"/>
              </a:lnSpc>
            </a:pPr>
            <a:r>
              <a:rPr sz="1800" b="1" kern="0" dirty="0">
                <a:latin typeface="Arial"/>
                <a:cs typeface="Arial"/>
              </a:rPr>
              <a:t>stages of system design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13" y="2876930"/>
            <a:ext cx="1469287" cy="86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24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395475" y="947575"/>
            <a:ext cx="6245860" cy="966290"/>
          </a:xfrm>
          <a:prstGeom prst="rect">
            <a:avLst/>
          </a:prstGeom>
        </p:spPr>
        <p:txBody>
          <a:bodyPr vert="horz" wrap="square" lIns="0" tIns="6794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12700" marR="5080" indent="147955" algn="ctr">
              <a:lnSpc>
                <a:spcPts val="3460"/>
              </a:lnSpc>
              <a:spcBef>
                <a:spcPts val="535"/>
              </a:spcBef>
            </a:pPr>
            <a:r>
              <a:rPr lang="en-US" sz="3200" spc="-225" dirty="0" smtClean="0">
                <a:solidFill>
                  <a:srgbClr val="008000"/>
                </a:solidFill>
                <a:latin typeface="+mj-lt"/>
                <a:cs typeface="Arial" panose="020B0604020202020204" pitchFamily="34" charset="0"/>
              </a:rPr>
              <a:t>First </a:t>
            </a:r>
            <a:r>
              <a:rPr lang="en-US" sz="3200" spc="-170" dirty="0" smtClean="0">
                <a:solidFill>
                  <a:srgbClr val="008000"/>
                </a:solidFill>
                <a:latin typeface="+mj-lt"/>
                <a:cs typeface="Arial" panose="020B0604020202020204" pitchFamily="34" charset="0"/>
              </a:rPr>
              <a:t>bound</a:t>
            </a:r>
            <a:r>
              <a:rPr lang="en-US" sz="3200" spc="-17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3200" spc="-204" dirty="0" smtClean="0">
                <a:latin typeface="+mj-lt"/>
                <a:cs typeface="Arial" panose="020B0604020202020204" pitchFamily="34" charset="0"/>
              </a:rPr>
              <a:t>can </a:t>
            </a:r>
            <a:r>
              <a:rPr lang="en-US" sz="3200" spc="-190" dirty="0" smtClean="0">
                <a:latin typeface="+mj-lt"/>
                <a:cs typeface="Arial" panose="020B0604020202020204" pitchFamily="34" charset="0"/>
              </a:rPr>
              <a:t>we </a:t>
            </a:r>
            <a:r>
              <a:rPr lang="en-US" sz="3200" spc="-165" dirty="0" smtClean="0">
                <a:latin typeface="+mj-lt"/>
                <a:cs typeface="Arial" panose="020B0604020202020204" pitchFamily="34" charset="0"/>
              </a:rPr>
              <a:t>find </a:t>
            </a:r>
            <a:r>
              <a:rPr lang="en-US" sz="3200" spc="-125" dirty="0" smtClean="0">
                <a:latin typeface="+mj-lt"/>
                <a:cs typeface="Arial" panose="020B0604020202020204" pitchFamily="34" charset="0"/>
              </a:rPr>
              <a:t>a </a:t>
            </a:r>
            <a:r>
              <a:rPr lang="en-US" sz="3200" spc="-180" dirty="0" smtClean="0">
                <a:latin typeface="+mj-lt"/>
                <a:cs typeface="Arial" panose="020B0604020202020204" pitchFamily="34" charset="0"/>
              </a:rPr>
              <a:t>feasible  </a:t>
            </a:r>
            <a:r>
              <a:rPr lang="en-US" sz="3200" spc="-190" dirty="0" smtClean="0">
                <a:latin typeface="+mj-lt"/>
                <a:cs typeface="Arial" panose="020B0604020202020204" pitchFamily="34" charset="0"/>
              </a:rPr>
              <a:t>schedule</a:t>
            </a:r>
            <a:r>
              <a:rPr lang="en-US" sz="3200" spc="-26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-185" dirty="0" smtClean="0">
                <a:latin typeface="+mj-lt"/>
                <a:cs typeface="Arial" panose="020B0604020202020204" pitchFamily="34" charset="0"/>
              </a:rPr>
              <a:t>for</a:t>
            </a:r>
            <a:r>
              <a:rPr lang="en-US" sz="3200" spc="-229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-125" dirty="0" smtClean="0">
                <a:latin typeface="+mj-lt"/>
                <a:cs typeface="Arial" panose="020B0604020202020204" pitchFamily="34" charset="0"/>
              </a:rPr>
              <a:t>a</a:t>
            </a:r>
            <a:r>
              <a:rPr lang="en-US" sz="3200" spc="-24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-160" dirty="0" smtClean="0">
                <a:latin typeface="+mj-lt"/>
                <a:cs typeface="Arial" panose="020B0604020202020204" pitchFamily="34" charset="0"/>
              </a:rPr>
              <a:t>task</a:t>
            </a:r>
            <a:r>
              <a:rPr lang="en-US" sz="3200" spc="-26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-170" dirty="0" smtClean="0">
                <a:latin typeface="+mj-lt"/>
                <a:cs typeface="Arial" panose="020B0604020202020204" pitchFamily="34" charset="0"/>
              </a:rPr>
              <a:t>set</a:t>
            </a:r>
            <a:r>
              <a:rPr lang="en-US" sz="3200" spc="-24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-160" dirty="0" smtClean="0">
                <a:latin typeface="+mj-lt"/>
                <a:cs typeface="Arial" panose="020B0604020202020204" pitchFamily="34" charset="0"/>
              </a:rPr>
              <a:t>with</a:t>
            </a:r>
            <a:r>
              <a:rPr lang="en-US" sz="3200" spc="-305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0" spc="405" dirty="0" smtClean="0">
                <a:latin typeface="+mj-lt"/>
                <a:cs typeface="Arial" panose="020B0604020202020204" pitchFamily="34" charset="0"/>
              </a:rPr>
              <a:t>𝑼</a:t>
            </a:r>
            <a:r>
              <a:rPr lang="en-US" sz="3200" b="0" spc="-13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0" spc="-285" dirty="0" smtClean="0">
                <a:latin typeface="+mj-lt"/>
                <a:cs typeface="Arial" panose="020B0604020202020204" pitchFamily="34" charset="0"/>
              </a:rPr>
              <a:t>&gt;</a:t>
            </a:r>
            <a:r>
              <a:rPr lang="en-US" sz="3200" b="0" spc="-13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0" spc="-5" dirty="0" smtClean="0">
                <a:latin typeface="+mj-lt"/>
                <a:cs typeface="Arial" panose="020B0604020202020204" pitchFamily="34" charset="0"/>
              </a:rPr>
              <a:t>𝟏</a:t>
            </a:r>
            <a:r>
              <a:rPr lang="en-US" sz="3200" b="0" spc="-305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spc="80" dirty="0" smtClean="0">
                <a:latin typeface="+mj-lt"/>
                <a:cs typeface="Arial" panose="020B0604020202020204" pitchFamily="34" charset="0"/>
              </a:rPr>
              <a:t>?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88340" y="2429968"/>
            <a:ext cx="734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9135" algn="l"/>
              </a:tabLst>
            </a:pP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A:</a:t>
            </a:r>
            <a:r>
              <a:rPr sz="2400" b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yes	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C: </a:t>
            </a:r>
            <a:r>
              <a:rPr sz="2000" b="1" spc="-100" dirty="0">
                <a:latin typeface="Trebuchet MS"/>
                <a:cs typeface="Trebuchet MS"/>
              </a:rPr>
              <a:t>depends </a:t>
            </a:r>
            <a:r>
              <a:rPr sz="2000" b="1" spc="-80" dirty="0">
                <a:latin typeface="Trebuchet MS"/>
                <a:cs typeface="Trebuchet MS"/>
              </a:rPr>
              <a:t>on </a:t>
            </a:r>
            <a:r>
              <a:rPr sz="2000" b="1" spc="-120" dirty="0">
                <a:latin typeface="Trebuchet MS"/>
                <a:cs typeface="Trebuchet MS"/>
              </a:rPr>
              <a:t>the </a:t>
            </a:r>
            <a:r>
              <a:rPr sz="2000" b="1" spc="-105" dirty="0">
                <a:latin typeface="Trebuchet MS"/>
                <a:cs typeface="Trebuchet MS"/>
              </a:rPr>
              <a:t>task</a:t>
            </a:r>
            <a:r>
              <a:rPr sz="2000" b="1" spc="-35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09135" algn="l"/>
              </a:tabLst>
            </a:pPr>
            <a:r>
              <a:rPr sz="2400" b="1" spc="-155" dirty="0">
                <a:solidFill>
                  <a:srgbClr val="0000FF"/>
                </a:solidFill>
                <a:latin typeface="Trebuchet MS"/>
                <a:cs typeface="Trebuchet MS"/>
              </a:rPr>
              <a:t>B: </a:t>
            </a:r>
            <a:r>
              <a:rPr sz="2000" b="1" spc="-105" dirty="0">
                <a:latin typeface="Trebuchet MS"/>
                <a:cs typeface="Trebuchet MS"/>
              </a:rPr>
              <a:t>depends </a:t>
            </a:r>
            <a:r>
              <a:rPr sz="2000" b="1" spc="-80" dirty="0">
                <a:latin typeface="Trebuchet MS"/>
                <a:cs typeface="Trebuchet MS"/>
              </a:rPr>
              <a:t>on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270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scheduling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policy	</a:t>
            </a:r>
            <a:r>
              <a:rPr sz="2400" b="1" spc="-130" dirty="0">
                <a:solidFill>
                  <a:srgbClr val="0000FF"/>
                </a:solidFill>
                <a:latin typeface="Trebuchet MS"/>
                <a:cs typeface="Trebuchet MS"/>
              </a:rPr>
              <a:t>D:</a:t>
            </a:r>
            <a:r>
              <a:rPr sz="2400" b="1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no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707542" y="4878070"/>
            <a:ext cx="5744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80" dirty="0">
                <a:latin typeface="DejaVu Serif"/>
                <a:cs typeface="DejaVu Serif"/>
              </a:rPr>
              <a:t>𝑈</a:t>
            </a:r>
            <a:r>
              <a:rPr sz="2000" spc="-50" dirty="0">
                <a:latin typeface="DejaVu Serif"/>
                <a:cs typeface="DejaVu Serif"/>
              </a:rPr>
              <a:t> </a:t>
            </a:r>
            <a:r>
              <a:rPr sz="2000" spc="-175" dirty="0">
                <a:latin typeface="DejaVu Serif"/>
                <a:cs typeface="DejaVu Serif"/>
              </a:rPr>
              <a:t>&gt;</a:t>
            </a:r>
            <a:r>
              <a:rPr sz="2000" spc="-75" dirty="0">
                <a:latin typeface="DejaVu Serif"/>
                <a:cs typeface="DejaVu Serif"/>
              </a:rPr>
              <a:t> </a:t>
            </a:r>
            <a:r>
              <a:rPr sz="2000" spc="-114" dirty="0">
                <a:latin typeface="DejaVu Serif"/>
                <a:cs typeface="DejaVu Serif"/>
              </a:rPr>
              <a:t>1</a:t>
            </a:r>
            <a:r>
              <a:rPr sz="2000" spc="-114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amount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work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need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done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per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unit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0000FF"/>
                </a:solidFill>
                <a:latin typeface="Arial"/>
                <a:cs typeface="Arial"/>
              </a:rPr>
              <a:t>(=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00FF"/>
                </a:solidFill>
                <a:latin typeface="DejaVu Serif"/>
                <a:cs typeface="DejaVu Serif"/>
              </a:rPr>
              <a:t>𝑈</a:t>
            </a:r>
            <a:r>
              <a:rPr sz="2000" spc="7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larger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than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000" b="1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unit</a:t>
            </a:r>
            <a:r>
              <a:rPr sz="2000" b="1" spc="-1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000" b="1" spc="-1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itself!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6605016" y="4177285"/>
            <a:ext cx="2072639" cy="2071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3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 necessary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057655" y="1182624"/>
            <a:ext cx="6681216" cy="147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1620011" y="1344167"/>
            <a:ext cx="5638799" cy="1255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1104900" y="1210055"/>
            <a:ext cx="6591300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104900" y="1210055"/>
            <a:ext cx="6591300" cy="1381125"/>
          </a:xfrm>
          <a:custGeom>
            <a:avLst/>
            <a:gdLst/>
            <a:ahLst/>
            <a:cxnLst/>
            <a:rect l="l" t="t" r="r" b="b"/>
            <a:pathLst>
              <a:path w="6591300" h="1381125">
                <a:moveTo>
                  <a:pt x="0" y="230124"/>
                </a:moveTo>
                <a:lnTo>
                  <a:pt x="4675" y="183736"/>
                </a:lnTo>
                <a:lnTo>
                  <a:pt x="18084" y="140535"/>
                </a:lnTo>
                <a:lnTo>
                  <a:pt x="39302" y="101444"/>
                </a:lnTo>
                <a:lnTo>
                  <a:pt x="67403" y="67389"/>
                </a:lnTo>
                <a:lnTo>
                  <a:pt x="101461" y="39292"/>
                </a:lnTo>
                <a:lnTo>
                  <a:pt x="140551" y="18079"/>
                </a:lnTo>
                <a:lnTo>
                  <a:pt x="183747" y="4673"/>
                </a:lnTo>
                <a:lnTo>
                  <a:pt x="230124" y="0"/>
                </a:lnTo>
                <a:lnTo>
                  <a:pt x="6361176" y="0"/>
                </a:lnTo>
                <a:lnTo>
                  <a:pt x="6407563" y="4673"/>
                </a:lnTo>
                <a:lnTo>
                  <a:pt x="6450764" y="18079"/>
                </a:lnTo>
                <a:lnTo>
                  <a:pt x="6489855" y="39292"/>
                </a:lnTo>
                <a:lnTo>
                  <a:pt x="6523910" y="67389"/>
                </a:lnTo>
                <a:lnTo>
                  <a:pt x="6552007" y="101444"/>
                </a:lnTo>
                <a:lnTo>
                  <a:pt x="6573220" y="140535"/>
                </a:lnTo>
                <a:lnTo>
                  <a:pt x="6586626" y="183736"/>
                </a:lnTo>
                <a:lnTo>
                  <a:pt x="6591300" y="230124"/>
                </a:lnTo>
                <a:lnTo>
                  <a:pt x="6591300" y="1150620"/>
                </a:lnTo>
                <a:lnTo>
                  <a:pt x="6586626" y="1197007"/>
                </a:lnTo>
                <a:lnTo>
                  <a:pt x="6573220" y="1240208"/>
                </a:lnTo>
                <a:lnTo>
                  <a:pt x="6552007" y="1279299"/>
                </a:lnTo>
                <a:lnTo>
                  <a:pt x="6523910" y="1313354"/>
                </a:lnTo>
                <a:lnTo>
                  <a:pt x="6489855" y="1341451"/>
                </a:lnTo>
                <a:lnTo>
                  <a:pt x="6450764" y="1362664"/>
                </a:lnTo>
                <a:lnTo>
                  <a:pt x="6407563" y="1376070"/>
                </a:lnTo>
                <a:lnTo>
                  <a:pt x="6361176" y="1380744"/>
                </a:lnTo>
                <a:lnTo>
                  <a:pt x="230124" y="1380744"/>
                </a:lnTo>
                <a:lnTo>
                  <a:pt x="183747" y="1376070"/>
                </a:lnTo>
                <a:lnTo>
                  <a:pt x="140551" y="1362664"/>
                </a:lnTo>
                <a:lnTo>
                  <a:pt x="101461" y="1341451"/>
                </a:lnTo>
                <a:lnTo>
                  <a:pt x="67403" y="1313354"/>
                </a:lnTo>
                <a:lnTo>
                  <a:pt x="39302" y="1279299"/>
                </a:lnTo>
                <a:lnTo>
                  <a:pt x="18084" y="1240208"/>
                </a:lnTo>
                <a:lnTo>
                  <a:pt x="4675" y="1197007"/>
                </a:lnTo>
                <a:lnTo>
                  <a:pt x="0" y="1150620"/>
                </a:lnTo>
                <a:lnTo>
                  <a:pt x="0" y="23012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1362583" y="1438402"/>
            <a:ext cx="6105017" cy="87203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3985" marR="5080" indent="-121920" algn="ctr">
              <a:lnSpc>
                <a:spcPct val="100400"/>
              </a:lnSpc>
              <a:spcBef>
                <a:spcPts val="80"/>
              </a:spcBef>
              <a:tabLst>
                <a:tab pos="4190365" algn="l"/>
                <a:tab pos="4633595" algn="l"/>
              </a:tabLst>
            </a:pPr>
            <a:r>
              <a:rPr sz="2800" b="1" kern="0" dirty="0">
                <a:latin typeface="Trebuchet MS"/>
                <a:cs typeface="Trebuchet MS"/>
              </a:rPr>
              <a:t>A necessary condition for having a  feasible schedule is that </a:t>
            </a:r>
            <a:r>
              <a:rPr sz="2800" kern="0" dirty="0">
                <a:latin typeface="DejaVu Serif"/>
                <a:cs typeface="DejaVu Serif"/>
              </a:rPr>
              <a:t>𝑼	</a:t>
            </a:r>
            <a:r>
              <a:rPr sz="2800" kern="0" dirty="0" smtClean="0">
                <a:latin typeface="DejaVu Serif"/>
                <a:cs typeface="DejaVu Serif"/>
              </a:rPr>
              <a:t>≤𝟏</a:t>
            </a:r>
            <a:r>
              <a:rPr sz="2800" b="1" kern="0" dirty="0">
                <a:latin typeface="Trebuchet MS"/>
                <a:cs typeface="Trebuchet MS"/>
              </a:rPr>
              <a:t>.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5615432" y="2810713"/>
            <a:ext cx="63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0" dirty="0">
                <a:solidFill>
                  <a:srgbClr val="C00000"/>
                </a:solidFill>
                <a:latin typeface="Trebuchet MS"/>
                <a:cs typeface="Trebuchet MS"/>
              </a:rPr>
              <a:t>No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568577" y="2799079"/>
            <a:ext cx="35510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Trebuchet MS"/>
                <a:cs typeface="Trebuchet MS"/>
              </a:rPr>
              <a:t>Is that enough to ensure  RM schedulability?</a:t>
            </a:r>
            <a:endParaRPr sz="2400" kern="0" dirty="0">
              <a:latin typeface="Trebuchet MS"/>
              <a:cs typeface="Trebuchet MS"/>
            </a:endParaRPr>
          </a:p>
        </p:txBody>
      </p:sp>
      <p:graphicFrame>
        <p:nvGraphicFramePr>
          <p:cNvPr id="16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93486"/>
              </p:ext>
            </p:extLst>
          </p:nvPr>
        </p:nvGraphicFramePr>
        <p:xfrm>
          <a:off x="6003035" y="4087495"/>
          <a:ext cx="2474594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406400"/>
                <a:gridCol w="474345"/>
                <a:gridCol w="565150"/>
                <a:gridCol w="608965"/>
              </a:tblGrid>
              <a:tr h="36576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3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0.44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86383" y="4367784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200"/>
                </a:lnTo>
                <a:lnTo>
                  <a:pt x="4629785" y="44450"/>
                </a:lnTo>
                <a:lnTo>
                  <a:pt x="4579112" y="44450"/>
                </a:lnTo>
                <a:lnTo>
                  <a:pt x="4579112" y="31750"/>
                </a:lnTo>
                <a:lnTo>
                  <a:pt x="4629785" y="31750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66285" y="44450"/>
                </a:lnTo>
                <a:lnTo>
                  <a:pt x="4566285" y="31750"/>
                </a:lnTo>
                <a:close/>
              </a:path>
              <a:path w="4642485" h="76200">
                <a:moveTo>
                  <a:pt x="4629785" y="31750"/>
                </a:moveTo>
                <a:lnTo>
                  <a:pt x="4579112" y="31750"/>
                </a:lnTo>
                <a:lnTo>
                  <a:pt x="4579112" y="44450"/>
                </a:lnTo>
                <a:lnTo>
                  <a:pt x="4629785" y="44450"/>
                </a:lnTo>
                <a:lnTo>
                  <a:pt x="4642485" y="38100"/>
                </a:lnTo>
                <a:lnTo>
                  <a:pt x="4629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383" y="5116067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199"/>
                </a:lnTo>
                <a:lnTo>
                  <a:pt x="4629785" y="44449"/>
                </a:lnTo>
                <a:lnTo>
                  <a:pt x="4579112" y="44449"/>
                </a:lnTo>
                <a:lnTo>
                  <a:pt x="4579112" y="31749"/>
                </a:lnTo>
                <a:lnTo>
                  <a:pt x="4629785" y="31749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566285" y="44449"/>
                </a:lnTo>
                <a:lnTo>
                  <a:pt x="4566285" y="31749"/>
                </a:lnTo>
                <a:close/>
              </a:path>
              <a:path w="4642485" h="76200">
                <a:moveTo>
                  <a:pt x="4629785" y="31749"/>
                </a:moveTo>
                <a:lnTo>
                  <a:pt x="4579112" y="31749"/>
                </a:lnTo>
                <a:lnTo>
                  <a:pt x="4579112" y="44449"/>
                </a:lnTo>
                <a:lnTo>
                  <a:pt x="4629785" y="44449"/>
                </a:lnTo>
                <a:lnTo>
                  <a:pt x="4642485" y="38099"/>
                </a:lnTo>
                <a:lnTo>
                  <a:pt x="462978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8954" y="3960114"/>
            <a:ext cx="76200" cy="456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165" y="3975353"/>
            <a:ext cx="76200" cy="4563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2030" y="3963161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2238" y="3975353"/>
            <a:ext cx="76200" cy="456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2030" y="4700778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435" y="4150614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687" y="4271009"/>
            <a:ext cx="13335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kern="0" dirty="0">
                <a:latin typeface="DejaVu Serif"/>
                <a:cs typeface="DejaVu Serif"/>
              </a:rPr>
              <a:t>1</a:t>
            </a:r>
            <a:endParaRPr sz="1450" kern="0">
              <a:latin typeface="DejaVu Serif"/>
              <a:cs typeface="DejaVu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1510" y="4841824"/>
            <a:ext cx="250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52238" y="4699253"/>
            <a:ext cx="76200" cy="4563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0557" y="4712970"/>
            <a:ext cx="76200" cy="4563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89753" y="5087873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4917" y="4389196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8029" y="512711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9744" y="4081310"/>
            <a:ext cx="720826" cy="3184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8908" y="4040136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6988" y="4108703"/>
            <a:ext cx="630936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46988" y="4108703"/>
            <a:ext cx="63119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0679" y="4843310"/>
            <a:ext cx="757415" cy="3184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6607" y="4802136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7923" y="4870703"/>
            <a:ext cx="667512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8860" y="4081310"/>
            <a:ext cx="719315" cy="3184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76500" y="4040136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6104" y="4108703"/>
            <a:ext cx="629412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56104" y="4108703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22547" y="4072064"/>
            <a:ext cx="719315" cy="320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0188" y="4032516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69791" y="4099559"/>
            <a:ext cx="629412" cy="2301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69791" y="4099559"/>
            <a:ext cx="62992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51632" y="4843310"/>
            <a:ext cx="571499" cy="3184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4595" y="4802136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98876" y="4870703"/>
            <a:ext cx="481584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8876" y="4870703"/>
            <a:ext cx="481965" cy="228600"/>
          </a:xfrm>
          <a:custGeom>
            <a:avLst/>
            <a:gdLst/>
            <a:ahLst/>
            <a:cxnLst/>
            <a:rect l="l" t="t" r="r" b="b"/>
            <a:pathLst>
              <a:path w="481964" h="228600">
                <a:moveTo>
                  <a:pt x="0" y="228600"/>
                </a:moveTo>
                <a:lnTo>
                  <a:pt x="481584" y="228600"/>
                </a:lnTo>
                <a:lnTo>
                  <a:pt x="48158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5892" y="4841786"/>
            <a:ext cx="265252" cy="3184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6455" y="4800612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93135" y="4869179"/>
            <a:ext cx="175260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93135" y="4869179"/>
            <a:ext cx="175260" cy="228600"/>
          </a:xfrm>
          <a:custGeom>
            <a:avLst/>
            <a:gdLst/>
            <a:ahLst/>
            <a:cxnLst/>
            <a:rect l="l" t="t" r="r" b="b"/>
            <a:pathLst>
              <a:path w="175260" h="228600">
                <a:moveTo>
                  <a:pt x="0" y="228600"/>
                </a:moveTo>
                <a:lnTo>
                  <a:pt x="175260" y="228600"/>
                </a:lnTo>
                <a:lnTo>
                  <a:pt x="17526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47388" y="4834166"/>
            <a:ext cx="571500" cy="3184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40352" y="4792992"/>
            <a:ext cx="384098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94632" y="4861559"/>
            <a:ext cx="481584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94632" y="4861559"/>
            <a:ext cx="481965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68577" y="4373372"/>
            <a:ext cx="1929764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4655" algn="ctr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  <a:tabLst>
                <a:tab pos="1466850" algn="l"/>
                <a:tab pos="1826260" algn="l"/>
              </a:tabLst>
            </a:pPr>
            <a:r>
              <a:rPr sz="1400" spc="-70" dirty="0">
                <a:latin typeface="Arial"/>
                <a:cs typeface="Arial"/>
              </a:rPr>
              <a:t>3	1	2</a:t>
            </a:r>
            <a:endParaRPr sz="1400" dirty="0">
              <a:latin typeface="Arial"/>
              <a:cs typeface="Arial"/>
            </a:endParaRPr>
          </a:p>
          <a:p>
            <a:pPr marR="428625" algn="ctr">
              <a:lnSpc>
                <a:spcPct val="100000"/>
              </a:lnSpc>
              <a:spcBef>
                <a:spcPts val="830"/>
              </a:spcBef>
            </a:pP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Deadline </a:t>
            </a:r>
            <a:r>
              <a:rPr sz="1800" b="1" spc="-8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r>
              <a:rPr sz="1800" b="1" spc="-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7" baseline="19097" dirty="0">
                <a:latin typeface="Arial"/>
                <a:cs typeface="Arial"/>
              </a:rPr>
              <a:t>9</a:t>
            </a:r>
            <a:endParaRPr sz="2400" baseline="19097" dirty="0">
              <a:latin typeface="Arial"/>
              <a:cs typeface="Arial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67325"/>
            <a:ext cx="3286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Let’s have a look at RM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73289"/>
              </p:ext>
            </p:extLst>
          </p:nvPr>
        </p:nvGraphicFramePr>
        <p:xfrm>
          <a:off x="6155435" y="1343152"/>
          <a:ext cx="2474594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406400"/>
                <a:gridCol w="474345"/>
                <a:gridCol w="565150"/>
                <a:gridCol w="608965"/>
              </a:tblGrid>
              <a:tr h="36576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9"/>
          <p:cNvSpPr txBox="1"/>
          <p:nvPr/>
        </p:nvSpPr>
        <p:spPr>
          <a:xfrm>
            <a:off x="7752080" y="2489072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DejaVu Serif"/>
                <a:cs typeface="DejaVu Serif"/>
              </a:rPr>
              <a:t>𝑈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35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0.94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938783" y="1623060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200"/>
                </a:lnTo>
                <a:lnTo>
                  <a:pt x="4629785" y="44450"/>
                </a:lnTo>
                <a:lnTo>
                  <a:pt x="4579112" y="44450"/>
                </a:lnTo>
                <a:lnTo>
                  <a:pt x="4579112" y="31750"/>
                </a:lnTo>
                <a:lnTo>
                  <a:pt x="4629785" y="31750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66285" y="44450"/>
                </a:lnTo>
                <a:lnTo>
                  <a:pt x="4566285" y="31750"/>
                </a:lnTo>
                <a:close/>
              </a:path>
              <a:path w="4642485" h="76200">
                <a:moveTo>
                  <a:pt x="4629785" y="31750"/>
                </a:moveTo>
                <a:lnTo>
                  <a:pt x="4579112" y="31750"/>
                </a:lnTo>
                <a:lnTo>
                  <a:pt x="4579112" y="44450"/>
                </a:lnTo>
                <a:lnTo>
                  <a:pt x="4629785" y="44450"/>
                </a:lnTo>
                <a:lnTo>
                  <a:pt x="4642485" y="38100"/>
                </a:lnTo>
                <a:lnTo>
                  <a:pt x="4629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938783" y="2371344"/>
            <a:ext cx="4642485" cy="76200"/>
          </a:xfrm>
          <a:custGeom>
            <a:avLst/>
            <a:gdLst/>
            <a:ahLst/>
            <a:cxnLst/>
            <a:rect l="l" t="t" r="r" b="b"/>
            <a:pathLst>
              <a:path w="4642485" h="76200">
                <a:moveTo>
                  <a:pt x="4566285" y="0"/>
                </a:moveTo>
                <a:lnTo>
                  <a:pt x="4566285" y="76200"/>
                </a:lnTo>
                <a:lnTo>
                  <a:pt x="4629785" y="44450"/>
                </a:lnTo>
                <a:lnTo>
                  <a:pt x="4579112" y="44450"/>
                </a:lnTo>
                <a:lnTo>
                  <a:pt x="4579112" y="31750"/>
                </a:lnTo>
                <a:lnTo>
                  <a:pt x="4629785" y="31750"/>
                </a:lnTo>
                <a:lnTo>
                  <a:pt x="4566285" y="0"/>
                </a:lnTo>
                <a:close/>
              </a:path>
              <a:path w="4642485" h="76200">
                <a:moveTo>
                  <a:pt x="45662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66285" y="44450"/>
                </a:lnTo>
                <a:lnTo>
                  <a:pt x="4566285" y="31750"/>
                </a:lnTo>
                <a:close/>
              </a:path>
              <a:path w="4642485" h="76200">
                <a:moveTo>
                  <a:pt x="4629785" y="31750"/>
                </a:moveTo>
                <a:lnTo>
                  <a:pt x="4579112" y="31750"/>
                </a:lnTo>
                <a:lnTo>
                  <a:pt x="4579112" y="44450"/>
                </a:lnTo>
                <a:lnTo>
                  <a:pt x="4629785" y="44450"/>
                </a:lnTo>
                <a:lnTo>
                  <a:pt x="4642485" y="38100"/>
                </a:lnTo>
                <a:lnTo>
                  <a:pt x="4629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2451354" y="1215389"/>
            <a:ext cx="76200" cy="456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3766565" y="1230630"/>
            <a:ext cx="76200" cy="456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1154430" y="1218438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5104638" y="1230630"/>
            <a:ext cx="76200" cy="456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1154430" y="1956054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 txBox="1"/>
          <p:nvPr/>
        </p:nvSpPr>
        <p:spPr>
          <a:xfrm>
            <a:off x="611835" y="1405889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723087" y="1526286"/>
            <a:ext cx="13335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kern="0" dirty="0">
                <a:latin typeface="DejaVu Serif"/>
                <a:cs typeface="DejaVu Serif"/>
              </a:rPr>
              <a:t>1</a:t>
            </a:r>
            <a:endParaRPr sz="1450" kern="0">
              <a:latin typeface="DejaVu Serif"/>
              <a:cs typeface="DejaVu Serif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603910" y="2097405"/>
            <a:ext cx="250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5104638" y="1954529"/>
            <a:ext cx="76200" cy="456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3092957" y="1968245"/>
            <a:ext cx="76200" cy="456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5042153" y="234276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3687317" y="1644776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1100429" y="23823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5"/>
          <p:cNvSpPr/>
          <p:nvPr/>
        </p:nvSpPr>
        <p:spPr>
          <a:xfrm>
            <a:off x="1152144" y="1336484"/>
            <a:ext cx="720826" cy="320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1321308" y="129693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1199388" y="1363980"/>
            <a:ext cx="630936" cy="230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 txBox="1"/>
          <p:nvPr/>
        </p:nvSpPr>
        <p:spPr>
          <a:xfrm>
            <a:off x="1199388" y="1363980"/>
            <a:ext cx="63119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9"/>
          <p:cNvSpPr/>
          <p:nvPr/>
        </p:nvSpPr>
        <p:spPr>
          <a:xfrm>
            <a:off x="1783079" y="2098484"/>
            <a:ext cx="757415" cy="320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1969007" y="205893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1830323" y="2125979"/>
            <a:ext cx="667512" cy="2301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/>
          <p:nvPr/>
        </p:nvSpPr>
        <p:spPr>
          <a:xfrm>
            <a:off x="2461260" y="1336484"/>
            <a:ext cx="719315" cy="320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2628900" y="129693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2508504" y="1363980"/>
            <a:ext cx="629412" cy="2301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 txBox="1"/>
          <p:nvPr/>
        </p:nvSpPr>
        <p:spPr>
          <a:xfrm>
            <a:off x="2508504" y="1363980"/>
            <a:ext cx="62992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55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6"/>
          <p:cNvSpPr/>
          <p:nvPr/>
        </p:nvSpPr>
        <p:spPr>
          <a:xfrm>
            <a:off x="3774947" y="1328966"/>
            <a:ext cx="719315" cy="3184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/>
          <p:nvPr/>
        </p:nvSpPr>
        <p:spPr>
          <a:xfrm>
            <a:off x="3942588" y="1287792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/>
          <p:cNvSpPr/>
          <p:nvPr/>
        </p:nvSpPr>
        <p:spPr>
          <a:xfrm>
            <a:off x="3822191" y="1356360"/>
            <a:ext cx="629412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/>
          <p:cNvSpPr txBox="1"/>
          <p:nvPr/>
        </p:nvSpPr>
        <p:spPr>
          <a:xfrm>
            <a:off x="3822191" y="1356360"/>
            <a:ext cx="62992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5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40"/>
          <p:cNvSpPr/>
          <p:nvPr/>
        </p:nvSpPr>
        <p:spPr>
          <a:xfrm>
            <a:off x="3304032" y="2098484"/>
            <a:ext cx="571500" cy="320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/>
          <p:nvPr/>
        </p:nvSpPr>
        <p:spPr>
          <a:xfrm>
            <a:off x="3396996" y="205893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/>
          <p:cNvSpPr/>
          <p:nvPr/>
        </p:nvSpPr>
        <p:spPr>
          <a:xfrm>
            <a:off x="3351276" y="2125979"/>
            <a:ext cx="481584" cy="2301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/>
          <p:cNvSpPr/>
          <p:nvPr/>
        </p:nvSpPr>
        <p:spPr>
          <a:xfrm>
            <a:off x="3351276" y="2125979"/>
            <a:ext cx="481965" cy="230504"/>
          </a:xfrm>
          <a:custGeom>
            <a:avLst/>
            <a:gdLst/>
            <a:ahLst/>
            <a:cxnLst/>
            <a:rect l="l" t="t" r="r" b="b"/>
            <a:pathLst>
              <a:path w="481964" h="230505">
                <a:moveTo>
                  <a:pt x="0" y="230124"/>
                </a:moveTo>
                <a:lnTo>
                  <a:pt x="481584" y="230124"/>
                </a:lnTo>
                <a:lnTo>
                  <a:pt x="481584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/>
          <p:cNvSpPr/>
          <p:nvPr/>
        </p:nvSpPr>
        <p:spPr>
          <a:xfrm>
            <a:off x="3098292" y="2097062"/>
            <a:ext cx="265252" cy="3184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/>
          <p:cNvSpPr/>
          <p:nvPr/>
        </p:nvSpPr>
        <p:spPr>
          <a:xfrm>
            <a:off x="3038855" y="2055888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/>
          <p:cNvSpPr/>
          <p:nvPr/>
        </p:nvSpPr>
        <p:spPr>
          <a:xfrm>
            <a:off x="3145535" y="2124455"/>
            <a:ext cx="17526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/>
          <p:cNvSpPr/>
          <p:nvPr/>
        </p:nvSpPr>
        <p:spPr>
          <a:xfrm>
            <a:off x="3145535" y="2124455"/>
            <a:ext cx="175260" cy="228600"/>
          </a:xfrm>
          <a:custGeom>
            <a:avLst/>
            <a:gdLst/>
            <a:ahLst/>
            <a:cxnLst/>
            <a:rect l="l" t="t" r="r" b="b"/>
            <a:pathLst>
              <a:path w="175260" h="228600">
                <a:moveTo>
                  <a:pt x="0" y="228600"/>
                </a:moveTo>
                <a:lnTo>
                  <a:pt x="175260" y="228600"/>
                </a:lnTo>
                <a:lnTo>
                  <a:pt x="17526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8"/>
          <p:cNvSpPr/>
          <p:nvPr/>
        </p:nvSpPr>
        <p:spPr>
          <a:xfrm>
            <a:off x="4399788" y="2089340"/>
            <a:ext cx="571500" cy="320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9"/>
          <p:cNvSpPr/>
          <p:nvPr/>
        </p:nvSpPr>
        <p:spPr>
          <a:xfrm>
            <a:off x="4492752" y="2049792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0"/>
          <p:cNvSpPr/>
          <p:nvPr/>
        </p:nvSpPr>
        <p:spPr>
          <a:xfrm>
            <a:off x="4447032" y="2116835"/>
            <a:ext cx="481584" cy="2301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1"/>
          <p:cNvSpPr txBox="1"/>
          <p:nvPr/>
        </p:nvSpPr>
        <p:spPr>
          <a:xfrm>
            <a:off x="4447032" y="2116835"/>
            <a:ext cx="481965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2"/>
          <p:cNvSpPr txBox="1"/>
          <p:nvPr/>
        </p:nvSpPr>
        <p:spPr>
          <a:xfrm>
            <a:off x="1830323" y="1628089"/>
            <a:ext cx="182054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  <a:tabLst>
                <a:tab pos="1357630" algn="l"/>
                <a:tab pos="1717039" algn="l"/>
              </a:tabLst>
            </a:pPr>
            <a:r>
              <a:rPr sz="1400" spc="-70" dirty="0">
                <a:latin typeface="Arial"/>
                <a:cs typeface="Arial"/>
              </a:rPr>
              <a:t>3	1	2</a:t>
            </a:r>
            <a:endParaRPr sz="1400">
              <a:latin typeface="Arial"/>
              <a:cs typeface="Arial"/>
            </a:endParaRPr>
          </a:p>
          <a:p>
            <a:pPr marL="168910">
              <a:lnSpc>
                <a:spcPct val="100000"/>
              </a:lnSpc>
              <a:spcBef>
                <a:spcPts val="640"/>
              </a:spcBef>
            </a:pPr>
            <a:r>
              <a:rPr sz="1400" b="1" spc="-70" dirty="0">
                <a:solidFill>
                  <a:srgbClr val="FF0000"/>
                </a:solidFill>
                <a:latin typeface="Trebuchet MS"/>
                <a:cs typeface="Trebuchet MS"/>
              </a:rPr>
              <a:t>Deadline </a:t>
            </a:r>
            <a:r>
              <a:rPr sz="1400" b="1" spc="-60" dirty="0">
                <a:solidFill>
                  <a:srgbClr val="FF0000"/>
                </a:solidFill>
                <a:latin typeface="Trebuchet MS"/>
                <a:cs typeface="Trebuchet MS"/>
              </a:rPr>
              <a:t>miss</a:t>
            </a:r>
            <a:r>
              <a:rPr sz="14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7" baseline="5208" dirty="0">
                <a:latin typeface="Arial"/>
                <a:cs typeface="Arial"/>
              </a:rPr>
              <a:t>9</a:t>
            </a:r>
            <a:endParaRPr sz="2400" baseline="5208">
              <a:latin typeface="Arial"/>
              <a:cs typeface="Arial"/>
            </a:endParaRPr>
          </a:p>
        </p:txBody>
      </p:sp>
      <p:sp>
        <p:nvSpPr>
          <p:cNvPr id="51" name="object 53"/>
          <p:cNvSpPr txBox="1"/>
          <p:nvPr/>
        </p:nvSpPr>
        <p:spPr>
          <a:xfrm>
            <a:off x="603910" y="3200400"/>
            <a:ext cx="5055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4" dirty="0">
                <a:solidFill>
                  <a:srgbClr val="C00000"/>
                </a:solidFill>
                <a:latin typeface="DejaVu Serif"/>
                <a:cs typeface="DejaVu Serif"/>
              </a:rPr>
              <a:t>𝑼</a:t>
            </a:r>
            <a:r>
              <a:rPr sz="2000" spc="-95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sz="2000" spc="-180" dirty="0">
                <a:solidFill>
                  <a:srgbClr val="C00000"/>
                </a:solidFill>
                <a:latin typeface="DejaVu Serif"/>
                <a:cs typeface="DejaVu Serif"/>
              </a:rPr>
              <a:t>=</a:t>
            </a:r>
            <a:r>
              <a:rPr sz="2000" spc="-85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sz="2000" spc="-114" dirty="0">
                <a:solidFill>
                  <a:srgbClr val="C00000"/>
                </a:solidFill>
                <a:latin typeface="DejaVu Serif"/>
                <a:cs typeface="DejaVu Serif"/>
              </a:rPr>
              <a:t>𝟎.</a:t>
            </a:r>
            <a:r>
              <a:rPr sz="2000" spc="-300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sz="2000" dirty="0">
                <a:solidFill>
                  <a:srgbClr val="C00000"/>
                </a:solidFill>
                <a:latin typeface="DejaVu Serif"/>
                <a:cs typeface="DejaVu Serif"/>
              </a:rPr>
              <a:t>𝟗𝟒</a:t>
            </a:r>
            <a:r>
              <a:rPr sz="2000" spc="-195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(smaller</a:t>
            </a:r>
            <a:r>
              <a:rPr sz="20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than</a:t>
            </a:r>
            <a:r>
              <a:rPr sz="2000" b="1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sz="2000" b="1" spc="-1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but</a:t>
            </a:r>
            <a:r>
              <a:rPr sz="2000" b="1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C00000"/>
                </a:solidFill>
                <a:latin typeface="Trebuchet MS"/>
                <a:cs typeface="Trebuchet MS"/>
              </a:rPr>
              <a:t>not</a:t>
            </a:r>
            <a:r>
              <a:rPr sz="2000" b="1" spc="-1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schedulable!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52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46974"/>
              </p:ext>
            </p:extLst>
          </p:nvPr>
        </p:nvGraphicFramePr>
        <p:xfrm>
          <a:off x="6171438" y="4173017"/>
          <a:ext cx="2474594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406400"/>
                <a:gridCol w="474345"/>
                <a:gridCol w="565150"/>
                <a:gridCol w="608965"/>
              </a:tblGrid>
              <a:tr h="36576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𝝉</a:t>
                      </a:r>
                      <a:r>
                        <a:rPr sz="1950" spc="-3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𝑪</a:t>
                      </a:r>
                      <a:r>
                        <a:rPr sz="1950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𝑻</a:t>
                      </a:r>
                      <a:r>
                        <a:rPr sz="1950" spc="-187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𝑫</a:t>
                      </a:r>
                      <a:r>
                        <a:rPr sz="1950" spc="-15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𝑼</a:t>
                      </a:r>
                      <a:r>
                        <a:rPr sz="1950" spc="-52" baseline="-14957" dirty="0">
                          <a:solidFill>
                            <a:srgbClr val="FFFFFF"/>
                          </a:solidFill>
                          <a:latin typeface="DejaVu Serif"/>
                          <a:cs typeface="DejaVu Serif"/>
                        </a:rPr>
                        <a:t>𝒊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8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70" baseline="-14957" dirty="0">
                          <a:latin typeface="DejaVu Serif"/>
                          <a:cs typeface="DejaVu Serif"/>
                        </a:rPr>
                        <a:t>1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60" dirty="0">
                          <a:latin typeface="DejaVu Serif"/>
                          <a:cs typeface="DejaVu Serif"/>
                        </a:rPr>
                        <a:t>𝜏</a:t>
                      </a:r>
                      <a:r>
                        <a:rPr sz="1950" spc="-240" baseline="-14957" dirty="0">
                          <a:latin typeface="DejaVu Serif"/>
                          <a:cs typeface="DejaVu Serif"/>
                        </a:rPr>
                        <a:t>2</a:t>
                      </a:r>
                      <a:endParaRPr sz="1950" baseline="-14957">
                        <a:latin typeface="DejaVu Serif"/>
                        <a:cs typeface="DejaVu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3" name="object 55"/>
          <p:cNvSpPr txBox="1"/>
          <p:nvPr/>
        </p:nvSpPr>
        <p:spPr>
          <a:xfrm>
            <a:off x="8069706" y="5263185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DejaVu Serif"/>
                <a:cs typeface="DejaVu Serif"/>
              </a:rPr>
              <a:t>𝑈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3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54" name="object 56"/>
          <p:cNvSpPr txBox="1"/>
          <p:nvPr/>
        </p:nvSpPr>
        <p:spPr>
          <a:xfrm>
            <a:off x="576783" y="5612765"/>
            <a:ext cx="3797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4" dirty="0">
                <a:solidFill>
                  <a:srgbClr val="008000"/>
                </a:solidFill>
                <a:latin typeface="DejaVu Serif"/>
                <a:cs typeface="DejaVu Serif"/>
              </a:rPr>
              <a:t>𝑼 </a:t>
            </a:r>
            <a:r>
              <a:rPr sz="2000" spc="-180" dirty="0">
                <a:solidFill>
                  <a:srgbClr val="008000"/>
                </a:solidFill>
                <a:latin typeface="DejaVu Serif"/>
                <a:cs typeface="DejaVu Serif"/>
              </a:rPr>
              <a:t>= </a:t>
            </a:r>
            <a:r>
              <a:rPr sz="2000" spc="-110" dirty="0">
                <a:solidFill>
                  <a:srgbClr val="008000"/>
                </a:solidFill>
                <a:latin typeface="DejaVu Serif"/>
                <a:cs typeface="DejaVu Serif"/>
              </a:rPr>
              <a:t>𝟏</a:t>
            </a:r>
            <a:r>
              <a:rPr sz="2000" b="1" spc="-110" dirty="0">
                <a:solidFill>
                  <a:srgbClr val="008000"/>
                </a:solidFill>
                <a:latin typeface="Trebuchet MS"/>
                <a:cs typeface="Trebuchet MS"/>
              </a:rPr>
              <a:t>, </a:t>
            </a:r>
            <a:r>
              <a:rPr sz="2000" b="1" spc="-100" dirty="0">
                <a:solidFill>
                  <a:srgbClr val="008000"/>
                </a:solidFill>
                <a:latin typeface="Trebuchet MS"/>
                <a:cs typeface="Trebuchet MS"/>
              </a:rPr>
              <a:t>but </a:t>
            </a:r>
            <a:r>
              <a:rPr sz="2000" b="1" spc="-105" dirty="0">
                <a:solidFill>
                  <a:srgbClr val="008000"/>
                </a:solidFill>
                <a:latin typeface="Trebuchet MS"/>
                <a:cs typeface="Trebuchet MS"/>
              </a:rPr>
              <a:t>it </a:t>
            </a:r>
            <a:r>
              <a:rPr sz="2000" b="1" spc="-85" dirty="0">
                <a:solidFill>
                  <a:srgbClr val="008000"/>
                </a:solidFill>
                <a:latin typeface="Trebuchet MS"/>
                <a:cs typeface="Trebuchet MS"/>
              </a:rPr>
              <a:t>is </a:t>
            </a:r>
            <a:r>
              <a:rPr sz="2000" b="1" spc="-110" dirty="0">
                <a:solidFill>
                  <a:srgbClr val="008000"/>
                </a:solidFill>
                <a:latin typeface="Trebuchet MS"/>
                <a:cs typeface="Trebuchet MS"/>
              </a:rPr>
              <a:t>schedulable by</a:t>
            </a:r>
            <a:r>
              <a:rPr sz="2000" b="1" spc="-3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00" b="1" spc="25" dirty="0">
                <a:solidFill>
                  <a:srgbClr val="008000"/>
                </a:solidFill>
                <a:latin typeface="Trebuchet MS"/>
                <a:cs typeface="Trebuchet MS"/>
              </a:rPr>
              <a:t>RM!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5" name="object 57"/>
          <p:cNvSpPr/>
          <p:nvPr/>
        </p:nvSpPr>
        <p:spPr>
          <a:xfrm>
            <a:off x="2832354" y="4078148"/>
            <a:ext cx="76200" cy="4563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8"/>
          <p:cNvSpPr/>
          <p:nvPr/>
        </p:nvSpPr>
        <p:spPr>
          <a:xfrm>
            <a:off x="1145286" y="4081195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9"/>
          <p:cNvSpPr/>
          <p:nvPr/>
        </p:nvSpPr>
        <p:spPr>
          <a:xfrm>
            <a:off x="1145286" y="4818812"/>
            <a:ext cx="76200" cy="456565"/>
          </a:xfrm>
          <a:custGeom>
            <a:avLst/>
            <a:gdLst/>
            <a:ahLst/>
            <a:cxnLst/>
            <a:rect l="l" t="t" r="r" b="b"/>
            <a:pathLst>
              <a:path w="76200" h="456564">
                <a:moveTo>
                  <a:pt x="49529" y="63500"/>
                </a:moveTo>
                <a:lnTo>
                  <a:pt x="26669" y="63500"/>
                </a:lnTo>
                <a:lnTo>
                  <a:pt x="26669" y="456311"/>
                </a:lnTo>
                <a:lnTo>
                  <a:pt x="49529" y="456311"/>
                </a:lnTo>
                <a:lnTo>
                  <a:pt x="49529" y="63500"/>
                </a:lnTo>
                <a:close/>
              </a:path>
              <a:path w="76200" h="456564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6564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0"/>
          <p:cNvSpPr txBox="1"/>
          <p:nvPr/>
        </p:nvSpPr>
        <p:spPr>
          <a:xfrm>
            <a:off x="587451" y="4269156"/>
            <a:ext cx="244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1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59" name="object 61"/>
          <p:cNvSpPr txBox="1"/>
          <p:nvPr/>
        </p:nvSpPr>
        <p:spPr>
          <a:xfrm>
            <a:off x="575259" y="4960798"/>
            <a:ext cx="25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DejaVu Serif"/>
                <a:cs typeface="DejaVu Serif"/>
              </a:rPr>
              <a:t>𝜏</a:t>
            </a:r>
            <a:r>
              <a:rPr sz="2175" kern="0" baseline="-15325" dirty="0"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</p:txBody>
      </p:sp>
      <p:sp>
        <p:nvSpPr>
          <p:cNvPr id="60" name="object 62"/>
          <p:cNvSpPr/>
          <p:nvPr/>
        </p:nvSpPr>
        <p:spPr>
          <a:xfrm>
            <a:off x="4525517" y="4831004"/>
            <a:ext cx="76200" cy="4563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3"/>
          <p:cNvSpPr txBox="1"/>
          <p:nvPr/>
        </p:nvSpPr>
        <p:spPr>
          <a:xfrm>
            <a:off x="4442840" y="525010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4"/>
          <p:cNvSpPr txBox="1"/>
          <p:nvPr/>
        </p:nvSpPr>
        <p:spPr>
          <a:xfrm>
            <a:off x="2818002" y="451210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5"/>
          <p:cNvSpPr txBox="1"/>
          <p:nvPr/>
        </p:nvSpPr>
        <p:spPr>
          <a:xfrm>
            <a:off x="1115669" y="526343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6"/>
          <p:cNvSpPr/>
          <p:nvPr/>
        </p:nvSpPr>
        <p:spPr>
          <a:xfrm>
            <a:off x="1167383" y="4210012"/>
            <a:ext cx="1103363" cy="3184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7"/>
          <p:cNvSpPr/>
          <p:nvPr/>
        </p:nvSpPr>
        <p:spPr>
          <a:xfrm>
            <a:off x="1527047" y="4168838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8"/>
          <p:cNvSpPr/>
          <p:nvPr/>
        </p:nvSpPr>
        <p:spPr>
          <a:xfrm>
            <a:off x="1214627" y="4237406"/>
            <a:ext cx="101346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9"/>
          <p:cNvSpPr txBox="1"/>
          <p:nvPr/>
        </p:nvSpPr>
        <p:spPr>
          <a:xfrm>
            <a:off x="1214627" y="4237406"/>
            <a:ext cx="101346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70"/>
          <p:cNvSpPr/>
          <p:nvPr/>
        </p:nvSpPr>
        <p:spPr>
          <a:xfrm>
            <a:off x="2176272" y="4952098"/>
            <a:ext cx="736092" cy="320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1"/>
          <p:cNvSpPr/>
          <p:nvPr/>
        </p:nvSpPr>
        <p:spPr>
          <a:xfrm>
            <a:off x="2351532" y="4912550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2"/>
          <p:cNvSpPr/>
          <p:nvPr/>
        </p:nvSpPr>
        <p:spPr>
          <a:xfrm>
            <a:off x="2223516" y="4979593"/>
            <a:ext cx="646176" cy="2301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3"/>
          <p:cNvSpPr txBox="1"/>
          <p:nvPr/>
        </p:nvSpPr>
        <p:spPr>
          <a:xfrm>
            <a:off x="2223516" y="4979593"/>
            <a:ext cx="64643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4"/>
          <p:cNvSpPr/>
          <p:nvPr/>
        </p:nvSpPr>
        <p:spPr>
          <a:xfrm>
            <a:off x="2840735" y="4208386"/>
            <a:ext cx="1103363" cy="320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5"/>
          <p:cNvSpPr/>
          <p:nvPr/>
        </p:nvSpPr>
        <p:spPr>
          <a:xfrm>
            <a:off x="3201923" y="4168838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6"/>
          <p:cNvSpPr/>
          <p:nvPr/>
        </p:nvSpPr>
        <p:spPr>
          <a:xfrm>
            <a:off x="2887979" y="4235881"/>
            <a:ext cx="1013459" cy="2301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7"/>
          <p:cNvSpPr txBox="1"/>
          <p:nvPr/>
        </p:nvSpPr>
        <p:spPr>
          <a:xfrm>
            <a:off x="2887979" y="4235881"/>
            <a:ext cx="1013460" cy="230504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8"/>
          <p:cNvSpPr/>
          <p:nvPr/>
        </p:nvSpPr>
        <p:spPr>
          <a:xfrm>
            <a:off x="4537709" y="4075100"/>
            <a:ext cx="76200" cy="4563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/>
          <p:cNvSpPr txBox="1"/>
          <p:nvPr/>
        </p:nvSpPr>
        <p:spPr>
          <a:xfrm>
            <a:off x="4419091" y="4488993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80"/>
          <p:cNvSpPr/>
          <p:nvPr/>
        </p:nvSpPr>
        <p:spPr>
          <a:xfrm>
            <a:off x="3860291" y="4952200"/>
            <a:ext cx="737603" cy="31847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1"/>
          <p:cNvSpPr/>
          <p:nvPr/>
        </p:nvSpPr>
        <p:spPr>
          <a:xfrm>
            <a:off x="4035552" y="4911026"/>
            <a:ext cx="384098" cy="45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2"/>
          <p:cNvSpPr/>
          <p:nvPr/>
        </p:nvSpPr>
        <p:spPr>
          <a:xfrm>
            <a:off x="3907535" y="4979593"/>
            <a:ext cx="647700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3"/>
          <p:cNvSpPr txBox="1"/>
          <p:nvPr/>
        </p:nvSpPr>
        <p:spPr>
          <a:xfrm>
            <a:off x="3907535" y="4979593"/>
            <a:ext cx="647700" cy="228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60"/>
              </a:lnSpc>
            </a:pP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4"/>
          <p:cNvSpPr/>
          <p:nvPr/>
        </p:nvSpPr>
        <p:spPr>
          <a:xfrm>
            <a:off x="899160" y="4485818"/>
            <a:ext cx="4375150" cy="76200"/>
          </a:xfrm>
          <a:custGeom>
            <a:avLst/>
            <a:gdLst/>
            <a:ahLst/>
            <a:cxnLst/>
            <a:rect l="l" t="t" r="r" b="b"/>
            <a:pathLst>
              <a:path w="4375150" h="76200">
                <a:moveTo>
                  <a:pt x="4298569" y="0"/>
                </a:moveTo>
                <a:lnTo>
                  <a:pt x="4298569" y="76199"/>
                </a:lnTo>
                <a:lnTo>
                  <a:pt x="4362069" y="44449"/>
                </a:lnTo>
                <a:lnTo>
                  <a:pt x="4311269" y="44449"/>
                </a:lnTo>
                <a:lnTo>
                  <a:pt x="4311269" y="31749"/>
                </a:lnTo>
                <a:lnTo>
                  <a:pt x="4362069" y="31749"/>
                </a:lnTo>
                <a:lnTo>
                  <a:pt x="4298569" y="0"/>
                </a:lnTo>
                <a:close/>
              </a:path>
              <a:path w="4375150" h="76200">
                <a:moveTo>
                  <a:pt x="429856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298569" y="44449"/>
                </a:lnTo>
                <a:lnTo>
                  <a:pt x="4298569" y="31749"/>
                </a:lnTo>
                <a:close/>
              </a:path>
              <a:path w="4375150" h="76200">
                <a:moveTo>
                  <a:pt x="4362069" y="31749"/>
                </a:moveTo>
                <a:lnTo>
                  <a:pt x="4311269" y="31749"/>
                </a:lnTo>
                <a:lnTo>
                  <a:pt x="4311269" y="44449"/>
                </a:lnTo>
                <a:lnTo>
                  <a:pt x="4362069" y="44449"/>
                </a:lnTo>
                <a:lnTo>
                  <a:pt x="4374769" y="38099"/>
                </a:lnTo>
                <a:lnTo>
                  <a:pt x="436206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5"/>
          <p:cNvSpPr/>
          <p:nvPr/>
        </p:nvSpPr>
        <p:spPr>
          <a:xfrm>
            <a:off x="899160" y="5235625"/>
            <a:ext cx="4375150" cy="76200"/>
          </a:xfrm>
          <a:custGeom>
            <a:avLst/>
            <a:gdLst/>
            <a:ahLst/>
            <a:cxnLst/>
            <a:rect l="l" t="t" r="r" b="b"/>
            <a:pathLst>
              <a:path w="4375150" h="76200">
                <a:moveTo>
                  <a:pt x="4298569" y="0"/>
                </a:moveTo>
                <a:lnTo>
                  <a:pt x="4298569" y="76200"/>
                </a:lnTo>
                <a:lnTo>
                  <a:pt x="4362069" y="44450"/>
                </a:lnTo>
                <a:lnTo>
                  <a:pt x="4311269" y="44450"/>
                </a:lnTo>
                <a:lnTo>
                  <a:pt x="4311269" y="31750"/>
                </a:lnTo>
                <a:lnTo>
                  <a:pt x="4362069" y="31750"/>
                </a:lnTo>
                <a:lnTo>
                  <a:pt x="4298569" y="0"/>
                </a:lnTo>
                <a:close/>
              </a:path>
              <a:path w="4375150" h="76200">
                <a:moveTo>
                  <a:pt x="429856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98569" y="44450"/>
                </a:lnTo>
                <a:lnTo>
                  <a:pt x="4298569" y="31750"/>
                </a:lnTo>
                <a:close/>
              </a:path>
              <a:path w="4375150" h="76200">
                <a:moveTo>
                  <a:pt x="4362069" y="31750"/>
                </a:moveTo>
                <a:lnTo>
                  <a:pt x="4311269" y="31750"/>
                </a:lnTo>
                <a:lnTo>
                  <a:pt x="4311269" y="44450"/>
                </a:lnTo>
                <a:lnTo>
                  <a:pt x="4362069" y="44450"/>
                </a:lnTo>
                <a:lnTo>
                  <a:pt x="4374769" y="38100"/>
                </a:lnTo>
                <a:lnTo>
                  <a:pt x="436206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6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2|14.5|26.4|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8|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15.8|9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41404</TotalTime>
  <Words>1250</Words>
  <Application>Microsoft Office PowerPoint</Application>
  <PresentationFormat>On-screen Show (4:3)</PresentationFormat>
  <Paragraphs>342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Aspect</vt:lpstr>
      <vt:lpstr>Embedded and Real-Time Systems  Spring 2021</vt:lpstr>
      <vt:lpstr>Copyright Notice</vt:lpstr>
      <vt:lpstr>Agenda</vt:lpstr>
      <vt:lpstr>Necessary and sufficient tests</vt:lpstr>
      <vt:lpstr>Utilization-based schedulability tests</vt:lpstr>
      <vt:lpstr>Why utilization?</vt:lpstr>
      <vt:lpstr>PowerPoint Presentation</vt:lpstr>
      <vt:lpstr>A necessary condition</vt:lpstr>
      <vt:lpstr>Let’s have a look at RM scheduling</vt:lpstr>
      <vt:lpstr>PowerPoint Presentation</vt:lpstr>
      <vt:lpstr>The simplest utilization-based test</vt:lpstr>
      <vt:lpstr>Liu and Layland test for RM</vt:lpstr>
      <vt:lpstr>Liu and Layland’s test for RM</vt:lpstr>
      <vt:lpstr>Liu and Layland (L&amp;L) test for RM</vt:lpstr>
      <vt:lpstr>How happy are we with the L&amp;L RM test?</vt:lpstr>
      <vt:lpstr>How happy are we with the L&amp;L RM test?</vt:lpstr>
      <vt:lpstr>Hyperbolic bound</vt:lpstr>
      <vt:lpstr>The hyperbolic bound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623</cp:revision>
  <cp:lastPrinted>2017-02-07T08:08:08Z</cp:lastPrinted>
  <dcterms:created xsi:type="dcterms:W3CDTF">2006-08-16T00:00:00Z</dcterms:created>
  <dcterms:modified xsi:type="dcterms:W3CDTF">2021-04-10T04:34:11Z</dcterms:modified>
</cp:coreProperties>
</file>