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2"/>
  </p:notesMasterIdLst>
  <p:handoutMasterIdLst>
    <p:handoutMasterId r:id="rId33"/>
  </p:handoutMasterIdLst>
  <p:sldIdLst>
    <p:sldId id="294" r:id="rId2"/>
    <p:sldId id="257" r:id="rId3"/>
    <p:sldId id="258" r:id="rId4"/>
    <p:sldId id="259" r:id="rId5"/>
    <p:sldId id="260" r:id="rId6"/>
    <p:sldId id="261" r:id="rId7"/>
    <p:sldId id="262" r:id="rId8"/>
    <p:sldId id="295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2" r:id="rId21"/>
    <p:sldId id="283" r:id="rId22"/>
    <p:sldId id="284" r:id="rId23"/>
    <p:sldId id="286" r:id="rId24"/>
    <p:sldId id="287" r:id="rId25"/>
    <p:sldId id="275" r:id="rId26"/>
    <p:sldId id="276" r:id="rId27"/>
    <p:sldId id="277" r:id="rId28"/>
    <p:sldId id="278" r:id="rId29"/>
    <p:sldId id="279" r:id="rId30"/>
    <p:sldId id="28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5211" autoAdjust="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outlineViewPr>
    <p:cViewPr>
      <p:scale>
        <a:sx n="33" d="100"/>
        <a:sy n="33" d="100"/>
      </p:scale>
      <p:origin x="0" y="-2119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9672D81-0C1C-459E-B70B-E828520A7D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EAB226-EDC2-439F-BF45-730D4A3ECE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C0D83-F72E-4AEA-876C-BD90A880B39B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BD4D08-39BA-408A-8F0F-C7D5EDFA1FE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9FA4AE-87A0-4543-B85D-C2A6FB92D9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FFFD0-39B8-4BBE-A061-C994BDCC2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171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EB042-B581-4BF1-8348-26C2FED55786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C61E7-376F-454A-BC86-395D3112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33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47089-18D2-4A61-8765-69DC0A9D2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E01FC-09F2-4911-8F6C-A917AEE3A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200A7-4B50-4337-BD35-0DB8E4369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CD07-2A7D-4B45-B0E1-D44B3107DE54}" type="datetime1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B5E64-C4A5-47C2-95B1-AAFAF18AA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E0044-7A08-4266-8ADD-51FEFECB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3C7FCA-2C21-4A3C-A020-A892B60604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669" y="588368"/>
            <a:ext cx="1468331" cy="172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0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A008-F3F7-4743-9E89-B35E622D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F9ED2-A221-4220-80FC-D7ABE4CE0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A1072-F552-46E1-8AAF-002604C0A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9078-E336-4B03-929D-4FE854C401BA}" type="datetime1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CBFD0-2C4B-4863-A9CE-F5CC9BD54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B03CF-39BD-4826-A0E2-CA4E3398E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27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76F1C1-1636-4A2C-85CC-A61B691777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CB3A1F-7DD0-40D7-8143-C1A66C92E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7F1EA-6E2A-4FB8-871E-8A720C14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CD40-79B3-442E-B631-B948D38E61BD}" type="datetime1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DAA23-02B0-4EB4-9047-2EE51A0D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13EB5-AC58-4A0B-A4D0-DBFC87637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1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3F51-365F-4EA3-B7DC-4073582F6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7515E-148F-4FE6-989E-98CC86B6F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C8C40-767E-44C4-842A-35BF5C28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DA67C-DC4D-4D44-9DE0-F00FA4E17ED3}" type="datetime1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EE830-B6AF-4E61-A5F7-13D301E1F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F5CC3-F5AC-45F9-94C0-D8A08302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0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33DAD-EE81-4925-8741-61A9D2E7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410FC-E308-46EE-A88A-2973732FC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0566A-4E8E-481E-B450-34FF8D5B7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9D89-E28B-4B7B-847B-241239D6EA58}" type="datetime1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F0197-C673-4668-8009-D45AC0C20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D3017-99C2-49B8-AECB-6DCCB6E46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4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A17B-C94F-425D-8E74-F4C07646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92EE6-83E6-4A3F-A2CD-B9DE3C910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40B6F-23A7-4F6D-B3E5-29F49B639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9E53E-2974-4DCC-8AA8-E63A73400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FD71-1EF7-4E8B-9674-144C775C7A9D}" type="datetime1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2211D-EB7E-4035-B351-5A57FA40E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017F6-4EB0-47C9-BB7E-9A7F1F813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1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B2382-3010-477D-B799-987CB95BB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CA3D4-1C55-4F42-8B55-19E3D85D8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D11DC-C9CF-42F4-9826-2CF13FFC6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B9BD3B-8D60-4481-9543-3D7356D85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5C56A-5A10-48B8-A80F-E2F732346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78D727-6EAD-4910-B6D1-45384B07F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4C2A-A2B1-4E20-870C-BE1627F17FB7}" type="datetime1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46FDB6-A89B-432D-8F17-50BA99C9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265027-2A1C-473F-B1D2-C0DF99012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7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DE121-3111-42E8-9BC5-265911AE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570307-EA02-4A53-B0EE-06316D0F5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BEC7-C86D-4E61-B279-548620271C84}" type="datetime1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FFD55-6BD8-4C1A-9A2A-FDC1D0E60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4D016-06D1-4C2D-9EAF-5FD50AD1A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0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1A26D5-5427-4642-980B-3F595BC55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1EB9-169F-4E06-B134-2254D451126B}" type="datetime1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18ED4B-E450-4819-8235-3861FCCC5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E4FB9-170E-4733-A180-7E42E05F3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79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15926-F2CA-4957-A7B4-B3C5CBD8F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509F4-9CC9-4182-9C5F-35E8B5947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3DEAA-C585-462A-8E38-33527DE8C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76C00-7BF8-497E-BC6D-D118A3D09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911B-F6C7-4D47-A137-D81638B04F4C}" type="datetime1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5C65A-7BCA-4731-ADEC-5A4ED566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48E0C-7696-4719-81FA-2E46AABC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1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3686D-C8A7-4444-A932-7C52A9392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0C1CE1-CE64-4295-9E3B-6AA7AA5D0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656DC-FFF4-4C3D-88C9-11C7EC1CE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0A0EC-139C-4201-8453-597D79A2E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8DC0-F909-4542-8176-90739160CB93}" type="datetime1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25114-E72C-43A0-8F61-FDE6A2D8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020F3-BDE4-465B-94B0-AF1613B7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42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C4ACBA-24E6-4CC6-BD02-432255B20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41661-C66D-428B-A852-40DABCC45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73680-988C-41E8-9A7E-86582FA615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7D994-8C86-476D-BCE7-C84E904385A8}" type="datetime1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C74A2-931E-45E6-84C9-8093F4CA0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 Structure &amp; Algorithms Fall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0F1A9-AFE0-499D-B778-9AE684466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7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25122-87B1-45C7-822B-023CA2C67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/>
              <a:t>Data Structure &amp; Algorithms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E6069-6394-458D-B158-63791091F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/>
              <a:t>Growth of functions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C1D96-86E1-4338-8B1A-F6F95702D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BCDB1-096B-4D34-B5C8-0A4BFFAC0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BE0AF947-E962-4CDE-9BE9-1B36F7C4A01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72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F17E79-FF92-4C0E-9C70-E829B3E9A8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:r>
                  <a:rPr lang="en-US" altLang="en-US" dirty="0"/>
                  <a:t>The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altLang="en-US" dirty="0"/>
                  <a:t>-Notation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F17E79-FF92-4C0E-9C70-E829B3E9A8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20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mr-IN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))   </m:t>
                      </m:r>
                    </m:oMath>
                  </m:oMathPara>
                </a14:m>
                <a:endParaRPr lang="en-US" altLang="en-US" sz="2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)) = { 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) : ∀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 &gt; 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 ∃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2000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 &gt; 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 | ∀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 ≥ 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2000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) ≤ 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 ⋅ 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) }</m:t>
                      </m:r>
                    </m:oMath>
                  </m:oMathPara>
                </a14:m>
                <a:endParaRPr lang="en-US" alt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06A5-AA47-4882-9EC5-1EAAF655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A0F8F-D80F-4C18-B45C-C0079BE4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0AF947-E962-4CDE-9BE9-1B36F7C4A011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3461543" y="2563813"/>
            <a:ext cx="5268913" cy="3613150"/>
            <a:chOff x="1170" y="1456"/>
            <a:chExt cx="3319" cy="2276"/>
          </a:xfrm>
        </p:grpSpPr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0" y="1497"/>
              <a:ext cx="3319" cy="2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4045" y="2754"/>
              <a:ext cx="5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3206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642938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963613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12858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17430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2002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26574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1146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en-US" sz="2500" i="1">
                  <a:solidFill>
                    <a:srgbClr val="000000"/>
                  </a:solidFill>
                  <a:latin typeface="Times" charset="0"/>
                </a:rPr>
                <a:t>f</a:t>
              </a:r>
            </a:p>
          </p:txBody>
        </p:sp>
        <p:sp>
          <p:nvSpPr>
            <p:cNvPr id="16" name="Text Box 6"/>
            <p:cNvSpPr txBox="1">
              <a:spLocks noChangeArrowheads="1"/>
            </p:cNvSpPr>
            <p:nvPr/>
          </p:nvSpPr>
          <p:spPr bwMode="auto">
            <a:xfrm>
              <a:off x="3864" y="2487"/>
              <a:ext cx="465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3206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642938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963613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12858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17430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2002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26574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1146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en-US" sz="2500" i="1">
                  <a:solidFill>
                    <a:srgbClr val="00BF00"/>
                  </a:solidFill>
                  <a:latin typeface="Times" charset="0"/>
                </a:rPr>
                <a:t>c</a:t>
              </a:r>
              <a:r>
                <a:rPr lang="en-US" altLang="en-US" sz="2800" baseline="-33000">
                  <a:solidFill>
                    <a:srgbClr val="00BF00"/>
                  </a:solidFill>
                  <a:latin typeface="Times" charset="0"/>
                </a:rPr>
                <a:t>1</a:t>
              </a:r>
              <a:r>
                <a:rPr lang="en-US" altLang="en-US" sz="2500">
                  <a:solidFill>
                    <a:srgbClr val="00BF00"/>
                  </a:solidFill>
                  <a:latin typeface="Times" charset="0"/>
                </a:rPr>
                <a:t> </a:t>
              </a:r>
              <a:r>
                <a:rPr lang="en-US" altLang="en-US" sz="2500">
                  <a:solidFill>
                    <a:srgbClr val="00BF00"/>
                  </a:solidFill>
                  <a:latin typeface="Cochin" charset="0"/>
                </a:rPr>
                <a:t>⋅</a:t>
              </a:r>
              <a:r>
                <a:rPr lang="en-US" altLang="en-US" sz="2500">
                  <a:solidFill>
                    <a:srgbClr val="00BF00"/>
                  </a:solidFill>
                  <a:latin typeface="Times" charset="0"/>
                </a:rPr>
                <a:t> </a:t>
              </a:r>
              <a:r>
                <a:rPr lang="en-US" altLang="en-US" sz="2500" i="1">
                  <a:solidFill>
                    <a:srgbClr val="00BF00"/>
                  </a:solidFill>
                  <a:latin typeface="Times" charset="0"/>
                </a:rPr>
                <a:t>g</a:t>
              </a:r>
            </a:p>
          </p:txBody>
        </p:sp>
        <p:sp>
          <p:nvSpPr>
            <p:cNvPr id="17" name="Text Box 7"/>
            <p:cNvSpPr txBox="1">
              <a:spLocks noChangeArrowheads="1"/>
            </p:cNvSpPr>
            <p:nvPr/>
          </p:nvSpPr>
          <p:spPr bwMode="auto">
            <a:xfrm>
              <a:off x="2614" y="3455"/>
              <a:ext cx="17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3206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642938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963613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12858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17430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2002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26574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1146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en-US" sz="2500" i="1">
                  <a:solidFill>
                    <a:srgbClr val="000000"/>
                  </a:solidFill>
                  <a:latin typeface="Times" charset="0"/>
                </a:rPr>
                <a:t>n</a:t>
              </a:r>
              <a:r>
                <a:rPr lang="en-US" altLang="en-US" sz="2800" baseline="-33000">
                  <a:solidFill>
                    <a:srgbClr val="000000"/>
                  </a:solidFill>
                  <a:latin typeface="Times" charset="0"/>
                </a:rPr>
                <a:t>1</a:t>
              </a:r>
            </a:p>
          </p:txBody>
        </p:sp>
        <p:sp>
          <p:nvSpPr>
            <p:cNvPr id="18" name="Text Box 8"/>
            <p:cNvSpPr txBox="1">
              <a:spLocks noChangeArrowheads="1"/>
            </p:cNvSpPr>
            <p:nvPr/>
          </p:nvSpPr>
          <p:spPr bwMode="auto">
            <a:xfrm>
              <a:off x="3880" y="1998"/>
              <a:ext cx="465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3206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642938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963613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12858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17430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2002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26574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1146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en-US" sz="2500" i="1">
                  <a:solidFill>
                    <a:srgbClr val="0000BF"/>
                  </a:solidFill>
                  <a:latin typeface="Times" charset="0"/>
                </a:rPr>
                <a:t>c</a:t>
              </a:r>
              <a:r>
                <a:rPr lang="en-US" altLang="en-US" sz="2800" baseline="-33000">
                  <a:solidFill>
                    <a:srgbClr val="0000BF"/>
                  </a:solidFill>
                  <a:latin typeface="Times" charset="0"/>
                </a:rPr>
                <a:t>2</a:t>
              </a:r>
              <a:r>
                <a:rPr lang="en-US" altLang="en-US" sz="2500">
                  <a:solidFill>
                    <a:srgbClr val="0000BF"/>
                  </a:solidFill>
                  <a:latin typeface="Times" charset="0"/>
                </a:rPr>
                <a:t> </a:t>
              </a:r>
              <a:r>
                <a:rPr lang="en-US" altLang="en-US" sz="2500">
                  <a:solidFill>
                    <a:srgbClr val="0000BF"/>
                  </a:solidFill>
                  <a:latin typeface="Cochin" charset="0"/>
                </a:rPr>
                <a:t>⋅</a:t>
              </a:r>
              <a:r>
                <a:rPr lang="en-US" altLang="en-US" sz="2500">
                  <a:solidFill>
                    <a:srgbClr val="0000BF"/>
                  </a:solidFill>
                  <a:latin typeface="Times" charset="0"/>
                </a:rPr>
                <a:t> </a:t>
              </a:r>
              <a:r>
                <a:rPr lang="en-US" altLang="en-US" sz="2500" i="1">
                  <a:solidFill>
                    <a:srgbClr val="0000BF"/>
                  </a:solidFill>
                  <a:latin typeface="Times" charset="0"/>
                </a:rPr>
                <a:t>g</a:t>
              </a:r>
            </a:p>
          </p:txBody>
        </p:sp>
        <p:sp>
          <p:nvSpPr>
            <p:cNvPr id="19" name="Text Box 9"/>
            <p:cNvSpPr txBox="1">
              <a:spLocks noChangeArrowheads="1"/>
            </p:cNvSpPr>
            <p:nvPr/>
          </p:nvSpPr>
          <p:spPr bwMode="auto">
            <a:xfrm>
              <a:off x="3900" y="1456"/>
              <a:ext cx="465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3206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642938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963613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12858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17430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2002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26574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1146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en-US" sz="2500" i="1">
                  <a:solidFill>
                    <a:srgbClr val="BF0000"/>
                  </a:solidFill>
                  <a:latin typeface="Times" charset="0"/>
                </a:rPr>
                <a:t>c</a:t>
              </a:r>
              <a:r>
                <a:rPr lang="en-US" altLang="en-US" sz="2800" baseline="-33000">
                  <a:solidFill>
                    <a:srgbClr val="BF0000"/>
                  </a:solidFill>
                  <a:latin typeface="Times" charset="0"/>
                </a:rPr>
                <a:t>3</a:t>
              </a:r>
              <a:r>
                <a:rPr lang="en-US" altLang="en-US" sz="2500">
                  <a:solidFill>
                    <a:srgbClr val="BF0000"/>
                  </a:solidFill>
                  <a:latin typeface="Times" charset="0"/>
                </a:rPr>
                <a:t> </a:t>
              </a:r>
              <a:r>
                <a:rPr lang="en-US" altLang="en-US" sz="2500">
                  <a:solidFill>
                    <a:srgbClr val="BF0000"/>
                  </a:solidFill>
                  <a:latin typeface="Cochin" charset="0"/>
                </a:rPr>
                <a:t>⋅</a:t>
              </a:r>
              <a:r>
                <a:rPr lang="en-US" altLang="en-US" sz="2500">
                  <a:solidFill>
                    <a:srgbClr val="BF0000"/>
                  </a:solidFill>
                  <a:latin typeface="Times" charset="0"/>
                </a:rPr>
                <a:t> </a:t>
              </a:r>
              <a:r>
                <a:rPr lang="en-US" altLang="en-US" sz="2500" i="1">
                  <a:solidFill>
                    <a:srgbClr val="BF0000"/>
                  </a:solidFill>
                  <a:latin typeface="Times" charset="0"/>
                </a:rPr>
                <a:t>g</a:t>
              </a:r>
            </a:p>
          </p:txBody>
        </p:sp>
        <p:sp>
          <p:nvSpPr>
            <p:cNvPr id="20" name="Text Box 10"/>
            <p:cNvSpPr txBox="1">
              <a:spLocks noChangeArrowheads="1"/>
            </p:cNvSpPr>
            <p:nvPr/>
          </p:nvSpPr>
          <p:spPr bwMode="auto">
            <a:xfrm>
              <a:off x="3133" y="3467"/>
              <a:ext cx="17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3206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642938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963613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12858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17430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2002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26574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1146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en-US" sz="2500" i="1">
                  <a:solidFill>
                    <a:srgbClr val="000000"/>
                  </a:solidFill>
                  <a:latin typeface="Times" charset="0"/>
                </a:rPr>
                <a:t>n</a:t>
              </a:r>
              <a:r>
                <a:rPr lang="en-US" altLang="en-US" sz="2800" baseline="-33000">
                  <a:solidFill>
                    <a:srgbClr val="000000"/>
                  </a:solidFill>
                  <a:latin typeface="Times" charset="0"/>
                </a:rPr>
                <a:t>2</a:t>
              </a:r>
            </a:p>
          </p:txBody>
        </p:sp>
        <p:sp>
          <p:nvSpPr>
            <p:cNvPr id="21" name="Text Box 11"/>
            <p:cNvSpPr txBox="1">
              <a:spLocks noChangeArrowheads="1"/>
            </p:cNvSpPr>
            <p:nvPr/>
          </p:nvSpPr>
          <p:spPr bwMode="auto">
            <a:xfrm>
              <a:off x="3635" y="3466"/>
              <a:ext cx="17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3206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642938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963613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12858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17430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2002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26574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1146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en-US" sz="2500" i="1">
                  <a:solidFill>
                    <a:srgbClr val="000000"/>
                  </a:solidFill>
                  <a:latin typeface="Times" charset="0"/>
                </a:rPr>
                <a:t>n</a:t>
              </a:r>
              <a:r>
                <a:rPr lang="en-US" altLang="en-US" sz="2800" baseline="-33000">
                  <a:solidFill>
                    <a:srgbClr val="000000"/>
                  </a:solidFill>
                  <a:latin typeface="Times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2574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F17E79-FF92-4C0E-9C70-E829B3E9A8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:r>
                  <a:rPr lang="en-US" altLang="en-US" dirty="0"/>
                  <a:t>The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altLang="en-US" dirty="0"/>
                  <a:t>-Notation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F17E79-FF92-4C0E-9C70-E829B3E9A8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mr-IN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mr-IN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dirty="0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</a:t>
                </a:r>
              </a:p>
              <a:p>
                <a:pPr marL="0" indent="0">
                  <a:buNone/>
                </a:pPr>
                <a:r>
                  <a:rPr lang="en-US" altLang="en-US" dirty="0"/>
                  <a:t>	</a:t>
                </a:r>
                <a14:m>
                  <m:oMath xmlns:m="http://schemas.openxmlformats.org/officeDocument/2006/math">
                    <m:r>
                      <a:rPr lang="mr-IN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dirty="0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marL="0" indent="0">
                  <a:buNone/>
                </a:pPr>
                <a:r>
                  <a:rPr lang="en-US" altLang="en-US" dirty="0"/>
                  <a:t>	</a:t>
                </a:r>
                <a14:m>
                  <m:oMath xmlns:m="http://schemas.openxmlformats.org/officeDocument/2006/math">
                    <m:r>
                      <a:rPr lang="mr-IN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06A5-AA47-4882-9EC5-1EAAF655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A0F8F-D80F-4C18-B45C-C0079BE4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0AF947-E962-4CDE-9BE9-1B36F7C4A01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45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F17E79-FF92-4C0E-9C70-E829B3E9A8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:r>
                  <a:rPr lang="en-US" altLang="en-US" dirty="0"/>
                  <a:t>The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en-US" dirty="0"/>
                  <a:t>-Notation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F17E79-FF92-4C0E-9C70-E829B3E9A8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20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mr-IN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))   </m:t>
                      </m:r>
                    </m:oMath>
                  </m:oMathPara>
                </a14:m>
                <a:endParaRPr lang="en-US" alt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)) = { 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) : ∀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 &gt; 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 ∃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2000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 &gt; 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 | ∀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 ≥ 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2000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) ≥ 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 ⋅ 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) }</m:t>
                      </m:r>
                    </m:oMath>
                  </m:oMathPara>
                </a14:m>
                <a:endParaRPr lang="en-US" alt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06A5-AA47-4882-9EC5-1EAAF655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A0F8F-D80F-4C18-B45C-C0079BE4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0AF947-E962-4CDE-9BE9-1B36F7C4A011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22" name="Group 12"/>
          <p:cNvGrpSpPr>
            <a:grpSpLocks/>
          </p:cNvGrpSpPr>
          <p:nvPr/>
        </p:nvGrpSpPr>
        <p:grpSpPr bwMode="auto">
          <a:xfrm>
            <a:off x="3407568" y="2517776"/>
            <a:ext cx="5376863" cy="3659187"/>
            <a:chOff x="1100" y="1483"/>
            <a:chExt cx="3387" cy="2305"/>
          </a:xfrm>
        </p:grpSpPr>
        <p:pic>
          <p:nvPicPr>
            <p:cNvPr id="2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0" y="1507"/>
              <a:ext cx="3387" cy="2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4" name="Text Box 4"/>
            <p:cNvSpPr txBox="1">
              <a:spLocks noChangeArrowheads="1"/>
            </p:cNvSpPr>
            <p:nvPr/>
          </p:nvSpPr>
          <p:spPr bwMode="auto">
            <a:xfrm>
              <a:off x="3857" y="1483"/>
              <a:ext cx="5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3206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642938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963613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12858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17430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2002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26574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1146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en-US" sz="2500" i="1">
                  <a:solidFill>
                    <a:srgbClr val="000000"/>
                  </a:solidFill>
                  <a:latin typeface="Times" charset="0"/>
                </a:rPr>
                <a:t>f</a:t>
              </a:r>
            </a:p>
          </p:txBody>
        </p:sp>
        <p:sp>
          <p:nvSpPr>
            <p:cNvPr id="25" name="Text Box 5"/>
            <p:cNvSpPr txBox="1">
              <a:spLocks noChangeArrowheads="1"/>
            </p:cNvSpPr>
            <p:nvPr/>
          </p:nvSpPr>
          <p:spPr bwMode="auto">
            <a:xfrm>
              <a:off x="3978" y="2773"/>
              <a:ext cx="465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3206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642938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963613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12858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17430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2002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26574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1146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en-US" sz="2500" i="1">
                  <a:solidFill>
                    <a:srgbClr val="00BF00"/>
                  </a:solidFill>
                  <a:latin typeface="Times" charset="0"/>
                </a:rPr>
                <a:t>c</a:t>
              </a:r>
              <a:r>
                <a:rPr lang="en-US" altLang="en-US" sz="2800" baseline="-33000">
                  <a:solidFill>
                    <a:srgbClr val="00BF00"/>
                  </a:solidFill>
                  <a:latin typeface="Times" charset="0"/>
                </a:rPr>
                <a:t>1</a:t>
              </a:r>
              <a:r>
                <a:rPr lang="en-US" altLang="en-US" sz="2500">
                  <a:solidFill>
                    <a:srgbClr val="00BF00"/>
                  </a:solidFill>
                  <a:latin typeface="Times" charset="0"/>
                </a:rPr>
                <a:t> </a:t>
              </a:r>
              <a:r>
                <a:rPr lang="en-US" altLang="en-US" sz="2500">
                  <a:solidFill>
                    <a:srgbClr val="00BF00"/>
                  </a:solidFill>
                  <a:latin typeface="Cochin" charset="0"/>
                </a:rPr>
                <a:t>⋅</a:t>
              </a:r>
              <a:r>
                <a:rPr lang="en-US" altLang="en-US" sz="2500">
                  <a:solidFill>
                    <a:srgbClr val="00BF00"/>
                  </a:solidFill>
                  <a:latin typeface="Times" charset="0"/>
                </a:rPr>
                <a:t> </a:t>
              </a:r>
              <a:r>
                <a:rPr lang="en-US" altLang="en-US" sz="2500" i="1">
                  <a:solidFill>
                    <a:srgbClr val="00BF00"/>
                  </a:solidFill>
                  <a:latin typeface="Times" charset="0"/>
                </a:rPr>
                <a:t>g</a:t>
              </a:r>
            </a:p>
          </p:txBody>
        </p:sp>
        <p:sp>
          <p:nvSpPr>
            <p:cNvPr id="26" name="Text Box 6"/>
            <p:cNvSpPr txBox="1">
              <a:spLocks noChangeArrowheads="1"/>
            </p:cNvSpPr>
            <p:nvPr/>
          </p:nvSpPr>
          <p:spPr bwMode="auto">
            <a:xfrm>
              <a:off x="1724" y="3536"/>
              <a:ext cx="17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3206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642938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963613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12858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17430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2002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26574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1146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en-US" sz="2500" i="1">
                  <a:solidFill>
                    <a:srgbClr val="000000"/>
                  </a:solidFill>
                  <a:latin typeface="Times" charset="0"/>
                </a:rPr>
                <a:t>n</a:t>
              </a:r>
              <a:r>
                <a:rPr lang="en-US" altLang="en-US" sz="2800" baseline="-33000">
                  <a:solidFill>
                    <a:srgbClr val="000000"/>
                  </a:solidFill>
                  <a:latin typeface="Times" charset="0"/>
                </a:rPr>
                <a:t>1</a:t>
              </a:r>
            </a:p>
          </p:txBody>
        </p:sp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3962" y="2201"/>
              <a:ext cx="465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3206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642938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963613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12858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17430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2002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26574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1146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en-US" sz="2500" i="1">
                  <a:solidFill>
                    <a:srgbClr val="0000BF"/>
                  </a:solidFill>
                  <a:latin typeface="Times" charset="0"/>
                </a:rPr>
                <a:t>c</a:t>
              </a:r>
              <a:r>
                <a:rPr lang="en-US" altLang="en-US" sz="2800" baseline="-33000">
                  <a:solidFill>
                    <a:srgbClr val="0000BF"/>
                  </a:solidFill>
                  <a:latin typeface="Times" charset="0"/>
                </a:rPr>
                <a:t>2</a:t>
              </a:r>
              <a:r>
                <a:rPr lang="en-US" altLang="en-US" sz="2500">
                  <a:solidFill>
                    <a:srgbClr val="0000BF"/>
                  </a:solidFill>
                  <a:latin typeface="Times" charset="0"/>
                </a:rPr>
                <a:t> </a:t>
              </a:r>
              <a:r>
                <a:rPr lang="en-US" altLang="en-US" sz="2500">
                  <a:solidFill>
                    <a:srgbClr val="0000BF"/>
                  </a:solidFill>
                  <a:latin typeface="Cochin" charset="0"/>
                </a:rPr>
                <a:t>⋅</a:t>
              </a:r>
              <a:r>
                <a:rPr lang="en-US" altLang="en-US" sz="2500">
                  <a:solidFill>
                    <a:srgbClr val="0000BF"/>
                  </a:solidFill>
                  <a:latin typeface="Times" charset="0"/>
                </a:rPr>
                <a:t> </a:t>
              </a:r>
              <a:r>
                <a:rPr lang="en-US" altLang="en-US" sz="2500" i="1">
                  <a:solidFill>
                    <a:srgbClr val="0000BF"/>
                  </a:solidFill>
                  <a:latin typeface="Times" charset="0"/>
                </a:rPr>
                <a:t>g</a:t>
              </a:r>
            </a:p>
          </p:txBody>
        </p:sp>
        <p:sp>
          <p:nvSpPr>
            <p:cNvPr id="28" name="Text Box 8"/>
            <p:cNvSpPr txBox="1">
              <a:spLocks noChangeArrowheads="1"/>
            </p:cNvSpPr>
            <p:nvPr/>
          </p:nvSpPr>
          <p:spPr bwMode="auto">
            <a:xfrm>
              <a:off x="3965" y="1694"/>
              <a:ext cx="465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3206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642938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963613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12858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17430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2002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26574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1146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en-US" sz="2500" i="1">
                  <a:solidFill>
                    <a:srgbClr val="BF0000"/>
                  </a:solidFill>
                  <a:latin typeface="Times" charset="0"/>
                </a:rPr>
                <a:t>c</a:t>
              </a:r>
              <a:r>
                <a:rPr lang="en-US" altLang="en-US" sz="2800" baseline="-33000">
                  <a:solidFill>
                    <a:srgbClr val="BF0000"/>
                  </a:solidFill>
                  <a:latin typeface="Times" charset="0"/>
                </a:rPr>
                <a:t>3</a:t>
              </a:r>
              <a:r>
                <a:rPr lang="en-US" altLang="en-US" sz="2500">
                  <a:solidFill>
                    <a:srgbClr val="BF0000"/>
                  </a:solidFill>
                  <a:latin typeface="Times" charset="0"/>
                </a:rPr>
                <a:t> </a:t>
              </a:r>
              <a:r>
                <a:rPr lang="en-US" altLang="en-US" sz="2500">
                  <a:solidFill>
                    <a:srgbClr val="BF0000"/>
                  </a:solidFill>
                  <a:latin typeface="Cochin" charset="0"/>
                </a:rPr>
                <a:t>⋅</a:t>
              </a:r>
              <a:r>
                <a:rPr lang="en-US" altLang="en-US" sz="2500">
                  <a:solidFill>
                    <a:srgbClr val="BF0000"/>
                  </a:solidFill>
                  <a:latin typeface="Times" charset="0"/>
                </a:rPr>
                <a:t> </a:t>
              </a:r>
              <a:r>
                <a:rPr lang="en-US" altLang="en-US" sz="2500" i="1">
                  <a:solidFill>
                    <a:srgbClr val="BF0000"/>
                  </a:solidFill>
                  <a:latin typeface="Times" charset="0"/>
                </a:rPr>
                <a:t>g</a:t>
              </a:r>
            </a:p>
          </p:txBody>
        </p:sp>
        <p:sp>
          <p:nvSpPr>
            <p:cNvPr id="29" name="Text Box 9"/>
            <p:cNvSpPr txBox="1">
              <a:spLocks noChangeArrowheads="1"/>
            </p:cNvSpPr>
            <p:nvPr/>
          </p:nvSpPr>
          <p:spPr bwMode="auto">
            <a:xfrm>
              <a:off x="3064" y="3526"/>
              <a:ext cx="17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3206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642938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963613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12858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17430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2002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26574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1146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en-US" sz="2500" i="1">
                  <a:solidFill>
                    <a:srgbClr val="000000"/>
                  </a:solidFill>
                  <a:latin typeface="Times" charset="0"/>
                </a:rPr>
                <a:t>n</a:t>
              </a:r>
              <a:r>
                <a:rPr lang="en-US" altLang="en-US" sz="2800" baseline="-33000">
                  <a:solidFill>
                    <a:srgbClr val="000000"/>
                  </a:solidFill>
                  <a:latin typeface="Times" charset="0"/>
                </a:rPr>
                <a:t>2</a:t>
              </a:r>
            </a:p>
          </p:txBody>
        </p:sp>
        <p:sp>
          <p:nvSpPr>
            <p:cNvPr id="30" name="Text Box 10"/>
            <p:cNvSpPr txBox="1">
              <a:spLocks noChangeArrowheads="1"/>
            </p:cNvSpPr>
            <p:nvPr/>
          </p:nvSpPr>
          <p:spPr bwMode="auto">
            <a:xfrm>
              <a:off x="3595" y="3509"/>
              <a:ext cx="17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3206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642938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963613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12858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17430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2002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26574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1146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en-US" sz="2500" i="1">
                  <a:solidFill>
                    <a:srgbClr val="000000"/>
                  </a:solidFill>
                  <a:latin typeface="Times" charset="0"/>
                </a:rPr>
                <a:t>n</a:t>
              </a:r>
              <a:r>
                <a:rPr lang="en-US" altLang="en-US" sz="2800" baseline="-33000">
                  <a:solidFill>
                    <a:srgbClr val="000000"/>
                  </a:solidFill>
                  <a:latin typeface="Times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264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F17E79-FF92-4C0E-9C70-E829B3E9A8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:r>
                  <a:rPr lang="en-US" altLang="en-US" dirty="0"/>
                  <a:t>The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en-US" dirty="0"/>
                  <a:t>-Notation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F17E79-FF92-4C0E-9C70-E829B3E9A8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 : </a:t>
                </a:r>
                <a14:m>
                  <m:oMath xmlns:m="http://schemas.openxmlformats.org/officeDocument/2006/math">
                    <m:r>
                      <a:rPr lang="mr-IN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mr-IN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mr-IN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dirty="0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</a:t>
                </a:r>
              </a:p>
              <a:p>
                <a:pPr marL="0" indent="0">
                  <a:buNone/>
                </a:pPr>
                <a:r>
                  <a:rPr lang="en-US" altLang="en-US" dirty="0"/>
                  <a:t>	</a:t>
                </a:r>
                <a14:m>
                  <m:oMath xmlns:m="http://schemas.openxmlformats.org/officeDocument/2006/math">
                    <m:r>
                      <a:rPr lang="mr-IN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marL="0" indent="0">
                  <a:buNone/>
                </a:pPr>
                <a:r>
                  <a:rPr lang="en-US" altLang="en-US" dirty="0"/>
                  <a:t>	</a:t>
                </a:r>
                <a14:m>
                  <m:oMath xmlns:m="http://schemas.openxmlformats.org/officeDocument/2006/math">
                    <m:r>
                      <a:rPr lang="mr-IN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dirty="0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altLang="en-US" dirty="0"/>
                  <a:t>	</a:t>
                </a:r>
                <a14:m>
                  <m:oMath xmlns:m="http://schemas.openxmlformats.org/officeDocument/2006/math">
                    <m:r>
                      <a:rPr lang="mr-IN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𝑙𝑜𝑔𝑛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06A5-AA47-4882-9EC5-1EAAF655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A0F8F-D80F-4C18-B45C-C0079BE4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0AF947-E962-4CDE-9BE9-1B36F7C4A01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44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7E79-FF92-4C0E-9C70-E829B3E9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/>
              <a:t>Comparison of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en-US" dirty="0"/>
                  <a:t>Reflexivity: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 ∈ 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))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endParaRPr lang="en-US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 ∈ </m:t>
                    </m:r>
                    <m:r>
                      <m:rPr>
                        <m:sty m:val="p"/>
                      </m:rPr>
                      <a:rPr lang="en-US" altLang="en-US" dirty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))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endParaRPr lang="en-US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 ∈ </m:t>
                    </m:r>
                    <m:r>
                      <m:rPr>
                        <m:sty m:val="p"/>
                      </m:rPr>
                      <a:rPr lang="en-US" altLang="en-US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en-US" dirty="0"/>
              </a:p>
              <a:p>
                <a:pPr marL="0" indent="0">
                  <a:buNone/>
                </a:pPr>
                <a:r>
                  <a:rPr lang="en-US" altLang="en-US" dirty="0"/>
                  <a:t>Transitivity: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 ∈ 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)) 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 ∈ 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)) ⇒ 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 ∈ 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 ∈ </m:t>
                    </m:r>
                    <m:r>
                      <m:rPr>
                        <m:sty m:val="p"/>
                      </m:rPr>
                      <a:rPr lang="en-US" altLang="en-US" dirty="0" err="1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))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 ∈ </m:t>
                    </m:r>
                    <m:r>
                      <m:rPr>
                        <m:sty m:val="p"/>
                      </m:rPr>
                      <a:rPr lang="en-US" altLang="en-US" dirty="0" err="1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)) ⇒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 ∈  </m:t>
                    </m:r>
                    <m:r>
                      <m:rPr>
                        <m:sty m:val="p"/>
                      </m:rPr>
                      <a:rPr lang="en-US" altLang="en-US" dirty="0" err="1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 ∈ </m:t>
                    </m:r>
                    <m:r>
                      <m:rPr>
                        <m:sty m:val="p"/>
                      </m:rPr>
                      <a:rPr lang="en-US" altLang="en-US" dirty="0" err="1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))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 ∈ </m:t>
                    </m:r>
                    <m:r>
                      <m:rPr>
                        <m:sty m:val="p"/>
                      </m:rPr>
                      <a:rPr lang="en-US" altLang="en-US" dirty="0" err="1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)) ⇒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 ∈ </m:t>
                    </m:r>
                    <m:r>
                      <m:rPr>
                        <m:sty m:val="p"/>
                      </m:rPr>
                      <a:rPr lang="en-US" altLang="en-US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en-US" dirty="0"/>
              </a:p>
              <a:p>
                <a:pPr marL="0" indent="0">
                  <a:buNone/>
                </a:pPr>
                <a:r>
                  <a:rPr lang="en-US" altLang="en-US" dirty="0"/>
                  <a:t>Also for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altLang="en-US" dirty="0"/>
                  <a:t> &amp; </a:t>
                </a:r>
                <a14:m>
                  <m:oMath xmlns:m="http://schemas.openxmlformats.org/officeDocument/2006/math">
                    <m:r>
                      <a:rPr lang="en-US" altLang="en-US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06A5-AA47-4882-9EC5-1EAAF655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A0F8F-D80F-4C18-B45C-C0079BE4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0AF947-E962-4CDE-9BE9-1B36F7C4A01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41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7E79-FF92-4C0E-9C70-E829B3E9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/>
              <a:t>Comparison of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en-US" dirty="0"/>
                  <a:t>Symmetry: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 ∈ </m:t>
                    </m:r>
                    <m:r>
                      <m:rPr>
                        <m:sty m:val="p"/>
                      </m:rPr>
                      <a:rPr lang="en-US" altLang="en-US" dirty="0" err="1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)) ⇐⇒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 ∈ </m:t>
                    </m:r>
                    <m:r>
                      <m:rPr>
                        <m:sty m:val="p"/>
                      </m:rPr>
                      <a:rPr lang="en-US" altLang="en-US" dirty="0" err="1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en-US" dirty="0"/>
              </a:p>
              <a:p>
                <a:pPr marL="0" indent="0">
                  <a:buNone/>
                </a:pPr>
                <a:r>
                  <a:rPr lang="en-US" altLang="en-US" dirty="0"/>
                  <a:t>Transpose Symmetry: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 ∈ 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)) ⇐⇒ 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 ∈ </m:t>
                    </m:r>
                    <m:r>
                      <m:rPr>
                        <m:sty m:val="p"/>
                      </m:rPr>
                      <a:rPr lang="en-US" altLang="en-US" dirty="0" err="1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 ∈ 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)) ⇐⇒ 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 ∈ </m:t>
                    </m:r>
                    <m:r>
                      <a:rPr lang="en-US" altLang="en-US" dirty="0" err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en-US" dirty="0"/>
              </a:p>
              <a:p>
                <a:pPr marL="0" indent="0">
                  <a:buNone/>
                </a:pPr>
                <a:r>
                  <a:rPr lang="en-US" altLang="en-US" dirty="0"/>
                  <a:t>Theorem 3.1: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 ∈ 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)) 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 ∈ </m:t>
                    </m:r>
                    <m:r>
                      <m:rPr>
                        <m:sty m:val="p"/>
                      </m:rPr>
                      <a:rPr lang="en-US" altLang="en-US" dirty="0" err="1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))  ⇒ 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 ∈ </m:t>
                    </m:r>
                    <m:r>
                      <m:rPr>
                        <m:sty m:val="p"/>
                      </m:rPr>
                      <a:rPr lang="en-US" altLang="en-US" dirty="0" err="1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06A5-AA47-4882-9EC5-1EAAF655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A0F8F-D80F-4C18-B45C-C0079BE4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0AF947-E962-4CDE-9BE9-1B36F7C4A01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79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7E79-FF92-4C0E-9C70-E829B3E9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/>
              <a:t>Comparison of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en-US" dirty="0"/>
                  <a:t>Also: </a:t>
                </a:r>
              </a:p>
              <a:p>
                <a:pPr lvl="1"/>
                <a:r>
                  <a:rPr lang="en-US" altLang="en-US" dirty="0"/>
                  <a:t>    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 ∈ 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)) 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 ∈ 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))  ⇒  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 ∈ </m:t>
                    </m:r>
                    <m:r>
                      <m:rPr>
                        <m:sty m:val="p"/>
                      </m:rPr>
                      <a:rPr lang="en-US" altLang="en-US" dirty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 ∈ </m:t>
                    </m:r>
                    <m:r>
                      <m:rPr>
                        <m:sty m:val="p"/>
                      </m:rPr>
                      <a:rPr lang="en-US" altLang="en-US" dirty="0" err="1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))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 ∈ </m:t>
                    </m:r>
                    <m:r>
                      <m:rPr>
                        <m:sty m:val="p"/>
                      </m:rPr>
                      <a:rPr lang="en-US" altLang="en-US" dirty="0" err="1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))  ⇒ 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 ∈ </m:t>
                    </m:r>
                    <m:r>
                      <m:rPr>
                        <m:sty m:val="p"/>
                      </m:rPr>
                      <a:rPr lang="en-US" altLang="en-US" dirty="0" err="1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06A5-AA47-4882-9EC5-1EAAF655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A0F8F-D80F-4C18-B45C-C0079BE4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0AF947-E962-4CDE-9BE9-1B36F7C4A01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00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7E79-FF92-4C0E-9C70-E829B3E9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/>
              <a:t>Comparison of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en-US" dirty="0"/>
                  <a:t>Also: </a:t>
                </a:r>
              </a:p>
              <a:p>
                <a:pPr lvl="1"/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 ∈ 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en-US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))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 ∈ 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en-US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))  ⇒ 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 ∈ 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en-US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en-US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 ∈ 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))  ⇒  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 ∈ 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06A5-AA47-4882-9EC5-1EAAF655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A0F8F-D80F-4C18-B45C-C0079BE4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0AF947-E962-4CDE-9BE9-1B36F7C4A01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59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7E79-FF92-4C0E-9C70-E829B3E9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Correspondence</a:t>
            </a:r>
            <a:r>
              <a:rPr lang="fa-IR" sz="4000" dirty="0"/>
              <a:t> </a:t>
            </a:r>
            <a:r>
              <a:rPr lang="en-US" sz="4000" dirty="0"/>
              <a:t>between notations and “&lt;“ , “&gt;”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mr-IN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mr-IN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en-US" dirty="0" smtClean="0"/>
                      <m:t>Ω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14:m>
                  <m:oMath xmlns:m="http://schemas.openxmlformats.org/officeDocument/2006/math">
                    <m:r>
                      <a:rPr lang="mr-IN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en-US" dirty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mr-IN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 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mr-IN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06A5-AA47-4882-9EC5-1EAAF655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A0F8F-D80F-4C18-B45C-C0079BE4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0AF947-E962-4CDE-9BE9-1B36F7C4A011}" type="slidenum">
              <a:rPr lang="en-US" smtClean="0"/>
              <a:pPr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677400" y="1938652"/>
                <a:ext cx="335280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+mj-lt"/>
                  </a:rPr>
                  <a:t>a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en-US" sz="2800" dirty="0">
                    <a:latin typeface="+mj-lt"/>
                  </a:rPr>
                  <a:t> b</a:t>
                </a:r>
              </a:p>
              <a:p>
                <a:endParaRPr lang="en-US" sz="2800" dirty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a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</m:oMath>
                </a14:m>
                <a:r>
                  <a:rPr lang="en-US" sz="2800" dirty="0">
                    <a:latin typeface="+mj-lt"/>
                  </a:rPr>
                  <a:t> b</a:t>
                </a:r>
              </a:p>
              <a:p>
                <a:endParaRPr lang="en-US" sz="2800" dirty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a =  b</a:t>
                </a:r>
              </a:p>
              <a:p>
                <a:endParaRPr lang="en-US" sz="2800" dirty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a &lt;  b</a:t>
                </a:r>
              </a:p>
              <a:p>
                <a:endParaRPr lang="en-US" sz="2800" dirty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a &gt;  b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400" y="1938652"/>
                <a:ext cx="3352800" cy="3970318"/>
              </a:xfrm>
              <a:prstGeom prst="rect">
                <a:avLst/>
              </a:prstGeom>
              <a:blipFill rotWithShape="0">
                <a:blip r:embed="rId3"/>
                <a:stretch>
                  <a:fillRect l="-3818" t="-1382" b="-3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559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7E79-FF92-4C0E-9C70-E829B3E9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/>
              <a:t>Standard Notation and Common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en-US" dirty="0"/>
                  <a:t>Floors and ceilings</a:t>
                </a:r>
              </a:p>
              <a:p>
                <a:pPr lvl="1"/>
                <a:r>
                  <a:rPr lang="en-US" altLang="en-US" dirty="0"/>
                  <a:t>For any real number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dirty="0"/>
                  <a:t>, the greatest integer less than or equal to x is denoted by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:r>
                  <a:rPr lang="en-US" altLang="en-US" dirty="0"/>
                  <a:t>For any real number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dirty="0"/>
                  <a:t>, the least integer greater than or equal to x is denoted by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en-US" sz="2000" b="0" i="1" dirty="0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  <a:sym typeface="Symbol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:r>
                  <a:rPr lang="en-US" altLang="en-US" dirty="0"/>
                  <a:t>For all real numbers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dirty="0"/>
                  <a:t>, </a:t>
                </a:r>
                <a:br>
                  <a:rPr lang="en-US" alt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400" i="1" dirty="0" smtClean="0">
                        <a:latin typeface="Times New Roman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en-US" sz="2400" dirty="0" smtClean="0">
                        <a:latin typeface="Times New Roman" charset="0"/>
                        <a:sym typeface="Symbol" charset="2"/>
                      </a:rPr>
                      <m:t></m:t>
                    </m:r>
                    <m:r>
                      <m:rPr>
                        <m:nor/>
                      </m:rPr>
                      <a:rPr lang="en-US" altLang="en-US" sz="2400" dirty="0" smtClean="0">
                        <a:latin typeface="Times New Roman" charset="0"/>
                      </a:rPr>
                      <m:t>1 </m:t>
                    </m:r>
                    <m:r>
                      <m:rPr>
                        <m:nor/>
                      </m:rPr>
                      <a:rPr lang="en-US" altLang="en-US" sz="2400" dirty="0" smtClean="0">
                        <a:latin typeface="Times New Roman" charset="0"/>
                      </a:rPr>
                      <m:t>&lt; </m:t>
                    </m:r>
                    <m:d>
                      <m:dPr>
                        <m:begChr m:val="⌊"/>
                        <m:endChr m:val="⌋"/>
                        <m:ctrlP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nor/>
                      </m:rPr>
                      <a:rPr lang="en-US" alt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2400" dirty="0" smtClean="0">
                        <a:latin typeface="Times New Roman" charset="0"/>
                        <a:sym typeface="Symbol" charset="2"/>
                      </a:rPr>
                      <m:t> </m:t>
                    </m:r>
                    <m:r>
                      <m:rPr>
                        <m:nor/>
                      </m:rPr>
                      <a:rPr lang="en-US" altLang="en-US" sz="2400" i="1" dirty="0" smtClean="0">
                        <a:latin typeface="Times New Roman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en-US" sz="2400" i="1" dirty="0" smtClean="0">
                        <a:latin typeface="Times New Roman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2400" dirty="0" smtClean="0">
                        <a:latin typeface="Times New Roman" charset="0"/>
                        <a:sym typeface="Symbol" charset="2"/>
                      </a:rPr>
                      <m:t>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sym typeface="Symbol" charset="2"/>
                      </a:rPr>
                      <m:t> </m:t>
                    </m:r>
                    <m:d>
                      <m:dPr>
                        <m:begChr m:val="⌈"/>
                        <m:endChr m:val="⌉"/>
                        <m:ctrlPr>
                          <a:rPr lang="en-US" altLang="en-US" sz="2400" b="0" i="1" dirty="0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  <a:sym typeface="Symbol" charset="2"/>
                          </a:rPr>
                          <m:t>𝑥</m:t>
                        </m:r>
                      </m:e>
                    </m:d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2400" dirty="0" smtClean="0">
                        <a:latin typeface="Times New Roman" charset="0"/>
                      </a:rPr>
                      <m:t>&lt; </m:t>
                    </m:r>
                    <m:r>
                      <m:rPr>
                        <m:nor/>
                      </m:rPr>
                      <a:rPr lang="en-US" altLang="en-US" sz="2400" i="1" dirty="0" smtClean="0">
                        <a:latin typeface="Times New Roman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en-US" sz="2400" dirty="0" smtClean="0">
                        <a:latin typeface="Times New Roman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en-US" sz="2400" dirty="0" smtClean="0">
                        <a:latin typeface="Times New Roman" charset="0"/>
                      </a:rPr>
                      <m:t>1</m:t>
                    </m:r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/>
                  <a:t>Both functions are </a:t>
                </a:r>
                <a:r>
                  <a:rPr lang="en-US" altLang="en-US" u="sng" dirty="0"/>
                  <a:t>monotonically increasing</a:t>
                </a:r>
                <a:r>
                  <a:rPr lang="en-US" altLang="en-US" dirty="0"/>
                  <a:t>.</a:t>
                </a: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06A5-AA47-4882-9EC5-1EAAF655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A0F8F-D80F-4C18-B45C-C0079BE4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0AF947-E962-4CDE-9BE9-1B36F7C4A01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52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D22E3-0C66-42C8-A0C6-C95CB6DF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A0229-8639-414C-B4AE-1A77E2298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en-US" dirty="0"/>
              <a:t>Order of growth of functions provides a simple characterization of efficiency</a:t>
            </a:r>
          </a:p>
          <a:p>
            <a:r>
              <a:rPr lang="en-US" altLang="en-US" dirty="0"/>
              <a:t>Allows for comparison of relative performance between alternative algorithms</a:t>
            </a:r>
          </a:p>
          <a:p>
            <a:r>
              <a:rPr lang="en-US" altLang="en-US" dirty="0"/>
              <a:t>Concerned with asymptotic efficiency of algorithms</a:t>
            </a:r>
          </a:p>
          <a:p>
            <a:r>
              <a:rPr lang="en-US" altLang="en-US" dirty="0"/>
              <a:t>Best </a:t>
            </a:r>
            <a:r>
              <a:rPr lang="en-US" altLang="en-US" b="1" dirty="0"/>
              <a:t>asymptotic</a:t>
            </a:r>
            <a:r>
              <a:rPr lang="en-US" altLang="en-US" dirty="0"/>
              <a:t> efficiency usually is best choice except for smaller inputs</a:t>
            </a:r>
          </a:p>
          <a:p>
            <a:r>
              <a:rPr lang="en-US" altLang="en-US" dirty="0"/>
              <a:t>Several standard methods to simplify asymptotic analysis of algorithms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4BC8F6-3E29-4E5C-B208-700D5657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994815-6E2E-4AA2-B8CF-C5A48A42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0AF947-E962-4CDE-9BE9-1B36F7C4A01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45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7E79-FF92-4C0E-9C70-E829B3E9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/>
              <a:t>Standard Notation and Common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⌈"/>
                        <m:endChr m:val="⌉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alt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en-US" dirty="0"/>
                  <a:t>+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en-US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dirty="0"/>
              </a:p>
              <a:p>
                <a:endParaRPr lang="en-US" altLang="en-US" dirty="0"/>
              </a:p>
              <a:p>
                <a14:m>
                  <m:oMath xmlns:m="http://schemas.openxmlformats.org/officeDocument/2006/math">
                    <m:r>
                      <a:rPr lang="en-US" altLang="en-US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⌈"/>
                        <m:endChr m:val="⌉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alt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⌈"/>
                                <m:endChr m:val="⌉"/>
                                <m:ctrlPr>
                                  <a:rPr lang="mr-IN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mr-IN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en-US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en-US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</m:e>
                            </m:d>
                          </m:num>
                          <m:den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en-US" dirty="0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en-US" dirty="0"/>
                  <a:t> 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&amp; </m:t>
                    </m:r>
                    <m:d>
                      <m:dPr>
                        <m:begChr m:val="⌊"/>
                        <m:endChr m:val="⌋"/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alt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⌈"/>
                                <m:endChr m:val="⌉"/>
                                <m:ctrlPr>
                                  <a:rPr lang="mr-IN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mr-IN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en-US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en-US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</m:e>
                            </m:d>
                          </m:num>
                          <m:den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alt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en-US" dirty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den>
                        </m:f>
                      </m:e>
                    </m:d>
                  </m:oMath>
                </a14:m>
                <a:endParaRPr lang="en-US" altLang="en-US" dirty="0"/>
              </a:p>
              <a:p>
                <a:pPr marL="0" indent="0">
                  <a:buNone/>
                </a:pPr>
                <a:endParaRPr lang="en-US" altLang="en-US" dirty="0"/>
              </a:p>
              <a:p>
                <a:r>
                  <a:rPr lang="en-US" altLang="en-US" dirty="0" err="1"/>
                  <a:t>a,b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en-US" dirty="0"/>
                  <a:t>,  </a:t>
                </a:r>
                <a14:m>
                  <m:oMath xmlns:m="http://schemas.openxmlformats.org/officeDocument/2006/math">
                    <m:r>
                      <a:rPr lang="en-US" altLang="en-US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,  </m:t>
                    </m:r>
                    <m:func>
                      <m:funcPr>
                        <m:ctrlPr>
                          <a:rPr lang="mr-IN" alt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mr-IN" alt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mr-IN" altLang="en-US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is-IS" altLang="en-US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is-IS" altLang="en-US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mr-IN" alt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mr-IN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en-US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mr-IN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en-US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en-US" altLang="en-US" dirty="0"/>
                  <a:t> = 0 </a:t>
                </a:r>
                <a14:m>
                  <m:oMath xmlns:m="http://schemas.openxmlformats.org/officeDocument/2006/math">
                    <m:r>
                      <a:rPr lang="is-IS" altLang="en-US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en-US" dirty="0"/>
                  <a:t>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en-US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dirty="0"/>
                  <a:t>)</a:t>
                </a:r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06A5-AA47-4882-9EC5-1EAAF655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A0F8F-D80F-4C18-B45C-C0079BE4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0AF947-E962-4CDE-9BE9-1B36F7C4A01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8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7E79-FF92-4C0E-9C70-E829B3E9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/>
              <a:t>Standard Notation and Common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endParaRPr lang="en-US" altLang="en-US" dirty="0"/>
              </a:p>
              <a:p>
                <a14:m>
                  <m:oMath xmlns:m="http://schemas.openxmlformats.org/officeDocument/2006/math">
                    <m:r>
                      <a:rPr lang="en-US" altLang="en-US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,   </m:t>
                    </m:r>
                    <m:sSup>
                      <m:sSup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en-US" dirty="0"/>
                  <a:t>= </a:t>
                </a:r>
                <a14:m>
                  <m:oMath xmlns:m="http://schemas.openxmlformats.org/officeDocument/2006/math">
                    <m:r>
                      <a:rPr lang="en-US" altLang="en-US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mr-I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mr-IN" alt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mr-IN" alt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en-US" dirty="0"/>
                  <a:t> + </a:t>
                </a:r>
                <a:r>
                  <a:rPr lang="mr-IN" altLang="en-US" dirty="0"/>
                  <a:t>…</a:t>
                </a:r>
                <a:r>
                  <a:rPr lang="en-US" altLang="en-US" dirty="0"/>
                  <a:t>. </a:t>
                </a:r>
                <a14:m>
                  <m:oMath xmlns:m="http://schemas.openxmlformats.org/officeDocument/2006/math">
                    <m:r>
                      <a:rPr lang="is-IS" altLang="en-US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en-US" dirty="0"/>
              </a:p>
              <a:p>
                <a:endParaRPr lang="en-US" altLang="en-US" dirty="0"/>
              </a:p>
              <a:p>
                <a14:m>
                  <m:oMath xmlns:m="http://schemas.openxmlformats.org/officeDocument/2006/math">
                    <m:r>
                      <a:rPr lang="en-US" altLang="en-US" smtClean="0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en-US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en-US" altLang="en-US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en-US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en-US" dirty="0"/>
              </a:p>
              <a:p>
                <a:endParaRPr lang="en-US" alt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mr-IN" alt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mr-IN" alt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mr-IN" altLang="en-US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is-IS" altLang="en-US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is-IS" altLang="en-US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mr-IN" alt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mr-I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en-US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func>
                  </m:oMath>
                </a14:m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06A5-AA47-4882-9EC5-1EAAF655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A0F8F-D80F-4C18-B45C-C0079BE4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0AF947-E962-4CDE-9BE9-1B36F7C4A01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71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7E79-FF92-4C0E-9C70-E829B3E9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/>
              <a:t>Standard Notation and Common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endParaRPr lang="en-US" alt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s-IS" altLang="en-US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mr-IN" alt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mr-IN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en-US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mr-IN" alt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mr-IN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en-US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mr-IN" alt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mr-IN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en-US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mr-IN" alt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mr-IN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en-US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−…</m:t>
                        </m:r>
                      </m:e>
                    </m:func>
                  </m:oMath>
                </a14:m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14:m>
                  <m:oMath xmlns:m="http://schemas.openxmlformats.org/officeDocument/2006/math">
                    <m:r>
                      <a:rPr lang="en-US" altLang="en-US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&gt;−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s-IS" altLang="en-US" dirty="0"/>
                  <a:t> </a:t>
                </a:r>
                <a14:m>
                  <m:oMath xmlns:m="http://schemas.openxmlformats.org/officeDocument/2006/math">
                    <m:r>
                      <a:rPr lang="is-IS" altLang="en-US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mr-I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mr-IN" altLang="en-US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)≤</m:t>
                        </m:r>
                      </m:e>
                    </m:func>
                    <m:r>
                      <a:rPr lang="en-US" altLang="en-US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06A5-AA47-4882-9EC5-1EAAF655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A0F8F-D80F-4C18-B45C-C0079BE4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0AF947-E962-4CDE-9BE9-1B36F7C4A01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51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7E79-FF92-4C0E-9C70-E829B3E9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/>
              <a:t>Standard Notation and Common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en-US" dirty="0"/>
                  <a:t>Stirling’s Approximation:</a:t>
                </a:r>
              </a:p>
              <a:p>
                <a:endParaRPr lang="en-US" altLang="en-US" dirty="0"/>
              </a:p>
              <a:p>
                <a14:m>
                  <m:oMath xmlns:m="http://schemas.openxmlformats.org/officeDocument/2006/math">
                    <m:r>
                      <a:rPr lang="en-US" altLang="en-US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!= </m:t>
                    </m:r>
                    <m:rad>
                      <m:radPr>
                        <m:degHide m:val="on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en-US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alt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en-US" dirty="0"/>
                  <a:t>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mr-IN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en-US" dirty="0"/>
                          <m:t>)</m:t>
                        </m:r>
                      </m:e>
                      <m:sup>
                        <m:r>
                          <a:rPr lang="en-US" altLang="en-US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06A5-AA47-4882-9EC5-1EAAF655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A0F8F-D80F-4C18-B45C-C0079BE4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0AF947-E962-4CDE-9BE9-1B36F7C4A01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91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7E79-FF92-4C0E-9C70-E829B3E9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/>
              <a:t>Exercise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dirty="0"/>
                  <a:t>Prove this relations:</a:t>
                </a:r>
              </a:p>
              <a:p>
                <a:endParaRPr lang="en-US" alt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d>
                          <m:d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d>
                      </m:e>
                    </m:func>
                    <m:r>
                      <a:rPr lang="en-US" altLang="en-US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𝑛𝑙</m:t>
                    </m:r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𝑔𝑛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alt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en-US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! ∈  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alt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alt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en-US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! ∈  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altLang="en-US" dirty="0"/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06A5-AA47-4882-9EC5-1EAAF655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A0F8F-D80F-4C18-B45C-C0079BE4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0AF947-E962-4CDE-9BE9-1B36F7C4A011}" type="slidenum">
              <a:rPr lang="en-US" smtClean="0"/>
              <a:pPr/>
              <a:t>24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38200" y="1425299"/>
            <a:ext cx="10515600" cy="255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240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7E79-FF92-4C0E-9C70-E829B3E9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/>
              <a:t>Standard Notation and Common Functions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en-US" dirty="0"/>
                  <a:t>Exponentials</a:t>
                </a:r>
              </a:p>
              <a:p>
                <a:pPr lvl="1"/>
                <a:r>
                  <a:rPr lang="en-US" altLang="en-US" dirty="0"/>
                  <a:t>For all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dirty="0">
                        <a:latin typeface="Cambria Math" panose="02040503050406030204" pitchFamily="18" charset="0"/>
                        <a:sym typeface="Symbol" charset="2"/>
                      </a:rPr>
                      <m:t>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dirty="0"/>
                  <a:t>, the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dirty="0"/>
                  <a:t> is the exponential function with base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en-US" dirty="0"/>
                  <a:t> and is </a:t>
                </a:r>
                <a:r>
                  <a:rPr lang="en-US" altLang="en-US" u="sng" dirty="0"/>
                  <a:t>monotonically increasing</a:t>
                </a:r>
                <a:r>
                  <a:rPr lang="en-US" altLang="en-US" dirty="0"/>
                  <a:t>.</a:t>
                </a:r>
              </a:p>
              <a:p>
                <a:pPr marL="0" indent="0">
                  <a:buNone/>
                </a:pPr>
                <a:r>
                  <a:rPr lang="en-US" altLang="en-US" dirty="0"/>
                  <a:t>Logarithms</a:t>
                </a:r>
              </a:p>
              <a:p>
                <a:pPr lvl="1"/>
                <a:r>
                  <a:rPr lang="en-US" altLang="en-US" dirty="0"/>
                  <a:t>Textbook adopts the following convention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en-US" dirty="0">
                        <a:latin typeface="Cambria Math" panose="02040503050406030204" pitchFamily="18" charset="0"/>
                      </a:rPr>
                      <m:t> = </m:t>
                    </m:r>
                    <m:func>
                      <m:func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en-US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en-US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en-US" dirty="0"/>
                  <a:t> 		(binary logarithm)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dirty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fName>
                      <m:e>
                        <m:r>
                          <a:rPr lang="en-US" altLang="en-US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en-US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r>
                          <a:rPr lang="en-US" altLang="en-US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en-US" dirty="0">
                        <a:latin typeface="Cambria Math" panose="02040503050406030204" pitchFamily="18" charset="0"/>
                      </a:rPr>
                      <m:t>          </m:t>
                    </m:r>
                  </m:oMath>
                </a14:m>
                <a:r>
                  <a:rPr lang="en-US" altLang="en-US" dirty="0"/>
                  <a:t>		(natural logarithm)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en-US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en-US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fName>
                      <m:e>
                        <m:r>
                          <a:rPr lang="en-US" altLang="en-US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en-US" dirty="0">
                        <a:latin typeface="Cambria Math" panose="02040503050406030204" pitchFamily="18" charset="0"/>
                      </a:rPr>
                      <m:t>= (</m:t>
                    </m:r>
                    <m:func>
                      <m:func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en-US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        </m:t>
                    </m:r>
                  </m:oMath>
                </a14:m>
                <a:r>
                  <a:rPr lang="en-US" altLang="en-US" dirty="0"/>
                  <a:t>		(exponentiation)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en-US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  <m:r>
                      <a:rPr lang="en-US" altLang="en-US" dirty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en-US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altLang="en-US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en-US" dirty="0"/>
                  <a:t>		(composition)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en-US" dirty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 = (</m:t>
                    </m:r>
                    <m:func>
                      <m:func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en-US" dirty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	(precedence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dirty="0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m:rPr>
                        <m:sty m:val="p"/>
                      </m:rPr>
                      <a:rPr lang="en-US" altLang="en-US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en-US" altLang="en-US" dirty="0"/>
                  <a:t>)</a:t>
                </a:r>
              </a:p>
              <a:p>
                <a:pPr marL="457200" lvl="1" indent="0">
                  <a:buNone/>
                </a:pPr>
                <a:endParaRPr lang="en-US" altLang="en-US" dirty="0"/>
              </a:p>
            </p:txBody>
          </p:sp>
        </mc:Choice>
        <mc:Fallback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06A5-AA47-4882-9EC5-1EAAF655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A0F8F-D80F-4C18-B45C-C0079BE4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0AF947-E962-4CDE-9BE9-1B36F7C4A01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23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7E79-FF92-4C0E-9C70-E829B3E9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/>
              <a:t>Standard Notation and Common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en-US" dirty="0"/>
                  <a:t>Important relationships</a:t>
                </a:r>
              </a:p>
              <a:p>
                <a:pPr lvl="1"/>
                <a:r>
                  <a:rPr lang="en-US" altLang="en-US" dirty="0"/>
                  <a:t>For all real constants a and b such that a</a:t>
                </a:r>
                <a:r>
                  <a:rPr lang="en-US" altLang="en-US" dirty="0">
                    <a:sym typeface="Symbol" charset="2"/>
                  </a:rPr>
                  <a:t>&gt;</a:t>
                </a:r>
                <a:r>
                  <a:rPr lang="en-US" altLang="en-US" dirty="0"/>
                  <a:t>1,</a:t>
                </a:r>
                <a:br>
                  <a:rPr lang="en-US" altLang="en-US" dirty="0"/>
                </a:b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baseline="3000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altLang="en-US" dirty="0"/>
                </a:br>
                <a:r>
                  <a:rPr lang="en-US" altLang="en-US" dirty="0"/>
                  <a:t>that is, </a:t>
                </a:r>
                <a:r>
                  <a:rPr lang="en-US" altLang="en-US" u="sng" dirty="0"/>
                  <a:t>any exponential function with a base strictly greater than unity grows faster than any polynomial function. </a:t>
                </a:r>
              </a:p>
              <a:p>
                <a:pPr lvl="1"/>
                <a:r>
                  <a:rPr lang="en-US" altLang="en-US" dirty="0"/>
                  <a:t>For all real constants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en-US" dirty="0"/>
                  <a:t> such that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dirty="0">
                        <a:latin typeface="Cambria Math" panose="02040503050406030204" pitchFamily="18" charset="0"/>
                        <a:sym typeface="Symbol" charset="2"/>
                      </a:rPr>
                      <m:t>&gt;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en-US" dirty="0"/>
                  <a:t>,</a:t>
                </a:r>
                <a:br>
                  <a:rPr lang="en-US" alt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en-US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en-US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br>
                  <a:rPr lang="en-US" altLang="en-US" dirty="0"/>
                </a:br>
                <a:r>
                  <a:rPr lang="en-US" altLang="en-US" dirty="0"/>
                  <a:t>that is, </a:t>
                </a:r>
                <a:r>
                  <a:rPr lang="en-US" altLang="en-US" u="sng" dirty="0"/>
                  <a:t>any positive polynomial function grows faster than any polylogarithmic function.</a:t>
                </a:r>
              </a:p>
              <a:p>
                <a:pPr lvl="1"/>
                <a:endParaRPr lang="en-US" altLang="en-US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06A5-AA47-4882-9EC5-1EAAF655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A0F8F-D80F-4C18-B45C-C0079BE4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0AF947-E962-4CDE-9BE9-1B36F7C4A01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04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7E79-FF92-4C0E-9C70-E829B3E9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/>
              <a:t>Standard Notation and Common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en-US" dirty="0"/>
                  <a:t>Factorials</a:t>
                </a:r>
              </a:p>
              <a:p>
                <a:pPr lvl="1"/>
                <a:r>
                  <a:rPr lang="en-US" altLang="en-US" dirty="0"/>
                  <a:t>For all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/>
                  <a:t> the function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! </m:t>
                    </m:r>
                  </m:oMath>
                </a14:m>
                <a:r>
                  <a:rPr lang="en-US" altLang="en-US" dirty="0"/>
                  <a:t>or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𝑓𝑎𝑐𝑡𝑜𝑟𝑖𝑎𝑙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”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is given by</a:t>
                </a:r>
                <a:br>
                  <a:rPr lang="en-US" altLang="en-US" dirty="0"/>
                </a:b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! =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nor/>
                      </m:rPr>
                      <a:rPr lang="en-US" altLang="en-US" sz="2400" dirty="0">
                        <a:latin typeface="Times New Roman" charset="0"/>
                        <a:sym typeface="Symbol" charset="2"/>
                      </a:rPr>
                      <m:t>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  <a:sym typeface="Symbol" charset="2"/>
                      </a:rPr>
                      <m:t>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en-US" sz="2400" dirty="0">
                        <a:latin typeface="Times New Roman" charset="0"/>
                        <a:sym typeface="Symbol" charset="2"/>
                      </a:rPr>
                      <m:t>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  <a:sym typeface="Symbol" charset="2"/>
                      </a:rPr>
                      <m:t>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en-US" sz="2400" dirty="0">
                        <a:latin typeface="Times New Roman" charset="0"/>
                        <a:sym typeface="Symbol" charset="2"/>
                      </a:rPr>
                      <m:t>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  <a:sym typeface="Symbol" charset="2"/>
                      </a:rPr>
                      <m:t>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en-US" sz="2400" dirty="0">
                        <a:latin typeface="Times New Roman" charset="0"/>
                        <a:sym typeface="Symbol" charset="2"/>
                      </a:rPr>
                      <m:t>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…</m:t>
                    </m:r>
                    <m:r>
                      <m:rPr>
                        <m:nor/>
                      </m:rPr>
                      <a:rPr lang="en-US" altLang="en-US" sz="2400" dirty="0">
                        <a:latin typeface="Times New Roman" charset="0"/>
                        <a:sym typeface="Symbol" charset="2"/>
                      </a:rPr>
                      <m:t>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en-US" sz="2400" dirty="0">
                        <a:latin typeface="Times New Roman" charset="0"/>
                        <a:sym typeface="Symbol" charset="2"/>
                      </a:rPr>
                      <m:t>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/>
                  <a:t>It can be established that</a:t>
                </a:r>
                <a:br>
                  <a:rPr lang="en-US" altLang="en-US" dirty="0"/>
                </a:b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! =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en-US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br>
                  <a:rPr lang="en-US" altLang="en-US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! =</m:t>
                    </m:r>
                    <m:r>
                      <m:rPr>
                        <m:nor/>
                      </m:rPr>
                      <a:rPr lang="en-US" altLang="en-US" sz="2400" i="1" dirty="0">
                        <a:latin typeface="Times New Roman" charset="0"/>
                        <a:sym typeface="Symbol" charset="2"/>
                      </a:rPr>
                      <m:t>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en-US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br>
                  <a:rPr lang="en-US" altLang="en-US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dirty="0" err="1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m:rPr>
                        <m:sty m:val="p"/>
                      </m:rPr>
                      <a:rPr lang="en-US" altLang="en-US" dirty="0" err="1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!) =</m:t>
                    </m:r>
                    <m:r>
                      <m:rPr>
                        <m:nor/>
                      </m:rPr>
                      <a:rPr lang="en-US" altLang="en-US" dirty="0">
                        <a:latin typeface="Times New Roman" charset="0"/>
                        <a:sym typeface="Symbol" charset="2"/>
                      </a:rPr>
                      <m:t>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err="1">
                        <a:latin typeface="Cambria Math" panose="02040503050406030204" pitchFamily="18" charset="0"/>
                      </a:rPr>
                      <m:t>𝑛𝑙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en-US" dirty="0" err="1">
                        <a:latin typeface="Cambria Math" panose="02040503050406030204" pitchFamily="18" charset="0"/>
                      </a:rPr>
                      <m:t>𝑔𝑛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br>
                  <a:rPr lang="en-US" altLang="en-US" dirty="0"/>
                </a:br>
                <a:endParaRPr lang="en-US" altLang="en-US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06A5-AA47-4882-9EC5-1EAAF655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A0F8F-D80F-4C18-B45C-C0079BE4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0AF947-E962-4CDE-9BE9-1B36F7C4A01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502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7E79-FF92-4C0E-9C70-E829B3E9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/>
              <a:t>Standard Notation and Common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en-US" dirty="0"/>
                  <a:t>Functional iteration</a:t>
                </a:r>
              </a:p>
              <a:p>
                <a:pPr marL="457200" lvl="1" indent="0">
                  <a:buNone/>
                </a:pPr>
                <a:r>
                  <a:rPr lang="en-US" altLang="en-US" dirty="0"/>
                  <a:t>The notation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en-US" dirty="0"/>
                  <a:t>represents the function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en-US" dirty="0"/>
                  <a:t>iteratively applied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times to an initial value of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/>
                  <a:t>, or, recursively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)= 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charset="2"/>
                      </a:rPr>
                      <m:t>𝑖𝑓</m:t>
                    </m:r>
                  </m:oMath>
                </a14:m>
                <a:r>
                  <a:rPr lang="en-US" altLang="en-US" dirty="0">
                    <a:sym typeface="Symbol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en-US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)= 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))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charset="2"/>
                      </a:rPr>
                      <m:t>𝑖𝑓</m:t>
                    </m:r>
                  </m:oMath>
                </a14:m>
                <a:r>
                  <a:rPr lang="en-US" altLang="en-US" dirty="0">
                    <a:sym typeface="Symbol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  <a:sym typeface="Symbol" charset="2"/>
                      </a:rPr>
                      <m:t>&gt;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en-US" dirty="0"/>
              </a:p>
              <a:p>
                <a:pPr marL="457200" lvl="1" indent="0">
                  <a:buNone/>
                </a:pPr>
                <a:r>
                  <a:rPr lang="en-US" altLang="en-US" dirty="0"/>
                  <a:t>Example: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𝐼𝑓</m:t>
                    </m:r>
                  </m:oMath>
                </a14:m>
                <a:r>
                  <a:rPr lang="en-US" altLang="en-US" dirty="0"/>
                  <a:t>         	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𝑒𝑛</m:t>
                    </m:r>
                  </m:oMath>
                </a14:m>
                <a:r>
                  <a:rPr lang="en-US" altLang="en-US" dirty="0"/>
                  <a:t>  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)=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 = </m:t>
                    </m:r>
                    <m:sSup>
                      <m:sSup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𝑒𝑛</m:t>
                    </m:r>
                  </m:oMath>
                </a14:m>
                <a:r>
                  <a:rPr lang="en-US" altLang="en-US" b="0" i="0" dirty="0">
                    <a:latin typeface="+mj-lt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)=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)) =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 = </m:t>
                    </m:r>
                    <m:sSup>
                      <m:sSup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b="0" i="0" dirty="0">
                    <a:latin typeface="+mj-lt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)= </m:t>
                    </m:r>
                    <m:sSup>
                      <m:sSup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06A5-AA47-4882-9EC5-1EAAF655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A0F8F-D80F-4C18-B45C-C0079BE4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0AF947-E962-4CDE-9BE9-1B36F7C4A01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62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7E79-FF92-4C0E-9C70-E829B3E9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/>
              <a:t>Standard Notation and Common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en-US" dirty="0"/>
                  <a:t>Iterated logarithmic function</a:t>
                </a:r>
              </a:p>
              <a:p>
                <a:pPr lvl="1"/>
                <a:r>
                  <a:rPr lang="en-US" altLang="en-US" dirty="0"/>
                  <a:t>The notation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dirty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m:rPr>
                        <m:sty m:val="p"/>
                      </m:rPr>
                      <a:rPr lang="en-US" altLang="en-US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en-US" dirty="0"/>
                  <a:t> n which reads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“</m:t>
                    </m:r>
                    <m:r>
                      <m:rPr>
                        <m:sty m:val="p"/>
                      </m:rPr>
                      <a:rPr lang="en-US" altLang="en-US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𝑠𝑡𝑎𝑟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”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is defined as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dirty="0" err="1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m:rPr>
                        <m:sty m:val="p"/>
                      </m:rPr>
                      <a:rPr lang="en-US" altLang="en-US" dirty="0" err="1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∗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US" altLang="en-US" dirty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dirty="0">
                        <a:latin typeface="Cambria Math" panose="02040503050406030204" pitchFamily="18" charset="0"/>
                        <a:sym typeface="Symbol" charset="2"/>
                      </a:rPr>
                      <m:t>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 :</m:t>
                    </m:r>
                    <m:sSup>
                      <m:sSup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dirty="0">
                        <a:latin typeface="Times New Roman" charset="0"/>
                        <a:sym typeface="Symbol" charset="2"/>
                      </a:rPr>
                      <m:t></m:t>
                    </m:r>
                    <m:r>
                      <a:rPr lang="en-US" altLang="en-US" b="0" i="0" dirty="0" smtClean="0">
                        <a:latin typeface="Cambria Math" panose="02040503050406030204" pitchFamily="18" charset="0"/>
                        <a:sym typeface="Symbol" charset="2"/>
                      </a:rPr>
                      <m:t>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altLang="en-US" dirty="0"/>
              </a:p>
              <a:p>
                <a:pPr marL="0" indent="0">
                  <a:buNone/>
                </a:pPr>
                <a:r>
                  <a:rPr lang="en-US" altLang="en-US" dirty="0"/>
                  <a:t>Example: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dirty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m:rPr>
                        <m:sty m:val="p"/>
                      </m:rPr>
                      <a:rPr lang="en-US" altLang="en-US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∗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dirty="0" err="1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m:rPr>
                        <m:sty m:val="p"/>
                      </m:rPr>
                      <a:rPr lang="en-US" altLang="en-US" dirty="0" err="1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∗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dirty="0" err="1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m:rPr>
                        <m:sty m:val="p"/>
                      </m:rPr>
                      <a:rPr lang="en-US" altLang="en-US" dirty="0" err="1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∗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16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dirty="0" err="1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m:rPr>
                        <m:sty m:val="p"/>
                      </m:rPr>
                      <a:rPr lang="en-US" altLang="en-US" dirty="0" err="1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∗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65536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alt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dirty="0" err="1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m:rPr>
                        <m:sty m:val="p"/>
                      </m:rPr>
                      <a:rPr lang="en-US" altLang="en-US" dirty="0" err="1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∗ </m:t>
                    </m:r>
                    <m:sSup>
                      <m:sSup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dirty="0">
                            <a:latin typeface="Cambria Math" panose="02040503050406030204" pitchFamily="18" charset="0"/>
                          </a:rPr>
                          <m:t>65536</m:t>
                        </m:r>
                      </m:sup>
                    </m:sSup>
                    <m:r>
                      <a:rPr lang="en-US" altLang="en-US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06A5-AA47-4882-9EC5-1EAAF655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A0F8F-D80F-4C18-B45C-C0079BE4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0AF947-E962-4CDE-9BE9-1B36F7C4A01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64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31AE3-2C7B-4A86-ADB8-DD52CA45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/>
              <a:t>Asymptotic Notation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E86AF-2F57-4421-A3B2-0E5214A1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en-US" dirty="0"/>
                  <a:t>Applies to functions whose domains are the set of natural numbers:</a:t>
                </a:r>
                <a:br>
                  <a:rPr lang="en-US" altLang="en-US" dirty="0"/>
                </a:b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 = {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endParaRPr lang="en-US" altLang="en-US" dirty="0"/>
              </a:p>
              <a:p>
                <a:r>
                  <a:rPr lang="en-US" altLang="en-US" dirty="0"/>
                  <a:t>If time resource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en-US" dirty="0"/>
                  <a:t>is being analyzed, the function’s range is usually the set of non-negative real numbers:</a:t>
                </a:r>
                <a:br>
                  <a:rPr lang="en-US" altLang="en-US" dirty="0"/>
                </a:b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m:rPr>
                        <m:nor/>
                      </m:rPr>
                      <a:rPr lang="en-US" altLang="en-US" dirty="0">
                        <a:sym typeface="Symbol" charset="2"/>
                      </a:rPr>
                      <m:t></m:t>
                    </m:r>
                    <m:r>
                      <m:rPr>
                        <m:nor/>
                      </m:rPr>
                      <a:rPr lang="en-US" altLang="en-US" b="0" i="0" dirty="0" smtClean="0">
                        <a:sym typeface="Symbol" charset="2"/>
                      </a:rPr>
                      <m:t>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altLang="en-US" dirty="0"/>
              </a:p>
              <a:p>
                <a:r>
                  <a:rPr lang="en-US" altLang="en-US" dirty="0"/>
                  <a:t>In our textbook, asymptotic categories are expressed in terms of set membership meaning functions belong to a family of functions that exhibit some property.</a:t>
                </a:r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E86AF-2F57-4421-A3B2-0E5214A1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812" t="-196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814A5-6745-4680-8E3A-CAFECCF0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6B20B7-203E-4333-828A-32E87143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0AF947-E962-4CDE-9BE9-1B36F7C4A01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304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7E79-FF92-4C0E-9C70-E829B3E9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/>
              <a:t>Standard Notation and Common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en-US" dirty="0"/>
                  <a:t>Fibonnaci relations:</a:t>
                </a:r>
              </a:p>
              <a:p>
                <a:endParaRPr lang="en-US" alt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en-US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en-US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s-IS" altLang="en-US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en-US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en-US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en-US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</m:sub>
                    </m:sSub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mr-I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en-US" smtClean="0">
                        <a:latin typeface="Cambria Math" panose="02040503050406030204" pitchFamily="18" charset="0"/>
                      </a:rPr>
                      <m:t>       </m:t>
                    </m:r>
                    <m:acc>
                      <m:accPr>
                        <m:chr m:val="̂"/>
                        <m:ctrlPr>
                          <a:rPr lang="mr-I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acc>
                  </m:oMath>
                </a14:m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mr-I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mr-I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mr-IN" alt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p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en-US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mr-IN" alt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06A5-AA47-4882-9EC5-1EAAF655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A0F8F-D80F-4C18-B45C-C0079BE4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0AF947-E962-4CDE-9BE9-1B36F7C4A01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87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D95753D-9AF2-458C-B96C-B26A7C0EBEB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:r>
                  <a:rPr lang="en-US" altLang="en-US" dirty="0"/>
                  <a:t>The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altLang="en-US" dirty="0"/>
                  <a:t>-Notation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D95753D-9AF2-458C-B96C-B26A7C0EBE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02892B-365C-407B-9467-2F254B1A94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1788869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mr-IN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                </m:t>
                      </m:r>
                    </m:oMath>
                  </m:oMathPara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en-US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alt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|"/>
                          <m:ctrlP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en-US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 ∃</m:t>
                          </m:r>
                          <m: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&gt; </m:t>
                          </m:r>
                          <m: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alt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en-US" sz="2000" i="1" dirty="0">
                              <a:solidFill>
                                <a:schemeClr val="tx1"/>
                              </a:solidFill>
                              <a:latin typeface="Times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altLang="en-US" sz="2000" baseline="-33000" dirty="0">
                              <a:solidFill>
                                <a:schemeClr val="tx1"/>
                              </a:solidFill>
                              <a:latin typeface="Times" charset="0"/>
                            </a:rPr>
                            <m:t>0</m:t>
                          </m:r>
                          <m: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&gt; </m:t>
                          </m:r>
                          <m: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≥</m:t>
                      </m:r>
                      <m:r>
                        <m:rPr>
                          <m:nor/>
                        </m:rPr>
                        <a:rPr lang="en-US" altLang="en-US" sz="2000" i="1" dirty="0">
                          <a:solidFill>
                            <a:schemeClr val="tx1"/>
                          </a:solidFill>
                          <a:latin typeface="Times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en-US" sz="2000" baseline="-33000" dirty="0">
                          <a:solidFill>
                            <a:schemeClr val="tx1"/>
                          </a:solidFill>
                          <a:latin typeface="Times" charset="0"/>
                        </a:rPr>
                        <m:t>0</m:t>
                      </m:r>
                      <m:r>
                        <a:rPr lang="en-US" altLang="en-US" sz="2000" b="0" i="1" baseline="-33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alt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≤ </m:t>
                      </m:r>
                      <m:r>
                        <a:rPr lang="en-US" alt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⋅ </m:t>
                      </m:r>
                      <m:r>
                        <a:rPr lang="en-US" alt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}</m:t>
                      </m:r>
                    </m:oMath>
                  </m:oMathPara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02892B-365C-407B-9467-2F254B1A9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788869"/>
                <a:ext cx="10515600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B5679-A24E-42C2-B154-C421B95D4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F3F32-41D4-4D2B-85E5-BB8CBCCB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0AF947-E962-4CDE-9BE9-1B36F7C4A011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3357561" y="2667000"/>
            <a:ext cx="5476875" cy="3689350"/>
            <a:chOff x="1325" y="1464"/>
            <a:chExt cx="3450" cy="2324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5" y="1464"/>
              <a:ext cx="3450" cy="2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4599" y="2490"/>
              <a:ext cx="5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3206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642938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963613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12858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17430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2002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26574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1146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en-US" sz="2500" i="1">
                  <a:solidFill>
                    <a:srgbClr val="000000"/>
                  </a:solidFill>
                  <a:latin typeface="Times" charset="0"/>
                </a:rPr>
                <a:t>f</a:t>
              </a:r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4288" y="2075"/>
              <a:ext cx="389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3206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642938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963613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12858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17430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2002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26574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1146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en-US" sz="2500" i="1">
                  <a:solidFill>
                    <a:srgbClr val="A5002E"/>
                  </a:solidFill>
                  <a:latin typeface="Times" charset="0"/>
                </a:rPr>
                <a:t>c</a:t>
              </a:r>
              <a:r>
                <a:rPr lang="en-US" altLang="en-US" sz="2500">
                  <a:solidFill>
                    <a:srgbClr val="A5002E"/>
                  </a:solidFill>
                  <a:latin typeface="Times" charset="0"/>
                </a:rPr>
                <a:t> </a:t>
              </a:r>
              <a:r>
                <a:rPr lang="en-US" altLang="en-US" sz="2500">
                  <a:solidFill>
                    <a:srgbClr val="A5002E"/>
                  </a:solidFill>
                  <a:latin typeface="Cochin" charset="0"/>
                </a:rPr>
                <a:t>⋅</a:t>
              </a:r>
              <a:r>
                <a:rPr lang="en-US" altLang="en-US" sz="2500">
                  <a:solidFill>
                    <a:srgbClr val="A5002E"/>
                  </a:solidFill>
                  <a:latin typeface="Times" charset="0"/>
                </a:rPr>
                <a:t> </a:t>
              </a:r>
              <a:r>
                <a:rPr lang="en-US" altLang="en-US" sz="2500" i="1">
                  <a:solidFill>
                    <a:srgbClr val="A5002E"/>
                  </a:solidFill>
                  <a:latin typeface="Times" charset="0"/>
                </a:rPr>
                <a:t>g</a:t>
              </a: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2319" y="3505"/>
              <a:ext cx="17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3206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642938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963613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12858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17430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2002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26574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1146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en-US" sz="2500" i="1" dirty="0">
                  <a:solidFill>
                    <a:srgbClr val="000000"/>
                  </a:solidFill>
                  <a:latin typeface="Times" charset="0"/>
                </a:rPr>
                <a:t>n</a:t>
              </a:r>
              <a:r>
                <a:rPr lang="en-US" altLang="en-US" sz="2800" baseline="-33000" dirty="0">
                  <a:solidFill>
                    <a:srgbClr val="000000"/>
                  </a:solidFill>
                  <a:latin typeface="Times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2690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4E69A34-FC71-49A7-917E-365574FACC2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:r>
                  <a:rPr lang="en-US" altLang="en-US" dirty="0"/>
                  <a:t>The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altLang="en-US" dirty="0"/>
                  <a:t>-Notation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4E69A34-FC71-49A7-917E-365574FACC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C1274C-8463-45B0-93A0-472A2DA8E9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mr-IN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mr-IN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</a:t>
                </a:r>
              </a:p>
              <a:p>
                <a:pPr marL="0" indent="0">
                  <a:buNone/>
                </a:pPr>
                <a:r>
                  <a:rPr lang="en-US" altLang="en-US" dirty="0"/>
                  <a:t>	</a:t>
                </a:r>
                <a14:m>
                  <m:oMath xmlns:m="http://schemas.openxmlformats.org/officeDocument/2006/math">
                    <m:r>
                      <a:rPr lang="mr-IN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marL="0" indent="0">
                  <a:buNone/>
                </a:pPr>
                <a:r>
                  <a:rPr lang="en-US" altLang="en-US" dirty="0"/>
                  <a:t>	</a:t>
                </a:r>
                <a14:m>
                  <m:oMath xmlns:m="http://schemas.openxmlformats.org/officeDocument/2006/math">
                    <m:r>
                      <a:rPr lang="mr-IN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dirty="0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endParaRPr lang="en-US" alt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𝐼𝑓</m:t>
                    </m:r>
                  </m:oMath>
                </a14:m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mr-IN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mr-IN" alt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mr-IN" alt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is-IS" altLang="en-US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is-IS" altLang="en-US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mr-IN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en-US" dirty="0"/>
                  <a:t> = </a:t>
                </a:r>
                <a14:m>
                  <m:oMath xmlns:m="http://schemas.openxmlformats.org/officeDocument/2006/math">
                    <m:r>
                      <a:rPr lang="en-US" altLang="en-US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en-US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C1274C-8463-45B0-93A0-472A2DA8E9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DE07F7-38A6-41FE-B5A0-0274933E2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EFF64-6C9C-4888-80CD-1239ED9C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0AF947-E962-4CDE-9BE9-1B36F7C4A01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F17E79-FF92-4C0E-9C70-E829B3E9A8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:r>
                  <a:rPr lang="en-US" altLang="en-US" dirty="0"/>
                  <a:t>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i="0" dirty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en-US" dirty="0"/>
                  <a:t>-Notation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F17E79-FF92-4C0E-9C70-E829B3E9A8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72871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20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mr-IN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nor/>
                        </m:rPr>
                        <a:rPr lang="en-US" altLang="en-US" sz="2000" i="0" dirty="0" smtClean="0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alt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</m:oMath>
                  </m:oMathPara>
                </a14:m>
                <a:endParaRPr lang="en-US" alt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000" i="0" dirty="0" smtClean="0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alt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00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20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|"/>
                          <m:ctrlPr>
                            <a:rPr lang="en-US" alt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0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20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20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en-US" sz="2000" i="1" dirty="0" smtClean="0">
                              <a:latin typeface="Cambria Math" panose="02040503050406030204" pitchFamily="18" charset="0"/>
                            </a:rPr>
                            <m:t>: ∃</m:t>
                          </m:r>
                          <m:r>
                            <a:rPr lang="en-US" altLang="en-US" sz="20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en-US" sz="2000" i="1" dirty="0" smtClean="0">
                              <a:latin typeface="Cambria Math" panose="02040503050406030204" pitchFamily="18" charset="0"/>
                            </a:rPr>
                            <m:t> &gt; </m:t>
                          </m:r>
                          <m:r>
                            <a:rPr lang="en-US" altLang="en-US" sz="20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en-US" sz="200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altLang="en-US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en-US" sz="2000" i="1" dirty="0">
                              <a:latin typeface="Times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altLang="en-US" sz="2000" baseline="-33000" dirty="0">
                              <a:latin typeface="Times" charset="0"/>
                            </a:rPr>
                            <m:t>0</m:t>
                          </m:r>
                          <m:r>
                            <a:rPr lang="en-US" altLang="en-US" sz="2000" i="1" dirty="0" smtClean="0">
                              <a:latin typeface="Cambria Math" panose="02040503050406030204" pitchFamily="18" charset="0"/>
                            </a:rPr>
                            <m:t>&gt; </m:t>
                          </m:r>
                          <m:r>
                            <a:rPr lang="en-US" altLang="en-US" sz="20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en-US" sz="20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 ≥</m:t>
                      </m:r>
                      <m:r>
                        <m:rPr>
                          <m:nor/>
                        </m:rPr>
                        <a:rPr lang="en-US" altLang="en-US" sz="2000" i="1" dirty="0" smtClean="0">
                          <a:latin typeface="Times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en-US" sz="2000" baseline="-33000" dirty="0" smtClean="0">
                          <a:latin typeface="Times" charset="0"/>
                        </a:rPr>
                        <m:t>0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) ≥ 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 ⋅ 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) }</m:t>
                      </m:r>
                    </m:oMath>
                  </m:oMathPara>
                </a14:m>
                <a:endParaRPr lang="en-US" alt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72871"/>
                <a:ext cx="10515600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06A5-AA47-4882-9EC5-1EAAF655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A0F8F-D80F-4C18-B45C-C0079BE4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0AF947-E962-4CDE-9BE9-1B36F7C4A011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756" y="2723662"/>
            <a:ext cx="5424487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7" name="Text Box 6">
            <a:extLst>
              <a:ext uri="{FF2B5EF4-FFF2-40B4-BE49-F238E27FC236}">
                <a16:creationId xmlns:a16="http://schemas.microsoft.com/office/drawing/2014/main" id="{5790F6F6-19E7-4F51-85ED-6317879E9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491" y="5933709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tabLst>
                <a:tab pos="7493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320675" defTabSz="642938">
              <a:tabLst>
                <a:tab pos="7493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642938" defTabSz="642938">
              <a:tabLst>
                <a:tab pos="7493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963613" defTabSz="642938">
              <a:tabLst>
                <a:tab pos="7493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285875" defTabSz="642938">
              <a:tabLst>
                <a:tab pos="7493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1743075" defTabSz="642938" fontAlgn="base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200275" defTabSz="642938" fontAlgn="base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2657475" defTabSz="642938" fontAlgn="base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114675" defTabSz="642938" fontAlgn="base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en-US" sz="2500" i="1" dirty="0">
                <a:solidFill>
                  <a:srgbClr val="000000"/>
                </a:solidFill>
                <a:latin typeface="Times" charset="0"/>
              </a:rPr>
              <a:t>n</a:t>
            </a:r>
            <a:r>
              <a:rPr lang="en-US" altLang="en-US" sz="2800" baseline="-33000" dirty="0">
                <a:solidFill>
                  <a:srgbClr val="000000"/>
                </a:solidFill>
                <a:latin typeface="Times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45950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F17E79-FF92-4C0E-9C70-E829B3E9A8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:r>
                  <a:rPr lang="en-US" altLang="en-US" dirty="0"/>
                  <a:t>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i="0" dirty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en-US" dirty="0"/>
                  <a:t>-Notation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F17E79-FF92-4C0E-9C70-E829B3E9A8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mr-IN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mr-IN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en-US" dirty="0" smtClean="0"/>
                      <m:t>Ω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</a:t>
                </a:r>
              </a:p>
              <a:p>
                <a:pPr marL="0" indent="0">
                  <a:buNone/>
                </a:pPr>
                <a:r>
                  <a:rPr lang="en-US" altLang="en-US" dirty="0"/>
                  <a:t>	</a:t>
                </a:r>
                <a14:m>
                  <m:oMath xmlns:m="http://schemas.openxmlformats.org/officeDocument/2006/math">
                    <m:r>
                      <a:rPr lang="mr-IN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en-US" dirty="0" smtClean="0"/>
                      <m:t>Ω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marL="0" indent="0">
                  <a:buNone/>
                </a:pPr>
                <a:r>
                  <a:rPr lang="en-US" altLang="en-US" dirty="0"/>
                  <a:t>	</a:t>
                </a:r>
                <a14:m>
                  <m:oMath xmlns:m="http://schemas.openxmlformats.org/officeDocument/2006/math">
                    <m:r>
                      <a:rPr lang="mr-IN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dirty="0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altLang="en-US" dirty="0" smtClean="0"/>
                      <m:t>Ω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endParaRPr lang="en-US" alt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𝐼𝑓</m:t>
                    </m:r>
                  </m:oMath>
                </a14:m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mr-IN" alt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mr-IN" alt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mr-IN" altLang="en-US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is-IS" altLang="en-US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is-IS" altLang="en-US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mr-IN" alt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en-US" dirty="0"/>
                  <a:t> = </a:t>
                </a:r>
                <a14:m>
                  <m:oMath xmlns:m="http://schemas.openxmlformats.org/officeDocument/2006/math">
                    <m:r>
                      <a:rPr lang="en-US" altLang="en-US" smtClean="0"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en-US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en-US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06A5-AA47-4882-9EC5-1EAAF655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A0F8F-D80F-4C18-B45C-C0079BE4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0AF947-E962-4CDE-9BE9-1B36F7C4A01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33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111313-D970-4C05-A5A1-2C87316C6E4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:r>
                  <a:rPr lang="en-US" altLang="en-US" dirty="0"/>
                  <a:t>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i="0" dirty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altLang="en-US" dirty="0"/>
                  <a:t>-Notation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111313-D970-4C05-A5A1-2C87316C6E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4544A8-45F0-4BD6-8A46-1B1A9B9585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20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mr-IN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)∈</m:t>
                      </m:r>
                      <m:r>
                        <m:rPr>
                          <m:sty m:val="p"/>
                        </m:rPr>
                        <a:rPr lang="el-GR" altLang="en-US" sz="2000" i="0" dirty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))       </m:t>
                      </m:r>
                    </m:oMath>
                  </m:oMathPara>
                </a14:m>
                <a:endParaRPr lang="en-US" alt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000" i="0" dirty="0" smtClean="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alt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00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20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|"/>
                          <m:ctrlPr>
                            <a:rPr lang="en-US" alt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0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20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20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en-US" sz="2000" i="1" dirty="0" smtClean="0">
                              <a:latin typeface="Cambria Math" panose="02040503050406030204" pitchFamily="18" charset="0"/>
                            </a:rPr>
                            <m:t>: ∃</m:t>
                          </m:r>
                          <m:r>
                            <a:rPr lang="en-US" altLang="en-US" sz="20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en-US" sz="2000" i="1" baseline="-2500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en-US" sz="20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en-US" sz="20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en-US" sz="2000" i="1" baseline="-2500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en-US" sz="2000" i="1" dirty="0" smtClean="0">
                              <a:latin typeface="Cambria Math" panose="02040503050406030204" pitchFamily="18" charset="0"/>
                            </a:rPr>
                            <m:t> &gt; </m:t>
                          </m:r>
                          <m:r>
                            <a:rPr lang="en-US" altLang="en-US" sz="20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en-US" sz="200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altLang="en-US" sz="2000" i="1" dirty="0">
                              <a:latin typeface="Times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altLang="en-US" sz="2000" baseline="-33000" dirty="0">
                              <a:latin typeface="Times" charset="0"/>
                            </a:rPr>
                            <m:t>0</m:t>
                          </m:r>
                          <m:r>
                            <a:rPr lang="en-US" altLang="en-US" sz="2000" i="1" dirty="0" smtClean="0">
                              <a:latin typeface="Cambria Math" panose="02040503050406030204" pitchFamily="18" charset="0"/>
                            </a:rPr>
                            <m:t>&gt; </m:t>
                          </m:r>
                          <m:r>
                            <a:rPr lang="en-US" altLang="en-US" sz="20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en-US" sz="200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 ≥</m:t>
                      </m:r>
                      <m:r>
                        <m:rPr>
                          <m:nor/>
                        </m:rPr>
                        <a:rPr lang="en-US" altLang="en-US" sz="2000" i="1" dirty="0">
                          <a:latin typeface="Times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en-US" sz="2000" baseline="-33000" dirty="0">
                          <a:latin typeface="Times" charset="0"/>
                        </a:rPr>
                        <m:t>0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200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 · 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) ≤ 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) ≤ 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200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 ⋅ 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alt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4544A8-45F0-4BD6-8A46-1B1A9B9585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640093-41F3-4AA7-84DC-53CAA28AF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03222-816D-445D-A213-A4C90CA91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0AF947-E962-4CDE-9BE9-1B36F7C4A011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2" name="Group 9">
            <a:extLst>
              <a:ext uri="{FF2B5EF4-FFF2-40B4-BE49-F238E27FC236}">
                <a16:creationId xmlns:a16="http://schemas.microsoft.com/office/drawing/2014/main" id="{1D5A6491-74F9-4657-9E37-03670D4F5FE0}"/>
              </a:ext>
            </a:extLst>
          </p:cNvPr>
          <p:cNvGrpSpPr>
            <a:grpSpLocks/>
          </p:cNvGrpSpPr>
          <p:nvPr/>
        </p:nvGrpSpPr>
        <p:grpSpPr bwMode="auto">
          <a:xfrm>
            <a:off x="3629025" y="2944019"/>
            <a:ext cx="4933950" cy="3322638"/>
            <a:chOff x="1570" y="1747"/>
            <a:chExt cx="3108" cy="209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741657-3B47-481A-9F12-2F1C20E0CE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0" y="1747"/>
              <a:ext cx="3108" cy="20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4" name="Text Box 4">
              <a:extLst>
                <a:ext uri="{FF2B5EF4-FFF2-40B4-BE49-F238E27FC236}">
                  <a16:creationId xmlns:a16="http://schemas.microsoft.com/office/drawing/2014/main" id="{176F2015-A3AD-4E52-9258-E966E2791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4" y="2601"/>
              <a:ext cx="5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3206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642938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963613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12858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17430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2002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26574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1146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en-US" sz="2500" i="1">
                  <a:solidFill>
                    <a:srgbClr val="000000"/>
                  </a:solidFill>
                  <a:latin typeface="Times" charset="0"/>
                </a:rPr>
                <a:t>f</a:t>
              </a:r>
            </a:p>
          </p:txBody>
        </p:sp>
        <p:sp>
          <p:nvSpPr>
            <p:cNvPr id="15" name="Text Box 5">
              <a:extLst>
                <a:ext uri="{FF2B5EF4-FFF2-40B4-BE49-F238E27FC236}">
                  <a16:creationId xmlns:a16="http://schemas.microsoft.com/office/drawing/2014/main" id="{8214A823-9DFC-4572-B099-157016FD4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8" y="2903"/>
              <a:ext cx="465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3206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642938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963613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12858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17430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2002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26574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1146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en-US" sz="2500" i="1">
                  <a:solidFill>
                    <a:srgbClr val="00BF00"/>
                  </a:solidFill>
                  <a:latin typeface="Times" charset="0"/>
                </a:rPr>
                <a:t>c</a:t>
              </a:r>
              <a:r>
                <a:rPr lang="en-US" altLang="en-US" sz="2800" baseline="-33000">
                  <a:solidFill>
                    <a:srgbClr val="00BF00"/>
                  </a:solidFill>
                  <a:latin typeface="Times" charset="0"/>
                </a:rPr>
                <a:t>1</a:t>
              </a:r>
              <a:r>
                <a:rPr lang="en-US" altLang="en-US" sz="2500">
                  <a:solidFill>
                    <a:srgbClr val="00BF00"/>
                  </a:solidFill>
                  <a:latin typeface="Times" charset="0"/>
                </a:rPr>
                <a:t> </a:t>
              </a:r>
              <a:r>
                <a:rPr lang="en-US" altLang="en-US" sz="2500">
                  <a:solidFill>
                    <a:srgbClr val="00BF00"/>
                  </a:solidFill>
                  <a:latin typeface="Cochin" charset="0"/>
                </a:rPr>
                <a:t>⋅</a:t>
              </a:r>
              <a:r>
                <a:rPr lang="en-US" altLang="en-US" sz="2500">
                  <a:solidFill>
                    <a:srgbClr val="00BF00"/>
                  </a:solidFill>
                  <a:latin typeface="Times" charset="0"/>
                </a:rPr>
                <a:t> </a:t>
              </a:r>
              <a:r>
                <a:rPr lang="en-US" altLang="en-US" sz="2500" i="1">
                  <a:solidFill>
                    <a:srgbClr val="00BF00"/>
                  </a:solidFill>
                  <a:latin typeface="Times" charset="0"/>
                </a:rPr>
                <a:t>g</a:t>
              </a:r>
            </a:p>
          </p:txBody>
        </p:sp>
        <p:sp>
          <p:nvSpPr>
            <p:cNvPr id="17" name="Text Box 7">
              <a:extLst>
                <a:ext uri="{FF2B5EF4-FFF2-40B4-BE49-F238E27FC236}">
                  <a16:creationId xmlns:a16="http://schemas.microsoft.com/office/drawing/2014/main" id="{8EBECC2A-31B0-47B7-B006-5ED6DA6FF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0" y="2244"/>
              <a:ext cx="465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3206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642938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963613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12858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17430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2002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26574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1146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en-US" sz="2500" i="1">
                  <a:solidFill>
                    <a:srgbClr val="A5002E"/>
                  </a:solidFill>
                  <a:latin typeface="Times" charset="0"/>
                </a:rPr>
                <a:t>c</a:t>
              </a:r>
              <a:r>
                <a:rPr lang="en-US" altLang="en-US" sz="2800" baseline="-33000">
                  <a:solidFill>
                    <a:srgbClr val="BF0000"/>
                  </a:solidFill>
                  <a:latin typeface="Times" charset="0"/>
                </a:rPr>
                <a:t>2</a:t>
              </a:r>
              <a:r>
                <a:rPr lang="en-US" altLang="en-US" sz="2500">
                  <a:solidFill>
                    <a:srgbClr val="A5002E"/>
                  </a:solidFill>
                  <a:latin typeface="Times" charset="0"/>
                </a:rPr>
                <a:t> </a:t>
              </a:r>
              <a:r>
                <a:rPr lang="en-US" altLang="en-US" sz="2500">
                  <a:solidFill>
                    <a:srgbClr val="A5002E"/>
                  </a:solidFill>
                  <a:latin typeface="Cochin" charset="0"/>
                </a:rPr>
                <a:t>⋅</a:t>
              </a:r>
              <a:r>
                <a:rPr lang="en-US" altLang="en-US" sz="2500">
                  <a:solidFill>
                    <a:srgbClr val="A5002E"/>
                  </a:solidFill>
                  <a:latin typeface="Times" charset="0"/>
                </a:rPr>
                <a:t> </a:t>
              </a:r>
              <a:r>
                <a:rPr lang="en-US" altLang="en-US" sz="2500" i="1">
                  <a:solidFill>
                    <a:srgbClr val="A5002E"/>
                  </a:solidFill>
                  <a:latin typeface="Times" charset="0"/>
                </a:rPr>
                <a:t>g</a:t>
              </a:r>
            </a:p>
          </p:txBody>
        </p:sp>
      </p:grpSp>
      <p:sp>
        <p:nvSpPr>
          <p:cNvPr id="28" name="Text Box 6">
            <a:extLst>
              <a:ext uri="{FF2B5EF4-FFF2-40B4-BE49-F238E27FC236}">
                <a16:creationId xmlns:a16="http://schemas.microsoft.com/office/drawing/2014/main" id="{FE3FE8A5-1C43-4936-B128-DB230ECE4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856" y="5853845"/>
            <a:ext cx="37465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tabLst>
                <a:tab pos="7493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320675" defTabSz="642938">
              <a:tabLst>
                <a:tab pos="7493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642938" defTabSz="642938">
              <a:tabLst>
                <a:tab pos="7493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963613" defTabSz="642938">
              <a:tabLst>
                <a:tab pos="7493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285875" defTabSz="642938">
              <a:tabLst>
                <a:tab pos="7493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1743075" defTabSz="642938" fontAlgn="base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200275" defTabSz="642938" fontAlgn="base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2657475" defTabSz="642938" fontAlgn="base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114675" defTabSz="642938" fontAlgn="base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en-US" sz="2500" i="1" dirty="0">
                <a:solidFill>
                  <a:srgbClr val="000000"/>
                </a:solidFill>
                <a:latin typeface="Times" charset="0"/>
              </a:rPr>
              <a:t>n</a:t>
            </a:r>
            <a:r>
              <a:rPr lang="en-US" altLang="en-US" sz="2800" baseline="-33000" dirty="0">
                <a:solidFill>
                  <a:srgbClr val="000000"/>
                </a:solidFill>
                <a:latin typeface="Times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623444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F17E79-FF92-4C0E-9C70-E829B3E9A8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:r>
                  <a:rPr lang="en-US" altLang="en-US" dirty="0"/>
                  <a:t>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i="0" dirty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altLang="en-US" dirty="0"/>
                  <a:t>-Notation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F17E79-FF92-4C0E-9C70-E829B3E9A8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mr-IN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mr-IN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en-US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</a:t>
                </a:r>
              </a:p>
              <a:p>
                <a:pPr marL="0" indent="0">
                  <a:buNone/>
                </a:pPr>
                <a:r>
                  <a:rPr lang="en-US" altLang="en-US" dirty="0"/>
                  <a:t>	</a:t>
                </a:r>
                <a14:m>
                  <m:oMath xmlns:m="http://schemas.openxmlformats.org/officeDocument/2006/math">
                    <m:r>
                      <a:rPr lang="mr-IN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dirty="0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sty m:val="p"/>
                      </m:rPr>
                      <a:rPr lang="el-GR" altLang="en-US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marL="0" indent="0">
                  <a:buNone/>
                </a:pPr>
                <a:r>
                  <a:rPr lang="en-US" altLang="en-US" dirty="0"/>
                  <a:t>	</a:t>
                </a:r>
                <a14:m>
                  <m:oMath xmlns:m="http://schemas.openxmlformats.org/officeDocument/2006/math">
                    <m:r>
                      <a:rPr lang="mr-IN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dirty="0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sty m:val="p"/>
                      </m:rPr>
                      <a:rPr lang="el-GR" altLang="en-US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endParaRPr lang="en-US" alt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𝐼𝑓</m:t>
                    </m:r>
                  </m:oMath>
                </a14:m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mr-IN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mr-IN" alt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mr-IN" alt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is-IS" altLang="en-US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is-IS" altLang="en-US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mr-IN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en-US" dirty="0"/>
                  <a:t> = </a:t>
                </a:r>
                <a14:m>
                  <m:oMath xmlns:m="http://schemas.openxmlformats.org/officeDocument/2006/math">
                    <m:r>
                      <a:rPr lang="en-US" altLang="en-US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𝑠𝑜𝑚𝑒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𝑐𝑜𝑛𝑠𝑡𝑎𝑛𝑡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en-US" dirty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en-US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06A5-AA47-4882-9EC5-1EAAF655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A0F8F-D80F-4C18-B45C-C0079BE4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0AF947-E962-4CDE-9BE9-1B36F7C4A01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57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1208</TotalTime>
  <Words>2062</Words>
  <Application>Microsoft Office PowerPoint</Application>
  <PresentationFormat>Widescreen</PresentationFormat>
  <Paragraphs>280</Paragraphs>
  <Slides>30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Cochin</vt:lpstr>
      <vt:lpstr>Times</vt:lpstr>
      <vt:lpstr>Times New Roman</vt:lpstr>
      <vt:lpstr>Office Theme</vt:lpstr>
      <vt:lpstr>Data Structure &amp; Algorithms</vt:lpstr>
      <vt:lpstr>Overview</vt:lpstr>
      <vt:lpstr>Asymptotic Notation</vt:lpstr>
      <vt:lpstr>The O-Notation</vt:lpstr>
      <vt:lpstr>The O-Notation</vt:lpstr>
      <vt:lpstr>The Ω-Notation</vt:lpstr>
      <vt:lpstr>The Ω-Notation</vt:lpstr>
      <vt:lpstr>The Θ-Notation</vt:lpstr>
      <vt:lpstr>The Θ-Notation</vt:lpstr>
      <vt:lpstr>The o-Notation</vt:lpstr>
      <vt:lpstr>The o-Notation</vt:lpstr>
      <vt:lpstr>The ω-Notation</vt:lpstr>
      <vt:lpstr>The ω-Notation</vt:lpstr>
      <vt:lpstr>Comparison of Functions</vt:lpstr>
      <vt:lpstr>Comparison of Functions</vt:lpstr>
      <vt:lpstr>Comparison of Functions</vt:lpstr>
      <vt:lpstr>Comparison of Functions</vt:lpstr>
      <vt:lpstr>Correspondence between notations and “&lt;“ , “&gt;”</vt:lpstr>
      <vt:lpstr>Standard Notation and Common Functions</vt:lpstr>
      <vt:lpstr>Standard Notation and Common Functions</vt:lpstr>
      <vt:lpstr>Standard Notation and Common Functions</vt:lpstr>
      <vt:lpstr>Standard Notation and Common Functions</vt:lpstr>
      <vt:lpstr>Standard Notation and Common Functions</vt:lpstr>
      <vt:lpstr>Exercise</vt:lpstr>
      <vt:lpstr>Standard Notation and Common Functions</vt:lpstr>
      <vt:lpstr>Standard Notation and Common Functions</vt:lpstr>
      <vt:lpstr>Standard Notation and Common Functions</vt:lpstr>
      <vt:lpstr>Standard Notation and Common Functions</vt:lpstr>
      <vt:lpstr>Standard Notation and Common Functions</vt:lpstr>
      <vt:lpstr>Standard Notation and Common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bardia ardakanian</dc:creator>
  <cp:lastModifiedBy>bardia ardakanian</cp:lastModifiedBy>
  <cp:revision>87</cp:revision>
  <dcterms:created xsi:type="dcterms:W3CDTF">2021-09-12T15:50:03Z</dcterms:created>
  <dcterms:modified xsi:type="dcterms:W3CDTF">2021-09-23T07:20:34Z</dcterms:modified>
</cp:coreProperties>
</file>