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99" r:id="rId3"/>
    <p:sldId id="300" r:id="rId4"/>
    <p:sldId id="302" r:id="rId5"/>
    <p:sldId id="301" r:id="rId6"/>
    <p:sldId id="257" r:id="rId7"/>
    <p:sldId id="258" r:id="rId8"/>
    <p:sldId id="276" r:id="rId9"/>
    <p:sldId id="259" r:id="rId10"/>
    <p:sldId id="291" r:id="rId11"/>
    <p:sldId id="261" r:id="rId12"/>
    <p:sldId id="262" r:id="rId13"/>
    <p:sldId id="277" r:id="rId14"/>
    <p:sldId id="278" r:id="rId15"/>
    <p:sldId id="295" r:id="rId16"/>
    <p:sldId id="281" r:id="rId17"/>
    <p:sldId id="264" r:id="rId18"/>
    <p:sldId id="282" r:id="rId19"/>
    <p:sldId id="265" r:id="rId20"/>
    <p:sldId id="283" r:id="rId21"/>
    <p:sldId id="284" r:id="rId22"/>
    <p:sldId id="296" r:id="rId23"/>
    <p:sldId id="268" r:id="rId24"/>
    <p:sldId id="285" r:id="rId25"/>
    <p:sldId id="292" r:id="rId26"/>
    <p:sldId id="293" r:id="rId27"/>
    <p:sldId id="286" r:id="rId28"/>
    <p:sldId id="287" r:id="rId29"/>
    <p:sldId id="294" r:id="rId30"/>
    <p:sldId id="297" r:id="rId31"/>
    <p:sldId id="298" r:id="rId32"/>
    <p:sldId id="270" r:id="rId33"/>
    <p:sldId id="289" r:id="rId34"/>
    <p:sldId id="288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79EC3-C50F-4451-A0B4-6A622120E476}">
  <a:tblStyle styleId="{56679EC3-C50F-4451-A0B4-6A622120E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097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704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16d6ea5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16d6ea57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16d6ea57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05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16d6ea5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16d6ea57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16d6ea57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8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97124f26133ed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97124f26133ed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97124f26133ed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586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0a552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0a5525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0a5525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41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0a552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0a5525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0a5525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5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0a552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0a5525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0a5525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6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97124f26133ed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97124f26133ed2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d97124f26133ed2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43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97124f26133ed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97124f26133ed2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d97124f26133ed2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302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0a552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0a5525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0a5525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3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70a5525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70a55251e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f70a55251e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57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dcf92d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dcf92db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f5dcf92db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97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600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827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91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207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89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272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028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501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97124f26133ed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97124f26133ed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5d97124f26133ed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703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0a552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0a5525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0a5525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0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dcf92d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dcf92db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f5dcf92db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065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97124f26133ed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97124f26133ed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5d97124f26133ed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96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dcf92d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dcf92db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f5dcf92db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65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6d6ea5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6d6ea57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16d6ea57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06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6d6ea5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6d6ea57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16d6ea57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95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6d6ea5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6d6ea57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f16d6ea57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07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dcf92db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5dcf92db5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f5dcf92db5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83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16d6ea5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16d6ea57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16d6ea57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9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36F-FA55-45B2-A42D-CA936CF8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FF614-C182-4373-91CA-6B024A0C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C28B-2809-4DAE-8E9B-04E9E8EA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137-3CFF-4103-80CE-C513F544C64F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983A-DA82-4DD6-8A4B-745962DF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0DC2-2B05-4893-87C0-8F80F122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9AA2-3FA4-439C-8EAB-8719A945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6FD6A-6D0C-45A2-A168-146E88CF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F9E6-DE38-4116-B0E5-95DDC504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A3F-0708-4F1A-94FF-62578C0C706B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1325-81F3-40EA-8965-0182317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82A3-09D2-4128-A434-EA20862C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CC3D1-A8CA-49D3-A3FF-DABE06BC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11B10-6CD0-4474-9F35-3162D86F8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FA73-3EB7-46B9-9BBD-70664E08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9602-3F2E-4102-9F1E-EF1EB3FA7099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1261-3FED-4840-815B-157333EF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BD46-102E-41DB-9ED9-BD8024D2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6CBF-D745-476B-A6E3-8CBA9EFE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DB7D-8C3A-4D74-A461-571656FC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00B2-57CE-49EF-934D-5B2ECF7E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88-BF7C-4070-8FEB-7D3CFC876A59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0B35-9473-4833-A7F6-699EA05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1A47-4A40-41A6-9481-9F314D79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4B9-454B-4719-9C4D-FF4658D2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A05F-F76D-41A8-B62C-BF39A446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4C9D-9FEB-481A-8C59-C16301E8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EA2A-3A6F-4B94-9FF8-19894968F777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DF4E-7BD3-4686-A03F-592B10A1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385E-876C-4BA6-80D5-2564AE8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B03C-B882-4AC5-8268-E5EF1615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7F0E-A297-4C46-9789-1945EF6CF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1B52-7077-4F8B-8763-C3AB3ED5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41F2-D910-4143-8620-C93F393F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AF4-7FCD-432D-8E62-2B3E624CECAD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2AF4-FE64-4DA3-845D-A02BDAE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1A4F-0A91-4F71-81E0-5C8A0C93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AB3C-4435-4141-B01F-6E293CDA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1EF1-F297-4704-AE9F-7FA63FF8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9B1D3-C273-4642-BCFA-B243E1C0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EE6FD-644C-48F0-B5DF-8BC611CD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46B9C-0E87-4BFC-8059-92298AE5F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9C72-C783-489F-8E06-DF7E6E94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8AC5-E144-401A-87C1-434EE9ED6FA2}" type="datetime1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36F8D-9F5B-40D1-B70F-09B2356B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A5AD7-5D77-42DF-9137-56A63F1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A7C4-213E-4688-AA8A-9312FFF1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00D8B-0380-4F5E-835D-DA983435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E4A4-81F6-4A49-A422-637E70D0AD47}" type="datetime1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307EA-D906-46A8-B132-98A4FE56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7491C-46EB-4AD4-BCBE-A949F326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5A294-53F1-4D31-98CF-6E3F047F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74C7-BA2E-4F8F-8457-5D97E2525A6B}" type="datetime1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D5523-636A-458B-B4DC-5FC7B5D4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55E04-70CE-44C0-8762-A4F9AEF2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37F7-47C5-4F13-A105-B74B0558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1EF6-5B74-4200-A82A-3A12CAFA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5D80-9A99-4D24-81BE-867655C1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0D88-745C-4771-83BD-F60EABB4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F3D6-4740-4D1F-B079-191439B682BA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6A2B-D347-472B-AB93-1B48EF12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A6D9-5F1D-408C-B4FB-95CCCE98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EA31-B3F6-468C-BB9A-703B9F77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054BA-C545-445B-8D03-E14523F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E597-057D-40AA-80A0-CD146A1C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AF13-A83E-4F4C-9725-829248AE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886-2988-408E-B3CE-CFB2369F82A4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5E92-5DB0-413F-AB8B-2A7D4019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A2AF-F155-431A-AE6B-48F91A47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0E272-FFED-430E-9038-4D83CEF1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B12A-A0EA-4C39-8946-72B182F3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4975-198D-4D7D-B1B1-BDEBDF7B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3970-3626-4B8C-AF30-D922CFB0890A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D2B8-F73F-42BD-9817-2B07B841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6B5C-62CE-4BB9-9052-5124D25C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54D6-98BF-420B-A2AA-693B4EB5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Data Structure &amp; Algorithms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BST (Binary Search Tree)</a:t>
            </a:r>
          </a:p>
          <a:p>
            <a:pPr lvl="0"/>
            <a:endParaRPr lang="en-US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fld id="{00000000-1234-1234-1234-123412341234}" type="slidenum">
              <a:rPr lang="en-US"/>
              <a:pPr lvl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D8BE-5344-43A0-8EB6-E0B76F99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Example – Tree walks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1B7EE-A1A4-4578-B250-BAB369BA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5422B1B-2758-4318-BBFD-EFB903474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9"/>
          <a:stretch/>
        </p:blipFill>
        <p:spPr bwMode="auto">
          <a:xfrm>
            <a:off x="3990975" y="2224089"/>
            <a:ext cx="4210050" cy="217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6B259-F07A-43D3-9E88-527A47A14485}"/>
              </a:ext>
            </a:extLst>
          </p:cNvPr>
          <p:cNvSpPr txBox="1"/>
          <p:nvPr/>
        </p:nvSpPr>
        <p:spPr>
          <a:xfrm>
            <a:off x="3788777" y="4597646"/>
            <a:ext cx="4614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Preorder Traversal-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100 , 20 , 10 , 30 , 200 , 150 , 300</a:t>
            </a:r>
          </a:p>
          <a:p>
            <a:pPr algn="l" fontAlgn="base"/>
            <a:r>
              <a:rPr lang="en-US" b="1" i="0" u="sng" dirty="0" err="1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Inorder</a:t>
            </a:r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 Traversal-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10 , 20 , 30 , 100 , 150 , 200 , 300</a:t>
            </a:r>
          </a:p>
          <a:p>
            <a:pPr algn="l" fontAlgn="base"/>
            <a:r>
              <a:rPr lang="en-US" b="1" i="0" u="sng" dirty="0" err="1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Postorder</a:t>
            </a:r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 Traversal-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10 , 30 , 20 , 150 , 300 , 200 , 100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40779C-B59C-4C3E-80A3-A590686C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Structure &amp; Algorithms Fall 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7BE777-ECA4-4112-A567-36B513D8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3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In-order traversal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A4E2EA-7891-4881-80A6-773617D93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722137"/>
              </p:ext>
            </p:extLst>
          </p:nvPr>
        </p:nvGraphicFramePr>
        <p:xfrm>
          <a:off x="3467100" y="2999899"/>
          <a:ext cx="5257800" cy="20472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71479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(struct node* root){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(root ==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//recursively traverse left subtree first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(root-&gt;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leftChild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//traverse current node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2FCA2"/>
                          </a:solidFill>
                          <a:effectLst/>
                          <a:latin typeface="Consolas" panose="020B0609020204030204" pitchFamily="49" charset="0"/>
                        </a:rPr>
                        <a:t>"%d "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, root-data);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recursively traverse right subtree lastly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(root-&gt;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rightChild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62296"/>
                  </a:ext>
                </a:extLst>
              </a:tr>
            </a:tbl>
          </a:graphicData>
        </a:graphic>
      </p:graphicFrame>
      <p:sp>
        <p:nvSpPr>
          <p:cNvPr id="166" name="Google Shape;166;p18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610873-0BBF-4DB9-A8DD-D1F99357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-666859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In-order –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Google Shape;177;p19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a-IR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 )+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a-IR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fa-I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a-IR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77" name="Google Shape;17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Google Shape;179;p19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12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111062" y="2270234"/>
            <a:ext cx="2238704" cy="9564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16717" y="2270234"/>
            <a:ext cx="246994" cy="12086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21011" y="2270234"/>
            <a:ext cx="1659320" cy="108256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118" y="3404654"/>
                <a:ext cx="41547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𝑙𝑒𝑓𝑡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𝑠𝑢𝑏𝑡𝑟𝑒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𝑛𝑜𝑑𝑒𝑠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8" y="3404654"/>
                <a:ext cx="4154727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3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89324" y="3591929"/>
                <a:ext cx="408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𝑙𝑒𝑓𝑡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𝑠𝑢𝑏𝑡𝑟𝑒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𝑛𝑜𝑑𝑒𝑠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24" y="3591929"/>
                <a:ext cx="408252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3443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80331" y="3489434"/>
                <a:ext cx="1429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𝑟𝑜𝑜</m:t>
                    </m:r>
                  </m:oMath>
                </a14:m>
                <a:r>
                  <a:rPr lang="en-US" sz="1800" dirty="0"/>
                  <a:t>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31" y="3489434"/>
                <a:ext cx="1429366" cy="369332"/>
              </a:xfrm>
              <a:prstGeom prst="rect">
                <a:avLst/>
              </a:prstGeom>
              <a:blipFill>
                <a:blip r:embed="rId6"/>
                <a:stretch>
                  <a:fillRect t="-8197" r="-29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589481" y="3961261"/>
            <a:ext cx="0" cy="9050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8895" y="4029008"/>
            <a:ext cx="0" cy="9050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6869" y="4927770"/>
                <a:ext cx="3401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mr-IN" sz="1800" i="1" smtClean="0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=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+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mr-IN" sz="1800" dirty="0"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mr-IN" sz="1800" i="1" dirty="0">
                        <a:highlight>
                          <a:srgbClr val="FFFFFF"/>
                        </a:highlight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mr-IN" sz="1800" dirty="0">
                  <a:highlight>
                    <a:srgbClr val="FFFFFF"/>
                  </a:highlight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69" y="4927770"/>
                <a:ext cx="3401829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5735" t="-75000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62796" y="4927770"/>
                <a:ext cx="3401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mr-IN" sz="1800" i="1" smtClean="0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=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+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mr-IN" sz="1800" dirty="0"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mr-IN" sz="1800" i="1" dirty="0">
                        <a:highlight>
                          <a:srgbClr val="FFFFFF"/>
                        </a:highlight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mr-IN" sz="1800" dirty="0">
                  <a:highlight>
                    <a:srgbClr val="FFFFFF"/>
                  </a:highlight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96" y="4927770"/>
                <a:ext cx="3401829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5914" t="-75000" r="-179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499483" y="5373667"/>
            <a:ext cx="1501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16717" y="5259028"/>
            <a:ext cx="1501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In-order – Time Complexity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Google Shape;177;p19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fa-IR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a-IR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a-IR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a-IR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a-IR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a-IR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a-IR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a-IR" dirty="0"/>
                  <a:t> </a:t>
                </a:r>
                <a14:m>
                  <m:oMath xmlns:m="http://schemas.openxmlformats.org/officeDocument/2006/math">
                    <m:r>
                      <a:rPr lang="fa-IR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77" name="Google Shape;17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Google Shape;179;p19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Data Structure &amp; Algorithms Fall 2021</a:t>
            </a: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13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90896" y="2340883"/>
            <a:ext cx="682921" cy="35518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70274" y="2357329"/>
            <a:ext cx="5255" cy="53602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91684" y="2360793"/>
            <a:ext cx="681858" cy="3871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118" y="2616068"/>
                <a:ext cx="41547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𝑙𝑒𝑓𝑡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𝑠𝑢𝑏𝑡𝑟𝑒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𝑛𝑜𝑑𝑒𝑠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8" y="2616068"/>
                <a:ext cx="4154727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38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46423" y="2882830"/>
                <a:ext cx="408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𝑙𝑒𝑓𝑡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𝑠𝑢𝑏𝑡𝑟𝑒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𝑛𝑜𝑑𝑒𝑠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23" y="2882830"/>
                <a:ext cx="408252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28951" y="2657334"/>
                <a:ext cx="1521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𝑟𝑜𝑜𝑡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1" y="2657334"/>
                <a:ext cx="15213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499483" y="3067496"/>
            <a:ext cx="0" cy="569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563710" y="3352037"/>
            <a:ext cx="6564" cy="625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636990"/>
                <a:ext cx="3401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mr-IN" sz="1800" i="1" smtClean="0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=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+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mr-IN" sz="1800" dirty="0"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mr-IN" sz="1800" i="1" dirty="0">
                        <a:highlight>
                          <a:srgbClr val="FFFFFF"/>
                        </a:highlight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mr-IN" sz="1800" dirty="0">
                  <a:highlight>
                    <a:srgbClr val="FFFFFF"/>
                  </a:highlight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6990"/>
                <a:ext cx="3401829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5914" t="-75000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08305" y="4033448"/>
                <a:ext cx="3401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mr-IN" sz="1800" i="1" smtClean="0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=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+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  <m:r>
                              <a:rPr lang="mr-IN" sz="1800" i="1">
                                <a:highlight>
                                  <a:srgbClr val="FFFFFF"/>
                                </a:highlight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mr-IN" sz="1800" dirty="0"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mr-IN" sz="1800" i="1" dirty="0">
                        <a:highlight>
                          <a:srgbClr val="FFFFFF"/>
                        </a:highlight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mr-IN" sz="1800" i="1">
                        <a:highlight>
                          <a:srgbClr val="FFFFFF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mr-IN" sz="1800" dirty="0">
                  <a:highlight>
                    <a:srgbClr val="FFFFFF"/>
                  </a:highlight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305" y="4033448"/>
                <a:ext cx="3401829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5914" t="-75000" r="-179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345453" y="3926853"/>
            <a:ext cx="1501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63710" y="4239409"/>
            <a:ext cx="1035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7382" y="5121472"/>
                <a:ext cx="1082641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Overall using</a:t>
                </a:r>
                <a:r>
                  <a:rPr lang="fa-IR" sz="2400" dirty="0"/>
                  <a:t> </a:t>
                </a:r>
                <a:r>
                  <a:rPr lang="en-US" sz="2400" dirty="0"/>
                  <a:t>induction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>
                  <a:ea typeface="Cambria Math" charset="0"/>
                  <a:cs typeface="Cambria Math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We have n nodes, and for each node it takes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time, thus the total time will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</a:rPr>
                      <m:t> ∗ 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2" y="5121472"/>
                <a:ext cx="10826418" cy="1384995"/>
              </a:xfrm>
              <a:prstGeom prst="rect">
                <a:avLst/>
              </a:prstGeom>
              <a:blipFill>
                <a:blip r:embed="rId9"/>
                <a:stretch>
                  <a:fillRect l="-90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240029" y="5121472"/>
            <a:ext cx="1818290" cy="546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In-order – Time Complexity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Google Shape;177;p19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r>
                  <a:rPr lang="en-US" altLang="en-US" i="0" dirty="0"/>
                  <a:t>We have a BST with n nodes</a:t>
                </a:r>
                <a:endParaRPr lang="en-US" altLang="en-US" dirty="0"/>
              </a:p>
              <a:p>
                <a:r>
                  <a:rPr lang="en-US" altLang="en-US" i="0" dirty="0"/>
                  <a:t>Intuitively:  every node is visited exactly once and a constant time operation (print) is</a:t>
                </a:r>
                <a:r>
                  <a:rPr lang="fa-IR" altLang="en-US" i="0" dirty="0"/>
                  <a:t> </a:t>
                </a:r>
                <a:r>
                  <a:rPr lang="en-US" altLang="en-US" i="0" dirty="0"/>
                  <a:t>done on it </a:t>
                </a:r>
                <a:r>
                  <a:rPr lang="en-GB" altLang="en-US" dirty="0">
                    <a:sym typeface="Wingdings"/>
                  </a:rPr>
                  <a:t></a:t>
                </a:r>
                <a:r>
                  <a:rPr lang="en-US" altLang="en-US" i="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i="0" dirty="0"/>
              </a:p>
              <a:p>
                <a:pPr marL="0" indent="0">
                  <a:buNone/>
                </a:pPr>
                <a:r>
                  <a:rPr lang="en-US" altLang="en-US" i="0" dirty="0"/>
                  <a:t>Formal:</a:t>
                </a:r>
                <a:endParaRPr lang="en-US" altLang="en-US" dirty="0"/>
              </a:p>
              <a:p>
                <a:r>
                  <a:rPr lang="en-US" altLang="en-US" i="0" dirty="0"/>
                  <a:t>Suppose that the BST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0" dirty="0"/>
                  <a:t> nodes has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i="0" dirty="0"/>
                  <a:t> nodes in the left subtree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i="0" dirty="0"/>
                  <a:t> in the right subtree</a:t>
                </a:r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dirty="0"/>
              </a:p>
              <a:p>
                <a:r>
                  <a:rPr lang="en-US" altLang="en-US" i="0" dirty="0"/>
                  <a:t>We assume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i="0" dirty="0"/>
                  <a:t>. easy proof by induction (verify base</a:t>
                </a:r>
                <a:r>
                  <a:rPr lang="fa-IR" altLang="en-US" i="0" dirty="0"/>
                  <a:t>-</a:t>
                </a:r>
                <a:r>
                  <a:rPr lang="en-US" altLang="en-US" i="0" dirty="0"/>
                  <a:t>case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i="0" dirty="0"/>
                  <a:t>, assume true for all smaller than n, replace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i="0" dirty="0"/>
                  <a:t> and prove that it is according to the assumed formula)</a:t>
                </a:r>
                <a:endParaRPr lang="en-GB" altLang="en-US" dirty="0"/>
              </a:p>
            </p:txBody>
          </p:sp>
        </mc:Choice>
        <mc:Fallback xmlns="">
          <p:sp>
            <p:nvSpPr>
              <p:cNvPr id="177" name="Google Shape;17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Google Shape;179;p19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Data Structure &amp; Algorithms Fall 2021</a:t>
            </a: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 on a BST - Example</a:t>
            </a:r>
            <a:endParaRPr dirty="0"/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447800" y="1905000"/>
            <a:ext cx="6324600" cy="3200400"/>
            <a:chOff x="912" y="1296"/>
            <a:chExt cx="3984" cy="2016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2306" y="1296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350" y="1296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10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063" y="1744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3107" y="1744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15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1510" y="174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598" y="174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1948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036" y="23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6</a:t>
              </a: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912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1000" y="23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1</a:t>
              </a: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2426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514" y="305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8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1713" y="3051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1802" y="305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4498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4541" y="3051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23</a:t>
              </a: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3661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705" y="3051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18</a:t>
              </a:r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3900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944" y="2304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20</a:t>
              </a: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H="1">
              <a:off x="1868" y="1520"/>
              <a:ext cx="47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 flipH="1">
              <a:off x="1231" y="2005"/>
              <a:ext cx="398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1749" y="2005"/>
              <a:ext cx="318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>
              <a:off x="1917" y="2565"/>
              <a:ext cx="230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2187" y="2565"/>
              <a:ext cx="398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2665" y="1483"/>
              <a:ext cx="55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>
              <a:off x="3422" y="1931"/>
              <a:ext cx="598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H="1">
              <a:off x="3860" y="2565"/>
              <a:ext cx="239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4259" y="2528"/>
              <a:ext cx="398" cy="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>
              <a:off x="1104" y="3024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1193" y="30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1104" y="254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3003550" y="1408113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6&lt;10</a:t>
            </a:r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 flipH="1">
            <a:off x="2743200" y="1981200"/>
            <a:ext cx="685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2559050" y="17891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1803400" y="251460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6&gt;4</a:t>
            </a: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3257550" y="29098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2971800" y="2971800"/>
            <a:ext cx="3810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44"/>
          <p:cNvSpPr>
            <a:spLocks noChangeArrowheads="1"/>
          </p:cNvSpPr>
          <p:nvPr/>
        </p:nvSpPr>
        <p:spPr bwMode="auto">
          <a:xfrm>
            <a:off x="3043238" y="3453607"/>
            <a:ext cx="730250" cy="51752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7575551" y="1789113"/>
            <a:ext cx="3536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Search for </a:t>
            </a:r>
            <a:r>
              <a:rPr lang="en-US" altLang="en-US" sz="2400" i="1">
                <a:solidFill>
                  <a:srgbClr val="FF0000"/>
                </a:solidFill>
              </a:rPr>
              <a:t>k=6,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return pointer</a:t>
            </a:r>
            <a:r>
              <a:rPr lang="en-US" altLang="en-US" sz="2400" i="1" dirty="0">
                <a:solidFill>
                  <a:srgbClr val="0066FF"/>
                </a:solidFill>
              </a:rPr>
              <a:t> x</a:t>
            </a:r>
            <a:r>
              <a:rPr lang="en-US" altLang="en-US" sz="2400" i="1" dirty="0"/>
              <a:t>  to node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containing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3" grpId="0"/>
      <p:bldP spid="54" grpId="0"/>
      <p:bldP spid="54" grpId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Search – Recursive Version - Algorithm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425835-AC15-4E20-8A73-FF9F2F907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49483"/>
              </p:ext>
            </p:extLst>
          </p:nvPr>
        </p:nvGraphicFramePr>
        <p:xfrm>
          <a:off x="3261989" y="2893219"/>
          <a:ext cx="5668022" cy="1955800"/>
        </p:xfrm>
        <a:graphic>
          <a:graphicData uri="http://schemas.openxmlformats.org/drawingml/2006/table">
            <a:tbl>
              <a:tblPr/>
              <a:tblGrid>
                <a:gridCol w="5668022">
                  <a:extLst>
                    <a:ext uri="{9D8B030D-6E8A-4147-A177-3AD203B41FA5}">
                      <a16:colId xmlns:a16="http://schemas.microsoft.com/office/drawing/2014/main" val="1619011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Tree-Search(x, k)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 == NIL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K ==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x.key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k &lt;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x.key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Tree_Search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x.left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, k)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Tree_Search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, k)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47711"/>
                  </a:ext>
                </a:extLst>
              </a:tr>
            </a:tbl>
          </a:graphicData>
        </a:graphic>
      </p:graphicFrame>
      <p:sp>
        <p:nvSpPr>
          <p:cNvPr id="216" name="Google Shape;216;p21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2EAA3B7-31E2-4A4F-A498-C433B501F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439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0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Search – Recursive Version - Code</a:t>
            </a:r>
            <a:endParaRPr lang="en-US"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17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AA32CB-2BD2-422B-B304-87E0704B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DDACAD6-C28B-43CA-9960-E8C65731E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14602"/>
              </p:ext>
            </p:extLst>
          </p:nvPr>
        </p:nvGraphicFramePr>
        <p:xfrm>
          <a:off x="3199845" y="2150378"/>
          <a:ext cx="5792310" cy="3114040"/>
        </p:xfrm>
        <a:graphic>
          <a:graphicData uri="http://schemas.openxmlformats.org/drawingml/2006/table">
            <a:tbl>
              <a:tblPr/>
              <a:tblGrid>
                <a:gridCol w="5792310">
                  <a:extLst>
                    <a:ext uri="{9D8B030D-6E8A-4147-A177-3AD203B41FA5}">
                      <a16:colId xmlns:a16="http://schemas.microsoft.com/office/drawing/2014/main" val="267162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C function to search a given key in a given BST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struct node*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search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(struct node* root,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key)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Base Cases: root is null or key is present at root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(root ==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|| root-&gt;key == key)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root;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Key is smaller than root's key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(key &lt; root-&gt;key)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search(root-&gt;left, key);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Key is greater than root's key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search(root-&gt;right, key);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2407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047E1302-9701-4679-BD9D-9B8CB05E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-352018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Search – Recursive Version –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7;p19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GB" altLang="en-US" dirty="0"/>
                  <a:t>For each level of tree it takes constant time (according to code) </a:t>
                </a:r>
                <a:r>
                  <a:rPr lang="en-GB" altLang="en-US" dirty="0">
                    <a:sym typeface="Wingdings"/>
                  </a:rPr>
                  <a:t> Total time will be:</a:t>
                </a:r>
              </a:p>
              <a:p>
                <a:pPr lvl="1"/>
                <a:r>
                  <a:rPr lang="en-GB" altLang="en-US" dirty="0"/>
                  <a:t>Height of tree * Constant Time</a:t>
                </a:r>
              </a:p>
              <a:p>
                <a:pPr lvl="1"/>
                <a:r>
                  <a:rPr lang="en-GB" altLang="en-US" dirty="0"/>
                  <a:t>Overall:</a:t>
                </a:r>
                <a:r>
                  <a:rPr lang="en-GB" alt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𝑂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h</m:t>
                        </m:r>
                      </m:e>
                    </m:d>
                  </m:oMath>
                </a14:m>
                <a:r>
                  <a:rPr lang="en-GB" altLang="en-US" dirty="0"/>
                  <a:t> </a:t>
                </a:r>
                <a:r>
                  <a:rPr lang="en-GB" altLang="en-US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𝑂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𝑙𝑜𝑔𝑛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" name="Google Shape;17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Google Shape;216;p21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Search – Iterative Version - Algorithm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69B75D-D028-45B1-9192-8E8900255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92740"/>
              </p:ext>
            </p:extLst>
          </p:nvPr>
        </p:nvGraphicFramePr>
        <p:xfrm>
          <a:off x="3467100" y="3045619"/>
          <a:ext cx="5257800" cy="1955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65478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Iterative-Tree-Search(x, k)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 != NIL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k !=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x.key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k &lt;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x.key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    x =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x.left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854786"/>
                  </a:ext>
                </a:extLst>
              </a:tr>
            </a:tbl>
          </a:graphicData>
        </a:graphic>
      </p:graphicFrame>
      <p:sp>
        <p:nvSpPr>
          <p:cNvPr id="226" name="Google Shape;226;p2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19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13595D-7CE4-432D-9368-2D98C5004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-114893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Binary Tree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 binary tree is a linked data structure in which each node is an object that contains following attributes:</a:t>
            </a:r>
          </a:p>
          <a:p>
            <a:pPr lvl="1"/>
            <a:r>
              <a:rPr lang="en-US" altLang="en-US" dirty="0"/>
              <a:t>a key and satellite data</a:t>
            </a:r>
          </a:p>
          <a:p>
            <a:pPr lvl="1"/>
            <a:r>
              <a:rPr lang="en-US" altLang="en-US" dirty="0"/>
              <a:t>left, pointing to its left child </a:t>
            </a:r>
          </a:p>
          <a:p>
            <a:pPr lvl="1"/>
            <a:r>
              <a:rPr lang="en-US" altLang="en-US" dirty="0"/>
              <a:t>right, pointing to its right child</a:t>
            </a:r>
          </a:p>
          <a:p>
            <a:pPr lvl="1"/>
            <a:r>
              <a:rPr lang="en-US" altLang="en-US" dirty="0"/>
              <a:t>p, pointing to its parent</a:t>
            </a:r>
          </a:p>
          <a:p>
            <a:pPr lvl="1"/>
            <a:endParaRPr lang="en-US" altLang="en-US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</a:t>
            </a:fld>
            <a:endParaRPr lang="en-US"/>
          </a:p>
        </p:txBody>
      </p:sp>
      <p:sp>
        <p:nvSpPr>
          <p:cNvPr id="104" name="Google Shape;104;p14"/>
          <p:cNvSpPr txBox="1"/>
          <p:nvPr/>
        </p:nvSpPr>
        <p:spPr>
          <a:xfrm>
            <a:off x="5019175" y="48476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3183475" y="5036675"/>
            <a:ext cx="97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03B27B-5B36-4F5A-8410-C316ABE3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3776"/>
            <a:ext cx="4000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9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Search – Iterative Version - Code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27A4674-7882-4F58-B421-CAC7AA438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938654"/>
              </p:ext>
            </p:extLst>
          </p:nvPr>
        </p:nvGraphicFramePr>
        <p:xfrm>
          <a:off x="3013969" y="2146459"/>
          <a:ext cx="6164062" cy="3754120"/>
        </p:xfrm>
        <a:graphic>
          <a:graphicData uri="http://schemas.openxmlformats.org/drawingml/2006/table">
            <a:tbl>
              <a:tblPr/>
              <a:tblGrid>
                <a:gridCol w="6164062">
                  <a:extLst>
                    <a:ext uri="{9D8B030D-6E8A-4147-A177-3AD203B41FA5}">
                      <a16:colId xmlns:a16="http://schemas.microsoft.com/office/drawing/2014/main" val="3199453273"/>
                    </a:ext>
                  </a:extLst>
                </a:gridCol>
              </a:tblGrid>
              <a:tr h="2960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Function to check the given key exist or not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iterativeSearch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(struct Node* root,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key)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Traverse until root reaches to dead end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(root !=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pass right subtree as new tree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(key &gt; root-&gt;data)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root = root-&gt;right;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pass left subtree as new tree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(key &lt; root-&gt;data)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root = root-&gt;left;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if the key is found return 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86163"/>
                  </a:ext>
                </a:extLst>
              </a:tr>
            </a:tbl>
          </a:graphicData>
        </a:graphic>
      </p:graphicFrame>
      <p:sp>
        <p:nvSpPr>
          <p:cNvPr id="226" name="Google Shape;226;p2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20</a:t>
            </a:fld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7358B9-4868-4443-80E4-174534D9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Search – Iterative Version –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7;p19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GB" altLang="en-US" dirty="0"/>
                  <a:t>For each level of tree it takes constant time (according to code) </a:t>
                </a:r>
                <a:r>
                  <a:rPr lang="en-GB" altLang="en-US" dirty="0">
                    <a:sym typeface="Wingdings"/>
                  </a:rPr>
                  <a:t> Total time will be:</a:t>
                </a:r>
              </a:p>
              <a:p>
                <a:pPr lvl="1"/>
                <a:r>
                  <a:rPr lang="en-GB" altLang="en-US" dirty="0"/>
                  <a:t>Height of tree * Constant Time</a:t>
                </a:r>
              </a:p>
              <a:p>
                <a:pPr lvl="1"/>
                <a:r>
                  <a:rPr lang="en-GB" altLang="en-US" dirty="0"/>
                  <a:t>Overall:</a:t>
                </a:r>
                <a:r>
                  <a:rPr lang="en-GB" alt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𝑂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h</m:t>
                        </m:r>
                      </m:e>
                    </m:d>
                  </m:oMath>
                </a14:m>
                <a:r>
                  <a:rPr lang="en-GB" altLang="en-US" dirty="0"/>
                  <a:t> </a:t>
                </a:r>
                <a:r>
                  <a:rPr lang="en-GB" altLang="en-US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𝑂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𝑙𝑜𝑔𝑛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" name="Google Shape;17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Google Shape;216;p21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Minimum and Maximum - Example </a:t>
            </a:r>
            <a:endParaRPr dirty="0"/>
          </a:p>
        </p:txBody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262" name="Google Shape;26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2273300" y="2071825"/>
            <a:ext cx="6324600" cy="3200400"/>
            <a:chOff x="912" y="1296"/>
            <a:chExt cx="3984" cy="2016"/>
          </a:xfrm>
        </p:grpSpPr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2306" y="1296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2350" y="1296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10</a:t>
              </a: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3063" y="1744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107" y="1744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15</a:t>
              </a:r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1510" y="174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1598" y="174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1948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036" y="23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6</a:t>
              </a:r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912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1000" y="23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426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2514" y="305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8</a:t>
              </a:r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1713" y="3051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802" y="305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4498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541" y="3051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23</a:t>
              </a:r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3661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705" y="3051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18</a:t>
              </a:r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3900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3944" y="2304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20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H="1">
              <a:off x="1868" y="1520"/>
              <a:ext cx="47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 flipH="1">
              <a:off x="1231" y="2005"/>
              <a:ext cx="398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1749" y="2005"/>
              <a:ext cx="318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 flipH="1">
              <a:off x="1928" y="2565"/>
              <a:ext cx="219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2187" y="2565"/>
              <a:ext cx="398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2665" y="1483"/>
              <a:ext cx="55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3422" y="1931"/>
              <a:ext cx="598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 flipH="1">
              <a:off x="3860" y="2565"/>
              <a:ext cx="239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4259" y="2528"/>
              <a:ext cx="398" cy="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1104" y="3024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193" y="30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73" name="Line 35"/>
            <p:cNvSpPr>
              <a:spLocks noChangeShapeType="1"/>
            </p:cNvSpPr>
            <p:nvPr/>
          </p:nvSpPr>
          <p:spPr bwMode="auto">
            <a:xfrm>
              <a:off x="1104" y="254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7217080" y="1690825"/>
            <a:ext cx="23663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+mn-lt"/>
              </a:rPr>
              <a:t>Search nodes with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+mn-lt"/>
              </a:rPr>
              <a:t>minimum</a:t>
            </a:r>
            <a:r>
              <a:rPr lang="en-US" altLang="en-US" sz="2000" i="1" dirty="0">
                <a:latin typeface="+mn-lt"/>
              </a:rPr>
              <a:t> 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maximum</a:t>
            </a:r>
            <a:r>
              <a:rPr lang="en-US" altLang="en-US" sz="2000" i="1" dirty="0">
                <a:latin typeface="+mn-lt"/>
              </a:rPr>
              <a:t> key values</a:t>
            </a:r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H="1">
            <a:off x="3581400" y="2148025"/>
            <a:ext cx="685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3397250" y="195593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5772150" y="207182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right</a:t>
            </a:r>
          </a:p>
        </p:txBody>
      </p:sp>
      <p:sp>
        <p:nvSpPr>
          <p:cNvPr id="78" name="Line 42"/>
          <p:cNvSpPr>
            <a:spLocks noChangeShapeType="1"/>
          </p:cNvSpPr>
          <p:nvPr/>
        </p:nvSpPr>
        <p:spPr bwMode="auto">
          <a:xfrm>
            <a:off x="5435600" y="2322649"/>
            <a:ext cx="736600" cy="3587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Oval 43"/>
          <p:cNvSpPr>
            <a:spLocks noChangeArrowheads="1"/>
          </p:cNvSpPr>
          <p:nvPr/>
        </p:nvSpPr>
        <p:spPr bwMode="auto">
          <a:xfrm>
            <a:off x="2178448" y="3632161"/>
            <a:ext cx="837406" cy="50341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H="1">
            <a:off x="2393950" y="3025913"/>
            <a:ext cx="685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45"/>
          <p:cNvSpPr txBox="1">
            <a:spLocks noChangeArrowheads="1"/>
          </p:cNvSpPr>
          <p:nvPr/>
        </p:nvSpPr>
        <p:spPr bwMode="auto">
          <a:xfrm>
            <a:off x="2209800" y="2833825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82" name="Oval 46"/>
          <p:cNvSpPr>
            <a:spLocks noChangeArrowheads="1"/>
          </p:cNvSpPr>
          <p:nvPr/>
        </p:nvSpPr>
        <p:spPr bwMode="auto">
          <a:xfrm>
            <a:off x="7848600" y="4815025"/>
            <a:ext cx="838200" cy="5348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6915150" y="291002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right</a:t>
            </a:r>
          </a:p>
        </p:txBody>
      </p:sp>
      <p:sp>
        <p:nvSpPr>
          <p:cNvPr id="84" name="Line 48"/>
          <p:cNvSpPr>
            <a:spLocks noChangeShapeType="1"/>
          </p:cNvSpPr>
          <p:nvPr/>
        </p:nvSpPr>
        <p:spPr bwMode="auto">
          <a:xfrm>
            <a:off x="6650038" y="3111637"/>
            <a:ext cx="665162" cy="4079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Text Box 49"/>
          <p:cNvSpPr txBox="1">
            <a:spLocks noChangeArrowheads="1"/>
          </p:cNvSpPr>
          <p:nvPr/>
        </p:nvSpPr>
        <p:spPr bwMode="auto">
          <a:xfrm>
            <a:off x="7772400" y="382442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right</a:t>
            </a:r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>
            <a:off x="7924800" y="4129225"/>
            <a:ext cx="381000" cy="533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77" grpId="1"/>
      <p:bldP spid="78" grpId="0" animBg="1"/>
      <p:bldP spid="79" grpId="0" animBg="1"/>
      <p:bldP spid="80" grpId="0" animBg="1"/>
      <p:bldP spid="81" grpId="0"/>
      <p:bldP spid="82" grpId="0" animBg="1"/>
      <p:bldP spid="83" grpId="0"/>
      <p:bldP spid="83" grpId="1"/>
      <p:bldP spid="84" grpId="0" animBg="1"/>
      <p:bldP spid="85" grpId="0"/>
      <p:bldP spid="85" grpId="1"/>
      <p:bldP spid="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Minimum and Maximum - Algorithm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429BD5-E0F8-466F-9589-B5B5B10F7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58200"/>
              </p:ext>
            </p:extLst>
          </p:nvPr>
        </p:nvGraphicFramePr>
        <p:xfrm>
          <a:off x="3467100" y="3350419"/>
          <a:ext cx="5257800" cy="1346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90362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Tree-Minimum(x)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x.left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!= NIL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x =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x.left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17586"/>
                  </a:ext>
                </a:extLst>
              </a:tr>
            </a:tbl>
          </a:graphicData>
        </a:graphic>
      </p:graphicFrame>
      <p:sp>
        <p:nvSpPr>
          <p:cNvPr id="288" name="Google Shape;288;p2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23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C287A4-AD25-44F3-B1AE-D8BE41B6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-573960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Minimum and Maximum - Code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07E4100-8263-4107-A420-D36E257A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335788"/>
              </p:ext>
            </p:extLst>
          </p:nvPr>
        </p:nvGraphicFramePr>
        <p:xfrm>
          <a:off x="3467100" y="2786539"/>
          <a:ext cx="5257800" cy="2473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66170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minValue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(struct node* node)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{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current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/* loop down to find the leftmost leaf */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(current-&gt;left !=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{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current = current-&gt;left;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(current-&gt;key);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83477"/>
                  </a:ext>
                </a:extLst>
              </a:tr>
            </a:tbl>
          </a:graphicData>
        </a:graphic>
      </p:graphicFrame>
      <p:sp>
        <p:nvSpPr>
          <p:cNvPr id="288" name="Google Shape;288;p2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5717232"/>
                <a:ext cx="6739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𝑙𝑜𝑔𝑛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17232"/>
                <a:ext cx="6739153" cy="461665"/>
              </a:xfrm>
              <a:prstGeom prst="rect">
                <a:avLst/>
              </a:prstGeom>
              <a:blipFill>
                <a:blip r:embed="rId3"/>
                <a:stretch>
                  <a:fillRect l="-135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3DE330BA-74C0-468B-8340-5EF7F5CA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55" y="-183342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0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Minimum and Maximum - Algorithm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217525B-DF81-460B-9ABA-7DD9496A8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00146"/>
              </p:ext>
            </p:extLst>
          </p:nvPr>
        </p:nvGraphicFramePr>
        <p:xfrm>
          <a:off x="3467100" y="3351389"/>
          <a:ext cx="5257800" cy="1346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81490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Tree-Maximum(x)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!= NIL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x =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b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39429"/>
                  </a:ext>
                </a:extLst>
              </a:tr>
            </a:tbl>
          </a:graphicData>
        </a:graphic>
      </p:graphicFrame>
      <p:sp>
        <p:nvSpPr>
          <p:cNvPr id="288" name="Google Shape;288;p2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7ED456-ED3B-4874-8D5A-EA9220C8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19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Minimum and Maximum - Code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73C927-9435-4417-AF43-E939F1B22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209459"/>
              </p:ext>
            </p:extLst>
          </p:nvPr>
        </p:nvGraphicFramePr>
        <p:xfrm>
          <a:off x="3467100" y="2604155"/>
          <a:ext cx="5257800" cy="2473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1283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maxValue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(struct node* node)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{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current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/* loop down to find the leftmost leaf */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(current-&gt;right !=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{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current = current-&gt;right;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(current-&gt;key);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14338"/>
                  </a:ext>
                </a:extLst>
              </a:tr>
            </a:tbl>
          </a:graphicData>
        </a:graphic>
      </p:graphicFrame>
      <p:sp>
        <p:nvSpPr>
          <p:cNvPr id="288" name="Google Shape;288;p2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5663852"/>
                <a:ext cx="6739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𝑙𝑜𝑔𝑛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63852"/>
                <a:ext cx="6739153" cy="461665"/>
              </a:xfrm>
              <a:prstGeom prst="rect">
                <a:avLst/>
              </a:prstGeom>
              <a:blipFill>
                <a:blip r:embed="rId3"/>
                <a:stretch>
                  <a:fillRect l="-135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2E1FBE30-9157-4119-8263-B50D2AB0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34089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8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Successor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30;p1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Successor(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The node y with the smallest key greater than or equal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Ambiguous when multiple nodes have same key</a:t>
                </a:r>
              </a:p>
              <a:p>
                <a:pPr lvl="1"/>
                <a:r>
                  <a:rPr lang="en-US" altLang="en-US" dirty="0"/>
                  <a:t>Successor in the in-order tree walk</a:t>
                </a:r>
              </a:p>
              <a:p>
                <a:pPr lvl="1"/>
                <a:r>
                  <a:rPr lang="en-US" altLang="en-US" dirty="0"/>
                  <a:t>Return Nil if none exists -- has largest key</a:t>
                </a:r>
              </a:p>
            </p:txBody>
          </p:sp>
        </mc:Choice>
        <mc:Fallback xmlns="">
          <p:sp>
            <p:nvSpPr>
              <p:cNvPr id="8" name="Google Shape;130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Google Shape;288;p2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2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Successor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30;p1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We have two cases in the process of finding successor: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dirty="0"/>
                  <a:t>If right child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exists</a:t>
                </a:r>
              </a:p>
              <a:p>
                <a:pPr lvl="1"/>
                <a:r>
                  <a:rPr lang="en-US" altLang="en-US" dirty="0"/>
                  <a:t>Leftmost node in right sub-tree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dirty="0"/>
                  <a:t>Otherwise</a:t>
                </a:r>
              </a:p>
              <a:p>
                <a:pPr lvl="1"/>
                <a:r>
                  <a:rPr lang="en-US" altLang="en-US" dirty="0"/>
                  <a:t>Lowest ancestor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is in the left-sub-tree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Google Shape;130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Google Shape;288;p2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9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E1BD-707B-46BE-8A65-FC43BC30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Successor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325D6-3AD0-434A-8BEB-7FBA7902D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97104"/>
              </p:ext>
            </p:extLst>
          </p:nvPr>
        </p:nvGraphicFramePr>
        <p:xfrm>
          <a:off x="3467100" y="2999899"/>
          <a:ext cx="5257800" cy="20472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95484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Tree-successor(x)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Tree-minimum(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y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x.parent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(y 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    x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     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y.parent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 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y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106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1935B2-B220-410E-943C-460FD430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-165586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C6CE-9435-4C6E-AD64-0E8F2CDB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2EA6-FEC8-444D-AE3D-D4A6FFFC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Binary Tree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Each node in the binary tree is termed as either a parent node or as a child node. </a:t>
            </a:r>
          </a:p>
          <a:p>
            <a:r>
              <a:rPr lang="en-US" dirty="0"/>
              <a:t>The topmost node of the Binary Tree is referred to as the root node. Each parent node can have at most 2 child nodes which are the left child node and the right child node.</a:t>
            </a:r>
            <a:endParaRPr lang="en-US" altLang="en-US" dirty="0"/>
          </a:p>
          <a:p>
            <a:r>
              <a:rPr lang="en-US" altLang="en-US" dirty="0"/>
              <a:t>A binary tree is a recursive structure</a:t>
            </a:r>
          </a:p>
          <a:p>
            <a:r>
              <a:rPr lang="en-US" altLang="en-US" dirty="0"/>
              <a:t>Particular kinds of nodes:</a:t>
            </a:r>
          </a:p>
          <a:p>
            <a:pPr lvl="1"/>
            <a:r>
              <a:rPr lang="en-US" altLang="en-US" dirty="0"/>
              <a:t>Root</a:t>
            </a:r>
          </a:p>
          <a:p>
            <a:pPr lvl="1"/>
            <a:r>
              <a:rPr lang="en-US" altLang="en-US" dirty="0"/>
              <a:t>Leaves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Data Structure &amp; Algorithms Fall 2021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3</a:t>
            </a:fld>
            <a:endParaRPr lang="en-US"/>
          </a:p>
        </p:txBody>
      </p:sp>
      <p:sp>
        <p:nvSpPr>
          <p:cNvPr id="104" name="Google Shape;104;p14"/>
          <p:cNvSpPr txBox="1"/>
          <p:nvPr/>
        </p:nvSpPr>
        <p:spPr>
          <a:xfrm>
            <a:off x="5019175" y="48476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3183475" y="5036675"/>
            <a:ext cx="97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08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successor - Example</a:t>
            </a:r>
            <a:endParaRPr dirty="0"/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582917" y="1647825"/>
            <a:ext cx="6324600" cy="3200400"/>
            <a:chOff x="912" y="1296"/>
            <a:chExt cx="3984" cy="2016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06" y="1296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350" y="1296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10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063" y="1744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115" y="1744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15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510" y="174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598" y="174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948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036" y="23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12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000" y="23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2426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514" y="305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8</a:t>
              </a: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1713" y="3051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802" y="305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4498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541" y="3051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23</a:t>
              </a:r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61" y="3051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705" y="3051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18</a:t>
              </a: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3900" y="2304"/>
              <a:ext cx="398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3944" y="2304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20</a:t>
              </a: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1868" y="1520"/>
              <a:ext cx="47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1191" y="2005"/>
              <a:ext cx="438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749" y="2005"/>
              <a:ext cx="318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1920" y="2565"/>
              <a:ext cx="227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187" y="2565"/>
              <a:ext cx="398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665" y="1483"/>
              <a:ext cx="55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411" y="1937"/>
              <a:ext cx="609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3860" y="2565"/>
              <a:ext cx="239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4259" y="2528"/>
              <a:ext cx="398" cy="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3"/>
            <p:cNvSpPr>
              <a:spLocks noChangeArrowheads="1"/>
            </p:cNvSpPr>
            <p:nvPr/>
          </p:nvSpPr>
          <p:spPr bwMode="auto">
            <a:xfrm>
              <a:off x="1104" y="3024"/>
              <a:ext cx="399" cy="2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193" y="30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1104" y="2553"/>
              <a:ext cx="192" cy="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8050952" y="2017850"/>
            <a:ext cx="3116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Find the node y which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contains the</a:t>
            </a:r>
            <a:r>
              <a:rPr lang="en-US" altLang="en-US" sz="2000" i="1" dirty="0">
                <a:solidFill>
                  <a:srgbClr val="FF0000"/>
                </a:solidFill>
              </a:rPr>
              <a:t> successor </a:t>
            </a:r>
            <a:r>
              <a:rPr lang="en-US" altLang="en-US" sz="2000" i="1" dirty="0"/>
              <a:t>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a given node x 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3448105" y="2316957"/>
            <a:ext cx="798512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4183117" y="2790825"/>
            <a:ext cx="381000" cy="38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H="1">
            <a:off x="4030717" y="3705225"/>
            <a:ext cx="304800" cy="6096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3"/>
          <p:cNvSpPr>
            <a:spLocks/>
          </p:cNvSpPr>
          <p:nvPr/>
        </p:nvSpPr>
        <p:spPr bwMode="auto">
          <a:xfrm>
            <a:off x="2582917" y="2217738"/>
            <a:ext cx="1066800" cy="152400"/>
          </a:xfrm>
          <a:custGeom>
            <a:avLst/>
            <a:gdLst>
              <a:gd name="T0" fmla="*/ 0 w 672"/>
              <a:gd name="T1" fmla="*/ 2147483646 h 96"/>
              <a:gd name="T2" fmla="*/ 2147483646 w 672"/>
              <a:gd name="T3" fmla="*/ 0 h 96"/>
              <a:gd name="T4" fmla="*/ 2147483646 w 672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96">
                <a:moveTo>
                  <a:pt x="0" y="96"/>
                </a:moveTo>
                <a:cubicBezTo>
                  <a:pt x="160" y="48"/>
                  <a:pt x="320" y="0"/>
                  <a:pt x="432" y="0"/>
                </a:cubicBezTo>
                <a:cubicBezTo>
                  <a:pt x="544" y="0"/>
                  <a:pt x="608" y="48"/>
                  <a:pt x="672" y="96"/>
                </a:cubicBez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2338442" y="2105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50" name="Oval 55"/>
          <p:cNvSpPr>
            <a:spLocks noChangeArrowheads="1"/>
          </p:cNvSpPr>
          <p:nvPr/>
        </p:nvSpPr>
        <p:spPr bwMode="auto">
          <a:xfrm>
            <a:off x="3768780" y="4391025"/>
            <a:ext cx="795337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90875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595148" y="390168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successor </a:t>
            </a:r>
            <a:r>
              <a:rPr lang="mr-IN" dirty="0"/>
              <a:t>–</a:t>
            </a:r>
            <a:r>
              <a:rPr lang="en-US" dirty="0"/>
              <a:t> Example cont.</a:t>
            </a:r>
            <a:endParaRPr dirty="0"/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85643" y="1357887"/>
            <a:ext cx="571500" cy="363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4725280" y="1357887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10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5771493" y="1981775"/>
            <a:ext cx="571500" cy="361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812718" y="1981775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42643" y="1981775"/>
            <a:ext cx="571500" cy="361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3654407" y="198177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4171293" y="2759650"/>
            <a:ext cx="571500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4283057" y="275965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2685393" y="2759650"/>
            <a:ext cx="571500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2797157" y="275965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</a:t>
            </a: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4857093" y="3799462"/>
            <a:ext cx="571500" cy="363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4968857" y="379946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63" name="Oval 16"/>
          <p:cNvSpPr>
            <a:spLocks noChangeArrowheads="1"/>
          </p:cNvSpPr>
          <p:nvPr/>
        </p:nvSpPr>
        <p:spPr bwMode="auto">
          <a:xfrm>
            <a:off x="3834743" y="3799462"/>
            <a:ext cx="571500" cy="363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3948094" y="379946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65" name="Oval 18"/>
          <p:cNvSpPr>
            <a:spLocks noChangeArrowheads="1"/>
          </p:cNvSpPr>
          <p:nvPr/>
        </p:nvSpPr>
        <p:spPr bwMode="auto">
          <a:xfrm>
            <a:off x="7828893" y="3799462"/>
            <a:ext cx="571500" cy="363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68530" y="3799462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67" name="Oval 20"/>
          <p:cNvSpPr>
            <a:spLocks noChangeArrowheads="1"/>
          </p:cNvSpPr>
          <p:nvPr/>
        </p:nvSpPr>
        <p:spPr bwMode="auto">
          <a:xfrm>
            <a:off x="6628743" y="3799462"/>
            <a:ext cx="571500" cy="363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669968" y="3799462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18</a:t>
            </a:r>
          </a:p>
        </p:txBody>
      </p:sp>
      <p:sp>
        <p:nvSpPr>
          <p:cNvPr id="69" name="Oval 22"/>
          <p:cNvSpPr>
            <a:spLocks noChangeArrowheads="1"/>
          </p:cNvSpPr>
          <p:nvPr/>
        </p:nvSpPr>
        <p:spPr bwMode="auto">
          <a:xfrm>
            <a:off x="6971643" y="2759650"/>
            <a:ext cx="571500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7012868" y="2759650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20</a:t>
            </a: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 flipH="1">
            <a:off x="4056993" y="1669037"/>
            <a:ext cx="685800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H="1">
            <a:off x="3142593" y="2343725"/>
            <a:ext cx="57150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3885543" y="2343725"/>
            <a:ext cx="45720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 flipH="1">
            <a:off x="4131606" y="3123187"/>
            <a:ext cx="325437" cy="706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>
            <a:off x="4514193" y="3123187"/>
            <a:ext cx="5715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5199993" y="1618237"/>
            <a:ext cx="800100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30"/>
          <p:cNvSpPr>
            <a:spLocks noChangeShapeType="1"/>
          </p:cNvSpPr>
          <p:nvPr/>
        </p:nvSpPr>
        <p:spPr bwMode="auto">
          <a:xfrm>
            <a:off x="6282718" y="2263556"/>
            <a:ext cx="860375" cy="4960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flipH="1">
            <a:off x="6914493" y="3123187"/>
            <a:ext cx="3429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>
            <a:off x="7485993" y="3072387"/>
            <a:ext cx="57150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960031" y="3761362"/>
            <a:ext cx="573087" cy="363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073382" y="376136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2</a:t>
            </a:r>
          </a:p>
        </p:txBody>
      </p:sp>
      <p:sp>
        <p:nvSpPr>
          <p:cNvPr id="82" name="Line 35"/>
          <p:cNvSpPr>
            <a:spLocks noChangeShapeType="1"/>
          </p:cNvSpPr>
          <p:nvPr/>
        </p:nvSpPr>
        <p:spPr bwMode="auto">
          <a:xfrm>
            <a:off x="2956907" y="3113598"/>
            <a:ext cx="279350" cy="6477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 Box 36"/>
          <p:cNvSpPr txBox="1">
            <a:spLocks noChangeArrowheads="1"/>
          </p:cNvSpPr>
          <p:nvPr/>
        </p:nvSpPr>
        <p:spPr bwMode="auto">
          <a:xfrm>
            <a:off x="7575988" y="1716602"/>
            <a:ext cx="3116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Find the node y which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contains the</a:t>
            </a:r>
            <a:r>
              <a:rPr lang="en-US" altLang="en-US" sz="2000" i="1" dirty="0">
                <a:solidFill>
                  <a:srgbClr val="FF0000"/>
                </a:solidFill>
              </a:rPr>
              <a:t> successor </a:t>
            </a:r>
            <a:r>
              <a:rPr lang="en-US" altLang="en-US" sz="2000" i="1" dirty="0"/>
              <a:t>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a given node x</a:t>
            </a: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3243929" y="4677970"/>
            <a:ext cx="747211" cy="457200"/>
          </a:xfrm>
          <a:prstGeom prst="ellipse">
            <a:avLst/>
          </a:prstGeom>
          <a:noFill/>
          <a:ln w="57150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H="1" flipV="1">
            <a:off x="3238791" y="3113598"/>
            <a:ext cx="228600" cy="60960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 flipV="1">
            <a:off x="3294993" y="2451611"/>
            <a:ext cx="533400" cy="38100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45"/>
          <p:cNvSpPr>
            <a:spLocks noChangeArrowheads="1"/>
          </p:cNvSpPr>
          <p:nvPr/>
        </p:nvSpPr>
        <p:spPr bwMode="auto">
          <a:xfrm>
            <a:off x="3331506" y="4724975"/>
            <a:ext cx="573087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3444857" y="472497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91" name="Line 47"/>
          <p:cNvSpPr>
            <a:spLocks noChangeShapeType="1"/>
          </p:cNvSpPr>
          <p:nvPr/>
        </p:nvSpPr>
        <p:spPr bwMode="auto">
          <a:xfrm>
            <a:off x="3331506" y="4058225"/>
            <a:ext cx="276225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 flipH="1" flipV="1">
            <a:off x="3561693" y="4101088"/>
            <a:ext cx="228600" cy="60960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49"/>
          <p:cNvSpPr>
            <a:spLocks/>
          </p:cNvSpPr>
          <p:nvPr/>
        </p:nvSpPr>
        <p:spPr bwMode="auto">
          <a:xfrm>
            <a:off x="2380593" y="4558287"/>
            <a:ext cx="1066800" cy="152400"/>
          </a:xfrm>
          <a:custGeom>
            <a:avLst/>
            <a:gdLst>
              <a:gd name="T0" fmla="*/ 0 w 672"/>
              <a:gd name="T1" fmla="*/ 2147483646 h 96"/>
              <a:gd name="T2" fmla="*/ 2147483646 w 672"/>
              <a:gd name="T3" fmla="*/ 0 h 96"/>
              <a:gd name="T4" fmla="*/ 2147483646 w 672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96">
                <a:moveTo>
                  <a:pt x="0" y="96"/>
                </a:moveTo>
                <a:cubicBezTo>
                  <a:pt x="160" y="48"/>
                  <a:pt x="320" y="0"/>
                  <a:pt x="432" y="0"/>
                </a:cubicBezTo>
                <a:cubicBezTo>
                  <a:pt x="544" y="0"/>
                  <a:pt x="608" y="48"/>
                  <a:pt x="672" y="96"/>
                </a:cubicBezTo>
              </a:path>
            </a:pathLst>
          </a:custGeom>
          <a:noFill/>
          <a:ln w="12700" cap="flat" cmpd="sng">
            <a:solidFill>
              <a:srgbClr val="0099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50"/>
          <p:cNvSpPr txBox="1">
            <a:spLocks noChangeArrowheads="1"/>
          </p:cNvSpPr>
          <p:nvPr/>
        </p:nvSpPr>
        <p:spPr bwMode="auto">
          <a:xfrm>
            <a:off x="2136118" y="4445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95" name="Freeform 51"/>
          <p:cNvSpPr>
            <a:spLocks/>
          </p:cNvSpPr>
          <p:nvPr/>
        </p:nvSpPr>
        <p:spPr bwMode="auto">
          <a:xfrm>
            <a:off x="2472668" y="1851600"/>
            <a:ext cx="1066800" cy="152400"/>
          </a:xfrm>
          <a:custGeom>
            <a:avLst/>
            <a:gdLst>
              <a:gd name="T0" fmla="*/ 0 w 672"/>
              <a:gd name="T1" fmla="*/ 2147483646 h 96"/>
              <a:gd name="T2" fmla="*/ 2147483646 w 672"/>
              <a:gd name="T3" fmla="*/ 0 h 96"/>
              <a:gd name="T4" fmla="*/ 2147483646 w 672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96">
                <a:moveTo>
                  <a:pt x="0" y="96"/>
                </a:moveTo>
                <a:cubicBezTo>
                  <a:pt x="160" y="48"/>
                  <a:pt x="320" y="0"/>
                  <a:pt x="432" y="0"/>
                </a:cubicBezTo>
                <a:cubicBezTo>
                  <a:pt x="544" y="0"/>
                  <a:pt x="608" y="48"/>
                  <a:pt x="672" y="96"/>
                </a:cubicBezTo>
              </a:path>
            </a:pathLst>
          </a:custGeom>
          <a:noFill/>
          <a:ln w="12700" cap="flat" cmpd="sng">
            <a:solidFill>
              <a:srgbClr val="0099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2228193" y="173888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042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92" grpId="0" animBg="1"/>
      <p:bldP spid="95" grpId="0" animBg="1"/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successor - Algorithm</a:t>
            </a:r>
          </a:p>
        </p:txBody>
      </p:sp>
      <p:sp>
        <p:nvSpPr>
          <p:cNvPr id="308" name="Google Shape;308;p2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307" name="Google Shape;307;p2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32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A40B30-261C-4001-B3C5-91EC3E7C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904D6AF-8B09-42B8-8A7D-BFE0DA94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25301"/>
              </p:ext>
            </p:extLst>
          </p:nvPr>
        </p:nvGraphicFramePr>
        <p:xfrm>
          <a:off x="3467100" y="2993856"/>
          <a:ext cx="5257800" cy="2473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209638778"/>
                    </a:ext>
                  </a:extLst>
                </a:gridCol>
              </a:tblGrid>
              <a:tr h="21930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Tree-successor(x)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Case 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Tree-minimum(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Case 2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x.parent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(y 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y.parent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y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32679"/>
                  </a:ext>
                </a:extLst>
              </a:tr>
            </a:tbl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6E066246-0129-4BF2-AEB9-6BF67611F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Finding Successor –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7;p19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GB" altLang="en-US" dirty="0"/>
                  <a:t>For each level of tree it takes constant time (according to code) </a:t>
                </a:r>
                <a:r>
                  <a:rPr lang="en-GB" altLang="en-US" dirty="0">
                    <a:sym typeface="Wingdings"/>
                  </a:rPr>
                  <a:t> Total time will be:</a:t>
                </a:r>
              </a:p>
              <a:p>
                <a:pPr lvl="1"/>
                <a:r>
                  <a:rPr lang="en-GB" altLang="en-US" dirty="0"/>
                  <a:t>Height of tree * Constant Time</a:t>
                </a:r>
              </a:p>
              <a:p>
                <a:pPr lvl="1"/>
                <a:r>
                  <a:rPr lang="en-GB" altLang="en-US" dirty="0"/>
                  <a:t>Overall:</a:t>
                </a:r>
                <a:r>
                  <a:rPr lang="en-GB" alt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𝑂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h</m:t>
                        </m:r>
                      </m:e>
                    </m:d>
                  </m:oMath>
                </a14:m>
                <a:r>
                  <a:rPr lang="en-GB" altLang="en-US" dirty="0"/>
                  <a:t> </a:t>
                </a:r>
                <a:r>
                  <a:rPr lang="en-GB" altLang="en-US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  <a:sym typeface="Wingdings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𝑂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𝑙𝑜𝑔𝑛</m:t>
                    </m:r>
                    <m:r>
                      <a:rPr lang="en-US" altLang="en-US" smtClean="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" name="Google Shape;17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Google Shape;216;p21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Finding Predecessor</a:t>
            </a:r>
          </a:p>
        </p:txBody>
      </p:sp>
      <p:sp>
        <p:nvSpPr>
          <p:cNvPr id="13" name="Google Shape;130;p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have two cases in the process of finding p</a:t>
            </a:r>
            <a:r>
              <a:rPr lang="en-US" dirty="0"/>
              <a:t>redecessor </a:t>
            </a:r>
            <a:r>
              <a:rPr lang="en-US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The left child of x exists</a:t>
            </a:r>
          </a:p>
          <a:p>
            <a:pPr lvl="1"/>
            <a:r>
              <a:rPr lang="en-US" altLang="en-US" dirty="0"/>
              <a:t>Rightmost child in the left sub-tree of 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Otherwise</a:t>
            </a:r>
          </a:p>
          <a:p>
            <a:pPr lvl="1"/>
            <a:r>
              <a:rPr lang="en-US" altLang="en-US" dirty="0"/>
              <a:t>Lowest ancestor y where x is in the right sub-tree of y.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Completely symmetric</a:t>
            </a:r>
          </a:p>
        </p:txBody>
      </p:sp>
      <p:sp>
        <p:nvSpPr>
          <p:cNvPr id="308" name="Google Shape;308;p2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307" name="Google Shape;307;p2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4046-873C-4D81-8873-6D5F5147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- Definition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81905D-7289-47FD-9E4C-43F21AA2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18666"/>
              </p:ext>
            </p:extLst>
          </p:nvPr>
        </p:nvGraphicFramePr>
        <p:xfrm>
          <a:off x="3467100" y="3426619"/>
          <a:ext cx="5257800" cy="1193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4997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data;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520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A8BBC0C-3638-4CC4-A6C5-A71BEDD0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476" y="-769268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4FE7-FF69-4D71-9E69-37D46F5A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99CA-1B76-4F6C-898F-083C1F94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98C8-12BB-4313-9C85-8179ACAA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Maximum Depth or Height of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A81A-3659-4C62-8CED-4F69F3C8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Height of a tree: longest path from the root to one of the leaves; max(heights of subtrees) + 1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79217-F3F3-45B2-8C70-05D43F0A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D60C5-0BC6-4D2B-AD4C-6E20E70B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54D6-98BF-420B-A2AA-693B4EB5EC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888617-F9A3-400E-9E01-6C919E5D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9904"/>
              </p:ext>
            </p:extLst>
          </p:nvPr>
        </p:nvGraphicFramePr>
        <p:xfrm>
          <a:off x="3048000" y="2636203"/>
          <a:ext cx="6096000" cy="354076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257101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maxDepth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(struct node* node)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(node ==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/* compute the depth of each subtree */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maxDepth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(node-&gt;left);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maxDepth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(node-&gt;right);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/* use the larger one */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rDepth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5735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413FFF37-BCDE-40F0-A222-15B5D3B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50258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Binary Search Tree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A binary tree is a </a:t>
            </a:r>
            <a:r>
              <a:rPr lang="en-US" altLang="en-US" b="1" dirty="0"/>
              <a:t>linked</a:t>
            </a:r>
            <a:r>
              <a:rPr lang="en-US" altLang="en-US" dirty="0"/>
              <a:t> data structure in which </a:t>
            </a:r>
            <a:r>
              <a:rPr lang="en-US" altLang="en-US" b="1" dirty="0"/>
              <a:t>each node </a:t>
            </a:r>
            <a:r>
              <a:rPr lang="en-US" altLang="en-US" dirty="0"/>
              <a:t>is an object that contains following </a:t>
            </a:r>
            <a:r>
              <a:rPr lang="en-US" altLang="en-US" b="1" dirty="0"/>
              <a:t>attributes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key and satellite data</a:t>
            </a:r>
          </a:p>
          <a:p>
            <a:pPr lvl="1"/>
            <a:r>
              <a:rPr lang="en-US" altLang="en-US" dirty="0"/>
              <a:t>left, pointing to its left child </a:t>
            </a:r>
          </a:p>
          <a:p>
            <a:pPr lvl="1"/>
            <a:r>
              <a:rPr lang="en-US" altLang="en-US" dirty="0"/>
              <a:t>right, pointing to its right child</a:t>
            </a:r>
          </a:p>
          <a:p>
            <a:pPr lvl="1"/>
            <a:r>
              <a:rPr lang="en-US" altLang="en-US" dirty="0"/>
              <a:t>p, pointing to its parent</a:t>
            </a:r>
          </a:p>
          <a:p>
            <a:pPr marL="0" indent="0">
              <a:buNone/>
            </a:pPr>
            <a:r>
              <a:rPr lang="en-US" altLang="en-US" dirty="0"/>
              <a:t>A binary tree is a recursive structure</a:t>
            </a:r>
          </a:p>
          <a:p>
            <a:pPr marL="0" indent="0">
              <a:buNone/>
            </a:pPr>
            <a:r>
              <a:rPr lang="en-US" altLang="en-US" dirty="0"/>
              <a:t>Particular kinds of nodes:</a:t>
            </a:r>
          </a:p>
          <a:p>
            <a:pPr lvl="1"/>
            <a:r>
              <a:rPr lang="en-US" altLang="en-US" dirty="0"/>
              <a:t>Root</a:t>
            </a:r>
          </a:p>
          <a:p>
            <a:pPr lvl="1"/>
            <a:r>
              <a:rPr lang="en-US" altLang="en-US" dirty="0"/>
              <a:t>Leaves</a:t>
            </a:r>
          </a:p>
          <a:p>
            <a:pPr marL="0" indent="0">
              <a:buNone/>
            </a:pPr>
            <a:r>
              <a:rPr lang="en-US" altLang="en-US" dirty="0"/>
              <a:t>Height of a tree: longest path from the root to one of the leaves; max(heights of sub-trees) + 1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6</a:t>
            </a:fld>
            <a:endParaRPr lang="en-US"/>
          </a:p>
        </p:txBody>
      </p:sp>
      <p:sp>
        <p:nvSpPr>
          <p:cNvPr id="104" name="Google Shape;104;p14"/>
          <p:cNvSpPr txBox="1"/>
          <p:nvPr/>
        </p:nvSpPr>
        <p:spPr>
          <a:xfrm>
            <a:off x="5019175" y="48476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3183475" y="5036675"/>
            <a:ext cx="97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0" name="Picture 4" descr="Binary search tree - Wikipedia">
            <a:extLst>
              <a:ext uri="{FF2B5EF4-FFF2-40B4-BE49-F238E27FC236}">
                <a16:creationId xmlns:a16="http://schemas.microsoft.com/office/drawing/2014/main" id="{298A3CCB-564E-4F22-AEAD-EA28EBB7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65" y="2413142"/>
            <a:ext cx="3161470" cy="26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Binary Search Tree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1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Binary-search-tree property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For any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]  ≤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altLang="en-US" dirty="0"/>
                  <a:t>	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in left sub-tree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]  ≤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dirty="0"/>
                  <a:t>	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in right sub-tree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21" name="Google Shape;121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Google Shape;123;p1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7</a:t>
            </a:fld>
            <a:endParaRPr lang="en-US"/>
          </a:p>
        </p:txBody>
      </p:sp>
      <p:pic>
        <p:nvPicPr>
          <p:cNvPr id="8" name="Picture 7" descr="Binary search tree - Wikipedia">
            <a:extLst>
              <a:ext uri="{FF2B5EF4-FFF2-40B4-BE49-F238E27FC236}">
                <a16:creationId xmlns:a16="http://schemas.microsoft.com/office/drawing/2014/main" id="{4A8CA819-8E69-404E-9DC4-FA145EA5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7" y="3429000"/>
            <a:ext cx="3259584" cy="27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en-US" dirty="0"/>
              <a:t>Counterexample – NOT a BST 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F3E76-8686-482F-A33E-0348F2ED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8</a:t>
            </a:fld>
            <a:endParaRPr lang="en-US"/>
          </a:p>
        </p:txBody>
      </p:sp>
      <p:pic>
        <p:nvPicPr>
          <p:cNvPr id="2050" name="Picture 2" descr="Binary tree - Wikipedia">
            <a:extLst>
              <a:ext uri="{FF2B5EF4-FFF2-40B4-BE49-F238E27FC236}">
                <a16:creationId xmlns:a16="http://schemas.microsoft.com/office/drawing/2014/main" id="{9C8128F0-D3F2-4417-8EEE-84405587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89" y="1825625"/>
            <a:ext cx="4795421" cy="399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Tree Walks (Traversals)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en-US" dirty="0"/>
              <a:t>The binary-search-tree property allows us to print out all the keys in a binary search tree in sorted order by a simple recursive algorithm, called an in-order tree walk. </a:t>
            </a:r>
          </a:p>
          <a:p>
            <a:r>
              <a:rPr lang="en-US" altLang="en-US" dirty="0"/>
              <a:t>This algorithm is so named because it prints the key of the root in between printing the values in its left sub-tree and printing those in its right subtree.</a:t>
            </a:r>
          </a:p>
          <a:p>
            <a:endParaRPr lang="en-US" altLang="en-US" dirty="0"/>
          </a:p>
          <a:p>
            <a:r>
              <a:rPr lang="en-US" altLang="en-US" dirty="0"/>
              <a:t>Post-order: print sub-trees first, then print root</a:t>
            </a:r>
          </a:p>
          <a:p>
            <a:r>
              <a:rPr lang="en-US" altLang="en-US" dirty="0"/>
              <a:t>Pre-order: print root first, then print sub-trees</a:t>
            </a:r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Data Structure &amp; Algorithms Fall 2021</a:t>
            </a: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/>
              <a:pPr lvl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2379</Words>
  <Application>Microsoft Office PowerPoint</Application>
  <PresentationFormat>Widescreen</PresentationFormat>
  <Paragraphs>329</Paragraphs>
  <Slides>34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Arimo</vt:lpstr>
      <vt:lpstr>Calibri</vt:lpstr>
      <vt:lpstr>Calibri Light</vt:lpstr>
      <vt:lpstr>Cambria Math</vt:lpstr>
      <vt:lpstr>Consolas</vt:lpstr>
      <vt:lpstr>roboto condensed</vt:lpstr>
      <vt:lpstr>Custom Design</vt:lpstr>
      <vt:lpstr>Data Structure &amp; Algorithms</vt:lpstr>
      <vt:lpstr>Binary Tree</vt:lpstr>
      <vt:lpstr>Binary Tree</vt:lpstr>
      <vt:lpstr>Binary Tree - Definition</vt:lpstr>
      <vt:lpstr>Maximum Depth or Height of a Tree</vt:lpstr>
      <vt:lpstr>Binary Search Tree</vt:lpstr>
      <vt:lpstr>Binary Search Tree cont.</vt:lpstr>
      <vt:lpstr>Counterexample – NOT a BST !</vt:lpstr>
      <vt:lpstr>Tree Walks (Traversals)</vt:lpstr>
      <vt:lpstr>Example – Tree walks</vt:lpstr>
      <vt:lpstr>In-order traversal</vt:lpstr>
      <vt:lpstr>In-order – Time Complexity</vt:lpstr>
      <vt:lpstr>In-order – Time Complexity cont.</vt:lpstr>
      <vt:lpstr>In-order – Time Complexity cont.</vt:lpstr>
      <vt:lpstr>Search on a BST - Example</vt:lpstr>
      <vt:lpstr>Search – Recursive Version - Algorithm</vt:lpstr>
      <vt:lpstr>Search – Recursive Version - Code</vt:lpstr>
      <vt:lpstr>Search – Recursive Version – Time Complexity</vt:lpstr>
      <vt:lpstr>Search – Iterative Version - Algorithm</vt:lpstr>
      <vt:lpstr>Search – Iterative Version - Code</vt:lpstr>
      <vt:lpstr>Search – Iterative Version – Time Complexity</vt:lpstr>
      <vt:lpstr>Finding Minimum and Maximum - Example </vt:lpstr>
      <vt:lpstr>Finding Minimum and Maximum - Algorithm</vt:lpstr>
      <vt:lpstr>Finding Minimum and Maximum - Code</vt:lpstr>
      <vt:lpstr>Finding Minimum and Maximum - Algorithm</vt:lpstr>
      <vt:lpstr>Finding Minimum and Maximum - Code</vt:lpstr>
      <vt:lpstr>Finding Successor</vt:lpstr>
      <vt:lpstr>Finding Successor cont.</vt:lpstr>
      <vt:lpstr>Finding Successor cont.</vt:lpstr>
      <vt:lpstr>Finding successor - Example</vt:lpstr>
      <vt:lpstr>Finding successor – Example cont.</vt:lpstr>
      <vt:lpstr>Finding successor - Algorithm</vt:lpstr>
      <vt:lpstr>Finding Successor – Time Complexity</vt:lpstr>
      <vt:lpstr>Finding Predecessor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BARDIA</dc:creator>
  <cp:lastModifiedBy>bardia ardakanian</cp:lastModifiedBy>
  <cp:revision>17</cp:revision>
  <dcterms:modified xsi:type="dcterms:W3CDTF">2021-10-23T20:29:54Z</dcterms:modified>
</cp:coreProperties>
</file>