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7"/>
  </p:notesMasterIdLst>
  <p:sldIdLst>
    <p:sldId id="256" r:id="rId2"/>
    <p:sldId id="258" r:id="rId3"/>
    <p:sldId id="259" r:id="rId4"/>
    <p:sldId id="260" r:id="rId5"/>
    <p:sldId id="261" r:id="rId6"/>
    <p:sldId id="262" r:id="rId7"/>
    <p:sldId id="336" r:id="rId8"/>
    <p:sldId id="337" r:id="rId9"/>
    <p:sldId id="339" r:id="rId10"/>
    <p:sldId id="338" r:id="rId11"/>
    <p:sldId id="340" r:id="rId12"/>
    <p:sldId id="341" r:id="rId13"/>
    <p:sldId id="342" r:id="rId14"/>
    <p:sldId id="257"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7" r:id="rId29"/>
    <p:sldId id="358" r:id="rId30"/>
    <p:sldId id="359" r:id="rId31"/>
    <p:sldId id="360" r:id="rId32"/>
    <p:sldId id="362" r:id="rId33"/>
    <p:sldId id="364" r:id="rId34"/>
    <p:sldId id="363" r:id="rId35"/>
    <p:sldId id="365" r:id="rId36"/>
    <p:sldId id="367" r:id="rId37"/>
    <p:sldId id="368" r:id="rId38"/>
    <p:sldId id="366" r:id="rId39"/>
    <p:sldId id="369" r:id="rId40"/>
    <p:sldId id="370" r:id="rId41"/>
    <p:sldId id="371" r:id="rId42"/>
    <p:sldId id="372" r:id="rId43"/>
    <p:sldId id="373" r:id="rId44"/>
    <p:sldId id="374" r:id="rId45"/>
    <p:sldId id="375"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5097F4-1F1B-865D-F34F-EF354B8C1D47}" name="pariya" initials="p" userId="ad514e9506d39b4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679EC3-C50F-4451-A0B4-6A622120E476}">
  <a:tblStyle styleId="{56679EC3-C50F-4451-A0B4-6A622120E4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599"/>
  </p:normalViewPr>
  <p:slideViewPr>
    <p:cSldViewPr snapToGrid="0" snapToObjects="1">
      <p:cViewPr varScale="1">
        <p:scale>
          <a:sx n="108" d="100"/>
          <a:sy n="108"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9709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704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4567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Data Structure &amp; Algorithms Fall 2021</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9199669" y="588368"/>
            <a:ext cx="1468331" cy="1727795"/>
          </a:xfrm>
          <a:prstGeom prst="rect">
            <a:avLst/>
          </a:prstGeom>
          <a:noFill/>
          <a:ln>
            <a:noFill/>
          </a:ln>
        </p:spPr>
      </p:pic>
    </p:spTree>
    <p:extLst>
      <p:ext uri="{BB962C8B-B14F-4D97-AF65-F5344CB8AC3E}">
        <p14:creationId xmlns:p14="http://schemas.microsoft.com/office/powerpoint/2010/main" val="352348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AC02-903B-4EEC-8330-86F310DF4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439E77-962B-4CC6-88BD-51F4E2C75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7E3D7-474D-43AA-8E80-5E0AB36551A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7ADDD37-0B77-4545-BEEB-520B3DB4A05A}"/>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ABE1D262-E346-4B32-9E78-654086DAE091}"/>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677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F2901-C25F-405F-82AA-091936525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3EF5D-F87F-458A-A742-FD77B269C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3838C-E454-4095-BF63-76EFBF52A54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4E70C8-0876-4BDE-BCD2-4E66DC1D622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9C12B28C-3F40-43BB-B119-BDF2DFE95868}"/>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95431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41FC-365B-4663-8359-1A49A111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3DE93-B210-4E02-AA2E-E946D4B95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9340A-13F6-4A01-893C-D2BB9DA459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C98721-B34B-47E2-A809-C2337CEE201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B6A3DBC4-FD2E-4DD3-BDFB-806C7C174746}"/>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68831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260-85A1-4EC3-9C32-593EDA2D8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EE6CD-8C42-4A33-8F2F-9BD7039DA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C9FF6-A408-4546-9E15-99523D1493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B603FE-D482-4642-9AF8-FA7EC110E44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D47E8820-90AB-49FA-9F72-32051BA121CF}"/>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6317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F573-E312-47B2-9682-9B7912B4D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FC35E-F760-4B3E-868C-CD4AB08B2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DC68E-DD1F-45E9-B0AD-7CB4AE243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E5A36-99CB-4FF3-9498-5DC8765B3DB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46BB3E-B6C7-4D84-8C06-129D2650E83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DE2CD0F2-DCCD-481C-A653-9C23A0908EE5}"/>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3220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E748-C485-4F17-A28A-273CFD366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CF7D3-BF80-4851-B13E-B1D0A328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4224B-7359-4A7A-9494-B33FD2072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2B2F8-FC8C-4BBF-B56B-6939DB543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9F30E-0621-4DB5-A842-5246C405F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B9A9B-4B8F-474C-AFDB-238D4BC81C1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2361843-23B3-4B5D-A76A-B97722B08EC0}"/>
              </a:ext>
            </a:extLst>
          </p:cNvPr>
          <p:cNvSpPr>
            <a:spLocks noGrp="1"/>
          </p:cNvSpPr>
          <p:nvPr>
            <p:ph type="ftr" sz="quarter" idx="11"/>
          </p:nvPr>
        </p:nvSpPr>
        <p:spPr/>
        <p:txBody>
          <a:bodyPr/>
          <a:lstStyle/>
          <a:p>
            <a:r>
              <a:rPr lang="en-US"/>
              <a:t>Data Structure &amp; Algorithms Fall 2021</a:t>
            </a:r>
          </a:p>
        </p:txBody>
      </p:sp>
      <p:sp>
        <p:nvSpPr>
          <p:cNvPr id="9" name="Slide Number Placeholder 8">
            <a:extLst>
              <a:ext uri="{FF2B5EF4-FFF2-40B4-BE49-F238E27FC236}">
                <a16:creationId xmlns:a16="http://schemas.microsoft.com/office/drawing/2014/main" id="{01988613-4BDB-4D68-BF4A-8CAFCE062A23}"/>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71617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B72-5ECB-4CA4-9905-BB6F7E000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46722-8525-491E-8770-097782CB1F8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58834FB-B267-404A-8D45-5FF6CD9D0EF5}"/>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D9D87B-0D96-4CEB-A278-9C8990733C1A}"/>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54003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64D29-AC99-4BA1-B4CC-00D7A89CB29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3A3F8BE-E284-4CD6-A1D4-DAB862D6D195}"/>
              </a:ext>
            </a:extLst>
          </p:cNvPr>
          <p:cNvSpPr>
            <a:spLocks noGrp="1"/>
          </p:cNvSpPr>
          <p:nvPr>
            <p:ph type="ftr" sz="quarter" idx="11"/>
          </p:nvPr>
        </p:nvSpPr>
        <p:spPr/>
        <p:txBody>
          <a:bodyPr/>
          <a:lstStyle/>
          <a:p>
            <a:r>
              <a:rPr lang="en-US"/>
              <a:t>Data Structure &amp; Algorithms Fall 2021</a:t>
            </a:r>
          </a:p>
        </p:txBody>
      </p:sp>
      <p:sp>
        <p:nvSpPr>
          <p:cNvPr id="4" name="Slide Number Placeholder 3">
            <a:extLst>
              <a:ext uri="{FF2B5EF4-FFF2-40B4-BE49-F238E27FC236}">
                <a16:creationId xmlns:a16="http://schemas.microsoft.com/office/drawing/2014/main" id="{7C702706-95F4-4922-80B3-A5190EFB100E}"/>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7782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4C20-8112-4A01-9BCA-876816FF6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769509-41DC-4311-BCF3-E2ABDE1C5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06253-AB7E-4CEE-AFDC-4E208A4FC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9A223-1A0C-495A-83C8-039361F9E10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50FFA7-DFB6-4850-9395-3AD55D3E367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5B6CE7D0-287A-40BF-A8D1-CC55A9D50F7C}"/>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70716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ED55-DC66-4332-AC2A-96ED92511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A22F-E2FE-4378-9236-91DCDBC0C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A72D74-A5F1-40B1-8FAE-47FCC7066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716AB-6DD1-470B-BA8A-80CA2DF580F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CC4FED2-C418-4098-9622-A1C5BB8351F2}"/>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8191B091-B037-47C8-BA84-FF9D2704D014}"/>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181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C1EA9-D5E0-47F4-BFBF-2B1E06D95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8B52A-3537-4F1A-9D13-BF58434E2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07997-741F-4ECF-9EF3-442AE5ECF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D114027-9C10-45CE-85A3-F36B2795C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3F935868-46FD-46FA-878D-CE96DCF4E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067CC-A3D2-4771-B551-15F5F02A511B}" type="slidenum">
              <a:rPr lang="en-US" smtClean="0"/>
              <a:t>‹#›</a:t>
            </a:fld>
            <a:endParaRPr lang="en-US"/>
          </a:p>
        </p:txBody>
      </p:sp>
    </p:spTree>
    <p:extLst>
      <p:ext uri="{BB962C8B-B14F-4D97-AF65-F5344CB8AC3E}">
        <p14:creationId xmlns:p14="http://schemas.microsoft.com/office/powerpoint/2010/main" val="3896480959"/>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noFill/>
          <a:ln>
            <a:noFill/>
          </a:ln>
        </p:spPr>
        <p:txBody>
          <a:bodyPr spcFirstLastPara="1" wrap="square" lIns="91425" tIns="45700" rIns="91425" bIns="45700" anchor="b" anchorCtr="0">
            <a:normAutofit/>
          </a:bodyPr>
          <a:lstStyle/>
          <a:p>
            <a:pPr lvl="0"/>
            <a:r>
              <a:rPr lang="en-US"/>
              <a:t>Data Structure &amp; Algorithms</a:t>
            </a:r>
            <a:endParaRPr lang="en-US" dirty="0"/>
          </a:p>
        </p:txBody>
      </p:sp>
      <p:sp>
        <p:nvSpPr>
          <p:cNvPr id="90" name="Google Shape;90;p13"/>
          <p:cNvSpPr txBox="1">
            <a:spLocks noGrp="1"/>
          </p:cNvSpPr>
          <p:nvPr>
            <p:ph type="subTitle" idx="1"/>
          </p:nvPr>
        </p:nvSpPr>
        <p:spPr>
          <a:xfrm>
            <a:off x="1524000" y="3602038"/>
            <a:ext cx="9144000" cy="1655762"/>
          </a:xfrm>
          <a:noFill/>
          <a:ln>
            <a:noFill/>
          </a:ln>
        </p:spPr>
        <p:txBody>
          <a:bodyPr spcFirstLastPara="1" wrap="square" lIns="91425" tIns="45700" rIns="91425" bIns="45700" anchor="t" anchorCtr="0">
            <a:normAutofit/>
          </a:bodyPr>
          <a:lstStyle/>
          <a:p>
            <a:pPr lvl="0"/>
            <a:r>
              <a:rPr lang="en-US" dirty="0"/>
              <a:t>Red Black Trees Deletion</a:t>
            </a:r>
          </a:p>
          <a:p>
            <a:pPr lvl="0"/>
            <a:endParaRPr lang="en-US" dirty="0"/>
          </a:p>
          <a:p>
            <a:pPr lvl="0"/>
            <a:endParaRPr lang="en-US" dirty="0"/>
          </a:p>
        </p:txBody>
      </p:sp>
      <p:sp>
        <p:nvSpPr>
          <p:cNvPr id="91" name="Google Shape;91;p13"/>
          <p:cNvSpPr txBox="1">
            <a:spLocks noGrp="1"/>
          </p:cNvSpPr>
          <p:nvPr>
            <p:ph type="ft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92" name="Google Shape;92;p13"/>
          <p:cNvSpPr txBox="1">
            <a:spLocks noGrp="1"/>
          </p:cNvSpPr>
          <p:nvPr>
            <p:ph type="sldNum" idx="12"/>
          </p:nvPr>
        </p:nvSpPr>
        <p:spPr>
          <a:xfrm>
            <a:off x="8610600" y="6356350"/>
            <a:ext cx="2743200" cy="365125"/>
          </a:xfrm>
          <a:noFill/>
          <a:ln>
            <a:noFill/>
          </a:ln>
        </p:spPr>
        <p:txBody>
          <a:bodyPr spcFirstLastPara="1" wrap="square" lIns="91425" tIns="45700" rIns="91425" bIns="45700" anchor="ctr" anchorCtr="0">
            <a:normAutofit/>
          </a:bodyPr>
          <a:lstStyle/>
          <a:p>
            <a:pPr lvl="0"/>
            <a:fld id="{00000000-1234-1234-1234-123412341234}" type="slidenum">
              <a:rPr lang="en-US" smtClean="0"/>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BST Delete – Review (Case 3)</a:t>
            </a:r>
          </a:p>
        </p:txBody>
      </p:sp>
      <p:pic>
        <p:nvPicPr>
          <p:cNvPr id="19458" name="Picture 2" descr="transplanting in a binary search tree">
            <a:extLst>
              <a:ext uri="{FF2B5EF4-FFF2-40B4-BE49-F238E27FC236}">
                <a16:creationId xmlns:a16="http://schemas.microsoft.com/office/drawing/2014/main" id="{33E3A431-23A9-41DF-A71C-D921F66A4A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274" y="1825625"/>
            <a:ext cx="8429452"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EB0C179-4370-4ABC-800A-A499282D537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BB2C9E3-E827-4B89-A963-F3553281BB99}"/>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10</a:t>
            </a:fld>
            <a:endParaRPr lang="en-US"/>
          </a:p>
        </p:txBody>
      </p:sp>
      <p:sp>
        <p:nvSpPr>
          <p:cNvPr id="3" name="TextBox 2">
            <a:extLst>
              <a:ext uri="{FF2B5EF4-FFF2-40B4-BE49-F238E27FC236}">
                <a16:creationId xmlns:a16="http://schemas.microsoft.com/office/drawing/2014/main" id="{382F4F49-01D4-4295-AFD1-5DEC9CEA5FCC}"/>
              </a:ext>
            </a:extLst>
          </p:cNvPr>
          <p:cNvSpPr txBox="1"/>
          <p:nvPr/>
        </p:nvSpPr>
        <p:spPr>
          <a:xfrm>
            <a:off x="3755253" y="1912583"/>
            <a:ext cx="90552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BDC75BF6-8ED0-488D-9470-2E57DB98DBD0}"/>
              </a:ext>
            </a:extLst>
          </p:cNvPr>
          <p:cNvSpPr txBox="1"/>
          <p:nvPr/>
        </p:nvSpPr>
        <p:spPr>
          <a:xfrm>
            <a:off x="8026892" y="1915005"/>
            <a:ext cx="905523" cy="307777"/>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25F5F5E4-9C4E-4DB7-AA30-57EBBBD4FEA1}"/>
              </a:ext>
            </a:extLst>
          </p:cNvPr>
          <p:cNvSpPr txBox="1"/>
          <p:nvPr/>
        </p:nvSpPr>
        <p:spPr>
          <a:xfrm>
            <a:off x="4280515" y="2890606"/>
            <a:ext cx="905523" cy="307777"/>
          </a:xfrm>
          <a:prstGeom prst="rect">
            <a:avLst/>
          </a:prstGeom>
          <a:noFill/>
        </p:spPr>
        <p:txBody>
          <a:bodyPr wrap="square" rtlCol="0">
            <a:spAutoFit/>
          </a:bodyPr>
          <a:lstStyle/>
          <a:p>
            <a:r>
              <a:rPr lang="en-US" dirty="0"/>
              <a:t>22</a:t>
            </a:r>
          </a:p>
        </p:txBody>
      </p:sp>
      <p:sp>
        <p:nvSpPr>
          <p:cNvPr id="9" name="TextBox 8">
            <a:extLst>
              <a:ext uri="{FF2B5EF4-FFF2-40B4-BE49-F238E27FC236}">
                <a16:creationId xmlns:a16="http://schemas.microsoft.com/office/drawing/2014/main" id="{45D1C10A-7783-448E-B7CE-64645469C2D4}"/>
              </a:ext>
            </a:extLst>
          </p:cNvPr>
          <p:cNvSpPr txBox="1"/>
          <p:nvPr/>
        </p:nvSpPr>
        <p:spPr>
          <a:xfrm>
            <a:off x="8610600" y="2884150"/>
            <a:ext cx="905523" cy="307777"/>
          </a:xfrm>
          <a:prstGeom prst="rect">
            <a:avLst/>
          </a:prstGeom>
          <a:noFill/>
        </p:spPr>
        <p:txBody>
          <a:bodyPr wrap="square" rtlCol="0">
            <a:spAutoFit/>
          </a:bodyPr>
          <a:lstStyle/>
          <a:p>
            <a:r>
              <a:rPr lang="en-US" dirty="0"/>
              <a:t>22</a:t>
            </a:r>
          </a:p>
        </p:txBody>
      </p:sp>
      <p:sp>
        <p:nvSpPr>
          <p:cNvPr id="10" name="TextBox 9">
            <a:extLst>
              <a:ext uri="{FF2B5EF4-FFF2-40B4-BE49-F238E27FC236}">
                <a16:creationId xmlns:a16="http://schemas.microsoft.com/office/drawing/2014/main" id="{55722538-C161-44E0-84CC-3A5A9114C7EF}"/>
              </a:ext>
            </a:extLst>
          </p:cNvPr>
          <p:cNvSpPr txBox="1"/>
          <p:nvPr/>
        </p:nvSpPr>
        <p:spPr>
          <a:xfrm>
            <a:off x="2652969" y="3847405"/>
            <a:ext cx="585926" cy="307777"/>
          </a:xfrm>
          <a:prstGeom prst="rect">
            <a:avLst/>
          </a:prstGeom>
          <a:noFill/>
        </p:spPr>
        <p:txBody>
          <a:bodyPr wrap="square" rtlCol="0">
            <a:spAutoFit/>
          </a:bodyPr>
          <a:lstStyle/>
          <a:p>
            <a:r>
              <a:rPr lang="en-US" dirty="0"/>
              <a:t>3</a:t>
            </a:r>
          </a:p>
        </p:txBody>
      </p:sp>
      <p:sp>
        <p:nvSpPr>
          <p:cNvPr id="11" name="TextBox 10">
            <a:extLst>
              <a:ext uri="{FF2B5EF4-FFF2-40B4-BE49-F238E27FC236}">
                <a16:creationId xmlns:a16="http://schemas.microsoft.com/office/drawing/2014/main" id="{35D6627B-2629-4024-BBD6-787F25CA8601}"/>
              </a:ext>
            </a:extLst>
          </p:cNvPr>
          <p:cNvSpPr txBox="1"/>
          <p:nvPr/>
        </p:nvSpPr>
        <p:spPr>
          <a:xfrm>
            <a:off x="9252088" y="3666074"/>
            <a:ext cx="905523" cy="307777"/>
          </a:xfrm>
          <a:prstGeom prst="rect">
            <a:avLst/>
          </a:prstGeom>
          <a:noFill/>
        </p:spPr>
        <p:txBody>
          <a:bodyPr wrap="square" rtlCol="0">
            <a:spAutoFit/>
          </a:bodyPr>
          <a:lstStyle/>
          <a:p>
            <a:r>
              <a:rPr lang="en-US" dirty="0"/>
              <a:t>3</a:t>
            </a:r>
          </a:p>
        </p:txBody>
      </p:sp>
      <p:sp>
        <p:nvSpPr>
          <p:cNvPr id="12" name="TextBox 11">
            <a:extLst>
              <a:ext uri="{FF2B5EF4-FFF2-40B4-BE49-F238E27FC236}">
                <a16:creationId xmlns:a16="http://schemas.microsoft.com/office/drawing/2014/main" id="{8D128729-862F-45CA-824A-290F0CA7A344}"/>
              </a:ext>
            </a:extLst>
          </p:cNvPr>
          <p:cNvSpPr txBox="1"/>
          <p:nvPr/>
        </p:nvSpPr>
        <p:spPr>
          <a:xfrm>
            <a:off x="3167873" y="2894507"/>
            <a:ext cx="585926" cy="307777"/>
          </a:xfrm>
          <a:prstGeom prst="rect">
            <a:avLst/>
          </a:prstGeom>
          <a:noFill/>
        </p:spPr>
        <p:txBody>
          <a:bodyPr wrap="square" rtlCol="0">
            <a:spAutoFit/>
          </a:bodyPr>
          <a:lstStyle/>
          <a:p>
            <a:r>
              <a:rPr lang="en-US" dirty="0"/>
              <a:t>12</a:t>
            </a:r>
          </a:p>
        </p:txBody>
      </p:sp>
      <p:sp>
        <p:nvSpPr>
          <p:cNvPr id="13" name="TextBox 12">
            <a:extLst>
              <a:ext uri="{FF2B5EF4-FFF2-40B4-BE49-F238E27FC236}">
                <a16:creationId xmlns:a16="http://schemas.microsoft.com/office/drawing/2014/main" id="{E6EF23D9-B5DC-4483-83E7-5D86F329E42B}"/>
              </a:ext>
            </a:extLst>
          </p:cNvPr>
          <p:cNvSpPr txBox="1"/>
          <p:nvPr/>
        </p:nvSpPr>
        <p:spPr>
          <a:xfrm>
            <a:off x="9749876" y="2702553"/>
            <a:ext cx="585926" cy="307777"/>
          </a:xfrm>
          <a:prstGeom prst="rect">
            <a:avLst/>
          </a:prstGeom>
          <a:noFill/>
        </p:spPr>
        <p:txBody>
          <a:bodyPr wrap="square" rtlCol="0">
            <a:spAutoFit/>
          </a:bodyPr>
          <a:lstStyle/>
          <a:p>
            <a:r>
              <a:rPr lang="en-US" dirty="0"/>
              <a:t>12</a:t>
            </a:r>
          </a:p>
        </p:txBody>
      </p:sp>
      <p:sp>
        <p:nvSpPr>
          <p:cNvPr id="14" name="TextBox 13">
            <a:extLst>
              <a:ext uri="{FF2B5EF4-FFF2-40B4-BE49-F238E27FC236}">
                <a16:creationId xmlns:a16="http://schemas.microsoft.com/office/drawing/2014/main" id="{0A5DEE5E-8750-45B1-899D-5052F523A6CA}"/>
              </a:ext>
            </a:extLst>
          </p:cNvPr>
          <p:cNvSpPr txBox="1"/>
          <p:nvPr/>
        </p:nvSpPr>
        <p:spPr>
          <a:xfrm>
            <a:off x="3694589" y="3819962"/>
            <a:ext cx="585926" cy="307777"/>
          </a:xfrm>
          <a:prstGeom prst="rect">
            <a:avLst/>
          </a:prstGeom>
          <a:noFill/>
        </p:spPr>
        <p:txBody>
          <a:bodyPr wrap="square" rtlCol="0">
            <a:spAutoFit/>
          </a:bodyPr>
          <a:lstStyle/>
          <a:p>
            <a:r>
              <a:rPr lang="en-US" dirty="0"/>
              <a:t>16</a:t>
            </a:r>
          </a:p>
        </p:txBody>
      </p:sp>
      <p:sp>
        <p:nvSpPr>
          <p:cNvPr id="15" name="TextBox 14">
            <a:extLst>
              <a:ext uri="{FF2B5EF4-FFF2-40B4-BE49-F238E27FC236}">
                <a16:creationId xmlns:a16="http://schemas.microsoft.com/office/drawing/2014/main" id="{A05EEFA4-4E17-4DC9-948B-265BBCB2881F}"/>
              </a:ext>
            </a:extLst>
          </p:cNvPr>
          <p:cNvSpPr txBox="1"/>
          <p:nvPr/>
        </p:nvSpPr>
        <p:spPr>
          <a:xfrm>
            <a:off x="7406933" y="2895609"/>
            <a:ext cx="585926" cy="307777"/>
          </a:xfrm>
          <a:prstGeom prst="rect">
            <a:avLst/>
          </a:prstGeom>
          <a:noFill/>
        </p:spPr>
        <p:txBody>
          <a:bodyPr wrap="square" rtlCol="0">
            <a:spAutoFit/>
          </a:bodyPr>
          <a:lstStyle/>
          <a:p>
            <a:r>
              <a:rPr lang="en-US" dirty="0"/>
              <a:t>16</a:t>
            </a:r>
          </a:p>
        </p:txBody>
      </p:sp>
      <p:sp>
        <p:nvSpPr>
          <p:cNvPr id="16" name="TextBox 15">
            <a:extLst>
              <a:ext uri="{FF2B5EF4-FFF2-40B4-BE49-F238E27FC236}">
                <a16:creationId xmlns:a16="http://schemas.microsoft.com/office/drawing/2014/main" id="{6019086B-E380-41A8-9983-9E57639F293D}"/>
              </a:ext>
            </a:extLst>
          </p:cNvPr>
          <p:cNvSpPr txBox="1"/>
          <p:nvPr/>
        </p:nvSpPr>
        <p:spPr>
          <a:xfrm>
            <a:off x="4253880" y="4797985"/>
            <a:ext cx="585926" cy="307777"/>
          </a:xfrm>
          <a:prstGeom prst="rect">
            <a:avLst/>
          </a:prstGeom>
          <a:noFill/>
        </p:spPr>
        <p:txBody>
          <a:bodyPr wrap="square" rtlCol="0">
            <a:spAutoFit/>
          </a:bodyPr>
          <a:lstStyle/>
          <a:p>
            <a:r>
              <a:rPr lang="en-US" dirty="0"/>
              <a:t>18</a:t>
            </a:r>
          </a:p>
        </p:txBody>
      </p:sp>
      <p:sp>
        <p:nvSpPr>
          <p:cNvPr id="17" name="TextBox 16">
            <a:extLst>
              <a:ext uri="{FF2B5EF4-FFF2-40B4-BE49-F238E27FC236}">
                <a16:creationId xmlns:a16="http://schemas.microsoft.com/office/drawing/2014/main" id="{902E8B01-9975-4B86-ACD3-0761F35D5547}"/>
              </a:ext>
            </a:extLst>
          </p:cNvPr>
          <p:cNvSpPr txBox="1"/>
          <p:nvPr/>
        </p:nvSpPr>
        <p:spPr>
          <a:xfrm>
            <a:off x="3694589" y="5776008"/>
            <a:ext cx="585926" cy="307777"/>
          </a:xfrm>
          <a:prstGeom prst="rect">
            <a:avLst/>
          </a:prstGeom>
          <a:noFill/>
        </p:spPr>
        <p:txBody>
          <a:bodyPr wrap="square" rtlCol="0">
            <a:spAutoFit/>
          </a:bodyPr>
          <a:lstStyle/>
          <a:p>
            <a:r>
              <a:rPr lang="en-US" dirty="0"/>
              <a:t>17</a:t>
            </a:r>
          </a:p>
        </p:txBody>
      </p:sp>
      <p:sp>
        <p:nvSpPr>
          <p:cNvPr id="18" name="TextBox 17">
            <a:extLst>
              <a:ext uri="{FF2B5EF4-FFF2-40B4-BE49-F238E27FC236}">
                <a16:creationId xmlns:a16="http://schemas.microsoft.com/office/drawing/2014/main" id="{D37B8113-9B1B-4504-B995-7C0E84228A7A}"/>
              </a:ext>
            </a:extLst>
          </p:cNvPr>
          <p:cNvSpPr txBox="1"/>
          <p:nvPr/>
        </p:nvSpPr>
        <p:spPr>
          <a:xfrm>
            <a:off x="4805773" y="5776008"/>
            <a:ext cx="585926" cy="307777"/>
          </a:xfrm>
          <a:prstGeom prst="rect">
            <a:avLst/>
          </a:prstGeom>
          <a:noFill/>
        </p:spPr>
        <p:txBody>
          <a:bodyPr wrap="square" rtlCol="0">
            <a:spAutoFit/>
          </a:bodyPr>
          <a:lstStyle/>
          <a:p>
            <a:r>
              <a:rPr lang="en-US" dirty="0"/>
              <a:t>19</a:t>
            </a:r>
          </a:p>
        </p:txBody>
      </p:sp>
      <p:sp>
        <p:nvSpPr>
          <p:cNvPr id="19" name="TextBox 18">
            <a:extLst>
              <a:ext uri="{FF2B5EF4-FFF2-40B4-BE49-F238E27FC236}">
                <a16:creationId xmlns:a16="http://schemas.microsoft.com/office/drawing/2014/main" id="{50967F7B-7C25-4E71-B698-30122CE80E62}"/>
              </a:ext>
            </a:extLst>
          </p:cNvPr>
          <p:cNvSpPr txBox="1"/>
          <p:nvPr/>
        </p:nvSpPr>
        <p:spPr>
          <a:xfrm>
            <a:off x="8026892" y="3869630"/>
            <a:ext cx="585926" cy="307777"/>
          </a:xfrm>
          <a:prstGeom prst="rect">
            <a:avLst/>
          </a:prstGeom>
          <a:noFill/>
        </p:spPr>
        <p:txBody>
          <a:bodyPr wrap="square" rtlCol="0">
            <a:spAutoFit/>
          </a:bodyPr>
          <a:lstStyle/>
          <a:p>
            <a:r>
              <a:rPr lang="en-US" dirty="0"/>
              <a:t>18</a:t>
            </a:r>
          </a:p>
        </p:txBody>
      </p:sp>
      <p:sp>
        <p:nvSpPr>
          <p:cNvPr id="20" name="TextBox 19">
            <a:extLst>
              <a:ext uri="{FF2B5EF4-FFF2-40B4-BE49-F238E27FC236}">
                <a16:creationId xmlns:a16="http://schemas.microsoft.com/office/drawing/2014/main" id="{9F2AE995-D9E5-41CA-A797-A426A9A7F608}"/>
              </a:ext>
            </a:extLst>
          </p:cNvPr>
          <p:cNvSpPr txBox="1"/>
          <p:nvPr/>
        </p:nvSpPr>
        <p:spPr>
          <a:xfrm>
            <a:off x="7433566" y="4797984"/>
            <a:ext cx="585926" cy="307777"/>
          </a:xfrm>
          <a:prstGeom prst="rect">
            <a:avLst/>
          </a:prstGeom>
          <a:noFill/>
        </p:spPr>
        <p:txBody>
          <a:bodyPr wrap="square" rtlCol="0">
            <a:spAutoFit/>
          </a:bodyPr>
          <a:lstStyle/>
          <a:p>
            <a:r>
              <a:rPr lang="en-US" dirty="0"/>
              <a:t>17</a:t>
            </a:r>
          </a:p>
        </p:txBody>
      </p:sp>
      <p:sp>
        <p:nvSpPr>
          <p:cNvPr id="21" name="TextBox 20">
            <a:extLst>
              <a:ext uri="{FF2B5EF4-FFF2-40B4-BE49-F238E27FC236}">
                <a16:creationId xmlns:a16="http://schemas.microsoft.com/office/drawing/2014/main" id="{35F26625-0A17-4223-9A5F-96B9E355D276}"/>
              </a:ext>
            </a:extLst>
          </p:cNvPr>
          <p:cNvSpPr txBox="1"/>
          <p:nvPr/>
        </p:nvSpPr>
        <p:spPr>
          <a:xfrm>
            <a:off x="8579183" y="4797985"/>
            <a:ext cx="585926" cy="307777"/>
          </a:xfrm>
          <a:prstGeom prst="rect">
            <a:avLst/>
          </a:prstGeom>
          <a:noFill/>
        </p:spPr>
        <p:txBody>
          <a:bodyPr wrap="square" rtlCol="0">
            <a:spAutoFit/>
          </a:bodyPr>
          <a:lstStyle/>
          <a:p>
            <a:r>
              <a:rPr lang="en-US" dirty="0"/>
              <a:t>19</a:t>
            </a:r>
          </a:p>
        </p:txBody>
      </p:sp>
      <p:sp>
        <p:nvSpPr>
          <p:cNvPr id="23" name="TextBox 22">
            <a:extLst>
              <a:ext uri="{FF2B5EF4-FFF2-40B4-BE49-F238E27FC236}">
                <a16:creationId xmlns:a16="http://schemas.microsoft.com/office/drawing/2014/main" id="{3754FC39-FC7F-4201-94FA-E4AFBC8B504D}"/>
              </a:ext>
            </a:extLst>
          </p:cNvPr>
          <p:cNvSpPr txBox="1"/>
          <p:nvPr/>
        </p:nvSpPr>
        <p:spPr>
          <a:xfrm>
            <a:off x="7433566" y="5464228"/>
            <a:ext cx="1994800" cy="307777"/>
          </a:xfrm>
          <a:prstGeom prst="rect">
            <a:avLst/>
          </a:prstGeom>
          <a:noFill/>
        </p:spPr>
        <p:txBody>
          <a:bodyPr wrap="square" rtlCol="0">
            <a:spAutoFit/>
          </a:bodyPr>
          <a:lstStyle/>
          <a:p>
            <a:r>
              <a:rPr lang="en-US" dirty="0"/>
              <a:t>x is at y’s position</a:t>
            </a:r>
          </a:p>
        </p:txBody>
      </p:sp>
      <p:sp>
        <p:nvSpPr>
          <p:cNvPr id="25" name="TextBox 24">
            <a:extLst>
              <a:ext uri="{FF2B5EF4-FFF2-40B4-BE49-F238E27FC236}">
                <a16:creationId xmlns:a16="http://schemas.microsoft.com/office/drawing/2014/main" id="{41CBED48-2FE1-4F36-A51A-5291FCB91039}"/>
              </a:ext>
            </a:extLst>
          </p:cNvPr>
          <p:cNvSpPr txBox="1"/>
          <p:nvPr/>
        </p:nvSpPr>
        <p:spPr>
          <a:xfrm>
            <a:off x="4572111" y="4412217"/>
            <a:ext cx="1227854" cy="369332"/>
          </a:xfrm>
          <a:prstGeom prst="rect">
            <a:avLst/>
          </a:prstGeom>
          <a:noFill/>
        </p:spPr>
        <p:txBody>
          <a:bodyPr wrap="square" rtlCol="0">
            <a:spAutoFit/>
          </a:bodyPr>
          <a:lstStyle/>
          <a:p>
            <a:r>
              <a:rPr lang="en-US" sz="1800" b="1" dirty="0"/>
              <a:t>x</a:t>
            </a:r>
          </a:p>
        </p:txBody>
      </p:sp>
      <p:sp>
        <p:nvSpPr>
          <p:cNvPr id="26" name="TextBox 25">
            <a:extLst>
              <a:ext uri="{FF2B5EF4-FFF2-40B4-BE49-F238E27FC236}">
                <a16:creationId xmlns:a16="http://schemas.microsoft.com/office/drawing/2014/main" id="{872976DC-05FB-43E1-980F-AA737F4A7F15}"/>
              </a:ext>
            </a:extLst>
          </p:cNvPr>
          <p:cNvSpPr txBox="1"/>
          <p:nvPr/>
        </p:nvSpPr>
        <p:spPr>
          <a:xfrm>
            <a:off x="8200512" y="3383117"/>
            <a:ext cx="1227854" cy="369332"/>
          </a:xfrm>
          <a:prstGeom prst="rect">
            <a:avLst/>
          </a:prstGeom>
          <a:noFill/>
        </p:spPr>
        <p:txBody>
          <a:bodyPr wrap="square" rtlCol="0">
            <a:spAutoFit/>
          </a:bodyPr>
          <a:lstStyle/>
          <a:p>
            <a:r>
              <a:rPr lang="en-US" sz="1800" b="1" dirty="0"/>
              <a:t>x</a:t>
            </a:r>
          </a:p>
        </p:txBody>
      </p:sp>
    </p:spTree>
    <p:extLst>
      <p:ext uri="{BB962C8B-B14F-4D97-AF65-F5344CB8AC3E}">
        <p14:creationId xmlns:p14="http://schemas.microsoft.com/office/powerpoint/2010/main" val="424985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BST Delete – Review (Case 3)</a:t>
            </a:r>
          </a:p>
        </p:txBody>
      </p:sp>
      <p:pic>
        <p:nvPicPr>
          <p:cNvPr id="23554" name="Picture 2" descr="deletion in a binary search tree">
            <a:extLst>
              <a:ext uri="{FF2B5EF4-FFF2-40B4-BE49-F238E27FC236}">
                <a16:creationId xmlns:a16="http://schemas.microsoft.com/office/drawing/2014/main" id="{C3C7497B-3067-42C5-95DC-D5E46E2E4F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3814" y="1825625"/>
            <a:ext cx="9084372"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E146C9-1F49-49ED-9F27-1E99E0016B0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3AF92C6-36D6-4065-929B-20AA6F4C8E3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11</a:t>
            </a:fld>
            <a:endParaRPr lang="en-US"/>
          </a:p>
        </p:txBody>
      </p:sp>
      <p:sp>
        <p:nvSpPr>
          <p:cNvPr id="6" name="TextBox 5">
            <a:extLst>
              <a:ext uri="{FF2B5EF4-FFF2-40B4-BE49-F238E27FC236}">
                <a16:creationId xmlns:a16="http://schemas.microsoft.com/office/drawing/2014/main" id="{7FB60704-BD67-43CD-842F-FD4AAE4D027D}"/>
              </a:ext>
            </a:extLst>
          </p:cNvPr>
          <p:cNvSpPr txBox="1"/>
          <p:nvPr/>
        </p:nvSpPr>
        <p:spPr>
          <a:xfrm>
            <a:off x="2592278" y="2066471"/>
            <a:ext cx="90552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6E65F711-49DE-4CDD-9A3C-13FC9FF71536}"/>
              </a:ext>
            </a:extLst>
          </p:cNvPr>
          <p:cNvSpPr txBox="1"/>
          <p:nvPr/>
        </p:nvSpPr>
        <p:spPr>
          <a:xfrm>
            <a:off x="1876145" y="3210811"/>
            <a:ext cx="585926" cy="307777"/>
          </a:xfrm>
          <a:prstGeom prst="rect">
            <a:avLst/>
          </a:prstGeom>
          <a:noFill/>
        </p:spPr>
        <p:txBody>
          <a:bodyPr wrap="square" rtlCol="0">
            <a:spAutoFit/>
          </a:bodyPr>
          <a:lstStyle/>
          <a:p>
            <a:r>
              <a:rPr lang="en-US" dirty="0"/>
              <a:t>16</a:t>
            </a:r>
          </a:p>
        </p:txBody>
      </p:sp>
      <p:sp>
        <p:nvSpPr>
          <p:cNvPr id="8" name="TextBox 7">
            <a:extLst>
              <a:ext uri="{FF2B5EF4-FFF2-40B4-BE49-F238E27FC236}">
                <a16:creationId xmlns:a16="http://schemas.microsoft.com/office/drawing/2014/main" id="{A3588E4E-A0FD-402C-A512-161587A51FBC}"/>
              </a:ext>
            </a:extLst>
          </p:cNvPr>
          <p:cNvSpPr txBox="1"/>
          <p:nvPr/>
        </p:nvSpPr>
        <p:spPr>
          <a:xfrm>
            <a:off x="8610600" y="3275111"/>
            <a:ext cx="585926" cy="307777"/>
          </a:xfrm>
          <a:prstGeom prst="rect">
            <a:avLst/>
          </a:prstGeom>
          <a:noFill/>
        </p:spPr>
        <p:txBody>
          <a:bodyPr wrap="square" rtlCol="0">
            <a:spAutoFit/>
          </a:bodyPr>
          <a:lstStyle/>
          <a:p>
            <a:r>
              <a:rPr lang="en-US" dirty="0"/>
              <a:t>16</a:t>
            </a:r>
          </a:p>
        </p:txBody>
      </p:sp>
      <p:sp>
        <p:nvSpPr>
          <p:cNvPr id="9" name="TextBox 8">
            <a:extLst>
              <a:ext uri="{FF2B5EF4-FFF2-40B4-BE49-F238E27FC236}">
                <a16:creationId xmlns:a16="http://schemas.microsoft.com/office/drawing/2014/main" id="{DE1497C5-D95A-46D1-A35D-5B09A9827F14}"/>
              </a:ext>
            </a:extLst>
          </p:cNvPr>
          <p:cNvSpPr txBox="1"/>
          <p:nvPr/>
        </p:nvSpPr>
        <p:spPr>
          <a:xfrm>
            <a:off x="9349665" y="2068893"/>
            <a:ext cx="905523" cy="307777"/>
          </a:xfrm>
          <a:prstGeom prst="rect">
            <a:avLst/>
          </a:prstGeom>
          <a:noFill/>
        </p:spPr>
        <p:txBody>
          <a:bodyPr wrap="square" rtlCol="0">
            <a:spAutoFit/>
          </a:bodyPr>
          <a:lstStyle/>
          <a:p>
            <a:r>
              <a:rPr lang="en-US" dirty="0"/>
              <a:t>20</a:t>
            </a:r>
          </a:p>
        </p:txBody>
      </p:sp>
      <p:sp>
        <p:nvSpPr>
          <p:cNvPr id="10" name="TextBox 9">
            <a:extLst>
              <a:ext uri="{FF2B5EF4-FFF2-40B4-BE49-F238E27FC236}">
                <a16:creationId xmlns:a16="http://schemas.microsoft.com/office/drawing/2014/main" id="{564D36C7-DD28-4845-9E93-5ED01300B51F}"/>
              </a:ext>
            </a:extLst>
          </p:cNvPr>
          <p:cNvSpPr txBox="1"/>
          <p:nvPr/>
        </p:nvSpPr>
        <p:spPr>
          <a:xfrm>
            <a:off x="3268461" y="3209683"/>
            <a:ext cx="905523" cy="307777"/>
          </a:xfrm>
          <a:prstGeom prst="rect">
            <a:avLst/>
          </a:prstGeom>
          <a:noFill/>
        </p:spPr>
        <p:txBody>
          <a:bodyPr wrap="square" rtlCol="0">
            <a:spAutoFit/>
          </a:bodyPr>
          <a:lstStyle/>
          <a:p>
            <a:r>
              <a:rPr lang="en-US" dirty="0"/>
              <a:t>22</a:t>
            </a:r>
          </a:p>
        </p:txBody>
      </p:sp>
      <p:sp>
        <p:nvSpPr>
          <p:cNvPr id="11" name="TextBox 10">
            <a:extLst>
              <a:ext uri="{FF2B5EF4-FFF2-40B4-BE49-F238E27FC236}">
                <a16:creationId xmlns:a16="http://schemas.microsoft.com/office/drawing/2014/main" id="{A57E52F6-0DE9-42C0-BBFE-E9514C4EF053}"/>
              </a:ext>
            </a:extLst>
          </p:cNvPr>
          <p:cNvSpPr txBox="1"/>
          <p:nvPr/>
        </p:nvSpPr>
        <p:spPr>
          <a:xfrm>
            <a:off x="10054994" y="3286411"/>
            <a:ext cx="905523" cy="307777"/>
          </a:xfrm>
          <a:prstGeom prst="rect">
            <a:avLst/>
          </a:prstGeom>
          <a:noFill/>
        </p:spPr>
        <p:txBody>
          <a:bodyPr wrap="square" rtlCol="0">
            <a:spAutoFit/>
          </a:bodyPr>
          <a:lstStyle/>
          <a:p>
            <a:r>
              <a:rPr lang="en-US" dirty="0"/>
              <a:t>22</a:t>
            </a:r>
          </a:p>
        </p:txBody>
      </p:sp>
      <p:sp>
        <p:nvSpPr>
          <p:cNvPr id="12" name="TextBox 11">
            <a:extLst>
              <a:ext uri="{FF2B5EF4-FFF2-40B4-BE49-F238E27FC236}">
                <a16:creationId xmlns:a16="http://schemas.microsoft.com/office/drawing/2014/main" id="{D4C704AE-0C3E-4323-81EA-CBC7AD256352}"/>
              </a:ext>
            </a:extLst>
          </p:cNvPr>
          <p:cNvSpPr txBox="1"/>
          <p:nvPr/>
        </p:nvSpPr>
        <p:spPr>
          <a:xfrm>
            <a:off x="4825640" y="2903034"/>
            <a:ext cx="585926" cy="307777"/>
          </a:xfrm>
          <a:prstGeom prst="rect">
            <a:avLst/>
          </a:prstGeom>
          <a:noFill/>
        </p:spPr>
        <p:txBody>
          <a:bodyPr wrap="square" rtlCol="0">
            <a:spAutoFit/>
          </a:bodyPr>
          <a:lstStyle/>
          <a:p>
            <a:r>
              <a:rPr lang="en-US" dirty="0"/>
              <a:t>12</a:t>
            </a:r>
          </a:p>
        </p:txBody>
      </p:sp>
      <p:sp>
        <p:nvSpPr>
          <p:cNvPr id="13" name="TextBox 12">
            <a:extLst>
              <a:ext uri="{FF2B5EF4-FFF2-40B4-BE49-F238E27FC236}">
                <a16:creationId xmlns:a16="http://schemas.microsoft.com/office/drawing/2014/main" id="{BAA20D46-0D20-4FF1-951D-38CD1BCFCFA8}"/>
              </a:ext>
            </a:extLst>
          </p:cNvPr>
          <p:cNvSpPr txBox="1"/>
          <p:nvPr/>
        </p:nvSpPr>
        <p:spPr>
          <a:xfrm>
            <a:off x="7998040" y="4510259"/>
            <a:ext cx="905523" cy="307777"/>
          </a:xfrm>
          <a:prstGeom prst="rect">
            <a:avLst/>
          </a:prstGeom>
          <a:noFill/>
        </p:spPr>
        <p:txBody>
          <a:bodyPr wrap="square" rtlCol="0">
            <a:spAutoFit/>
          </a:bodyPr>
          <a:lstStyle/>
          <a:p>
            <a:r>
              <a:rPr lang="en-US" dirty="0"/>
              <a:t>3</a:t>
            </a:r>
          </a:p>
        </p:txBody>
      </p:sp>
      <p:sp>
        <p:nvSpPr>
          <p:cNvPr id="15" name="TextBox 14">
            <a:extLst>
              <a:ext uri="{FF2B5EF4-FFF2-40B4-BE49-F238E27FC236}">
                <a16:creationId xmlns:a16="http://schemas.microsoft.com/office/drawing/2014/main" id="{771741BC-428A-4FF0-BB11-49E91579C5FD}"/>
              </a:ext>
            </a:extLst>
          </p:cNvPr>
          <p:cNvSpPr txBox="1"/>
          <p:nvPr/>
        </p:nvSpPr>
        <p:spPr>
          <a:xfrm>
            <a:off x="2592278" y="4356370"/>
            <a:ext cx="585926" cy="307777"/>
          </a:xfrm>
          <a:prstGeom prst="rect">
            <a:avLst/>
          </a:prstGeom>
          <a:noFill/>
        </p:spPr>
        <p:txBody>
          <a:bodyPr wrap="square" rtlCol="0">
            <a:spAutoFit/>
          </a:bodyPr>
          <a:lstStyle/>
          <a:p>
            <a:r>
              <a:rPr lang="en-US" dirty="0"/>
              <a:t>18</a:t>
            </a:r>
          </a:p>
        </p:txBody>
      </p:sp>
      <p:sp>
        <p:nvSpPr>
          <p:cNvPr id="16" name="TextBox 15">
            <a:extLst>
              <a:ext uri="{FF2B5EF4-FFF2-40B4-BE49-F238E27FC236}">
                <a16:creationId xmlns:a16="http://schemas.microsoft.com/office/drawing/2014/main" id="{0230284B-0719-4170-A73F-4567862FB050}"/>
              </a:ext>
            </a:extLst>
          </p:cNvPr>
          <p:cNvSpPr txBox="1"/>
          <p:nvPr/>
        </p:nvSpPr>
        <p:spPr>
          <a:xfrm>
            <a:off x="9365941" y="4460965"/>
            <a:ext cx="585926" cy="307777"/>
          </a:xfrm>
          <a:prstGeom prst="rect">
            <a:avLst/>
          </a:prstGeom>
          <a:noFill/>
        </p:spPr>
        <p:txBody>
          <a:bodyPr wrap="square" rtlCol="0">
            <a:spAutoFit/>
          </a:bodyPr>
          <a:lstStyle/>
          <a:p>
            <a:r>
              <a:rPr lang="en-US" dirty="0"/>
              <a:t>18</a:t>
            </a:r>
          </a:p>
        </p:txBody>
      </p:sp>
      <p:sp>
        <p:nvSpPr>
          <p:cNvPr id="17" name="TextBox 16">
            <a:extLst>
              <a:ext uri="{FF2B5EF4-FFF2-40B4-BE49-F238E27FC236}">
                <a16:creationId xmlns:a16="http://schemas.microsoft.com/office/drawing/2014/main" id="{2B40EF5A-8967-4E24-8531-2E770AB3E814}"/>
              </a:ext>
            </a:extLst>
          </p:cNvPr>
          <p:cNvSpPr txBox="1"/>
          <p:nvPr/>
        </p:nvSpPr>
        <p:spPr>
          <a:xfrm>
            <a:off x="1814001" y="5614729"/>
            <a:ext cx="585926" cy="307777"/>
          </a:xfrm>
          <a:prstGeom prst="rect">
            <a:avLst/>
          </a:prstGeom>
          <a:noFill/>
        </p:spPr>
        <p:txBody>
          <a:bodyPr wrap="square" rtlCol="0">
            <a:spAutoFit/>
          </a:bodyPr>
          <a:lstStyle/>
          <a:p>
            <a:r>
              <a:rPr lang="en-US" dirty="0"/>
              <a:t>17</a:t>
            </a:r>
          </a:p>
        </p:txBody>
      </p:sp>
      <p:sp>
        <p:nvSpPr>
          <p:cNvPr id="18" name="TextBox 17">
            <a:extLst>
              <a:ext uri="{FF2B5EF4-FFF2-40B4-BE49-F238E27FC236}">
                <a16:creationId xmlns:a16="http://schemas.microsoft.com/office/drawing/2014/main" id="{48300DF6-045F-422F-842C-DEFCB7ECD1A5}"/>
              </a:ext>
            </a:extLst>
          </p:cNvPr>
          <p:cNvSpPr txBox="1"/>
          <p:nvPr/>
        </p:nvSpPr>
        <p:spPr>
          <a:xfrm>
            <a:off x="8610600" y="5614729"/>
            <a:ext cx="585926"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230D016F-9699-4441-A31C-D0BB2A3A97E6}"/>
              </a:ext>
            </a:extLst>
          </p:cNvPr>
          <p:cNvSpPr txBox="1"/>
          <p:nvPr/>
        </p:nvSpPr>
        <p:spPr>
          <a:xfrm>
            <a:off x="3268461" y="5614729"/>
            <a:ext cx="585926" cy="307777"/>
          </a:xfrm>
          <a:prstGeom prst="rect">
            <a:avLst/>
          </a:prstGeom>
          <a:noFill/>
        </p:spPr>
        <p:txBody>
          <a:bodyPr wrap="square" rtlCol="0">
            <a:spAutoFit/>
          </a:bodyPr>
          <a:lstStyle/>
          <a:p>
            <a:r>
              <a:rPr lang="en-US" dirty="0"/>
              <a:t>19</a:t>
            </a:r>
          </a:p>
        </p:txBody>
      </p:sp>
      <p:sp>
        <p:nvSpPr>
          <p:cNvPr id="20" name="TextBox 19">
            <a:extLst>
              <a:ext uri="{FF2B5EF4-FFF2-40B4-BE49-F238E27FC236}">
                <a16:creationId xmlns:a16="http://schemas.microsoft.com/office/drawing/2014/main" id="{506382BB-0608-4B70-8D47-91151C1629EB}"/>
              </a:ext>
            </a:extLst>
          </p:cNvPr>
          <p:cNvSpPr txBox="1"/>
          <p:nvPr/>
        </p:nvSpPr>
        <p:spPr>
          <a:xfrm>
            <a:off x="10052260" y="5614729"/>
            <a:ext cx="585926" cy="307777"/>
          </a:xfrm>
          <a:prstGeom prst="rect">
            <a:avLst/>
          </a:prstGeom>
          <a:noFill/>
        </p:spPr>
        <p:txBody>
          <a:bodyPr wrap="square" rtlCol="0">
            <a:spAutoFit/>
          </a:bodyPr>
          <a:lstStyle/>
          <a:p>
            <a:r>
              <a:rPr lang="en-US" dirty="0"/>
              <a:t>19</a:t>
            </a:r>
          </a:p>
        </p:txBody>
      </p:sp>
      <p:sp>
        <p:nvSpPr>
          <p:cNvPr id="21" name="Oval 20">
            <a:extLst>
              <a:ext uri="{FF2B5EF4-FFF2-40B4-BE49-F238E27FC236}">
                <a16:creationId xmlns:a16="http://schemas.microsoft.com/office/drawing/2014/main" id="{6DCD774D-D351-42B7-A364-21FB9A3D4499}"/>
              </a:ext>
            </a:extLst>
          </p:cNvPr>
          <p:cNvSpPr/>
          <p:nvPr/>
        </p:nvSpPr>
        <p:spPr>
          <a:xfrm>
            <a:off x="8530263" y="3098006"/>
            <a:ext cx="666263" cy="68458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2" name="TextBox 21">
            <a:extLst>
              <a:ext uri="{FF2B5EF4-FFF2-40B4-BE49-F238E27FC236}">
                <a16:creationId xmlns:a16="http://schemas.microsoft.com/office/drawing/2014/main" id="{2196E318-7F84-4641-8953-20850530E5C1}"/>
              </a:ext>
            </a:extLst>
          </p:cNvPr>
          <p:cNvSpPr txBox="1"/>
          <p:nvPr/>
        </p:nvSpPr>
        <p:spPr>
          <a:xfrm>
            <a:off x="8653428" y="3286411"/>
            <a:ext cx="648221" cy="307777"/>
          </a:xfrm>
          <a:prstGeom prst="rect">
            <a:avLst/>
          </a:prstGeom>
          <a:noFill/>
        </p:spPr>
        <p:txBody>
          <a:bodyPr wrap="square" rtlCol="0">
            <a:spAutoFit/>
          </a:bodyPr>
          <a:lstStyle/>
          <a:p>
            <a:r>
              <a:rPr lang="en-US" dirty="0"/>
              <a:t>16</a:t>
            </a:r>
          </a:p>
        </p:txBody>
      </p:sp>
      <p:sp>
        <p:nvSpPr>
          <p:cNvPr id="23" name="TextBox 22">
            <a:extLst>
              <a:ext uri="{FF2B5EF4-FFF2-40B4-BE49-F238E27FC236}">
                <a16:creationId xmlns:a16="http://schemas.microsoft.com/office/drawing/2014/main" id="{56070EFB-3793-4D82-8D80-F10E29815859}"/>
              </a:ext>
            </a:extLst>
          </p:cNvPr>
          <p:cNvSpPr txBox="1"/>
          <p:nvPr/>
        </p:nvSpPr>
        <p:spPr>
          <a:xfrm>
            <a:off x="6330924" y="2180772"/>
            <a:ext cx="2707839" cy="307777"/>
          </a:xfrm>
          <a:prstGeom prst="rect">
            <a:avLst/>
          </a:prstGeom>
          <a:noFill/>
        </p:spPr>
        <p:txBody>
          <a:bodyPr wrap="square" rtlCol="0">
            <a:spAutoFit/>
          </a:bodyPr>
          <a:lstStyle/>
          <a:p>
            <a:r>
              <a:rPr lang="en-US" dirty="0"/>
              <a:t>color y as original color of z</a:t>
            </a:r>
          </a:p>
        </p:txBody>
      </p:sp>
      <p:cxnSp>
        <p:nvCxnSpPr>
          <p:cNvPr id="27" name="Connector: Curved 26">
            <a:extLst>
              <a:ext uri="{FF2B5EF4-FFF2-40B4-BE49-F238E27FC236}">
                <a16:creationId xmlns:a16="http://schemas.microsoft.com/office/drawing/2014/main" id="{FD5684A8-EA14-464F-B754-51E69ACB80AD}"/>
              </a:ext>
            </a:extLst>
          </p:cNvPr>
          <p:cNvCxnSpPr>
            <a:endCxn id="21" idx="0"/>
          </p:cNvCxnSpPr>
          <p:nvPr/>
        </p:nvCxnSpPr>
        <p:spPr>
          <a:xfrm>
            <a:off x="7684843" y="2488549"/>
            <a:ext cx="1178552" cy="609457"/>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TextBox 25">
            <a:extLst>
              <a:ext uri="{FF2B5EF4-FFF2-40B4-BE49-F238E27FC236}">
                <a16:creationId xmlns:a16="http://schemas.microsoft.com/office/drawing/2014/main" id="{6A2228B8-9772-4D8C-BDB5-612A347970D0}"/>
              </a:ext>
            </a:extLst>
          </p:cNvPr>
          <p:cNvSpPr txBox="1"/>
          <p:nvPr/>
        </p:nvSpPr>
        <p:spPr>
          <a:xfrm>
            <a:off x="9732663" y="4042885"/>
            <a:ext cx="1227854" cy="369332"/>
          </a:xfrm>
          <a:prstGeom prst="rect">
            <a:avLst/>
          </a:prstGeom>
          <a:noFill/>
        </p:spPr>
        <p:txBody>
          <a:bodyPr wrap="square" rtlCol="0">
            <a:spAutoFit/>
          </a:bodyPr>
          <a:lstStyle/>
          <a:p>
            <a:r>
              <a:rPr lang="en-US" sz="1800" b="1" dirty="0"/>
              <a:t>x</a:t>
            </a:r>
          </a:p>
        </p:txBody>
      </p:sp>
      <p:sp>
        <p:nvSpPr>
          <p:cNvPr id="28" name="TextBox 27">
            <a:extLst>
              <a:ext uri="{FF2B5EF4-FFF2-40B4-BE49-F238E27FC236}">
                <a16:creationId xmlns:a16="http://schemas.microsoft.com/office/drawing/2014/main" id="{BF773C77-6F02-49A1-83EF-6D9BD131E982}"/>
              </a:ext>
            </a:extLst>
          </p:cNvPr>
          <p:cNvSpPr txBox="1"/>
          <p:nvPr/>
        </p:nvSpPr>
        <p:spPr>
          <a:xfrm>
            <a:off x="2726147" y="3904536"/>
            <a:ext cx="1227854" cy="369332"/>
          </a:xfrm>
          <a:prstGeom prst="rect">
            <a:avLst/>
          </a:prstGeom>
          <a:noFill/>
        </p:spPr>
        <p:txBody>
          <a:bodyPr wrap="square" rtlCol="0">
            <a:spAutoFit/>
          </a:bodyPr>
          <a:lstStyle/>
          <a:p>
            <a:r>
              <a:rPr lang="en-US" sz="1800" b="1" dirty="0"/>
              <a:t>x</a:t>
            </a:r>
          </a:p>
        </p:txBody>
      </p:sp>
      <p:sp>
        <p:nvSpPr>
          <p:cNvPr id="29" name="Oval 28">
            <a:extLst>
              <a:ext uri="{FF2B5EF4-FFF2-40B4-BE49-F238E27FC236}">
                <a16:creationId xmlns:a16="http://schemas.microsoft.com/office/drawing/2014/main" id="{B1A36162-FFD0-45AB-B281-19BB4ADBF45A}"/>
              </a:ext>
            </a:extLst>
          </p:cNvPr>
          <p:cNvSpPr/>
          <p:nvPr/>
        </p:nvSpPr>
        <p:spPr>
          <a:xfrm>
            <a:off x="3954001" y="3953410"/>
            <a:ext cx="676291" cy="688076"/>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30" name="Oval 29">
            <a:extLst>
              <a:ext uri="{FF2B5EF4-FFF2-40B4-BE49-F238E27FC236}">
                <a16:creationId xmlns:a16="http://schemas.microsoft.com/office/drawing/2014/main" id="{A0F56F56-38F1-4025-A73F-6785AB40AC4D}"/>
              </a:ext>
            </a:extLst>
          </p:cNvPr>
          <p:cNvSpPr/>
          <p:nvPr/>
        </p:nvSpPr>
        <p:spPr>
          <a:xfrm>
            <a:off x="7806473" y="4320109"/>
            <a:ext cx="676291" cy="688076"/>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32" name="TextBox 31">
            <a:extLst>
              <a:ext uri="{FF2B5EF4-FFF2-40B4-BE49-F238E27FC236}">
                <a16:creationId xmlns:a16="http://schemas.microsoft.com/office/drawing/2014/main" id="{AAE296FD-23C0-4E03-8958-B972E5C00A69}"/>
              </a:ext>
            </a:extLst>
          </p:cNvPr>
          <p:cNvSpPr txBox="1"/>
          <p:nvPr/>
        </p:nvSpPr>
        <p:spPr>
          <a:xfrm>
            <a:off x="4130242" y="4166220"/>
            <a:ext cx="905523" cy="307777"/>
          </a:xfrm>
          <a:prstGeom prst="rect">
            <a:avLst/>
          </a:prstGeom>
          <a:noFill/>
        </p:spPr>
        <p:txBody>
          <a:bodyPr wrap="square" rtlCol="0">
            <a:spAutoFit/>
          </a:bodyPr>
          <a:lstStyle/>
          <a:p>
            <a:r>
              <a:rPr lang="en-US" dirty="0"/>
              <a:t>3</a:t>
            </a:r>
          </a:p>
        </p:txBody>
      </p:sp>
      <p:sp>
        <p:nvSpPr>
          <p:cNvPr id="33" name="TextBox 32">
            <a:extLst>
              <a:ext uri="{FF2B5EF4-FFF2-40B4-BE49-F238E27FC236}">
                <a16:creationId xmlns:a16="http://schemas.microsoft.com/office/drawing/2014/main" id="{A7EF5EC7-2CE6-4CB5-8486-F063436F5EC2}"/>
              </a:ext>
            </a:extLst>
          </p:cNvPr>
          <p:cNvSpPr txBox="1"/>
          <p:nvPr/>
        </p:nvSpPr>
        <p:spPr>
          <a:xfrm>
            <a:off x="8003066" y="4525270"/>
            <a:ext cx="905523" cy="307777"/>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81893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C403-83A4-4E9E-9B82-D394C4AAF39C}"/>
              </a:ext>
            </a:extLst>
          </p:cNvPr>
          <p:cNvSpPr>
            <a:spLocks noGrp="1"/>
          </p:cNvSpPr>
          <p:nvPr>
            <p:ph type="title"/>
          </p:nvPr>
        </p:nvSpPr>
        <p:spPr>
          <a:xfrm>
            <a:off x="838200" y="365125"/>
            <a:ext cx="10515600" cy="1325563"/>
          </a:xfrm>
        </p:spPr>
        <p:txBody>
          <a:bodyPr/>
          <a:lstStyle/>
          <a:p>
            <a:r>
              <a:rPr lang="en-US" dirty="0"/>
              <a:t>Delete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E329E4-65CF-42E4-9D3B-7109020B7C17}"/>
                  </a:ext>
                </a:extLst>
              </p:cNvPr>
              <p:cNvSpPr>
                <a:spLocks noGrp="1"/>
              </p:cNvSpPr>
              <p:nvPr>
                <p:ph idx="1"/>
              </p:nvPr>
            </p:nvSpPr>
            <p:spPr>
              <a:xfrm>
                <a:off x="838200" y="1825625"/>
                <a:ext cx="10515600" cy="4351338"/>
              </a:xfrm>
            </p:spPr>
            <p:txBody>
              <a:bodyPr>
                <a:normAutofit/>
              </a:bodyPr>
              <a:lstStyle/>
              <a:p>
                <a:r>
                  <a:rPr lang="en-US" dirty="0"/>
                  <a:t>In the first two cases when z has less than two children, </a:t>
                </a:r>
                <a14:m>
                  <m:oMath xmlns:m="http://schemas.openxmlformats.org/officeDocument/2006/math">
                    <m:r>
                      <a:rPr lang="en-US" i="1" dirty="0" smtClean="0">
                        <a:latin typeface="Cambria Math" panose="02040503050406030204" pitchFamily="18" charset="0"/>
                      </a:rPr>
                      <m:t>𝑥</m:t>
                    </m:r>
                  </m:oMath>
                </a14:m>
                <a:r>
                  <a:rPr lang="en-US" dirty="0"/>
                  <a:t> is taking the position of </a:t>
                </a:r>
                <a14:m>
                  <m:oMath xmlns:m="http://schemas.openxmlformats.org/officeDocument/2006/math">
                    <m:r>
                      <a:rPr lang="en-US" i="1" dirty="0" smtClean="0">
                        <a:latin typeface="Cambria Math" panose="02040503050406030204" pitchFamily="18" charset="0"/>
                      </a:rPr>
                      <m:t>𝑦</m:t>
                    </m:r>
                  </m:oMath>
                </a14:m>
                <a:r>
                  <a:rPr lang="en-US" dirty="0"/>
                  <a:t>/</a:t>
                </a:r>
                <a14:m>
                  <m:oMath xmlns:m="http://schemas.openxmlformats.org/officeDocument/2006/math">
                    <m:r>
                      <a:rPr lang="en-US" i="1" dirty="0" smtClean="0">
                        <a:latin typeface="Cambria Math" panose="02040503050406030204" pitchFamily="18" charset="0"/>
                      </a:rPr>
                      <m:t>𝑧</m:t>
                    </m:r>
                  </m:oMath>
                </a14:m>
                <a:r>
                  <a:rPr lang="en-US" dirty="0"/>
                  <a:t>.</a:t>
                </a:r>
              </a:p>
              <a:p>
                <a:r>
                  <a:rPr lang="en-US" dirty="0"/>
                  <a:t>In the next two cases, </a:t>
                </a:r>
                <a14:m>
                  <m:oMath xmlns:m="http://schemas.openxmlformats.org/officeDocument/2006/math">
                    <m:r>
                      <a:rPr lang="en-US" i="1" dirty="0" smtClean="0">
                        <a:latin typeface="Cambria Math" panose="02040503050406030204" pitchFamily="18" charset="0"/>
                      </a:rPr>
                      <m:t>𝑦</m:t>
                    </m:r>
                  </m:oMath>
                </a14:m>
                <a:r>
                  <a:rPr lang="en-US" dirty="0"/>
                  <a:t> is the minimum of the right subtree of z and </a:t>
                </a:r>
                <a14:m>
                  <m:oMath xmlns:m="http://schemas.openxmlformats.org/officeDocument/2006/math">
                    <m:r>
                      <a:rPr lang="en-US" i="1" dirty="0" smtClean="0">
                        <a:latin typeface="Cambria Math" panose="02040503050406030204" pitchFamily="18" charset="0"/>
                      </a:rPr>
                      <m:t>𝑥</m:t>
                    </m:r>
                  </m:oMath>
                </a14:m>
                <a:r>
                  <a:rPr lang="en-US" dirty="0"/>
                  <a:t> is again taking </a:t>
                </a:r>
                <a14:m>
                  <m:oMath xmlns:m="http://schemas.openxmlformats.org/officeDocument/2006/math">
                    <m:r>
                      <a:rPr lang="en-US" i="1" dirty="0" smtClean="0">
                        <a:latin typeface="Cambria Math" panose="02040503050406030204" pitchFamily="18" charset="0"/>
                      </a:rPr>
                      <m:t>𝑦</m:t>
                    </m:r>
                  </m:oMath>
                </a14:m>
                <a:r>
                  <a:rPr lang="en-US" dirty="0"/>
                  <a:t>'s position. </a:t>
                </a:r>
              </a:p>
              <a:p>
                <a:r>
                  <a:rPr lang="en-US" dirty="0"/>
                  <a:t>We also replaced the node </a:t>
                </a:r>
                <a14:m>
                  <m:oMath xmlns:m="http://schemas.openxmlformats.org/officeDocument/2006/math">
                    <m:r>
                      <a:rPr lang="en-US" i="1" dirty="0" smtClean="0">
                        <a:latin typeface="Cambria Math" panose="02040503050406030204" pitchFamily="18" charset="0"/>
                      </a:rPr>
                      <m:t>𝑧</m:t>
                    </m:r>
                  </m:oMath>
                </a14:m>
                <a:r>
                  <a:rPr lang="en-US" dirty="0"/>
                  <a:t> with y but we have to recolor it to the original color of </a:t>
                </a:r>
                <a14:m>
                  <m:oMath xmlns:m="http://schemas.openxmlformats.org/officeDocument/2006/math">
                    <m:r>
                      <a:rPr lang="en-US" i="1" dirty="0" smtClean="0">
                        <a:latin typeface="Cambria Math" panose="02040503050406030204" pitchFamily="18" charset="0"/>
                      </a:rPr>
                      <m:t>𝑧</m:t>
                    </m:r>
                  </m:oMath>
                </a14:m>
                <a:r>
                  <a:rPr lang="en-US" dirty="0"/>
                  <a:t>.</a:t>
                </a:r>
              </a:p>
              <a:p>
                <a:r>
                  <a:rPr lang="en-US" dirty="0"/>
                  <a:t>Any violations of properties of </a:t>
                </a:r>
                <a:r>
                  <a:rPr lang="en-US" b="1" dirty="0">
                    <a:solidFill>
                      <a:srgbClr val="FF0000"/>
                    </a:solidFill>
                  </a:rPr>
                  <a:t>red</a:t>
                </a:r>
                <a:r>
                  <a:rPr lang="en-US" b="1" dirty="0"/>
                  <a:t>-black</a:t>
                </a:r>
                <a:r>
                  <a:rPr lang="en-US" dirty="0"/>
                  <a:t> can only happen because of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taking the position of </a:t>
                </a:r>
                <a14:m>
                  <m:oMath xmlns:m="http://schemas.openxmlformats.org/officeDocument/2006/math">
                    <m:r>
                      <a:rPr lang="en-US" i="1" smtClean="0">
                        <a:latin typeface="Cambria Math" panose="02040503050406030204" pitchFamily="18" charset="0"/>
                      </a:rPr>
                      <m:t>𝑦</m:t>
                    </m:r>
                  </m:oMath>
                </a14:m>
                <a:r>
                  <a:rPr lang="en-US" i="0" dirty="0">
                    <a:latin typeface="+mj-lt"/>
                  </a:rPr>
                  <a:t>.</a:t>
                </a:r>
                <a:r>
                  <a:rPr lang="en-US" dirty="0"/>
                  <a:t> So, we will store the original color of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along the process and use it to see if any property is violated during the process or not.</a:t>
                </a:r>
              </a:p>
            </p:txBody>
          </p:sp>
        </mc:Choice>
        <mc:Fallback xmlns="">
          <p:sp>
            <p:nvSpPr>
              <p:cNvPr id="3" name="Content Placeholder 2">
                <a:extLst>
                  <a:ext uri="{FF2B5EF4-FFF2-40B4-BE49-F238E27FC236}">
                    <a16:creationId xmlns:a16="http://schemas.microsoft.com/office/drawing/2014/main" id="{35E329E4-65CF-42E4-9D3B-7109020B7C1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b="-30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9E2404A-4DC2-474F-9543-455297916456}"/>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F5B4AC-FFD8-4DA6-AEC2-83EE2A8AA6AF}"/>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12</a:t>
            </a:fld>
            <a:endParaRPr lang="en-US"/>
          </a:p>
        </p:txBody>
      </p:sp>
    </p:spTree>
    <p:extLst>
      <p:ext uri="{BB962C8B-B14F-4D97-AF65-F5344CB8AC3E}">
        <p14:creationId xmlns:p14="http://schemas.microsoft.com/office/powerpoint/2010/main" val="294201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9FD3-D40E-467D-9889-181553BE734F}"/>
              </a:ext>
            </a:extLst>
          </p:cNvPr>
          <p:cNvSpPr>
            <a:spLocks noGrp="1"/>
          </p:cNvSpPr>
          <p:nvPr>
            <p:ph type="title"/>
          </p:nvPr>
        </p:nvSpPr>
        <p:spPr/>
        <p:txBody>
          <a:bodyPr/>
          <a:lstStyle/>
          <a:p>
            <a:r>
              <a:rPr lang="en-US" dirty="0"/>
              <a:t>Delete Overview</a:t>
            </a:r>
          </a:p>
        </p:txBody>
      </p:sp>
      <p:sp>
        <p:nvSpPr>
          <p:cNvPr id="4" name="Footer Placeholder 3">
            <a:extLst>
              <a:ext uri="{FF2B5EF4-FFF2-40B4-BE49-F238E27FC236}">
                <a16:creationId xmlns:a16="http://schemas.microsoft.com/office/drawing/2014/main" id="{80A20CA6-69BE-4B67-85CD-D891961885C2}"/>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7A20A9B-AB3F-4A8E-AD49-8AA505DEBE0E}"/>
              </a:ext>
            </a:extLst>
          </p:cNvPr>
          <p:cNvSpPr>
            <a:spLocks noGrp="1"/>
          </p:cNvSpPr>
          <p:nvPr>
            <p:ph type="sldNum" sz="quarter" idx="12"/>
          </p:nvPr>
        </p:nvSpPr>
        <p:spPr/>
        <p:txBody>
          <a:bodyPr/>
          <a:lstStyle/>
          <a:p>
            <a:fld id="{AD3067CC-A3D2-4771-B551-15F5F02A511B}" type="slidenum">
              <a:rPr lang="en-US" smtClean="0"/>
              <a:t>13</a:t>
            </a:fld>
            <a:endParaRPr lang="en-US"/>
          </a:p>
        </p:txBody>
      </p:sp>
      <p:pic>
        <p:nvPicPr>
          <p:cNvPr id="5122" name="Picture 2" descr="violation of red black property in deletion">
            <a:extLst>
              <a:ext uri="{FF2B5EF4-FFF2-40B4-BE49-F238E27FC236}">
                <a16:creationId xmlns:a16="http://schemas.microsoft.com/office/drawing/2014/main" id="{BE6FB7B1-F4E9-4D3B-B020-CF12C96540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1857" y="1825625"/>
            <a:ext cx="76682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2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BAF2-24D1-46C8-A751-4D24BB8D429F}"/>
              </a:ext>
            </a:extLst>
          </p:cNvPr>
          <p:cNvSpPr>
            <a:spLocks noGrp="1"/>
          </p:cNvSpPr>
          <p:nvPr>
            <p:ph type="title"/>
          </p:nvPr>
        </p:nvSpPr>
        <p:spPr/>
        <p:txBody>
          <a:bodyPr/>
          <a:lstStyle/>
          <a:p>
            <a:r>
              <a:rPr lang="en-US" dirty="0"/>
              <a:t>Properties of Red-Black Trees – Review	</a:t>
            </a:r>
          </a:p>
        </p:txBody>
      </p:sp>
      <p:sp>
        <p:nvSpPr>
          <p:cNvPr id="3" name="Content Placeholder 2">
            <a:extLst>
              <a:ext uri="{FF2B5EF4-FFF2-40B4-BE49-F238E27FC236}">
                <a16:creationId xmlns:a16="http://schemas.microsoft.com/office/drawing/2014/main" id="{7B6FC9B5-A36F-436A-96DF-57C359BEE5AD}"/>
              </a:ext>
            </a:extLst>
          </p:cNvPr>
          <p:cNvSpPr>
            <a:spLocks noGrp="1"/>
          </p:cNvSpPr>
          <p:nvPr>
            <p:ph idx="1"/>
          </p:nvPr>
        </p:nvSpPr>
        <p:spPr/>
        <p:txBody>
          <a:bodyPr/>
          <a:lstStyle/>
          <a:p>
            <a:pPr marL="514350" indent="-514350">
              <a:buFont typeface="+mj-lt"/>
              <a:buAutoNum type="arabicPeriod"/>
            </a:pPr>
            <a:r>
              <a:rPr lang="en-US" dirty="0"/>
              <a:t>Every node is colored either </a:t>
            </a:r>
            <a:r>
              <a:rPr lang="en-US" b="1" dirty="0">
                <a:solidFill>
                  <a:srgbClr val="FF0000"/>
                </a:solidFill>
              </a:rPr>
              <a:t>red</a:t>
            </a:r>
            <a:r>
              <a:rPr lang="en-US" dirty="0"/>
              <a:t> or </a:t>
            </a:r>
            <a:r>
              <a:rPr lang="en-US" b="1" dirty="0"/>
              <a:t>black</a:t>
            </a:r>
            <a:r>
              <a:rPr lang="en-US" dirty="0"/>
              <a:t>.</a:t>
            </a:r>
          </a:p>
          <a:p>
            <a:pPr marL="514350" indent="-514350">
              <a:buFont typeface="+mj-lt"/>
              <a:buAutoNum type="arabicPeriod"/>
            </a:pPr>
            <a:r>
              <a:rPr lang="en-US" dirty="0"/>
              <a:t>Root of the tree is </a:t>
            </a:r>
            <a:r>
              <a:rPr lang="en-US" b="1" dirty="0"/>
              <a:t>black</a:t>
            </a:r>
            <a:r>
              <a:rPr lang="en-US" dirty="0"/>
              <a:t>.</a:t>
            </a:r>
          </a:p>
          <a:p>
            <a:pPr marL="514350" indent="-514350">
              <a:buFont typeface="+mj-lt"/>
              <a:buAutoNum type="arabicPeriod"/>
            </a:pPr>
            <a:r>
              <a:rPr lang="en-US" dirty="0"/>
              <a:t>All leaves are </a:t>
            </a:r>
            <a:r>
              <a:rPr lang="en-US" b="1" dirty="0"/>
              <a:t>black</a:t>
            </a:r>
            <a:r>
              <a:rPr lang="en-US" dirty="0"/>
              <a:t>.</a:t>
            </a:r>
          </a:p>
          <a:p>
            <a:pPr marL="514350" indent="-514350">
              <a:buFont typeface="+mj-lt"/>
              <a:buAutoNum type="arabicPeriod"/>
            </a:pPr>
            <a:r>
              <a:rPr lang="en-US" dirty="0"/>
              <a:t>Both children of a red node are black i.e., there can't be consecutive </a:t>
            </a:r>
            <a:r>
              <a:rPr lang="en-US" b="1" dirty="0">
                <a:solidFill>
                  <a:srgbClr val="FF0000"/>
                </a:solidFill>
              </a:rPr>
              <a:t>red</a:t>
            </a:r>
            <a:r>
              <a:rPr lang="en-US" dirty="0"/>
              <a:t> nodes.</a:t>
            </a:r>
          </a:p>
          <a:p>
            <a:pPr marL="514350" indent="-514350">
              <a:buFont typeface="+mj-lt"/>
              <a:buAutoNum type="arabicPeriod"/>
            </a:pPr>
            <a:r>
              <a:rPr lang="en-US" dirty="0"/>
              <a:t>All the simple paths from a node to descendant leaves contain the same number of </a:t>
            </a:r>
            <a:r>
              <a:rPr lang="en-US" b="1" dirty="0"/>
              <a:t>black</a:t>
            </a:r>
            <a:r>
              <a:rPr lang="en-US" dirty="0"/>
              <a:t> nodes.</a:t>
            </a:r>
          </a:p>
          <a:p>
            <a:endParaRPr lang="en-US" dirty="0"/>
          </a:p>
        </p:txBody>
      </p:sp>
      <p:sp>
        <p:nvSpPr>
          <p:cNvPr id="4" name="Footer Placeholder 3">
            <a:extLst>
              <a:ext uri="{FF2B5EF4-FFF2-40B4-BE49-F238E27FC236}">
                <a16:creationId xmlns:a16="http://schemas.microsoft.com/office/drawing/2014/main" id="{4FECD80D-1B0C-4E10-9DAC-6F6D09EB5B9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91FF2F7-912B-4B77-B4E1-E94B37F94D21}"/>
              </a:ext>
            </a:extLst>
          </p:cNvPr>
          <p:cNvSpPr>
            <a:spLocks noGrp="1"/>
          </p:cNvSpPr>
          <p:nvPr>
            <p:ph type="sldNum" sz="quarter" idx="12"/>
          </p:nvPr>
        </p:nvSpPr>
        <p:spPr/>
        <p:txBody>
          <a:bodyPr/>
          <a:lstStyle/>
          <a:p>
            <a:fld id="{AD3067CC-A3D2-4771-B551-15F5F02A511B}" type="slidenum">
              <a:rPr lang="en-US" smtClean="0"/>
              <a:t>14</a:t>
            </a:fld>
            <a:endParaRPr lang="en-US"/>
          </a:p>
        </p:txBody>
      </p:sp>
    </p:spTree>
    <p:extLst>
      <p:ext uri="{BB962C8B-B14F-4D97-AF65-F5344CB8AC3E}">
        <p14:creationId xmlns:p14="http://schemas.microsoft.com/office/powerpoint/2010/main" val="267547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7793-01F2-4D83-B4C1-D4E10946A140}"/>
              </a:ext>
            </a:extLst>
          </p:cNvPr>
          <p:cNvSpPr>
            <a:spLocks noGrp="1"/>
          </p:cNvSpPr>
          <p:nvPr>
            <p:ph type="title"/>
          </p:nvPr>
        </p:nvSpPr>
        <p:spPr>
          <a:xfrm>
            <a:off x="838200" y="365125"/>
            <a:ext cx="10515600" cy="1325563"/>
          </a:xfrm>
        </p:spPr>
        <p:txBody>
          <a:bodyPr/>
          <a:lstStyle/>
          <a:p>
            <a:r>
              <a:rPr lang="en-US" dirty="0"/>
              <a:t>Violations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4BE133-CE85-4781-A343-2D1AF3E2EF3A}"/>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For x taking the position of </a:t>
                </a:r>
                <a14:m>
                  <m:oMath xmlns:m="http://schemas.openxmlformats.org/officeDocument/2006/math">
                    <m:r>
                      <a:rPr lang="en-US" i="1" dirty="0" smtClean="0">
                        <a:latin typeface="Cambria Math" panose="02040503050406030204" pitchFamily="18" charset="0"/>
                      </a:rPr>
                      <m:t>𝑦</m:t>
                    </m:r>
                  </m:oMath>
                </a14:m>
                <a:r>
                  <a:rPr lang="en-US" dirty="0"/>
                  <a:t>:</a:t>
                </a:r>
              </a:p>
              <a:p>
                <a:pPr marL="514350" indent="-514350">
                  <a:buFont typeface="+mj-lt"/>
                  <a:buAutoNum type="arabicPeriod"/>
                </a:pPr>
                <a:r>
                  <a:rPr lang="en-US" dirty="0"/>
                  <a:t>Property 1 can't be violated.</a:t>
                </a:r>
              </a:p>
              <a:p>
                <a:pPr marL="514350" indent="-514350">
                  <a:buFont typeface="+mj-lt"/>
                  <a:buAutoNum type="arabicPeriod"/>
                </a:pPr>
                <a:r>
                  <a:rPr lang="en-US" dirty="0"/>
                  <a:t>Property 2 can be violated if </a:t>
                </a:r>
                <a14:m>
                  <m:oMath xmlns:m="http://schemas.openxmlformats.org/officeDocument/2006/math">
                    <m:r>
                      <a:rPr lang="en-US" i="1" dirty="0" smtClean="0">
                        <a:latin typeface="Cambria Math" panose="02040503050406030204" pitchFamily="18" charset="0"/>
                      </a:rPr>
                      <m:t>𝑦</m:t>
                    </m:r>
                  </m:oMath>
                </a14:m>
                <a:r>
                  <a:rPr lang="en-US" dirty="0"/>
                  <a:t> is root and </a:t>
                </a:r>
                <a14:m>
                  <m:oMath xmlns:m="http://schemas.openxmlformats.org/officeDocument/2006/math">
                    <m:r>
                      <a:rPr lang="en-US" i="1" dirty="0" smtClean="0">
                        <a:latin typeface="Cambria Math" panose="02040503050406030204" pitchFamily="18" charset="0"/>
                      </a:rPr>
                      <m:t>𝑥</m:t>
                    </m:r>
                  </m:oMath>
                </a14:m>
                <a:r>
                  <a:rPr lang="en-US" dirty="0"/>
                  <a:t> taking its position is </a:t>
                </a:r>
                <a:r>
                  <a:rPr lang="en-US" b="1" dirty="0">
                    <a:solidFill>
                      <a:srgbClr val="FF0000"/>
                    </a:solidFill>
                  </a:rPr>
                  <a:t>red</a:t>
                </a:r>
                <a:r>
                  <a:rPr lang="en-US" dirty="0"/>
                  <a:t>. In this case, the original color of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will be </a:t>
                </a:r>
                <a:r>
                  <a:rPr lang="en-US" b="1" dirty="0"/>
                  <a:t>black</a:t>
                </a:r>
                <a:r>
                  <a:rPr lang="en-US" dirty="0"/>
                  <a:t>.</a:t>
                </a:r>
              </a:p>
              <a:p>
                <a:pPr marL="514350" indent="-514350">
                  <a:buFont typeface="+mj-lt"/>
                  <a:buAutoNum type="arabicPeriod"/>
                </a:pPr>
                <a:r>
                  <a:rPr lang="en-US" dirty="0"/>
                  <a:t>Property 3 is not going to be violated.</a:t>
                </a:r>
              </a:p>
              <a:p>
                <a:pPr marL="514350" indent="-514350">
                  <a:buFont typeface="+mj-lt"/>
                  <a:buAutoNum type="arabicPeriod"/>
                </a:pPr>
                <a:r>
                  <a:rPr lang="en-US" dirty="0"/>
                  <a:t>Property 4 can be violated only if the parent and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h</m:t>
                    </m:r>
                    <m:r>
                      <a:rPr lang="en-US" i="1" dirty="0" smtClean="0">
                        <a:latin typeface="Cambria Math" panose="02040503050406030204" pitchFamily="18" charset="0"/>
                      </a:rPr>
                      <m:t>𝑖𝑙𝑑</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of </a:t>
                </a:r>
                <a14:m>
                  <m:oMath xmlns:m="http://schemas.openxmlformats.org/officeDocument/2006/math">
                    <m:r>
                      <a:rPr lang="en-US" i="1" dirty="0" smtClean="0">
                        <a:latin typeface="Cambria Math" panose="02040503050406030204" pitchFamily="18" charset="0"/>
                      </a:rPr>
                      <m:t>𝑦</m:t>
                    </m:r>
                  </m:oMath>
                </a14:m>
                <a:r>
                  <a:rPr lang="en-US" dirty="0"/>
                  <a:t> are </a:t>
                </a:r>
                <a:r>
                  <a:rPr lang="en-US" b="1" dirty="0">
                    <a:solidFill>
                      <a:srgbClr val="FF0000"/>
                    </a:solidFill>
                  </a:rPr>
                  <a:t>red</a:t>
                </a:r>
                <a:r>
                  <a:rPr lang="en-US" dirty="0"/>
                  <a:t>. In this case also, the original color of </a:t>
                </a:r>
                <a14:m>
                  <m:oMath xmlns:m="http://schemas.openxmlformats.org/officeDocument/2006/math">
                    <m:r>
                      <a:rPr lang="en-US" i="1" dirty="0" smtClean="0">
                        <a:latin typeface="Cambria Math" panose="02040503050406030204" pitchFamily="18" charset="0"/>
                      </a:rPr>
                      <m:t>𝑦</m:t>
                    </m:r>
                  </m:oMath>
                </a14:m>
                <a:r>
                  <a:rPr lang="en-US" dirty="0"/>
                  <a:t> will be </a:t>
                </a:r>
                <a:r>
                  <a:rPr lang="en-US" b="1" dirty="0"/>
                  <a:t>black</a:t>
                </a:r>
                <a:r>
                  <a:rPr lang="en-US" dirty="0"/>
                  <a:t> and after removing it, there will be two consecutive </a:t>
                </a:r>
                <a:r>
                  <a:rPr lang="en-US" b="1" dirty="0">
                    <a:solidFill>
                      <a:srgbClr val="FF0000"/>
                    </a:solidFill>
                  </a:rPr>
                  <a:t>reds</a:t>
                </a:r>
                <a:r>
                  <a:rPr lang="en-US" dirty="0"/>
                  <a:t>.</a:t>
                </a:r>
              </a:p>
              <a:p>
                <a:pPr marL="514350" indent="-514350">
                  <a:buFont typeface="+mj-lt"/>
                  <a:buAutoNum type="arabicPeriod"/>
                </a:pPr>
                <a:r>
                  <a:rPr lang="en-US" dirty="0"/>
                  <a:t>Property 5 can also be violated only if </a:t>
                </a:r>
                <a14:m>
                  <m:oMath xmlns:m="http://schemas.openxmlformats.org/officeDocument/2006/math">
                    <m:r>
                      <a:rPr lang="en-US" i="1" smtClean="0">
                        <a:latin typeface="Cambria Math" panose="02040503050406030204" pitchFamily="18" charset="0"/>
                      </a:rPr>
                      <m:t>𝑦</m:t>
                    </m:r>
                  </m:oMath>
                </a14:m>
                <a:r>
                  <a:rPr lang="en-US" i="0" dirty="0">
                    <a:latin typeface="+mj-lt"/>
                  </a:rPr>
                  <a:t> </a:t>
                </a:r>
                <a:r>
                  <a:rPr lang="en-US" dirty="0"/>
                  <a:t>is </a:t>
                </a:r>
                <a:r>
                  <a:rPr lang="en-US" b="1" dirty="0"/>
                  <a:t>black</a:t>
                </a:r>
                <a:r>
                  <a:rPr lang="en-US" dirty="0"/>
                  <a:t> because removing it will affect the black height of the nodes.</a:t>
                </a:r>
              </a:p>
              <a:p>
                <a:endParaRPr lang="en-US" dirty="0"/>
              </a:p>
            </p:txBody>
          </p:sp>
        </mc:Choice>
        <mc:Fallback xmlns="">
          <p:sp>
            <p:nvSpPr>
              <p:cNvPr id="3" name="Content Placeholder 2">
                <a:extLst>
                  <a:ext uri="{FF2B5EF4-FFF2-40B4-BE49-F238E27FC236}">
                    <a16:creationId xmlns:a16="http://schemas.microsoft.com/office/drawing/2014/main" id="{3E4BE133-CE85-4781-A343-2D1AF3E2EF3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3081"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1451C5B-F795-4A1A-A4BD-6EA983BFE93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144BFDB-3DE5-4A36-BD48-5F9CCBB9108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15</a:t>
            </a:fld>
            <a:endParaRPr lang="en-US"/>
          </a:p>
        </p:txBody>
      </p:sp>
    </p:spTree>
    <p:extLst>
      <p:ext uri="{BB962C8B-B14F-4D97-AF65-F5344CB8AC3E}">
        <p14:creationId xmlns:p14="http://schemas.microsoft.com/office/powerpoint/2010/main" val="28404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7793-01F2-4D83-B4C1-D4E10946A140}"/>
              </a:ext>
            </a:extLst>
          </p:cNvPr>
          <p:cNvSpPr>
            <a:spLocks noGrp="1"/>
          </p:cNvSpPr>
          <p:nvPr>
            <p:ph type="title"/>
          </p:nvPr>
        </p:nvSpPr>
        <p:spPr>
          <a:xfrm>
            <a:off x="838200" y="365125"/>
            <a:ext cx="10515600" cy="1325563"/>
          </a:xfrm>
        </p:spPr>
        <p:txBody>
          <a:bodyPr/>
          <a:lstStyle/>
          <a:p>
            <a:r>
              <a:rPr lang="en-US" dirty="0"/>
              <a:t>Violations Overview</a:t>
            </a:r>
          </a:p>
        </p:txBody>
      </p:sp>
      <p:sp>
        <p:nvSpPr>
          <p:cNvPr id="4" name="Footer Placeholder 3">
            <a:extLst>
              <a:ext uri="{FF2B5EF4-FFF2-40B4-BE49-F238E27FC236}">
                <a16:creationId xmlns:a16="http://schemas.microsoft.com/office/drawing/2014/main" id="{C1451C5B-F795-4A1A-A4BD-6EA983BFE93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144BFDB-3DE5-4A36-BD48-5F9CCBB9108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16</a:t>
            </a:fld>
            <a:endParaRPr lang="en-US"/>
          </a:p>
        </p:txBody>
      </p:sp>
      <p:pic>
        <p:nvPicPr>
          <p:cNvPr id="6146" name="Picture 2" descr="violation of red black property in deletion">
            <a:extLst>
              <a:ext uri="{FF2B5EF4-FFF2-40B4-BE49-F238E27FC236}">
                <a16:creationId xmlns:a16="http://schemas.microsoft.com/office/drawing/2014/main" id="{855F2CA6-4A0D-4888-8DF1-FA785BC8EF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9417" y="1825625"/>
            <a:ext cx="76931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44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7793-01F2-4D83-B4C1-D4E10946A140}"/>
              </a:ext>
            </a:extLst>
          </p:cNvPr>
          <p:cNvSpPr>
            <a:spLocks noGrp="1"/>
          </p:cNvSpPr>
          <p:nvPr>
            <p:ph type="title"/>
          </p:nvPr>
        </p:nvSpPr>
        <p:spPr>
          <a:xfrm>
            <a:off x="838200" y="365125"/>
            <a:ext cx="10515600" cy="1325563"/>
          </a:xfrm>
        </p:spPr>
        <p:txBody>
          <a:bodyPr/>
          <a:lstStyle/>
          <a:p>
            <a:r>
              <a:rPr lang="en-US" dirty="0"/>
              <a:t>Violations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595AAF-3E20-403F-87E8-B04EEBBFDD74}"/>
                  </a:ext>
                </a:extLst>
              </p:cNvPr>
              <p:cNvSpPr>
                <a:spLocks noGrp="1"/>
              </p:cNvSpPr>
              <p:nvPr>
                <p:ph idx="1"/>
              </p:nvPr>
            </p:nvSpPr>
            <p:spPr>
              <a:xfrm>
                <a:off x="838200" y="1825625"/>
                <a:ext cx="10515600" cy="4351338"/>
              </a:xfrm>
            </p:spPr>
            <p:txBody>
              <a:bodyPr>
                <a:normAutofit/>
              </a:bodyPr>
              <a:lstStyle/>
              <a:p>
                <a:pPr marL="0" indent="0">
                  <a:buNone/>
                </a:pPr>
                <a:r>
                  <a:rPr lang="en-US" dirty="0"/>
                  <a:t>Take a note that any violation is going to happen if the original color of </a:t>
                </a:r>
                <a14:m>
                  <m:oMath xmlns:m="http://schemas.openxmlformats.org/officeDocument/2006/math">
                    <m:r>
                      <a:rPr lang="en-US" i="1" dirty="0" smtClean="0">
                        <a:latin typeface="Cambria Math" panose="02040503050406030204" pitchFamily="18" charset="0"/>
                      </a:rPr>
                      <m:t>𝑦</m:t>
                    </m:r>
                  </m:oMath>
                </a14:m>
                <a:r>
                  <a:rPr lang="en-US" dirty="0"/>
                  <a:t> was </a:t>
                </a:r>
                <a:r>
                  <a:rPr lang="en-US" b="1" dirty="0"/>
                  <a:t>black</a:t>
                </a:r>
                <a:r>
                  <a:rPr lang="en-US" dirty="0"/>
                  <a:t> and we will use this as the condition to run the code for fixing the violation.</a:t>
                </a:r>
              </a:p>
              <a:p>
                <a:pPr marL="0" indent="0">
                  <a:buNone/>
                </a:pPr>
                <a:r>
                  <a:rPr lang="en-US" dirty="0"/>
                  <a:t>The above claim can also be justified as if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was </a:t>
                </a:r>
                <a:r>
                  <a:rPr lang="en-US" b="1" dirty="0">
                    <a:solidFill>
                      <a:srgbClr val="FF0000"/>
                    </a:solidFill>
                  </a:rPr>
                  <a:t>red</a:t>
                </a:r>
                <a:r>
                  <a:rPr lang="en-US" dirty="0"/>
                  <a:t>:</a:t>
                </a:r>
              </a:p>
              <a:p>
                <a:pPr lvl="1"/>
                <a:r>
                  <a:rPr lang="en-US" dirty="0"/>
                  <a:t>removing it is not going to affect the </a:t>
                </a:r>
                <a:r>
                  <a:rPr lang="en-US" u="sng" dirty="0"/>
                  <a:t>black height</a:t>
                </a:r>
              </a:p>
              <a:p>
                <a:pPr lvl="1"/>
                <a:r>
                  <a:rPr lang="en-US" dirty="0"/>
                  <a:t>if it was </a:t>
                </a:r>
                <a:r>
                  <a:rPr lang="en-US" b="1" dirty="0">
                    <a:solidFill>
                      <a:srgbClr val="FF0000"/>
                    </a:solidFill>
                  </a:rPr>
                  <a:t>red</a:t>
                </a:r>
                <a:r>
                  <a:rPr lang="en-US" dirty="0"/>
                  <a:t>, then it can't be the root, so root is still </a:t>
                </a:r>
                <a:r>
                  <a:rPr lang="en-US" b="1" dirty="0"/>
                  <a:t>black</a:t>
                </a:r>
              </a:p>
              <a:p>
                <a:pPr lvl="1"/>
                <a:r>
                  <a:rPr lang="en-US" dirty="0"/>
                  <a:t>no </a:t>
                </a:r>
                <a:r>
                  <a:rPr lang="en-US" b="1" dirty="0">
                    <a:solidFill>
                      <a:srgbClr val="FF0000"/>
                    </a:solidFill>
                  </a:rPr>
                  <a:t>red</a:t>
                </a:r>
                <a:r>
                  <a:rPr lang="en-US" dirty="0"/>
                  <a:t> nodes are made consecutive</a:t>
                </a:r>
              </a:p>
              <a:p>
                <a:endParaRPr lang="en-US" dirty="0"/>
              </a:p>
              <a:p>
                <a:pPr marL="0" indent="0">
                  <a:buNone/>
                </a:pPr>
                <a:r>
                  <a:rPr lang="en-US" dirty="0"/>
                  <a:t>Let's transform the above picture of deletion in code and then write the code to fix the violation of properties.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A595AAF-3E20-403F-87E8-B04EEBBFDD7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522" b="-36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1451C5B-F795-4A1A-A4BD-6EA983BFE93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144BFDB-3DE5-4A36-BD48-5F9CCBB9108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17</a:t>
            </a:fld>
            <a:endParaRPr lang="en-US"/>
          </a:p>
        </p:txBody>
      </p:sp>
    </p:spTree>
    <p:extLst>
      <p:ext uri="{BB962C8B-B14F-4D97-AF65-F5344CB8AC3E}">
        <p14:creationId xmlns:p14="http://schemas.microsoft.com/office/powerpoint/2010/main" val="317210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lstStyle/>
              <a:p>
                <a:r>
                  <a:rPr lang="en-US" dirty="0"/>
                  <a:t>The deletion code is similar to that of the deletion of a normal binary search tree. You can take a look at that before moving forward for better understanding.</a:t>
                </a:r>
              </a:p>
              <a:p>
                <a:r>
                  <a:rPr lang="en-US" dirty="0"/>
                  <a:t>As stated above, we are going to store the original color of y in our process. Initially, we will mark </a:t>
                </a:r>
                <a14:m>
                  <m:oMath xmlns:m="http://schemas.openxmlformats.org/officeDocument/2006/math">
                    <m:r>
                      <a:rPr lang="en-US" i="1" dirty="0" smtClean="0">
                        <a:latin typeface="Cambria Math" panose="02040503050406030204" pitchFamily="18" charset="0"/>
                      </a:rPr>
                      <m:t>𝑧</m:t>
                    </m:r>
                  </m:oMath>
                </a14:m>
                <a:r>
                  <a:rPr lang="en-US" dirty="0"/>
                  <a:t> as </a:t>
                </a:r>
                <a14:m>
                  <m:oMath xmlns:m="http://schemas.openxmlformats.org/officeDocument/2006/math">
                    <m:r>
                      <a:rPr lang="en-US" i="1" dirty="0" smtClean="0">
                        <a:latin typeface="Cambria Math" panose="02040503050406030204" pitchFamily="18" charset="0"/>
                      </a:rPr>
                      <m:t>𝑦</m:t>
                    </m:r>
                  </m:oMath>
                </a14:m>
                <a:r>
                  <a:rPr lang="en-US" dirty="0"/>
                  <a:t> and if we deal with the case where the node </a:t>
                </a:r>
                <a14:m>
                  <m:oMath xmlns:m="http://schemas.openxmlformats.org/officeDocument/2006/math">
                    <m:r>
                      <a:rPr lang="en-US" i="1" dirty="0" smtClean="0">
                        <a:latin typeface="Cambria Math" panose="02040503050406030204" pitchFamily="18" charset="0"/>
                      </a:rPr>
                      <m:t>𝑧</m:t>
                    </m:r>
                  </m:oMath>
                </a14:m>
                <a:r>
                  <a:rPr lang="en-US" dirty="0"/>
                  <a:t> has two children, we will change the node </a:t>
                </a:r>
                <a14:m>
                  <m:oMath xmlns:m="http://schemas.openxmlformats.org/officeDocument/2006/math">
                    <m:r>
                      <a:rPr lang="en-US" i="1" dirty="0" smtClean="0">
                        <a:latin typeface="Cambria Math" panose="02040503050406030204" pitchFamily="18" charset="0"/>
                      </a:rPr>
                      <m:t>𝑦</m:t>
                    </m:r>
                  </m:oMath>
                </a14:m>
                <a:r>
                  <a:rPr lang="en-US" dirty="0"/>
                  <a:t> (We will discuss this later).</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4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18</a:t>
            </a:fld>
            <a:endParaRPr lang="en-US"/>
          </a:p>
        </p:txBody>
      </p:sp>
      <p:graphicFrame>
        <p:nvGraphicFramePr>
          <p:cNvPr id="12" name="Table 11">
            <a:extLst>
              <a:ext uri="{FF2B5EF4-FFF2-40B4-BE49-F238E27FC236}">
                <a16:creationId xmlns:a16="http://schemas.microsoft.com/office/drawing/2014/main" id="{AA9A7373-F5CB-46D7-8DCA-B9D0A3323604}"/>
              </a:ext>
            </a:extLst>
          </p:cNvPr>
          <p:cNvGraphicFramePr>
            <a:graphicFrameLocks noGrp="1"/>
          </p:cNvGraphicFramePr>
          <p:nvPr>
            <p:extLst>
              <p:ext uri="{D42A27DB-BD31-4B8C-83A1-F6EECF244321}">
                <p14:modId xmlns:p14="http://schemas.microsoft.com/office/powerpoint/2010/main" val="2608789107"/>
              </p:ext>
            </p:extLst>
          </p:nvPr>
        </p:nvGraphicFramePr>
        <p:xfrm>
          <a:off x="3467100" y="5034856"/>
          <a:ext cx="5257800" cy="675640"/>
        </p:xfrm>
        <a:graphic>
          <a:graphicData uri="http://schemas.openxmlformats.org/drawingml/2006/table">
            <a:tbl>
              <a:tblPr/>
              <a:tblGrid>
                <a:gridCol w="5257800">
                  <a:extLst>
                    <a:ext uri="{9D8B030D-6E8A-4147-A177-3AD203B41FA5}">
                      <a16:colId xmlns:a16="http://schemas.microsoft.com/office/drawing/2014/main" val="2928742522"/>
                    </a:ext>
                  </a:extLst>
                </a:gridCol>
              </a:tblGrid>
              <a:tr h="0">
                <a:tc>
                  <a:txBody>
                    <a:bodyPr/>
                    <a:lstStyle/>
                    <a:p>
                      <a:pPr rtl="0" fontAlgn="t">
                        <a:spcBef>
                          <a:spcPts val="0"/>
                        </a:spcBef>
                        <a:spcAft>
                          <a:spcPts val="0"/>
                        </a:spcAft>
                      </a:pPr>
                      <a:r>
                        <a:rPr lang="es-ES" sz="1200" b="0" i="0" u="none" strike="noStrike" dirty="0">
                          <a:solidFill>
                            <a:srgbClr val="FFFFAA"/>
                          </a:solidFill>
                          <a:effectLst/>
                          <a:latin typeface="Consolas" panose="020B0609020204030204" pitchFamily="49" charset="0"/>
                        </a:rPr>
                        <a:t>RB-DELETE</a:t>
                      </a:r>
                      <a:r>
                        <a:rPr lang="es-ES" sz="1200" b="0" i="0" u="none" strike="noStrike" dirty="0">
                          <a:solidFill>
                            <a:srgbClr val="FFFFFF"/>
                          </a:solidFill>
                          <a:effectLst/>
                          <a:latin typeface="Consolas" panose="020B0609020204030204" pitchFamily="49" charset="0"/>
                        </a:rPr>
                        <a:t>(T, z)</a:t>
                      </a:r>
                      <a:br>
                        <a:rPr lang="es-ES" sz="1200" b="0" i="0" u="none" strike="noStrike" dirty="0">
                          <a:solidFill>
                            <a:srgbClr val="FFFFFF"/>
                          </a:solidFill>
                          <a:effectLst/>
                          <a:latin typeface="Consolas" panose="020B0609020204030204" pitchFamily="49" charset="0"/>
                        </a:rPr>
                      </a:br>
                      <a:r>
                        <a:rPr lang="es-ES" sz="1200" b="0" i="0" u="none" strike="noStrike" dirty="0">
                          <a:solidFill>
                            <a:srgbClr val="FFFFFF"/>
                          </a:solidFill>
                          <a:effectLst/>
                          <a:latin typeface="Consolas" panose="020B0609020204030204" pitchFamily="49" charset="0"/>
                        </a:rPr>
                        <a:t>  y = z</a:t>
                      </a:r>
                      <a:br>
                        <a:rPr lang="es-ES" sz="1200" b="0" i="0" u="none" strike="noStrike" dirty="0">
                          <a:solidFill>
                            <a:srgbClr val="FFFFFF"/>
                          </a:solidFill>
                          <a:effectLst/>
                          <a:latin typeface="Consolas" panose="020B0609020204030204" pitchFamily="49" charset="0"/>
                        </a:rPr>
                      </a:br>
                      <a:r>
                        <a:rPr lang="es-ES" sz="1200" b="0" i="0" u="none" strike="noStrike" dirty="0">
                          <a:solidFill>
                            <a:srgbClr val="FFFFFF"/>
                          </a:solidFill>
                          <a:effectLst/>
                          <a:latin typeface="Consolas" panose="020B0609020204030204" pitchFamily="49" charset="0"/>
                        </a:rPr>
                        <a:t>  </a:t>
                      </a:r>
                      <a:r>
                        <a:rPr lang="es-ES" sz="1200" b="0" i="0" u="none" strike="noStrike" dirty="0" err="1">
                          <a:solidFill>
                            <a:srgbClr val="FFFFFF"/>
                          </a:solidFill>
                          <a:effectLst/>
                          <a:latin typeface="Consolas" panose="020B0609020204030204" pitchFamily="49" charset="0"/>
                        </a:rPr>
                        <a:t>y_orignal_color</a:t>
                      </a:r>
                      <a:r>
                        <a:rPr lang="es-ES" sz="1200" b="0" i="0" u="none" strike="noStrike" dirty="0">
                          <a:solidFill>
                            <a:srgbClr val="FFFFFF"/>
                          </a:solidFill>
                          <a:effectLst/>
                          <a:latin typeface="Consolas" panose="020B0609020204030204" pitchFamily="49" charset="0"/>
                        </a:rPr>
                        <a:t> = </a:t>
                      </a:r>
                      <a:r>
                        <a:rPr lang="es-ES" sz="1200" b="0" i="0" u="none" strike="noStrike" dirty="0" err="1">
                          <a:solidFill>
                            <a:srgbClr val="FFFFFF"/>
                          </a:solidFill>
                          <a:effectLst/>
                          <a:latin typeface="Consolas" panose="020B0609020204030204" pitchFamily="49" charset="0"/>
                        </a:rPr>
                        <a:t>y</a:t>
                      </a:r>
                      <a:r>
                        <a:rPr lang="es-ES" sz="1200" b="0" i="0" u="none" strike="noStrike" dirty="0" err="1">
                          <a:solidFill>
                            <a:srgbClr val="ADE5FC"/>
                          </a:solidFill>
                          <a:effectLst/>
                          <a:latin typeface="Consolas" panose="020B0609020204030204" pitchFamily="49" charset="0"/>
                        </a:rPr>
                        <a:t>.color</a:t>
                      </a:r>
                      <a:endParaRPr lang="es-E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321769591"/>
                  </a:ext>
                </a:extLst>
              </a:tr>
            </a:tbl>
          </a:graphicData>
        </a:graphic>
      </p:graphicFrame>
      <p:sp>
        <p:nvSpPr>
          <p:cNvPr id="13" name="Rectangle 3">
            <a:extLst>
              <a:ext uri="{FF2B5EF4-FFF2-40B4-BE49-F238E27FC236}">
                <a16:creationId xmlns:a16="http://schemas.microsoft.com/office/drawing/2014/main" id="{545B23A3-62D1-4B5D-AC3D-40E87A0E78B1}"/>
              </a:ext>
            </a:extLst>
          </p:cNvPr>
          <p:cNvSpPr>
            <a:spLocks noChangeArrowheads="1"/>
          </p:cNvSpPr>
          <p:nvPr/>
        </p:nvSpPr>
        <p:spPr bwMode="auto">
          <a:xfrm>
            <a:off x="2640367" y="5029792"/>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25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lstStyle/>
              <a:p>
                <a:r>
                  <a:rPr lang="en-US" dirty="0"/>
                  <a:t>After this, we will handle the case when the node </a:t>
                </a:r>
                <a14:m>
                  <m:oMath xmlns:m="http://schemas.openxmlformats.org/officeDocument/2006/math">
                    <m:r>
                      <a:rPr lang="en-US" i="1" dirty="0" smtClean="0">
                        <a:latin typeface="Cambria Math" panose="02040503050406030204" pitchFamily="18" charset="0"/>
                      </a:rPr>
                      <m:t>𝑧</m:t>
                    </m:r>
                  </m:oMath>
                </a14:m>
                <a:r>
                  <a:rPr lang="en-US" dirty="0"/>
                  <a:t> has only one child similar to what we did in the delete procedure of a normal binary search tree.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5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19</a:t>
            </a:fld>
            <a:endParaRPr lang="en-US"/>
          </a:p>
        </p:txBody>
      </p:sp>
      <p:graphicFrame>
        <p:nvGraphicFramePr>
          <p:cNvPr id="10" name="Table 9">
            <a:extLst>
              <a:ext uri="{FF2B5EF4-FFF2-40B4-BE49-F238E27FC236}">
                <a16:creationId xmlns:a16="http://schemas.microsoft.com/office/drawing/2014/main" id="{73BB984C-5224-4F20-8D2E-8B608B8785B6}"/>
              </a:ext>
            </a:extLst>
          </p:cNvPr>
          <p:cNvGraphicFramePr>
            <a:graphicFrameLocks noGrp="1"/>
          </p:cNvGraphicFramePr>
          <p:nvPr>
            <p:extLst>
              <p:ext uri="{D42A27DB-BD31-4B8C-83A1-F6EECF244321}">
                <p14:modId xmlns:p14="http://schemas.microsoft.com/office/powerpoint/2010/main" val="1124821396"/>
              </p:ext>
            </p:extLst>
          </p:nvPr>
        </p:nvGraphicFramePr>
        <p:xfrm>
          <a:off x="3467100" y="3360579"/>
          <a:ext cx="5257800" cy="1590040"/>
        </p:xfrm>
        <a:graphic>
          <a:graphicData uri="http://schemas.openxmlformats.org/drawingml/2006/table">
            <a:tbl>
              <a:tblPr/>
              <a:tblGrid>
                <a:gridCol w="5257800">
                  <a:extLst>
                    <a:ext uri="{9D8B030D-6E8A-4147-A177-3AD203B41FA5}">
                      <a16:colId xmlns:a16="http://schemas.microsoft.com/office/drawing/2014/main" val="3823311827"/>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RB-DELETE</a:t>
                      </a:r>
                      <a:r>
                        <a:rPr lang="en-US" sz="1200" b="0" i="0" u="none" strike="noStrike" dirty="0">
                          <a:solidFill>
                            <a:srgbClr val="FFFFFF"/>
                          </a:solidFill>
                          <a:effectLst/>
                          <a:latin typeface="Consolas" panose="020B0609020204030204" pitchFamily="49" charset="0"/>
                        </a:rPr>
                        <a:t>(T,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//no children or only 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only left child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986717982"/>
                  </a:ext>
                </a:extLst>
              </a:tr>
            </a:tbl>
          </a:graphicData>
        </a:graphic>
      </p:graphicFrame>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055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199C-31CB-4C62-B75C-A83177E5DD7B}"/>
              </a:ext>
            </a:extLst>
          </p:cNvPr>
          <p:cNvSpPr>
            <a:spLocks noGrp="1"/>
          </p:cNvSpPr>
          <p:nvPr>
            <p:ph type="title"/>
          </p:nvPr>
        </p:nvSpPr>
        <p:spPr>
          <a:xfrm>
            <a:off x="838200" y="365125"/>
            <a:ext cx="10515600" cy="1325563"/>
          </a:xfrm>
        </p:spPr>
        <p:txBody>
          <a:bodyPr/>
          <a:lstStyle/>
          <a:p>
            <a:r>
              <a:rPr lang="en-US" dirty="0"/>
              <a:t>Deletion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ADDEA-1E85-420D-A3DD-064562ADE81E}"/>
                  </a:ext>
                </a:extLst>
              </p:cNvPr>
              <p:cNvSpPr>
                <a:spLocks noGrp="1"/>
              </p:cNvSpPr>
              <p:nvPr>
                <p:ph idx="1"/>
              </p:nvPr>
            </p:nvSpPr>
            <p:spPr>
              <a:xfrm>
                <a:off x="838200" y="1825625"/>
                <a:ext cx="10515600" cy="4351338"/>
              </a:xfrm>
            </p:spPr>
            <p:txBody>
              <a:bodyPr/>
              <a:lstStyle/>
              <a:p>
                <a:r>
                  <a:rPr lang="en-US" dirty="0"/>
                  <a:t>The deletion process in a red-black tree is also similar to the deletion process of a normal binary search tree. Similar to the insertion process, we will make a separate function to fix any violations of the properties of the </a:t>
                </a:r>
                <a:r>
                  <a:rPr lang="en-US" b="1" dirty="0">
                    <a:solidFill>
                      <a:srgbClr val="FF0000"/>
                    </a:solidFill>
                  </a:rPr>
                  <a:t>red</a:t>
                </a:r>
                <a:r>
                  <a:rPr lang="en-US" b="1" dirty="0"/>
                  <a:t>-black tree</a:t>
                </a:r>
                <a:r>
                  <a:rPr lang="en-US" dirty="0"/>
                  <a:t>.</a:t>
                </a:r>
              </a:p>
              <a:p>
                <a:r>
                  <a:rPr lang="en-US" dirty="0"/>
                  <a:t>Just go through the </a:t>
                </a:r>
                <a14:m>
                  <m:oMath xmlns:m="http://schemas.openxmlformats.org/officeDocument/2006/math">
                    <m:r>
                      <a:rPr lang="en-US" u="sng" dirty="0" smtClean="0">
                        <a:latin typeface="Cambria Math" panose="02040503050406030204" pitchFamily="18" charset="0"/>
                      </a:rPr>
                      <m:t>𝐷𝑒𝑙𝑒𝑡𝑒</m:t>
                    </m:r>
                  </m:oMath>
                </a14:m>
                <a:r>
                  <a:rPr lang="en-US" dirty="0"/>
                  <a:t> function of binary search trees because we are going to develop the code for deletion on the basis of that only. After that, we will develop the code to fix the violations.</a:t>
                </a:r>
              </a:p>
              <a:p>
                <a:r>
                  <a:rPr lang="en-US" dirty="0"/>
                  <a:t>On the basis of the </a:t>
                </a:r>
                <a14:m>
                  <m:oMath xmlns:m="http://schemas.openxmlformats.org/officeDocument/2006/math">
                    <m:r>
                      <a:rPr lang="en-US" u="sng" dirty="0" smtClean="0">
                        <a:latin typeface="Cambria Math" panose="02040503050406030204" pitchFamily="18" charset="0"/>
                      </a:rPr>
                      <m:t>𝑇𝑟𝑎𝑛𝑠𝑝𝑙𝑎𝑛𝑡</m:t>
                    </m:r>
                  </m:oMath>
                </a14:m>
                <a:r>
                  <a:rPr lang="en-US" dirty="0"/>
                  <a:t> function of a normal binary search tree, we can develop the code for the transplant process for red-black trees as shown in the next slide.</a:t>
                </a:r>
              </a:p>
            </p:txBody>
          </p:sp>
        </mc:Choice>
        <mc:Fallback xmlns="">
          <p:sp>
            <p:nvSpPr>
              <p:cNvPr id="3" name="Content Placeholder 2">
                <a:extLst>
                  <a:ext uri="{FF2B5EF4-FFF2-40B4-BE49-F238E27FC236}">
                    <a16:creationId xmlns:a16="http://schemas.microsoft.com/office/drawing/2014/main" id="{930ADDEA-1E85-420D-A3DD-064562ADE81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507" b="-14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69B0E87-C5D1-44BB-94AF-EBA85DF68969}"/>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003E1CED-092B-43D1-87FB-906A5C5E9041}"/>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a:t>
            </a:fld>
            <a:endParaRPr lang="en-US"/>
          </a:p>
        </p:txBody>
      </p:sp>
    </p:spTree>
    <p:extLst>
      <p:ext uri="{BB962C8B-B14F-4D97-AF65-F5344CB8AC3E}">
        <p14:creationId xmlns:p14="http://schemas.microsoft.com/office/powerpoint/2010/main" val="423388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lstStyle/>
              <a:p>
                <a:r>
                  <a:rPr lang="en-US" dirty="0"/>
                  <a:t>If the node z has both children, then we will mark the smallest element in the </a:t>
                </a:r>
                <a14:m>
                  <m:oMath xmlns:m="http://schemas.openxmlformats.org/officeDocument/2006/math">
                    <m:r>
                      <a:rPr lang="en-US" i="1" dirty="0" smtClean="0">
                        <a:latin typeface="Cambria Math" panose="02040503050406030204" pitchFamily="18" charset="0"/>
                      </a:rPr>
                      <m:t>𝑧</m:t>
                    </m:r>
                  </m:oMath>
                </a14:m>
                <a:r>
                  <a:rPr lang="en-US" dirty="0"/>
                  <a:t>'s right subtree as </a:t>
                </a:r>
                <a14:m>
                  <m:oMath xmlns:m="http://schemas.openxmlformats.org/officeDocument/2006/math">
                    <m:r>
                      <a:rPr lang="en-US" i="1" dirty="0" smtClean="0">
                        <a:latin typeface="Cambria Math" panose="02040503050406030204" pitchFamily="18" charset="0"/>
                      </a:rPr>
                      <m:t>𝑦</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20</a:t>
            </a:fld>
            <a:endParaRPr lang="en-US"/>
          </a:p>
        </p:txBody>
      </p:sp>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B4525940-DC4B-4533-8B29-3C2DB20AB9D3}"/>
              </a:ext>
            </a:extLst>
          </p:cNvPr>
          <p:cNvGraphicFramePr>
            <a:graphicFrameLocks noGrp="1"/>
          </p:cNvGraphicFramePr>
          <p:nvPr>
            <p:extLst>
              <p:ext uri="{D42A27DB-BD31-4B8C-83A1-F6EECF244321}">
                <p14:modId xmlns:p14="http://schemas.microsoft.com/office/powerpoint/2010/main" val="2832671503"/>
              </p:ext>
            </p:extLst>
          </p:nvPr>
        </p:nvGraphicFramePr>
        <p:xfrm>
          <a:off x="3467100" y="3100388"/>
          <a:ext cx="5257800" cy="1955800"/>
        </p:xfrm>
        <a:graphic>
          <a:graphicData uri="http://schemas.openxmlformats.org/drawingml/2006/table">
            <a:tbl>
              <a:tblPr/>
              <a:tblGrid>
                <a:gridCol w="5257800">
                  <a:extLst>
                    <a:ext uri="{9D8B030D-6E8A-4147-A177-3AD203B41FA5}">
                      <a16:colId xmlns:a16="http://schemas.microsoft.com/office/drawing/2014/main" val="4027546329"/>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RB-DELETE</a:t>
                      </a:r>
                      <a:r>
                        <a:rPr lang="en-US" sz="1200" b="0" i="0" u="none" strike="noStrike" dirty="0">
                          <a:solidFill>
                            <a:srgbClr val="FFFFFF"/>
                          </a:solidFill>
                          <a:effectLst/>
                          <a:latin typeface="Consolas" panose="020B0609020204030204" pitchFamily="49" charset="0"/>
                        </a:rPr>
                        <a:t>(T,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//no children or only 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only left child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both children</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 = MINIMUM(</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FFFFAA"/>
                          </a:solidFill>
                          <a:effectLst/>
                          <a:latin typeface="Consolas" panose="020B0609020204030204" pitchFamily="49" charset="0"/>
                        </a:rPr>
                        <a:t>right</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726415509"/>
                  </a:ext>
                </a:extLst>
              </a:tr>
            </a:tbl>
          </a:graphicData>
        </a:graphic>
      </p:graphicFrame>
      <p:sp>
        <p:nvSpPr>
          <p:cNvPr id="13" name="Rectangle 1">
            <a:extLst>
              <a:ext uri="{FF2B5EF4-FFF2-40B4-BE49-F238E27FC236}">
                <a16:creationId xmlns:a16="http://schemas.microsoft.com/office/drawing/2014/main" id="{7F2589F7-D758-4478-A45D-9A27B3A9B564}"/>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40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normAutofit/>
              </a:bodyPr>
              <a:lstStyle/>
              <a:p>
                <a:r>
                  <a:rPr lang="en-US" dirty="0"/>
                  <a:t>The minimum element of the right subtree of </a:t>
                </a:r>
                <a14:m>
                  <m:oMath xmlns:m="http://schemas.openxmlformats.org/officeDocument/2006/math">
                    <m:r>
                      <a:rPr lang="en-US" i="1" dirty="0" smtClean="0">
                        <a:latin typeface="Cambria Math" panose="02040503050406030204" pitchFamily="18" charset="0"/>
                      </a:rPr>
                      <m:t>𝑧</m:t>
                    </m:r>
                  </m:oMath>
                </a14:m>
                <a:r>
                  <a:rPr lang="en-US" dirty="0"/>
                  <a:t> can either be a direct child (right child) of </a:t>
                </a:r>
                <a14:m>
                  <m:oMath xmlns:m="http://schemas.openxmlformats.org/officeDocument/2006/math">
                    <m:r>
                      <a:rPr lang="en-US" i="1" dirty="0" smtClean="0">
                        <a:latin typeface="Cambria Math" panose="02040503050406030204" pitchFamily="18" charset="0"/>
                      </a:rPr>
                      <m:t>𝑧</m:t>
                    </m:r>
                  </m:oMath>
                </a14:m>
                <a:r>
                  <a:rPr lang="en-US" dirty="0"/>
                  <a:t> or it can be a left child of some other node.</a:t>
                </a:r>
              </a:p>
              <a:p>
                <a:r>
                  <a:rPr lang="en-US" dirty="0"/>
                  <a:t>We have marked </a:t>
                </a:r>
                <a14:m>
                  <m:oMath xmlns:m="http://schemas.openxmlformats.org/officeDocument/2006/math">
                    <m:r>
                      <a:rPr lang="en-US" i="1" dirty="0" smtClean="0">
                        <a:latin typeface="Cambria Math" panose="02040503050406030204" pitchFamily="18" charset="0"/>
                      </a:rPr>
                      <m:t>𝑥</m:t>
                    </m:r>
                  </m:oMath>
                </a14:m>
                <a:r>
                  <a:rPr lang="en-US" dirty="0"/>
                  <a:t> as the right child of </a:t>
                </a:r>
                <a14:m>
                  <m:oMath xmlns:m="http://schemas.openxmlformats.org/officeDocument/2006/math">
                    <m:r>
                      <a:rPr lang="en-US" i="1" dirty="0" smtClean="0">
                        <a:latin typeface="Cambria Math" panose="02040503050406030204" pitchFamily="18" charset="0"/>
                      </a:rPr>
                      <m:t>𝑦</m:t>
                    </m:r>
                  </m:oMath>
                </a14:m>
                <a:r>
                  <a:rPr lang="en-US" dirty="0"/>
                  <a:t> -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err="1">
                        <a:latin typeface="Cambria Math" panose="02040503050406030204" pitchFamily="18" charset="0"/>
                      </a:rPr>
                      <m:t>𝑦</m:t>
                    </m:r>
                    <m:r>
                      <a:rPr lang="en-US" i="1" dirty="0" err="1">
                        <a:latin typeface="Cambria Math" panose="02040503050406030204" pitchFamily="18" charset="0"/>
                      </a:rPr>
                      <m:t>.</m:t>
                    </m:r>
                    <m:r>
                      <a:rPr lang="en-US" i="1" dirty="0" err="1">
                        <a:latin typeface="Cambria Math" panose="02040503050406030204" pitchFamily="18" charset="0"/>
                      </a:rPr>
                      <m:t>𝑟𝑖𝑔</m:t>
                    </m:r>
                    <m:r>
                      <a:rPr lang="en-US" i="1" dirty="0" err="1">
                        <a:latin typeface="Cambria Math" panose="02040503050406030204" pitchFamily="18" charset="0"/>
                      </a:rPr>
                      <m:t>h</m:t>
                    </m:r>
                    <m:r>
                      <a:rPr lang="en-US" i="1" dirty="0" err="1">
                        <a:latin typeface="Cambria Math" panose="02040503050406030204" pitchFamily="18" charset="0"/>
                      </a:rPr>
                      <m:t>𝑡</m:t>
                    </m:r>
                    <m:r>
                      <a:rPr lang="en-US" i="1" dirty="0">
                        <a:latin typeface="Cambria Math" panose="02040503050406030204" pitchFamily="18" charset="0"/>
                      </a:rPr>
                      <m:t> </m:t>
                    </m:r>
                  </m:oMath>
                </a14:m>
                <a:r>
                  <a:rPr lang="en-US" dirty="0"/>
                  <a:t>but it might also be possible that </a:t>
                </a:r>
                <a14:m>
                  <m:oMath xmlns:m="http://schemas.openxmlformats.org/officeDocument/2006/math">
                    <m:r>
                      <a:rPr lang="en-US" i="1" dirty="0" smtClean="0">
                        <a:latin typeface="Cambria Math" panose="02040503050406030204" pitchFamily="18" charset="0"/>
                      </a:rPr>
                      <m:t>𝑥</m:t>
                    </m:r>
                  </m:oMath>
                </a14:m>
                <a:r>
                  <a:rPr lang="en-US" dirty="0"/>
                  <a:t> is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𝑁𝐼𝐿</m:t>
                    </m:r>
                  </m:oMath>
                </a14:m>
                <a:r>
                  <a:rPr lang="en-US" dirty="0"/>
                  <a:t>. </a:t>
                </a:r>
              </a:p>
              <a:p>
                <a:r>
                  <a:rPr lang="en-US" dirty="0"/>
                  <a:t>In that case, the parent of x will be pointing to any arbitrary node and not </a:t>
                </a:r>
                <a14:m>
                  <m:oMath xmlns:m="http://schemas.openxmlformats.org/officeDocument/2006/math">
                    <m:r>
                      <a:rPr lang="en-US" i="1" dirty="0" smtClean="0">
                        <a:latin typeface="Cambria Math" panose="02040503050406030204" pitchFamily="18" charset="0"/>
                      </a:rPr>
                      <m:t>𝑦</m:t>
                    </m:r>
                  </m:oMath>
                </a14:m>
                <a:r>
                  <a:rPr lang="en-US" dirty="0"/>
                  <a:t>. But we need to know the exact parent of </a:t>
                </a:r>
                <a14:m>
                  <m:oMath xmlns:m="http://schemas.openxmlformats.org/officeDocument/2006/math">
                    <m:r>
                      <a:rPr lang="en-US" i="1" dirty="0" smtClean="0">
                        <a:latin typeface="Cambria Math" panose="02040503050406030204" pitchFamily="18" charset="0"/>
                      </a:rPr>
                      <m:t>𝑥</m:t>
                    </m:r>
                  </m:oMath>
                </a14:m>
                <a:r>
                  <a:rPr lang="en-US" dirty="0"/>
                  <a:t> to run the code for fixup. So, we will take caution of pointing the parent of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𝑝𝑎𝑟𝑒𝑛𝑡</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1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21</a:t>
            </a:fld>
            <a:endParaRPr lang="en-US"/>
          </a:p>
        </p:txBody>
      </p:sp>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7F2589F7-D758-4478-A45D-9A27B3A9B564}"/>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37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normAutofit/>
              </a:bodyPr>
              <a:lstStyle/>
              <a:p>
                <a:r>
                  <a:rPr lang="en-US" dirty="0"/>
                  <a:t>If </a:t>
                </a:r>
                <a14:m>
                  <m:oMath xmlns:m="http://schemas.openxmlformats.org/officeDocument/2006/math">
                    <m:r>
                      <a:rPr lang="en-US" i="1" dirty="0" smtClean="0">
                        <a:latin typeface="Cambria Math" panose="02040503050406030204" pitchFamily="18" charset="0"/>
                      </a:rPr>
                      <m:t>𝑦</m:t>
                    </m:r>
                  </m:oMath>
                </a14:m>
                <a:r>
                  <a:rPr lang="en-US" dirty="0"/>
                  <a:t> is the direct child of </a:t>
                </a:r>
                <a14:m>
                  <m:oMath xmlns:m="http://schemas.openxmlformats.org/officeDocument/2006/math">
                    <m:r>
                      <a:rPr lang="en-US" i="1" dirty="0" smtClean="0">
                        <a:latin typeface="Cambria Math" panose="02040503050406030204" pitchFamily="18" charset="0"/>
                      </a:rPr>
                      <m:t>𝑧</m:t>
                    </m:r>
                  </m:oMath>
                </a14:m>
                <a:r>
                  <a:rPr lang="en-US" dirty="0"/>
                  <a:t>, we will make y as the parent of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right away. In the other case, it will be done further in the process.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11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22</a:t>
            </a:fld>
            <a:endParaRPr lang="en-US"/>
          </a:p>
        </p:txBody>
      </p:sp>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7F2589F7-D758-4478-A45D-9A27B3A9B564}"/>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E31E5018-7F04-43FC-86FB-3BB6C95ACA22}"/>
              </a:ext>
            </a:extLst>
          </p:cNvPr>
          <p:cNvGraphicFramePr>
            <a:graphicFrameLocks noGrp="1"/>
          </p:cNvGraphicFramePr>
          <p:nvPr>
            <p:extLst>
              <p:ext uri="{D42A27DB-BD31-4B8C-83A1-F6EECF244321}">
                <p14:modId xmlns:p14="http://schemas.microsoft.com/office/powerpoint/2010/main" val="1540150635"/>
              </p:ext>
            </p:extLst>
          </p:nvPr>
        </p:nvGraphicFramePr>
        <p:xfrm>
          <a:off x="3467100" y="3023394"/>
          <a:ext cx="5257800" cy="1955800"/>
        </p:xfrm>
        <a:graphic>
          <a:graphicData uri="http://schemas.openxmlformats.org/drawingml/2006/table">
            <a:tbl>
              <a:tblPr/>
              <a:tblGrid>
                <a:gridCol w="5257800">
                  <a:extLst>
                    <a:ext uri="{9D8B030D-6E8A-4147-A177-3AD203B41FA5}">
                      <a16:colId xmlns:a16="http://schemas.microsoft.com/office/drawing/2014/main" val="63009068"/>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RB-DELETE</a:t>
                      </a:r>
                      <a:r>
                        <a:rPr lang="en-US" sz="1200" b="0" i="0" u="none" strike="noStrike" dirty="0">
                          <a:solidFill>
                            <a:srgbClr val="FFFFFF"/>
                          </a:solidFill>
                          <a:effectLst/>
                          <a:latin typeface="Consolas" panose="020B0609020204030204" pitchFamily="49" charset="0"/>
                        </a:rPr>
                        <a:t>(T,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//no children or only 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only left child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both children</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z </a:t>
                      </a:r>
                      <a:r>
                        <a:rPr lang="en-US" sz="1200" b="0" i="0" u="none" strike="noStrike" dirty="0">
                          <a:solidFill>
                            <a:srgbClr val="888888"/>
                          </a:solidFill>
                          <a:effectLst/>
                          <a:latin typeface="Consolas" panose="020B0609020204030204" pitchFamily="49" charset="0"/>
                        </a:rPr>
                        <a:t>// y is direct child of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x</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y</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766115175"/>
                  </a:ext>
                </a:extLst>
              </a:tr>
            </a:tbl>
          </a:graphicData>
        </a:graphic>
      </p:graphicFrame>
      <p:sp>
        <p:nvSpPr>
          <p:cNvPr id="7" name="Rectangle 1">
            <a:extLst>
              <a:ext uri="{FF2B5EF4-FFF2-40B4-BE49-F238E27FC236}">
                <a16:creationId xmlns:a16="http://schemas.microsoft.com/office/drawing/2014/main" id="{467A5226-5B75-45EB-9F64-C5BC4CD8C04F}"/>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504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normAutofit/>
              </a:bodyPr>
              <a:lstStyle/>
              <a:p>
                <a:r>
                  <a:rPr lang="en-US" dirty="0"/>
                  <a:t>If </a:t>
                </a:r>
                <a14:m>
                  <m:oMath xmlns:m="http://schemas.openxmlformats.org/officeDocument/2006/math">
                    <m:r>
                      <a:rPr lang="en-US" i="1" dirty="0" smtClean="0">
                        <a:latin typeface="Cambria Math" panose="02040503050406030204" pitchFamily="18" charset="0"/>
                      </a:rPr>
                      <m:t>𝑦</m:t>
                    </m:r>
                  </m:oMath>
                </a14:m>
                <a:r>
                  <a:rPr lang="en-US" dirty="0"/>
                  <a:t> is not the direct child of </a:t>
                </a:r>
                <a14:m>
                  <m:oMath xmlns:m="http://schemas.openxmlformats.org/officeDocument/2006/math">
                    <m:r>
                      <a:rPr lang="en-US" i="1" dirty="0" smtClean="0">
                        <a:latin typeface="Cambria Math" panose="02040503050406030204" pitchFamily="18" charset="0"/>
                      </a:rPr>
                      <m:t>𝑧</m:t>
                    </m:r>
                  </m:oMath>
                </a14:m>
                <a:r>
                  <a:rPr lang="en-US" dirty="0"/>
                  <a:t>, we will first transplant the right subtree of </a:t>
                </a:r>
                <a14:m>
                  <m:oMath xmlns:m="http://schemas.openxmlformats.org/officeDocument/2006/math">
                    <m:r>
                      <a:rPr lang="en-US" i="1" dirty="0" smtClean="0">
                        <a:latin typeface="Cambria Math" panose="02040503050406030204" pitchFamily="18" charset="0"/>
                      </a:rPr>
                      <m:t>𝑦</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 </a:t>
                </a:r>
                <a14:m>
                  <m:oMath xmlns:m="http://schemas.openxmlformats.org/officeDocument/2006/math">
                    <m:r>
                      <a:rPr lang="en-US" dirty="0" smtClean="0">
                        <a:latin typeface="Cambria Math" panose="02040503050406030204" pitchFamily="18" charset="0"/>
                      </a:rPr>
                      <m:t>𝑅𝐵</m:t>
                    </m:r>
                    <m:r>
                      <a:rPr lang="en-US" dirty="0" smtClean="0">
                        <a:latin typeface="Cambria Math" panose="02040503050406030204" pitchFamily="18" charset="0"/>
                      </a:rPr>
                      <m:t>−</m:t>
                    </m:r>
                    <m:r>
                      <a:rPr lang="en-US" dirty="0" smtClean="0">
                        <a:latin typeface="Cambria Math" panose="02040503050406030204" pitchFamily="18" charset="0"/>
                      </a:rPr>
                      <m:t>𝑇𝑅𝐴𝑁𝑆𝑃𝐿𝐴𝑁𝑇</m:t>
                    </m:r>
                    <m:r>
                      <a:rPr lang="en-US" dirty="0">
                        <a:latin typeface="Cambria Math" panose="02040503050406030204" pitchFamily="18" charset="0"/>
                      </a:rPr>
                      <m:t>(</m:t>
                    </m:r>
                    <m:r>
                      <a:rPr lang="en-US" dirty="0">
                        <a:latin typeface="Cambria Math" panose="02040503050406030204" pitchFamily="18" charset="0"/>
                      </a:rPr>
                      <m:t>𝑇</m:t>
                    </m:r>
                    <m:r>
                      <a:rPr lang="en-US" dirty="0">
                        <a:latin typeface="Cambria Math" panose="02040503050406030204" pitchFamily="18" charset="0"/>
                      </a:rPr>
                      <m:t>, </m:t>
                    </m:r>
                    <m:r>
                      <a:rPr lang="en-US" dirty="0">
                        <a:latin typeface="Cambria Math" panose="02040503050406030204" pitchFamily="18" charset="0"/>
                      </a:rPr>
                      <m:t>𝑦</m:t>
                    </m:r>
                    <m:r>
                      <a:rPr lang="en-US" dirty="0">
                        <a:latin typeface="Cambria Math" panose="02040503050406030204" pitchFamily="18" charset="0"/>
                      </a:rPr>
                      <m:t>, </m:t>
                    </m:r>
                    <m:r>
                      <a:rPr lang="en-US" dirty="0" err="1">
                        <a:latin typeface="Cambria Math" panose="02040503050406030204" pitchFamily="18" charset="0"/>
                      </a:rPr>
                      <m:t>𝑦</m:t>
                    </m:r>
                    <m:r>
                      <a:rPr lang="en-US" dirty="0" err="1">
                        <a:latin typeface="Cambria Math" panose="02040503050406030204" pitchFamily="18" charset="0"/>
                      </a:rPr>
                      <m:t>.</m:t>
                    </m:r>
                    <m:r>
                      <a:rPr lang="en-US" dirty="0" err="1">
                        <a:latin typeface="Cambria Math" panose="02040503050406030204" pitchFamily="18" charset="0"/>
                      </a:rPr>
                      <m:t>𝑟𝑖𝑔</m:t>
                    </m:r>
                    <m:r>
                      <a:rPr lang="en-US" dirty="0" err="1">
                        <a:latin typeface="Cambria Math" panose="02040503050406030204" pitchFamily="18" charset="0"/>
                      </a:rPr>
                      <m:t>h</m:t>
                    </m:r>
                    <m:r>
                      <a:rPr lang="en-US" dirty="0" err="1">
                        <a:latin typeface="Cambria Math" panose="02040503050406030204" pitchFamily="18" charset="0"/>
                      </a:rPr>
                      <m:t>𝑡</m:t>
                    </m:r>
                    <m:r>
                      <a:rPr lang="en-US" dirty="0">
                        <a:latin typeface="Cambria Math" panose="02040503050406030204" pitchFamily="18" charset="0"/>
                      </a:rPr>
                      <m:t>).</m:t>
                    </m:r>
                  </m:oMath>
                </a14:m>
                <a:endParaRPr lang="en-US" dirty="0"/>
              </a:p>
              <a:p>
                <a:r>
                  <a:rPr lang="en-US" dirty="0"/>
                  <a:t>After this, we will change the right of </a:t>
                </a:r>
                <a14:m>
                  <m:oMath xmlns:m="http://schemas.openxmlformats.org/officeDocument/2006/math">
                    <m:r>
                      <a:rPr lang="en-US" i="1" dirty="0" smtClean="0">
                        <a:latin typeface="Cambria Math" panose="02040503050406030204" pitchFamily="18" charset="0"/>
                      </a:rPr>
                      <m:t>𝑦</m:t>
                    </m:r>
                  </m:oMath>
                </a14:m>
                <a:r>
                  <a:rPr lang="en-US" dirty="0"/>
                  <a:t> to right of </a:t>
                </a:r>
                <a14:m>
                  <m:oMath xmlns:m="http://schemas.openxmlformats.org/officeDocument/2006/math">
                    <m:r>
                      <a:rPr lang="en-US" i="1" dirty="0" smtClean="0">
                        <a:latin typeface="Cambria Math" panose="02040503050406030204" pitchFamily="18" charset="0"/>
                      </a:rPr>
                      <m:t>𝑧</m:t>
                    </m:r>
                  </m:oMath>
                </a14:m>
                <a:r>
                  <a:rPr lang="en-US" dirty="0"/>
                  <a:t>.</a:t>
                </a:r>
              </a:p>
              <a:p>
                <a:r>
                  <a:rPr lang="en-US" dirty="0"/>
                  <a:t>After this we can transplant </a:t>
                </a:r>
                <a14:m>
                  <m:oMath xmlns:m="http://schemas.openxmlformats.org/officeDocument/2006/math">
                    <m:r>
                      <a:rPr lang="en-US" i="1" dirty="0" smtClean="0">
                        <a:latin typeface="Cambria Math" panose="02040503050406030204" pitchFamily="18" charset="0"/>
                      </a:rPr>
                      <m:t>𝑦</m:t>
                    </m:r>
                  </m:oMath>
                </a14:m>
                <a:r>
                  <a:rPr lang="en-US" dirty="0"/>
                  <a:t> to </a:t>
                </a:r>
                <a14:m>
                  <m:oMath xmlns:m="http://schemas.openxmlformats.org/officeDocument/2006/math">
                    <m:r>
                      <a:rPr lang="en-US" i="1" dirty="0" smtClean="0">
                        <a:latin typeface="Cambria Math" panose="02040503050406030204" pitchFamily="18" charset="0"/>
                      </a:rPr>
                      <m:t>𝑧</m:t>
                    </m:r>
                  </m:oMath>
                </a14:m>
                <a:r>
                  <a:rPr lang="en-US" dirty="0"/>
                  <a:t> in both cases (whether </a:t>
                </a:r>
                <a14:m>
                  <m:oMath xmlns:m="http://schemas.openxmlformats.org/officeDocument/2006/math">
                    <m:r>
                      <a:rPr lang="en-US" i="1" dirty="0" smtClean="0">
                        <a:latin typeface="Cambria Math" panose="02040503050406030204" pitchFamily="18" charset="0"/>
                      </a:rPr>
                      <m:t>𝑦</m:t>
                    </m:r>
                  </m:oMath>
                </a14:m>
                <a:r>
                  <a:rPr lang="en-US" dirty="0"/>
                  <a:t> is direct child or not).</a:t>
                </a:r>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23</a:t>
            </a:fld>
            <a:endParaRPr lang="en-US"/>
          </a:p>
        </p:txBody>
      </p:sp>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7F2589F7-D758-4478-A45D-9A27B3A9B564}"/>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467A5226-5B75-45EB-9F64-C5BC4CD8C04F}"/>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1" name="Table 30">
            <a:extLst>
              <a:ext uri="{FF2B5EF4-FFF2-40B4-BE49-F238E27FC236}">
                <a16:creationId xmlns:a16="http://schemas.microsoft.com/office/drawing/2014/main" id="{996C71E9-821D-46AE-97F7-7BAA84D39A3C}"/>
              </a:ext>
            </a:extLst>
          </p:cNvPr>
          <p:cNvGraphicFramePr>
            <a:graphicFrameLocks noGrp="1"/>
          </p:cNvGraphicFramePr>
          <p:nvPr>
            <p:extLst>
              <p:ext uri="{D42A27DB-BD31-4B8C-83A1-F6EECF244321}">
                <p14:modId xmlns:p14="http://schemas.microsoft.com/office/powerpoint/2010/main" val="2932293992"/>
              </p:ext>
            </p:extLst>
          </p:nvPr>
        </p:nvGraphicFramePr>
        <p:xfrm>
          <a:off x="3467100" y="4134350"/>
          <a:ext cx="5257800" cy="1955800"/>
        </p:xfrm>
        <a:graphic>
          <a:graphicData uri="http://schemas.openxmlformats.org/drawingml/2006/table">
            <a:tbl>
              <a:tblPr/>
              <a:tblGrid>
                <a:gridCol w="5257800">
                  <a:extLst>
                    <a:ext uri="{9D8B030D-6E8A-4147-A177-3AD203B41FA5}">
                      <a16:colId xmlns:a16="http://schemas.microsoft.com/office/drawing/2014/main" val="4016845749"/>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RB-DELETE</a:t>
                      </a:r>
                      <a:r>
                        <a:rPr lang="en-US" sz="1200" b="0" i="0" u="none" strike="noStrike" dirty="0">
                          <a:solidFill>
                            <a:srgbClr val="FFFFFF"/>
                          </a:solidFill>
                          <a:effectLst/>
                          <a:latin typeface="Consolas" panose="020B0609020204030204" pitchFamily="49" charset="0"/>
                        </a:rPr>
                        <a:t>(T,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z </a:t>
                      </a:r>
                      <a:r>
                        <a:rPr lang="en-US" sz="1200" b="0" i="0" u="none" strike="noStrike" dirty="0">
                          <a:solidFill>
                            <a:srgbClr val="888888"/>
                          </a:solidFill>
                          <a:effectLst/>
                          <a:latin typeface="Consolas" panose="020B0609020204030204" pitchFamily="49" charset="0"/>
                        </a:rPr>
                        <a:t>// y is direct child of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x</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y,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FFFFAA"/>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.right.parent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y)</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855667615"/>
                  </a:ext>
                </a:extLst>
              </a:tr>
            </a:tbl>
          </a:graphicData>
        </a:graphic>
      </p:graphicFrame>
      <p:sp>
        <p:nvSpPr>
          <p:cNvPr id="32" name="Rectangle 2">
            <a:extLst>
              <a:ext uri="{FF2B5EF4-FFF2-40B4-BE49-F238E27FC236}">
                <a16:creationId xmlns:a16="http://schemas.microsoft.com/office/drawing/2014/main" id="{EBBCCA4A-C8F6-47BE-AC40-55DD5050AD31}"/>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0002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normAutofit/>
              </a:bodyPr>
              <a:lstStyle/>
              <a:p>
                <a:r>
                  <a:rPr lang="en-US" dirty="0"/>
                  <a:t>Next, we will put the left of </a:t>
                </a:r>
                <a14:m>
                  <m:oMath xmlns:m="http://schemas.openxmlformats.org/officeDocument/2006/math">
                    <m:r>
                      <a:rPr lang="en-US" i="1" dirty="0" smtClean="0">
                        <a:latin typeface="Cambria Math" panose="02040503050406030204" pitchFamily="18" charset="0"/>
                      </a:rPr>
                      <m:t>𝑧</m:t>
                    </m:r>
                  </m:oMath>
                </a14:m>
                <a:r>
                  <a:rPr lang="en-US" dirty="0"/>
                  <a:t> to left of </a:t>
                </a:r>
                <a14:m>
                  <m:oMath xmlns:m="http://schemas.openxmlformats.org/officeDocument/2006/math">
                    <m:r>
                      <a:rPr lang="en-US" i="1" dirty="0" smtClean="0">
                        <a:latin typeface="Cambria Math" panose="02040503050406030204" pitchFamily="18" charset="0"/>
                      </a:rPr>
                      <m:t>𝑦</m:t>
                    </m:r>
                  </m:oMath>
                </a14:m>
                <a:r>
                  <a:rPr lang="en-US" dirty="0"/>
                  <a:t> and color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as </a:t>
                </a:r>
                <a14:m>
                  <m:oMath xmlns:m="http://schemas.openxmlformats.org/officeDocument/2006/math">
                    <m:r>
                      <a:rPr lang="en-US" i="1" dirty="0" smtClean="0">
                        <a:latin typeface="Cambria Math" panose="02040503050406030204" pitchFamily="18" charset="0"/>
                      </a:rPr>
                      <m:t>𝑧</m:t>
                    </m:r>
                  </m:oMath>
                </a14:m>
                <a:r>
                  <a:rPr lang="en-US" dirty="0"/>
                  <a:t>.</a:t>
                </a:r>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11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24</a:t>
            </a:fld>
            <a:endParaRPr lang="en-US"/>
          </a:p>
        </p:txBody>
      </p:sp>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7F2589F7-D758-4478-A45D-9A27B3A9B564}"/>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467A5226-5B75-45EB-9F64-C5BC4CD8C04F}"/>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A366E690-0CCA-4B27-9723-6CB695C57896}"/>
              </a:ext>
            </a:extLst>
          </p:cNvPr>
          <p:cNvGraphicFramePr>
            <a:graphicFrameLocks noGrp="1"/>
          </p:cNvGraphicFramePr>
          <p:nvPr>
            <p:extLst>
              <p:ext uri="{D42A27DB-BD31-4B8C-83A1-F6EECF244321}">
                <p14:modId xmlns:p14="http://schemas.microsoft.com/office/powerpoint/2010/main" val="3471366491"/>
              </p:ext>
            </p:extLst>
          </p:nvPr>
        </p:nvGraphicFramePr>
        <p:xfrm>
          <a:off x="3467100" y="2654935"/>
          <a:ext cx="5257800" cy="2138680"/>
        </p:xfrm>
        <a:graphic>
          <a:graphicData uri="http://schemas.openxmlformats.org/drawingml/2006/table">
            <a:tbl>
              <a:tblPr/>
              <a:tblGrid>
                <a:gridCol w="5257800">
                  <a:extLst>
                    <a:ext uri="{9D8B030D-6E8A-4147-A177-3AD203B41FA5}">
                      <a16:colId xmlns:a16="http://schemas.microsoft.com/office/drawing/2014/main" val="812495141"/>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RB-DELETE</a:t>
                      </a:r>
                      <a:r>
                        <a:rPr lang="en-US" sz="1200" b="0" i="0" u="none" strike="noStrike" dirty="0">
                          <a:solidFill>
                            <a:srgbClr val="FFFFFF"/>
                          </a:solidFill>
                          <a:effectLst/>
                          <a:latin typeface="Consolas" panose="020B0609020204030204" pitchFamily="49" charset="0"/>
                        </a:rPr>
                        <a:t>(T,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z </a:t>
                      </a:r>
                      <a:r>
                        <a:rPr lang="en-US" sz="1200" b="0" i="0" u="none" strike="noStrike" dirty="0">
                          <a:solidFill>
                            <a:srgbClr val="888888"/>
                          </a:solidFill>
                          <a:effectLst/>
                          <a:latin typeface="Consolas" panose="020B0609020204030204" pitchFamily="49" charset="0"/>
                        </a:rPr>
                        <a:t>// y is direct child of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x</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.left.parent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.color</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color</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83931031"/>
                  </a:ext>
                </a:extLst>
              </a:tr>
            </a:tbl>
          </a:graphicData>
        </a:graphic>
      </p:graphicFrame>
      <p:sp>
        <p:nvSpPr>
          <p:cNvPr id="16" name="Rectangle 2">
            <a:extLst>
              <a:ext uri="{FF2B5EF4-FFF2-40B4-BE49-F238E27FC236}">
                <a16:creationId xmlns:a16="http://schemas.microsoft.com/office/drawing/2014/main" id="{774B8E9F-FEB9-4764-8521-CA8F7CA57C32}"/>
              </a:ext>
            </a:extLst>
          </p:cNvPr>
          <p:cNvSpPr>
            <a:spLocks noChangeArrowheads="1"/>
          </p:cNvSpPr>
          <p:nvPr/>
        </p:nvSpPr>
        <p:spPr bwMode="auto">
          <a:xfrm>
            <a:off x="838200" y="301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46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A39D-F646-4DD0-967C-2410AEDE101C}"/>
              </a:ext>
            </a:extLst>
          </p:cNvPr>
          <p:cNvSpPr>
            <a:spLocks noGrp="1"/>
          </p:cNvSpPr>
          <p:nvPr>
            <p:ph type="title"/>
          </p:nvPr>
        </p:nvSpPr>
        <p:spPr>
          <a:xfrm>
            <a:off x="838200" y="365125"/>
            <a:ext cx="10515600" cy="1325563"/>
          </a:xfrm>
        </p:spPr>
        <p:txBody>
          <a:bodyPr/>
          <a:lstStyle/>
          <a:p>
            <a:r>
              <a:rPr lang="en-US" dirty="0"/>
              <a:t>RBT Deletion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64628-4B26-4370-BA27-0AC222F4656B}"/>
                  </a:ext>
                </a:extLst>
              </p:cNvPr>
              <p:cNvSpPr>
                <a:spLocks noGrp="1"/>
              </p:cNvSpPr>
              <p:nvPr>
                <p:ph idx="1"/>
              </p:nvPr>
            </p:nvSpPr>
            <p:spPr>
              <a:xfrm>
                <a:off x="838200" y="1825625"/>
                <a:ext cx="10515600" cy="4351338"/>
              </a:xfrm>
            </p:spPr>
            <p:txBody>
              <a:bodyPr>
                <a:normAutofit/>
              </a:bodyPr>
              <a:lstStyle/>
              <a:p>
                <a:r>
                  <a:rPr lang="en-US" dirty="0"/>
                  <a:t>At last, we will call the function to fix the violation if the original color of </a:t>
                </a:r>
                <a14:m>
                  <m:oMath xmlns:m="http://schemas.openxmlformats.org/officeDocument/2006/math">
                    <m:r>
                      <a:rPr lang="en-US" i="1" dirty="0" smtClean="0">
                        <a:latin typeface="Cambria Math" panose="02040503050406030204" pitchFamily="18" charset="0"/>
                      </a:rPr>
                      <m:t>𝑦</m:t>
                    </m:r>
                  </m:oMath>
                </a14:m>
                <a:r>
                  <a:rPr lang="en-US" dirty="0"/>
                  <a:t> was </a:t>
                </a:r>
                <a:r>
                  <a:rPr lang="en-US" b="1" dirty="0"/>
                  <a:t>black</a:t>
                </a:r>
                <a:r>
                  <a:rPr lang="en-US" dirty="0"/>
                  <a:t> (as discussed above).</a:t>
                </a:r>
              </a:p>
              <a:p>
                <a:endParaRPr lang="en-US" dirty="0"/>
              </a:p>
            </p:txBody>
          </p:sp>
        </mc:Choice>
        <mc:Fallback xmlns="">
          <p:sp>
            <p:nvSpPr>
              <p:cNvPr id="3" name="Content Placeholder 2">
                <a:extLst>
                  <a:ext uri="{FF2B5EF4-FFF2-40B4-BE49-F238E27FC236}">
                    <a16:creationId xmlns:a16="http://schemas.microsoft.com/office/drawing/2014/main" id="{98964628-4B26-4370-BA27-0AC222F4656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92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B3E5AD-3C2F-4357-9013-1416C3AE685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67E35AC-36FE-4615-855A-1896A7355CA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25</a:t>
            </a:fld>
            <a:endParaRPr lang="en-US"/>
          </a:p>
        </p:txBody>
      </p:sp>
      <p:sp>
        <p:nvSpPr>
          <p:cNvPr id="11" name="Rectangle 1">
            <a:extLst>
              <a:ext uri="{FF2B5EF4-FFF2-40B4-BE49-F238E27FC236}">
                <a16:creationId xmlns:a16="http://schemas.microsoft.com/office/drawing/2014/main" id="{E4FCA5C0-6D01-4062-8CB4-BE5980948C24}"/>
              </a:ext>
            </a:extLst>
          </p:cNvPr>
          <p:cNvSpPr>
            <a:spLocks noChangeArrowheads="1"/>
          </p:cNvSpPr>
          <p:nvPr/>
        </p:nvSpPr>
        <p:spPr bwMode="auto">
          <a:xfrm>
            <a:off x="838200" y="3267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7F2589F7-D758-4478-A45D-9A27B3A9B564}"/>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467A5226-5B75-45EB-9F64-C5BC4CD8C04F}"/>
              </a:ext>
            </a:extLst>
          </p:cNvPr>
          <p:cNvSpPr>
            <a:spLocks noChangeArrowheads="1"/>
          </p:cNvSpPr>
          <p:nvPr/>
        </p:nvSpPr>
        <p:spPr bwMode="auto">
          <a:xfrm>
            <a:off x="838200"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774B8E9F-FEB9-4764-8521-CA8F7CA57C32}"/>
              </a:ext>
            </a:extLst>
          </p:cNvPr>
          <p:cNvSpPr>
            <a:spLocks noChangeArrowheads="1"/>
          </p:cNvSpPr>
          <p:nvPr/>
        </p:nvSpPr>
        <p:spPr bwMode="auto">
          <a:xfrm>
            <a:off x="838200" y="301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69ABC2E3-92D4-45E2-93D8-B64059EFC688}"/>
              </a:ext>
            </a:extLst>
          </p:cNvPr>
          <p:cNvGraphicFramePr>
            <a:graphicFrameLocks noGrp="1"/>
          </p:cNvGraphicFramePr>
          <p:nvPr>
            <p:extLst>
              <p:ext uri="{D42A27DB-BD31-4B8C-83A1-F6EECF244321}">
                <p14:modId xmlns:p14="http://schemas.microsoft.com/office/powerpoint/2010/main" val="2792698493"/>
              </p:ext>
            </p:extLst>
          </p:nvPr>
        </p:nvGraphicFramePr>
        <p:xfrm>
          <a:off x="3467100" y="3066415"/>
          <a:ext cx="5257800" cy="858520"/>
        </p:xfrm>
        <a:graphic>
          <a:graphicData uri="http://schemas.openxmlformats.org/drawingml/2006/table">
            <a:tbl>
              <a:tblPr/>
              <a:tblGrid>
                <a:gridCol w="5257800">
                  <a:extLst>
                    <a:ext uri="{9D8B030D-6E8A-4147-A177-3AD203B41FA5}">
                      <a16:colId xmlns:a16="http://schemas.microsoft.com/office/drawing/2014/main" val="3700227052"/>
                    </a:ext>
                  </a:extLst>
                </a:gridCol>
              </a:tblGrid>
              <a:tr h="0">
                <a:tc>
                  <a:txBody>
                    <a:bodyPr/>
                    <a:lstStyle/>
                    <a:p>
                      <a:pPr rtl="0" fontAlgn="t">
                        <a:spcBef>
                          <a:spcPts val="0"/>
                        </a:spcBef>
                        <a:spcAft>
                          <a:spcPts val="0"/>
                        </a:spcAft>
                      </a:pPr>
                      <a:r>
                        <a:rPr lang="en-US" sz="1200" b="0" i="0" u="none" strike="noStrike" dirty="0">
                          <a:solidFill>
                            <a:srgbClr val="FFFFFF"/>
                          </a:solidFill>
                          <a:effectLst/>
                          <a:latin typeface="Consolas" panose="020B0609020204030204" pitchFamily="49" charset="0"/>
                        </a:rPr>
                        <a:t>RB-DELETE(</a:t>
                      </a:r>
                      <a:r>
                        <a:rPr lang="en-US" sz="1200" b="0" i="0" u="none" strike="noStrike" dirty="0">
                          <a:solidFill>
                            <a:srgbClr val="FCC28C"/>
                          </a:solidFill>
                          <a:effectLst/>
                          <a:latin typeface="Consolas" panose="020B0609020204030204" pitchFamily="49" charset="0"/>
                        </a:rPr>
                        <a:t>T</a:t>
                      </a:r>
                      <a:r>
                        <a:rPr lang="en-US" sz="1200" b="0" i="0" u="none" strike="noStrike" dirty="0">
                          <a:solidFill>
                            <a:srgbClr val="FFFFFF"/>
                          </a:solidFill>
                          <a:effectLst/>
                          <a:latin typeface="Consolas" panose="020B0609020204030204" pitchFamily="49" charset="0"/>
                        </a:rPr>
                        <a: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RB-DELETE-FIXUP(</a:t>
                      </a:r>
                      <a:r>
                        <a:rPr lang="en-US" sz="1200" b="0" i="0" u="none" strike="noStrike" dirty="0">
                          <a:solidFill>
                            <a:srgbClr val="FCC28C"/>
                          </a:solidFill>
                          <a:effectLst/>
                          <a:latin typeface="Consolas" panose="020B0609020204030204" pitchFamily="49" charset="0"/>
                        </a:rPr>
                        <a:t>T</a:t>
                      </a:r>
                      <a:r>
                        <a:rPr lang="en-US" sz="1200" b="0" i="0" u="none" strike="noStrike" dirty="0">
                          <a:solidFill>
                            <a:srgbClr val="FFFFFF"/>
                          </a:solidFill>
                          <a:effectLst/>
                          <a:latin typeface="Consolas" panose="020B0609020204030204" pitchFamily="49" charset="0"/>
                        </a:rPr>
                        <a:t>, x)</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4229647723"/>
                  </a:ext>
                </a:extLst>
              </a:tr>
            </a:tbl>
          </a:graphicData>
        </a:graphic>
      </p:graphicFrame>
      <p:sp>
        <p:nvSpPr>
          <p:cNvPr id="14" name="Rectangle 1">
            <a:extLst>
              <a:ext uri="{FF2B5EF4-FFF2-40B4-BE49-F238E27FC236}">
                <a16:creationId xmlns:a16="http://schemas.microsoft.com/office/drawing/2014/main" id="{BBAF9B07-36B8-4243-B2A6-F5081FCB2F9F}"/>
              </a:ext>
            </a:extLst>
          </p:cNvPr>
          <p:cNvSpPr>
            <a:spLocks noChangeArrowheads="1"/>
          </p:cNvSpPr>
          <p:nvPr/>
        </p:nvSpPr>
        <p:spPr bwMode="auto">
          <a:xfrm>
            <a:off x="838200" y="3602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55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34DB-6AF9-4DC7-BF1F-E2E7EE19DBFE}"/>
              </a:ext>
            </a:extLst>
          </p:cNvPr>
          <p:cNvSpPr>
            <a:spLocks noGrp="1"/>
          </p:cNvSpPr>
          <p:nvPr>
            <p:ph type="title"/>
          </p:nvPr>
        </p:nvSpPr>
        <p:spPr>
          <a:xfrm>
            <a:off x="838200" y="365125"/>
            <a:ext cx="10515600" cy="913259"/>
          </a:xfrm>
        </p:spPr>
        <p:txBody>
          <a:bodyPr/>
          <a:lstStyle/>
          <a:p>
            <a:r>
              <a:rPr lang="en-US" dirty="0"/>
              <a:t>RB-DELETE</a:t>
            </a:r>
          </a:p>
        </p:txBody>
      </p:sp>
      <p:graphicFrame>
        <p:nvGraphicFramePr>
          <p:cNvPr id="6" name="Content Placeholder 5">
            <a:extLst>
              <a:ext uri="{FF2B5EF4-FFF2-40B4-BE49-F238E27FC236}">
                <a16:creationId xmlns:a16="http://schemas.microsoft.com/office/drawing/2014/main" id="{FC76101D-B51A-4DB1-B1AA-D911518F35E0}"/>
              </a:ext>
            </a:extLst>
          </p:cNvPr>
          <p:cNvGraphicFramePr>
            <a:graphicFrameLocks noGrp="1"/>
          </p:cNvGraphicFramePr>
          <p:nvPr>
            <p:ph idx="1"/>
            <p:extLst>
              <p:ext uri="{D42A27DB-BD31-4B8C-83A1-F6EECF244321}">
                <p14:modId xmlns:p14="http://schemas.microsoft.com/office/powerpoint/2010/main" val="3573720570"/>
              </p:ext>
            </p:extLst>
          </p:nvPr>
        </p:nvGraphicFramePr>
        <p:xfrm>
          <a:off x="3467100" y="1467867"/>
          <a:ext cx="5257800" cy="4699000"/>
        </p:xfrm>
        <a:graphic>
          <a:graphicData uri="http://schemas.openxmlformats.org/drawingml/2006/table">
            <a:tbl>
              <a:tblPr/>
              <a:tblGrid>
                <a:gridCol w="5257800">
                  <a:extLst>
                    <a:ext uri="{9D8B030D-6E8A-4147-A177-3AD203B41FA5}">
                      <a16:colId xmlns:a16="http://schemas.microsoft.com/office/drawing/2014/main" val="119248621"/>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RB-DELETE</a:t>
                      </a:r>
                      <a:r>
                        <a:rPr lang="en-US" sz="1200" b="0" i="0" u="none" strike="noStrike" dirty="0">
                          <a:solidFill>
                            <a:srgbClr val="FFFFFF"/>
                          </a:solidFill>
                          <a:effectLst/>
                          <a:latin typeface="Consolas" panose="020B0609020204030204" pitchFamily="49" charset="0"/>
                        </a:rPr>
                        <a:t>(T,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 =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//no children or only 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only left child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both children</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 = MINIMUM(</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FFFFAA"/>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z </a:t>
                      </a:r>
                      <a:r>
                        <a:rPr lang="en-US" sz="1200" b="0" i="0" u="none" strike="noStrike" dirty="0">
                          <a:solidFill>
                            <a:srgbClr val="888888"/>
                          </a:solidFill>
                          <a:effectLst/>
                          <a:latin typeface="Consolas" panose="020B0609020204030204" pitchFamily="49" charset="0"/>
                        </a:rPr>
                        <a:t>// y is direct child of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x</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y,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FFFFAA"/>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.right</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.right.parent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RB-TRANSPLANT(T, z,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.left</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.left.parent</a:t>
                      </a:r>
                      <a:r>
                        <a:rPr lang="en-US" sz="1200" b="0" i="0" u="none" strike="noStrike" dirty="0">
                          <a:solidFill>
                            <a:srgbClr val="FFFFFF"/>
                          </a:solidFill>
                          <a:effectLst/>
                          <a:latin typeface="Consolas" panose="020B0609020204030204" pitchFamily="49" charset="0"/>
                        </a:rPr>
                        <a: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a:t>
                      </a:r>
                      <a:r>
                        <a:rPr lang="en-US" sz="1200" b="0" i="0" u="none" strike="noStrike" dirty="0" err="1">
                          <a:solidFill>
                            <a:srgbClr val="ADE5FC"/>
                          </a:solidFill>
                          <a:effectLst/>
                          <a:latin typeface="Consolas" panose="020B0609020204030204" pitchFamily="49" charset="0"/>
                        </a:rPr>
                        <a:t>.color</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z</a:t>
                      </a:r>
                      <a:r>
                        <a:rPr lang="en-US" sz="1200" b="0" i="0" u="none" strike="noStrike" dirty="0" err="1">
                          <a:solidFill>
                            <a:srgbClr val="ADE5FC"/>
                          </a:solidFill>
                          <a:effectLst/>
                          <a:latin typeface="Consolas" panose="020B0609020204030204" pitchFamily="49" charset="0"/>
                        </a:rPr>
                        <a: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RB-DELETE-FIXUP(T, x)</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644191371"/>
                  </a:ext>
                </a:extLst>
              </a:tr>
            </a:tbl>
          </a:graphicData>
        </a:graphic>
      </p:graphicFrame>
      <p:sp>
        <p:nvSpPr>
          <p:cNvPr id="4" name="Footer Placeholder 3">
            <a:extLst>
              <a:ext uri="{FF2B5EF4-FFF2-40B4-BE49-F238E27FC236}">
                <a16:creationId xmlns:a16="http://schemas.microsoft.com/office/drawing/2014/main" id="{AA970418-2896-4E40-B6E7-877660F7575C}"/>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477B2848-D39C-4EB8-9BC6-96357BE928A7}"/>
              </a:ext>
            </a:extLst>
          </p:cNvPr>
          <p:cNvSpPr>
            <a:spLocks noGrp="1"/>
          </p:cNvSpPr>
          <p:nvPr>
            <p:ph type="sldNum" sz="quarter" idx="12"/>
          </p:nvPr>
        </p:nvSpPr>
        <p:spPr/>
        <p:txBody>
          <a:bodyPr/>
          <a:lstStyle/>
          <a:p>
            <a:fld id="{AD3067CC-A3D2-4771-B551-15F5F02A511B}" type="slidenum">
              <a:rPr lang="en-US" smtClean="0"/>
              <a:t>26</a:t>
            </a:fld>
            <a:endParaRPr lang="en-US"/>
          </a:p>
        </p:txBody>
      </p:sp>
      <p:sp>
        <p:nvSpPr>
          <p:cNvPr id="7" name="Rectangle 1">
            <a:extLst>
              <a:ext uri="{FF2B5EF4-FFF2-40B4-BE49-F238E27FC236}">
                <a16:creationId xmlns:a16="http://schemas.microsoft.com/office/drawing/2014/main" id="{E3B4E18B-A71E-445C-B298-A26DE1A1466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577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637-898F-4927-B92A-B9790E72AA50}"/>
              </a:ext>
            </a:extLst>
          </p:cNvPr>
          <p:cNvSpPr>
            <a:spLocks noGrp="1"/>
          </p:cNvSpPr>
          <p:nvPr>
            <p:ph type="title"/>
          </p:nvPr>
        </p:nvSpPr>
        <p:spPr>
          <a:xfrm>
            <a:off x="838200" y="365125"/>
            <a:ext cx="10515600" cy="1325563"/>
          </a:xfrm>
        </p:spPr>
        <p:txBody>
          <a:bodyPr>
            <a:normAutofit/>
          </a:bodyPr>
          <a:lstStyle/>
          <a:p>
            <a:r>
              <a:rPr lang="en-US" dirty="0"/>
              <a:t>Fixing Violation of Red-Black Tree in Deletion</a:t>
            </a:r>
          </a:p>
        </p:txBody>
      </p:sp>
      <p:sp>
        <p:nvSpPr>
          <p:cNvPr id="9" name="Content Placeholder 8">
            <a:extLst>
              <a:ext uri="{FF2B5EF4-FFF2-40B4-BE49-F238E27FC236}">
                <a16:creationId xmlns:a16="http://schemas.microsoft.com/office/drawing/2014/main" id="{3B5DF7B6-1E8B-416D-A759-280E81BAA69C}"/>
              </a:ext>
            </a:extLst>
          </p:cNvPr>
          <p:cNvSpPr>
            <a:spLocks noGrp="1"/>
          </p:cNvSpPr>
          <p:nvPr>
            <p:ph idx="1"/>
          </p:nvPr>
        </p:nvSpPr>
        <p:spPr>
          <a:xfrm>
            <a:off x="838200" y="1825625"/>
            <a:ext cx="10515600" cy="4351338"/>
          </a:xfrm>
        </p:spPr>
        <p:txBody>
          <a:bodyPr/>
          <a:lstStyle/>
          <a:p>
            <a:r>
              <a:rPr lang="en-US" dirty="0"/>
              <a:t>The violation of the property 5 (change in </a:t>
            </a:r>
            <a:r>
              <a:rPr lang="en-US" u="sng" dirty="0"/>
              <a:t>black height</a:t>
            </a:r>
            <a:r>
              <a:rPr lang="en-US" dirty="0"/>
              <a:t>) is our main concern. We are going to deal it with a bit different way. We are going to say that the property 5 has not been violated and the node x which is now occupying y's original position has an "extra </a:t>
            </a:r>
            <a:r>
              <a:rPr lang="en-US" b="1" dirty="0"/>
              <a:t>black</a:t>
            </a:r>
            <a:r>
              <a:rPr lang="en-US" dirty="0"/>
              <a:t>" in it. In this way, the property of </a:t>
            </a:r>
            <a:r>
              <a:rPr lang="en-US" u="sng" dirty="0"/>
              <a:t>black height </a:t>
            </a:r>
            <a:r>
              <a:rPr lang="en-US" dirty="0"/>
              <a:t>is not violated but the property 1 i.e., every node should be either </a:t>
            </a:r>
            <a:r>
              <a:rPr lang="en-US" b="1" dirty="0"/>
              <a:t>black</a:t>
            </a:r>
            <a:r>
              <a:rPr lang="en-US" dirty="0"/>
              <a:t> or </a:t>
            </a:r>
            <a:r>
              <a:rPr lang="en-US" b="1" dirty="0">
                <a:solidFill>
                  <a:srgbClr val="FF0000"/>
                </a:solidFill>
              </a:rPr>
              <a:t>red</a:t>
            </a:r>
            <a:r>
              <a:rPr lang="en-US" dirty="0"/>
              <a:t> is violated because the node x is now either "double black" (if it was </a:t>
            </a:r>
            <a:r>
              <a:rPr lang="en-US" b="1" dirty="0"/>
              <a:t>black</a:t>
            </a:r>
            <a:r>
              <a:rPr lang="en-US" dirty="0"/>
              <a:t>) or </a:t>
            </a:r>
            <a:r>
              <a:rPr lang="en-US" b="1" dirty="0">
                <a:solidFill>
                  <a:srgbClr val="FF0000"/>
                </a:solidFill>
              </a:rPr>
              <a:t>red</a:t>
            </a:r>
            <a:r>
              <a:rPr lang="en-US" dirty="0"/>
              <a:t> and </a:t>
            </a:r>
            <a:r>
              <a:rPr lang="en-US" b="1" dirty="0"/>
              <a:t>black</a:t>
            </a:r>
            <a:r>
              <a:rPr lang="en-US" dirty="0"/>
              <a:t> (if it was red).</a:t>
            </a:r>
          </a:p>
        </p:txBody>
      </p:sp>
      <p:sp>
        <p:nvSpPr>
          <p:cNvPr id="4" name="Footer Placeholder 3">
            <a:extLst>
              <a:ext uri="{FF2B5EF4-FFF2-40B4-BE49-F238E27FC236}">
                <a16:creationId xmlns:a16="http://schemas.microsoft.com/office/drawing/2014/main" id="{3A9E57F8-35B4-4D72-BE8F-D66E681A359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4CB49E8-5ABB-4724-BA15-BA04F4D48F6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27</a:t>
            </a:fld>
            <a:endParaRPr lang="en-US"/>
          </a:p>
        </p:txBody>
      </p:sp>
    </p:spTree>
    <p:extLst>
      <p:ext uri="{BB962C8B-B14F-4D97-AF65-F5344CB8AC3E}">
        <p14:creationId xmlns:p14="http://schemas.microsoft.com/office/powerpoint/2010/main" val="2152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637-898F-4927-B92A-B9790E72AA50}"/>
              </a:ext>
            </a:extLst>
          </p:cNvPr>
          <p:cNvSpPr>
            <a:spLocks noGrp="1"/>
          </p:cNvSpPr>
          <p:nvPr>
            <p:ph type="title"/>
          </p:nvPr>
        </p:nvSpPr>
        <p:spPr>
          <a:xfrm>
            <a:off x="838200" y="365125"/>
            <a:ext cx="10515600" cy="1325563"/>
          </a:xfrm>
        </p:spPr>
        <p:txBody>
          <a:bodyPr>
            <a:normAutofit/>
          </a:bodyPr>
          <a:lstStyle/>
          <a:p>
            <a:r>
              <a:rPr lang="en-US" dirty="0"/>
              <a:t>Fixing Violation of Red-Black Tree in Deletion</a:t>
            </a:r>
          </a:p>
        </p:txBody>
      </p:sp>
      <p:sp>
        <p:nvSpPr>
          <p:cNvPr id="4" name="Footer Placeholder 3">
            <a:extLst>
              <a:ext uri="{FF2B5EF4-FFF2-40B4-BE49-F238E27FC236}">
                <a16:creationId xmlns:a16="http://schemas.microsoft.com/office/drawing/2014/main" id="{3A9E57F8-35B4-4D72-BE8F-D66E681A359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4CB49E8-5ABB-4724-BA15-BA04F4D48F6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28</a:t>
            </a:fld>
            <a:endParaRPr lang="en-US"/>
          </a:p>
        </p:txBody>
      </p:sp>
      <p:pic>
        <p:nvPicPr>
          <p:cNvPr id="17410" name="Picture 2" descr="Extra black in node">
            <a:extLst>
              <a:ext uri="{FF2B5EF4-FFF2-40B4-BE49-F238E27FC236}">
                <a16:creationId xmlns:a16="http://schemas.microsoft.com/office/drawing/2014/main" id="{3225B22E-41D5-4965-BE29-32E2B981C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7599" y="1825625"/>
            <a:ext cx="47768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504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637-898F-4927-B92A-B9790E72AA50}"/>
              </a:ext>
            </a:extLst>
          </p:cNvPr>
          <p:cNvSpPr>
            <a:spLocks noGrp="1"/>
          </p:cNvSpPr>
          <p:nvPr>
            <p:ph type="title"/>
          </p:nvPr>
        </p:nvSpPr>
        <p:spPr>
          <a:xfrm>
            <a:off x="838200" y="365125"/>
            <a:ext cx="10515600" cy="1325563"/>
          </a:xfrm>
        </p:spPr>
        <p:txBody>
          <a:bodyPr>
            <a:normAutofit/>
          </a:bodyPr>
          <a:lstStyle/>
          <a:p>
            <a:r>
              <a:rPr lang="en-US" dirty="0"/>
              <a:t>Fixing Violation of Red-Black Tree in Deletion</a:t>
            </a:r>
          </a:p>
        </p:txBody>
      </p:sp>
      <p:sp>
        <p:nvSpPr>
          <p:cNvPr id="3" name="Content Placeholder 2">
            <a:extLst>
              <a:ext uri="{FF2B5EF4-FFF2-40B4-BE49-F238E27FC236}">
                <a16:creationId xmlns:a16="http://schemas.microsoft.com/office/drawing/2014/main" id="{BD4D7F59-063E-4497-8022-16DAD6AA65F4}"/>
              </a:ext>
            </a:extLst>
          </p:cNvPr>
          <p:cNvSpPr>
            <a:spLocks noGrp="1"/>
          </p:cNvSpPr>
          <p:nvPr>
            <p:ph idx="1"/>
          </p:nvPr>
        </p:nvSpPr>
        <p:spPr>
          <a:xfrm>
            <a:off x="838200" y="1825625"/>
            <a:ext cx="10515600" cy="4351338"/>
          </a:xfrm>
        </p:spPr>
        <p:txBody>
          <a:bodyPr/>
          <a:lstStyle/>
          <a:p>
            <a:r>
              <a:rPr lang="en-US" dirty="0"/>
              <a:t>With this thinking, we can say that either property 1, 2 or 4 can be violated.</a:t>
            </a:r>
          </a:p>
          <a:p>
            <a:r>
              <a:rPr lang="en-US" dirty="0"/>
              <a:t>If x is </a:t>
            </a:r>
            <a:r>
              <a:rPr lang="en-US" b="1" dirty="0">
                <a:solidFill>
                  <a:srgbClr val="FF0000"/>
                </a:solidFill>
              </a:rPr>
              <a:t>red</a:t>
            </a:r>
            <a:r>
              <a:rPr lang="en-US" dirty="0"/>
              <a:t> and </a:t>
            </a:r>
            <a:r>
              <a:rPr lang="en-US" b="1" dirty="0"/>
              <a:t>black</a:t>
            </a:r>
            <a:r>
              <a:rPr lang="en-US" dirty="0"/>
              <a:t>, we can simply color it black and this will fix the violation of the property 1 without causing any other violation. This will also solve the violation of the property 4.</a:t>
            </a:r>
          </a:p>
          <a:p>
            <a:r>
              <a:rPr lang="en-US" dirty="0"/>
              <a:t>If x is the root, we can simply remove the one extra </a:t>
            </a:r>
            <a:r>
              <a:rPr lang="en-US" b="1" dirty="0"/>
              <a:t>black</a:t>
            </a:r>
            <a:r>
              <a:rPr lang="en-US" dirty="0"/>
              <a:t> and thus, fixing the violation of the property 1.</a:t>
            </a:r>
          </a:p>
          <a:p>
            <a:r>
              <a:rPr lang="en-US" dirty="0"/>
              <a:t>With the above two mentioned cases, violations of properties 2 and 4 are completely solved and now we can focus only on solving the violation of property 1.</a:t>
            </a:r>
          </a:p>
          <a:p>
            <a:endParaRPr lang="en-US" dirty="0"/>
          </a:p>
        </p:txBody>
      </p:sp>
      <p:sp>
        <p:nvSpPr>
          <p:cNvPr id="4" name="Footer Placeholder 3">
            <a:extLst>
              <a:ext uri="{FF2B5EF4-FFF2-40B4-BE49-F238E27FC236}">
                <a16:creationId xmlns:a16="http://schemas.microsoft.com/office/drawing/2014/main" id="{3A9E57F8-35B4-4D72-BE8F-D66E681A359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4CB49E8-5ABB-4724-BA15-BA04F4D48F6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29</a:t>
            </a:fld>
            <a:endParaRPr lang="en-US"/>
          </a:p>
        </p:txBody>
      </p:sp>
    </p:spTree>
    <p:extLst>
      <p:ext uri="{BB962C8B-B14F-4D97-AF65-F5344CB8AC3E}">
        <p14:creationId xmlns:p14="http://schemas.microsoft.com/office/powerpoint/2010/main" val="344940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6EB3-EC59-4175-8F7A-5CE43EEFF0AA}"/>
              </a:ext>
            </a:extLst>
          </p:cNvPr>
          <p:cNvSpPr>
            <a:spLocks noGrp="1"/>
          </p:cNvSpPr>
          <p:nvPr>
            <p:ph type="title"/>
          </p:nvPr>
        </p:nvSpPr>
        <p:spPr/>
        <p:txBody>
          <a:bodyPr/>
          <a:lstStyle/>
          <a:p>
            <a:r>
              <a:rPr lang="en-US" dirty="0"/>
              <a:t>RB-TRANSPLANT</a:t>
            </a:r>
          </a:p>
        </p:txBody>
      </p:sp>
      <p:graphicFrame>
        <p:nvGraphicFramePr>
          <p:cNvPr id="6" name="Content Placeholder 5">
            <a:extLst>
              <a:ext uri="{FF2B5EF4-FFF2-40B4-BE49-F238E27FC236}">
                <a16:creationId xmlns:a16="http://schemas.microsoft.com/office/drawing/2014/main" id="{5E20C403-57BA-40D9-AE3C-BD7FE605C550}"/>
              </a:ext>
            </a:extLst>
          </p:cNvPr>
          <p:cNvGraphicFramePr>
            <a:graphicFrameLocks noGrp="1"/>
          </p:cNvGraphicFramePr>
          <p:nvPr>
            <p:ph idx="1"/>
            <p:extLst>
              <p:ext uri="{D42A27DB-BD31-4B8C-83A1-F6EECF244321}">
                <p14:modId xmlns:p14="http://schemas.microsoft.com/office/powerpoint/2010/main" val="2377322416"/>
              </p:ext>
            </p:extLst>
          </p:nvPr>
        </p:nvGraphicFramePr>
        <p:xfrm>
          <a:off x="3048000" y="2633980"/>
          <a:ext cx="5562600" cy="1590040"/>
        </p:xfrm>
        <a:graphic>
          <a:graphicData uri="http://schemas.openxmlformats.org/drawingml/2006/table">
            <a:tbl>
              <a:tblPr/>
              <a:tblGrid>
                <a:gridCol w="5562600">
                  <a:extLst>
                    <a:ext uri="{9D8B030D-6E8A-4147-A177-3AD203B41FA5}">
                      <a16:colId xmlns:a16="http://schemas.microsoft.com/office/drawing/2014/main" val="2528209621"/>
                    </a:ext>
                  </a:extLst>
                </a:gridCol>
              </a:tblGrid>
              <a:tr h="0">
                <a:tc>
                  <a:txBody>
                    <a:bodyPr/>
                    <a:lstStyle/>
                    <a:p>
                      <a:pPr rtl="0" fontAlgn="t">
                        <a:spcBef>
                          <a:spcPts val="0"/>
                        </a:spcBef>
                        <a:spcAft>
                          <a:spcPts val="0"/>
                        </a:spcAft>
                      </a:pPr>
                      <a:r>
                        <a:rPr lang="en-US" sz="1200" b="0" i="0" u="none" strike="noStrike" dirty="0">
                          <a:solidFill>
                            <a:srgbClr val="FFFFAA"/>
                          </a:solidFill>
                          <a:effectLst/>
                          <a:latin typeface="Consolas" panose="020B0609020204030204" pitchFamily="49" charset="0"/>
                        </a:rPr>
                        <a:t>RB-TRANSPLANT</a:t>
                      </a:r>
                      <a:r>
                        <a:rPr lang="en-US" sz="1200" b="0" i="0" u="none" strike="noStrike" dirty="0">
                          <a:solidFill>
                            <a:srgbClr val="FFFFFF"/>
                          </a:solidFill>
                          <a:effectLst/>
                          <a:latin typeface="Consolas" panose="020B0609020204030204" pitchFamily="49" charset="0"/>
                        </a:rPr>
                        <a:t>(T, u,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u</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T</a:t>
                      </a:r>
                      <a:r>
                        <a:rPr lang="en-US" sz="1200" b="0" i="0" u="none" strike="noStrike" dirty="0">
                          <a:solidFill>
                            <a:srgbClr val="ADE5FC"/>
                          </a:solidFill>
                          <a:effectLst/>
                          <a:latin typeface="Consolas" panose="020B0609020204030204" pitchFamily="49" charset="0"/>
                        </a:rPr>
                        <a:t>.NIL</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u is root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T</a:t>
                      </a:r>
                      <a:r>
                        <a:rPr lang="en-US" sz="1200" b="0" i="0" u="none" strike="noStrike" dirty="0" err="1">
                          <a:solidFill>
                            <a:srgbClr val="ADE5FC"/>
                          </a:solidFill>
                          <a:effectLst/>
                          <a:latin typeface="Consolas" panose="020B0609020204030204" pitchFamily="49" charset="0"/>
                        </a:rPr>
                        <a:t>.root</a:t>
                      </a:r>
                      <a:r>
                        <a:rPr lang="en-US" sz="1200" b="0" i="0" u="none" strike="noStrike" dirty="0">
                          <a:solidFill>
                            <a:srgbClr val="FFFFFF"/>
                          </a:solidFill>
                          <a:effectLst/>
                          <a:latin typeface="Consolas" panose="020B0609020204030204" pitchFamily="49" charset="0"/>
                        </a:rPr>
                        <a:t> =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elseif u == </a:t>
                      </a:r>
                      <a:r>
                        <a:rPr lang="en-US" sz="1200" b="0" i="0" u="none" strike="noStrike" dirty="0" err="1">
                          <a:solidFill>
                            <a:srgbClr val="FFFFFF"/>
                          </a:solidFill>
                          <a:effectLst/>
                          <a:latin typeface="Consolas" panose="020B0609020204030204" pitchFamily="49" charset="0"/>
                        </a:rPr>
                        <a:t>u</a:t>
                      </a:r>
                      <a:r>
                        <a:rPr lang="en-US" sz="1200" b="0" i="0" u="none" strike="noStrike" dirty="0" err="1">
                          <a:solidFill>
                            <a:srgbClr val="ADE5FC"/>
                          </a:solidFill>
                          <a:effectLst/>
                          <a:latin typeface="Consolas" panose="020B0609020204030204" pitchFamily="49" charset="0"/>
                        </a:rPr>
                        <a:t>.parent.left</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//u is left child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u</a:t>
                      </a:r>
                      <a:r>
                        <a:rPr lang="en-US" sz="1200" b="0" i="0" u="none" strike="noStrike" dirty="0" err="1">
                          <a:solidFill>
                            <a:srgbClr val="ADE5FC"/>
                          </a:solidFill>
                          <a:effectLst/>
                          <a:latin typeface="Consolas" panose="020B0609020204030204" pitchFamily="49" charset="0"/>
                        </a:rPr>
                        <a:t>.parent.left</a:t>
                      </a:r>
                      <a:r>
                        <a:rPr lang="en-US" sz="1200" b="0" i="0" u="none" strike="noStrike" dirty="0">
                          <a:solidFill>
                            <a:srgbClr val="FFFFFF"/>
                          </a:solidFill>
                          <a:effectLst/>
                          <a:latin typeface="Consolas" panose="020B0609020204030204" pitchFamily="49" charset="0"/>
                        </a:rPr>
                        <a:t> =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888888"/>
                          </a:solidFill>
                          <a:effectLst/>
                          <a:latin typeface="Consolas" panose="020B0609020204030204" pitchFamily="49" charset="0"/>
                        </a:rPr>
                        <a:t>// u is right child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u</a:t>
                      </a:r>
                      <a:r>
                        <a:rPr lang="en-US" sz="1200" b="0" i="0" u="none" strike="noStrike" dirty="0" err="1">
                          <a:solidFill>
                            <a:srgbClr val="ADE5FC"/>
                          </a:solidFill>
                          <a:effectLst/>
                          <a:latin typeface="Consolas" panose="020B0609020204030204" pitchFamily="49" charset="0"/>
                        </a:rPr>
                        <a:t>.parent.right</a:t>
                      </a:r>
                      <a:r>
                        <a:rPr lang="en-US" sz="1200" b="0" i="0" u="none" strike="noStrike" dirty="0">
                          <a:solidFill>
                            <a:srgbClr val="FFFFFF"/>
                          </a:solidFill>
                          <a:effectLst/>
                          <a:latin typeface="Consolas" panose="020B0609020204030204" pitchFamily="49" charset="0"/>
                        </a:rPr>
                        <a:t> =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v</a:t>
                      </a:r>
                      <a:r>
                        <a:rPr lang="en-US" sz="1200" b="0" i="0" u="none" strike="noStrike" dirty="0" err="1">
                          <a:solidFill>
                            <a:srgbClr val="ADE5FC"/>
                          </a:solidFill>
                          <a:effectLst/>
                          <a:latin typeface="Consolas" panose="020B0609020204030204" pitchFamily="49" charset="0"/>
                        </a:rPr>
                        <a:t>.parent</a:t>
                      </a:r>
                      <a:r>
                        <a:rPr lang="en-US" sz="1200" b="0" i="0" u="none" strike="noStrike" dirty="0">
                          <a:solidFill>
                            <a:srgbClr val="FFFFFF"/>
                          </a:solidFill>
                          <a:effectLst/>
                          <a:latin typeface="Consolas" panose="020B0609020204030204" pitchFamily="49" charset="0"/>
                        </a:rPr>
                        <a:t> = </a:t>
                      </a:r>
                      <a:r>
                        <a:rPr lang="en-US" sz="1200" b="0" i="0" u="none" strike="noStrike" dirty="0" err="1">
                          <a:solidFill>
                            <a:srgbClr val="FFFFFF"/>
                          </a:solidFill>
                          <a:effectLst/>
                          <a:latin typeface="Consolas" panose="020B0609020204030204" pitchFamily="49" charset="0"/>
                        </a:rPr>
                        <a:t>u</a:t>
                      </a:r>
                      <a:r>
                        <a:rPr lang="en-US" sz="1200" b="0" i="0" u="none" strike="noStrike" dirty="0" err="1">
                          <a:solidFill>
                            <a:srgbClr val="ADE5FC"/>
                          </a:solidFill>
                          <a:effectLst/>
                          <a:latin typeface="Consolas" panose="020B0609020204030204" pitchFamily="49" charset="0"/>
                        </a:rPr>
                        <a:t>.parent</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196239355"/>
                  </a:ext>
                </a:extLst>
              </a:tr>
            </a:tbl>
          </a:graphicData>
        </a:graphic>
      </p:graphicFrame>
      <p:sp>
        <p:nvSpPr>
          <p:cNvPr id="4" name="Footer Placeholder 3">
            <a:extLst>
              <a:ext uri="{FF2B5EF4-FFF2-40B4-BE49-F238E27FC236}">
                <a16:creationId xmlns:a16="http://schemas.microsoft.com/office/drawing/2014/main" id="{03640D62-A56E-48BA-88E4-7493C8631E78}"/>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B62C4A6-7C83-40AD-9BF7-12BD606578F1}"/>
              </a:ext>
            </a:extLst>
          </p:cNvPr>
          <p:cNvSpPr>
            <a:spLocks noGrp="1"/>
          </p:cNvSpPr>
          <p:nvPr>
            <p:ph type="sldNum" sz="quarter" idx="12"/>
          </p:nvPr>
        </p:nvSpPr>
        <p:spPr/>
        <p:txBody>
          <a:bodyPr/>
          <a:lstStyle/>
          <a:p>
            <a:fld id="{AD3067CC-A3D2-4771-B551-15F5F02A511B}" type="slidenum">
              <a:rPr lang="en-US" smtClean="0"/>
              <a:t>3</a:t>
            </a:fld>
            <a:endParaRPr lang="en-US"/>
          </a:p>
        </p:txBody>
      </p:sp>
      <p:sp>
        <p:nvSpPr>
          <p:cNvPr id="7" name="Rectangle 1">
            <a:extLst>
              <a:ext uri="{FF2B5EF4-FFF2-40B4-BE49-F238E27FC236}">
                <a16:creationId xmlns:a16="http://schemas.microsoft.com/office/drawing/2014/main" id="{C63E2F07-9FBD-4ADA-ABA6-292FB672308D}"/>
              </a:ext>
            </a:extLst>
          </p:cNvPr>
          <p:cNvSpPr>
            <a:spLocks noChangeArrowheads="1"/>
          </p:cNvSpPr>
          <p:nvPr/>
        </p:nvSpPr>
        <p:spPr bwMode="auto">
          <a:xfrm>
            <a:off x="0" y="-94565"/>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694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637-898F-4927-B92A-B9790E72AA50}"/>
              </a:ext>
            </a:extLst>
          </p:cNvPr>
          <p:cNvSpPr>
            <a:spLocks noGrp="1"/>
          </p:cNvSpPr>
          <p:nvPr>
            <p:ph type="title"/>
          </p:nvPr>
        </p:nvSpPr>
        <p:spPr>
          <a:xfrm>
            <a:off x="838200" y="365125"/>
            <a:ext cx="10515600" cy="1325563"/>
          </a:xfrm>
        </p:spPr>
        <p:txBody>
          <a:bodyPr>
            <a:normAutofit/>
          </a:bodyPr>
          <a:lstStyle/>
          <a:p>
            <a:r>
              <a:rPr lang="en-US" dirty="0"/>
              <a:t>Fixing Violation of Red-Black Tree in Deletion</a:t>
            </a:r>
          </a:p>
        </p:txBody>
      </p:sp>
      <p:sp>
        <p:nvSpPr>
          <p:cNvPr id="3" name="Content Placeholder 2">
            <a:extLst>
              <a:ext uri="{FF2B5EF4-FFF2-40B4-BE49-F238E27FC236}">
                <a16:creationId xmlns:a16="http://schemas.microsoft.com/office/drawing/2014/main" id="{BD4D7F59-063E-4497-8022-16DAD6AA65F4}"/>
              </a:ext>
            </a:extLst>
          </p:cNvPr>
          <p:cNvSpPr>
            <a:spLocks noGrp="1"/>
          </p:cNvSpPr>
          <p:nvPr>
            <p:ph idx="1"/>
          </p:nvPr>
        </p:nvSpPr>
        <p:spPr>
          <a:xfrm>
            <a:off x="838200" y="1825625"/>
            <a:ext cx="10515600" cy="4351338"/>
          </a:xfrm>
        </p:spPr>
        <p:txBody>
          <a:bodyPr/>
          <a:lstStyle/>
          <a:p>
            <a:r>
              <a:rPr lang="en-US" dirty="0"/>
              <a:t>There can be 4 cases (w is x's sibling):</a:t>
            </a:r>
          </a:p>
          <a:p>
            <a:pPr marL="971550" lvl="1" indent="-514350">
              <a:buFont typeface="+mj-lt"/>
              <a:buAutoNum type="arabicPeriod"/>
            </a:pPr>
            <a:r>
              <a:rPr lang="en-US" dirty="0"/>
              <a:t>w is </a:t>
            </a:r>
            <a:r>
              <a:rPr lang="en-US" b="1" dirty="0">
                <a:solidFill>
                  <a:srgbClr val="FF0000"/>
                </a:solidFill>
              </a:rPr>
              <a:t>red</a:t>
            </a:r>
            <a:r>
              <a:rPr lang="en-US" dirty="0"/>
              <a:t>.</a:t>
            </a:r>
          </a:p>
          <a:p>
            <a:pPr marL="971550" lvl="1" indent="-514350">
              <a:buFont typeface="+mj-lt"/>
              <a:buAutoNum type="arabicPeriod"/>
            </a:pPr>
            <a:r>
              <a:rPr lang="en-US" dirty="0"/>
              <a:t>w is </a:t>
            </a:r>
            <a:r>
              <a:rPr lang="en-US" b="1" dirty="0"/>
              <a:t>black</a:t>
            </a:r>
            <a:r>
              <a:rPr lang="en-US" dirty="0"/>
              <a:t> and its both children are </a:t>
            </a:r>
            <a:r>
              <a:rPr lang="en-US" b="1" dirty="0"/>
              <a:t>black</a:t>
            </a:r>
            <a:r>
              <a:rPr lang="en-US" dirty="0"/>
              <a:t>.</a:t>
            </a:r>
          </a:p>
          <a:p>
            <a:pPr marL="971550" lvl="1" indent="-514350">
              <a:buFont typeface="+mj-lt"/>
              <a:buAutoNum type="arabicPeriod"/>
            </a:pPr>
            <a:r>
              <a:rPr lang="en-US" dirty="0"/>
              <a:t>w is </a:t>
            </a:r>
            <a:r>
              <a:rPr lang="en-US" b="1" dirty="0"/>
              <a:t>black</a:t>
            </a:r>
            <a:r>
              <a:rPr lang="en-US" dirty="0"/>
              <a:t> and its right child is black and left child is </a:t>
            </a:r>
            <a:r>
              <a:rPr lang="en-US" b="1" dirty="0">
                <a:solidFill>
                  <a:srgbClr val="FF0000"/>
                </a:solidFill>
              </a:rPr>
              <a:t>red</a:t>
            </a:r>
            <a:r>
              <a:rPr lang="en-US" dirty="0"/>
              <a:t>.</a:t>
            </a:r>
          </a:p>
          <a:p>
            <a:pPr marL="971550" lvl="1" indent="-514350">
              <a:buFont typeface="+mj-lt"/>
              <a:buAutoNum type="arabicPeriod"/>
            </a:pPr>
            <a:r>
              <a:rPr lang="en-US" dirty="0"/>
              <a:t>w is </a:t>
            </a:r>
            <a:r>
              <a:rPr lang="en-US" b="1" dirty="0"/>
              <a:t>black</a:t>
            </a:r>
            <a:r>
              <a:rPr lang="en-US" dirty="0"/>
              <a:t> and its right child is </a:t>
            </a:r>
            <a:r>
              <a:rPr lang="en-US" b="1" dirty="0">
                <a:solidFill>
                  <a:srgbClr val="FF0000"/>
                </a:solidFill>
              </a:rPr>
              <a:t>red</a:t>
            </a:r>
            <a:r>
              <a:rPr lang="en-US" dirty="0"/>
              <a:t>.</a:t>
            </a:r>
          </a:p>
          <a:p>
            <a:endParaRPr lang="en-US" dirty="0"/>
          </a:p>
        </p:txBody>
      </p:sp>
      <p:sp>
        <p:nvSpPr>
          <p:cNvPr id="4" name="Footer Placeholder 3">
            <a:extLst>
              <a:ext uri="{FF2B5EF4-FFF2-40B4-BE49-F238E27FC236}">
                <a16:creationId xmlns:a16="http://schemas.microsoft.com/office/drawing/2014/main" id="{3A9E57F8-35B4-4D72-BE8F-D66E681A359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4CB49E8-5ABB-4724-BA15-BA04F4D48F6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30</a:t>
            </a:fld>
            <a:endParaRPr lang="en-US"/>
          </a:p>
        </p:txBody>
      </p:sp>
    </p:spTree>
    <p:extLst>
      <p:ext uri="{BB962C8B-B14F-4D97-AF65-F5344CB8AC3E}">
        <p14:creationId xmlns:p14="http://schemas.microsoft.com/office/powerpoint/2010/main" val="2636836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637-898F-4927-B92A-B9790E72AA50}"/>
              </a:ext>
            </a:extLst>
          </p:cNvPr>
          <p:cNvSpPr>
            <a:spLocks noGrp="1"/>
          </p:cNvSpPr>
          <p:nvPr>
            <p:ph type="title"/>
          </p:nvPr>
        </p:nvSpPr>
        <p:spPr>
          <a:xfrm>
            <a:off x="838200" y="365125"/>
            <a:ext cx="10515600" cy="1325563"/>
          </a:xfrm>
        </p:spPr>
        <p:txBody>
          <a:bodyPr>
            <a:normAutofit/>
          </a:bodyPr>
          <a:lstStyle/>
          <a:p>
            <a:r>
              <a:rPr lang="en-US" dirty="0"/>
              <a:t>Fixing Violation of Red-Black Tree in Deletion</a:t>
            </a:r>
          </a:p>
        </p:txBody>
      </p:sp>
      <p:sp>
        <p:nvSpPr>
          <p:cNvPr id="4" name="Footer Placeholder 3">
            <a:extLst>
              <a:ext uri="{FF2B5EF4-FFF2-40B4-BE49-F238E27FC236}">
                <a16:creationId xmlns:a16="http://schemas.microsoft.com/office/drawing/2014/main" id="{3A9E57F8-35B4-4D72-BE8F-D66E681A359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4CB49E8-5ABB-4724-BA15-BA04F4D48F6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31</a:t>
            </a:fld>
            <a:endParaRPr lang="en-US"/>
          </a:p>
        </p:txBody>
      </p:sp>
      <p:pic>
        <p:nvPicPr>
          <p:cNvPr id="19458" name="Picture 2" descr="violations of red black properties in deletion">
            <a:extLst>
              <a:ext uri="{FF2B5EF4-FFF2-40B4-BE49-F238E27FC236}">
                <a16:creationId xmlns:a16="http://schemas.microsoft.com/office/drawing/2014/main" id="{99344DB6-8579-4A23-A05A-9A5C24AA40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527"/>
            <a:ext cx="10515600" cy="342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35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462D-9C0D-4505-ACE0-5051A5D9C24E}"/>
              </a:ext>
            </a:extLst>
          </p:cNvPr>
          <p:cNvSpPr>
            <a:spLocks noGrp="1"/>
          </p:cNvSpPr>
          <p:nvPr>
            <p:ph type="title"/>
          </p:nvPr>
        </p:nvSpPr>
        <p:spPr/>
        <p:txBody>
          <a:bodyPr/>
          <a:lstStyle/>
          <a:p>
            <a:r>
              <a:rPr lang="en-US" dirty="0"/>
              <a:t>Fixing Violation of Red-Black Tree in Deletion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6D6624-BB71-4CA0-A684-11A260FA3C2E}"/>
                  </a:ext>
                </a:extLst>
              </p:cNvPr>
              <p:cNvSpPr>
                <a:spLocks noGrp="1"/>
              </p:cNvSpPr>
              <p:nvPr>
                <p:ph sz="half" idx="1"/>
              </p:nvPr>
            </p:nvSpPr>
            <p:spPr/>
            <p:txBody>
              <a:bodyPr/>
              <a:lstStyle/>
              <a:p>
                <a:r>
                  <a:rPr lang="en-US" dirty="0"/>
                  <a:t>For the first case, we can switch the colors of </a:t>
                </a:r>
                <a14:m>
                  <m:oMath xmlns:m="http://schemas.openxmlformats.org/officeDocument/2006/math">
                    <m:r>
                      <a:rPr lang="en-US" i="1" dirty="0" smtClean="0">
                        <a:latin typeface="Cambria Math" panose="02040503050406030204" pitchFamily="18" charset="0"/>
                      </a:rPr>
                      <m:t>𝑤</m:t>
                    </m:r>
                  </m:oMath>
                </a14:m>
                <a:r>
                  <a:rPr lang="en-US" dirty="0"/>
                  <a:t> and its parent and then left rotate the parent of </a:t>
                </a:r>
                <a14:m>
                  <m:oMath xmlns:m="http://schemas.openxmlformats.org/officeDocument/2006/math">
                    <m:r>
                      <a:rPr lang="en-US" i="1" dirty="0" smtClean="0">
                        <a:latin typeface="Cambria Math" panose="02040503050406030204" pitchFamily="18" charset="0"/>
                      </a:rPr>
                      <m:t>𝑥</m:t>
                    </m:r>
                  </m:oMath>
                </a14:m>
                <a:r>
                  <a:rPr lang="en-US" dirty="0"/>
                  <a:t>. In this way, we will enter either case 2, 3 or 4.</a:t>
                </a:r>
              </a:p>
              <a:p>
                <a:endParaRPr lang="en-US" dirty="0"/>
              </a:p>
            </p:txBody>
          </p:sp>
        </mc:Choice>
        <mc:Fallback xmlns="">
          <p:sp>
            <p:nvSpPr>
              <p:cNvPr id="3" name="Content Placeholder 2">
                <a:extLst>
                  <a:ext uri="{FF2B5EF4-FFF2-40B4-BE49-F238E27FC236}">
                    <a16:creationId xmlns:a16="http://schemas.microsoft.com/office/drawing/2014/main" id="{646D6624-BB71-4CA0-A684-11A260FA3C2E}"/>
                  </a:ext>
                </a:extLst>
              </p:cNvPr>
              <p:cNvSpPr>
                <a:spLocks noGrp="1" noRot="1" noChangeAspect="1" noMove="1" noResize="1" noEditPoints="1" noAdjustHandles="1" noChangeArrowheads="1" noChangeShapeType="1" noTextEdit="1"/>
              </p:cNvSpPr>
              <p:nvPr>
                <p:ph sz="half" idx="1"/>
              </p:nvPr>
            </p:nvSpPr>
            <p:spPr>
              <a:blipFill>
                <a:blip r:embed="rId2"/>
                <a:stretch>
                  <a:fillRect l="-2118" t="-2241" r="-35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85FDFA01-24F4-4D1F-A35F-67C25C3BFF8C}"/>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FED3DBCA-C554-4937-8458-800473AC3C2E}"/>
              </a:ext>
            </a:extLst>
          </p:cNvPr>
          <p:cNvSpPr>
            <a:spLocks noGrp="1"/>
          </p:cNvSpPr>
          <p:nvPr>
            <p:ph type="sldNum" sz="quarter" idx="12"/>
          </p:nvPr>
        </p:nvSpPr>
        <p:spPr/>
        <p:txBody>
          <a:bodyPr/>
          <a:lstStyle/>
          <a:p>
            <a:fld id="{AD3067CC-A3D2-4771-B551-15F5F02A511B}" type="slidenum">
              <a:rPr lang="en-US" smtClean="0"/>
              <a:t>32</a:t>
            </a:fld>
            <a:endParaRPr lang="en-US"/>
          </a:p>
        </p:txBody>
      </p:sp>
      <p:pic>
        <p:nvPicPr>
          <p:cNvPr id="22530" name="Picture 2" descr="case 1 of deletion of red black tree">
            <a:extLst>
              <a:ext uri="{FF2B5EF4-FFF2-40B4-BE49-F238E27FC236}">
                <a16:creationId xmlns:a16="http://schemas.microsoft.com/office/drawing/2014/main" id="{C73B07F2-0FAA-4426-A667-64291832133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883203"/>
            <a:ext cx="5181600" cy="223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71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462D-9C0D-4505-ACE0-5051A5D9C24E}"/>
              </a:ext>
            </a:extLst>
          </p:cNvPr>
          <p:cNvSpPr>
            <a:spLocks noGrp="1"/>
          </p:cNvSpPr>
          <p:nvPr>
            <p:ph type="title"/>
          </p:nvPr>
        </p:nvSpPr>
        <p:spPr>
          <a:xfrm>
            <a:off x="838200" y="365125"/>
            <a:ext cx="10515600" cy="1325563"/>
          </a:xfrm>
        </p:spPr>
        <p:txBody>
          <a:bodyPr/>
          <a:lstStyle/>
          <a:p>
            <a:r>
              <a:rPr lang="en-US" dirty="0"/>
              <a:t>Fixing Violation of Red-Black Tree in Deletion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6D6624-BB71-4CA0-A684-11A260FA3C2E}"/>
                  </a:ext>
                </a:extLst>
              </p:cNvPr>
              <p:cNvSpPr>
                <a:spLocks noGrp="1"/>
              </p:cNvSpPr>
              <p:nvPr>
                <p:ph sz="half" idx="1"/>
              </p:nvPr>
            </p:nvSpPr>
            <p:spPr>
              <a:xfrm>
                <a:off x="838200" y="1825625"/>
                <a:ext cx="5181600" cy="4351338"/>
              </a:xfrm>
            </p:spPr>
            <p:txBody>
              <a:bodyPr>
                <a:normAutofit lnSpcReduction="10000"/>
              </a:bodyPr>
              <a:lstStyle/>
              <a:p>
                <a:r>
                  <a:rPr lang="en-US" dirty="0"/>
                  <a:t>For the second case, we will take out one </a:t>
                </a:r>
                <a:r>
                  <a:rPr lang="en-US" b="1" dirty="0"/>
                  <a:t>black</a:t>
                </a:r>
                <a:r>
                  <a:rPr lang="en-US" dirty="0"/>
                  <a:t> from both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𝑤</m:t>
                    </m:r>
                  </m:oMath>
                </a14:m>
                <a:r>
                  <a:rPr lang="en-US" dirty="0"/>
                  <a:t>. This will leave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black</a:t>
                </a:r>
                <a:r>
                  <a:rPr lang="en-US" dirty="0"/>
                  <a:t> (it was double </a:t>
                </a:r>
                <a:r>
                  <a:rPr lang="en-US" b="1" dirty="0"/>
                  <a:t>black</a:t>
                </a:r>
                <a:r>
                  <a:rPr lang="en-US" dirty="0"/>
                  <a:t>) and </a:t>
                </a:r>
                <a14:m>
                  <m:oMath xmlns:m="http://schemas.openxmlformats.org/officeDocument/2006/math">
                    <m:r>
                      <a:rPr lang="en-US" i="1" dirty="0" smtClean="0">
                        <a:latin typeface="Cambria Math" panose="02040503050406030204" pitchFamily="18" charset="0"/>
                      </a:rPr>
                      <m:t>𝑦</m:t>
                    </m:r>
                  </m:oMath>
                </a14:m>
                <a:r>
                  <a:rPr lang="en-US" dirty="0"/>
                  <a:t> </a:t>
                </a:r>
                <a:r>
                  <a:rPr lang="en-US" b="1" dirty="0">
                    <a:solidFill>
                      <a:srgbClr val="FF0000"/>
                    </a:solidFill>
                  </a:rPr>
                  <a:t>red</a:t>
                </a:r>
                <a:r>
                  <a:rPr lang="en-US" dirty="0"/>
                  <a:t>. </a:t>
                </a:r>
              </a:p>
              <a:p>
                <a:r>
                  <a:rPr lang="en-US" dirty="0"/>
                  <a:t>For the compensation, we will put one extra </a:t>
                </a:r>
                <a:r>
                  <a:rPr lang="en-US" b="1" dirty="0"/>
                  <a:t>black</a:t>
                </a:r>
                <a:r>
                  <a:rPr lang="en-US" dirty="0"/>
                  <a:t> on the parent of </a:t>
                </a:r>
                <a14:m>
                  <m:oMath xmlns:m="http://schemas.openxmlformats.org/officeDocument/2006/math">
                    <m:r>
                      <a:rPr lang="en-US" i="1" dirty="0" smtClean="0">
                        <a:latin typeface="Cambria Math" panose="02040503050406030204" pitchFamily="18" charset="0"/>
                      </a:rPr>
                      <m:t>𝑥</m:t>
                    </m:r>
                  </m:oMath>
                </a14:m>
                <a:r>
                  <a:rPr lang="en-US" dirty="0"/>
                  <a:t> and mark it as the new </a:t>
                </a:r>
                <a14:m>
                  <m:oMath xmlns:m="http://schemas.openxmlformats.org/officeDocument/2006/math">
                    <m:r>
                      <a:rPr lang="en-US" i="1" dirty="0" smtClean="0">
                        <a:latin typeface="Cambria Math" panose="02040503050406030204" pitchFamily="18" charset="0"/>
                      </a:rPr>
                      <m:t>𝑥</m:t>
                    </m:r>
                  </m:oMath>
                </a14:m>
                <a:r>
                  <a:rPr lang="en-US" dirty="0"/>
                  <a:t> and repeat the entire process of fixing the violations for the new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46D6624-BB71-4CA0-A684-11A260FA3C2E}"/>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2118" t="-3081" r="-305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85FDFA01-24F4-4D1F-A35F-67C25C3BFF8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FED3DBCA-C554-4937-8458-800473AC3C2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33</a:t>
            </a:fld>
            <a:endParaRPr lang="en-US"/>
          </a:p>
        </p:txBody>
      </p:sp>
      <p:pic>
        <p:nvPicPr>
          <p:cNvPr id="25602" name="Picture 2" descr="case 2 of deletion of red black tree">
            <a:extLst>
              <a:ext uri="{FF2B5EF4-FFF2-40B4-BE49-F238E27FC236}">
                <a16:creationId xmlns:a16="http://schemas.microsoft.com/office/drawing/2014/main" id="{FF4BC35A-065B-4F6B-8189-3147D01E9EA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33831"/>
            <a:ext cx="5181600" cy="373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6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4699-6438-4248-8280-7D92085CBF17}"/>
              </a:ext>
            </a:extLst>
          </p:cNvPr>
          <p:cNvSpPr>
            <a:spLocks noGrp="1"/>
          </p:cNvSpPr>
          <p:nvPr>
            <p:ph type="title"/>
          </p:nvPr>
        </p:nvSpPr>
        <p:spPr>
          <a:xfrm>
            <a:off x="838200" y="365125"/>
            <a:ext cx="10515600" cy="1325563"/>
          </a:xfrm>
        </p:spPr>
        <p:txBody>
          <a:bodyPr/>
          <a:lstStyle/>
          <a:p>
            <a:r>
              <a:rPr lang="en-US" dirty="0"/>
              <a:t>Fixing Violation of Red-Black Tree in Deletion</a:t>
            </a:r>
          </a:p>
        </p:txBody>
      </p:sp>
      <p:sp>
        <p:nvSpPr>
          <p:cNvPr id="3" name="Content Placeholder 2">
            <a:extLst>
              <a:ext uri="{FF2B5EF4-FFF2-40B4-BE49-F238E27FC236}">
                <a16:creationId xmlns:a16="http://schemas.microsoft.com/office/drawing/2014/main" id="{3A50B1E1-07B6-4606-AF54-51B398E8525E}"/>
              </a:ext>
            </a:extLst>
          </p:cNvPr>
          <p:cNvSpPr>
            <a:spLocks noGrp="1"/>
          </p:cNvSpPr>
          <p:nvPr>
            <p:ph idx="1"/>
          </p:nvPr>
        </p:nvSpPr>
        <p:spPr>
          <a:xfrm>
            <a:off x="838200" y="1825625"/>
            <a:ext cx="10515600" cy="4351338"/>
          </a:xfrm>
        </p:spPr>
        <p:txBody>
          <a:bodyPr/>
          <a:lstStyle/>
          <a:p>
            <a:r>
              <a:rPr lang="en-US" dirty="0"/>
              <a:t>Also if we have entered case 2 from case 1, the parent must be </a:t>
            </a:r>
            <a:r>
              <a:rPr lang="en-US" b="1" dirty="0">
                <a:solidFill>
                  <a:srgbClr val="FF0000"/>
                </a:solidFill>
              </a:rPr>
              <a:t>red</a:t>
            </a:r>
            <a:r>
              <a:rPr lang="en-US" dirty="0"/>
              <a:t> and now </a:t>
            </a:r>
            <a:r>
              <a:rPr lang="en-US" b="1" dirty="0">
                <a:solidFill>
                  <a:srgbClr val="FF0000"/>
                </a:solidFill>
              </a:rPr>
              <a:t>red</a:t>
            </a:r>
            <a:r>
              <a:rPr lang="en-US" dirty="0"/>
              <a:t> and </a:t>
            </a:r>
            <a:r>
              <a:rPr lang="en-US" b="1" dirty="0"/>
              <a:t>black</a:t>
            </a:r>
            <a:r>
              <a:rPr lang="en-US" dirty="0"/>
              <a:t>, so it will be simply fixed by coloring it </a:t>
            </a:r>
            <a:r>
              <a:rPr lang="en-US" b="1" dirty="0"/>
              <a:t>black</a:t>
            </a:r>
            <a:r>
              <a:rPr lang="en-US" dirty="0"/>
              <a:t>.</a:t>
            </a:r>
          </a:p>
        </p:txBody>
      </p:sp>
      <p:sp>
        <p:nvSpPr>
          <p:cNvPr id="4" name="Footer Placeholder 3">
            <a:extLst>
              <a:ext uri="{FF2B5EF4-FFF2-40B4-BE49-F238E27FC236}">
                <a16:creationId xmlns:a16="http://schemas.microsoft.com/office/drawing/2014/main" id="{579CE2F4-CE39-4D72-B3A7-265FAF4C8F5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F12EA418-3532-4538-984B-489C07F6095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34</a:t>
            </a:fld>
            <a:endParaRPr lang="en-US"/>
          </a:p>
        </p:txBody>
      </p:sp>
    </p:spTree>
    <p:extLst>
      <p:ext uri="{BB962C8B-B14F-4D97-AF65-F5344CB8AC3E}">
        <p14:creationId xmlns:p14="http://schemas.microsoft.com/office/powerpoint/2010/main" val="185371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4699-6438-4248-8280-7D92085CBF17}"/>
              </a:ext>
            </a:extLst>
          </p:cNvPr>
          <p:cNvSpPr>
            <a:spLocks noGrp="1"/>
          </p:cNvSpPr>
          <p:nvPr>
            <p:ph type="title"/>
          </p:nvPr>
        </p:nvSpPr>
        <p:spPr>
          <a:xfrm>
            <a:off x="838200" y="365125"/>
            <a:ext cx="10515600" cy="1325563"/>
          </a:xfrm>
        </p:spPr>
        <p:txBody>
          <a:bodyPr/>
          <a:lstStyle/>
          <a:p>
            <a:r>
              <a:rPr lang="en-US" dirty="0"/>
              <a:t>Fixing Violation of Red-Black Tree in Deletion</a:t>
            </a:r>
          </a:p>
        </p:txBody>
      </p:sp>
      <p:sp>
        <p:nvSpPr>
          <p:cNvPr id="4" name="Footer Placeholder 3">
            <a:extLst>
              <a:ext uri="{FF2B5EF4-FFF2-40B4-BE49-F238E27FC236}">
                <a16:creationId xmlns:a16="http://schemas.microsoft.com/office/drawing/2014/main" id="{579CE2F4-CE39-4D72-B3A7-265FAF4C8F5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F12EA418-3532-4538-984B-489C07F6095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35</a:t>
            </a:fld>
            <a:endParaRPr lang="en-US"/>
          </a:p>
        </p:txBody>
      </p:sp>
      <p:pic>
        <p:nvPicPr>
          <p:cNvPr id="26626" name="Picture 2" descr="case 2 from case 1 of deletion of red black tree">
            <a:extLst>
              <a:ext uri="{FF2B5EF4-FFF2-40B4-BE49-F238E27FC236}">
                <a16:creationId xmlns:a16="http://schemas.microsoft.com/office/drawing/2014/main" id="{51C4F6F3-B4DC-4E27-8ABC-9332D7D6F1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87455"/>
            <a:ext cx="10515600" cy="362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17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462D-9C0D-4505-ACE0-5051A5D9C24E}"/>
              </a:ext>
            </a:extLst>
          </p:cNvPr>
          <p:cNvSpPr>
            <a:spLocks noGrp="1"/>
          </p:cNvSpPr>
          <p:nvPr>
            <p:ph type="title"/>
          </p:nvPr>
        </p:nvSpPr>
        <p:spPr>
          <a:xfrm>
            <a:off x="838200" y="365125"/>
            <a:ext cx="10515600" cy="1325563"/>
          </a:xfrm>
        </p:spPr>
        <p:txBody>
          <a:bodyPr/>
          <a:lstStyle/>
          <a:p>
            <a:r>
              <a:rPr lang="en-US" dirty="0"/>
              <a:t>Fixing Violation of Red-Black Tree in Deletion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6D6624-BB71-4CA0-A684-11A260FA3C2E}"/>
                  </a:ext>
                </a:extLst>
              </p:cNvPr>
              <p:cNvSpPr>
                <a:spLocks noGrp="1"/>
              </p:cNvSpPr>
              <p:nvPr>
                <p:ph sz="half" idx="1"/>
              </p:nvPr>
            </p:nvSpPr>
            <p:spPr>
              <a:xfrm>
                <a:off x="838200" y="1825625"/>
                <a:ext cx="5181600" cy="4351338"/>
              </a:xfrm>
            </p:spPr>
            <p:txBody>
              <a:bodyPr/>
              <a:lstStyle/>
              <a:p>
                <a:r>
                  <a:rPr lang="en-US" dirty="0"/>
                  <a:t>We will transform case 3 to case 4 by switching the colors of </a:t>
                </a:r>
                <a14:m>
                  <m:oMath xmlns:m="http://schemas.openxmlformats.org/officeDocument/2006/math">
                    <m:r>
                      <a:rPr lang="en-US" i="1" dirty="0" smtClean="0">
                        <a:latin typeface="Cambria Math" panose="02040503050406030204" pitchFamily="18" charset="0"/>
                      </a:rPr>
                      <m:t>𝑤</m:t>
                    </m:r>
                  </m:oMath>
                </a14:m>
                <a:r>
                  <a:rPr lang="en-US" dirty="0"/>
                  <a:t> and its left child and then rotating right </a:t>
                </a:r>
                <a14:m>
                  <m:oMath xmlns:m="http://schemas.openxmlformats.org/officeDocument/2006/math">
                    <m:r>
                      <a:rPr lang="en-US" i="1" smtClean="0">
                        <a:latin typeface="Cambria Math" panose="02040503050406030204" pitchFamily="18" charset="0"/>
                      </a:rPr>
                      <m:t>𝑤</m:t>
                    </m:r>
                  </m:oMath>
                </a14:m>
                <a:r>
                  <a:rPr lang="en-US" i="0" dirty="0">
                    <a:latin typeface="+mj-lt"/>
                  </a:rPr>
                  <a:t>.</a:t>
                </a:r>
                <a:endParaRPr lang="en-US" dirty="0"/>
              </a:p>
            </p:txBody>
          </p:sp>
        </mc:Choice>
        <mc:Fallback xmlns="">
          <p:sp>
            <p:nvSpPr>
              <p:cNvPr id="3" name="Content Placeholder 2">
                <a:extLst>
                  <a:ext uri="{FF2B5EF4-FFF2-40B4-BE49-F238E27FC236}">
                    <a16:creationId xmlns:a16="http://schemas.microsoft.com/office/drawing/2014/main" id="{646D6624-BB71-4CA0-A684-11A260FA3C2E}"/>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2118" t="-2241" r="-141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85FDFA01-24F4-4D1F-A35F-67C25C3BFF8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FED3DBCA-C554-4937-8458-800473AC3C2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36</a:t>
            </a:fld>
            <a:endParaRPr lang="en-US"/>
          </a:p>
        </p:txBody>
      </p:sp>
      <p:pic>
        <p:nvPicPr>
          <p:cNvPr id="28674" name="Picture 2" descr="case 3 from case 4 of deletion of red black tree">
            <a:extLst>
              <a:ext uri="{FF2B5EF4-FFF2-40B4-BE49-F238E27FC236}">
                <a16:creationId xmlns:a16="http://schemas.microsoft.com/office/drawing/2014/main" id="{1AFE36E3-F9E7-4518-9003-9AACE13501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949871"/>
            <a:ext cx="5181600" cy="2102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605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462D-9C0D-4505-ACE0-5051A5D9C24E}"/>
              </a:ext>
            </a:extLst>
          </p:cNvPr>
          <p:cNvSpPr>
            <a:spLocks noGrp="1"/>
          </p:cNvSpPr>
          <p:nvPr>
            <p:ph type="title"/>
          </p:nvPr>
        </p:nvSpPr>
        <p:spPr>
          <a:xfrm>
            <a:off x="838200" y="365125"/>
            <a:ext cx="10515600" cy="1325563"/>
          </a:xfrm>
        </p:spPr>
        <p:txBody>
          <a:bodyPr/>
          <a:lstStyle/>
          <a:p>
            <a:r>
              <a:rPr lang="en-US" dirty="0"/>
              <a:t>Fixing Violation of Red-Black Tree in Deletion</a:t>
            </a:r>
          </a:p>
        </p:txBody>
      </p:sp>
      <p:sp>
        <p:nvSpPr>
          <p:cNvPr id="3" name="Content Placeholder 2">
            <a:extLst>
              <a:ext uri="{FF2B5EF4-FFF2-40B4-BE49-F238E27FC236}">
                <a16:creationId xmlns:a16="http://schemas.microsoft.com/office/drawing/2014/main" id="{646D6624-BB71-4CA0-A684-11A260FA3C2E}"/>
              </a:ext>
            </a:extLst>
          </p:cNvPr>
          <p:cNvSpPr>
            <a:spLocks noGrp="1"/>
          </p:cNvSpPr>
          <p:nvPr>
            <p:ph sz="half" idx="1"/>
          </p:nvPr>
        </p:nvSpPr>
        <p:spPr>
          <a:xfrm>
            <a:off x="838200" y="1825625"/>
            <a:ext cx="5181600" cy="4351338"/>
          </a:xfrm>
        </p:spPr>
        <p:txBody>
          <a:bodyPr/>
          <a:lstStyle/>
          <a:p>
            <a:r>
              <a:rPr lang="en-US" dirty="0"/>
              <a:t>For case 4, take a look at the following picture:</a:t>
            </a:r>
          </a:p>
        </p:txBody>
      </p:sp>
      <p:pic>
        <p:nvPicPr>
          <p:cNvPr id="30722" name="Picture 2" descr="case 2 of deletion of red black tree">
            <a:extLst>
              <a:ext uri="{FF2B5EF4-FFF2-40B4-BE49-F238E27FC236}">
                <a16:creationId xmlns:a16="http://schemas.microsoft.com/office/drawing/2014/main" id="{E61CC7B2-1E73-47E2-AEA3-0DDEC1B7519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832168"/>
            <a:ext cx="5181600" cy="2338251"/>
          </a:xfr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85FDFA01-24F4-4D1F-A35F-67C25C3BFF8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FED3DBCA-C554-4937-8458-800473AC3C2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37</a:t>
            </a:fld>
            <a:endParaRPr lang="en-US"/>
          </a:p>
        </p:txBody>
      </p:sp>
    </p:spTree>
    <p:extLst>
      <p:ext uri="{BB962C8B-B14F-4D97-AF65-F5344CB8AC3E}">
        <p14:creationId xmlns:p14="http://schemas.microsoft.com/office/powerpoint/2010/main" val="229299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4699-6438-4248-8280-7D92085CBF17}"/>
              </a:ext>
            </a:extLst>
          </p:cNvPr>
          <p:cNvSpPr>
            <a:spLocks noGrp="1"/>
          </p:cNvSpPr>
          <p:nvPr>
            <p:ph type="title"/>
          </p:nvPr>
        </p:nvSpPr>
        <p:spPr>
          <a:xfrm>
            <a:off x="838200" y="365125"/>
            <a:ext cx="10515600" cy="1325563"/>
          </a:xfrm>
        </p:spPr>
        <p:txBody>
          <a:bodyPr/>
          <a:lstStyle/>
          <a:p>
            <a:r>
              <a:rPr lang="en-US"/>
              <a:t>Fixing Violation of Red-Black Tree in Deletion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1C4E0-8561-42EB-ABE2-8263A95C6D43}"/>
                  </a:ext>
                </a:extLst>
              </p:cNvPr>
              <p:cNvSpPr>
                <a:spLocks noGrp="1"/>
              </p:cNvSpPr>
              <p:nvPr>
                <p:ph idx="1"/>
              </p:nvPr>
            </p:nvSpPr>
            <p:spPr>
              <a:xfrm>
                <a:off x="838200" y="1825625"/>
                <a:ext cx="10515600" cy="4351338"/>
              </a:xfrm>
            </p:spPr>
            <p:txBody>
              <a:bodyPr/>
              <a:lstStyle/>
              <a:p>
                <a:r>
                  <a:rPr lang="en-US" dirty="0"/>
                  <a:t>We first colored </a:t>
                </a:r>
                <a14:m>
                  <m:oMath xmlns:m="http://schemas.openxmlformats.org/officeDocument/2006/math">
                    <m:r>
                      <a:rPr lang="en-US" i="1" dirty="0" smtClean="0">
                        <a:latin typeface="Cambria Math" panose="02040503050406030204" pitchFamily="18" charset="0"/>
                      </a:rPr>
                      <m:t>𝑤</m:t>
                    </m:r>
                  </m:oMath>
                </a14:m>
                <a:r>
                  <a:rPr lang="en-US" dirty="0"/>
                  <a:t> same as the parent of </a:t>
                </a:r>
                <a14:m>
                  <m:oMath xmlns:m="http://schemas.openxmlformats.org/officeDocument/2006/math">
                    <m:r>
                      <a:rPr lang="en-US" i="1" smtClean="0">
                        <a:latin typeface="Cambria Math" panose="02040503050406030204" pitchFamily="18" charset="0"/>
                      </a:rPr>
                      <m:t>𝑥</m:t>
                    </m:r>
                  </m:oMath>
                </a14:m>
                <a:r>
                  <a:rPr lang="en-US" i="0" dirty="0">
                    <a:latin typeface="+mj-lt"/>
                  </a:rPr>
                  <a:t> </a:t>
                </a:r>
                <a:r>
                  <a:rPr lang="en-US" dirty="0"/>
                  <a:t>and then colored the parent of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black</a:t>
                </a:r>
                <a:r>
                  <a:rPr lang="en-US" dirty="0"/>
                  <a:t>. After this, we colored the right child of </a:t>
                </a:r>
                <a14:m>
                  <m:oMath xmlns:m="http://schemas.openxmlformats.org/officeDocument/2006/math">
                    <m:r>
                      <a:rPr lang="en-US" i="1" dirty="0" smtClean="0">
                        <a:latin typeface="Cambria Math" panose="02040503050406030204" pitchFamily="18" charset="0"/>
                      </a:rPr>
                      <m:t>𝑤</m:t>
                    </m:r>
                  </m:oMath>
                </a14:m>
                <a:r>
                  <a:rPr lang="en-US" dirty="0"/>
                  <a:t> </a:t>
                </a:r>
                <a:r>
                  <a:rPr lang="en-US" b="1" dirty="0"/>
                  <a:t>black</a:t>
                </a:r>
                <a:r>
                  <a:rPr lang="en-US" dirty="0"/>
                  <a:t> and then left rotated the parent of </a:t>
                </a:r>
                <a14:m>
                  <m:oMath xmlns:m="http://schemas.openxmlformats.org/officeDocument/2006/math">
                    <m:r>
                      <a:rPr lang="en-US" i="1" dirty="0" smtClean="0">
                        <a:latin typeface="Cambria Math" panose="02040503050406030204" pitchFamily="18" charset="0"/>
                      </a:rPr>
                      <m:t>𝑥</m:t>
                    </m:r>
                  </m:oMath>
                </a14:m>
                <a:r>
                  <a:rPr lang="en-US" dirty="0"/>
                  <a:t>. At last, we removed extra </a:t>
                </a:r>
                <a:r>
                  <a:rPr lang="en-US" b="1" dirty="0"/>
                  <a:t>black</a:t>
                </a:r>
                <a:r>
                  <a:rPr lang="en-US" dirty="0"/>
                  <a:t> from </a:t>
                </a:r>
                <a14:m>
                  <m:oMath xmlns:m="http://schemas.openxmlformats.org/officeDocument/2006/math">
                    <m:r>
                      <a:rPr lang="en-US" i="1" dirty="0" smtClean="0">
                        <a:latin typeface="Cambria Math" panose="02040503050406030204" pitchFamily="18" charset="0"/>
                      </a:rPr>
                      <m:t>𝑥</m:t>
                    </m:r>
                  </m:oMath>
                </a14:m>
                <a:r>
                  <a:rPr lang="en-US" dirty="0"/>
                  <a:t> without violating any properties.</a:t>
                </a:r>
              </a:p>
              <a:p>
                <a:r>
                  <a:rPr lang="en-US" dirty="0"/>
                  <a:t>By now, you must be clear with the way of fixing properties. Let's write the code to do so.</a:t>
                </a:r>
              </a:p>
              <a:p>
                <a:endParaRPr lang="en-US" dirty="0"/>
              </a:p>
            </p:txBody>
          </p:sp>
        </mc:Choice>
        <mc:Fallback xmlns="">
          <p:sp>
            <p:nvSpPr>
              <p:cNvPr id="3" name="Content Placeholder 2">
                <a:extLst>
                  <a:ext uri="{FF2B5EF4-FFF2-40B4-BE49-F238E27FC236}">
                    <a16:creationId xmlns:a16="http://schemas.microsoft.com/office/drawing/2014/main" id="{7321C4E0-8561-42EB-ABE2-8263A95C6D4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3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79CE2F4-CE39-4D72-B3A7-265FAF4C8F5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F12EA418-3532-4538-984B-489C07F6095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38</a:t>
            </a:fld>
            <a:endParaRPr lang="en-US"/>
          </a:p>
        </p:txBody>
      </p:sp>
    </p:spTree>
    <p:extLst>
      <p:ext uri="{BB962C8B-B14F-4D97-AF65-F5344CB8AC3E}">
        <p14:creationId xmlns:p14="http://schemas.microsoft.com/office/powerpoint/2010/main" val="428627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48B-2084-4AF9-AB01-4770D47B5B4E}"/>
              </a:ext>
            </a:extLst>
          </p:cNvPr>
          <p:cNvSpPr>
            <a:spLocks noGrp="1"/>
          </p:cNvSpPr>
          <p:nvPr>
            <p:ph type="title"/>
          </p:nvPr>
        </p:nvSpPr>
        <p:spPr/>
        <p:txBody>
          <a:bodyPr/>
          <a:lstStyle/>
          <a:p>
            <a:r>
              <a:rPr lang="en-US" dirty="0"/>
              <a:t>RB-DELETE-FIXUP</a:t>
            </a:r>
          </a:p>
        </p:txBody>
      </p:sp>
      <p:graphicFrame>
        <p:nvGraphicFramePr>
          <p:cNvPr id="11" name="Content Placeholder 10">
            <a:extLst>
              <a:ext uri="{FF2B5EF4-FFF2-40B4-BE49-F238E27FC236}">
                <a16:creationId xmlns:a16="http://schemas.microsoft.com/office/drawing/2014/main" id="{BC58B9D8-F03A-4E8C-A6CB-29B5E71850D5}"/>
              </a:ext>
            </a:extLst>
          </p:cNvPr>
          <p:cNvGraphicFramePr>
            <a:graphicFrameLocks noGrp="1"/>
          </p:cNvGraphicFramePr>
          <p:nvPr>
            <p:ph idx="1"/>
            <p:extLst>
              <p:ext uri="{D42A27DB-BD31-4B8C-83A1-F6EECF244321}">
                <p14:modId xmlns:p14="http://schemas.microsoft.com/office/powerpoint/2010/main" val="1731092849"/>
              </p:ext>
            </p:extLst>
          </p:nvPr>
        </p:nvGraphicFramePr>
        <p:xfrm>
          <a:off x="2438400" y="2053746"/>
          <a:ext cx="7315200" cy="2687320"/>
        </p:xfrm>
        <a:graphic>
          <a:graphicData uri="http://schemas.openxmlformats.org/drawingml/2006/table">
            <a:tbl>
              <a:tblPr/>
              <a:tblGrid>
                <a:gridCol w="7315200">
                  <a:extLst>
                    <a:ext uri="{9D8B030D-6E8A-4147-A177-3AD203B41FA5}">
                      <a16:colId xmlns:a16="http://schemas.microsoft.com/office/drawing/2014/main" val="2356357482"/>
                    </a:ext>
                  </a:extLst>
                </a:gridCol>
              </a:tblGrid>
              <a:tr h="0">
                <a:tc>
                  <a:txBody>
                    <a:bodyPr/>
                    <a:lstStyle/>
                    <a:p>
                      <a:pPr rtl="0" fontAlgn="t">
                        <a:spcBef>
                          <a:spcPts val="0"/>
                        </a:spcBef>
                        <a:spcAft>
                          <a:spcPts val="0"/>
                        </a:spcAft>
                      </a:pPr>
                      <a:r>
                        <a:rPr lang="en-US" sz="1400" b="0" i="0" u="none" strike="noStrike" dirty="0">
                          <a:solidFill>
                            <a:srgbClr val="FFFFAA"/>
                          </a:solidFill>
                          <a:effectLst/>
                          <a:latin typeface="Consolas" panose="020B0609020204030204" pitchFamily="49" charset="0"/>
                        </a:rPr>
                        <a:t>RB-DELETE-FIXUP</a:t>
                      </a:r>
                      <a:r>
                        <a:rPr lang="en-US" sz="1400" b="0" i="0" u="none" strike="noStrike" dirty="0">
                          <a:solidFill>
                            <a:srgbClr val="FFFFFF"/>
                          </a:solidFill>
                          <a:effectLst/>
                          <a:latin typeface="Consolas" panose="020B0609020204030204" pitchFamily="49" charset="0"/>
                        </a:rPr>
                        <a:t>(T, 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while x!= </a:t>
                      </a:r>
                      <a:r>
                        <a:rPr lang="en-US" sz="1400" b="0" i="0" u="none" strike="noStrike" dirty="0" err="1">
                          <a:solidFill>
                            <a:srgbClr val="FFFFFF"/>
                          </a:solidFill>
                          <a:effectLst/>
                          <a:latin typeface="Consolas" panose="020B0609020204030204" pitchFamily="49" charset="0"/>
                        </a:rPr>
                        <a:t>T</a:t>
                      </a:r>
                      <a:r>
                        <a:rPr lang="en-US" sz="1400" b="0" i="0" u="none" strike="noStrike" dirty="0" err="1">
                          <a:solidFill>
                            <a:srgbClr val="ADE5FC"/>
                          </a:solidFill>
                          <a:effectLst/>
                          <a:latin typeface="Consolas" panose="020B0609020204030204" pitchFamily="49" charset="0"/>
                        </a:rPr>
                        <a:t>.root</a:t>
                      </a:r>
                      <a:r>
                        <a:rPr lang="en-US" sz="1400" b="0" i="0" u="none" strike="noStrike" dirty="0">
                          <a:solidFill>
                            <a:srgbClr val="FFFFFF"/>
                          </a:solidFill>
                          <a:effectLst/>
                          <a:latin typeface="Consolas" panose="020B0609020204030204" pitchFamily="49" charset="0"/>
                        </a:rPr>
                        <a:t> and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black</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x ==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.parent.left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w =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.parent.right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red </a:t>
                      </a:r>
                      <a:r>
                        <a:rPr lang="en-US" sz="1400" b="0" i="0" u="none" strike="noStrike" dirty="0">
                          <a:solidFill>
                            <a:srgbClr val="888888"/>
                          </a:solidFill>
                          <a:effectLst/>
                          <a:latin typeface="Consolas" panose="020B0609020204030204" pitchFamily="49" charset="0"/>
                        </a:rPr>
                        <a:t>//case 1</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black</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.parent.color</a:t>
                      </a:r>
                      <a:r>
                        <a:rPr lang="en-US" sz="1400" b="0" i="0" u="none" strike="noStrike" dirty="0">
                          <a:solidFill>
                            <a:srgbClr val="FFFFFF"/>
                          </a:solidFill>
                          <a:effectLst/>
                          <a:latin typeface="Consolas" panose="020B0609020204030204" pitchFamily="49" charset="0"/>
                        </a:rPr>
                        <a:t> = red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LEFT-ROTATE(T, </a:t>
                      </a:r>
                      <a:r>
                        <a:rPr lang="en-US" sz="1400" b="0" i="0" u="none" strike="noStrike" dirty="0" err="1">
                          <a:solidFill>
                            <a:srgbClr val="FFFFFF"/>
                          </a:solidFill>
                          <a:effectLst/>
                          <a:latin typeface="Consolas" panose="020B0609020204030204" pitchFamily="49" charset="0"/>
                        </a:rPr>
                        <a:t>x.parent</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w =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.parent.right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.left.color</a:t>
                      </a:r>
                      <a:r>
                        <a:rPr lang="en-US" sz="1400" b="0" i="0" u="none" strike="noStrike" dirty="0">
                          <a:solidFill>
                            <a:srgbClr val="FFFFFF"/>
                          </a:solidFill>
                          <a:effectLst/>
                          <a:latin typeface="Consolas" panose="020B0609020204030204" pitchFamily="49" charset="0"/>
                        </a:rPr>
                        <a:t> == black and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.right.color</a:t>
                      </a:r>
                      <a:r>
                        <a:rPr lang="en-US" sz="1400" b="0" i="0" u="none" strike="noStrike" dirty="0">
                          <a:solidFill>
                            <a:srgbClr val="FFFFFF"/>
                          </a:solidFill>
                          <a:effectLst/>
                          <a:latin typeface="Consolas" panose="020B0609020204030204" pitchFamily="49" charset="0"/>
                        </a:rPr>
                        <a:t> == black </a:t>
                      </a:r>
                      <a:r>
                        <a:rPr lang="en-US" sz="1400" b="0" i="0" u="none" strike="noStrike" dirty="0">
                          <a:solidFill>
                            <a:srgbClr val="888888"/>
                          </a:solidFill>
                          <a:effectLst/>
                          <a:latin typeface="Consolas" panose="020B0609020204030204" pitchFamily="49" charset="0"/>
                        </a:rPr>
                        <a:t>//case 2</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red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x = </a:t>
                      </a:r>
                      <a:r>
                        <a:rPr lang="en-US" sz="1400" b="0" i="0" u="none" strike="noStrike" dirty="0" err="1">
                          <a:solidFill>
                            <a:srgbClr val="FFFFFF"/>
                          </a:solidFill>
                          <a:effectLst/>
                          <a:latin typeface="Consolas" panose="020B0609020204030204" pitchFamily="49" charset="0"/>
                        </a:rPr>
                        <a:t>x.parent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988409974"/>
                  </a:ext>
                </a:extLst>
              </a:tr>
            </a:tbl>
          </a:graphicData>
        </a:graphic>
      </p:graphicFrame>
      <p:sp>
        <p:nvSpPr>
          <p:cNvPr id="4" name="Footer Placeholder 3">
            <a:extLst>
              <a:ext uri="{FF2B5EF4-FFF2-40B4-BE49-F238E27FC236}">
                <a16:creationId xmlns:a16="http://schemas.microsoft.com/office/drawing/2014/main" id="{647274AA-392F-4882-8960-B7541AC5192F}"/>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EB85E2E-50E4-4008-A5AF-E77306C8D581}"/>
              </a:ext>
            </a:extLst>
          </p:cNvPr>
          <p:cNvSpPr>
            <a:spLocks noGrp="1"/>
          </p:cNvSpPr>
          <p:nvPr>
            <p:ph type="sldNum" sz="quarter" idx="12"/>
          </p:nvPr>
        </p:nvSpPr>
        <p:spPr/>
        <p:txBody>
          <a:bodyPr/>
          <a:lstStyle/>
          <a:p>
            <a:fld id="{AD3067CC-A3D2-4771-B551-15F5F02A511B}" type="slidenum">
              <a:rPr lang="en-US" smtClean="0"/>
              <a:t>39</a:t>
            </a:fld>
            <a:endParaRPr lang="en-US"/>
          </a:p>
        </p:txBody>
      </p:sp>
      <p:sp>
        <p:nvSpPr>
          <p:cNvPr id="12" name="Rectangle 4">
            <a:extLst>
              <a:ext uri="{FF2B5EF4-FFF2-40B4-BE49-F238E27FC236}">
                <a16:creationId xmlns:a16="http://schemas.microsoft.com/office/drawing/2014/main" id="{ACE8B790-A505-437B-BE06-A0C349E985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334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1180BD-988D-4BBD-935B-6B5F7DCB8139}"/>
              </a:ext>
            </a:extLst>
          </p:cNvPr>
          <p:cNvSpPr>
            <a:spLocks noGrp="1"/>
          </p:cNvSpPr>
          <p:nvPr>
            <p:ph type="title"/>
          </p:nvPr>
        </p:nvSpPr>
        <p:spPr/>
        <p:txBody>
          <a:bodyPr/>
          <a:lstStyle/>
          <a:p>
            <a:r>
              <a:rPr lang="en-US" dirty="0"/>
              <a:t>RB-TRANSPLANT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019CCF-A803-4950-B38B-920C206BD93B}"/>
                  </a:ext>
                </a:extLst>
              </p:cNvPr>
              <p:cNvSpPr>
                <a:spLocks noGrp="1"/>
              </p:cNvSpPr>
              <p:nvPr>
                <p:ph idx="1"/>
              </p:nvPr>
            </p:nvSpPr>
            <p:spPr>
              <a:xfrm>
                <a:off x="838200" y="1825625"/>
                <a:ext cx="10515600" cy="4351338"/>
              </a:xfrm>
            </p:spPr>
            <p:txBody>
              <a:bodyPr/>
              <a:lstStyle/>
              <a:p>
                <a:r>
                  <a:rPr lang="en-US" dirty="0"/>
                  <a:t>As we are using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𝑁𝐼𝐿</m:t>
                    </m:r>
                    <m:r>
                      <a:rPr lang="en-US" i="1" dirty="0" smtClean="0">
                        <a:latin typeface="Cambria Math" panose="02040503050406030204" pitchFamily="18" charset="0"/>
                      </a:rPr>
                      <m:t> </m:t>
                    </m:r>
                  </m:oMath>
                </a14:m>
                <a:r>
                  <a:rPr lang="en-US" dirty="0"/>
                  <a:t>instead of </a:t>
                </a:r>
                <a14:m>
                  <m:oMath xmlns:m="http://schemas.openxmlformats.org/officeDocument/2006/math">
                    <m:r>
                      <a:rPr lang="en-US" i="1" dirty="0" smtClean="0">
                        <a:latin typeface="Cambria Math" panose="02040503050406030204" pitchFamily="18" charset="0"/>
                      </a:rPr>
                      <m:t>𝑁𝑈𝐿𝐿</m:t>
                    </m:r>
                  </m:oMath>
                </a14:m>
                <a:r>
                  <a:rPr lang="en-US" dirty="0"/>
                  <a:t>, the last line of the code is getting executed without checking if v is </a:t>
                </a:r>
                <a14:m>
                  <m:oMath xmlns:m="http://schemas.openxmlformats.org/officeDocument/2006/math">
                    <m:r>
                      <a:rPr lang="en-US" i="1" dirty="0" smtClean="0">
                        <a:latin typeface="Cambria Math" panose="02040503050406030204" pitchFamily="18" charset="0"/>
                      </a:rPr>
                      <m:t>𝑁𝑈𝐿𝐿</m:t>
                    </m:r>
                  </m:oMath>
                </a14:m>
                <a:r>
                  <a:rPr lang="en-US" dirty="0"/>
                  <a:t> or not (different from binary search tree) because even if v is </a:t>
                </a:r>
                <a14:m>
                  <m:oMath xmlns:m="http://schemas.openxmlformats.org/officeDocument/2006/math">
                    <m:r>
                      <a:rPr lang="en-US" i="1" dirty="0" smtClean="0">
                        <a:latin typeface="Cambria Math" panose="02040503050406030204" pitchFamily="18" charset="0"/>
                      </a:rPr>
                      <m:t>𝑇</m:t>
                    </m:r>
                  </m:oMath>
                </a14:m>
                <a:r>
                  <a:rPr lang="en-US" i="0" dirty="0">
                    <a:latin typeface="+mj-lt"/>
                  </a:rPr>
                  <a:t>.</a:t>
                </a:r>
                <a14:m>
                  <m:oMath xmlns:m="http://schemas.openxmlformats.org/officeDocument/2006/math">
                    <m:r>
                      <a:rPr lang="en-US" i="1" dirty="0" smtClean="0">
                        <a:latin typeface="Cambria Math" panose="02040503050406030204" pitchFamily="18" charset="0"/>
                      </a:rPr>
                      <m:t>𝑁𝐼𝐿</m:t>
                    </m:r>
                  </m:oMath>
                </a14:m>
                <a:r>
                  <a:rPr lang="en-US" dirty="0"/>
                  <a:t>, it will have an arbitrary parent and we can make that as u's parent.</a:t>
                </a:r>
              </a:p>
            </p:txBody>
          </p:sp>
        </mc:Choice>
        <mc:Fallback xmlns="">
          <p:sp>
            <p:nvSpPr>
              <p:cNvPr id="3" name="Content Placeholder 2">
                <a:extLst>
                  <a:ext uri="{FF2B5EF4-FFF2-40B4-BE49-F238E27FC236}">
                    <a16:creationId xmlns:a16="http://schemas.microsoft.com/office/drawing/2014/main" id="{2D019CCF-A803-4950-B38B-920C206BD93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2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0D248D2-CA0F-494A-BED0-B3CE59D4141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FF2D8D-5F1C-4183-8ADC-0180D61DB8F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a:t>
            </a:fld>
            <a:endParaRPr lang="en-US"/>
          </a:p>
        </p:txBody>
      </p:sp>
    </p:spTree>
    <p:extLst>
      <p:ext uri="{BB962C8B-B14F-4D97-AF65-F5344CB8AC3E}">
        <p14:creationId xmlns:p14="http://schemas.microsoft.com/office/powerpoint/2010/main" val="283842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48B-2084-4AF9-AB01-4770D47B5B4E}"/>
              </a:ext>
            </a:extLst>
          </p:cNvPr>
          <p:cNvSpPr>
            <a:spLocks noGrp="1"/>
          </p:cNvSpPr>
          <p:nvPr>
            <p:ph type="title"/>
          </p:nvPr>
        </p:nvSpPr>
        <p:spPr/>
        <p:txBody>
          <a:bodyPr/>
          <a:lstStyle/>
          <a:p>
            <a:r>
              <a:rPr lang="en-US" dirty="0"/>
              <a:t>RB-DELETE-FIXUP</a:t>
            </a:r>
          </a:p>
        </p:txBody>
      </p:sp>
      <p:sp>
        <p:nvSpPr>
          <p:cNvPr id="4" name="Footer Placeholder 3">
            <a:extLst>
              <a:ext uri="{FF2B5EF4-FFF2-40B4-BE49-F238E27FC236}">
                <a16:creationId xmlns:a16="http://schemas.microsoft.com/office/drawing/2014/main" id="{647274AA-392F-4882-8960-B7541AC5192F}"/>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EB85E2E-50E4-4008-A5AF-E77306C8D581}"/>
              </a:ext>
            </a:extLst>
          </p:cNvPr>
          <p:cNvSpPr>
            <a:spLocks noGrp="1"/>
          </p:cNvSpPr>
          <p:nvPr>
            <p:ph type="sldNum" sz="quarter" idx="12"/>
          </p:nvPr>
        </p:nvSpPr>
        <p:spPr/>
        <p:txBody>
          <a:bodyPr/>
          <a:lstStyle/>
          <a:p>
            <a:fld id="{AD3067CC-A3D2-4771-B551-15F5F02A511B}" type="slidenum">
              <a:rPr lang="en-US" smtClean="0"/>
              <a:t>40</a:t>
            </a:fld>
            <a:endParaRPr lang="en-US"/>
          </a:p>
        </p:txBody>
      </p:sp>
      <p:sp>
        <p:nvSpPr>
          <p:cNvPr id="12" name="Rectangle 4">
            <a:extLst>
              <a:ext uri="{FF2B5EF4-FFF2-40B4-BE49-F238E27FC236}">
                <a16:creationId xmlns:a16="http://schemas.microsoft.com/office/drawing/2014/main" id="{ACE8B790-A505-437B-BE06-A0C349E985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FA54F7E2-D0A4-45E1-89F1-6AC047AFF28B}"/>
              </a:ext>
            </a:extLst>
          </p:cNvPr>
          <p:cNvGraphicFramePr>
            <a:graphicFrameLocks noGrp="1"/>
          </p:cNvGraphicFramePr>
          <p:nvPr>
            <p:ph idx="1"/>
            <p:extLst>
              <p:ext uri="{D42A27DB-BD31-4B8C-83A1-F6EECF244321}">
                <p14:modId xmlns:p14="http://schemas.microsoft.com/office/powerpoint/2010/main" val="1873742929"/>
              </p:ext>
            </p:extLst>
          </p:nvPr>
        </p:nvGraphicFramePr>
        <p:xfrm>
          <a:off x="2438400" y="2055813"/>
          <a:ext cx="7315200" cy="3327400"/>
        </p:xfrm>
        <a:graphic>
          <a:graphicData uri="http://schemas.openxmlformats.org/drawingml/2006/table">
            <a:tbl>
              <a:tblPr/>
              <a:tblGrid>
                <a:gridCol w="7315200">
                  <a:extLst>
                    <a:ext uri="{9D8B030D-6E8A-4147-A177-3AD203B41FA5}">
                      <a16:colId xmlns:a16="http://schemas.microsoft.com/office/drawing/2014/main" val="73602257"/>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//case 3 or 4</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.right.color</a:t>
                      </a:r>
                      <a:r>
                        <a:rPr lang="en-US" sz="1400" b="0" i="0" u="none" strike="noStrike" dirty="0">
                          <a:solidFill>
                            <a:srgbClr val="FFFFFF"/>
                          </a:solidFill>
                          <a:effectLst/>
                          <a:latin typeface="Consolas" panose="020B0609020204030204" pitchFamily="49" charset="0"/>
                        </a:rPr>
                        <a:t> == black </a:t>
                      </a:r>
                      <a:r>
                        <a:rPr lang="en-US" sz="1400" b="0" i="0" u="none" strike="noStrike" dirty="0">
                          <a:solidFill>
                            <a:srgbClr val="888888"/>
                          </a:solidFill>
                          <a:effectLst/>
                          <a:latin typeface="Consolas" panose="020B0609020204030204" pitchFamily="49" charset="0"/>
                        </a:rPr>
                        <a:t>//case 3</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.left.color</a:t>
                      </a:r>
                      <a:r>
                        <a:rPr lang="en-US" sz="1400" b="0" i="0" u="none" strike="noStrike" dirty="0">
                          <a:solidFill>
                            <a:srgbClr val="FFFFFF"/>
                          </a:solidFill>
                          <a:effectLst/>
                          <a:latin typeface="Consolas" panose="020B0609020204030204" pitchFamily="49" charset="0"/>
                        </a:rPr>
                        <a:t> = black</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red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RIGHT-ROTATE(T, w)</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w =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.parent.right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//case 4</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.parent.color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.parent.color</a:t>
                      </a:r>
                      <a:r>
                        <a:rPr lang="en-US" sz="1400" b="0" i="0" u="none" strike="noStrike" dirty="0">
                          <a:solidFill>
                            <a:srgbClr val="FFFFFF"/>
                          </a:solidFill>
                          <a:effectLst/>
                          <a:latin typeface="Consolas" panose="020B0609020204030204" pitchFamily="49" charset="0"/>
                        </a:rPr>
                        <a:t> = black</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w</a:t>
                      </a:r>
                      <a:r>
                        <a:rPr lang="en-US" sz="1400" b="0" i="0" u="none" strike="noStrike" dirty="0" err="1">
                          <a:solidFill>
                            <a:srgbClr val="ADE5FC"/>
                          </a:solidFill>
                          <a:effectLst/>
                          <a:latin typeface="Consolas" panose="020B0609020204030204" pitchFamily="49" charset="0"/>
                        </a:rPr>
                        <a:t>.right.color</a:t>
                      </a:r>
                      <a:r>
                        <a:rPr lang="en-US" sz="1400" b="0" i="0" u="none" strike="noStrike" dirty="0">
                          <a:solidFill>
                            <a:srgbClr val="FFFFFF"/>
                          </a:solidFill>
                          <a:effectLst/>
                          <a:latin typeface="Consolas" panose="020B0609020204030204" pitchFamily="49" charset="0"/>
                        </a:rPr>
                        <a:t> = black</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LEFT-ROTATE(T, </a:t>
                      </a:r>
                      <a:r>
                        <a:rPr lang="en-US" sz="1400" b="0" i="0" u="none" strike="noStrike" dirty="0" err="1">
                          <a:solidFill>
                            <a:srgbClr val="FFFFFF"/>
                          </a:solidFill>
                          <a:effectLst/>
                          <a:latin typeface="Consolas" panose="020B0609020204030204" pitchFamily="49" charset="0"/>
                        </a:rPr>
                        <a:t>x.parent</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x = </a:t>
                      </a:r>
                      <a:r>
                        <a:rPr lang="en-US" sz="1400" b="0" i="0" u="none" strike="noStrike" dirty="0" err="1">
                          <a:solidFill>
                            <a:srgbClr val="FFFFFF"/>
                          </a:solidFill>
                          <a:effectLst/>
                          <a:latin typeface="Consolas" panose="020B0609020204030204" pitchFamily="49" charset="0"/>
                        </a:rPr>
                        <a:t>T</a:t>
                      </a:r>
                      <a:r>
                        <a:rPr lang="en-US" sz="1400" b="0" i="0" u="none" strike="noStrike" dirty="0" err="1">
                          <a:solidFill>
                            <a:srgbClr val="ADE5FC"/>
                          </a:solidFill>
                          <a:effectLst/>
                          <a:latin typeface="Consolas" panose="020B0609020204030204" pitchFamily="49" charset="0"/>
                        </a:rPr>
                        <a:t>.root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code</a:t>
                      </a:r>
                      <a:r>
                        <a:rPr lang="en-US" sz="1400" b="0" i="0" u="none" strike="noStrike" dirty="0">
                          <a:solidFill>
                            <a:srgbClr val="FFFFFF"/>
                          </a:solidFill>
                          <a:effectLst/>
                          <a:latin typeface="Consolas" panose="020B0609020204030204" pitchFamily="49" charset="0"/>
                        </a:rPr>
                        <a:t> will be symmetric</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x</a:t>
                      </a:r>
                      <a:r>
                        <a:rPr lang="en-US" sz="1400" b="0" i="0" u="none" strike="noStrike" dirty="0" err="1">
                          <a:solidFill>
                            <a:srgbClr val="ADE5FC"/>
                          </a:solidFill>
                          <a:effectLst/>
                          <a:latin typeface="Consolas" panose="020B0609020204030204" pitchFamily="49" charset="0"/>
                        </a:rPr>
                        <a:t>.color</a:t>
                      </a:r>
                      <a:r>
                        <a:rPr lang="en-US" sz="1400" b="0" i="0" u="none" strike="noStrike" dirty="0">
                          <a:solidFill>
                            <a:srgbClr val="FFFFFF"/>
                          </a:solidFill>
                          <a:effectLst/>
                          <a:latin typeface="Consolas" panose="020B0609020204030204" pitchFamily="49" charset="0"/>
                        </a:rPr>
                        <a:t> = black</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732439914"/>
                  </a:ext>
                </a:extLst>
              </a:tr>
            </a:tbl>
          </a:graphicData>
        </a:graphic>
      </p:graphicFrame>
      <p:sp>
        <p:nvSpPr>
          <p:cNvPr id="8" name="Rectangle 1">
            <a:extLst>
              <a:ext uri="{FF2B5EF4-FFF2-40B4-BE49-F238E27FC236}">
                <a16:creationId xmlns:a16="http://schemas.microsoft.com/office/drawing/2014/main" id="{96BFF29F-DBE2-47B9-91EC-5E2C60CEA1B9}"/>
              </a:ext>
            </a:extLst>
          </p:cNvPr>
          <p:cNvSpPr>
            <a:spLocks noChangeArrowheads="1"/>
          </p:cNvSpPr>
          <p:nvPr/>
        </p:nvSpPr>
        <p:spPr bwMode="auto">
          <a:xfrm>
            <a:off x="0" y="-94565"/>
            <a:ext cx="84813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91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48B-2084-4AF9-AB01-4770D47B5B4E}"/>
              </a:ext>
            </a:extLst>
          </p:cNvPr>
          <p:cNvSpPr>
            <a:spLocks noGrp="1"/>
          </p:cNvSpPr>
          <p:nvPr>
            <p:ph type="title"/>
          </p:nvPr>
        </p:nvSpPr>
        <p:spPr>
          <a:xfrm>
            <a:off x="838200" y="365125"/>
            <a:ext cx="10515600" cy="1325563"/>
          </a:xfrm>
        </p:spPr>
        <p:txBody>
          <a:bodyPr/>
          <a:lstStyle/>
          <a:p>
            <a:r>
              <a:rPr lang="en-US" dirty="0"/>
              <a:t>RB-DELETE-FIXUP</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C6D5522-C9D5-481A-8164-884532C8B4D5}"/>
                  </a:ext>
                </a:extLst>
              </p:cNvPr>
              <p:cNvSpPr>
                <a:spLocks noGrp="1"/>
              </p:cNvSpPr>
              <p:nvPr>
                <p:ph idx="1"/>
              </p:nvPr>
            </p:nvSpPr>
            <p:spPr>
              <a:xfrm>
                <a:off x="838200" y="1825625"/>
                <a:ext cx="10515600" cy="4351338"/>
              </a:xfrm>
            </p:spPr>
            <p:txBody>
              <a:bodyPr/>
              <a:lstStyle/>
              <a:p>
                <a:r>
                  <a:rPr lang="en-US" dirty="0"/>
                  <a:t>As we have already discussed, if </a:t>
                </a:r>
                <a14:m>
                  <m:oMath xmlns:m="http://schemas.openxmlformats.org/officeDocument/2006/math">
                    <m:r>
                      <a:rPr lang="en-US" i="1" dirty="0" smtClean="0">
                        <a:latin typeface="Cambria Math" panose="02040503050406030204" pitchFamily="18" charset="0"/>
                      </a:rPr>
                      <m:t>𝑥</m:t>
                    </m:r>
                  </m:oMath>
                </a14:m>
                <a:r>
                  <a:rPr lang="en-US" dirty="0"/>
                  <a:t> is the root or </a:t>
                </a:r>
                <a:r>
                  <a:rPr lang="en-US" b="1" dirty="0">
                    <a:solidFill>
                      <a:srgbClr val="FF0000"/>
                    </a:solidFill>
                  </a:rPr>
                  <a:t>red</a:t>
                </a:r>
                <a:r>
                  <a:rPr lang="en-US" dirty="0"/>
                  <a:t> and </a:t>
                </a:r>
                <a:r>
                  <a:rPr lang="en-US" b="1" dirty="0"/>
                  <a:t>black</a:t>
                </a:r>
                <a:r>
                  <a:rPr lang="en-US" dirty="0"/>
                  <a:t>, we will simply color it </a:t>
                </a:r>
                <a:r>
                  <a:rPr lang="en-US" b="1" dirty="0"/>
                  <a:t>black</a:t>
                </a:r>
                <a:r>
                  <a:rPr lang="en-US" dirty="0"/>
                  <a:t>. So, the loop can only be executed in those conditions, otherwise, we are doing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𝑐𝑜𝑙𝑜𝑟</m:t>
                    </m:r>
                    <m:r>
                      <a:rPr lang="en-US" i="1" dirty="0">
                        <a:latin typeface="Cambria Math" panose="02040503050406030204" pitchFamily="18" charset="0"/>
                      </a:rPr>
                      <m:t> = </m:t>
                    </m:r>
                    <m:r>
                      <a:rPr lang="en-US" i="1" dirty="0">
                        <a:latin typeface="Cambria Math" panose="02040503050406030204" pitchFamily="18" charset="0"/>
                      </a:rPr>
                      <m:t>𝑏𝑙𝑎𝑐𝑘</m:t>
                    </m:r>
                    <m:r>
                      <a:rPr lang="en-US" i="1" dirty="0">
                        <a:latin typeface="Cambria Math" panose="02040503050406030204" pitchFamily="18" charset="0"/>
                      </a:rPr>
                      <m:t> </m:t>
                    </m:r>
                  </m:oMath>
                </a14:m>
                <a:r>
                  <a:rPr lang="en-US" dirty="0"/>
                  <a:t>at the last of the code.</a:t>
                </a:r>
              </a:p>
              <a:p>
                <a:r>
                  <a:rPr lang="en-US" dirty="0"/>
                  <a:t>The above code is for x being the left child, the code when </a:t>
                </a:r>
                <a14:m>
                  <m:oMath xmlns:m="http://schemas.openxmlformats.org/officeDocument/2006/math">
                    <m:r>
                      <a:rPr lang="en-US" i="1" dirty="0" smtClean="0">
                        <a:latin typeface="Cambria Math" panose="02040503050406030204" pitchFamily="18" charset="0"/>
                      </a:rPr>
                      <m:t>𝑥</m:t>
                    </m:r>
                  </m:oMath>
                </a14:m>
                <a:r>
                  <a:rPr lang="en-US" dirty="0"/>
                  <a:t> is the right child will be symmetric.</a:t>
                </a:r>
              </a:p>
              <a:p>
                <a:endParaRPr lang="en-US" dirty="0"/>
              </a:p>
            </p:txBody>
          </p:sp>
        </mc:Choice>
        <mc:Fallback xmlns="">
          <p:sp>
            <p:nvSpPr>
              <p:cNvPr id="6" name="Content Placeholder 5">
                <a:extLst>
                  <a:ext uri="{FF2B5EF4-FFF2-40B4-BE49-F238E27FC236}">
                    <a16:creationId xmlns:a16="http://schemas.microsoft.com/office/drawing/2014/main" id="{DC6D5522-C9D5-481A-8164-884532C8B4D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5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47274AA-392F-4882-8960-B7541AC5192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EB85E2E-50E4-4008-A5AF-E77306C8D581}"/>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41</a:t>
            </a:fld>
            <a:endParaRPr lang="en-US"/>
          </a:p>
        </p:txBody>
      </p:sp>
      <p:sp>
        <p:nvSpPr>
          <p:cNvPr id="12" name="Rectangle 4">
            <a:extLst>
              <a:ext uri="{FF2B5EF4-FFF2-40B4-BE49-F238E27FC236}">
                <a16:creationId xmlns:a16="http://schemas.microsoft.com/office/drawing/2014/main" id="{ACE8B790-A505-437B-BE06-A0C349E985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6BFF29F-DBE2-47B9-91EC-5E2C60CEA1B9}"/>
              </a:ext>
            </a:extLst>
          </p:cNvPr>
          <p:cNvSpPr>
            <a:spLocks noChangeArrowheads="1"/>
          </p:cNvSpPr>
          <p:nvPr/>
        </p:nvSpPr>
        <p:spPr bwMode="auto">
          <a:xfrm>
            <a:off x="0" y="-94565"/>
            <a:ext cx="84813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6551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0D5B-992C-43A1-BEB9-92AF5B1B9339}"/>
              </a:ext>
            </a:extLst>
          </p:cNvPr>
          <p:cNvSpPr>
            <a:spLocks noGrp="1"/>
          </p:cNvSpPr>
          <p:nvPr>
            <p:ph type="title"/>
          </p:nvPr>
        </p:nvSpPr>
        <p:spPr/>
        <p:txBody>
          <a:bodyPr/>
          <a:lstStyle/>
          <a:p>
            <a:r>
              <a:rPr lang="en-US" dirty="0"/>
              <a:t>RB-Delete Code in C</a:t>
            </a:r>
          </a:p>
        </p:txBody>
      </p:sp>
      <p:sp>
        <p:nvSpPr>
          <p:cNvPr id="4" name="Footer Placeholder 3">
            <a:extLst>
              <a:ext uri="{FF2B5EF4-FFF2-40B4-BE49-F238E27FC236}">
                <a16:creationId xmlns:a16="http://schemas.microsoft.com/office/drawing/2014/main" id="{6DE5A32A-8837-48DC-A6C2-7056C354659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BC3DF6C-E075-4553-A11E-D0FE89196356}"/>
              </a:ext>
            </a:extLst>
          </p:cNvPr>
          <p:cNvSpPr>
            <a:spLocks noGrp="1"/>
          </p:cNvSpPr>
          <p:nvPr>
            <p:ph type="sldNum" sz="quarter" idx="12"/>
          </p:nvPr>
        </p:nvSpPr>
        <p:spPr/>
        <p:txBody>
          <a:bodyPr/>
          <a:lstStyle/>
          <a:p>
            <a:fld id="{AD3067CC-A3D2-4771-B551-15F5F02A511B}" type="slidenum">
              <a:rPr lang="en-US" smtClean="0"/>
              <a:t>42</a:t>
            </a:fld>
            <a:endParaRPr lang="en-US"/>
          </a:p>
        </p:txBody>
      </p:sp>
      <p:sp>
        <p:nvSpPr>
          <p:cNvPr id="7" name="Rectangle 1">
            <a:extLst>
              <a:ext uri="{FF2B5EF4-FFF2-40B4-BE49-F238E27FC236}">
                <a16:creationId xmlns:a16="http://schemas.microsoft.com/office/drawing/2014/main" id="{B38CF9A3-1A15-4180-8FC8-621943A50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C19F31B2-C0CA-4193-829C-8929A7FB2AA2}"/>
              </a:ext>
            </a:extLst>
          </p:cNvPr>
          <p:cNvGraphicFramePr>
            <a:graphicFrameLocks noGrp="1"/>
          </p:cNvGraphicFramePr>
          <p:nvPr>
            <p:ph idx="1"/>
            <p:extLst>
              <p:ext uri="{D42A27DB-BD31-4B8C-83A1-F6EECF244321}">
                <p14:modId xmlns:p14="http://schemas.microsoft.com/office/powerpoint/2010/main" val="4132628078"/>
              </p:ext>
            </p:extLst>
          </p:nvPr>
        </p:nvGraphicFramePr>
        <p:xfrm>
          <a:off x="2438400" y="2599447"/>
          <a:ext cx="7315200" cy="2870200"/>
        </p:xfrm>
        <a:graphic>
          <a:graphicData uri="http://schemas.openxmlformats.org/drawingml/2006/table">
            <a:tbl>
              <a:tblPr/>
              <a:tblGrid>
                <a:gridCol w="7315200">
                  <a:extLst>
                    <a:ext uri="{9D8B030D-6E8A-4147-A177-3AD203B41FA5}">
                      <a16:colId xmlns:a16="http://schemas.microsoft.com/office/drawing/2014/main" val="2256744991"/>
                    </a:ext>
                  </a:extLst>
                </a:gridCol>
              </a:tblGrid>
              <a:tr h="0">
                <a:tc>
                  <a:txBody>
                    <a:bodyPr/>
                    <a:lstStyle/>
                    <a:p>
                      <a:pPr rtl="0" fontAlgn="t">
                        <a:spcBef>
                          <a:spcPts val="0"/>
                        </a:spcBef>
                        <a:spcAft>
                          <a:spcPts val="0"/>
                        </a:spcAft>
                      </a:pPr>
                      <a:r>
                        <a:rPr lang="en-US" sz="1200" b="0" i="0" u="none" strike="noStrike" dirty="0">
                          <a:solidFill>
                            <a:srgbClr val="FCC28C"/>
                          </a:solidFill>
                          <a:effectLst/>
                          <a:latin typeface="Consolas" panose="020B0609020204030204" pitchFamily="49" charset="0"/>
                        </a:rPr>
                        <a:t>void</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AA"/>
                          </a:solidFill>
                          <a:effectLst/>
                          <a:latin typeface="Consolas" panose="020B0609020204030204" pitchFamily="49" charset="0"/>
                        </a:rPr>
                        <a:t>rb_transplant</a:t>
                      </a:r>
                      <a:r>
                        <a:rPr lang="en-US" sz="1200" b="0" i="0" u="none" strike="noStrike" dirty="0">
                          <a:solidFill>
                            <a:srgbClr val="FFFFFF"/>
                          </a:solidFill>
                          <a:effectLst/>
                          <a:latin typeface="Consolas" panose="020B0609020204030204" pitchFamily="49" charset="0"/>
                        </a:rPr>
                        <a:t>(</a:t>
                      </a:r>
                      <a:r>
                        <a:rPr lang="en-US" sz="1200" b="0" i="0" u="none" strike="noStrike" dirty="0" err="1">
                          <a:solidFill>
                            <a:srgbClr val="FFFFFF"/>
                          </a:solidFill>
                          <a:effectLst/>
                          <a:latin typeface="Consolas" panose="020B0609020204030204" pitchFamily="49" charset="0"/>
                        </a:rPr>
                        <a:t>red_black_tree</a:t>
                      </a:r>
                      <a:r>
                        <a:rPr lang="en-US" sz="1200" b="0" i="0" u="none" strike="noStrike" dirty="0">
                          <a:solidFill>
                            <a:srgbClr val="FFFFFF"/>
                          </a:solidFill>
                          <a:effectLst/>
                          <a:latin typeface="Consolas" panose="020B0609020204030204" pitchFamily="49" charset="0"/>
                        </a:rPr>
                        <a:t> *t,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*u,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*v)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(u-&gt;parent == t-&gt;NIL)</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t-&gt;root =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(u == u-&gt;parent-&gt;left)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u-&gt;parent-&gt;left =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else</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u-&gt;parent-&gt;right = v;</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v-&gt;parent = u-&gt;parent;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a:t>
                      </a:r>
                      <a:br>
                        <a:rPr lang="en-US" sz="1200" b="0" i="0" u="none" strike="noStrike" dirty="0">
                          <a:solidFill>
                            <a:srgbClr val="FFFFFF"/>
                          </a:solidFill>
                          <a:effectLst/>
                          <a:latin typeface="Consolas" panose="020B0609020204030204" pitchFamily="49" charset="0"/>
                        </a:rPr>
                      </a:br>
                      <a:br>
                        <a:rPr lang="en-US" sz="1200" b="0" i="0" u="none" strike="noStrike" dirty="0">
                          <a:solidFill>
                            <a:srgbClr val="FFFFFF"/>
                          </a:solidFill>
                          <a:effectLst/>
                          <a:latin typeface="Consolas" panose="020B0609020204030204" pitchFamily="49" charset="0"/>
                        </a:rPr>
                      </a:b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FFFAA"/>
                          </a:solidFill>
                          <a:effectLst/>
                          <a:latin typeface="Consolas" panose="020B0609020204030204" pitchFamily="49" charset="0"/>
                        </a:rPr>
                        <a:t>minimum</a:t>
                      </a:r>
                      <a:r>
                        <a:rPr lang="en-US" sz="1200" b="0" i="0" u="none" strike="noStrike" dirty="0">
                          <a:solidFill>
                            <a:srgbClr val="FFFFFF"/>
                          </a:solidFill>
                          <a:effectLst/>
                          <a:latin typeface="Consolas" panose="020B0609020204030204" pitchFamily="49" charset="0"/>
                        </a:rPr>
                        <a:t>(</a:t>
                      </a:r>
                      <a:r>
                        <a:rPr lang="en-US" sz="1200" b="0" i="0" u="none" strike="noStrike" dirty="0" err="1">
                          <a:solidFill>
                            <a:srgbClr val="FFFFFF"/>
                          </a:solidFill>
                          <a:effectLst/>
                          <a:latin typeface="Consolas" panose="020B0609020204030204" pitchFamily="49" charset="0"/>
                        </a:rPr>
                        <a:t>red_black_tree</a:t>
                      </a:r>
                      <a:r>
                        <a:rPr lang="en-US" sz="1200" b="0" i="0" u="none" strike="noStrike" dirty="0">
                          <a:solidFill>
                            <a:srgbClr val="FFFFFF"/>
                          </a:solidFill>
                          <a:effectLst/>
                          <a:latin typeface="Consolas" panose="020B0609020204030204" pitchFamily="49" charset="0"/>
                        </a:rPr>
                        <a:t> *t,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*x)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while</a:t>
                      </a:r>
                      <a:r>
                        <a:rPr lang="en-US" sz="1200" b="0" i="0" u="none" strike="noStrike" dirty="0">
                          <a:solidFill>
                            <a:srgbClr val="FFFFFF"/>
                          </a:solidFill>
                          <a:effectLst/>
                          <a:latin typeface="Consolas" panose="020B0609020204030204" pitchFamily="49" charset="0"/>
                        </a:rPr>
                        <a:t>(x-&gt;left != t-&gt;NIL)</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x-&gt;left;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return</a:t>
                      </a:r>
                      <a:r>
                        <a:rPr lang="en-US" sz="1200" b="0" i="0" u="none" strike="noStrike" dirty="0">
                          <a:solidFill>
                            <a:srgbClr val="FFFFFF"/>
                          </a:solidFill>
                          <a:effectLst/>
                          <a:latin typeface="Consolas" panose="020B0609020204030204" pitchFamily="49" charset="0"/>
                        </a:rPr>
                        <a:t> x;</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a:t>
                      </a:r>
                      <a:endParaRPr lang="en-US" sz="12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562539406"/>
                  </a:ext>
                </a:extLst>
              </a:tr>
            </a:tbl>
          </a:graphicData>
        </a:graphic>
      </p:graphicFrame>
      <p:sp>
        <p:nvSpPr>
          <p:cNvPr id="11" name="Rectangle 2">
            <a:extLst>
              <a:ext uri="{FF2B5EF4-FFF2-40B4-BE49-F238E27FC236}">
                <a16:creationId xmlns:a16="http://schemas.microsoft.com/office/drawing/2014/main" id="{24B46E75-A9E9-4BBF-A73A-22864F8B48C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2711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0D5B-992C-43A1-BEB9-92AF5B1B9339}"/>
              </a:ext>
            </a:extLst>
          </p:cNvPr>
          <p:cNvSpPr>
            <a:spLocks noGrp="1"/>
          </p:cNvSpPr>
          <p:nvPr>
            <p:ph type="title"/>
          </p:nvPr>
        </p:nvSpPr>
        <p:spPr/>
        <p:txBody>
          <a:bodyPr/>
          <a:lstStyle/>
          <a:p>
            <a:r>
              <a:rPr lang="en-US" dirty="0"/>
              <a:t>RB-Delete Code in C</a:t>
            </a:r>
          </a:p>
        </p:txBody>
      </p:sp>
      <p:sp>
        <p:nvSpPr>
          <p:cNvPr id="4" name="Footer Placeholder 3">
            <a:extLst>
              <a:ext uri="{FF2B5EF4-FFF2-40B4-BE49-F238E27FC236}">
                <a16:creationId xmlns:a16="http://schemas.microsoft.com/office/drawing/2014/main" id="{6DE5A32A-8837-48DC-A6C2-7056C354659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BC3DF6C-E075-4553-A11E-D0FE89196356}"/>
              </a:ext>
            </a:extLst>
          </p:cNvPr>
          <p:cNvSpPr>
            <a:spLocks noGrp="1"/>
          </p:cNvSpPr>
          <p:nvPr>
            <p:ph type="sldNum" sz="quarter" idx="12"/>
          </p:nvPr>
        </p:nvSpPr>
        <p:spPr/>
        <p:txBody>
          <a:bodyPr/>
          <a:lstStyle/>
          <a:p>
            <a:fld id="{AD3067CC-A3D2-4771-B551-15F5F02A511B}" type="slidenum">
              <a:rPr lang="en-US" smtClean="0"/>
              <a:t>43</a:t>
            </a:fld>
            <a:endParaRPr lang="en-US"/>
          </a:p>
        </p:txBody>
      </p:sp>
      <p:sp>
        <p:nvSpPr>
          <p:cNvPr id="7" name="Rectangle 1">
            <a:extLst>
              <a:ext uri="{FF2B5EF4-FFF2-40B4-BE49-F238E27FC236}">
                <a16:creationId xmlns:a16="http://schemas.microsoft.com/office/drawing/2014/main" id="{B38CF9A3-1A15-4180-8FC8-621943A50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Content Placeholder 10">
            <a:extLst>
              <a:ext uri="{FF2B5EF4-FFF2-40B4-BE49-F238E27FC236}">
                <a16:creationId xmlns:a16="http://schemas.microsoft.com/office/drawing/2014/main" id="{89B19D21-9C78-4ECC-88B2-44B38C459EAC}"/>
              </a:ext>
            </a:extLst>
          </p:cNvPr>
          <p:cNvGraphicFramePr>
            <a:graphicFrameLocks noGrp="1"/>
          </p:cNvGraphicFramePr>
          <p:nvPr>
            <p:ph idx="1"/>
            <p:extLst>
              <p:ext uri="{D42A27DB-BD31-4B8C-83A1-F6EECF244321}">
                <p14:modId xmlns:p14="http://schemas.microsoft.com/office/powerpoint/2010/main" val="4041145500"/>
              </p:ext>
            </p:extLst>
          </p:nvPr>
        </p:nvGraphicFramePr>
        <p:xfrm>
          <a:off x="1798639" y="1411299"/>
          <a:ext cx="8594722" cy="5224440"/>
        </p:xfrm>
        <a:graphic>
          <a:graphicData uri="http://schemas.openxmlformats.org/drawingml/2006/table">
            <a:tbl>
              <a:tblPr/>
              <a:tblGrid>
                <a:gridCol w="8594722">
                  <a:extLst>
                    <a:ext uri="{9D8B030D-6E8A-4147-A177-3AD203B41FA5}">
                      <a16:colId xmlns:a16="http://schemas.microsoft.com/office/drawing/2014/main" val="896292728"/>
                    </a:ext>
                  </a:extLst>
                </a:gridCol>
              </a:tblGrid>
              <a:tr h="4351338">
                <a:tc>
                  <a:txBody>
                    <a:bodyPr/>
                    <a:lstStyle/>
                    <a:p>
                      <a:pPr rtl="0" fontAlgn="t">
                        <a:spcBef>
                          <a:spcPts val="0"/>
                        </a:spcBef>
                        <a:spcAft>
                          <a:spcPts val="0"/>
                        </a:spcAft>
                      </a:pPr>
                      <a:r>
                        <a:rPr lang="en-US" sz="1200" b="0" i="0" u="none" strike="noStrike" dirty="0">
                          <a:solidFill>
                            <a:srgbClr val="FCC28C"/>
                          </a:solidFill>
                          <a:effectLst/>
                          <a:latin typeface="Consolas" panose="020B0609020204030204" pitchFamily="49" charset="0"/>
                        </a:rPr>
                        <a:t>void</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AA"/>
                          </a:solidFill>
                          <a:effectLst/>
                          <a:latin typeface="Consolas" panose="020B0609020204030204" pitchFamily="49" charset="0"/>
                        </a:rPr>
                        <a:t>rb_delete</a:t>
                      </a:r>
                      <a:r>
                        <a:rPr lang="en-US" sz="1200" b="0" i="0" u="none" strike="noStrike" dirty="0">
                          <a:solidFill>
                            <a:srgbClr val="FFFFFF"/>
                          </a:solidFill>
                          <a:effectLst/>
                          <a:latin typeface="Consolas" panose="020B0609020204030204" pitchFamily="49" charset="0"/>
                        </a:rPr>
                        <a:t>(</a:t>
                      </a:r>
                      <a:r>
                        <a:rPr lang="en-US" sz="1200" b="0" i="0" u="none" strike="noStrike" dirty="0" err="1">
                          <a:solidFill>
                            <a:srgbClr val="FFFFFF"/>
                          </a:solidFill>
                          <a:effectLst/>
                          <a:latin typeface="Consolas" panose="020B0609020204030204" pitchFamily="49" charset="0"/>
                        </a:rPr>
                        <a:t>red_black_tree</a:t>
                      </a:r>
                      <a:r>
                        <a:rPr lang="en-US" sz="1200" b="0" i="0" u="none" strike="noStrike" dirty="0">
                          <a:solidFill>
                            <a:srgbClr val="FFFFFF"/>
                          </a:solidFill>
                          <a:effectLst/>
                          <a:latin typeface="Consolas" panose="020B0609020204030204" pitchFamily="49" charset="0"/>
                        </a:rPr>
                        <a:t> *t,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*z)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*y =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*x;</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CC28C"/>
                          </a:solidFill>
                          <a:effectLst/>
                          <a:latin typeface="Consolas" panose="020B0609020204030204" pitchFamily="49" charset="0"/>
                        </a:rPr>
                        <a:t>enum</a:t>
                      </a:r>
                      <a:r>
                        <a:rPr lang="en-US" sz="1200" b="0" i="0" u="none" strike="noStrike" dirty="0">
                          <a:solidFill>
                            <a:srgbClr val="FFFFFF"/>
                          </a:solidFill>
                          <a:effectLst/>
                          <a:latin typeface="Consolas" panose="020B0609020204030204" pitchFamily="49" charset="0"/>
                        </a:rPr>
                        <a:t> COLOR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y-&gt;color;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(z-&gt;left == t-&gt;NIL)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z-&gt;right;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rb_transplant</a:t>
                      </a:r>
                      <a:r>
                        <a:rPr lang="en-US" sz="1200" b="0" i="0" u="none" strike="noStrike" dirty="0">
                          <a:solidFill>
                            <a:srgbClr val="FFFFFF"/>
                          </a:solidFill>
                          <a:effectLst/>
                          <a:latin typeface="Consolas" panose="020B0609020204030204" pitchFamily="49" charset="0"/>
                        </a:rPr>
                        <a:t>(t, z, z-&gt;right);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(z-&gt;right == t-&gt;NIL)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z-&gt;left;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rb_transplant</a:t>
                      </a:r>
                      <a:r>
                        <a:rPr lang="en-US" sz="1200" b="0" i="0" u="none" strike="noStrike" dirty="0">
                          <a:solidFill>
                            <a:srgbClr val="FFFFFF"/>
                          </a:solidFill>
                          <a:effectLst/>
                          <a:latin typeface="Consolas" panose="020B0609020204030204" pitchFamily="49" charset="0"/>
                        </a:rPr>
                        <a:t>(t, z, z-&gt;left);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 = minimum(t, z-&gt;right);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y-&gt;color;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y-&gt;right;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(y-&gt;parent == z)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x-&gt;parent = z;</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rb_transplant</a:t>
                      </a:r>
                      <a:r>
                        <a:rPr lang="en-US" sz="1200" b="0" i="0" u="none" strike="noStrike" dirty="0">
                          <a:solidFill>
                            <a:srgbClr val="FFFFFF"/>
                          </a:solidFill>
                          <a:effectLst/>
                          <a:latin typeface="Consolas" panose="020B0609020204030204" pitchFamily="49" charset="0"/>
                        </a:rPr>
                        <a:t>(t, y, y-&gt;right);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y-&gt;right = z-&gt;right;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y-&gt;right-&gt;parent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rb_transplant</a:t>
                      </a:r>
                      <a:r>
                        <a:rPr lang="en-US" sz="1200" b="0" i="0" u="none" strike="noStrike" dirty="0">
                          <a:solidFill>
                            <a:srgbClr val="FFFFFF"/>
                          </a:solidFill>
                          <a:effectLst/>
                          <a:latin typeface="Consolas" panose="020B0609020204030204" pitchFamily="49" charset="0"/>
                        </a:rPr>
                        <a:t>(t, z,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y-&gt;left = z-&gt;left;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y-&gt;left-&gt;parent = y;</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y-&gt;color = z-&gt;color;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a:t>
                      </a:r>
                      <a:r>
                        <a:rPr lang="en-US" sz="1200" b="0" i="0" u="none" strike="noStrike" dirty="0" err="1">
                          <a:solidFill>
                            <a:srgbClr val="FFFFFF"/>
                          </a:solidFill>
                          <a:effectLst/>
                          <a:latin typeface="Consolas" panose="020B0609020204030204" pitchFamily="49" charset="0"/>
                        </a:rPr>
                        <a:t>y_orignal_color</a:t>
                      </a:r>
                      <a:r>
                        <a:rPr lang="en-US" sz="1200" b="0" i="0" u="none" strike="noStrike" dirty="0">
                          <a:solidFill>
                            <a:srgbClr val="FFFFFF"/>
                          </a:solidFill>
                          <a:effectLst/>
                          <a:latin typeface="Consolas" panose="020B0609020204030204" pitchFamily="49" charset="0"/>
                        </a:rPr>
                        <a:t> == Black) </a:t>
                      </a:r>
                      <a:r>
                        <a:rPr lang="en-US" sz="1200" b="0" i="0" u="none" strike="noStrike" dirty="0" err="1">
                          <a:solidFill>
                            <a:srgbClr val="FFFFFF"/>
                          </a:solidFill>
                          <a:effectLst/>
                          <a:latin typeface="Consolas" panose="020B0609020204030204" pitchFamily="49" charset="0"/>
                        </a:rPr>
                        <a:t>rb_delete_fixup</a:t>
                      </a:r>
                      <a:r>
                        <a:rPr lang="en-US" sz="1200" b="0" i="0" u="none" strike="noStrike" dirty="0">
                          <a:solidFill>
                            <a:srgbClr val="FFFFFF"/>
                          </a:solidFill>
                          <a:effectLst/>
                          <a:latin typeface="Consolas" panose="020B0609020204030204" pitchFamily="49" charset="0"/>
                        </a:rPr>
                        <a:t>(t, x);</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a:t>
                      </a:r>
                      <a:endParaRPr lang="en-US" sz="1200" dirty="0">
                        <a:effectLst/>
                      </a:endParaRPr>
                    </a:p>
                  </a:txBody>
                  <a:tcPr marL="51900" marR="51900" marT="51900" marB="51900">
                    <a:lnL>
                      <a:noFill/>
                    </a:lnL>
                    <a:lnR>
                      <a:noFill/>
                    </a:lnR>
                    <a:lnT>
                      <a:noFill/>
                    </a:lnT>
                    <a:lnB>
                      <a:noFill/>
                    </a:lnB>
                    <a:solidFill>
                      <a:srgbClr val="333333"/>
                    </a:solidFill>
                  </a:tcPr>
                </a:tc>
                <a:extLst>
                  <a:ext uri="{0D108BD9-81ED-4DB2-BD59-A6C34878D82A}">
                    <a16:rowId xmlns:a16="http://schemas.microsoft.com/office/drawing/2014/main" val="1570772282"/>
                  </a:ext>
                </a:extLst>
              </a:tr>
            </a:tbl>
          </a:graphicData>
        </a:graphic>
      </p:graphicFrame>
      <p:sp>
        <p:nvSpPr>
          <p:cNvPr id="12" name="Rectangle 2">
            <a:extLst>
              <a:ext uri="{FF2B5EF4-FFF2-40B4-BE49-F238E27FC236}">
                <a16:creationId xmlns:a16="http://schemas.microsoft.com/office/drawing/2014/main" id="{8B324136-2491-4634-ACCF-D89941CA7E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7955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0D5B-992C-43A1-BEB9-92AF5B1B9339}"/>
              </a:ext>
            </a:extLst>
          </p:cNvPr>
          <p:cNvSpPr>
            <a:spLocks noGrp="1"/>
          </p:cNvSpPr>
          <p:nvPr>
            <p:ph type="title"/>
          </p:nvPr>
        </p:nvSpPr>
        <p:spPr/>
        <p:txBody>
          <a:bodyPr/>
          <a:lstStyle/>
          <a:p>
            <a:r>
              <a:rPr lang="en-US" dirty="0"/>
              <a:t>RB-Delete Code in C</a:t>
            </a:r>
          </a:p>
        </p:txBody>
      </p:sp>
      <p:sp>
        <p:nvSpPr>
          <p:cNvPr id="4" name="Footer Placeholder 3">
            <a:extLst>
              <a:ext uri="{FF2B5EF4-FFF2-40B4-BE49-F238E27FC236}">
                <a16:creationId xmlns:a16="http://schemas.microsoft.com/office/drawing/2014/main" id="{6DE5A32A-8837-48DC-A6C2-7056C354659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BC3DF6C-E075-4553-A11E-D0FE89196356}"/>
              </a:ext>
            </a:extLst>
          </p:cNvPr>
          <p:cNvSpPr>
            <a:spLocks noGrp="1"/>
          </p:cNvSpPr>
          <p:nvPr>
            <p:ph type="sldNum" sz="quarter" idx="12"/>
          </p:nvPr>
        </p:nvSpPr>
        <p:spPr/>
        <p:txBody>
          <a:bodyPr/>
          <a:lstStyle/>
          <a:p>
            <a:fld id="{AD3067CC-A3D2-4771-B551-15F5F02A511B}" type="slidenum">
              <a:rPr lang="en-US" smtClean="0"/>
              <a:t>44</a:t>
            </a:fld>
            <a:endParaRPr lang="en-US"/>
          </a:p>
        </p:txBody>
      </p:sp>
      <p:sp>
        <p:nvSpPr>
          <p:cNvPr id="7" name="Rectangle 1">
            <a:extLst>
              <a:ext uri="{FF2B5EF4-FFF2-40B4-BE49-F238E27FC236}">
                <a16:creationId xmlns:a16="http://schemas.microsoft.com/office/drawing/2014/main" id="{B38CF9A3-1A15-4180-8FC8-621943A50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8B324136-2491-4634-ACCF-D89941CA7E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75E82F59-F6C8-4098-9B28-D179A240AA89}"/>
              </a:ext>
            </a:extLst>
          </p:cNvPr>
          <p:cNvGraphicFramePr>
            <a:graphicFrameLocks noGrp="1"/>
          </p:cNvGraphicFramePr>
          <p:nvPr>
            <p:ph idx="1"/>
            <p:extLst>
              <p:ext uri="{D42A27DB-BD31-4B8C-83A1-F6EECF244321}">
                <p14:modId xmlns:p14="http://schemas.microsoft.com/office/powerpoint/2010/main" val="4169958230"/>
              </p:ext>
            </p:extLst>
          </p:nvPr>
        </p:nvGraphicFramePr>
        <p:xfrm>
          <a:off x="2517110" y="1478272"/>
          <a:ext cx="7157779" cy="4878078"/>
        </p:xfrm>
        <a:graphic>
          <a:graphicData uri="http://schemas.openxmlformats.org/drawingml/2006/table">
            <a:tbl>
              <a:tblPr/>
              <a:tblGrid>
                <a:gridCol w="7157779">
                  <a:extLst>
                    <a:ext uri="{9D8B030D-6E8A-4147-A177-3AD203B41FA5}">
                      <a16:colId xmlns:a16="http://schemas.microsoft.com/office/drawing/2014/main" val="1656873258"/>
                    </a:ext>
                  </a:extLst>
                </a:gridCol>
              </a:tblGrid>
              <a:tr h="4351338">
                <a:tc>
                  <a:txBody>
                    <a:bodyPr/>
                    <a:lstStyle/>
                    <a:p>
                      <a:pPr rtl="0" fontAlgn="t">
                        <a:spcBef>
                          <a:spcPts val="0"/>
                        </a:spcBef>
                        <a:spcAft>
                          <a:spcPts val="0"/>
                        </a:spcAft>
                      </a:pPr>
                      <a:r>
                        <a:rPr lang="en-US" sz="1200" b="0" i="0" u="none" strike="noStrike" dirty="0">
                          <a:solidFill>
                            <a:srgbClr val="FCC28C"/>
                          </a:solidFill>
                          <a:effectLst/>
                          <a:latin typeface="Consolas" panose="020B0609020204030204" pitchFamily="49" charset="0"/>
                        </a:rPr>
                        <a:t>void</a:t>
                      </a: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AA"/>
                          </a:solidFill>
                          <a:effectLst/>
                          <a:latin typeface="Consolas" panose="020B0609020204030204" pitchFamily="49" charset="0"/>
                        </a:rPr>
                        <a:t>rb_delete_fixup</a:t>
                      </a:r>
                      <a:r>
                        <a:rPr lang="en-US" sz="1200" b="0" i="0" u="none" strike="noStrike" dirty="0">
                          <a:solidFill>
                            <a:srgbClr val="FFFFFF"/>
                          </a:solidFill>
                          <a:effectLst/>
                          <a:latin typeface="Consolas" panose="020B0609020204030204" pitchFamily="49" charset="0"/>
                        </a:rPr>
                        <a:t>(</a:t>
                      </a:r>
                      <a:r>
                        <a:rPr lang="en-US" sz="1200" b="0" i="0" u="none" strike="noStrike" dirty="0" err="1">
                          <a:solidFill>
                            <a:srgbClr val="FFFFFF"/>
                          </a:solidFill>
                          <a:effectLst/>
                          <a:latin typeface="Consolas" panose="020B0609020204030204" pitchFamily="49" charset="0"/>
                        </a:rPr>
                        <a:t>red_black_tree</a:t>
                      </a:r>
                      <a:r>
                        <a:rPr lang="en-US" sz="1200" b="0" i="0" u="none" strike="noStrike" dirty="0">
                          <a:solidFill>
                            <a:srgbClr val="FFFFFF"/>
                          </a:solidFill>
                          <a:effectLst/>
                          <a:latin typeface="Consolas" panose="020B0609020204030204" pitchFamily="49" charset="0"/>
                        </a:rPr>
                        <a:t> *t,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*x)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while</a:t>
                      </a:r>
                      <a:r>
                        <a:rPr lang="en-US" sz="1200" b="0" i="0" u="none" strike="noStrike" dirty="0">
                          <a:solidFill>
                            <a:srgbClr val="FFFFFF"/>
                          </a:solidFill>
                          <a:effectLst/>
                          <a:latin typeface="Consolas" panose="020B0609020204030204" pitchFamily="49" charset="0"/>
                        </a:rPr>
                        <a:t>(x != t-&gt;root &amp;&amp; x-&gt;color == Black)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(x == x-&gt;parent-&gt;left)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*w = x-&gt;parent-&gt;right;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(w-&gt;color == Red)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x-&gt;parent-&gt;color = Red;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left_rotate</a:t>
                      </a:r>
                      <a:r>
                        <a:rPr lang="en-US" sz="1200" b="0" i="0" u="none" strike="noStrike" dirty="0">
                          <a:solidFill>
                            <a:srgbClr val="FFFFFF"/>
                          </a:solidFill>
                          <a:effectLst/>
                          <a:latin typeface="Consolas" panose="020B0609020204030204" pitchFamily="49" charset="0"/>
                        </a:rPr>
                        <a:t>(t, x-&gt;parent);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 = x-&gt;parent-&gt;right;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(w-&gt;left-&gt;color == Black &amp;&amp; w-&gt;right-&gt;color == Black)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Red;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x-&gt;parent;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(w-&gt;right-&gt;color == Black)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w-&gt;left-&gt;color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Red;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right_rotate</a:t>
                      </a:r>
                      <a:r>
                        <a:rPr lang="en-US" sz="1200" b="0" i="0" u="none" strike="noStrike" dirty="0">
                          <a:solidFill>
                            <a:srgbClr val="FFFFFF"/>
                          </a:solidFill>
                          <a:effectLst/>
                          <a:latin typeface="Consolas" panose="020B0609020204030204" pitchFamily="49" charset="0"/>
                        </a:rPr>
                        <a:t>(t, w);</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 = x-&gt;parent-&gt;right;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x-&gt;parent-&gt;color;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x-&gt;parent-&gt;color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w-&gt;right-&gt;color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left_rotate</a:t>
                      </a:r>
                      <a:r>
                        <a:rPr lang="en-US" sz="1200" b="0" i="0" u="none" strike="noStrike" dirty="0">
                          <a:solidFill>
                            <a:srgbClr val="FFFFFF"/>
                          </a:solidFill>
                          <a:effectLst/>
                          <a:latin typeface="Consolas" panose="020B0609020204030204" pitchFamily="49" charset="0"/>
                        </a:rPr>
                        <a:t>(t, x-&gt;parent);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t-&gt;root;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endParaRPr lang="en-US" sz="1200" dirty="0">
                        <a:effectLst/>
                      </a:endParaRPr>
                    </a:p>
                  </a:txBody>
                  <a:tcPr marL="61599" marR="61599" marT="61599" marB="61599">
                    <a:lnL>
                      <a:noFill/>
                    </a:lnL>
                    <a:lnR>
                      <a:noFill/>
                    </a:lnR>
                    <a:lnT>
                      <a:noFill/>
                    </a:lnT>
                    <a:lnB>
                      <a:noFill/>
                    </a:lnB>
                    <a:solidFill>
                      <a:srgbClr val="333333"/>
                    </a:solidFill>
                  </a:tcPr>
                </a:tc>
                <a:extLst>
                  <a:ext uri="{0D108BD9-81ED-4DB2-BD59-A6C34878D82A}">
                    <a16:rowId xmlns:a16="http://schemas.microsoft.com/office/drawing/2014/main" val="125891364"/>
                  </a:ext>
                </a:extLst>
              </a:tr>
            </a:tbl>
          </a:graphicData>
        </a:graphic>
      </p:graphicFrame>
      <p:sp>
        <p:nvSpPr>
          <p:cNvPr id="9" name="Rectangle 1">
            <a:extLst>
              <a:ext uri="{FF2B5EF4-FFF2-40B4-BE49-F238E27FC236}">
                <a16:creationId xmlns:a16="http://schemas.microsoft.com/office/drawing/2014/main" id="{195C5504-D593-4F32-9D74-0B3DEA9AF08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6958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0D5B-992C-43A1-BEB9-92AF5B1B9339}"/>
              </a:ext>
            </a:extLst>
          </p:cNvPr>
          <p:cNvSpPr>
            <a:spLocks noGrp="1"/>
          </p:cNvSpPr>
          <p:nvPr>
            <p:ph type="title"/>
          </p:nvPr>
        </p:nvSpPr>
        <p:spPr/>
        <p:txBody>
          <a:bodyPr/>
          <a:lstStyle/>
          <a:p>
            <a:r>
              <a:rPr lang="en-US" dirty="0"/>
              <a:t>RB-Delete Code in C</a:t>
            </a:r>
          </a:p>
        </p:txBody>
      </p:sp>
      <p:sp>
        <p:nvSpPr>
          <p:cNvPr id="4" name="Footer Placeholder 3">
            <a:extLst>
              <a:ext uri="{FF2B5EF4-FFF2-40B4-BE49-F238E27FC236}">
                <a16:creationId xmlns:a16="http://schemas.microsoft.com/office/drawing/2014/main" id="{6DE5A32A-8837-48DC-A6C2-7056C354659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BC3DF6C-E075-4553-A11E-D0FE89196356}"/>
              </a:ext>
            </a:extLst>
          </p:cNvPr>
          <p:cNvSpPr>
            <a:spLocks noGrp="1"/>
          </p:cNvSpPr>
          <p:nvPr>
            <p:ph type="sldNum" sz="quarter" idx="12"/>
          </p:nvPr>
        </p:nvSpPr>
        <p:spPr/>
        <p:txBody>
          <a:bodyPr/>
          <a:lstStyle/>
          <a:p>
            <a:fld id="{AD3067CC-A3D2-4771-B551-15F5F02A511B}" type="slidenum">
              <a:rPr lang="en-US" smtClean="0"/>
              <a:t>45</a:t>
            </a:fld>
            <a:endParaRPr lang="en-US"/>
          </a:p>
        </p:txBody>
      </p:sp>
      <p:sp>
        <p:nvSpPr>
          <p:cNvPr id="7" name="Rectangle 1">
            <a:extLst>
              <a:ext uri="{FF2B5EF4-FFF2-40B4-BE49-F238E27FC236}">
                <a16:creationId xmlns:a16="http://schemas.microsoft.com/office/drawing/2014/main" id="{B38CF9A3-1A15-4180-8FC8-621943A50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8B324136-2491-4634-ACCF-D89941CA7E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95C5504-D593-4F32-9D74-0B3DEA9AF08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5CA7493C-609E-453A-97ED-1C54E9FA82F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5" name="Content Placeholder 14">
            <a:extLst>
              <a:ext uri="{FF2B5EF4-FFF2-40B4-BE49-F238E27FC236}">
                <a16:creationId xmlns:a16="http://schemas.microsoft.com/office/drawing/2014/main" id="{1C15DCB1-6748-4B05-A788-AA03FAA12A62}"/>
              </a:ext>
            </a:extLst>
          </p:cNvPr>
          <p:cNvGraphicFramePr>
            <a:graphicFrameLocks noGrp="1"/>
          </p:cNvGraphicFramePr>
          <p:nvPr>
            <p:ph idx="1"/>
            <p:extLst>
              <p:ext uri="{D42A27DB-BD31-4B8C-83A1-F6EECF244321}">
                <p14:modId xmlns:p14="http://schemas.microsoft.com/office/powerpoint/2010/main" val="2569378107"/>
              </p:ext>
            </p:extLst>
          </p:nvPr>
        </p:nvGraphicFramePr>
        <p:xfrm>
          <a:off x="2694468" y="1397602"/>
          <a:ext cx="6803064" cy="5235270"/>
        </p:xfrm>
        <a:graphic>
          <a:graphicData uri="http://schemas.openxmlformats.org/drawingml/2006/table">
            <a:tbl>
              <a:tblPr/>
              <a:tblGrid>
                <a:gridCol w="6803064">
                  <a:extLst>
                    <a:ext uri="{9D8B030D-6E8A-4147-A177-3AD203B41FA5}">
                      <a16:colId xmlns:a16="http://schemas.microsoft.com/office/drawing/2014/main" val="706797056"/>
                    </a:ext>
                  </a:extLst>
                </a:gridCol>
              </a:tblGrid>
              <a:tr h="4351338">
                <a:tc>
                  <a:txBody>
                    <a:bodyPr/>
                    <a:lstStyle/>
                    <a:p>
                      <a:pPr rtl="0" fontAlgn="t">
                        <a:spcBef>
                          <a:spcPts val="0"/>
                        </a:spcBef>
                        <a:spcAft>
                          <a:spcPts val="0"/>
                        </a:spcAft>
                      </a:pPr>
                      <a:r>
                        <a:rPr lang="en-US" sz="1200" b="0" i="0" u="none" strike="noStrike" dirty="0">
                          <a:solidFill>
                            <a:srgbClr val="FFFFFF"/>
                          </a:solidFill>
                          <a:effectLst/>
                          <a:latin typeface="Consolas" panose="020B0609020204030204" pitchFamily="49" charset="0"/>
                        </a:rPr>
                        <a:t>        }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tree_node</a:t>
                      </a:r>
                      <a:r>
                        <a:rPr lang="en-US" sz="1200" b="0" i="0" u="none" strike="noStrike" dirty="0">
                          <a:solidFill>
                            <a:srgbClr val="FFFFFF"/>
                          </a:solidFill>
                          <a:effectLst/>
                          <a:latin typeface="Consolas" panose="020B0609020204030204" pitchFamily="49" charset="0"/>
                        </a:rPr>
                        <a:t> *w = x-&gt;parent-&gt;left;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(w-&gt;color == Red)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x-&gt;parent-&gt;color = Red;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right_rotate</a:t>
                      </a:r>
                      <a:r>
                        <a:rPr lang="en-US" sz="1200" b="0" i="0" u="none" strike="noStrike" dirty="0">
                          <a:solidFill>
                            <a:srgbClr val="FFFFFF"/>
                          </a:solidFill>
                          <a:effectLst/>
                          <a:latin typeface="Consolas" panose="020B0609020204030204" pitchFamily="49" charset="0"/>
                        </a:rPr>
                        <a:t>(t, x-&gt;parent);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 = x-&gt;parent-&gt;left;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(w-&gt;right-&gt;color == Black &amp;&amp; w-&gt;left-&gt;color == Black)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Red;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x-&gt;parent;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 </a:t>
                      </a:r>
                      <a:r>
                        <a:rPr lang="en-US" sz="1200" b="0" i="0" u="none" strike="noStrike" dirty="0">
                          <a:solidFill>
                            <a:srgbClr val="FCC28C"/>
                          </a:solidFill>
                          <a:effectLst/>
                          <a:latin typeface="Consolas" panose="020B0609020204030204" pitchFamily="49" charset="0"/>
                        </a:rPr>
                        <a:t>else</a:t>
                      </a: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a:solidFill>
                            <a:srgbClr val="FCC28C"/>
                          </a:solidFill>
                          <a:effectLst/>
                          <a:latin typeface="Consolas" panose="020B0609020204030204" pitchFamily="49" charset="0"/>
                        </a:rPr>
                        <a:t>if</a:t>
                      </a:r>
                      <a:r>
                        <a:rPr lang="en-US" sz="1200" b="0" i="0" u="none" strike="noStrike" dirty="0">
                          <a:solidFill>
                            <a:srgbClr val="FFFFFF"/>
                          </a:solidFill>
                          <a:effectLst/>
                          <a:latin typeface="Consolas" panose="020B0609020204030204" pitchFamily="49" charset="0"/>
                        </a:rPr>
                        <a:t>(w-&gt;left-&gt;color == Black)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w-&gt;right-&gt;color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Red;</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left_rotate</a:t>
                      </a:r>
                      <a:r>
                        <a:rPr lang="en-US" sz="1200" b="0" i="0" u="none" strike="noStrike" dirty="0">
                          <a:solidFill>
                            <a:srgbClr val="FFFFFF"/>
                          </a:solidFill>
                          <a:effectLst/>
                          <a:latin typeface="Consolas" panose="020B0609020204030204" pitchFamily="49" charset="0"/>
                        </a:rPr>
                        <a:t>(t, w);</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 = x-&gt;parent-&gt;left;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w-&gt;color = x-&gt;parent-&gt;color;</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x-&gt;parent-&gt;color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w-&gt;left-&gt;color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r>
                        <a:rPr lang="en-US" sz="1200" b="0" i="0" u="none" strike="noStrike" dirty="0" err="1">
                          <a:solidFill>
                            <a:srgbClr val="FFFFFF"/>
                          </a:solidFill>
                          <a:effectLst/>
                          <a:latin typeface="Consolas" panose="020B0609020204030204" pitchFamily="49" charset="0"/>
                        </a:rPr>
                        <a:t>right_rotate</a:t>
                      </a:r>
                      <a:r>
                        <a:rPr lang="en-US" sz="1200" b="0" i="0" u="none" strike="noStrike" dirty="0">
                          <a:solidFill>
                            <a:srgbClr val="FFFFFF"/>
                          </a:solidFill>
                          <a:effectLst/>
                          <a:latin typeface="Consolas" panose="020B0609020204030204" pitchFamily="49" charset="0"/>
                        </a:rPr>
                        <a:t>(t, x-&gt;parent);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 = t-&gt;root;</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    x-&gt;color = Black;</a:t>
                      </a:r>
                      <a:br>
                        <a:rPr lang="en-US" sz="1200" b="0" i="0" u="none" strike="noStrike" dirty="0">
                          <a:solidFill>
                            <a:srgbClr val="FFFFFF"/>
                          </a:solidFill>
                          <a:effectLst/>
                          <a:latin typeface="Consolas" panose="020B0609020204030204" pitchFamily="49" charset="0"/>
                        </a:rPr>
                      </a:br>
                      <a:r>
                        <a:rPr lang="en-US" sz="1200" b="0" i="0" u="none" strike="noStrike" dirty="0">
                          <a:solidFill>
                            <a:srgbClr val="FFFFFF"/>
                          </a:solidFill>
                          <a:effectLst/>
                          <a:latin typeface="Consolas" panose="020B0609020204030204" pitchFamily="49" charset="0"/>
                        </a:rPr>
                        <a:t>}</a:t>
                      </a:r>
                      <a:endParaRPr lang="en-US" sz="1200" dirty="0">
                        <a:effectLst/>
                      </a:endParaRPr>
                    </a:p>
                  </a:txBody>
                  <a:tcPr marL="57315" marR="57315" marT="57315" marB="57315">
                    <a:lnL>
                      <a:noFill/>
                    </a:lnL>
                    <a:lnR>
                      <a:noFill/>
                    </a:lnR>
                    <a:lnT>
                      <a:noFill/>
                    </a:lnT>
                    <a:lnB>
                      <a:noFill/>
                    </a:lnB>
                    <a:solidFill>
                      <a:srgbClr val="333333"/>
                    </a:solidFill>
                  </a:tcPr>
                </a:tc>
                <a:extLst>
                  <a:ext uri="{0D108BD9-81ED-4DB2-BD59-A6C34878D82A}">
                    <a16:rowId xmlns:a16="http://schemas.microsoft.com/office/drawing/2014/main" val="1080931688"/>
                  </a:ext>
                </a:extLst>
              </a:tr>
            </a:tbl>
          </a:graphicData>
        </a:graphic>
      </p:graphicFrame>
      <p:sp>
        <p:nvSpPr>
          <p:cNvPr id="16" name="Rectangle 2">
            <a:extLst>
              <a:ext uri="{FF2B5EF4-FFF2-40B4-BE49-F238E27FC236}">
                <a16:creationId xmlns:a16="http://schemas.microsoft.com/office/drawing/2014/main" id="{68E4000B-3901-45D9-932F-21B1A27C69E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716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1180BD-988D-4BBD-935B-6B5F7DCB8139}"/>
              </a:ext>
            </a:extLst>
          </p:cNvPr>
          <p:cNvSpPr>
            <a:spLocks noGrp="1"/>
          </p:cNvSpPr>
          <p:nvPr>
            <p:ph type="title"/>
          </p:nvPr>
        </p:nvSpPr>
        <p:spPr/>
        <p:txBody>
          <a:bodyPr/>
          <a:lstStyle/>
          <a:p>
            <a:r>
              <a:rPr lang="en-US" dirty="0"/>
              <a:t>RB-TRANSPLANT</a:t>
            </a:r>
          </a:p>
        </p:txBody>
      </p:sp>
      <p:sp>
        <p:nvSpPr>
          <p:cNvPr id="4" name="Footer Placeholder 3">
            <a:extLst>
              <a:ext uri="{FF2B5EF4-FFF2-40B4-BE49-F238E27FC236}">
                <a16:creationId xmlns:a16="http://schemas.microsoft.com/office/drawing/2014/main" id="{D0D248D2-CA0F-494A-BED0-B3CE59D4141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FF2D8D-5F1C-4183-8ADC-0180D61DB8F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a:t>
            </a:fld>
            <a:endParaRPr lang="en-US"/>
          </a:p>
        </p:txBody>
      </p:sp>
      <p:pic>
        <p:nvPicPr>
          <p:cNvPr id="3074" name="Picture 2" descr="aritrary parent of nil node">
            <a:extLst>
              <a:ext uri="{FF2B5EF4-FFF2-40B4-BE49-F238E27FC236}">
                <a16:creationId xmlns:a16="http://schemas.microsoft.com/office/drawing/2014/main" id="{D5ABD595-3F66-4952-8D81-B5B9F52F6D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2567781"/>
            <a:ext cx="35814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3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E7FD-E228-45E5-BB89-26B3A9F07E51}"/>
              </a:ext>
            </a:extLst>
          </p:cNvPr>
          <p:cNvSpPr>
            <a:spLocks noGrp="1"/>
          </p:cNvSpPr>
          <p:nvPr>
            <p:ph type="title"/>
          </p:nvPr>
        </p:nvSpPr>
        <p:spPr/>
        <p:txBody>
          <a:bodyPr/>
          <a:lstStyle/>
          <a:p>
            <a:r>
              <a:rPr lang="en-US" dirty="0"/>
              <a:t>BST Delete – Review (Case 1 &amp; 2)</a:t>
            </a:r>
          </a:p>
        </p:txBody>
      </p:sp>
      <p:sp>
        <p:nvSpPr>
          <p:cNvPr id="4" name="Footer Placeholder 3">
            <a:extLst>
              <a:ext uri="{FF2B5EF4-FFF2-40B4-BE49-F238E27FC236}">
                <a16:creationId xmlns:a16="http://schemas.microsoft.com/office/drawing/2014/main" id="{2768A608-F4F5-4F82-B608-DACE03787391}"/>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89DF4D3-D718-412C-87DA-CB233013F536}"/>
              </a:ext>
            </a:extLst>
          </p:cNvPr>
          <p:cNvSpPr>
            <a:spLocks noGrp="1"/>
          </p:cNvSpPr>
          <p:nvPr>
            <p:ph type="sldNum" sz="quarter" idx="12"/>
          </p:nvPr>
        </p:nvSpPr>
        <p:spPr/>
        <p:txBody>
          <a:bodyPr/>
          <a:lstStyle/>
          <a:p>
            <a:fld id="{AD3067CC-A3D2-4771-B551-15F5F02A511B}" type="slidenum">
              <a:rPr lang="en-US" smtClean="0"/>
              <a:t>6</a:t>
            </a:fld>
            <a:endParaRPr lang="en-US"/>
          </a:p>
        </p:txBody>
      </p:sp>
      <p:pic>
        <p:nvPicPr>
          <p:cNvPr id="4098" name="Picture 2" descr="deletion in BST with one or no child">
            <a:extLst>
              <a:ext uri="{FF2B5EF4-FFF2-40B4-BE49-F238E27FC236}">
                <a16:creationId xmlns:a16="http://schemas.microsoft.com/office/drawing/2014/main" id="{992875A9-222E-488C-A169-3556C45375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7519" y="1825625"/>
            <a:ext cx="102369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1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BST Delete – Review (Case 3 - Ex 1)</a:t>
            </a:r>
          </a:p>
        </p:txBody>
      </p:sp>
      <p:pic>
        <p:nvPicPr>
          <p:cNvPr id="18434" name="Picture 2" descr="deleting smallest node in a binary search tree">
            <a:extLst>
              <a:ext uri="{FF2B5EF4-FFF2-40B4-BE49-F238E27FC236}">
                <a16:creationId xmlns:a16="http://schemas.microsoft.com/office/drawing/2014/main" id="{D7A943EE-4C2E-4552-A50A-1D963C7447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1648" y="1825625"/>
            <a:ext cx="9048697"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B21A09A-DA50-473F-8DD6-6F09AE77AF9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0434A8E-39E9-401A-968D-42C6BCE1A7B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7</a:t>
            </a:fld>
            <a:endParaRPr lang="en-US"/>
          </a:p>
        </p:txBody>
      </p:sp>
      <p:sp>
        <p:nvSpPr>
          <p:cNvPr id="6" name="TextBox 5">
            <a:extLst>
              <a:ext uri="{FF2B5EF4-FFF2-40B4-BE49-F238E27FC236}">
                <a16:creationId xmlns:a16="http://schemas.microsoft.com/office/drawing/2014/main" id="{EADDF43A-D839-4C95-9C46-FB3F46AC2F1E}"/>
              </a:ext>
            </a:extLst>
          </p:cNvPr>
          <p:cNvSpPr txBox="1"/>
          <p:nvPr/>
        </p:nvSpPr>
        <p:spPr>
          <a:xfrm>
            <a:off x="2681207" y="1958111"/>
            <a:ext cx="40837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7E538607-B400-42FA-8767-A28753CB45E5}"/>
              </a:ext>
            </a:extLst>
          </p:cNvPr>
          <p:cNvSpPr txBox="1"/>
          <p:nvPr/>
        </p:nvSpPr>
        <p:spPr>
          <a:xfrm>
            <a:off x="3222594" y="2839007"/>
            <a:ext cx="585926" cy="307777"/>
          </a:xfrm>
          <a:prstGeom prst="rect">
            <a:avLst/>
          </a:prstGeom>
          <a:noFill/>
        </p:spPr>
        <p:txBody>
          <a:bodyPr wrap="square" rtlCol="0">
            <a:spAutoFit/>
          </a:bodyPr>
          <a:lstStyle/>
          <a:p>
            <a:r>
              <a:rPr lang="en-US" dirty="0"/>
              <a:t>22</a:t>
            </a:r>
          </a:p>
        </p:txBody>
      </p:sp>
      <p:sp>
        <p:nvSpPr>
          <p:cNvPr id="9" name="TextBox 8">
            <a:extLst>
              <a:ext uri="{FF2B5EF4-FFF2-40B4-BE49-F238E27FC236}">
                <a16:creationId xmlns:a16="http://schemas.microsoft.com/office/drawing/2014/main" id="{5CEEF050-A253-432E-8E84-3DCFE25F1FEE}"/>
              </a:ext>
            </a:extLst>
          </p:cNvPr>
          <p:cNvSpPr txBox="1"/>
          <p:nvPr/>
        </p:nvSpPr>
        <p:spPr>
          <a:xfrm>
            <a:off x="1571650" y="2094605"/>
            <a:ext cx="408373" cy="307777"/>
          </a:xfrm>
          <a:prstGeom prst="rect">
            <a:avLst/>
          </a:prstGeom>
          <a:noFill/>
        </p:spPr>
        <p:txBody>
          <a:bodyPr wrap="square" rtlCol="0">
            <a:spAutoFit/>
          </a:bodyPr>
          <a:lstStyle/>
          <a:p>
            <a:r>
              <a:rPr lang="en-US" dirty="0"/>
              <a:t>14</a:t>
            </a:r>
          </a:p>
        </p:txBody>
      </p:sp>
      <p:cxnSp>
        <p:nvCxnSpPr>
          <p:cNvPr id="14" name="Connector: Curved 13">
            <a:extLst>
              <a:ext uri="{FF2B5EF4-FFF2-40B4-BE49-F238E27FC236}">
                <a16:creationId xmlns:a16="http://schemas.microsoft.com/office/drawing/2014/main" id="{3ECA0E27-0E9F-48D8-9415-9FFDB8E9F571}"/>
              </a:ext>
            </a:extLst>
          </p:cNvPr>
          <p:cNvCxnSpPr>
            <a:cxnSpLocks/>
            <a:stCxn id="9" idx="1"/>
          </p:cNvCxnSpPr>
          <p:nvPr/>
        </p:nvCxnSpPr>
        <p:spPr>
          <a:xfrm rot="10800000" flipH="1" flipV="1">
            <a:off x="1571650" y="2248493"/>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DE0D0A3E-442F-4876-9C38-DD58576F5135}"/>
              </a:ext>
            </a:extLst>
          </p:cNvPr>
          <p:cNvSpPr txBox="1"/>
          <p:nvPr/>
        </p:nvSpPr>
        <p:spPr>
          <a:xfrm>
            <a:off x="1660123" y="3737296"/>
            <a:ext cx="328776" cy="307777"/>
          </a:xfrm>
          <a:prstGeom prst="rect">
            <a:avLst/>
          </a:prstGeom>
          <a:noFill/>
        </p:spPr>
        <p:txBody>
          <a:bodyPr wrap="square" rtlCol="0">
            <a:spAutoFit/>
          </a:bodyPr>
          <a:lstStyle/>
          <a:p>
            <a:r>
              <a:rPr lang="en-US" dirty="0"/>
              <a:t>8</a:t>
            </a:r>
          </a:p>
        </p:txBody>
      </p:sp>
      <p:sp>
        <p:nvSpPr>
          <p:cNvPr id="18" name="TextBox 17">
            <a:extLst>
              <a:ext uri="{FF2B5EF4-FFF2-40B4-BE49-F238E27FC236}">
                <a16:creationId xmlns:a16="http://schemas.microsoft.com/office/drawing/2014/main" id="{C3ABCDA2-8DC1-4E62-9FC9-D3E6FA106A61}"/>
              </a:ext>
            </a:extLst>
          </p:cNvPr>
          <p:cNvSpPr txBox="1"/>
          <p:nvPr/>
        </p:nvSpPr>
        <p:spPr>
          <a:xfrm>
            <a:off x="2681207" y="3737296"/>
            <a:ext cx="585925"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648B3394-7175-4923-938B-C2322FCA9998}"/>
              </a:ext>
            </a:extLst>
          </p:cNvPr>
          <p:cNvSpPr txBox="1"/>
          <p:nvPr/>
        </p:nvSpPr>
        <p:spPr>
          <a:xfrm>
            <a:off x="2130792" y="4659505"/>
            <a:ext cx="550415" cy="307777"/>
          </a:xfrm>
          <a:prstGeom prst="rect">
            <a:avLst/>
          </a:prstGeom>
          <a:noFill/>
        </p:spPr>
        <p:txBody>
          <a:bodyPr wrap="square" rtlCol="0">
            <a:spAutoFit/>
          </a:bodyPr>
          <a:lstStyle/>
          <a:p>
            <a:r>
              <a:rPr lang="en-US" dirty="0"/>
              <a:t>15</a:t>
            </a:r>
          </a:p>
        </p:txBody>
      </p:sp>
      <p:sp>
        <p:nvSpPr>
          <p:cNvPr id="20" name="TextBox 19">
            <a:extLst>
              <a:ext uri="{FF2B5EF4-FFF2-40B4-BE49-F238E27FC236}">
                <a16:creationId xmlns:a16="http://schemas.microsoft.com/office/drawing/2014/main" id="{4DDA130A-AB47-4846-9907-7666868EAE92}"/>
              </a:ext>
            </a:extLst>
          </p:cNvPr>
          <p:cNvSpPr txBox="1"/>
          <p:nvPr/>
        </p:nvSpPr>
        <p:spPr>
          <a:xfrm>
            <a:off x="3204838" y="4659505"/>
            <a:ext cx="692460" cy="307777"/>
          </a:xfrm>
          <a:prstGeom prst="rect">
            <a:avLst/>
          </a:prstGeom>
          <a:noFill/>
        </p:spPr>
        <p:txBody>
          <a:bodyPr wrap="square" rtlCol="0">
            <a:spAutoFit/>
          </a:bodyPr>
          <a:lstStyle/>
          <a:p>
            <a:r>
              <a:rPr lang="en-US" dirty="0"/>
              <a:t>19</a:t>
            </a:r>
          </a:p>
        </p:txBody>
      </p:sp>
      <p:sp>
        <p:nvSpPr>
          <p:cNvPr id="21" name="TextBox 20">
            <a:extLst>
              <a:ext uri="{FF2B5EF4-FFF2-40B4-BE49-F238E27FC236}">
                <a16:creationId xmlns:a16="http://schemas.microsoft.com/office/drawing/2014/main" id="{2DF77C68-E13F-4981-8169-8EC210C687C2}"/>
              </a:ext>
            </a:extLst>
          </p:cNvPr>
          <p:cNvSpPr txBox="1"/>
          <p:nvPr/>
        </p:nvSpPr>
        <p:spPr>
          <a:xfrm>
            <a:off x="2539165" y="5562012"/>
            <a:ext cx="550415" cy="307777"/>
          </a:xfrm>
          <a:prstGeom prst="rect">
            <a:avLst/>
          </a:prstGeom>
          <a:noFill/>
        </p:spPr>
        <p:txBody>
          <a:bodyPr wrap="square" rtlCol="0">
            <a:spAutoFit/>
          </a:bodyPr>
          <a:lstStyle/>
          <a:p>
            <a:r>
              <a:rPr lang="en-US" dirty="0"/>
              <a:t>16</a:t>
            </a:r>
          </a:p>
        </p:txBody>
      </p:sp>
      <p:sp>
        <p:nvSpPr>
          <p:cNvPr id="23" name="TextBox 22">
            <a:extLst>
              <a:ext uri="{FF2B5EF4-FFF2-40B4-BE49-F238E27FC236}">
                <a16:creationId xmlns:a16="http://schemas.microsoft.com/office/drawing/2014/main" id="{115B0973-5217-4C79-AE39-1EF144B88112}"/>
              </a:ext>
            </a:extLst>
          </p:cNvPr>
          <p:cNvSpPr txBox="1"/>
          <p:nvPr/>
        </p:nvSpPr>
        <p:spPr>
          <a:xfrm>
            <a:off x="4813178" y="4609507"/>
            <a:ext cx="550415" cy="307777"/>
          </a:xfrm>
          <a:prstGeom prst="rect">
            <a:avLst/>
          </a:prstGeom>
          <a:noFill/>
        </p:spPr>
        <p:txBody>
          <a:bodyPr wrap="square" rtlCol="0">
            <a:spAutoFit/>
          </a:bodyPr>
          <a:lstStyle/>
          <a:p>
            <a:r>
              <a:rPr lang="en-US" dirty="0"/>
              <a:t>16</a:t>
            </a:r>
          </a:p>
        </p:txBody>
      </p:sp>
      <p:sp>
        <p:nvSpPr>
          <p:cNvPr id="24" name="TextBox 23">
            <a:extLst>
              <a:ext uri="{FF2B5EF4-FFF2-40B4-BE49-F238E27FC236}">
                <a16:creationId xmlns:a16="http://schemas.microsoft.com/office/drawing/2014/main" id="{BE68D828-7499-4187-92CB-60C9959A0A7D}"/>
              </a:ext>
            </a:extLst>
          </p:cNvPr>
          <p:cNvSpPr txBox="1"/>
          <p:nvPr/>
        </p:nvSpPr>
        <p:spPr>
          <a:xfrm>
            <a:off x="5363593" y="1927449"/>
            <a:ext cx="408373" cy="307777"/>
          </a:xfrm>
          <a:prstGeom prst="rect">
            <a:avLst/>
          </a:prstGeom>
          <a:noFill/>
        </p:spPr>
        <p:txBody>
          <a:bodyPr wrap="square" rtlCol="0">
            <a:spAutoFit/>
          </a:bodyPr>
          <a:lstStyle/>
          <a:p>
            <a:r>
              <a:rPr lang="en-US" dirty="0"/>
              <a:t>20</a:t>
            </a:r>
          </a:p>
        </p:txBody>
      </p:sp>
      <p:sp>
        <p:nvSpPr>
          <p:cNvPr id="25" name="TextBox 24">
            <a:extLst>
              <a:ext uri="{FF2B5EF4-FFF2-40B4-BE49-F238E27FC236}">
                <a16:creationId xmlns:a16="http://schemas.microsoft.com/office/drawing/2014/main" id="{812495C4-37AF-4BBC-923E-D0F96B910566}"/>
              </a:ext>
            </a:extLst>
          </p:cNvPr>
          <p:cNvSpPr txBox="1"/>
          <p:nvPr/>
        </p:nvSpPr>
        <p:spPr>
          <a:xfrm>
            <a:off x="8063734" y="1956622"/>
            <a:ext cx="408373" cy="307777"/>
          </a:xfrm>
          <a:prstGeom prst="rect">
            <a:avLst/>
          </a:prstGeom>
          <a:noFill/>
        </p:spPr>
        <p:txBody>
          <a:bodyPr wrap="square" rtlCol="0">
            <a:spAutoFit/>
          </a:bodyPr>
          <a:lstStyle/>
          <a:p>
            <a:r>
              <a:rPr lang="en-US" dirty="0"/>
              <a:t>20</a:t>
            </a:r>
          </a:p>
        </p:txBody>
      </p:sp>
      <p:sp>
        <p:nvSpPr>
          <p:cNvPr id="27" name="TextBox 26">
            <a:extLst>
              <a:ext uri="{FF2B5EF4-FFF2-40B4-BE49-F238E27FC236}">
                <a16:creationId xmlns:a16="http://schemas.microsoft.com/office/drawing/2014/main" id="{51B834CD-9A30-4D98-BC14-7FCA3521B71D}"/>
              </a:ext>
            </a:extLst>
          </p:cNvPr>
          <p:cNvSpPr txBox="1"/>
          <p:nvPr/>
        </p:nvSpPr>
        <p:spPr>
          <a:xfrm>
            <a:off x="9350919" y="2282784"/>
            <a:ext cx="550415" cy="307777"/>
          </a:xfrm>
          <a:prstGeom prst="rect">
            <a:avLst/>
          </a:prstGeom>
          <a:noFill/>
        </p:spPr>
        <p:txBody>
          <a:bodyPr wrap="square" rtlCol="0">
            <a:spAutoFit/>
          </a:bodyPr>
          <a:lstStyle/>
          <a:p>
            <a:r>
              <a:rPr lang="en-US" dirty="0"/>
              <a:t>15</a:t>
            </a:r>
          </a:p>
        </p:txBody>
      </p:sp>
      <p:sp>
        <p:nvSpPr>
          <p:cNvPr id="28" name="TextBox 27">
            <a:extLst>
              <a:ext uri="{FF2B5EF4-FFF2-40B4-BE49-F238E27FC236}">
                <a16:creationId xmlns:a16="http://schemas.microsoft.com/office/drawing/2014/main" id="{FBB2B313-213A-4F61-A691-B96A15973464}"/>
              </a:ext>
            </a:extLst>
          </p:cNvPr>
          <p:cNvSpPr txBox="1"/>
          <p:nvPr/>
        </p:nvSpPr>
        <p:spPr>
          <a:xfrm>
            <a:off x="5882935" y="2835698"/>
            <a:ext cx="585926" cy="307777"/>
          </a:xfrm>
          <a:prstGeom prst="rect">
            <a:avLst/>
          </a:prstGeom>
          <a:noFill/>
        </p:spPr>
        <p:txBody>
          <a:bodyPr wrap="square" rtlCol="0">
            <a:spAutoFit/>
          </a:bodyPr>
          <a:lstStyle/>
          <a:p>
            <a:r>
              <a:rPr lang="en-US" dirty="0"/>
              <a:t>22</a:t>
            </a:r>
          </a:p>
        </p:txBody>
      </p:sp>
      <p:sp>
        <p:nvSpPr>
          <p:cNvPr id="29" name="TextBox 28">
            <a:extLst>
              <a:ext uri="{FF2B5EF4-FFF2-40B4-BE49-F238E27FC236}">
                <a16:creationId xmlns:a16="http://schemas.microsoft.com/office/drawing/2014/main" id="{C213789B-DE99-4D41-89DF-78D2970F3978}"/>
              </a:ext>
            </a:extLst>
          </p:cNvPr>
          <p:cNvSpPr txBox="1"/>
          <p:nvPr/>
        </p:nvSpPr>
        <p:spPr>
          <a:xfrm>
            <a:off x="8610600" y="2903764"/>
            <a:ext cx="585926" cy="307777"/>
          </a:xfrm>
          <a:prstGeom prst="rect">
            <a:avLst/>
          </a:prstGeom>
          <a:noFill/>
        </p:spPr>
        <p:txBody>
          <a:bodyPr wrap="square" rtlCol="0">
            <a:spAutoFit/>
          </a:bodyPr>
          <a:lstStyle/>
          <a:p>
            <a:r>
              <a:rPr lang="en-US" dirty="0"/>
              <a:t>22</a:t>
            </a:r>
          </a:p>
        </p:txBody>
      </p:sp>
      <p:sp>
        <p:nvSpPr>
          <p:cNvPr id="30" name="TextBox 29">
            <a:extLst>
              <a:ext uri="{FF2B5EF4-FFF2-40B4-BE49-F238E27FC236}">
                <a16:creationId xmlns:a16="http://schemas.microsoft.com/office/drawing/2014/main" id="{B7D79234-2EBF-464A-9843-E52A1B440EBF}"/>
              </a:ext>
            </a:extLst>
          </p:cNvPr>
          <p:cNvSpPr txBox="1"/>
          <p:nvPr/>
        </p:nvSpPr>
        <p:spPr>
          <a:xfrm>
            <a:off x="5354788" y="3710702"/>
            <a:ext cx="585925" cy="307777"/>
          </a:xfrm>
          <a:prstGeom prst="rect">
            <a:avLst/>
          </a:prstGeom>
          <a:noFill/>
        </p:spPr>
        <p:txBody>
          <a:bodyPr wrap="square" rtlCol="0">
            <a:spAutoFit/>
          </a:bodyPr>
          <a:lstStyle/>
          <a:p>
            <a:r>
              <a:rPr lang="en-US" dirty="0"/>
              <a:t>17</a:t>
            </a:r>
          </a:p>
        </p:txBody>
      </p:sp>
      <p:sp>
        <p:nvSpPr>
          <p:cNvPr id="31" name="TextBox 30">
            <a:extLst>
              <a:ext uri="{FF2B5EF4-FFF2-40B4-BE49-F238E27FC236}">
                <a16:creationId xmlns:a16="http://schemas.microsoft.com/office/drawing/2014/main" id="{A85B768D-1B44-4FCE-B029-E237980109CA}"/>
              </a:ext>
            </a:extLst>
          </p:cNvPr>
          <p:cNvSpPr txBox="1"/>
          <p:nvPr/>
        </p:nvSpPr>
        <p:spPr>
          <a:xfrm>
            <a:off x="9626126" y="3211541"/>
            <a:ext cx="585925" cy="307777"/>
          </a:xfrm>
          <a:prstGeom prst="rect">
            <a:avLst/>
          </a:prstGeom>
          <a:noFill/>
        </p:spPr>
        <p:txBody>
          <a:bodyPr wrap="square" rtlCol="0">
            <a:spAutoFit/>
          </a:bodyPr>
          <a:lstStyle/>
          <a:p>
            <a:r>
              <a:rPr lang="en-US" dirty="0"/>
              <a:t>17</a:t>
            </a:r>
          </a:p>
        </p:txBody>
      </p:sp>
      <p:sp>
        <p:nvSpPr>
          <p:cNvPr id="32" name="TextBox 31">
            <a:extLst>
              <a:ext uri="{FF2B5EF4-FFF2-40B4-BE49-F238E27FC236}">
                <a16:creationId xmlns:a16="http://schemas.microsoft.com/office/drawing/2014/main" id="{831F989A-04AB-4A6E-9E96-116A69F1FA16}"/>
              </a:ext>
            </a:extLst>
          </p:cNvPr>
          <p:cNvSpPr txBox="1"/>
          <p:nvPr/>
        </p:nvSpPr>
        <p:spPr>
          <a:xfrm>
            <a:off x="8063734" y="3759015"/>
            <a:ext cx="585925" cy="307777"/>
          </a:xfrm>
          <a:prstGeom prst="rect">
            <a:avLst/>
          </a:prstGeom>
          <a:noFill/>
        </p:spPr>
        <p:txBody>
          <a:bodyPr wrap="square" rtlCol="0">
            <a:spAutoFit/>
          </a:bodyPr>
          <a:lstStyle/>
          <a:p>
            <a:r>
              <a:rPr lang="en-US" dirty="0"/>
              <a:t>17</a:t>
            </a:r>
          </a:p>
        </p:txBody>
      </p:sp>
      <p:sp>
        <p:nvSpPr>
          <p:cNvPr id="33" name="TextBox 32">
            <a:extLst>
              <a:ext uri="{FF2B5EF4-FFF2-40B4-BE49-F238E27FC236}">
                <a16:creationId xmlns:a16="http://schemas.microsoft.com/office/drawing/2014/main" id="{BC620B35-4A19-44E7-AB89-5B009F0D67B2}"/>
              </a:ext>
            </a:extLst>
          </p:cNvPr>
          <p:cNvSpPr txBox="1"/>
          <p:nvPr/>
        </p:nvSpPr>
        <p:spPr>
          <a:xfrm>
            <a:off x="4333403" y="3727681"/>
            <a:ext cx="328776" cy="307777"/>
          </a:xfrm>
          <a:prstGeom prst="rect">
            <a:avLst/>
          </a:prstGeom>
          <a:noFill/>
        </p:spPr>
        <p:txBody>
          <a:bodyPr wrap="square" rtlCol="0">
            <a:spAutoFit/>
          </a:bodyPr>
          <a:lstStyle/>
          <a:p>
            <a:r>
              <a:rPr lang="en-US" dirty="0"/>
              <a:t>8</a:t>
            </a:r>
          </a:p>
        </p:txBody>
      </p:sp>
      <p:sp>
        <p:nvSpPr>
          <p:cNvPr id="34" name="TextBox 33">
            <a:extLst>
              <a:ext uri="{FF2B5EF4-FFF2-40B4-BE49-F238E27FC236}">
                <a16:creationId xmlns:a16="http://schemas.microsoft.com/office/drawing/2014/main" id="{E26FC3C4-DB94-43A1-A4DF-B856E6C7F5B1}"/>
              </a:ext>
            </a:extLst>
          </p:cNvPr>
          <p:cNvSpPr txBox="1"/>
          <p:nvPr/>
        </p:nvSpPr>
        <p:spPr>
          <a:xfrm>
            <a:off x="7513319" y="4659505"/>
            <a:ext cx="550415" cy="307777"/>
          </a:xfrm>
          <a:prstGeom prst="rect">
            <a:avLst/>
          </a:prstGeom>
          <a:noFill/>
        </p:spPr>
        <p:txBody>
          <a:bodyPr wrap="square" rtlCol="0">
            <a:spAutoFit/>
          </a:bodyPr>
          <a:lstStyle/>
          <a:p>
            <a:r>
              <a:rPr lang="en-US" dirty="0"/>
              <a:t>16</a:t>
            </a:r>
          </a:p>
        </p:txBody>
      </p:sp>
      <p:sp>
        <p:nvSpPr>
          <p:cNvPr id="35" name="TextBox 34">
            <a:extLst>
              <a:ext uri="{FF2B5EF4-FFF2-40B4-BE49-F238E27FC236}">
                <a16:creationId xmlns:a16="http://schemas.microsoft.com/office/drawing/2014/main" id="{B454E04A-7A9B-49EF-BECF-EF18E7FC14E1}"/>
              </a:ext>
            </a:extLst>
          </p:cNvPr>
          <p:cNvSpPr txBox="1"/>
          <p:nvPr/>
        </p:nvSpPr>
        <p:spPr>
          <a:xfrm>
            <a:off x="5882935" y="4624444"/>
            <a:ext cx="692460" cy="307777"/>
          </a:xfrm>
          <a:prstGeom prst="rect">
            <a:avLst/>
          </a:prstGeom>
          <a:noFill/>
        </p:spPr>
        <p:txBody>
          <a:bodyPr wrap="square" rtlCol="0">
            <a:spAutoFit/>
          </a:bodyPr>
          <a:lstStyle/>
          <a:p>
            <a:r>
              <a:rPr lang="en-US" dirty="0"/>
              <a:t>19</a:t>
            </a:r>
          </a:p>
        </p:txBody>
      </p:sp>
      <p:sp>
        <p:nvSpPr>
          <p:cNvPr id="36" name="TextBox 35">
            <a:extLst>
              <a:ext uri="{FF2B5EF4-FFF2-40B4-BE49-F238E27FC236}">
                <a16:creationId xmlns:a16="http://schemas.microsoft.com/office/drawing/2014/main" id="{673B206A-EA31-4941-AD88-C1040C5A2FCA}"/>
              </a:ext>
            </a:extLst>
          </p:cNvPr>
          <p:cNvSpPr txBox="1"/>
          <p:nvPr/>
        </p:nvSpPr>
        <p:spPr>
          <a:xfrm>
            <a:off x="8610600" y="4659505"/>
            <a:ext cx="692460" cy="307777"/>
          </a:xfrm>
          <a:prstGeom prst="rect">
            <a:avLst/>
          </a:prstGeom>
          <a:noFill/>
        </p:spPr>
        <p:txBody>
          <a:bodyPr wrap="square" rtlCol="0">
            <a:spAutoFit/>
          </a:bodyPr>
          <a:lstStyle/>
          <a:p>
            <a:r>
              <a:rPr lang="en-US" dirty="0"/>
              <a:t>19</a:t>
            </a:r>
          </a:p>
        </p:txBody>
      </p:sp>
      <p:sp>
        <p:nvSpPr>
          <p:cNvPr id="37" name="TextBox 36">
            <a:extLst>
              <a:ext uri="{FF2B5EF4-FFF2-40B4-BE49-F238E27FC236}">
                <a16:creationId xmlns:a16="http://schemas.microsoft.com/office/drawing/2014/main" id="{D55F396C-B04B-44E7-8003-7A7A680DC996}"/>
              </a:ext>
            </a:extLst>
          </p:cNvPr>
          <p:cNvSpPr txBox="1"/>
          <p:nvPr/>
        </p:nvSpPr>
        <p:spPr>
          <a:xfrm>
            <a:off x="7050272" y="3765490"/>
            <a:ext cx="328776" cy="307777"/>
          </a:xfrm>
          <a:prstGeom prst="rect">
            <a:avLst/>
          </a:prstGeom>
          <a:noFill/>
        </p:spPr>
        <p:txBody>
          <a:bodyPr wrap="square" rtlCol="0">
            <a:spAutoFit/>
          </a:bodyPr>
          <a:lstStyle/>
          <a:p>
            <a:r>
              <a:rPr lang="en-US" dirty="0"/>
              <a:t>8</a:t>
            </a:r>
          </a:p>
        </p:txBody>
      </p:sp>
      <p:sp>
        <p:nvSpPr>
          <p:cNvPr id="38" name="TextBox 37">
            <a:extLst>
              <a:ext uri="{FF2B5EF4-FFF2-40B4-BE49-F238E27FC236}">
                <a16:creationId xmlns:a16="http://schemas.microsoft.com/office/drawing/2014/main" id="{08E9A9CB-BDF3-4AED-B37E-93FC15818019}"/>
              </a:ext>
            </a:extLst>
          </p:cNvPr>
          <p:cNvSpPr txBox="1"/>
          <p:nvPr/>
        </p:nvSpPr>
        <p:spPr>
          <a:xfrm>
            <a:off x="10173582" y="4129136"/>
            <a:ext cx="692460" cy="307777"/>
          </a:xfrm>
          <a:prstGeom prst="rect">
            <a:avLst/>
          </a:prstGeom>
          <a:noFill/>
        </p:spPr>
        <p:txBody>
          <a:bodyPr wrap="square" rtlCol="0">
            <a:spAutoFit/>
          </a:bodyPr>
          <a:lstStyle/>
          <a:p>
            <a:r>
              <a:rPr lang="en-US" dirty="0"/>
              <a:t>19</a:t>
            </a:r>
          </a:p>
        </p:txBody>
      </p:sp>
      <p:sp>
        <p:nvSpPr>
          <p:cNvPr id="40" name="TextBox 39">
            <a:extLst>
              <a:ext uri="{FF2B5EF4-FFF2-40B4-BE49-F238E27FC236}">
                <a16:creationId xmlns:a16="http://schemas.microsoft.com/office/drawing/2014/main" id="{51393998-67FA-4F5A-8093-360174705418}"/>
              </a:ext>
            </a:extLst>
          </p:cNvPr>
          <p:cNvSpPr txBox="1"/>
          <p:nvPr/>
        </p:nvSpPr>
        <p:spPr>
          <a:xfrm>
            <a:off x="4164955" y="2079304"/>
            <a:ext cx="408373" cy="307777"/>
          </a:xfrm>
          <a:prstGeom prst="rect">
            <a:avLst/>
          </a:prstGeom>
          <a:noFill/>
        </p:spPr>
        <p:txBody>
          <a:bodyPr wrap="square" rtlCol="0">
            <a:spAutoFit/>
          </a:bodyPr>
          <a:lstStyle/>
          <a:p>
            <a:r>
              <a:rPr lang="en-US" dirty="0"/>
              <a:t>14</a:t>
            </a:r>
          </a:p>
        </p:txBody>
      </p:sp>
      <p:sp>
        <p:nvSpPr>
          <p:cNvPr id="41" name="TextBox 40">
            <a:extLst>
              <a:ext uri="{FF2B5EF4-FFF2-40B4-BE49-F238E27FC236}">
                <a16:creationId xmlns:a16="http://schemas.microsoft.com/office/drawing/2014/main" id="{FB0699AE-9A19-4D03-8C5C-704906773533}"/>
              </a:ext>
            </a:extLst>
          </p:cNvPr>
          <p:cNvSpPr txBox="1"/>
          <p:nvPr/>
        </p:nvSpPr>
        <p:spPr>
          <a:xfrm>
            <a:off x="7009573" y="2128895"/>
            <a:ext cx="408373" cy="307777"/>
          </a:xfrm>
          <a:prstGeom prst="rect">
            <a:avLst/>
          </a:prstGeom>
          <a:noFill/>
        </p:spPr>
        <p:txBody>
          <a:bodyPr wrap="square" rtlCol="0">
            <a:spAutoFit/>
          </a:bodyPr>
          <a:lstStyle/>
          <a:p>
            <a:r>
              <a:rPr lang="en-US" dirty="0"/>
              <a:t>14</a:t>
            </a:r>
          </a:p>
        </p:txBody>
      </p:sp>
      <p:cxnSp>
        <p:nvCxnSpPr>
          <p:cNvPr id="42" name="Connector: Curved 41">
            <a:extLst>
              <a:ext uri="{FF2B5EF4-FFF2-40B4-BE49-F238E27FC236}">
                <a16:creationId xmlns:a16="http://schemas.microsoft.com/office/drawing/2014/main" id="{966B64B3-20CE-4CE4-AF48-4CFFA3C6A3A0}"/>
              </a:ext>
            </a:extLst>
          </p:cNvPr>
          <p:cNvCxnSpPr>
            <a:cxnSpLocks/>
          </p:cNvCxnSpPr>
          <p:nvPr/>
        </p:nvCxnSpPr>
        <p:spPr>
          <a:xfrm rot="10800000" flipH="1" flipV="1">
            <a:off x="4244929" y="2274762"/>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Connector: Curved 42">
            <a:extLst>
              <a:ext uri="{FF2B5EF4-FFF2-40B4-BE49-F238E27FC236}">
                <a16:creationId xmlns:a16="http://schemas.microsoft.com/office/drawing/2014/main" id="{A8AF82F6-BA50-4A26-B628-60AE17857C15}"/>
              </a:ext>
            </a:extLst>
          </p:cNvPr>
          <p:cNvCxnSpPr>
            <a:cxnSpLocks/>
          </p:cNvCxnSpPr>
          <p:nvPr/>
        </p:nvCxnSpPr>
        <p:spPr>
          <a:xfrm rot="10800000" flipH="1" flipV="1">
            <a:off x="7034002" y="2294889"/>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E20E613C-791C-4E03-BD95-66D7764490FF}"/>
              </a:ext>
            </a:extLst>
          </p:cNvPr>
          <p:cNvSpPr txBox="1"/>
          <p:nvPr/>
        </p:nvSpPr>
        <p:spPr>
          <a:xfrm>
            <a:off x="9084586" y="4046303"/>
            <a:ext cx="550415" cy="307777"/>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419562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BST Delete – Review (Case 3 - Ex 1)</a:t>
            </a:r>
          </a:p>
        </p:txBody>
      </p:sp>
      <p:pic>
        <p:nvPicPr>
          <p:cNvPr id="20482" name="Picture 2" descr="transplanting smallest node to the node to be deleted in a binary search tree">
            <a:extLst>
              <a:ext uri="{FF2B5EF4-FFF2-40B4-BE49-F238E27FC236}">
                <a16:creationId xmlns:a16="http://schemas.microsoft.com/office/drawing/2014/main" id="{44113C99-B339-44E3-B8F7-A76391F400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72962"/>
            <a:ext cx="10515600" cy="4056664"/>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42D902-C4DC-4827-ACBC-DEEA075E949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5D890B0B-23C9-4329-B185-481D0167D12D}"/>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8</a:t>
            </a:fld>
            <a:endParaRPr lang="en-US"/>
          </a:p>
        </p:txBody>
      </p:sp>
      <p:sp>
        <p:nvSpPr>
          <p:cNvPr id="6" name="TextBox 5">
            <a:extLst>
              <a:ext uri="{FF2B5EF4-FFF2-40B4-BE49-F238E27FC236}">
                <a16:creationId xmlns:a16="http://schemas.microsoft.com/office/drawing/2014/main" id="{ABDB5B57-2D92-4D98-8445-910393F38545}"/>
              </a:ext>
            </a:extLst>
          </p:cNvPr>
          <p:cNvSpPr txBox="1"/>
          <p:nvPr/>
        </p:nvSpPr>
        <p:spPr>
          <a:xfrm>
            <a:off x="2201813" y="2111999"/>
            <a:ext cx="40837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29902A18-2B98-471B-85AA-91FE6D625E5F}"/>
              </a:ext>
            </a:extLst>
          </p:cNvPr>
          <p:cNvSpPr txBox="1"/>
          <p:nvPr/>
        </p:nvSpPr>
        <p:spPr>
          <a:xfrm>
            <a:off x="7279840" y="2131836"/>
            <a:ext cx="408373" cy="307777"/>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4210D45B-977E-494E-9ADC-0B7647D9C9C2}"/>
              </a:ext>
            </a:extLst>
          </p:cNvPr>
          <p:cNvSpPr txBox="1"/>
          <p:nvPr/>
        </p:nvSpPr>
        <p:spPr>
          <a:xfrm>
            <a:off x="2849732" y="3146784"/>
            <a:ext cx="585926" cy="307777"/>
          </a:xfrm>
          <a:prstGeom prst="rect">
            <a:avLst/>
          </a:prstGeom>
          <a:noFill/>
        </p:spPr>
        <p:txBody>
          <a:bodyPr wrap="square" rtlCol="0">
            <a:spAutoFit/>
          </a:bodyPr>
          <a:lstStyle/>
          <a:p>
            <a:r>
              <a:rPr lang="en-US" dirty="0"/>
              <a:t>22</a:t>
            </a:r>
          </a:p>
        </p:txBody>
      </p:sp>
      <p:sp>
        <p:nvSpPr>
          <p:cNvPr id="9" name="TextBox 8">
            <a:extLst>
              <a:ext uri="{FF2B5EF4-FFF2-40B4-BE49-F238E27FC236}">
                <a16:creationId xmlns:a16="http://schemas.microsoft.com/office/drawing/2014/main" id="{CF857A31-D958-4D16-ACA4-733C5019F841}"/>
              </a:ext>
            </a:extLst>
          </p:cNvPr>
          <p:cNvSpPr txBox="1"/>
          <p:nvPr/>
        </p:nvSpPr>
        <p:spPr>
          <a:xfrm>
            <a:off x="7936636" y="3150873"/>
            <a:ext cx="585926" cy="307777"/>
          </a:xfrm>
          <a:prstGeom prst="rect">
            <a:avLst/>
          </a:prstGeom>
          <a:noFill/>
        </p:spPr>
        <p:txBody>
          <a:bodyPr wrap="square" rtlCol="0">
            <a:spAutoFit/>
          </a:bodyPr>
          <a:lstStyle/>
          <a:p>
            <a:r>
              <a:rPr lang="en-US" dirty="0"/>
              <a:t>22</a:t>
            </a:r>
          </a:p>
        </p:txBody>
      </p:sp>
      <p:sp>
        <p:nvSpPr>
          <p:cNvPr id="11" name="TextBox 10">
            <a:extLst>
              <a:ext uri="{FF2B5EF4-FFF2-40B4-BE49-F238E27FC236}">
                <a16:creationId xmlns:a16="http://schemas.microsoft.com/office/drawing/2014/main" id="{07F3F2F3-D01E-4A70-9156-01E478DDCA1D}"/>
              </a:ext>
            </a:extLst>
          </p:cNvPr>
          <p:cNvSpPr txBox="1"/>
          <p:nvPr/>
        </p:nvSpPr>
        <p:spPr>
          <a:xfrm>
            <a:off x="3763392" y="2439613"/>
            <a:ext cx="550415" cy="307777"/>
          </a:xfrm>
          <a:prstGeom prst="rect">
            <a:avLst/>
          </a:prstGeom>
          <a:noFill/>
        </p:spPr>
        <p:txBody>
          <a:bodyPr wrap="square" rtlCol="0">
            <a:spAutoFit/>
          </a:bodyPr>
          <a:lstStyle/>
          <a:p>
            <a:r>
              <a:rPr lang="en-US" dirty="0"/>
              <a:t>15</a:t>
            </a:r>
          </a:p>
        </p:txBody>
      </p:sp>
      <p:sp>
        <p:nvSpPr>
          <p:cNvPr id="12" name="TextBox 11">
            <a:extLst>
              <a:ext uri="{FF2B5EF4-FFF2-40B4-BE49-F238E27FC236}">
                <a16:creationId xmlns:a16="http://schemas.microsoft.com/office/drawing/2014/main" id="{C61986F0-9E3B-4603-9E65-891133EA4CE2}"/>
              </a:ext>
            </a:extLst>
          </p:cNvPr>
          <p:cNvSpPr txBox="1"/>
          <p:nvPr/>
        </p:nvSpPr>
        <p:spPr>
          <a:xfrm>
            <a:off x="6649156" y="3195837"/>
            <a:ext cx="550415" cy="307777"/>
          </a:xfrm>
          <a:prstGeom prst="rect">
            <a:avLst/>
          </a:prstGeom>
          <a:noFill/>
        </p:spPr>
        <p:txBody>
          <a:bodyPr wrap="square" rtlCol="0">
            <a:spAutoFit/>
          </a:bodyPr>
          <a:lstStyle/>
          <a:p>
            <a:r>
              <a:rPr lang="en-US" dirty="0"/>
              <a:t>15</a:t>
            </a:r>
          </a:p>
        </p:txBody>
      </p:sp>
      <p:sp>
        <p:nvSpPr>
          <p:cNvPr id="13" name="TextBox 12">
            <a:extLst>
              <a:ext uri="{FF2B5EF4-FFF2-40B4-BE49-F238E27FC236}">
                <a16:creationId xmlns:a16="http://schemas.microsoft.com/office/drawing/2014/main" id="{442842E2-7179-4054-B4C3-E54DBDF055A0}"/>
              </a:ext>
            </a:extLst>
          </p:cNvPr>
          <p:cNvSpPr txBox="1"/>
          <p:nvPr/>
        </p:nvSpPr>
        <p:spPr>
          <a:xfrm>
            <a:off x="976542" y="4243323"/>
            <a:ext cx="328776" cy="307777"/>
          </a:xfrm>
          <a:prstGeom prst="rect">
            <a:avLst/>
          </a:prstGeom>
          <a:noFill/>
        </p:spPr>
        <p:txBody>
          <a:bodyPr wrap="square" rtlCol="0">
            <a:spAutoFit/>
          </a:bodyPr>
          <a:lstStyle/>
          <a:p>
            <a:r>
              <a:rPr lang="en-US" dirty="0"/>
              <a:t>8</a:t>
            </a:r>
          </a:p>
        </p:txBody>
      </p:sp>
      <p:sp>
        <p:nvSpPr>
          <p:cNvPr id="14" name="TextBox 13">
            <a:extLst>
              <a:ext uri="{FF2B5EF4-FFF2-40B4-BE49-F238E27FC236}">
                <a16:creationId xmlns:a16="http://schemas.microsoft.com/office/drawing/2014/main" id="{16BEF8FF-B610-4AC9-AC2A-34884C978D4A}"/>
              </a:ext>
            </a:extLst>
          </p:cNvPr>
          <p:cNvSpPr txBox="1"/>
          <p:nvPr/>
        </p:nvSpPr>
        <p:spPr>
          <a:xfrm>
            <a:off x="8993078" y="3847405"/>
            <a:ext cx="328776" cy="307777"/>
          </a:xfrm>
          <a:prstGeom prst="rect">
            <a:avLst/>
          </a:prstGeom>
          <a:noFill/>
        </p:spPr>
        <p:txBody>
          <a:bodyPr wrap="square" rtlCol="0">
            <a:spAutoFit/>
          </a:bodyPr>
          <a:lstStyle/>
          <a:p>
            <a:r>
              <a:rPr lang="en-US" dirty="0"/>
              <a:t>8</a:t>
            </a:r>
          </a:p>
        </p:txBody>
      </p:sp>
      <p:sp>
        <p:nvSpPr>
          <p:cNvPr id="15" name="TextBox 14">
            <a:extLst>
              <a:ext uri="{FF2B5EF4-FFF2-40B4-BE49-F238E27FC236}">
                <a16:creationId xmlns:a16="http://schemas.microsoft.com/office/drawing/2014/main" id="{DEBC6BE4-0F14-438F-9CE5-818A976F4C0F}"/>
              </a:ext>
            </a:extLst>
          </p:cNvPr>
          <p:cNvSpPr txBox="1"/>
          <p:nvPr/>
        </p:nvSpPr>
        <p:spPr>
          <a:xfrm>
            <a:off x="1607010" y="5279880"/>
            <a:ext cx="550415" cy="307777"/>
          </a:xfrm>
          <a:prstGeom prst="rect">
            <a:avLst/>
          </a:prstGeom>
          <a:noFill/>
        </p:spPr>
        <p:txBody>
          <a:bodyPr wrap="square" rtlCol="0">
            <a:spAutoFit/>
          </a:bodyPr>
          <a:lstStyle/>
          <a:p>
            <a:r>
              <a:rPr lang="en-US" dirty="0"/>
              <a:t>16</a:t>
            </a:r>
          </a:p>
        </p:txBody>
      </p:sp>
      <p:sp>
        <p:nvSpPr>
          <p:cNvPr id="16" name="TextBox 15">
            <a:extLst>
              <a:ext uri="{FF2B5EF4-FFF2-40B4-BE49-F238E27FC236}">
                <a16:creationId xmlns:a16="http://schemas.microsoft.com/office/drawing/2014/main" id="{4579404C-F6E4-466C-9F39-833000360F18}"/>
              </a:ext>
            </a:extLst>
          </p:cNvPr>
          <p:cNvSpPr txBox="1"/>
          <p:nvPr/>
        </p:nvSpPr>
        <p:spPr>
          <a:xfrm>
            <a:off x="6326164" y="5408123"/>
            <a:ext cx="550415" cy="307777"/>
          </a:xfrm>
          <a:prstGeom prst="rect">
            <a:avLst/>
          </a:prstGeom>
          <a:noFill/>
        </p:spPr>
        <p:txBody>
          <a:bodyPr wrap="square" rtlCol="0">
            <a:spAutoFit/>
          </a:bodyPr>
          <a:lstStyle/>
          <a:p>
            <a:r>
              <a:rPr lang="en-US" dirty="0"/>
              <a:t>16</a:t>
            </a:r>
          </a:p>
        </p:txBody>
      </p:sp>
      <p:sp>
        <p:nvSpPr>
          <p:cNvPr id="17" name="TextBox 16">
            <a:extLst>
              <a:ext uri="{FF2B5EF4-FFF2-40B4-BE49-F238E27FC236}">
                <a16:creationId xmlns:a16="http://schemas.microsoft.com/office/drawing/2014/main" id="{E0B0A4BF-C24A-4662-9433-BA28AC27B819}"/>
              </a:ext>
            </a:extLst>
          </p:cNvPr>
          <p:cNvSpPr txBox="1"/>
          <p:nvPr/>
        </p:nvSpPr>
        <p:spPr>
          <a:xfrm>
            <a:off x="9579157" y="4887310"/>
            <a:ext cx="550415" cy="307777"/>
          </a:xfrm>
          <a:prstGeom prst="rect">
            <a:avLst/>
          </a:prstGeom>
          <a:noFill/>
        </p:spPr>
        <p:txBody>
          <a:bodyPr wrap="square" rtlCol="0">
            <a:spAutoFit/>
          </a:bodyPr>
          <a:lstStyle/>
          <a:p>
            <a:r>
              <a:rPr lang="en-US" dirty="0"/>
              <a:t>16</a:t>
            </a:r>
          </a:p>
        </p:txBody>
      </p:sp>
      <p:sp>
        <p:nvSpPr>
          <p:cNvPr id="18" name="TextBox 17">
            <a:extLst>
              <a:ext uri="{FF2B5EF4-FFF2-40B4-BE49-F238E27FC236}">
                <a16:creationId xmlns:a16="http://schemas.microsoft.com/office/drawing/2014/main" id="{F1C2C4EB-EBB2-44F7-8EEE-B4AD4787FAB9}"/>
              </a:ext>
            </a:extLst>
          </p:cNvPr>
          <p:cNvSpPr txBox="1"/>
          <p:nvPr/>
        </p:nvSpPr>
        <p:spPr>
          <a:xfrm>
            <a:off x="2201813" y="4266812"/>
            <a:ext cx="585925"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CCE51C4A-C107-4E8E-9FD3-121C6CFAD506}"/>
              </a:ext>
            </a:extLst>
          </p:cNvPr>
          <p:cNvSpPr txBox="1"/>
          <p:nvPr/>
        </p:nvSpPr>
        <p:spPr>
          <a:xfrm>
            <a:off x="4038600" y="3583407"/>
            <a:ext cx="585925" cy="307777"/>
          </a:xfrm>
          <a:prstGeom prst="rect">
            <a:avLst/>
          </a:prstGeom>
          <a:noFill/>
        </p:spPr>
        <p:txBody>
          <a:bodyPr wrap="square" rtlCol="0">
            <a:spAutoFit/>
          </a:bodyPr>
          <a:lstStyle/>
          <a:p>
            <a:r>
              <a:rPr lang="en-US" dirty="0"/>
              <a:t>17</a:t>
            </a:r>
          </a:p>
        </p:txBody>
      </p:sp>
      <p:sp>
        <p:nvSpPr>
          <p:cNvPr id="20" name="TextBox 19">
            <a:extLst>
              <a:ext uri="{FF2B5EF4-FFF2-40B4-BE49-F238E27FC236}">
                <a16:creationId xmlns:a16="http://schemas.microsoft.com/office/drawing/2014/main" id="{73E42559-92AE-4F98-8B13-DCB01A86D6CA}"/>
              </a:ext>
            </a:extLst>
          </p:cNvPr>
          <p:cNvSpPr txBox="1"/>
          <p:nvPr/>
        </p:nvSpPr>
        <p:spPr>
          <a:xfrm>
            <a:off x="6986877" y="4376311"/>
            <a:ext cx="585925" cy="307777"/>
          </a:xfrm>
          <a:prstGeom prst="rect">
            <a:avLst/>
          </a:prstGeom>
          <a:noFill/>
        </p:spPr>
        <p:txBody>
          <a:bodyPr wrap="square" rtlCol="0">
            <a:spAutoFit/>
          </a:bodyPr>
          <a:lstStyle/>
          <a:p>
            <a:r>
              <a:rPr lang="en-US" dirty="0"/>
              <a:t>17</a:t>
            </a:r>
          </a:p>
        </p:txBody>
      </p:sp>
      <p:sp>
        <p:nvSpPr>
          <p:cNvPr id="21" name="TextBox 20">
            <a:extLst>
              <a:ext uri="{FF2B5EF4-FFF2-40B4-BE49-F238E27FC236}">
                <a16:creationId xmlns:a16="http://schemas.microsoft.com/office/drawing/2014/main" id="{C8E3CB3B-7329-49F9-8425-ED99CDDFA0AC}"/>
              </a:ext>
            </a:extLst>
          </p:cNvPr>
          <p:cNvSpPr txBox="1"/>
          <p:nvPr/>
        </p:nvSpPr>
        <p:spPr>
          <a:xfrm>
            <a:off x="10236105" y="3845134"/>
            <a:ext cx="585925" cy="307777"/>
          </a:xfrm>
          <a:prstGeom prst="rect">
            <a:avLst/>
          </a:prstGeom>
          <a:noFill/>
        </p:spPr>
        <p:txBody>
          <a:bodyPr wrap="square" rtlCol="0">
            <a:spAutoFit/>
          </a:bodyPr>
          <a:lstStyle/>
          <a:p>
            <a:r>
              <a:rPr lang="en-US" dirty="0"/>
              <a:t>17</a:t>
            </a:r>
          </a:p>
        </p:txBody>
      </p:sp>
      <p:sp>
        <p:nvSpPr>
          <p:cNvPr id="22" name="TextBox 21">
            <a:extLst>
              <a:ext uri="{FF2B5EF4-FFF2-40B4-BE49-F238E27FC236}">
                <a16:creationId xmlns:a16="http://schemas.microsoft.com/office/drawing/2014/main" id="{FE31F57F-3767-47F4-8712-B2E1BFBA6343}"/>
              </a:ext>
            </a:extLst>
          </p:cNvPr>
          <p:cNvSpPr txBox="1"/>
          <p:nvPr/>
        </p:nvSpPr>
        <p:spPr>
          <a:xfrm>
            <a:off x="3417902" y="4601953"/>
            <a:ext cx="550415" cy="307777"/>
          </a:xfrm>
          <a:prstGeom prst="rect">
            <a:avLst/>
          </a:prstGeom>
          <a:noFill/>
        </p:spPr>
        <p:txBody>
          <a:bodyPr wrap="square" rtlCol="0">
            <a:spAutoFit/>
          </a:bodyPr>
          <a:lstStyle/>
          <a:p>
            <a:r>
              <a:rPr lang="en-US" dirty="0"/>
              <a:t>16</a:t>
            </a:r>
          </a:p>
        </p:txBody>
      </p:sp>
      <p:sp>
        <p:nvSpPr>
          <p:cNvPr id="23" name="TextBox 22">
            <a:extLst>
              <a:ext uri="{FF2B5EF4-FFF2-40B4-BE49-F238E27FC236}">
                <a16:creationId xmlns:a16="http://schemas.microsoft.com/office/drawing/2014/main" id="{DF306E16-443A-4DF8-8D58-7C3E122454BA}"/>
              </a:ext>
            </a:extLst>
          </p:cNvPr>
          <p:cNvSpPr txBox="1"/>
          <p:nvPr/>
        </p:nvSpPr>
        <p:spPr>
          <a:xfrm>
            <a:off x="10866042" y="4887309"/>
            <a:ext cx="692460" cy="307777"/>
          </a:xfrm>
          <a:prstGeom prst="rect">
            <a:avLst/>
          </a:prstGeom>
          <a:noFill/>
        </p:spPr>
        <p:txBody>
          <a:bodyPr wrap="square" rtlCol="0">
            <a:spAutoFit/>
          </a:bodyPr>
          <a:lstStyle/>
          <a:p>
            <a:r>
              <a:rPr lang="en-US" dirty="0"/>
              <a:t>19</a:t>
            </a:r>
          </a:p>
        </p:txBody>
      </p:sp>
      <p:sp>
        <p:nvSpPr>
          <p:cNvPr id="24" name="TextBox 23">
            <a:extLst>
              <a:ext uri="{FF2B5EF4-FFF2-40B4-BE49-F238E27FC236}">
                <a16:creationId xmlns:a16="http://schemas.microsoft.com/office/drawing/2014/main" id="{2239F846-86DC-48E5-808B-B670DCA27B78}"/>
              </a:ext>
            </a:extLst>
          </p:cNvPr>
          <p:cNvSpPr txBox="1"/>
          <p:nvPr/>
        </p:nvSpPr>
        <p:spPr>
          <a:xfrm>
            <a:off x="4704787" y="4684088"/>
            <a:ext cx="692460" cy="307777"/>
          </a:xfrm>
          <a:prstGeom prst="rect">
            <a:avLst/>
          </a:prstGeom>
          <a:noFill/>
        </p:spPr>
        <p:txBody>
          <a:bodyPr wrap="square" rtlCol="0">
            <a:spAutoFit/>
          </a:bodyPr>
          <a:lstStyle/>
          <a:p>
            <a:r>
              <a:rPr lang="en-US" dirty="0"/>
              <a:t>19</a:t>
            </a:r>
          </a:p>
        </p:txBody>
      </p:sp>
      <p:sp>
        <p:nvSpPr>
          <p:cNvPr id="25" name="TextBox 24">
            <a:extLst>
              <a:ext uri="{FF2B5EF4-FFF2-40B4-BE49-F238E27FC236}">
                <a16:creationId xmlns:a16="http://schemas.microsoft.com/office/drawing/2014/main" id="{02775E65-7A0C-405D-8AC6-4FC0A293FA00}"/>
              </a:ext>
            </a:extLst>
          </p:cNvPr>
          <p:cNvSpPr txBox="1"/>
          <p:nvPr/>
        </p:nvSpPr>
        <p:spPr>
          <a:xfrm>
            <a:off x="7590406" y="5414091"/>
            <a:ext cx="692460" cy="307777"/>
          </a:xfrm>
          <a:prstGeom prst="rect">
            <a:avLst/>
          </a:prstGeom>
          <a:noFill/>
        </p:spPr>
        <p:txBody>
          <a:bodyPr wrap="square" rtlCol="0">
            <a:spAutoFit/>
          </a:bodyPr>
          <a:lstStyle/>
          <a:p>
            <a:r>
              <a:rPr lang="en-US" dirty="0"/>
              <a:t>19</a:t>
            </a:r>
          </a:p>
        </p:txBody>
      </p:sp>
      <p:sp>
        <p:nvSpPr>
          <p:cNvPr id="26" name="TextBox 25">
            <a:extLst>
              <a:ext uri="{FF2B5EF4-FFF2-40B4-BE49-F238E27FC236}">
                <a16:creationId xmlns:a16="http://schemas.microsoft.com/office/drawing/2014/main" id="{ACAFB29D-EBD3-4DD2-8C2A-49EB82937F1E}"/>
              </a:ext>
            </a:extLst>
          </p:cNvPr>
          <p:cNvSpPr txBox="1"/>
          <p:nvPr/>
        </p:nvSpPr>
        <p:spPr>
          <a:xfrm>
            <a:off x="838200" y="2419776"/>
            <a:ext cx="408373" cy="307777"/>
          </a:xfrm>
          <a:prstGeom prst="rect">
            <a:avLst/>
          </a:prstGeom>
          <a:noFill/>
        </p:spPr>
        <p:txBody>
          <a:bodyPr wrap="square" rtlCol="0">
            <a:spAutoFit/>
          </a:bodyPr>
          <a:lstStyle/>
          <a:p>
            <a:r>
              <a:rPr lang="en-US" dirty="0"/>
              <a:t>14</a:t>
            </a:r>
          </a:p>
        </p:txBody>
      </p:sp>
      <p:sp>
        <p:nvSpPr>
          <p:cNvPr id="27" name="TextBox 26">
            <a:extLst>
              <a:ext uri="{FF2B5EF4-FFF2-40B4-BE49-F238E27FC236}">
                <a16:creationId xmlns:a16="http://schemas.microsoft.com/office/drawing/2014/main" id="{B4FFBFE3-54F5-4F89-B67F-DA0934ED4499}"/>
              </a:ext>
            </a:extLst>
          </p:cNvPr>
          <p:cNvSpPr txBox="1"/>
          <p:nvPr/>
        </p:nvSpPr>
        <p:spPr>
          <a:xfrm>
            <a:off x="9579157" y="2723725"/>
            <a:ext cx="408373" cy="307777"/>
          </a:xfrm>
          <a:prstGeom prst="rect">
            <a:avLst/>
          </a:prstGeom>
          <a:noFill/>
        </p:spPr>
        <p:txBody>
          <a:bodyPr wrap="square" rtlCol="0">
            <a:spAutoFit/>
          </a:bodyPr>
          <a:lstStyle/>
          <a:p>
            <a:r>
              <a:rPr lang="en-US" dirty="0"/>
              <a:t>14</a:t>
            </a:r>
          </a:p>
        </p:txBody>
      </p:sp>
      <p:cxnSp>
        <p:nvCxnSpPr>
          <p:cNvPr id="28" name="Connector: Curved 27">
            <a:extLst>
              <a:ext uri="{FF2B5EF4-FFF2-40B4-BE49-F238E27FC236}">
                <a16:creationId xmlns:a16="http://schemas.microsoft.com/office/drawing/2014/main" id="{5004014A-A673-4ADA-A1B0-A1416F6F4F6B}"/>
              </a:ext>
            </a:extLst>
          </p:cNvPr>
          <p:cNvCxnSpPr>
            <a:cxnSpLocks/>
          </p:cNvCxnSpPr>
          <p:nvPr/>
        </p:nvCxnSpPr>
        <p:spPr>
          <a:xfrm rot="10800000" flipH="1" flipV="1">
            <a:off x="888068" y="2593501"/>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954E8E77-5654-4F60-92C1-299D63FC52D5}"/>
              </a:ext>
            </a:extLst>
          </p:cNvPr>
          <p:cNvSpPr txBox="1"/>
          <p:nvPr/>
        </p:nvSpPr>
        <p:spPr>
          <a:xfrm>
            <a:off x="2796465" y="5309124"/>
            <a:ext cx="692460"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58810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BST Delete – Review (Case 3 - Ex 1)</a:t>
            </a:r>
          </a:p>
        </p:txBody>
      </p:sp>
      <p:pic>
        <p:nvPicPr>
          <p:cNvPr id="22534" name="Picture 6" descr="deletion in a binary search tree">
            <a:extLst>
              <a:ext uri="{FF2B5EF4-FFF2-40B4-BE49-F238E27FC236}">
                <a16:creationId xmlns:a16="http://schemas.microsoft.com/office/drawing/2014/main" id="{F17EBA89-A25F-4D92-8423-C2214E48AD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819" y="1825625"/>
            <a:ext cx="10130361" cy="4351338"/>
          </a:xfr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F2EC31B-EBFA-4277-9E5C-94094DCAA14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D45D1C8C-E6AC-4A86-9609-5FE2796A19C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9</a:t>
            </a:fld>
            <a:endParaRPr lang="en-US"/>
          </a:p>
        </p:txBody>
      </p:sp>
      <p:sp>
        <p:nvSpPr>
          <p:cNvPr id="7" name="TextBox 6">
            <a:extLst>
              <a:ext uri="{FF2B5EF4-FFF2-40B4-BE49-F238E27FC236}">
                <a16:creationId xmlns:a16="http://schemas.microsoft.com/office/drawing/2014/main" id="{A6F03759-A1AE-4C37-8476-852558DB4197}"/>
              </a:ext>
            </a:extLst>
          </p:cNvPr>
          <p:cNvSpPr txBox="1"/>
          <p:nvPr/>
        </p:nvSpPr>
        <p:spPr>
          <a:xfrm>
            <a:off x="2201813" y="1977947"/>
            <a:ext cx="408373" cy="307777"/>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4BD57860-5CBC-4B05-9BE1-FC8EB24DA6C0}"/>
              </a:ext>
            </a:extLst>
          </p:cNvPr>
          <p:cNvSpPr txBox="1"/>
          <p:nvPr/>
        </p:nvSpPr>
        <p:spPr>
          <a:xfrm>
            <a:off x="9898753" y="2111999"/>
            <a:ext cx="408373" cy="307777"/>
          </a:xfrm>
          <a:prstGeom prst="rect">
            <a:avLst/>
          </a:prstGeom>
          <a:noFill/>
        </p:spPr>
        <p:txBody>
          <a:bodyPr wrap="square" rtlCol="0">
            <a:spAutoFit/>
          </a:bodyPr>
          <a:lstStyle/>
          <a:p>
            <a:r>
              <a:rPr lang="en-US" dirty="0"/>
              <a:t>20</a:t>
            </a:r>
          </a:p>
        </p:txBody>
      </p:sp>
      <p:sp>
        <p:nvSpPr>
          <p:cNvPr id="9" name="TextBox 8">
            <a:extLst>
              <a:ext uri="{FF2B5EF4-FFF2-40B4-BE49-F238E27FC236}">
                <a16:creationId xmlns:a16="http://schemas.microsoft.com/office/drawing/2014/main" id="{6CB3C4C8-1C9B-4F3B-9593-0855F6DC3B0D}"/>
              </a:ext>
            </a:extLst>
          </p:cNvPr>
          <p:cNvSpPr txBox="1"/>
          <p:nvPr/>
        </p:nvSpPr>
        <p:spPr>
          <a:xfrm>
            <a:off x="4673354" y="2659473"/>
            <a:ext cx="408373" cy="307777"/>
          </a:xfrm>
          <a:prstGeom prst="rect">
            <a:avLst/>
          </a:prstGeom>
          <a:noFill/>
        </p:spPr>
        <p:txBody>
          <a:bodyPr wrap="square" rtlCol="0">
            <a:spAutoFit/>
          </a:bodyPr>
          <a:lstStyle/>
          <a:p>
            <a:r>
              <a:rPr lang="en-US" b="1" dirty="0"/>
              <a:t>14</a:t>
            </a:r>
          </a:p>
        </p:txBody>
      </p:sp>
      <p:sp>
        <p:nvSpPr>
          <p:cNvPr id="10" name="TextBox 9">
            <a:extLst>
              <a:ext uri="{FF2B5EF4-FFF2-40B4-BE49-F238E27FC236}">
                <a16:creationId xmlns:a16="http://schemas.microsoft.com/office/drawing/2014/main" id="{8535F1D6-D352-42C0-AE8C-FBB2725A8A0B}"/>
              </a:ext>
            </a:extLst>
          </p:cNvPr>
          <p:cNvSpPr txBox="1"/>
          <p:nvPr/>
        </p:nvSpPr>
        <p:spPr>
          <a:xfrm>
            <a:off x="4038600" y="3847405"/>
            <a:ext cx="328776" cy="307777"/>
          </a:xfrm>
          <a:prstGeom prst="rect">
            <a:avLst/>
          </a:prstGeom>
          <a:noFill/>
        </p:spPr>
        <p:txBody>
          <a:bodyPr wrap="square" rtlCol="0">
            <a:spAutoFit/>
          </a:bodyPr>
          <a:lstStyle/>
          <a:p>
            <a:r>
              <a:rPr lang="en-US" dirty="0"/>
              <a:t>8</a:t>
            </a:r>
          </a:p>
        </p:txBody>
      </p:sp>
      <p:sp>
        <p:nvSpPr>
          <p:cNvPr id="11" name="TextBox 10">
            <a:extLst>
              <a:ext uri="{FF2B5EF4-FFF2-40B4-BE49-F238E27FC236}">
                <a16:creationId xmlns:a16="http://schemas.microsoft.com/office/drawing/2014/main" id="{AD4BC870-0EAB-4EA4-AE56-76C4770272FF}"/>
              </a:ext>
            </a:extLst>
          </p:cNvPr>
          <p:cNvSpPr txBox="1"/>
          <p:nvPr/>
        </p:nvSpPr>
        <p:spPr>
          <a:xfrm>
            <a:off x="8539579" y="4447509"/>
            <a:ext cx="328776" cy="307777"/>
          </a:xfrm>
          <a:prstGeom prst="rect">
            <a:avLst/>
          </a:prstGeom>
          <a:noFill/>
        </p:spPr>
        <p:txBody>
          <a:bodyPr wrap="square" rtlCol="0">
            <a:spAutoFit/>
          </a:bodyPr>
          <a:lstStyle/>
          <a:p>
            <a:r>
              <a:rPr lang="en-US" dirty="0"/>
              <a:t>8</a:t>
            </a:r>
          </a:p>
        </p:txBody>
      </p:sp>
      <p:sp>
        <p:nvSpPr>
          <p:cNvPr id="12" name="TextBox 11">
            <a:extLst>
              <a:ext uri="{FF2B5EF4-FFF2-40B4-BE49-F238E27FC236}">
                <a16:creationId xmlns:a16="http://schemas.microsoft.com/office/drawing/2014/main" id="{FEDD2F9F-1A37-4642-9E2C-C250C942480D}"/>
              </a:ext>
            </a:extLst>
          </p:cNvPr>
          <p:cNvSpPr txBox="1"/>
          <p:nvPr/>
        </p:nvSpPr>
        <p:spPr>
          <a:xfrm>
            <a:off x="1136493" y="5587657"/>
            <a:ext cx="550415" cy="307777"/>
          </a:xfrm>
          <a:prstGeom prst="rect">
            <a:avLst/>
          </a:prstGeom>
          <a:noFill/>
        </p:spPr>
        <p:txBody>
          <a:bodyPr wrap="square" rtlCol="0">
            <a:spAutoFit/>
          </a:bodyPr>
          <a:lstStyle/>
          <a:p>
            <a:r>
              <a:rPr lang="en-US" dirty="0"/>
              <a:t>16</a:t>
            </a:r>
          </a:p>
        </p:txBody>
      </p:sp>
      <p:sp>
        <p:nvSpPr>
          <p:cNvPr id="13" name="TextBox 12">
            <a:extLst>
              <a:ext uri="{FF2B5EF4-FFF2-40B4-BE49-F238E27FC236}">
                <a16:creationId xmlns:a16="http://schemas.microsoft.com/office/drawing/2014/main" id="{89F98E4F-89AC-481A-8E65-A8DC7F8F5231}"/>
              </a:ext>
            </a:extLst>
          </p:cNvPr>
          <p:cNvSpPr txBox="1"/>
          <p:nvPr/>
        </p:nvSpPr>
        <p:spPr>
          <a:xfrm>
            <a:off x="4673354" y="5037214"/>
            <a:ext cx="550415" cy="307777"/>
          </a:xfrm>
          <a:prstGeom prst="rect">
            <a:avLst/>
          </a:prstGeom>
          <a:noFill/>
        </p:spPr>
        <p:txBody>
          <a:bodyPr wrap="square" rtlCol="0">
            <a:spAutoFit/>
          </a:bodyPr>
          <a:lstStyle/>
          <a:p>
            <a:r>
              <a:rPr lang="en-US" dirty="0"/>
              <a:t>16</a:t>
            </a:r>
          </a:p>
        </p:txBody>
      </p:sp>
      <p:sp>
        <p:nvSpPr>
          <p:cNvPr id="14" name="TextBox 13">
            <a:extLst>
              <a:ext uri="{FF2B5EF4-FFF2-40B4-BE49-F238E27FC236}">
                <a16:creationId xmlns:a16="http://schemas.microsoft.com/office/drawing/2014/main" id="{ED687F47-2120-40B2-816F-6F53044071DE}"/>
              </a:ext>
            </a:extLst>
          </p:cNvPr>
          <p:cNvSpPr txBox="1"/>
          <p:nvPr/>
        </p:nvSpPr>
        <p:spPr>
          <a:xfrm>
            <a:off x="8868355" y="5741545"/>
            <a:ext cx="550415" cy="307777"/>
          </a:xfrm>
          <a:prstGeom prst="rect">
            <a:avLst/>
          </a:prstGeom>
          <a:noFill/>
        </p:spPr>
        <p:txBody>
          <a:bodyPr wrap="square" rtlCol="0">
            <a:spAutoFit/>
          </a:bodyPr>
          <a:lstStyle/>
          <a:p>
            <a:r>
              <a:rPr lang="en-US" dirty="0"/>
              <a:t>16</a:t>
            </a:r>
          </a:p>
        </p:txBody>
      </p:sp>
      <p:sp>
        <p:nvSpPr>
          <p:cNvPr id="15" name="TextBox 14">
            <a:extLst>
              <a:ext uri="{FF2B5EF4-FFF2-40B4-BE49-F238E27FC236}">
                <a16:creationId xmlns:a16="http://schemas.microsoft.com/office/drawing/2014/main" id="{0EC58F21-CA76-4A04-819D-28E2E36A6368}"/>
              </a:ext>
            </a:extLst>
          </p:cNvPr>
          <p:cNvSpPr txBox="1"/>
          <p:nvPr/>
        </p:nvSpPr>
        <p:spPr>
          <a:xfrm>
            <a:off x="1411700" y="3143168"/>
            <a:ext cx="550415" cy="307777"/>
          </a:xfrm>
          <a:prstGeom prst="rect">
            <a:avLst/>
          </a:prstGeom>
          <a:noFill/>
        </p:spPr>
        <p:txBody>
          <a:bodyPr wrap="square" rtlCol="0">
            <a:spAutoFit/>
          </a:bodyPr>
          <a:lstStyle/>
          <a:p>
            <a:r>
              <a:rPr lang="en-US" dirty="0"/>
              <a:t>15</a:t>
            </a:r>
          </a:p>
        </p:txBody>
      </p:sp>
      <p:sp>
        <p:nvSpPr>
          <p:cNvPr id="16" name="TextBox 15">
            <a:extLst>
              <a:ext uri="{FF2B5EF4-FFF2-40B4-BE49-F238E27FC236}">
                <a16:creationId xmlns:a16="http://schemas.microsoft.com/office/drawing/2014/main" id="{B6B2A716-3D1B-4F85-B1D9-74E623EE451B}"/>
              </a:ext>
            </a:extLst>
          </p:cNvPr>
          <p:cNvSpPr txBox="1"/>
          <p:nvPr/>
        </p:nvSpPr>
        <p:spPr>
          <a:xfrm>
            <a:off x="6627855" y="2235948"/>
            <a:ext cx="2707839" cy="307777"/>
          </a:xfrm>
          <a:prstGeom prst="rect">
            <a:avLst/>
          </a:prstGeom>
          <a:noFill/>
        </p:spPr>
        <p:txBody>
          <a:bodyPr wrap="square" rtlCol="0">
            <a:spAutoFit/>
          </a:bodyPr>
          <a:lstStyle/>
          <a:p>
            <a:r>
              <a:rPr lang="en-US" dirty="0"/>
              <a:t>color y as original color of z</a:t>
            </a:r>
          </a:p>
        </p:txBody>
      </p:sp>
      <p:sp>
        <p:nvSpPr>
          <p:cNvPr id="17" name="TextBox 16">
            <a:extLst>
              <a:ext uri="{FF2B5EF4-FFF2-40B4-BE49-F238E27FC236}">
                <a16:creationId xmlns:a16="http://schemas.microsoft.com/office/drawing/2014/main" id="{60FF2F8A-6CE0-4955-A5AA-FEA78FCA6364}"/>
              </a:ext>
            </a:extLst>
          </p:cNvPr>
          <p:cNvSpPr txBox="1"/>
          <p:nvPr/>
        </p:nvSpPr>
        <p:spPr>
          <a:xfrm>
            <a:off x="1820074" y="4423465"/>
            <a:ext cx="585925" cy="307777"/>
          </a:xfrm>
          <a:prstGeom prst="rect">
            <a:avLst/>
          </a:prstGeom>
          <a:noFill/>
        </p:spPr>
        <p:txBody>
          <a:bodyPr wrap="square" rtlCol="0">
            <a:spAutoFit/>
          </a:bodyPr>
          <a:lstStyle/>
          <a:p>
            <a:r>
              <a:rPr lang="en-US" dirty="0"/>
              <a:t>17</a:t>
            </a:r>
          </a:p>
        </p:txBody>
      </p:sp>
      <p:sp>
        <p:nvSpPr>
          <p:cNvPr id="18" name="TextBox 17">
            <a:extLst>
              <a:ext uri="{FF2B5EF4-FFF2-40B4-BE49-F238E27FC236}">
                <a16:creationId xmlns:a16="http://schemas.microsoft.com/office/drawing/2014/main" id="{3F349CE6-1A6C-48EC-A6F3-3E2A082604F2}"/>
              </a:ext>
            </a:extLst>
          </p:cNvPr>
          <p:cNvSpPr txBox="1"/>
          <p:nvPr/>
        </p:nvSpPr>
        <p:spPr>
          <a:xfrm>
            <a:off x="9605790" y="4519201"/>
            <a:ext cx="585925"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6753BD60-2DF8-4A19-A9CB-EE703D8E3EC2}"/>
              </a:ext>
            </a:extLst>
          </p:cNvPr>
          <p:cNvSpPr txBox="1"/>
          <p:nvPr/>
        </p:nvSpPr>
        <p:spPr>
          <a:xfrm>
            <a:off x="5406651" y="3847404"/>
            <a:ext cx="585925" cy="307777"/>
          </a:xfrm>
          <a:prstGeom prst="rect">
            <a:avLst/>
          </a:prstGeom>
          <a:noFill/>
        </p:spPr>
        <p:txBody>
          <a:bodyPr wrap="square" rtlCol="0">
            <a:spAutoFit/>
          </a:bodyPr>
          <a:lstStyle/>
          <a:p>
            <a:r>
              <a:rPr lang="en-US" dirty="0"/>
              <a:t>17</a:t>
            </a:r>
          </a:p>
        </p:txBody>
      </p:sp>
      <p:sp>
        <p:nvSpPr>
          <p:cNvPr id="20" name="TextBox 19">
            <a:extLst>
              <a:ext uri="{FF2B5EF4-FFF2-40B4-BE49-F238E27FC236}">
                <a16:creationId xmlns:a16="http://schemas.microsoft.com/office/drawing/2014/main" id="{F4B5DFAA-BCCF-491B-97A7-0693BE85AF39}"/>
              </a:ext>
            </a:extLst>
          </p:cNvPr>
          <p:cNvSpPr txBox="1"/>
          <p:nvPr/>
        </p:nvSpPr>
        <p:spPr>
          <a:xfrm>
            <a:off x="2530135" y="5582382"/>
            <a:ext cx="692460" cy="307777"/>
          </a:xfrm>
          <a:prstGeom prst="rect">
            <a:avLst/>
          </a:prstGeom>
          <a:noFill/>
        </p:spPr>
        <p:txBody>
          <a:bodyPr wrap="square" rtlCol="0">
            <a:spAutoFit/>
          </a:bodyPr>
          <a:lstStyle/>
          <a:p>
            <a:r>
              <a:rPr lang="en-US" dirty="0"/>
              <a:t>19</a:t>
            </a:r>
          </a:p>
        </p:txBody>
      </p:sp>
      <p:sp>
        <p:nvSpPr>
          <p:cNvPr id="21" name="TextBox 20">
            <a:extLst>
              <a:ext uri="{FF2B5EF4-FFF2-40B4-BE49-F238E27FC236}">
                <a16:creationId xmlns:a16="http://schemas.microsoft.com/office/drawing/2014/main" id="{F3D2CE14-4EA0-4C5F-BA0A-070E633C193A}"/>
              </a:ext>
            </a:extLst>
          </p:cNvPr>
          <p:cNvSpPr txBox="1"/>
          <p:nvPr/>
        </p:nvSpPr>
        <p:spPr>
          <a:xfrm>
            <a:off x="6095999" y="5037213"/>
            <a:ext cx="692460" cy="307777"/>
          </a:xfrm>
          <a:prstGeom prst="rect">
            <a:avLst/>
          </a:prstGeom>
          <a:noFill/>
        </p:spPr>
        <p:txBody>
          <a:bodyPr wrap="square" rtlCol="0">
            <a:spAutoFit/>
          </a:bodyPr>
          <a:lstStyle/>
          <a:p>
            <a:r>
              <a:rPr lang="en-US" dirty="0"/>
              <a:t>19</a:t>
            </a:r>
          </a:p>
        </p:txBody>
      </p:sp>
      <p:sp>
        <p:nvSpPr>
          <p:cNvPr id="22" name="TextBox 21">
            <a:extLst>
              <a:ext uri="{FF2B5EF4-FFF2-40B4-BE49-F238E27FC236}">
                <a16:creationId xmlns:a16="http://schemas.microsoft.com/office/drawing/2014/main" id="{FDC953C4-E8EF-4329-9EBA-E72F05AB3BDE}"/>
              </a:ext>
            </a:extLst>
          </p:cNvPr>
          <p:cNvSpPr txBox="1"/>
          <p:nvPr/>
        </p:nvSpPr>
        <p:spPr>
          <a:xfrm>
            <a:off x="10290480" y="5736270"/>
            <a:ext cx="692460" cy="307777"/>
          </a:xfrm>
          <a:prstGeom prst="rect">
            <a:avLst/>
          </a:prstGeom>
          <a:noFill/>
        </p:spPr>
        <p:txBody>
          <a:bodyPr wrap="square" rtlCol="0">
            <a:spAutoFit/>
          </a:bodyPr>
          <a:lstStyle/>
          <a:p>
            <a:r>
              <a:rPr lang="en-US" dirty="0"/>
              <a:t>19</a:t>
            </a:r>
          </a:p>
        </p:txBody>
      </p:sp>
      <p:sp>
        <p:nvSpPr>
          <p:cNvPr id="23" name="TextBox 22">
            <a:extLst>
              <a:ext uri="{FF2B5EF4-FFF2-40B4-BE49-F238E27FC236}">
                <a16:creationId xmlns:a16="http://schemas.microsoft.com/office/drawing/2014/main" id="{8A9B0B65-98B2-4402-8630-D7A7629B54A9}"/>
              </a:ext>
            </a:extLst>
          </p:cNvPr>
          <p:cNvSpPr txBox="1"/>
          <p:nvPr/>
        </p:nvSpPr>
        <p:spPr>
          <a:xfrm>
            <a:off x="2849732" y="3146784"/>
            <a:ext cx="585926" cy="307777"/>
          </a:xfrm>
          <a:prstGeom prst="rect">
            <a:avLst/>
          </a:prstGeom>
          <a:noFill/>
        </p:spPr>
        <p:txBody>
          <a:bodyPr wrap="square" rtlCol="0">
            <a:spAutoFit/>
          </a:bodyPr>
          <a:lstStyle/>
          <a:p>
            <a:r>
              <a:rPr lang="en-US" dirty="0"/>
              <a:t>22</a:t>
            </a:r>
          </a:p>
        </p:txBody>
      </p:sp>
      <p:sp>
        <p:nvSpPr>
          <p:cNvPr id="24" name="TextBox 23">
            <a:extLst>
              <a:ext uri="{FF2B5EF4-FFF2-40B4-BE49-F238E27FC236}">
                <a16:creationId xmlns:a16="http://schemas.microsoft.com/office/drawing/2014/main" id="{04076EA5-7A3A-4098-8399-3041CFAFA057}"/>
              </a:ext>
            </a:extLst>
          </p:cNvPr>
          <p:cNvSpPr txBox="1"/>
          <p:nvPr/>
        </p:nvSpPr>
        <p:spPr>
          <a:xfrm>
            <a:off x="10575254" y="3275111"/>
            <a:ext cx="585926" cy="307777"/>
          </a:xfrm>
          <a:prstGeom prst="rect">
            <a:avLst/>
          </a:prstGeom>
          <a:noFill/>
        </p:spPr>
        <p:txBody>
          <a:bodyPr wrap="square" rtlCol="0">
            <a:spAutoFit/>
          </a:bodyPr>
          <a:lstStyle/>
          <a:p>
            <a:r>
              <a:rPr lang="en-US" dirty="0"/>
              <a:t>22</a:t>
            </a:r>
          </a:p>
        </p:txBody>
      </p:sp>
      <p:sp>
        <p:nvSpPr>
          <p:cNvPr id="3" name="Oval 2">
            <a:extLst>
              <a:ext uri="{FF2B5EF4-FFF2-40B4-BE49-F238E27FC236}">
                <a16:creationId xmlns:a16="http://schemas.microsoft.com/office/drawing/2014/main" id="{996AA566-CAD3-4E23-BB39-AE8B195ACFFC}"/>
              </a:ext>
            </a:extLst>
          </p:cNvPr>
          <p:cNvSpPr/>
          <p:nvPr/>
        </p:nvSpPr>
        <p:spPr>
          <a:xfrm>
            <a:off x="9101711" y="3086707"/>
            <a:ext cx="666263" cy="68458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 name="TextBox 3">
            <a:extLst>
              <a:ext uri="{FF2B5EF4-FFF2-40B4-BE49-F238E27FC236}">
                <a16:creationId xmlns:a16="http://schemas.microsoft.com/office/drawing/2014/main" id="{5387A1EE-142A-4774-968C-893043E6EE09}"/>
              </a:ext>
            </a:extLst>
          </p:cNvPr>
          <p:cNvSpPr txBox="1"/>
          <p:nvPr/>
        </p:nvSpPr>
        <p:spPr>
          <a:xfrm>
            <a:off x="9228452" y="3305999"/>
            <a:ext cx="648221" cy="307777"/>
          </a:xfrm>
          <a:prstGeom prst="rect">
            <a:avLst/>
          </a:prstGeom>
          <a:noFill/>
        </p:spPr>
        <p:txBody>
          <a:bodyPr wrap="square" rtlCol="0">
            <a:spAutoFit/>
          </a:bodyPr>
          <a:lstStyle/>
          <a:p>
            <a:r>
              <a:rPr lang="en-US" dirty="0"/>
              <a:t>15</a:t>
            </a:r>
          </a:p>
        </p:txBody>
      </p:sp>
      <p:cxnSp>
        <p:nvCxnSpPr>
          <p:cNvPr id="26" name="Connector: Curved 25">
            <a:extLst>
              <a:ext uri="{FF2B5EF4-FFF2-40B4-BE49-F238E27FC236}">
                <a16:creationId xmlns:a16="http://schemas.microsoft.com/office/drawing/2014/main" id="{8AA5E305-1F26-45A8-9A2F-14DE3813CDC3}"/>
              </a:ext>
            </a:extLst>
          </p:cNvPr>
          <p:cNvCxnSpPr>
            <a:endCxn id="3" idx="0"/>
          </p:cNvCxnSpPr>
          <p:nvPr/>
        </p:nvCxnSpPr>
        <p:spPr>
          <a:xfrm>
            <a:off x="7989903" y="2550494"/>
            <a:ext cx="1444940" cy="536213"/>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252865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1251</TotalTime>
  <Words>4228</Words>
  <Application>Microsoft Office PowerPoint</Application>
  <PresentationFormat>Widescreen</PresentationFormat>
  <Paragraphs>359</Paragraphs>
  <Slides>45</Slides>
  <Notes>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Consolas</vt:lpstr>
      <vt:lpstr>Custom Design</vt:lpstr>
      <vt:lpstr>Data Structure &amp; Algorithms</vt:lpstr>
      <vt:lpstr>Deletion</vt:lpstr>
      <vt:lpstr>RB-TRANSPLANT</vt:lpstr>
      <vt:lpstr>RB-TRANSPLANT</vt:lpstr>
      <vt:lpstr>RB-TRANSPLANT</vt:lpstr>
      <vt:lpstr>BST Delete – Review (Case 1 &amp; 2)</vt:lpstr>
      <vt:lpstr>BST Delete – Review (Case 3 - Ex 1)</vt:lpstr>
      <vt:lpstr>BST Delete – Review (Case 3 - Ex 1)</vt:lpstr>
      <vt:lpstr>BST Delete – Review (Case 3 - Ex 1)</vt:lpstr>
      <vt:lpstr>BST Delete – Review (Case 3)</vt:lpstr>
      <vt:lpstr>BST Delete – Review (Case 3)</vt:lpstr>
      <vt:lpstr>Delete Overview</vt:lpstr>
      <vt:lpstr>Delete Overview</vt:lpstr>
      <vt:lpstr>Properties of Red-Black Trees – Review </vt:lpstr>
      <vt:lpstr>Violations Overview</vt:lpstr>
      <vt:lpstr>Violations Overview</vt:lpstr>
      <vt:lpstr>Violations Overview</vt:lpstr>
      <vt:lpstr>RBT Deletion Code</vt:lpstr>
      <vt:lpstr>RBT Deletion Code</vt:lpstr>
      <vt:lpstr>RBT Deletion Code</vt:lpstr>
      <vt:lpstr>RBT Deletion Code</vt:lpstr>
      <vt:lpstr>RBT Deletion Code</vt:lpstr>
      <vt:lpstr>RBT Deletion Code</vt:lpstr>
      <vt:lpstr>RBT Deletion Code</vt:lpstr>
      <vt:lpstr>RBT Deletion Code</vt:lpstr>
      <vt:lpstr>RB-DELETE</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Fixing Violation of Red-Black Tree in Deletion</vt:lpstr>
      <vt:lpstr>RB-DELETE-FIXUP</vt:lpstr>
      <vt:lpstr>RB-DELETE-FIXUP</vt:lpstr>
      <vt:lpstr>RB-DELETE-FIXUP</vt:lpstr>
      <vt:lpstr>RB-Delete Code in C</vt:lpstr>
      <vt:lpstr>RB-Delete Code in C</vt:lpstr>
      <vt:lpstr>RB-Delete Code in C</vt:lpstr>
      <vt:lpstr>RB-Delete Code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pariyamehrbod</dc:creator>
  <cp:lastModifiedBy>bardia ardakanian</cp:lastModifiedBy>
  <cp:revision>54</cp:revision>
  <dcterms:modified xsi:type="dcterms:W3CDTF">2021-11-29T11:19:11Z</dcterms:modified>
</cp:coreProperties>
</file>