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054065-30E3-420F-8353-CC30348EDEAB}">
  <a:tblStyle styleId="{C4054065-30E3-420F-8353-CC30348EDE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2f90c9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62f90c92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62f90c92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62f90c92d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2f90c9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062f90c92d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2f90c9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062f90c92d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62f90c92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062f90c92d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62f90c92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062f90c92d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62f90c92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062f90c92d_0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62f90c92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1062f90c92d_0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62f90c92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062f90c92d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62f90c92d_0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62f90c92d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062f90c92d_0_3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356e6e92_0_10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356e6e92_0_10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5356e6e92_0_10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5356e6e9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105356e6e92_0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5356e6e9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05356e6e92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5356e6e9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05356e6e92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5356e6e9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05356e6e92_0_371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5356e6e9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05356e6e92_0_407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5356e6e9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105356e6e92_0_443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5356e6e9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105356e6e92_0_480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5356e6e9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105356e6e92_0_518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5356e6e9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105356e6e92_0_557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05356e6e92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105356e6e92_0_597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2f90c92d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2f90c92d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062f90c92d_0_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05356e6e9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105356e6e92_0_637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5356e6e9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105356e6e92_0_676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356e6e9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105356e6e92_0_715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5356e6e92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g105356e6e92_0_754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05356e6e9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g105356e6e92_0_793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05356e6e92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105356e6e92_0_831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5356e6e92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105356e6e92_0_868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05356e6e9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g105356e6e92_0_904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05356e6e92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g105356e6e92_0_940:notes"/>
          <p:cNvSpPr/>
          <p:nvPr>
            <p:ph idx="2" type="sldImg"/>
          </p:nvPr>
        </p:nvSpPr>
        <p:spPr>
          <a:xfrm>
            <a:off x="381175" y="685800"/>
            <a:ext cx="6096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05356e6e92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g105356e6e92_0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356e6e9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356e6e9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5356e6e9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356e6e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05356e6e92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356e6e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5356e6e9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356e6e9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05356e6e92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356e6e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05356e6e92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2f90c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062f90c92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943184" y="364982"/>
            <a:ext cx="6095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 b="0" i="0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195676" y="3322550"/>
            <a:ext cx="56199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2800"/>
              <a:buNone/>
              <a:defRPr b="0" i="0" sz="2400">
                <a:solidFill>
                  <a:srgbClr val="1D6F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778240" y="6377940"/>
            <a:ext cx="2804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 &amp; Algorithms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Graph Search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209" name="Google Shape;209;p24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24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" name="Google Shape;219;p24"/>
          <p:cNvSpPr/>
          <p:nvPr/>
        </p:nvSpPr>
        <p:spPr>
          <a:xfrm>
            <a:off x="5791200" y="5638800"/>
            <a:ext cx="5079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749800" y="55292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5816600" y="5715000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2" name="Google Shape;222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243" name="Google Shape;243;p25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25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25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25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25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25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3" name="Google Shape;253;p25"/>
          <p:cNvSpPr/>
          <p:nvPr/>
        </p:nvSpPr>
        <p:spPr>
          <a:xfrm>
            <a:off x="5486400" y="55626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521200" y="54530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5302249" y="5602287"/>
            <a:ext cx="9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  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096000" y="55626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6110816" y="5602287"/>
            <a:ext cx="3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58" name="Google Shape;25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279" name="Google Shape;279;p26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26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26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7" name="Google Shape;287;p26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26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26"/>
          <p:cNvSpPr/>
          <p:nvPr/>
        </p:nvSpPr>
        <p:spPr>
          <a:xfrm>
            <a:off x="53340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4368800" y="55292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291" name="Google Shape;291;p26"/>
          <p:cNvSpPr txBox="1"/>
          <p:nvPr/>
        </p:nvSpPr>
        <p:spPr>
          <a:xfrm>
            <a:off x="5228167" y="5678487"/>
            <a:ext cx="8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  </a:t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59436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5971116" y="5678487"/>
            <a:ext cx="3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65532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6534149" y="5678487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96" name="Google Shape;296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317" name="Google Shape;317;p27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27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27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1" name="Google Shape;321;p27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2" name="Google Shape;322;p27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27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27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27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7" name="Google Shape;327;p27"/>
          <p:cNvSpPr/>
          <p:nvPr/>
        </p:nvSpPr>
        <p:spPr>
          <a:xfrm>
            <a:off x="5334000" y="55626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4368800" y="54530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5240867" y="5602287"/>
            <a:ext cx="8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  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5943600" y="55626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5924549" y="5602287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6553200" y="55626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6534149" y="5602287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34" name="Google Shape;334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49" name="Google Shape;349;p28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50" name="Google Shape;350;p28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353" name="Google Shape;353;p28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355" name="Google Shape;355;p28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p28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p28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1" name="Google Shape;361;p28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28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3" name="Google Shape;363;p28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28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5" name="Google Shape;365;p28"/>
          <p:cNvSpPr/>
          <p:nvPr/>
        </p:nvSpPr>
        <p:spPr>
          <a:xfrm>
            <a:off x="54864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4521200" y="55292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5346700" y="5678487"/>
            <a:ext cx="8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x  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60960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8"/>
          <p:cNvSpPr txBox="1"/>
          <p:nvPr/>
        </p:nvSpPr>
        <p:spPr>
          <a:xfrm>
            <a:off x="6076949" y="5678487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67056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6675967" y="5678487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72" name="Google Shape;372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86" name="Google Shape;386;p29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393" name="Google Shape;393;p29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4" name="Google Shape;394;p29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5" name="Google Shape;395;p29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6" name="Google Shape;396;p29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7" name="Google Shape;397;p29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8" name="Google Shape;398;p29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" name="Google Shape;399;p29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0" name="Google Shape;400;p29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1" name="Google Shape;401;p29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2" name="Google Shape;402;p29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3" name="Google Shape;403;p29"/>
          <p:cNvSpPr/>
          <p:nvPr/>
        </p:nvSpPr>
        <p:spPr>
          <a:xfrm>
            <a:off x="5410200" y="54102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445000" y="53006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5270500" y="5449887"/>
            <a:ext cx="8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v  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019800" y="54102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9"/>
          <p:cNvSpPr txBox="1"/>
          <p:nvPr/>
        </p:nvSpPr>
        <p:spPr>
          <a:xfrm>
            <a:off x="5990167" y="5449887"/>
            <a:ext cx="4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629400" y="54102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6610349" y="5449887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10" name="Google Shape;410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24" name="Google Shape;424;p30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431" name="Google Shape;431;p30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2" name="Google Shape;432;p30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" name="Google Shape;433;p30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4" name="Google Shape;434;p30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5" name="Google Shape;435;p30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6" name="Google Shape;436;p30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7" name="Google Shape;437;p30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8" name="Google Shape;438;p30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9" name="Google Shape;439;p30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30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1" name="Google Shape;441;p30"/>
          <p:cNvSpPr/>
          <p:nvPr/>
        </p:nvSpPr>
        <p:spPr>
          <a:xfrm>
            <a:off x="5486400" y="54864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4521200" y="53768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443" name="Google Shape;443;p30"/>
          <p:cNvSpPr txBox="1"/>
          <p:nvPr/>
        </p:nvSpPr>
        <p:spPr>
          <a:xfrm>
            <a:off x="5336116" y="5526087"/>
            <a:ext cx="9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  </a:t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6096000" y="54864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6076949" y="5526087"/>
            <a:ext cx="4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46" name="Google Shape;446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solidFill>
            <a:srgbClr val="C0C0C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9" name="Google Shape;459;p31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463" name="Google Shape;463;p31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64" name="Google Shape;464;p31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467" name="Google Shape;467;p31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31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31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31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31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31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31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4" name="Google Shape;474;p31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5" name="Google Shape;475;p31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31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7" name="Google Shape;477;p31"/>
          <p:cNvSpPr/>
          <p:nvPr/>
        </p:nvSpPr>
        <p:spPr>
          <a:xfrm>
            <a:off x="5867400" y="54102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1"/>
          <p:cNvSpPr txBox="1"/>
          <p:nvPr/>
        </p:nvSpPr>
        <p:spPr>
          <a:xfrm>
            <a:off x="4826000" y="53006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5651500" y="5449887"/>
            <a:ext cx="8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  </a:t>
            </a:r>
            <a:endParaRPr/>
          </a:p>
        </p:txBody>
      </p:sp>
      <p:sp>
        <p:nvSpPr>
          <p:cNvPr id="480" name="Google Shape;480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94" name="Google Shape;494;p32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95" name="Google Shape;495;p32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497" name="Google Shape;497;p32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99" name="Google Shape;499;p32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501" name="Google Shape;501;p32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32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3" name="Google Shape;503;p32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32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32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32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32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32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32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32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1" name="Google Shape;511;p32"/>
          <p:cNvSpPr/>
          <p:nvPr/>
        </p:nvSpPr>
        <p:spPr>
          <a:xfrm>
            <a:off x="6096000" y="5638800"/>
            <a:ext cx="6096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2"/>
          <p:cNvSpPr txBox="1"/>
          <p:nvPr/>
        </p:nvSpPr>
        <p:spPr>
          <a:xfrm>
            <a:off x="5130800" y="5529262"/>
            <a:ext cx="71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5143500" y="5907087"/>
            <a:ext cx="2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514" name="Google Shape;514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8372900" y="293670"/>
            <a:ext cx="33450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3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Search</a:t>
            </a:r>
            <a:endParaRPr/>
          </a:p>
        </p:txBody>
      </p:sp>
      <p:sp>
        <p:nvSpPr>
          <p:cNvPr id="523" name="Google Shape;523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a graph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Given: a graph G = (V, E), directed or undirected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Goal: </a:t>
            </a:r>
            <a:r>
              <a:rPr i="1" lang="en-US" sz="3000">
                <a:solidFill>
                  <a:srgbClr val="FF0000"/>
                </a:solidFill>
              </a:rPr>
              <a:t>methodically </a:t>
            </a:r>
            <a:r>
              <a:rPr lang="en-US" sz="3000"/>
              <a:t>explore every vertex (and every edge)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Different methods of exploration =&gt;</a:t>
            </a:r>
            <a:endParaRPr sz="3000"/>
          </a:p>
          <a:p>
            <a:pPr indent="-419100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Different order of vertex discovery</a:t>
            </a:r>
            <a:endParaRPr sz="3000"/>
          </a:p>
          <a:p>
            <a:pPr indent="-419100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Different shape of the exploration trace subgraph (which can be a spanning tree of the graph)</a:t>
            </a:r>
            <a:endParaRPr sz="3000"/>
          </a:p>
          <a:p>
            <a:pPr indent="-4191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Methods of exploration:</a:t>
            </a:r>
            <a:endParaRPr sz="3000"/>
          </a:p>
          <a:p>
            <a:pPr indent="-419100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Breadth-First Search</a:t>
            </a:r>
            <a:endParaRPr sz="3000"/>
          </a:p>
          <a:p>
            <a:pPr indent="-419100" lvl="1" marL="9144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Depth-First Search</a:t>
            </a:r>
            <a:endParaRPr sz="30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 txBox="1"/>
          <p:nvPr>
            <p:ph type="title"/>
          </p:nvPr>
        </p:nvSpPr>
        <p:spPr>
          <a:xfrm>
            <a:off x="609600" y="277812"/>
            <a:ext cx="109728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i="0" lang="en-US" u="none"/>
              <a:t>Depth first search</a:t>
            </a:r>
            <a:endParaRPr/>
          </a:p>
        </p:txBody>
      </p:sp>
      <p:sp>
        <p:nvSpPr>
          <p:cNvPr id="529" name="Google Shape;529;p34"/>
          <p:cNvSpPr txBox="1"/>
          <p:nvPr>
            <p:ph idx="1" type="body"/>
          </p:nvPr>
        </p:nvSpPr>
        <p:spPr>
          <a:xfrm>
            <a:off x="609600" y="1219200"/>
            <a:ext cx="109728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6085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●"/>
            </a:pPr>
            <a:r>
              <a:rPr i="0" lang="en-US" sz="3000" u="none">
                <a:solidFill>
                  <a:schemeClr val="dk1"/>
                </a:solidFill>
              </a:rPr>
              <a:t>It searches ‘deeper’ the graph when possible.</a:t>
            </a:r>
            <a:endParaRPr sz="3000"/>
          </a:p>
          <a:p>
            <a:pPr indent="-426085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●"/>
            </a:pPr>
            <a:r>
              <a:rPr i="0" lang="en-US" sz="3000" u="none">
                <a:solidFill>
                  <a:schemeClr val="dk1"/>
                </a:solidFill>
              </a:rPr>
              <a:t> Starts at the selected node and explores as far as possible along each branch before backtracking.</a:t>
            </a:r>
            <a:endParaRPr sz="3000"/>
          </a:p>
          <a:p>
            <a:pPr indent="-426085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●"/>
            </a:pPr>
            <a:r>
              <a:rPr i="0" lang="en-US" sz="3000" u="none">
                <a:solidFill>
                  <a:schemeClr val="dk1"/>
                </a:solidFill>
              </a:rPr>
              <a:t>Vertices go through white, gray and black stages of color.</a:t>
            </a:r>
            <a:endParaRPr sz="3000"/>
          </a:p>
          <a:p>
            <a:pPr indent="-43211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Char char="○"/>
            </a:pPr>
            <a:r>
              <a:rPr i="0" lang="en-US" sz="3000" u="none" cap="none" strike="noStrike">
                <a:solidFill>
                  <a:schemeClr val="dk1"/>
                </a:solidFill>
              </a:rPr>
              <a:t>White – initially</a:t>
            </a:r>
            <a:endParaRPr sz="3000"/>
          </a:p>
          <a:p>
            <a:pPr indent="-43211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Char char="○"/>
            </a:pPr>
            <a:r>
              <a:rPr i="0" lang="en-US" sz="3000" u="none" cap="none" strike="noStrike">
                <a:solidFill>
                  <a:schemeClr val="dk1"/>
                </a:solidFill>
              </a:rPr>
              <a:t>Gray – when discovered first</a:t>
            </a:r>
            <a:endParaRPr sz="3000"/>
          </a:p>
          <a:p>
            <a:pPr indent="-43211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Char char="○"/>
            </a:pPr>
            <a:r>
              <a:rPr i="0" lang="en-US" sz="3000" u="none" cap="none" strike="noStrike">
                <a:solidFill>
                  <a:schemeClr val="dk1"/>
                </a:solidFill>
              </a:rPr>
              <a:t>Black – when finished i.e. the adjacency list of the vertex is completely examined.  </a:t>
            </a:r>
            <a:endParaRPr sz="3000"/>
          </a:p>
          <a:p>
            <a:pPr indent="-426085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●"/>
            </a:pPr>
            <a:r>
              <a:rPr i="0" lang="en-US" sz="3000" u="none">
                <a:solidFill>
                  <a:schemeClr val="dk1"/>
                </a:solidFill>
              </a:rPr>
              <a:t>Also records timestamps for each vertex</a:t>
            </a:r>
            <a:endParaRPr sz="3000"/>
          </a:p>
          <a:p>
            <a:pPr indent="-43211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Char char="○"/>
            </a:pPr>
            <a:r>
              <a:rPr i="0" lang="en-US" sz="3000" u="none" cap="none" strike="noStrike">
                <a:solidFill>
                  <a:schemeClr val="dk1"/>
                </a:solidFill>
              </a:rPr>
              <a:t>d[v]	when the vertex is first discovered</a:t>
            </a:r>
            <a:endParaRPr sz="3000"/>
          </a:p>
          <a:p>
            <a:pPr indent="-432117" lvl="1" marL="66992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Char char="○"/>
            </a:pPr>
            <a:r>
              <a:rPr i="0" lang="en-US" sz="3000" u="none" cap="none" strike="noStrike">
                <a:solidFill>
                  <a:schemeClr val="dk1"/>
                </a:solidFill>
              </a:rPr>
              <a:t>f[v]	when the vertex is finished	</a:t>
            </a:r>
            <a:endParaRPr sz="3000"/>
          </a:p>
        </p:txBody>
      </p:sp>
      <p:sp>
        <p:nvSpPr>
          <p:cNvPr id="530" name="Google Shape;530;p34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/>
          <p:nvPr>
            <p:ph idx="12" type="sldNum"/>
          </p:nvPr>
        </p:nvSpPr>
        <p:spPr>
          <a:xfrm>
            <a:off x="15062147" y="6217622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35"/>
          <p:cNvSpPr txBox="1"/>
          <p:nvPr>
            <p:ph type="title"/>
          </p:nvPr>
        </p:nvSpPr>
        <p:spPr>
          <a:xfrm>
            <a:off x="609600" y="277812"/>
            <a:ext cx="109728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i="0" lang="en-US" u="none"/>
              <a:t>Depth first search - algorithm</a:t>
            </a:r>
            <a:endParaRPr/>
          </a:p>
        </p:txBody>
      </p:sp>
      <p:sp>
        <p:nvSpPr>
          <p:cNvPr id="537" name="Google Shape;537;p35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  <p:graphicFrame>
        <p:nvGraphicFramePr>
          <p:cNvPr id="538" name="Google Shape;538;p35"/>
          <p:cNvGraphicFramePr/>
          <p:nvPr/>
        </p:nvGraphicFramePr>
        <p:xfrm>
          <a:off x="1410275" y="138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{C4054065-30E3-420F-8353-CC30348EDEAB}</a:tableStyleId>
              </a:tblPr>
              <a:tblGrid>
                <a:gridCol w="9131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DFS(G)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vertex u ∈ V [G]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color[u] ← WHITE	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color all vertices white, set their parents NIL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π[u] ← NIL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time ← </a:t>
                      </a: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zero out time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vertex u ∈ V [G]	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call only for unexplored vertices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color[u] = WHITE	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this may result in multiple sources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then DFS-VISIT(u)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DFS-VISIT(u)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color[u] ← GRAY     ▹White vertex u has just been discovered.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time ← time +</a:t>
                      </a: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d[u] time	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record the discovery time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v ∈ Adj[u]  	▹Explore edge(u, v).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color[v] = WHITE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then π[v] ← u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set the parent value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DFS-VISIT(v)	</a:t>
                      </a:r>
                      <a:r>
                        <a:rPr lang="en-US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recursive call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color[u] BLACK      ▹ Blacken u; it is finished.</a:t>
                      </a:r>
                      <a:b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 [u] ▹ time ← time +</a:t>
                      </a:r>
                      <a:r>
                        <a:rPr lang="en-US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idx="12" type="sldNum"/>
          </p:nvPr>
        </p:nvSpPr>
        <p:spPr>
          <a:xfrm>
            <a:off x="15062147" y="6217622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36"/>
          <p:cNvSpPr txBox="1"/>
          <p:nvPr>
            <p:ph type="title"/>
          </p:nvPr>
        </p:nvSpPr>
        <p:spPr>
          <a:xfrm>
            <a:off x="554133" y="593367"/>
            <a:ext cx="15147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i="0" lang="en-US" u="none"/>
              <a:t>Depth first search - analysis</a:t>
            </a:r>
            <a:endParaRPr/>
          </a:p>
        </p:txBody>
      </p:sp>
      <p:sp>
        <p:nvSpPr>
          <p:cNvPr id="545" name="Google Shape;545;p36"/>
          <p:cNvSpPr txBox="1"/>
          <p:nvPr>
            <p:ph idx="1" type="body"/>
          </p:nvPr>
        </p:nvSpPr>
        <p:spPr>
          <a:xfrm>
            <a:off x="554133" y="1536633"/>
            <a:ext cx="15147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6085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Lines 1-3, initialization take time Θ(V).</a:t>
            </a:r>
            <a:endParaRPr sz="3000"/>
          </a:p>
          <a:p>
            <a:pPr indent="-426085" lvl="0" marL="3429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Lines 5-7 take time Θ(V), excluding the time to call the DFS-VISIT.</a:t>
            </a:r>
            <a:endParaRPr sz="3000"/>
          </a:p>
          <a:p>
            <a:pPr indent="-426085" lvl="0" marL="3429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DFS-VISIT is called only once for each node (since it’s called only for 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3000"/>
              <a:t>  </a:t>
            </a:r>
            <a:r>
              <a:rPr i="0" lang="en-US" sz="3000" u="none">
                <a:solidFill>
                  <a:schemeClr val="dk1"/>
                </a:solidFill>
              </a:rPr>
              <a:t>white nodes and the first step in it is to paint the node gray).</a:t>
            </a:r>
            <a:endParaRPr sz="3000"/>
          </a:p>
          <a:p>
            <a:pPr indent="-426085" lvl="0" marL="3429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Loop on line 4-7 is executed |Adj(v)| times. Since, ∑</a:t>
            </a:r>
            <a:r>
              <a:rPr baseline="-25000" i="0" lang="en-US" sz="3000" u="none">
                <a:solidFill>
                  <a:schemeClr val="dk1"/>
                </a:solidFill>
              </a:rPr>
              <a:t>vєV </a:t>
            </a:r>
            <a:r>
              <a:rPr i="0" lang="en-US" sz="3000" u="none">
                <a:solidFill>
                  <a:schemeClr val="dk1"/>
                </a:solidFill>
              </a:rPr>
              <a:t>|Adj(v)| = Ө (E),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3000"/>
              <a:t> </a:t>
            </a:r>
            <a:r>
              <a:rPr i="0" lang="en-US" sz="3000" u="none">
                <a:solidFill>
                  <a:schemeClr val="dk1"/>
                </a:solidFill>
              </a:rPr>
              <a:t> the total cost of DFS-VISIT it θ(E)</a:t>
            </a:r>
            <a:endParaRPr sz="3000"/>
          </a:p>
          <a:p>
            <a:pPr indent="0" lvl="0" marL="2286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3086100" marR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None/>
            </a:pPr>
            <a:r>
              <a:rPr i="0" lang="en-US" sz="3000" u="none">
                <a:solidFill>
                  <a:schemeClr val="dk1"/>
                </a:solidFill>
              </a:rPr>
              <a:t>The total cost of DFS is θ(V+E)</a:t>
            </a:r>
            <a:endParaRPr sz="3000"/>
          </a:p>
        </p:txBody>
      </p:sp>
      <p:sp>
        <p:nvSpPr>
          <p:cNvPr id="546" name="Google Shape;546;p36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552" name="Google Shape;552;p37"/>
          <p:cNvGrpSpPr/>
          <p:nvPr/>
        </p:nvGrpSpPr>
        <p:grpSpPr>
          <a:xfrm>
            <a:off x="1283623" y="1870472"/>
            <a:ext cx="6777969" cy="4483378"/>
            <a:chOff x="962741" y="1870472"/>
            <a:chExt cx="5083604" cy="4483378"/>
          </a:xfrm>
        </p:grpSpPr>
        <p:sp>
          <p:nvSpPr>
            <p:cNvPr id="553" name="Google Shape;553;p37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557192" y="2435041"/>
              <a:ext cx="1850389" cy="3354070"/>
            </a:xfrm>
            <a:custGeom>
              <a:rect b="b" l="l" r="r" t="t"/>
              <a:pathLst>
                <a:path extrusionOk="0" h="3354070" w="1850389">
                  <a:moveTo>
                    <a:pt x="230123" y="3353659"/>
                  </a:moveTo>
                  <a:lnTo>
                    <a:pt x="1849922" y="2433565"/>
                  </a:lnTo>
                </a:path>
                <a:path extrusionOk="0" h="3354070" w="1850389">
                  <a:moveTo>
                    <a:pt x="230123" y="3353659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849922" y="2034350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764225" y="2233970"/>
                  </a:moveTo>
                  <a:lnTo>
                    <a:pt x="0" y="1313876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962741" y="2421453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8975038" y="1818558"/>
            <a:ext cx="390302" cy="317500"/>
            <a:chOff x="6731447" y="2123358"/>
            <a:chExt cx="292734" cy="317500"/>
          </a:xfrm>
        </p:grpSpPr>
        <p:sp>
          <p:nvSpPr>
            <p:cNvPr id="573" name="Google Shape;573;p37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5" name="Google Shape;575;p37"/>
          <p:cNvSpPr txBox="1"/>
          <p:nvPr/>
        </p:nvSpPr>
        <p:spPr>
          <a:xfrm>
            <a:off x="9470357" y="17844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37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577" name="Google Shape;577;p37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9" name="Google Shape;579;p37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37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581" name="Google Shape;581;p37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3" name="Google Shape;583;p37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7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590" name="Google Shape;590;p38"/>
          <p:cNvGrpSpPr/>
          <p:nvPr/>
        </p:nvGrpSpPr>
        <p:grpSpPr>
          <a:xfrm>
            <a:off x="1283623" y="1870472"/>
            <a:ext cx="6777969" cy="4483378"/>
            <a:chOff x="962741" y="1870472"/>
            <a:chExt cx="5083604" cy="4483378"/>
          </a:xfrm>
        </p:grpSpPr>
        <p:sp>
          <p:nvSpPr>
            <p:cNvPr id="591" name="Google Shape;591;p38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557192" y="2435041"/>
              <a:ext cx="1850389" cy="3354070"/>
            </a:xfrm>
            <a:custGeom>
              <a:rect b="b" l="l" r="r" t="t"/>
              <a:pathLst>
                <a:path extrusionOk="0" h="3354070" w="1850389">
                  <a:moveTo>
                    <a:pt x="230123" y="3353659"/>
                  </a:moveTo>
                  <a:lnTo>
                    <a:pt x="1849922" y="2433565"/>
                  </a:lnTo>
                </a:path>
                <a:path extrusionOk="0" h="3354070" w="1850389">
                  <a:moveTo>
                    <a:pt x="230123" y="3353659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849922" y="2034350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764225" y="2233970"/>
                  </a:moveTo>
                  <a:lnTo>
                    <a:pt x="0" y="1313876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962741" y="2421453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611" name="Google Shape;611;p38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3" name="Google Shape;613;p38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38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615" name="Google Shape;615;p38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7" name="Google Shape;617;p38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38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619" name="Google Shape;619;p38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1" name="Google Shape;621;p38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8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9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628" name="Google Shape;628;p39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629" name="Google Shape;629;p39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619798" y="2433565"/>
                  </a:lnTo>
                </a:path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235738" y="3636855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49" name="Google Shape;649;p39"/>
          <p:cNvGrpSpPr/>
          <p:nvPr/>
        </p:nvGrpSpPr>
        <p:grpSpPr>
          <a:xfrm>
            <a:off x="8975038" y="1818558"/>
            <a:ext cx="390302" cy="317500"/>
            <a:chOff x="6731447" y="2123358"/>
            <a:chExt cx="292734" cy="317500"/>
          </a:xfrm>
        </p:grpSpPr>
        <p:sp>
          <p:nvSpPr>
            <p:cNvPr id="650" name="Google Shape;650;p39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2" name="Google Shape;652;p39"/>
          <p:cNvSpPr txBox="1"/>
          <p:nvPr/>
        </p:nvSpPr>
        <p:spPr>
          <a:xfrm>
            <a:off x="9470357" y="17844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39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654" name="Google Shape;654;p39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6" name="Google Shape;656;p39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658" name="Google Shape;658;p39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0" name="Google Shape;660;p39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9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0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667" name="Google Shape;667;p40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668" name="Google Shape;668;p40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329689" y="5098475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8975038" y="1818558"/>
            <a:ext cx="390302" cy="317500"/>
            <a:chOff x="6731447" y="2123358"/>
            <a:chExt cx="292734" cy="317500"/>
          </a:xfrm>
        </p:grpSpPr>
        <p:sp>
          <p:nvSpPr>
            <p:cNvPr id="690" name="Google Shape;690;p40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92" name="Google Shape;692;p40"/>
          <p:cNvSpPr txBox="1"/>
          <p:nvPr/>
        </p:nvSpPr>
        <p:spPr>
          <a:xfrm>
            <a:off x="9470357" y="17844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40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694" name="Google Shape;694;p40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96" name="Google Shape;696;p40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7" name="Google Shape;697;p40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698" name="Google Shape;698;p40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0" name="Google Shape;700;p40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0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1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707" name="Google Shape;707;p41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708" name="Google Shape;708;p41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3820905" y="3466624"/>
              <a:ext cx="1932939" cy="1757679"/>
            </a:xfrm>
            <a:custGeom>
              <a:rect b="b" l="l" r="r" t="t"/>
              <a:pathLst>
                <a:path extrusionOk="0" h="1757679" w="1932939">
                  <a:moveTo>
                    <a:pt x="1347380" y="1757482"/>
                  </a:moveTo>
                  <a:lnTo>
                    <a:pt x="1932553" y="82698"/>
                  </a:lnTo>
                </a:path>
                <a:path extrusionOk="0" h="1757679" w="193293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789858" y="4522622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8975038" y="1818558"/>
            <a:ext cx="390302" cy="317500"/>
            <a:chOff x="6731447" y="2123358"/>
            <a:chExt cx="292734" cy="317500"/>
          </a:xfrm>
        </p:grpSpPr>
        <p:sp>
          <p:nvSpPr>
            <p:cNvPr id="731" name="Google Shape;731;p41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3" name="Google Shape;733;p41"/>
          <p:cNvSpPr txBox="1"/>
          <p:nvPr/>
        </p:nvSpPr>
        <p:spPr>
          <a:xfrm>
            <a:off x="9470357" y="17844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735" name="Google Shape;735;p41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7" name="Google Shape;737;p41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41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739" name="Google Shape;739;p41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1" name="Google Shape;741;p41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1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2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748" name="Google Shape;748;p42"/>
          <p:cNvGrpSpPr/>
          <p:nvPr/>
        </p:nvGrpSpPr>
        <p:grpSpPr>
          <a:xfrm>
            <a:off x="1410237" y="1870472"/>
            <a:ext cx="6724216" cy="4483378"/>
            <a:chOff x="1057704" y="1870472"/>
            <a:chExt cx="5043288" cy="4483378"/>
          </a:xfrm>
        </p:grpSpPr>
        <p:sp>
          <p:nvSpPr>
            <p:cNvPr id="749" name="Google Shape;749;p42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5168286" y="3549323"/>
              <a:ext cx="585470" cy="1675129"/>
            </a:xfrm>
            <a:custGeom>
              <a:rect b="b" l="l" r="r" t="t"/>
              <a:pathLst>
                <a:path extrusionOk="0" h="1675129" w="585470">
                  <a:moveTo>
                    <a:pt x="0" y="1674784"/>
                  </a:moveTo>
                  <a:lnTo>
                    <a:pt x="585173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820905" y="3466624"/>
              <a:ext cx="1725929" cy="1003300"/>
            </a:xfrm>
            <a:custGeom>
              <a:rect b="b" l="l" r="r" t="t"/>
              <a:pathLst>
                <a:path extrusionOk="0" h="1003300" w="172592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5379792" y="2255782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72" name="Google Shape;772;p42"/>
          <p:cNvGrpSpPr/>
          <p:nvPr/>
        </p:nvGrpSpPr>
        <p:grpSpPr>
          <a:xfrm>
            <a:off x="8975038" y="1818558"/>
            <a:ext cx="390302" cy="317500"/>
            <a:chOff x="6731447" y="2123358"/>
            <a:chExt cx="292734" cy="317500"/>
          </a:xfrm>
        </p:grpSpPr>
        <p:sp>
          <p:nvSpPr>
            <p:cNvPr id="773" name="Google Shape;773;p42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5" name="Google Shape;775;p42"/>
          <p:cNvSpPr txBox="1"/>
          <p:nvPr/>
        </p:nvSpPr>
        <p:spPr>
          <a:xfrm>
            <a:off x="9470357" y="17844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42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777" name="Google Shape;777;p42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9" name="Google Shape;779;p42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42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781" name="Google Shape;781;p42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3" name="Google Shape;783;p42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2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3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790" name="Google Shape;790;p43"/>
          <p:cNvGrpSpPr/>
          <p:nvPr/>
        </p:nvGrpSpPr>
        <p:grpSpPr>
          <a:xfrm>
            <a:off x="1410237" y="1870472"/>
            <a:ext cx="6724216" cy="4483378"/>
            <a:chOff x="1057704" y="1870472"/>
            <a:chExt cx="5043288" cy="4483378"/>
          </a:xfrm>
        </p:grpSpPr>
        <p:sp>
          <p:nvSpPr>
            <p:cNvPr id="791" name="Google Shape;791;p43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5168286" y="3549323"/>
              <a:ext cx="585470" cy="1675129"/>
            </a:xfrm>
            <a:custGeom>
              <a:rect b="b" l="l" r="r" t="t"/>
              <a:pathLst>
                <a:path extrusionOk="0" h="1675129" w="585470">
                  <a:moveTo>
                    <a:pt x="0" y="1674784"/>
                  </a:moveTo>
                  <a:lnTo>
                    <a:pt x="585173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3820905" y="3466624"/>
              <a:ext cx="1725929" cy="1003300"/>
            </a:xfrm>
            <a:custGeom>
              <a:rect b="b" l="l" r="r" t="t"/>
              <a:pathLst>
                <a:path extrusionOk="0" h="1003300" w="172592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5379792" y="2255782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14" name="Google Shape;814;p43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815" name="Google Shape;815;p43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7" name="Google Shape;817;p43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8" name="Google Shape;818;p43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819" name="Google Shape;819;p43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21" name="Google Shape;821;p43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43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823" name="Google Shape;823;p43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25" name="Google Shape;825;p43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3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Breadth-First Search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4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832" name="Google Shape;832;p44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833" name="Google Shape;833;p44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3820905" y="3466624"/>
              <a:ext cx="1932939" cy="1757679"/>
            </a:xfrm>
            <a:custGeom>
              <a:rect b="b" l="l" r="r" t="t"/>
              <a:pathLst>
                <a:path extrusionOk="0" h="1757679" w="1932939">
                  <a:moveTo>
                    <a:pt x="1347380" y="1757482"/>
                  </a:moveTo>
                  <a:lnTo>
                    <a:pt x="1932553" y="82698"/>
                  </a:lnTo>
                </a:path>
                <a:path extrusionOk="0" h="1757679" w="193293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4739737" y="4483681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856" name="Google Shape;856;p44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8" name="Google Shape;858;p44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9" name="Google Shape;859;p44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860" name="Google Shape;860;p44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2" name="Google Shape;862;p44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44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864" name="Google Shape;864;p44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6" name="Google Shape;866;p44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4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873" name="Google Shape;873;p45"/>
          <p:cNvGrpSpPr/>
          <p:nvPr/>
        </p:nvGrpSpPr>
        <p:grpSpPr>
          <a:xfrm>
            <a:off x="1410237" y="1263257"/>
            <a:ext cx="6651355" cy="5090593"/>
            <a:chOff x="1057704" y="1263257"/>
            <a:chExt cx="4988641" cy="5090593"/>
          </a:xfrm>
        </p:grpSpPr>
        <p:sp>
          <p:nvSpPr>
            <p:cNvPr id="874" name="Google Shape;874;p45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1787316" y="4868606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4391143" y="1934266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4391143" y="1934266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3820905" y="3466624"/>
              <a:ext cx="1932939" cy="1757679"/>
            </a:xfrm>
            <a:custGeom>
              <a:rect b="b" l="l" r="r" t="t"/>
              <a:pathLst>
                <a:path extrusionOk="0" h="1757679" w="1932939">
                  <a:moveTo>
                    <a:pt x="1347380" y="1757482"/>
                  </a:moveTo>
                  <a:lnTo>
                    <a:pt x="1932553" y="82698"/>
                  </a:lnTo>
                </a:path>
                <a:path extrusionOk="0" h="1757679" w="193293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739786" y="1263257"/>
              <a:ext cx="1250700" cy="1192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96" name="Google Shape;896;p45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897" name="Google Shape;897;p45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9" name="Google Shape;899;p45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0" name="Google Shape;900;p45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901" name="Google Shape;901;p45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03" name="Google Shape;903;p45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Google Shape;904;p45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905" name="Google Shape;905;p45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07" name="Google Shape;907;p45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5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6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914" name="Google Shape;914;p46"/>
          <p:cNvGrpSpPr/>
          <p:nvPr/>
        </p:nvGrpSpPr>
        <p:grpSpPr>
          <a:xfrm>
            <a:off x="1410237" y="1263257"/>
            <a:ext cx="6651355" cy="5090593"/>
            <a:chOff x="1057704" y="1263257"/>
            <a:chExt cx="4988641" cy="5090593"/>
          </a:xfrm>
        </p:grpSpPr>
        <p:sp>
          <p:nvSpPr>
            <p:cNvPr id="915" name="Google Shape;915;p46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787316" y="4868606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4391143" y="1934266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391143" y="1934266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3820905" y="3466624"/>
              <a:ext cx="1932939" cy="1757679"/>
            </a:xfrm>
            <a:custGeom>
              <a:rect b="b" l="l" r="r" t="t"/>
              <a:pathLst>
                <a:path extrusionOk="0" h="1757679" w="1932939">
                  <a:moveTo>
                    <a:pt x="1347380" y="1757482"/>
                  </a:moveTo>
                  <a:lnTo>
                    <a:pt x="1932553" y="82698"/>
                  </a:lnTo>
                </a:path>
                <a:path extrusionOk="0" h="1757679" w="193293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1739786" y="1263257"/>
              <a:ext cx="1250700" cy="1192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37" name="Google Shape;937;p46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938" name="Google Shape;938;p46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40" name="Google Shape;940;p46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1" name="Google Shape;941;p46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942" name="Google Shape;942;p46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44" name="Google Shape;944;p46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46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946" name="Google Shape;946;p46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48" name="Google Shape;948;p46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6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7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955" name="Google Shape;955;p47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956" name="Google Shape;956;p47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820905" y="3466624"/>
              <a:ext cx="1932939" cy="1757679"/>
            </a:xfrm>
            <a:custGeom>
              <a:rect b="b" l="l" r="r" t="t"/>
              <a:pathLst>
                <a:path extrusionOk="0" h="1757679" w="1932939">
                  <a:moveTo>
                    <a:pt x="1347380" y="1757482"/>
                  </a:moveTo>
                  <a:lnTo>
                    <a:pt x="1932553" y="82698"/>
                  </a:lnTo>
                </a:path>
                <a:path extrusionOk="0" h="1757679" w="1932939">
                  <a:moveTo>
                    <a:pt x="0" y="1002767"/>
                  </a:moveTo>
                  <a:lnTo>
                    <a:pt x="1725667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079900" y="5506400"/>
              <a:ext cx="2795904" cy="565150"/>
            </a:xfrm>
            <a:custGeom>
              <a:rect b="b" l="l" r="r" t="t"/>
              <a:pathLst>
                <a:path extrusionOk="0" h="565150" w="2795904">
                  <a:moveTo>
                    <a:pt x="2795802" y="0"/>
                  </a:moveTo>
                  <a:lnTo>
                    <a:pt x="0" y="564574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87170" y="4522622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78" name="Google Shape;978;p47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979" name="Google Shape;979;p47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1" name="Google Shape;981;p47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47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983" name="Google Shape;983;p47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5" name="Google Shape;985;p47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6" name="Google Shape;986;p47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987" name="Google Shape;987;p47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9" name="Google Shape;989;p47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7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8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996" name="Google Shape;996;p48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997" name="Google Shape;997;p48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1787316" y="4868607"/>
              <a:ext cx="1619885" cy="920114"/>
            </a:xfrm>
            <a:custGeom>
              <a:rect b="b" l="l" r="r" t="t"/>
              <a:pathLst>
                <a:path extrusionOk="0" h="920114" w="1619885">
                  <a:moveTo>
                    <a:pt x="0" y="920093"/>
                  </a:moveTo>
                  <a:lnTo>
                    <a:pt x="1619798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1290766" y="5095896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18" name="Google Shape;1018;p48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1019" name="Google Shape;1019;p48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1" name="Google Shape;1021;p48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8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1023" name="Google Shape;1023;p48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5" name="Google Shape;1025;p48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6" name="Google Shape;1026;p48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1027" name="Google Shape;1027;p48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9" name="Google Shape;1029;p48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8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9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1036" name="Google Shape;1036;p49"/>
          <p:cNvGrpSpPr/>
          <p:nvPr/>
        </p:nvGrpSpPr>
        <p:grpSpPr>
          <a:xfrm>
            <a:off x="1410237" y="1870472"/>
            <a:ext cx="6651355" cy="4483378"/>
            <a:chOff x="1057704" y="1870472"/>
            <a:chExt cx="4988641" cy="4483378"/>
          </a:xfrm>
        </p:grpSpPr>
        <p:sp>
          <p:nvSpPr>
            <p:cNvPr id="1037" name="Google Shape;1037;p49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787316" y="2435041"/>
              <a:ext cx="1619885" cy="3354070"/>
            </a:xfrm>
            <a:custGeom>
              <a:rect b="b" l="l" r="r" t="t"/>
              <a:pathLst>
                <a:path extrusionOk="0" h="3354070" w="1619885">
                  <a:moveTo>
                    <a:pt x="0" y="3353659"/>
                  </a:moveTo>
                  <a:lnTo>
                    <a:pt x="1619798" y="2433565"/>
                  </a:lnTo>
                </a:path>
                <a:path extrusionOk="0" h="3354070" w="1619885">
                  <a:moveTo>
                    <a:pt x="0" y="3353659"/>
                  </a:moveTo>
                  <a:lnTo>
                    <a:pt x="1034631" y="0"/>
                  </a:lnTo>
                </a:path>
                <a:path extrusionOk="0" h="3354070" w="1619885">
                  <a:moveTo>
                    <a:pt x="1619798" y="2034350"/>
                  </a:moveTo>
                  <a:lnTo>
                    <a:pt x="1034631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557192" y="3748918"/>
              <a:ext cx="1764664" cy="920114"/>
            </a:xfrm>
            <a:custGeom>
              <a:rect b="b" l="l" r="r" t="t"/>
              <a:pathLst>
                <a:path extrusionOk="0" h="920114" w="1764664">
                  <a:moveTo>
                    <a:pt x="1764225" y="92009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3210592" y="3697608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57" name="Google Shape;1057;p49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1058" name="Google Shape;1058;p49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0" name="Google Shape;1060;p49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1062" name="Google Shape;1062;p49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4" name="Google Shape;1064;p49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5" name="Google Shape;1065;p49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1066" name="Google Shape;1066;p49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8" name="Google Shape;1068;p49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9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0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1075" name="Google Shape;1075;p50"/>
          <p:cNvGrpSpPr/>
          <p:nvPr/>
        </p:nvGrpSpPr>
        <p:grpSpPr>
          <a:xfrm>
            <a:off x="1268123" y="1870472"/>
            <a:ext cx="6793469" cy="4483378"/>
            <a:chOff x="951116" y="1870472"/>
            <a:chExt cx="5095229" cy="4483378"/>
          </a:xfrm>
        </p:grpSpPr>
        <p:sp>
          <p:nvSpPr>
            <p:cNvPr id="1076" name="Google Shape;1076;p50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557192" y="2435041"/>
              <a:ext cx="1850389" cy="3354070"/>
            </a:xfrm>
            <a:custGeom>
              <a:rect b="b" l="l" r="r" t="t"/>
              <a:pathLst>
                <a:path extrusionOk="0" h="3354070" w="1850389">
                  <a:moveTo>
                    <a:pt x="230123" y="3353659"/>
                  </a:moveTo>
                  <a:lnTo>
                    <a:pt x="1849922" y="2433565"/>
                  </a:lnTo>
                </a:path>
                <a:path extrusionOk="0" h="3354070" w="1850389">
                  <a:moveTo>
                    <a:pt x="230123" y="3353659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849922" y="2034350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764225" y="2233970"/>
                  </a:moveTo>
                  <a:lnTo>
                    <a:pt x="0" y="1313876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951116" y="2541538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95" name="Google Shape;1095;p50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1096" name="Google Shape;1096;p50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98" name="Google Shape;1098;p50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9" name="Google Shape;1099;p50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1100" name="Google Shape;1100;p50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2" name="Google Shape;1102;p50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3" name="Google Shape;1103;p50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1104" name="Google Shape;1104;p50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6" name="Google Shape;1106;p50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0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1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1113" name="Google Shape;1113;p51"/>
          <p:cNvGrpSpPr/>
          <p:nvPr/>
        </p:nvGrpSpPr>
        <p:grpSpPr>
          <a:xfrm>
            <a:off x="1410237" y="1341473"/>
            <a:ext cx="6651355" cy="5012377"/>
            <a:chOff x="1057704" y="1341473"/>
            <a:chExt cx="4988641" cy="5012377"/>
          </a:xfrm>
        </p:grpSpPr>
        <p:sp>
          <p:nvSpPr>
            <p:cNvPr id="1114" name="Google Shape;1114;p51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51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51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1557192" y="2435041"/>
              <a:ext cx="1850389" cy="3354070"/>
            </a:xfrm>
            <a:custGeom>
              <a:rect b="b" l="l" r="r" t="t"/>
              <a:pathLst>
                <a:path extrusionOk="0" h="3354070" w="1850389">
                  <a:moveTo>
                    <a:pt x="230123" y="3353659"/>
                  </a:moveTo>
                  <a:lnTo>
                    <a:pt x="1849922" y="2433565"/>
                  </a:lnTo>
                </a:path>
                <a:path extrusionOk="0" h="3354070" w="1850389">
                  <a:moveTo>
                    <a:pt x="230123" y="3353659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849922" y="2034350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764225" y="2233970"/>
                  </a:moveTo>
                  <a:lnTo>
                    <a:pt x="0" y="1313876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51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51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4255172" y="1341473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51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33" name="Google Shape;1133;p51"/>
          <p:cNvGrpSpPr/>
          <p:nvPr/>
        </p:nvGrpSpPr>
        <p:grpSpPr>
          <a:xfrm>
            <a:off x="8975038" y="1970958"/>
            <a:ext cx="390302" cy="317500"/>
            <a:chOff x="6731447" y="2123358"/>
            <a:chExt cx="292734" cy="317500"/>
          </a:xfrm>
        </p:grpSpPr>
        <p:sp>
          <p:nvSpPr>
            <p:cNvPr id="1134" name="Google Shape;1134;p51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6" name="Google Shape;1136;p51"/>
          <p:cNvSpPr txBox="1"/>
          <p:nvPr/>
        </p:nvSpPr>
        <p:spPr>
          <a:xfrm>
            <a:off x="9470357" y="19368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7" name="Google Shape;1137;p51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1138" name="Google Shape;1138;p51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51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40" name="Google Shape;1140;p51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51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1142" name="Google Shape;1142;p51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44" name="Google Shape;1144;p51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1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2"/>
          <p:cNvSpPr txBox="1"/>
          <p:nvPr>
            <p:ph type="title"/>
          </p:nvPr>
        </p:nvSpPr>
        <p:spPr>
          <a:xfrm>
            <a:off x="943184" y="448866"/>
            <a:ext cx="102792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6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Depth First Search</a:t>
            </a:r>
            <a:endParaRPr sz="4000"/>
          </a:p>
          <a:p>
            <a:pPr indent="0" lvl="0" marL="12700" rtl="0" algn="l">
              <a:lnSpc>
                <a:spcPct val="1153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1151" name="Google Shape;1151;p52"/>
          <p:cNvGrpSpPr/>
          <p:nvPr/>
        </p:nvGrpSpPr>
        <p:grpSpPr>
          <a:xfrm>
            <a:off x="1268123" y="1870472"/>
            <a:ext cx="6793469" cy="4483378"/>
            <a:chOff x="951116" y="1870472"/>
            <a:chExt cx="5095229" cy="4483378"/>
          </a:xfrm>
        </p:grpSpPr>
        <p:sp>
          <p:nvSpPr>
            <p:cNvPr id="1152" name="Google Shape;1152;p52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5"/>
                  </a:lnTo>
                  <a:lnTo>
                    <a:pt x="119786" y="54461"/>
                  </a:lnTo>
                  <a:lnTo>
                    <a:pt x="85694" y="82675"/>
                  </a:lnTo>
                  <a:lnTo>
                    <a:pt x="56450" y="115567"/>
                  </a:lnTo>
                  <a:lnTo>
                    <a:pt x="32657" y="152555"/>
                  </a:lnTo>
                  <a:lnTo>
                    <a:pt x="14915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0"/>
                  </a:lnTo>
                  <a:lnTo>
                    <a:pt x="14915" y="371515"/>
                  </a:lnTo>
                  <a:lnTo>
                    <a:pt x="32657" y="412016"/>
                  </a:lnTo>
                  <a:lnTo>
                    <a:pt x="56450" y="449002"/>
                  </a:lnTo>
                  <a:lnTo>
                    <a:pt x="85694" y="481893"/>
                  </a:lnTo>
                  <a:lnTo>
                    <a:pt x="119786" y="510106"/>
                  </a:lnTo>
                  <a:lnTo>
                    <a:pt x="158123" y="533062"/>
                  </a:lnTo>
                  <a:lnTo>
                    <a:pt x="200103" y="550178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8"/>
                  </a:lnTo>
                  <a:lnTo>
                    <a:pt x="427044" y="533062"/>
                  </a:lnTo>
                  <a:lnTo>
                    <a:pt x="465381" y="510106"/>
                  </a:lnTo>
                  <a:lnTo>
                    <a:pt x="499472" y="481893"/>
                  </a:lnTo>
                  <a:lnTo>
                    <a:pt x="528716" y="449002"/>
                  </a:lnTo>
                  <a:lnTo>
                    <a:pt x="552510" y="412016"/>
                  </a:lnTo>
                  <a:lnTo>
                    <a:pt x="570251" y="371515"/>
                  </a:lnTo>
                  <a:lnTo>
                    <a:pt x="581337" y="328080"/>
                  </a:lnTo>
                  <a:lnTo>
                    <a:pt x="585167" y="282293"/>
                  </a:lnTo>
                  <a:lnTo>
                    <a:pt x="581337" y="236499"/>
                  </a:lnTo>
                  <a:lnTo>
                    <a:pt x="570251" y="193060"/>
                  </a:lnTo>
                  <a:lnTo>
                    <a:pt x="552510" y="152555"/>
                  </a:lnTo>
                  <a:lnTo>
                    <a:pt x="528716" y="115567"/>
                  </a:lnTo>
                  <a:lnTo>
                    <a:pt x="499472" y="82675"/>
                  </a:lnTo>
                  <a:lnTo>
                    <a:pt x="465381" y="54461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1057704" y="3267029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3"/>
                  </a:moveTo>
                  <a:lnTo>
                    <a:pt x="3829" y="236499"/>
                  </a:lnTo>
                  <a:lnTo>
                    <a:pt x="14915" y="193060"/>
                  </a:lnTo>
                  <a:lnTo>
                    <a:pt x="32657" y="152555"/>
                  </a:lnTo>
                  <a:lnTo>
                    <a:pt x="56450" y="115567"/>
                  </a:lnTo>
                  <a:lnTo>
                    <a:pt x="85694" y="82675"/>
                  </a:lnTo>
                  <a:lnTo>
                    <a:pt x="119786" y="54461"/>
                  </a:lnTo>
                  <a:lnTo>
                    <a:pt x="158123" y="31505"/>
                  </a:lnTo>
                  <a:lnTo>
                    <a:pt x="200103" y="14389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1"/>
                  </a:lnTo>
                  <a:lnTo>
                    <a:pt x="499472" y="82675"/>
                  </a:lnTo>
                  <a:lnTo>
                    <a:pt x="528716" y="115567"/>
                  </a:lnTo>
                  <a:lnTo>
                    <a:pt x="552510" y="152555"/>
                  </a:lnTo>
                  <a:lnTo>
                    <a:pt x="570251" y="193060"/>
                  </a:lnTo>
                  <a:lnTo>
                    <a:pt x="581337" y="236499"/>
                  </a:lnTo>
                  <a:lnTo>
                    <a:pt x="585167" y="282293"/>
                  </a:lnTo>
                  <a:lnTo>
                    <a:pt x="581337" y="328080"/>
                  </a:lnTo>
                  <a:lnTo>
                    <a:pt x="570251" y="371515"/>
                  </a:lnTo>
                  <a:lnTo>
                    <a:pt x="552510" y="412016"/>
                  </a:lnTo>
                  <a:lnTo>
                    <a:pt x="528716" y="449002"/>
                  </a:lnTo>
                  <a:lnTo>
                    <a:pt x="499472" y="481893"/>
                  </a:lnTo>
                  <a:lnTo>
                    <a:pt x="465381" y="510106"/>
                  </a:lnTo>
                  <a:lnTo>
                    <a:pt x="427044" y="533062"/>
                  </a:lnTo>
                  <a:lnTo>
                    <a:pt x="385063" y="550178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24" y="560874"/>
                  </a:lnTo>
                  <a:lnTo>
                    <a:pt x="200103" y="550178"/>
                  </a:lnTo>
                  <a:lnTo>
                    <a:pt x="158123" y="533062"/>
                  </a:lnTo>
                  <a:lnTo>
                    <a:pt x="119786" y="510106"/>
                  </a:lnTo>
                  <a:lnTo>
                    <a:pt x="85694" y="481893"/>
                  </a:lnTo>
                  <a:lnTo>
                    <a:pt x="56450" y="449002"/>
                  </a:lnTo>
                  <a:lnTo>
                    <a:pt x="32657" y="412016"/>
                  </a:lnTo>
                  <a:lnTo>
                    <a:pt x="14915" y="371515"/>
                  </a:lnTo>
                  <a:lnTo>
                    <a:pt x="3829" y="328080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89"/>
                  </a:lnTo>
                  <a:lnTo>
                    <a:pt x="158123" y="31506"/>
                  </a:lnTo>
                  <a:lnTo>
                    <a:pt x="119786" y="54461"/>
                  </a:lnTo>
                  <a:lnTo>
                    <a:pt x="85694" y="82676"/>
                  </a:lnTo>
                  <a:lnTo>
                    <a:pt x="56450" y="115568"/>
                  </a:lnTo>
                  <a:lnTo>
                    <a:pt x="32657" y="152557"/>
                  </a:lnTo>
                  <a:lnTo>
                    <a:pt x="14915" y="193063"/>
                  </a:lnTo>
                  <a:lnTo>
                    <a:pt x="3829" y="236504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0"/>
                  </a:lnTo>
                  <a:lnTo>
                    <a:pt x="32657" y="412021"/>
                  </a:lnTo>
                  <a:lnTo>
                    <a:pt x="56450" y="449006"/>
                  </a:lnTo>
                  <a:lnTo>
                    <a:pt x="85694" y="481896"/>
                  </a:lnTo>
                  <a:lnTo>
                    <a:pt x="119786" y="510109"/>
                  </a:lnTo>
                  <a:lnTo>
                    <a:pt x="158123" y="533063"/>
                  </a:lnTo>
                  <a:lnTo>
                    <a:pt x="200103" y="550179"/>
                  </a:lnTo>
                  <a:lnTo>
                    <a:pt x="245124" y="560874"/>
                  </a:lnTo>
                  <a:lnTo>
                    <a:pt x="292583" y="564568"/>
                  </a:lnTo>
                  <a:lnTo>
                    <a:pt x="340042" y="560874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9"/>
                  </a:lnTo>
                  <a:lnTo>
                    <a:pt x="499472" y="481896"/>
                  </a:lnTo>
                  <a:lnTo>
                    <a:pt x="528716" y="449006"/>
                  </a:lnTo>
                  <a:lnTo>
                    <a:pt x="552510" y="412021"/>
                  </a:lnTo>
                  <a:lnTo>
                    <a:pt x="570251" y="371520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4"/>
                  </a:lnTo>
                  <a:lnTo>
                    <a:pt x="570251" y="193063"/>
                  </a:lnTo>
                  <a:lnTo>
                    <a:pt x="552510" y="152557"/>
                  </a:lnTo>
                  <a:lnTo>
                    <a:pt x="528716" y="115568"/>
                  </a:lnTo>
                  <a:lnTo>
                    <a:pt x="499472" y="82676"/>
                  </a:lnTo>
                  <a:lnTo>
                    <a:pt x="465381" y="54461"/>
                  </a:lnTo>
                  <a:lnTo>
                    <a:pt x="427044" y="31506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529364" y="1870472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99"/>
                  </a:moveTo>
                  <a:lnTo>
                    <a:pt x="3829" y="236504"/>
                  </a:lnTo>
                  <a:lnTo>
                    <a:pt x="14918" y="193063"/>
                  </a:lnTo>
                  <a:lnTo>
                    <a:pt x="32661" y="152557"/>
                  </a:lnTo>
                  <a:lnTo>
                    <a:pt x="56457" y="115568"/>
                  </a:lnTo>
                  <a:lnTo>
                    <a:pt x="85703" y="82676"/>
                  </a:lnTo>
                  <a:lnTo>
                    <a:pt x="119796" y="54461"/>
                  </a:lnTo>
                  <a:lnTo>
                    <a:pt x="158133" y="31506"/>
                  </a:lnTo>
                  <a:lnTo>
                    <a:pt x="200112" y="14389"/>
                  </a:lnTo>
                  <a:lnTo>
                    <a:pt x="245130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6"/>
                  </a:lnTo>
                  <a:lnTo>
                    <a:pt x="465381" y="54461"/>
                  </a:lnTo>
                  <a:lnTo>
                    <a:pt x="499472" y="82676"/>
                  </a:lnTo>
                  <a:lnTo>
                    <a:pt x="528716" y="115568"/>
                  </a:lnTo>
                  <a:lnTo>
                    <a:pt x="552510" y="152557"/>
                  </a:lnTo>
                  <a:lnTo>
                    <a:pt x="570251" y="193063"/>
                  </a:lnTo>
                  <a:lnTo>
                    <a:pt x="581337" y="236504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1" y="371520"/>
                  </a:lnTo>
                  <a:lnTo>
                    <a:pt x="552510" y="412021"/>
                  </a:lnTo>
                  <a:lnTo>
                    <a:pt x="528716" y="449006"/>
                  </a:lnTo>
                  <a:lnTo>
                    <a:pt x="499472" y="481896"/>
                  </a:lnTo>
                  <a:lnTo>
                    <a:pt x="465381" y="510109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4"/>
                  </a:lnTo>
                  <a:lnTo>
                    <a:pt x="292583" y="564568"/>
                  </a:lnTo>
                  <a:lnTo>
                    <a:pt x="245130" y="560874"/>
                  </a:lnTo>
                  <a:lnTo>
                    <a:pt x="200112" y="550179"/>
                  </a:lnTo>
                  <a:lnTo>
                    <a:pt x="158133" y="533063"/>
                  </a:lnTo>
                  <a:lnTo>
                    <a:pt x="119796" y="510109"/>
                  </a:lnTo>
                  <a:lnTo>
                    <a:pt x="85703" y="481896"/>
                  </a:lnTo>
                  <a:lnTo>
                    <a:pt x="56457" y="449006"/>
                  </a:lnTo>
                  <a:lnTo>
                    <a:pt x="32661" y="412021"/>
                  </a:lnTo>
                  <a:lnTo>
                    <a:pt x="14918" y="371520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0"/>
                  </a:lnTo>
                  <a:lnTo>
                    <a:pt x="158123" y="31507"/>
                  </a:lnTo>
                  <a:lnTo>
                    <a:pt x="119786" y="54463"/>
                  </a:lnTo>
                  <a:lnTo>
                    <a:pt x="85694" y="82678"/>
                  </a:lnTo>
                  <a:lnTo>
                    <a:pt x="56450" y="115571"/>
                  </a:lnTo>
                  <a:lnTo>
                    <a:pt x="32657" y="152560"/>
                  </a:lnTo>
                  <a:lnTo>
                    <a:pt x="14915" y="193065"/>
                  </a:lnTo>
                  <a:lnTo>
                    <a:pt x="3829" y="236505"/>
                  </a:lnTo>
                  <a:lnTo>
                    <a:pt x="0" y="282299"/>
                  </a:lnTo>
                  <a:lnTo>
                    <a:pt x="3829" y="328086"/>
                  </a:lnTo>
                  <a:lnTo>
                    <a:pt x="14915" y="371521"/>
                  </a:lnTo>
                  <a:lnTo>
                    <a:pt x="32657" y="412022"/>
                  </a:lnTo>
                  <a:lnTo>
                    <a:pt x="56450" y="449008"/>
                  </a:lnTo>
                  <a:lnTo>
                    <a:pt x="85694" y="481899"/>
                  </a:lnTo>
                  <a:lnTo>
                    <a:pt x="119786" y="510112"/>
                  </a:lnTo>
                  <a:lnTo>
                    <a:pt x="158123" y="533068"/>
                  </a:lnTo>
                  <a:lnTo>
                    <a:pt x="200103" y="550184"/>
                  </a:lnTo>
                  <a:lnTo>
                    <a:pt x="245124" y="560880"/>
                  </a:lnTo>
                  <a:lnTo>
                    <a:pt x="292583" y="564574"/>
                  </a:lnTo>
                  <a:lnTo>
                    <a:pt x="340041" y="560880"/>
                  </a:lnTo>
                  <a:lnTo>
                    <a:pt x="385061" y="550184"/>
                  </a:lnTo>
                  <a:lnTo>
                    <a:pt x="427041" y="533068"/>
                  </a:lnTo>
                  <a:lnTo>
                    <a:pt x="465378" y="510112"/>
                  </a:lnTo>
                  <a:lnTo>
                    <a:pt x="499470" y="481899"/>
                  </a:lnTo>
                  <a:lnTo>
                    <a:pt x="528714" y="449008"/>
                  </a:lnTo>
                  <a:lnTo>
                    <a:pt x="552509" y="412022"/>
                  </a:lnTo>
                  <a:lnTo>
                    <a:pt x="570250" y="371521"/>
                  </a:lnTo>
                  <a:lnTo>
                    <a:pt x="581337" y="328086"/>
                  </a:lnTo>
                  <a:lnTo>
                    <a:pt x="585167" y="282299"/>
                  </a:lnTo>
                  <a:lnTo>
                    <a:pt x="581337" y="236505"/>
                  </a:lnTo>
                  <a:lnTo>
                    <a:pt x="570250" y="193065"/>
                  </a:lnTo>
                  <a:lnTo>
                    <a:pt x="552509" y="152560"/>
                  </a:lnTo>
                  <a:lnTo>
                    <a:pt x="528714" y="115571"/>
                  </a:lnTo>
                  <a:lnTo>
                    <a:pt x="499470" y="82678"/>
                  </a:lnTo>
                  <a:lnTo>
                    <a:pt x="465378" y="54463"/>
                  </a:lnTo>
                  <a:lnTo>
                    <a:pt x="427041" y="31507"/>
                  </a:lnTo>
                  <a:lnTo>
                    <a:pt x="385061" y="14390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3321417" y="4386712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05"/>
                  </a:lnTo>
                  <a:lnTo>
                    <a:pt x="14915" y="193065"/>
                  </a:lnTo>
                  <a:lnTo>
                    <a:pt x="32657" y="152560"/>
                  </a:lnTo>
                  <a:lnTo>
                    <a:pt x="56450" y="115571"/>
                  </a:lnTo>
                  <a:lnTo>
                    <a:pt x="85694" y="82678"/>
                  </a:lnTo>
                  <a:lnTo>
                    <a:pt x="119786" y="54463"/>
                  </a:lnTo>
                  <a:lnTo>
                    <a:pt x="158123" y="31507"/>
                  </a:lnTo>
                  <a:lnTo>
                    <a:pt x="200103" y="14390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0"/>
                  </a:lnTo>
                  <a:lnTo>
                    <a:pt x="427041" y="31507"/>
                  </a:lnTo>
                  <a:lnTo>
                    <a:pt x="465378" y="54463"/>
                  </a:lnTo>
                  <a:lnTo>
                    <a:pt x="499470" y="82678"/>
                  </a:lnTo>
                  <a:lnTo>
                    <a:pt x="528714" y="115571"/>
                  </a:lnTo>
                  <a:lnTo>
                    <a:pt x="552509" y="152560"/>
                  </a:lnTo>
                  <a:lnTo>
                    <a:pt x="570250" y="193065"/>
                  </a:lnTo>
                  <a:lnTo>
                    <a:pt x="581337" y="236505"/>
                  </a:lnTo>
                  <a:lnTo>
                    <a:pt x="585167" y="282299"/>
                  </a:lnTo>
                  <a:lnTo>
                    <a:pt x="581337" y="328086"/>
                  </a:lnTo>
                  <a:lnTo>
                    <a:pt x="570250" y="371521"/>
                  </a:lnTo>
                  <a:lnTo>
                    <a:pt x="552509" y="412022"/>
                  </a:lnTo>
                  <a:lnTo>
                    <a:pt x="528714" y="449008"/>
                  </a:lnTo>
                  <a:lnTo>
                    <a:pt x="499470" y="481899"/>
                  </a:lnTo>
                  <a:lnTo>
                    <a:pt x="465378" y="510112"/>
                  </a:lnTo>
                  <a:lnTo>
                    <a:pt x="427041" y="533068"/>
                  </a:lnTo>
                  <a:lnTo>
                    <a:pt x="385061" y="550184"/>
                  </a:lnTo>
                  <a:lnTo>
                    <a:pt x="340041" y="560880"/>
                  </a:lnTo>
                  <a:lnTo>
                    <a:pt x="292583" y="564574"/>
                  </a:lnTo>
                  <a:lnTo>
                    <a:pt x="245124" y="560880"/>
                  </a:lnTo>
                  <a:lnTo>
                    <a:pt x="200103" y="550184"/>
                  </a:lnTo>
                  <a:lnTo>
                    <a:pt x="158123" y="533068"/>
                  </a:lnTo>
                  <a:lnTo>
                    <a:pt x="119786" y="510112"/>
                  </a:lnTo>
                  <a:lnTo>
                    <a:pt x="85694" y="481899"/>
                  </a:lnTo>
                  <a:lnTo>
                    <a:pt x="56450" y="449008"/>
                  </a:lnTo>
                  <a:lnTo>
                    <a:pt x="32657" y="412022"/>
                  </a:lnTo>
                  <a:lnTo>
                    <a:pt x="14915" y="371521"/>
                  </a:lnTo>
                  <a:lnTo>
                    <a:pt x="3829" y="328086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0"/>
                  </a:lnTo>
                  <a:lnTo>
                    <a:pt x="85696" y="82673"/>
                  </a:lnTo>
                  <a:lnTo>
                    <a:pt x="56452" y="115563"/>
                  </a:lnTo>
                  <a:lnTo>
                    <a:pt x="32658" y="152549"/>
                  </a:lnTo>
                  <a:lnTo>
                    <a:pt x="14916" y="193051"/>
                  </a:lnTo>
                  <a:lnTo>
                    <a:pt x="3829" y="236486"/>
                  </a:lnTo>
                  <a:lnTo>
                    <a:pt x="0" y="282275"/>
                  </a:lnTo>
                  <a:lnTo>
                    <a:pt x="3829" y="328068"/>
                  </a:lnTo>
                  <a:lnTo>
                    <a:pt x="14916" y="371508"/>
                  </a:lnTo>
                  <a:lnTo>
                    <a:pt x="32658" y="412013"/>
                  </a:lnTo>
                  <a:lnTo>
                    <a:pt x="56452" y="449001"/>
                  </a:lnTo>
                  <a:lnTo>
                    <a:pt x="85696" y="481893"/>
                  </a:lnTo>
                  <a:lnTo>
                    <a:pt x="119788" y="510107"/>
                  </a:lnTo>
                  <a:lnTo>
                    <a:pt x="158125" y="533063"/>
                  </a:lnTo>
                  <a:lnTo>
                    <a:pt x="200105" y="550179"/>
                  </a:lnTo>
                  <a:lnTo>
                    <a:pt x="245125" y="560875"/>
                  </a:lnTo>
                  <a:lnTo>
                    <a:pt x="292583" y="564569"/>
                  </a:lnTo>
                  <a:lnTo>
                    <a:pt x="340042" y="560875"/>
                  </a:lnTo>
                  <a:lnTo>
                    <a:pt x="385063" y="550179"/>
                  </a:lnTo>
                  <a:lnTo>
                    <a:pt x="427044" y="533063"/>
                  </a:lnTo>
                  <a:lnTo>
                    <a:pt x="465381" y="510107"/>
                  </a:lnTo>
                  <a:lnTo>
                    <a:pt x="499472" y="481893"/>
                  </a:lnTo>
                  <a:lnTo>
                    <a:pt x="528716" y="449001"/>
                  </a:lnTo>
                  <a:lnTo>
                    <a:pt x="552510" y="412013"/>
                  </a:lnTo>
                  <a:lnTo>
                    <a:pt x="570251" y="371508"/>
                  </a:lnTo>
                  <a:lnTo>
                    <a:pt x="581337" y="328068"/>
                  </a:lnTo>
                  <a:lnTo>
                    <a:pt x="585167" y="282275"/>
                  </a:lnTo>
                  <a:lnTo>
                    <a:pt x="581337" y="236486"/>
                  </a:lnTo>
                  <a:lnTo>
                    <a:pt x="570251" y="193051"/>
                  </a:lnTo>
                  <a:lnTo>
                    <a:pt x="552510" y="152549"/>
                  </a:lnTo>
                  <a:lnTo>
                    <a:pt x="528716" y="115563"/>
                  </a:lnTo>
                  <a:lnTo>
                    <a:pt x="499472" y="82673"/>
                  </a:lnTo>
                  <a:lnTo>
                    <a:pt x="465381" y="54460"/>
                  </a:lnTo>
                  <a:lnTo>
                    <a:pt x="427044" y="31505"/>
                  </a:lnTo>
                  <a:lnTo>
                    <a:pt x="385063" y="14389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1494733" y="5788700"/>
              <a:ext cx="585469" cy="565150"/>
            </a:xfrm>
            <a:custGeom>
              <a:rect b="b" l="l" r="r" t="t"/>
              <a:pathLst>
                <a:path extrusionOk="0" h="565150" w="585469">
                  <a:moveTo>
                    <a:pt x="0" y="282275"/>
                  </a:moveTo>
                  <a:lnTo>
                    <a:pt x="3829" y="236486"/>
                  </a:lnTo>
                  <a:lnTo>
                    <a:pt x="14916" y="193051"/>
                  </a:lnTo>
                  <a:lnTo>
                    <a:pt x="32658" y="152549"/>
                  </a:lnTo>
                  <a:lnTo>
                    <a:pt x="56452" y="115563"/>
                  </a:lnTo>
                  <a:lnTo>
                    <a:pt x="85696" y="82673"/>
                  </a:lnTo>
                  <a:lnTo>
                    <a:pt x="119788" y="54460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89"/>
                  </a:lnTo>
                  <a:lnTo>
                    <a:pt x="427044" y="31505"/>
                  </a:lnTo>
                  <a:lnTo>
                    <a:pt x="465381" y="54460"/>
                  </a:lnTo>
                  <a:lnTo>
                    <a:pt x="499472" y="82673"/>
                  </a:lnTo>
                  <a:lnTo>
                    <a:pt x="528716" y="115563"/>
                  </a:lnTo>
                  <a:lnTo>
                    <a:pt x="552510" y="152549"/>
                  </a:lnTo>
                  <a:lnTo>
                    <a:pt x="570251" y="193051"/>
                  </a:lnTo>
                  <a:lnTo>
                    <a:pt x="581337" y="236486"/>
                  </a:lnTo>
                  <a:lnTo>
                    <a:pt x="585167" y="282275"/>
                  </a:lnTo>
                  <a:lnTo>
                    <a:pt x="581337" y="328068"/>
                  </a:lnTo>
                  <a:lnTo>
                    <a:pt x="570251" y="371508"/>
                  </a:lnTo>
                  <a:lnTo>
                    <a:pt x="552510" y="412013"/>
                  </a:lnTo>
                  <a:lnTo>
                    <a:pt x="528716" y="449001"/>
                  </a:lnTo>
                  <a:lnTo>
                    <a:pt x="499472" y="481893"/>
                  </a:lnTo>
                  <a:lnTo>
                    <a:pt x="465381" y="510107"/>
                  </a:lnTo>
                  <a:lnTo>
                    <a:pt x="427044" y="533063"/>
                  </a:lnTo>
                  <a:lnTo>
                    <a:pt x="385063" y="550179"/>
                  </a:lnTo>
                  <a:lnTo>
                    <a:pt x="340042" y="560875"/>
                  </a:lnTo>
                  <a:lnTo>
                    <a:pt x="292583" y="564569"/>
                  </a:lnTo>
                  <a:lnTo>
                    <a:pt x="245125" y="560875"/>
                  </a:lnTo>
                  <a:lnTo>
                    <a:pt x="200105" y="550179"/>
                  </a:lnTo>
                  <a:lnTo>
                    <a:pt x="158125" y="533063"/>
                  </a:lnTo>
                  <a:lnTo>
                    <a:pt x="119788" y="510107"/>
                  </a:lnTo>
                  <a:lnTo>
                    <a:pt x="85696" y="481893"/>
                  </a:lnTo>
                  <a:lnTo>
                    <a:pt x="56452" y="449001"/>
                  </a:lnTo>
                  <a:lnTo>
                    <a:pt x="32658" y="412013"/>
                  </a:lnTo>
                  <a:lnTo>
                    <a:pt x="14916" y="371508"/>
                  </a:lnTo>
                  <a:lnTo>
                    <a:pt x="3829" y="328068"/>
                  </a:lnTo>
                  <a:lnTo>
                    <a:pt x="0" y="282275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1557192" y="2435041"/>
              <a:ext cx="1850389" cy="3354070"/>
            </a:xfrm>
            <a:custGeom>
              <a:rect b="b" l="l" r="r" t="t"/>
              <a:pathLst>
                <a:path extrusionOk="0" h="3354070" w="1850389">
                  <a:moveTo>
                    <a:pt x="230123" y="3353659"/>
                  </a:moveTo>
                  <a:lnTo>
                    <a:pt x="1849922" y="2433565"/>
                  </a:lnTo>
                </a:path>
                <a:path extrusionOk="0" h="3354070" w="1850389">
                  <a:moveTo>
                    <a:pt x="230123" y="3353659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849922" y="2034350"/>
                  </a:moveTo>
                  <a:lnTo>
                    <a:pt x="1264755" y="0"/>
                  </a:lnTo>
                </a:path>
                <a:path extrusionOk="0" h="3354070" w="1850389">
                  <a:moveTo>
                    <a:pt x="1764225" y="2233970"/>
                  </a:moveTo>
                  <a:lnTo>
                    <a:pt x="0" y="1313876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4"/>
                  </a:lnTo>
                  <a:lnTo>
                    <a:pt x="56450" y="115577"/>
                  </a:lnTo>
                  <a:lnTo>
                    <a:pt x="32657" y="152566"/>
                  </a:lnTo>
                  <a:lnTo>
                    <a:pt x="14915" y="193069"/>
                  </a:lnTo>
                  <a:lnTo>
                    <a:pt x="3829" y="236505"/>
                  </a:lnTo>
                  <a:lnTo>
                    <a:pt x="0" y="282293"/>
                  </a:lnTo>
                  <a:lnTo>
                    <a:pt x="3829" y="328082"/>
                  </a:lnTo>
                  <a:lnTo>
                    <a:pt x="14915" y="371520"/>
                  </a:lnTo>
                  <a:lnTo>
                    <a:pt x="32657" y="412024"/>
                  </a:lnTo>
                  <a:lnTo>
                    <a:pt x="56450" y="449014"/>
                  </a:lnTo>
                  <a:lnTo>
                    <a:pt x="85694" y="481907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0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2" y="560898"/>
                  </a:lnTo>
                  <a:lnTo>
                    <a:pt x="385063" y="550200"/>
                  </a:lnTo>
                  <a:lnTo>
                    <a:pt x="427044" y="533082"/>
                  </a:lnTo>
                  <a:lnTo>
                    <a:pt x="465381" y="510124"/>
                  </a:lnTo>
                  <a:lnTo>
                    <a:pt x="499472" y="481907"/>
                  </a:lnTo>
                  <a:lnTo>
                    <a:pt x="528716" y="449014"/>
                  </a:lnTo>
                  <a:lnTo>
                    <a:pt x="552510" y="412024"/>
                  </a:lnTo>
                  <a:lnTo>
                    <a:pt x="570251" y="371520"/>
                  </a:lnTo>
                  <a:lnTo>
                    <a:pt x="581337" y="328082"/>
                  </a:lnTo>
                  <a:lnTo>
                    <a:pt x="585167" y="282293"/>
                  </a:lnTo>
                  <a:lnTo>
                    <a:pt x="581337" y="236505"/>
                  </a:lnTo>
                  <a:lnTo>
                    <a:pt x="570251" y="193069"/>
                  </a:lnTo>
                  <a:lnTo>
                    <a:pt x="552510" y="152566"/>
                  </a:lnTo>
                  <a:lnTo>
                    <a:pt x="528716" y="115577"/>
                  </a:lnTo>
                  <a:lnTo>
                    <a:pt x="499472" y="82684"/>
                  </a:lnTo>
                  <a:lnTo>
                    <a:pt x="465381" y="54468"/>
                  </a:lnTo>
                  <a:lnTo>
                    <a:pt x="427044" y="31510"/>
                  </a:lnTo>
                  <a:lnTo>
                    <a:pt x="385063" y="14392"/>
                  </a:lnTo>
                  <a:lnTo>
                    <a:pt x="340042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4391143" y="193426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505"/>
                  </a:lnTo>
                  <a:lnTo>
                    <a:pt x="14915" y="193069"/>
                  </a:lnTo>
                  <a:lnTo>
                    <a:pt x="32657" y="152566"/>
                  </a:lnTo>
                  <a:lnTo>
                    <a:pt x="56450" y="115577"/>
                  </a:lnTo>
                  <a:lnTo>
                    <a:pt x="85694" y="82684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2" y="3694"/>
                  </a:lnTo>
                  <a:lnTo>
                    <a:pt x="385063" y="14392"/>
                  </a:lnTo>
                  <a:lnTo>
                    <a:pt x="427044" y="31510"/>
                  </a:lnTo>
                  <a:lnTo>
                    <a:pt x="465381" y="54468"/>
                  </a:lnTo>
                  <a:lnTo>
                    <a:pt x="499472" y="82684"/>
                  </a:lnTo>
                  <a:lnTo>
                    <a:pt x="528716" y="115577"/>
                  </a:lnTo>
                  <a:lnTo>
                    <a:pt x="552510" y="152566"/>
                  </a:lnTo>
                  <a:lnTo>
                    <a:pt x="570251" y="193069"/>
                  </a:lnTo>
                  <a:lnTo>
                    <a:pt x="581337" y="236505"/>
                  </a:lnTo>
                  <a:lnTo>
                    <a:pt x="585167" y="282293"/>
                  </a:lnTo>
                  <a:lnTo>
                    <a:pt x="581337" y="328082"/>
                  </a:lnTo>
                  <a:lnTo>
                    <a:pt x="570251" y="371520"/>
                  </a:lnTo>
                  <a:lnTo>
                    <a:pt x="552510" y="412024"/>
                  </a:lnTo>
                  <a:lnTo>
                    <a:pt x="528716" y="449014"/>
                  </a:lnTo>
                  <a:lnTo>
                    <a:pt x="499472" y="481907"/>
                  </a:lnTo>
                  <a:lnTo>
                    <a:pt x="465381" y="510124"/>
                  </a:lnTo>
                  <a:lnTo>
                    <a:pt x="427044" y="533082"/>
                  </a:lnTo>
                  <a:lnTo>
                    <a:pt x="385063" y="550200"/>
                  </a:lnTo>
                  <a:lnTo>
                    <a:pt x="340042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0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7"/>
                  </a:lnTo>
                  <a:lnTo>
                    <a:pt x="56450" y="449014"/>
                  </a:lnTo>
                  <a:lnTo>
                    <a:pt x="32657" y="412024"/>
                  </a:lnTo>
                  <a:lnTo>
                    <a:pt x="14915" y="371520"/>
                  </a:lnTo>
                  <a:lnTo>
                    <a:pt x="3829" y="328082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5" y="3694"/>
                  </a:lnTo>
                  <a:lnTo>
                    <a:pt x="200105" y="14389"/>
                  </a:lnTo>
                  <a:lnTo>
                    <a:pt x="158125" y="31505"/>
                  </a:lnTo>
                  <a:lnTo>
                    <a:pt x="119788" y="54461"/>
                  </a:lnTo>
                  <a:lnTo>
                    <a:pt x="85696" y="82675"/>
                  </a:lnTo>
                  <a:lnTo>
                    <a:pt x="56452" y="115567"/>
                  </a:lnTo>
                  <a:lnTo>
                    <a:pt x="32658" y="152555"/>
                  </a:lnTo>
                  <a:lnTo>
                    <a:pt x="14916" y="193060"/>
                  </a:lnTo>
                  <a:lnTo>
                    <a:pt x="3829" y="236499"/>
                  </a:lnTo>
                  <a:lnTo>
                    <a:pt x="0" y="282293"/>
                  </a:lnTo>
                  <a:lnTo>
                    <a:pt x="3829" y="328081"/>
                  </a:lnTo>
                  <a:lnTo>
                    <a:pt x="14916" y="371517"/>
                  </a:lnTo>
                  <a:lnTo>
                    <a:pt x="32658" y="412021"/>
                  </a:lnTo>
                  <a:lnTo>
                    <a:pt x="56452" y="449011"/>
                  </a:lnTo>
                  <a:lnTo>
                    <a:pt x="85696" y="481905"/>
                  </a:lnTo>
                  <a:lnTo>
                    <a:pt x="119788" y="510122"/>
                  </a:lnTo>
                  <a:lnTo>
                    <a:pt x="158125" y="533081"/>
                  </a:lnTo>
                  <a:lnTo>
                    <a:pt x="200105" y="550200"/>
                  </a:lnTo>
                  <a:lnTo>
                    <a:pt x="245125" y="560898"/>
                  </a:lnTo>
                  <a:lnTo>
                    <a:pt x="292583" y="564593"/>
                  </a:lnTo>
                  <a:lnTo>
                    <a:pt x="340043" y="560898"/>
                  </a:lnTo>
                  <a:lnTo>
                    <a:pt x="385064" y="550200"/>
                  </a:lnTo>
                  <a:lnTo>
                    <a:pt x="427045" y="533081"/>
                  </a:lnTo>
                  <a:lnTo>
                    <a:pt x="465383" y="510122"/>
                  </a:lnTo>
                  <a:lnTo>
                    <a:pt x="499475" y="481905"/>
                  </a:lnTo>
                  <a:lnTo>
                    <a:pt x="528720" y="449011"/>
                  </a:lnTo>
                  <a:lnTo>
                    <a:pt x="552514" y="412021"/>
                  </a:lnTo>
                  <a:lnTo>
                    <a:pt x="570256" y="371517"/>
                  </a:lnTo>
                  <a:lnTo>
                    <a:pt x="581343" y="328081"/>
                  </a:lnTo>
                  <a:lnTo>
                    <a:pt x="585173" y="282293"/>
                  </a:lnTo>
                  <a:lnTo>
                    <a:pt x="581343" y="236499"/>
                  </a:lnTo>
                  <a:lnTo>
                    <a:pt x="570256" y="193060"/>
                  </a:lnTo>
                  <a:lnTo>
                    <a:pt x="552514" y="152555"/>
                  </a:lnTo>
                  <a:lnTo>
                    <a:pt x="528720" y="115567"/>
                  </a:lnTo>
                  <a:lnTo>
                    <a:pt x="499475" y="82675"/>
                  </a:lnTo>
                  <a:lnTo>
                    <a:pt x="465383" y="54461"/>
                  </a:lnTo>
                  <a:lnTo>
                    <a:pt x="427045" y="31505"/>
                  </a:lnTo>
                  <a:lnTo>
                    <a:pt x="385064" y="14389"/>
                  </a:lnTo>
                  <a:lnTo>
                    <a:pt x="340043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4875702" y="5224107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3"/>
                  </a:moveTo>
                  <a:lnTo>
                    <a:pt x="3829" y="236499"/>
                  </a:lnTo>
                  <a:lnTo>
                    <a:pt x="14916" y="193060"/>
                  </a:lnTo>
                  <a:lnTo>
                    <a:pt x="32658" y="152555"/>
                  </a:lnTo>
                  <a:lnTo>
                    <a:pt x="56452" y="115567"/>
                  </a:lnTo>
                  <a:lnTo>
                    <a:pt x="85696" y="82675"/>
                  </a:lnTo>
                  <a:lnTo>
                    <a:pt x="119788" y="54461"/>
                  </a:lnTo>
                  <a:lnTo>
                    <a:pt x="158125" y="31505"/>
                  </a:lnTo>
                  <a:lnTo>
                    <a:pt x="200105" y="14389"/>
                  </a:lnTo>
                  <a:lnTo>
                    <a:pt x="245125" y="3694"/>
                  </a:lnTo>
                  <a:lnTo>
                    <a:pt x="292583" y="0"/>
                  </a:lnTo>
                  <a:lnTo>
                    <a:pt x="340043" y="3694"/>
                  </a:lnTo>
                  <a:lnTo>
                    <a:pt x="385064" y="14389"/>
                  </a:lnTo>
                  <a:lnTo>
                    <a:pt x="427045" y="31505"/>
                  </a:lnTo>
                  <a:lnTo>
                    <a:pt x="465383" y="54461"/>
                  </a:lnTo>
                  <a:lnTo>
                    <a:pt x="499475" y="82675"/>
                  </a:lnTo>
                  <a:lnTo>
                    <a:pt x="528720" y="115567"/>
                  </a:lnTo>
                  <a:lnTo>
                    <a:pt x="552514" y="152555"/>
                  </a:lnTo>
                  <a:lnTo>
                    <a:pt x="570256" y="193060"/>
                  </a:lnTo>
                  <a:lnTo>
                    <a:pt x="581343" y="236499"/>
                  </a:lnTo>
                  <a:lnTo>
                    <a:pt x="585173" y="282293"/>
                  </a:lnTo>
                  <a:lnTo>
                    <a:pt x="581343" y="328081"/>
                  </a:lnTo>
                  <a:lnTo>
                    <a:pt x="570256" y="371517"/>
                  </a:lnTo>
                  <a:lnTo>
                    <a:pt x="552514" y="412021"/>
                  </a:lnTo>
                  <a:lnTo>
                    <a:pt x="528720" y="449011"/>
                  </a:lnTo>
                  <a:lnTo>
                    <a:pt x="499475" y="481905"/>
                  </a:lnTo>
                  <a:lnTo>
                    <a:pt x="465383" y="510122"/>
                  </a:lnTo>
                  <a:lnTo>
                    <a:pt x="427045" y="533081"/>
                  </a:lnTo>
                  <a:lnTo>
                    <a:pt x="385064" y="550200"/>
                  </a:lnTo>
                  <a:lnTo>
                    <a:pt x="340043" y="560898"/>
                  </a:lnTo>
                  <a:lnTo>
                    <a:pt x="292583" y="564593"/>
                  </a:lnTo>
                  <a:lnTo>
                    <a:pt x="245125" y="560898"/>
                  </a:lnTo>
                  <a:lnTo>
                    <a:pt x="200105" y="550200"/>
                  </a:lnTo>
                  <a:lnTo>
                    <a:pt x="158125" y="533081"/>
                  </a:lnTo>
                  <a:lnTo>
                    <a:pt x="119788" y="510122"/>
                  </a:lnTo>
                  <a:lnTo>
                    <a:pt x="85696" y="481905"/>
                  </a:lnTo>
                  <a:lnTo>
                    <a:pt x="56452" y="449011"/>
                  </a:lnTo>
                  <a:lnTo>
                    <a:pt x="32658" y="412021"/>
                  </a:lnTo>
                  <a:lnTo>
                    <a:pt x="14916" y="371517"/>
                  </a:lnTo>
                  <a:lnTo>
                    <a:pt x="3829" y="328081"/>
                  </a:lnTo>
                  <a:lnTo>
                    <a:pt x="0" y="282293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3028852" y="2352367"/>
              <a:ext cx="1847214" cy="3154045"/>
            </a:xfrm>
            <a:custGeom>
              <a:rect b="b" l="l" r="r" t="t"/>
              <a:pathLst>
                <a:path extrusionOk="0" h="3154045" w="1847214">
                  <a:moveTo>
                    <a:pt x="1846850" y="3154033"/>
                  </a:moveTo>
                  <a:lnTo>
                    <a:pt x="0" y="0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292583" y="0"/>
                  </a:moveTo>
                  <a:lnTo>
                    <a:pt x="245124" y="3694"/>
                  </a:lnTo>
                  <a:lnTo>
                    <a:pt x="200103" y="14392"/>
                  </a:lnTo>
                  <a:lnTo>
                    <a:pt x="158123" y="31510"/>
                  </a:lnTo>
                  <a:lnTo>
                    <a:pt x="119786" y="54468"/>
                  </a:lnTo>
                  <a:lnTo>
                    <a:pt x="85694" y="82685"/>
                  </a:lnTo>
                  <a:lnTo>
                    <a:pt x="56450" y="115579"/>
                  </a:lnTo>
                  <a:lnTo>
                    <a:pt x="32657" y="152568"/>
                  </a:lnTo>
                  <a:lnTo>
                    <a:pt x="14915" y="193072"/>
                  </a:lnTo>
                  <a:lnTo>
                    <a:pt x="3829" y="236510"/>
                  </a:lnTo>
                  <a:lnTo>
                    <a:pt x="0" y="282299"/>
                  </a:lnTo>
                  <a:lnTo>
                    <a:pt x="3829" y="328087"/>
                  </a:lnTo>
                  <a:lnTo>
                    <a:pt x="14915" y="371523"/>
                  </a:lnTo>
                  <a:lnTo>
                    <a:pt x="32657" y="412026"/>
                  </a:lnTo>
                  <a:lnTo>
                    <a:pt x="56450" y="449015"/>
                  </a:lnTo>
                  <a:lnTo>
                    <a:pt x="85694" y="481908"/>
                  </a:lnTo>
                  <a:lnTo>
                    <a:pt x="119786" y="510124"/>
                  </a:lnTo>
                  <a:lnTo>
                    <a:pt x="158123" y="533082"/>
                  </a:lnTo>
                  <a:lnTo>
                    <a:pt x="200103" y="550201"/>
                  </a:lnTo>
                  <a:lnTo>
                    <a:pt x="245124" y="560898"/>
                  </a:lnTo>
                  <a:lnTo>
                    <a:pt x="292583" y="564593"/>
                  </a:lnTo>
                  <a:lnTo>
                    <a:pt x="340041" y="560898"/>
                  </a:lnTo>
                  <a:lnTo>
                    <a:pt x="385061" y="550201"/>
                  </a:lnTo>
                  <a:lnTo>
                    <a:pt x="427041" y="533082"/>
                  </a:lnTo>
                  <a:lnTo>
                    <a:pt x="465378" y="510124"/>
                  </a:lnTo>
                  <a:lnTo>
                    <a:pt x="499470" y="481908"/>
                  </a:lnTo>
                  <a:lnTo>
                    <a:pt x="528714" y="449015"/>
                  </a:lnTo>
                  <a:lnTo>
                    <a:pt x="552509" y="412026"/>
                  </a:lnTo>
                  <a:lnTo>
                    <a:pt x="570250" y="371523"/>
                  </a:lnTo>
                  <a:lnTo>
                    <a:pt x="581337" y="328087"/>
                  </a:lnTo>
                  <a:lnTo>
                    <a:pt x="585167" y="282299"/>
                  </a:lnTo>
                  <a:lnTo>
                    <a:pt x="581337" y="236510"/>
                  </a:lnTo>
                  <a:lnTo>
                    <a:pt x="570250" y="193072"/>
                  </a:lnTo>
                  <a:lnTo>
                    <a:pt x="552509" y="152568"/>
                  </a:lnTo>
                  <a:lnTo>
                    <a:pt x="528714" y="115579"/>
                  </a:lnTo>
                  <a:lnTo>
                    <a:pt x="499470" y="82685"/>
                  </a:lnTo>
                  <a:lnTo>
                    <a:pt x="465378" y="54468"/>
                  </a:lnTo>
                  <a:lnTo>
                    <a:pt x="427041" y="31510"/>
                  </a:lnTo>
                  <a:lnTo>
                    <a:pt x="385061" y="14392"/>
                  </a:lnTo>
                  <a:lnTo>
                    <a:pt x="340041" y="3694"/>
                  </a:lnTo>
                  <a:lnTo>
                    <a:pt x="29258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460875" y="2984729"/>
              <a:ext cx="585470" cy="565150"/>
            </a:xfrm>
            <a:custGeom>
              <a:rect b="b" l="l" r="r" t="t"/>
              <a:pathLst>
                <a:path extrusionOk="0" h="565150" w="585470">
                  <a:moveTo>
                    <a:pt x="0" y="282299"/>
                  </a:moveTo>
                  <a:lnTo>
                    <a:pt x="3829" y="236510"/>
                  </a:lnTo>
                  <a:lnTo>
                    <a:pt x="14915" y="193072"/>
                  </a:lnTo>
                  <a:lnTo>
                    <a:pt x="32657" y="152568"/>
                  </a:lnTo>
                  <a:lnTo>
                    <a:pt x="56450" y="115579"/>
                  </a:lnTo>
                  <a:lnTo>
                    <a:pt x="85694" y="82685"/>
                  </a:lnTo>
                  <a:lnTo>
                    <a:pt x="119786" y="54468"/>
                  </a:lnTo>
                  <a:lnTo>
                    <a:pt x="158123" y="31510"/>
                  </a:lnTo>
                  <a:lnTo>
                    <a:pt x="200103" y="14392"/>
                  </a:lnTo>
                  <a:lnTo>
                    <a:pt x="245124" y="3694"/>
                  </a:lnTo>
                  <a:lnTo>
                    <a:pt x="292583" y="0"/>
                  </a:lnTo>
                  <a:lnTo>
                    <a:pt x="340041" y="3694"/>
                  </a:lnTo>
                  <a:lnTo>
                    <a:pt x="385061" y="14392"/>
                  </a:lnTo>
                  <a:lnTo>
                    <a:pt x="427041" y="31510"/>
                  </a:lnTo>
                  <a:lnTo>
                    <a:pt x="465378" y="54468"/>
                  </a:lnTo>
                  <a:lnTo>
                    <a:pt x="499470" y="82685"/>
                  </a:lnTo>
                  <a:lnTo>
                    <a:pt x="528714" y="115579"/>
                  </a:lnTo>
                  <a:lnTo>
                    <a:pt x="552509" y="152568"/>
                  </a:lnTo>
                  <a:lnTo>
                    <a:pt x="570250" y="193072"/>
                  </a:lnTo>
                  <a:lnTo>
                    <a:pt x="581337" y="236510"/>
                  </a:lnTo>
                  <a:lnTo>
                    <a:pt x="585167" y="282299"/>
                  </a:lnTo>
                  <a:lnTo>
                    <a:pt x="581337" y="328087"/>
                  </a:lnTo>
                  <a:lnTo>
                    <a:pt x="570250" y="371523"/>
                  </a:lnTo>
                  <a:lnTo>
                    <a:pt x="552509" y="412026"/>
                  </a:lnTo>
                  <a:lnTo>
                    <a:pt x="528714" y="449015"/>
                  </a:lnTo>
                  <a:lnTo>
                    <a:pt x="499470" y="481908"/>
                  </a:lnTo>
                  <a:lnTo>
                    <a:pt x="465378" y="510124"/>
                  </a:lnTo>
                  <a:lnTo>
                    <a:pt x="427041" y="533082"/>
                  </a:lnTo>
                  <a:lnTo>
                    <a:pt x="385061" y="550201"/>
                  </a:lnTo>
                  <a:lnTo>
                    <a:pt x="340041" y="560898"/>
                  </a:lnTo>
                  <a:lnTo>
                    <a:pt x="292583" y="564593"/>
                  </a:lnTo>
                  <a:lnTo>
                    <a:pt x="245124" y="560898"/>
                  </a:lnTo>
                  <a:lnTo>
                    <a:pt x="200103" y="550201"/>
                  </a:lnTo>
                  <a:lnTo>
                    <a:pt x="158123" y="533082"/>
                  </a:lnTo>
                  <a:lnTo>
                    <a:pt x="119786" y="510124"/>
                  </a:lnTo>
                  <a:lnTo>
                    <a:pt x="85694" y="481908"/>
                  </a:lnTo>
                  <a:lnTo>
                    <a:pt x="56450" y="449015"/>
                  </a:lnTo>
                  <a:lnTo>
                    <a:pt x="32657" y="412026"/>
                  </a:lnTo>
                  <a:lnTo>
                    <a:pt x="14915" y="371523"/>
                  </a:lnTo>
                  <a:lnTo>
                    <a:pt x="3829" y="328087"/>
                  </a:lnTo>
                  <a:lnTo>
                    <a:pt x="0" y="282299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2079900" y="3466624"/>
              <a:ext cx="3674110" cy="2604770"/>
            </a:xfrm>
            <a:custGeom>
              <a:rect b="b" l="l" r="r" t="t"/>
              <a:pathLst>
                <a:path extrusionOk="0" h="2604770" w="3674110">
                  <a:moveTo>
                    <a:pt x="3088385" y="1757482"/>
                  </a:moveTo>
                  <a:lnTo>
                    <a:pt x="3673559" y="82698"/>
                  </a:lnTo>
                </a:path>
                <a:path extrusionOk="0" h="2604770" w="3674110">
                  <a:moveTo>
                    <a:pt x="1741005" y="1002767"/>
                  </a:moveTo>
                  <a:lnTo>
                    <a:pt x="3466673" y="0"/>
                  </a:lnTo>
                </a:path>
                <a:path extrusionOk="0" h="2604770" w="3674110">
                  <a:moveTo>
                    <a:pt x="2795802" y="2039776"/>
                  </a:moveTo>
                  <a:lnTo>
                    <a:pt x="0" y="2604351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951116" y="2552815"/>
              <a:ext cx="721200" cy="102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1642871" y="2416180"/>
              <a:ext cx="2834004" cy="1133475"/>
            </a:xfrm>
            <a:custGeom>
              <a:rect b="b" l="l" r="r" t="t"/>
              <a:pathLst>
                <a:path extrusionOk="0" h="1133475" w="2834004">
                  <a:moveTo>
                    <a:pt x="2833975" y="0"/>
                  </a:moveTo>
                  <a:lnTo>
                    <a:pt x="0" y="1133142"/>
                  </a:lnTo>
                </a:path>
              </a:pathLst>
            </a:custGeom>
            <a:noFill/>
            <a:ln cap="flat" cmpd="sng" w="66650">
              <a:solidFill>
                <a:srgbClr val="1D6F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171" name="Google Shape;1171;p52"/>
          <p:cNvGrpSpPr/>
          <p:nvPr/>
        </p:nvGrpSpPr>
        <p:grpSpPr>
          <a:xfrm>
            <a:off x="8975038" y="1894758"/>
            <a:ext cx="390302" cy="317500"/>
            <a:chOff x="6731447" y="2123358"/>
            <a:chExt cx="292734" cy="317500"/>
          </a:xfrm>
        </p:grpSpPr>
        <p:sp>
          <p:nvSpPr>
            <p:cNvPr id="1172" name="Google Shape;1172;p52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C8F5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731447" y="2123358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74" name="Google Shape;1174;p52"/>
          <p:cNvSpPr txBox="1"/>
          <p:nvPr/>
        </p:nvSpPr>
        <p:spPr>
          <a:xfrm>
            <a:off x="9470357" y="1860684"/>
            <a:ext cx="2479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Not been there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haven’t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5" name="Google Shape;1175;p52"/>
          <p:cNvGrpSpPr/>
          <p:nvPr/>
        </p:nvGrpSpPr>
        <p:grpSpPr>
          <a:xfrm>
            <a:off x="8975038" y="2644566"/>
            <a:ext cx="390302" cy="317500"/>
            <a:chOff x="6731447" y="2644566"/>
            <a:chExt cx="292734" cy="317500"/>
          </a:xfrm>
        </p:grpSpPr>
        <p:sp>
          <p:nvSpPr>
            <p:cNvPr id="1176" name="Google Shape;1176;p52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8"/>
                  </a:lnTo>
                  <a:lnTo>
                    <a:pt x="59911" y="286329"/>
                  </a:lnTo>
                  <a:lnTo>
                    <a:pt x="100071" y="308822"/>
                  </a:lnTo>
                  <a:lnTo>
                    <a:pt x="146303" y="316900"/>
                  </a:lnTo>
                  <a:lnTo>
                    <a:pt x="192559" y="308822"/>
                  </a:lnTo>
                  <a:lnTo>
                    <a:pt x="232722" y="286329"/>
                  </a:lnTo>
                  <a:lnTo>
                    <a:pt x="264388" y="252028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19D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6731447" y="264456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8"/>
                  </a:lnTo>
                  <a:lnTo>
                    <a:pt x="232722" y="286329"/>
                  </a:lnTo>
                  <a:lnTo>
                    <a:pt x="192559" y="308822"/>
                  </a:lnTo>
                  <a:lnTo>
                    <a:pt x="146303" y="316900"/>
                  </a:lnTo>
                  <a:lnTo>
                    <a:pt x="100071" y="308822"/>
                  </a:lnTo>
                  <a:lnTo>
                    <a:pt x="59911" y="286329"/>
                  </a:lnTo>
                  <a:lnTo>
                    <a:pt x="28236" y="252028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78" name="Google Shape;1178;p52"/>
          <p:cNvSpPr txBox="1"/>
          <p:nvPr/>
        </p:nvSpPr>
        <p:spPr>
          <a:xfrm>
            <a:off x="9470357" y="3670529"/>
            <a:ext cx="2138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Been there, have  explored all the  paths out.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52"/>
          <p:cNvGrpSpPr/>
          <p:nvPr/>
        </p:nvGrpSpPr>
        <p:grpSpPr>
          <a:xfrm>
            <a:off x="8975038" y="3693676"/>
            <a:ext cx="390302" cy="317500"/>
            <a:chOff x="6731447" y="3693676"/>
            <a:chExt cx="292734" cy="317500"/>
          </a:xfrm>
        </p:grpSpPr>
        <p:sp>
          <p:nvSpPr>
            <p:cNvPr id="1180" name="Google Shape;1180;p52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146303" y="0"/>
                  </a:moveTo>
                  <a:lnTo>
                    <a:pt x="100071" y="8077"/>
                  </a:lnTo>
                  <a:lnTo>
                    <a:pt x="59911" y="30571"/>
                  </a:lnTo>
                  <a:lnTo>
                    <a:pt x="28236" y="64870"/>
                  </a:lnTo>
                  <a:lnTo>
                    <a:pt x="7461" y="108365"/>
                  </a:lnTo>
                  <a:lnTo>
                    <a:pt x="0" y="158447"/>
                  </a:lnTo>
                  <a:lnTo>
                    <a:pt x="7461" y="208531"/>
                  </a:lnTo>
                  <a:lnTo>
                    <a:pt x="28236" y="252026"/>
                  </a:lnTo>
                  <a:lnTo>
                    <a:pt x="59911" y="286325"/>
                  </a:lnTo>
                  <a:lnTo>
                    <a:pt x="100071" y="308817"/>
                  </a:lnTo>
                  <a:lnTo>
                    <a:pt x="146303" y="316894"/>
                  </a:lnTo>
                  <a:lnTo>
                    <a:pt x="192559" y="308817"/>
                  </a:lnTo>
                  <a:lnTo>
                    <a:pt x="232722" y="286325"/>
                  </a:lnTo>
                  <a:lnTo>
                    <a:pt x="264388" y="252026"/>
                  </a:lnTo>
                  <a:lnTo>
                    <a:pt x="285152" y="208531"/>
                  </a:lnTo>
                  <a:lnTo>
                    <a:pt x="292607" y="158447"/>
                  </a:lnTo>
                  <a:lnTo>
                    <a:pt x="285152" y="108365"/>
                  </a:lnTo>
                  <a:lnTo>
                    <a:pt x="264388" y="64870"/>
                  </a:lnTo>
                  <a:lnTo>
                    <a:pt x="232722" y="30571"/>
                  </a:lnTo>
                  <a:lnTo>
                    <a:pt x="192559" y="807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1D9A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6731447" y="3693676"/>
              <a:ext cx="292734" cy="317500"/>
            </a:xfrm>
            <a:custGeom>
              <a:rect b="b" l="l" r="r" t="t"/>
              <a:pathLst>
                <a:path extrusionOk="0" h="317500" w="292734">
                  <a:moveTo>
                    <a:pt x="0" y="158447"/>
                  </a:moveTo>
                  <a:lnTo>
                    <a:pt x="7461" y="108365"/>
                  </a:lnTo>
                  <a:lnTo>
                    <a:pt x="28236" y="64870"/>
                  </a:lnTo>
                  <a:lnTo>
                    <a:pt x="59911" y="30571"/>
                  </a:lnTo>
                  <a:lnTo>
                    <a:pt x="100071" y="8077"/>
                  </a:lnTo>
                  <a:lnTo>
                    <a:pt x="146303" y="0"/>
                  </a:lnTo>
                  <a:lnTo>
                    <a:pt x="192559" y="8077"/>
                  </a:lnTo>
                  <a:lnTo>
                    <a:pt x="232722" y="30571"/>
                  </a:lnTo>
                  <a:lnTo>
                    <a:pt x="264388" y="64870"/>
                  </a:lnTo>
                  <a:lnTo>
                    <a:pt x="285152" y="108365"/>
                  </a:lnTo>
                  <a:lnTo>
                    <a:pt x="292607" y="158447"/>
                  </a:lnTo>
                  <a:lnTo>
                    <a:pt x="285152" y="208531"/>
                  </a:lnTo>
                  <a:lnTo>
                    <a:pt x="264388" y="252026"/>
                  </a:lnTo>
                  <a:lnTo>
                    <a:pt x="232722" y="286325"/>
                  </a:lnTo>
                  <a:lnTo>
                    <a:pt x="192559" y="308817"/>
                  </a:lnTo>
                  <a:lnTo>
                    <a:pt x="146303" y="316894"/>
                  </a:lnTo>
                  <a:lnTo>
                    <a:pt x="100071" y="308817"/>
                  </a:lnTo>
                  <a:lnTo>
                    <a:pt x="59911" y="286325"/>
                  </a:lnTo>
                  <a:lnTo>
                    <a:pt x="28236" y="252026"/>
                  </a:lnTo>
                  <a:lnTo>
                    <a:pt x="7461" y="208531"/>
                  </a:lnTo>
                  <a:lnTo>
                    <a:pt x="0" y="158447"/>
                  </a:lnTo>
                  <a:close/>
                </a:path>
              </a:pathLst>
            </a:custGeom>
            <a:noFill/>
            <a:ln cap="flat" cmpd="sng" w="12675">
              <a:solidFill>
                <a:srgbClr val="1270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82" name="Google Shape;1182;p52"/>
          <p:cNvSpPr txBox="1"/>
          <p:nvPr/>
        </p:nvSpPr>
        <p:spPr>
          <a:xfrm>
            <a:off x="1478932" y="3831454"/>
            <a:ext cx="60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2"/>
          <p:cNvSpPr/>
          <p:nvPr/>
        </p:nvSpPr>
        <p:spPr>
          <a:xfrm>
            <a:off x="7870052" y="5264010"/>
            <a:ext cx="2878500" cy="89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4" name="Google Shape;1184;p52"/>
          <p:cNvSpPr txBox="1"/>
          <p:nvPr>
            <p:ph idx="11" type="ftr"/>
          </p:nvPr>
        </p:nvSpPr>
        <p:spPr>
          <a:xfrm>
            <a:off x="4038600" y="6356350"/>
            <a:ext cx="411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3"/>
          <p:cNvSpPr txBox="1"/>
          <p:nvPr>
            <p:ph type="title"/>
          </p:nvPr>
        </p:nvSpPr>
        <p:spPr>
          <a:xfrm>
            <a:off x="554133" y="593367"/>
            <a:ext cx="15147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i="0" lang="en-US" u="none"/>
              <a:t>BFS and DFS - comparison</a:t>
            </a:r>
            <a:endParaRPr/>
          </a:p>
        </p:txBody>
      </p:sp>
      <p:sp>
        <p:nvSpPr>
          <p:cNvPr id="1190" name="Google Shape;1190;p53"/>
          <p:cNvSpPr txBox="1"/>
          <p:nvPr>
            <p:ph idx="1" type="body"/>
          </p:nvPr>
        </p:nvSpPr>
        <p:spPr>
          <a:xfrm>
            <a:off x="554133" y="1536633"/>
            <a:ext cx="15147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608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Space complexity of DFS is lower than that of BFS.</a:t>
            </a:r>
            <a:endParaRPr sz="3000"/>
          </a:p>
          <a:p>
            <a:pPr indent="-42608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Time complexity of both is same – O(|V|+|E|).</a:t>
            </a:r>
            <a:endParaRPr sz="3000"/>
          </a:p>
          <a:p>
            <a:pPr indent="-42608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The behavior differs for graphs where not all the vertices can be 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3000"/>
              <a:t>  </a:t>
            </a:r>
            <a:r>
              <a:rPr i="0" lang="en-US" sz="3000" u="none">
                <a:solidFill>
                  <a:schemeClr val="dk1"/>
                </a:solidFill>
              </a:rPr>
              <a:t>reached from the given vertex s.</a:t>
            </a:r>
            <a:endParaRPr sz="3000"/>
          </a:p>
          <a:p>
            <a:pPr indent="-42608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Predecessor subgraphs produced by DFS may be different than those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i="0" lang="en-US" sz="3000" u="none">
                <a:solidFill>
                  <a:schemeClr val="dk1"/>
                </a:solidFill>
              </a:rPr>
              <a:t> produced by BFS. The BFS product is just one tree whereas the DFS</a:t>
            </a:r>
            <a:endParaRPr i="0" sz="30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3000"/>
              <a:t>   </a:t>
            </a:r>
            <a:r>
              <a:rPr i="0" lang="en-US" sz="3000" u="none">
                <a:solidFill>
                  <a:schemeClr val="dk1"/>
                </a:solidFill>
              </a:rPr>
              <a:t> product may be multiple trees.</a:t>
            </a:r>
            <a:endParaRPr sz="3000"/>
          </a:p>
        </p:txBody>
      </p:sp>
      <p:sp>
        <p:nvSpPr>
          <p:cNvPr id="1191" name="Google Shape;1191;p53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85800" y="354000"/>
            <a:ext cx="10761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 first search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5800" y="1295390"/>
            <a:ext cx="107613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98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4017" lvl="1" marL="669925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Calibri"/>
              <a:buChar char="❑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graph G=(V,E) – set of vertices and edges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4017" lvl="1" marL="669925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Calibri"/>
              <a:buChar char="❑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distinguished source vertex s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985" lvl="0" marL="3429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Breadth first search systematically explores the edges of G to discover every vertex that is reachable from s.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985" lvl="0" marL="3429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also produces a ‘breadth first tree’ with roots that contains all the vertices reachable from s.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985" lvl="0" marL="3429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any vertex v reachable from s, the path in the breadth first tree corresponds to the shortest path in graph G from s to v.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985" lvl="0" marL="3429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works on both directed and undirected graphs. However, we will explore only directed graphs.</a:t>
            </a:r>
            <a:endParaRPr sz="2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5584" lvl="0" marL="34290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09600" y="277812"/>
            <a:ext cx="10972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i="0" lang="en-US" u="none"/>
              <a:t>Breadth first search - concepts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609600" y="1219200"/>
            <a:ext cx="109728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9575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To keep track of progress, it colors each vertex - white, gray or black.</a:t>
            </a:r>
            <a:endParaRPr sz="3000"/>
          </a:p>
          <a:p>
            <a:pPr indent="-409575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All vertices start white.</a:t>
            </a:r>
            <a:endParaRPr sz="3000"/>
          </a:p>
          <a:p>
            <a:pPr indent="-409575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A vertex discovered first time during the search becomes nonwhite.</a:t>
            </a:r>
            <a:endParaRPr sz="3000"/>
          </a:p>
          <a:p>
            <a:pPr indent="-409575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All vertices adjacent to black ones are discovered. Whereas, gray ones may have some white adjacent vertices.</a:t>
            </a:r>
            <a:endParaRPr sz="3000"/>
          </a:p>
          <a:p>
            <a:pPr indent="-409575" lvl="0" marL="342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Gray represent the frontier between discovered and undiscovered vertices.</a:t>
            </a:r>
            <a:endParaRPr sz="3000"/>
          </a:p>
        </p:txBody>
      </p:sp>
      <p:sp>
        <p:nvSpPr>
          <p:cNvPr id="134" name="Google Shape;134;p19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i="0" lang="en-US" u="none"/>
              <a:t>BFS – How it produces a Breadth first tree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15600" y="1536625"/>
            <a:ext cx="11560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957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The tree initially contains only root. – s </a:t>
            </a:r>
            <a:endParaRPr sz="3000"/>
          </a:p>
          <a:p>
            <a:pPr indent="-409575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Whenever a vertex v is discovered in scanning adjacency list of vertex u</a:t>
            </a:r>
            <a:endParaRPr sz="3000"/>
          </a:p>
          <a:p>
            <a:pPr indent="-416877" lvl="1" marL="669925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alibri"/>
              <a:buChar char="❑"/>
            </a:pPr>
            <a:r>
              <a:rPr i="0" lang="en-US" sz="3000" u="none" cap="none" strike="noStrike">
                <a:solidFill>
                  <a:schemeClr val="dk1"/>
                </a:solidFill>
              </a:rPr>
              <a:t>Vertex v and edge (u,v) are added to the tree.</a:t>
            </a:r>
            <a:endParaRPr sz="3000"/>
          </a:p>
        </p:txBody>
      </p:sp>
      <p:sp>
        <p:nvSpPr>
          <p:cNvPr id="141" name="Google Shape;141;p20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42" name="Google Shape;142;p20"/>
          <p:cNvSpPr txBox="1"/>
          <p:nvPr>
            <p:ph idx="4294967295" type="ftr"/>
          </p:nvPr>
        </p:nvSpPr>
        <p:spPr>
          <a:xfrm>
            <a:off x="4191000" y="65087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09600" y="277812"/>
            <a:ext cx="10972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i="0" lang="en-US" u="none"/>
              <a:t>BFS - algorithm</a:t>
            </a:r>
            <a:endParaRPr/>
          </a:p>
        </p:txBody>
      </p:sp>
      <p:sp>
        <p:nvSpPr>
          <p:cNvPr id="148" name="Google Shape;148;p21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1421063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{C4054065-30E3-420F-8353-CC30348EDEAB}</a:tableStyleId>
              </a:tblPr>
              <a:tblGrid>
                <a:gridCol w="9349875"/>
              </a:tblGrid>
              <a:tr h="534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BFS(G, s)	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G is the graph and s is the starting node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vertex u ∈ V [G] - {s}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color[u] ← WHITE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color of vertex u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d[u] ← ∞	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distance from source s to vertex u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π[u] ← NIL	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predecessor of u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color[s] ← GRAY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d[s] ←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π[s] ← NIL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Q ← Ø		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Q is a FIFO - queue	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ENQUEUE(Q, s)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 ≠ Ø	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iterates as long as there are gray vertices. Lines 10-18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 ← DEQUEUE(Q)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v ∈ Adj[u]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500">
                          <a:solidFill>
                            <a:srgbClr val="CB7832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color[v] = WHITE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discover the undiscovered adjacent vertices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then color[v] ← GRAY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enqueued whenever painted gray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d[v] ← d[u] + </a:t>
                      </a: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π[v] ← u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ENQUEUE(Q, v)</a:t>
                      </a:r>
                      <a:b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500">
                          <a:solidFill>
                            <a:srgbClr val="6896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lang="en-US" sz="1500">
                          <a:solidFill>
                            <a:srgbClr val="BABABA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color[u] ← BLACK	</a:t>
                      </a:r>
                      <a:r>
                        <a:rPr lang="en-US" sz="1500">
                          <a:solidFill>
                            <a:srgbClr val="7F7F7F"/>
                          </a:solidFill>
                          <a:highlight>
                            <a:srgbClr val="2B2B2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painted black whenever dequeued</a:t>
                      </a:r>
                      <a:endParaRPr sz="1500"/>
                    </a:p>
                  </a:txBody>
                  <a:tcPr marT="63500" marB="63500" marR="63500" marL="63500">
                    <a:solidFill>
                      <a:srgbClr val="2B2B2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554133" y="593367"/>
            <a:ext cx="15147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i="0" lang="en-US" u="none"/>
              <a:t>Breadth first search - analysis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09600" y="1567200"/>
            <a:ext cx="109728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957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Enqueue and Dequeue happen only once for each node. 	- O(V).</a:t>
            </a:r>
            <a:endParaRPr sz="3000"/>
          </a:p>
          <a:p>
            <a:pPr indent="-409575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Sum of the lengths of adjacency lists – θ(E) (for a directed graph)</a:t>
            </a:r>
            <a:endParaRPr sz="3000"/>
          </a:p>
          <a:p>
            <a:pPr indent="-409575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Char char="■"/>
            </a:pPr>
            <a:r>
              <a:rPr i="0" lang="en-US" sz="3000" u="none">
                <a:solidFill>
                  <a:schemeClr val="dk1"/>
                </a:solidFill>
              </a:rPr>
              <a:t>Initialization overhead O(V)</a:t>
            </a:r>
            <a:endParaRPr sz="3000"/>
          </a:p>
          <a:p>
            <a:pPr indent="-219075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  <a:p>
            <a:pPr indent="-342900" lvl="0" marL="34290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i="0" lang="en-US" sz="3000" u="none">
                <a:solidFill>
                  <a:schemeClr val="dk1"/>
                </a:solidFill>
              </a:rPr>
              <a:t>Total runtime O(V+E)</a:t>
            </a:r>
            <a:endParaRPr sz="3000"/>
          </a:p>
          <a:p>
            <a:pPr indent="-219075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i="0" sz="3000" u="none">
              <a:solidFill>
                <a:schemeClr val="dk1"/>
              </a:solidFill>
            </a:endParaRPr>
          </a:p>
        </p:txBody>
      </p:sp>
      <p:sp>
        <p:nvSpPr>
          <p:cNvPr id="156" name="Google Shape;156;p22"/>
          <p:cNvSpPr txBox="1"/>
          <p:nvPr>
            <p:ph idx="4294967295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-9398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i="0" lang="en-US" sz="4400" u="none"/>
              <a:t> Example – Applying BFS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18288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41656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64008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8636000" y="2133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828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1656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64008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8636000" y="4038600"/>
            <a:ext cx="8127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934633" y="1665287"/>
            <a:ext cx="4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229100" y="16764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6517216" y="1676400"/>
            <a:ext cx="37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8585200" y="1676400"/>
            <a:ext cx="51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788583" y="4495800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070349" y="4506912"/>
            <a:ext cx="58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63584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8492067" y="4506912"/>
            <a:ext cx="48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2235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45720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68072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/>
          <p:nvPr/>
        </p:nvCxnSpPr>
        <p:spPr>
          <a:xfrm>
            <a:off x="9042400" y="27432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>
            <a:off x="2641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7213600" y="2362200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p23"/>
          <p:cNvCxnSpPr/>
          <p:nvPr/>
        </p:nvCxnSpPr>
        <p:spPr>
          <a:xfrm>
            <a:off x="49784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7213600" y="434340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/>
          <p:nvPr/>
        </p:nvCxnSpPr>
        <p:spPr>
          <a:xfrm flipH="1" rot="10800000">
            <a:off x="4876800" y="2743200"/>
            <a:ext cx="17271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/>
          <p:nvPr/>
        </p:nvCxnSpPr>
        <p:spPr>
          <a:xfrm flipH="1" rot="10800000">
            <a:off x="7213600" y="2667000"/>
            <a:ext cx="16257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8" name="Google Shape;188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