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79EC3-C50F-4451-A0B4-6A622120E476}">
  <a:tblStyle styleId="{56679EC3-C50F-4451-A0B4-6A622120E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97124f26133ed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97124f26133ed2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d97124f26133ed2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70a5525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70a55251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f70a55251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70a5525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70a55251e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f70a55251e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97124f26133ed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97124f26133ed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5d97124f26133ed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97124f26133ed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97124f26133ed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d97124f26133ed2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d97124f26133ed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d97124f26133ed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d97124f26133ed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97124f26133ed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d97124f26133ed2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5d97124f26133ed2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d97124f26133ed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d97124f26133ed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5d97124f26133ed2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d97124f26133ed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d97124f26133ed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5d97124f26133ed2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d97124f26133ed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d97124f26133ed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5d97124f26133ed2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dcf92d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dcf92db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f5dcf92d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70a55251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70a55251e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f70a55251e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6d6ea5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6d6ea57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16d6ea57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6d6ea5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6d6ea575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f16d6ea575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dcf92db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dcf92db5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f5dcf92db5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dcf92db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dcf92db5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5dcf92db5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16d6ea5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16d6ea575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f16d6ea57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97124f26133ed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97124f26133ed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97124f26133ed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0a552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0a55251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70a55251e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Graph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 - Tree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Tree: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tree is a </a:t>
            </a:r>
            <a:r>
              <a:rPr lang="en-US" b="1"/>
              <a:t>connected</a:t>
            </a:r>
            <a:r>
              <a:rPr lang="en-US"/>
              <a:t> graph</a:t>
            </a:r>
            <a:r>
              <a:rPr lang="en-US" i="1"/>
              <a:t> without</a:t>
            </a:r>
            <a:r>
              <a:rPr lang="en-US"/>
              <a:t> any cycle, which means </a:t>
            </a:r>
            <a:r>
              <a:rPr lang="en-US">
                <a:highlight>
                  <a:srgbClr val="FFFFFF"/>
                </a:highlight>
              </a:rPr>
              <a:t>any two vertices are connected by </a:t>
            </a:r>
            <a:r>
              <a:rPr lang="en-US" i="1">
                <a:highlight>
                  <a:srgbClr val="FFFFFF"/>
                </a:highlight>
              </a:rPr>
              <a:t>exactly one</a:t>
            </a:r>
            <a:r>
              <a:rPr lang="en-US">
                <a:highlight>
                  <a:srgbClr val="FFFFFF"/>
                </a:highlight>
              </a:rPr>
              <a:t> path</a:t>
            </a:r>
            <a:r>
              <a:rPr lang="en-US"/>
              <a:t>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175" y="3888725"/>
            <a:ext cx="7545902" cy="22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 - Tree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Rooted Tree: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 rooted tree is a tree in which one vertex has been designated the</a:t>
            </a:r>
            <a:r>
              <a:rPr lang="en-US" b="1">
                <a:highlight>
                  <a:srgbClr val="FFFFFF"/>
                </a:highlight>
              </a:rPr>
              <a:t> root</a:t>
            </a:r>
            <a:r>
              <a:rPr lang="en-US">
                <a:highlight>
                  <a:srgbClr val="FFFFFF"/>
                </a:highlight>
              </a:rPr>
              <a:t>.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The edges of a rooted tree can be assigned a natural orientation, either </a:t>
            </a:r>
            <a:r>
              <a:rPr lang="en-US" i="1">
                <a:highlight>
                  <a:srgbClr val="FFFFFF"/>
                </a:highlight>
              </a:rPr>
              <a:t>away from</a:t>
            </a:r>
            <a:r>
              <a:rPr lang="en-US">
                <a:highlight>
                  <a:srgbClr val="FFFFFF"/>
                </a:highlight>
              </a:rPr>
              <a:t> or </a:t>
            </a:r>
            <a:r>
              <a:rPr lang="en-US" i="1">
                <a:highlight>
                  <a:srgbClr val="FFFFFF"/>
                </a:highlight>
              </a:rPr>
              <a:t>towards</a:t>
            </a:r>
            <a:r>
              <a:rPr lang="en-US">
                <a:highlight>
                  <a:srgbClr val="FFFFFF"/>
                </a:highlight>
              </a:rPr>
              <a:t> the root, in which case the structure becomes a </a:t>
            </a:r>
            <a:r>
              <a:rPr lang="en-US" i="1">
                <a:highlight>
                  <a:srgbClr val="FFFFFF"/>
                </a:highlight>
              </a:rPr>
              <a:t>directed rooted tree</a:t>
            </a:r>
            <a:r>
              <a:rPr lang="en-US">
                <a:highlight>
                  <a:srgbClr val="FFFFFF"/>
                </a:highlight>
              </a:rPr>
              <a:t>.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When a directed rooted tree has an orientation away from the root, it is called an out-tree; when it has an orientation towards the root, it is called an in-tree</a:t>
            </a:r>
            <a:r>
              <a:rPr lang="en-US" i="1"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 - Tree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47988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cxnSp>
        <p:nvCxnSpPr>
          <p:cNvPr id="245" name="Google Shape;245;p24"/>
          <p:cNvCxnSpPr/>
          <p:nvPr/>
        </p:nvCxnSpPr>
        <p:spPr>
          <a:xfrm>
            <a:off x="2245500" y="3143950"/>
            <a:ext cx="4899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4"/>
          <p:cNvCxnSpPr/>
          <p:nvPr/>
        </p:nvCxnSpPr>
        <p:spPr>
          <a:xfrm flipH="1">
            <a:off x="3000650" y="3062325"/>
            <a:ext cx="449100" cy="5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 flipH="1">
            <a:off x="2592500" y="3940100"/>
            <a:ext cx="244800" cy="7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2980375" y="3878700"/>
            <a:ext cx="714300" cy="4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4"/>
          <p:cNvCxnSpPr/>
          <p:nvPr/>
        </p:nvCxnSpPr>
        <p:spPr>
          <a:xfrm rot="10800000">
            <a:off x="3694700" y="4511525"/>
            <a:ext cx="81600" cy="6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4"/>
          <p:cNvCxnSpPr/>
          <p:nvPr/>
        </p:nvCxnSpPr>
        <p:spPr>
          <a:xfrm rot="10800000">
            <a:off x="3796750" y="4409550"/>
            <a:ext cx="63270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4"/>
          <p:cNvCxnSpPr/>
          <p:nvPr/>
        </p:nvCxnSpPr>
        <p:spPr>
          <a:xfrm rot="10800000">
            <a:off x="4429450" y="4736000"/>
            <a:ext cx="183600" cy="7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4"/>
          <p:cNvCxnSpPr/>
          <p:nvPr/>
        </p:nvCxnSpPr>
        <p:spPr>
          <a:xfrm rot="10800000">
            <a:off x="4449800" y="4695275"/>
            <a:ext cx="1020600" cy="1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4"/>
          <p:cNvSpPr/>
          <p:nvPr/>
        </p:nvSpPr>
        <p:spPr>
          <a:xfrm>
            <a:off x="2827125" y="3709145"/>
            <a:ext cx="189000" cy="171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3360525" y="29471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141325" y="30233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3589125" y="4242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522325" y="4623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3665325" y="5004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4274925" y="45473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4503525" y="5385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5341725" y="47759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2429200" y="5613650"/>
            <a:ext cx="165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In- tree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3056500" y="3527675"/>
            <a:ext cx="8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8770725" y="2642345"/>
            <a:ext cx="189000" cy="171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 flipH="1">
            <a:off x="8042103" y="2789071"/>
            <a:ext cx="7563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4"/>
          <p:cNvCxnSpPr>
            <a:stCxn id="265" idx="5"/>
          </p:cNvCxnSpPr>
          <p:nvPr/>
        </p:nvCxnSpPr>
        <p:spPr>
          <a:xfrm>
            <a:off x="8932047" y="2789071"/>
            <a:ext cx="824700" cy="11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8874603" y="2789071"/>
            <a:ext cx="39900" cy="11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4"/>
          <p:cNvSpPr/>
          <p:nvPr/>
        </p:nvSpPr>
        <p:spPr>
          <a:xfrm>
            <a:off x="7856325" y="39377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8846925" y="40139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9761325" y="39377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24"/>
          <p:cNvCxnSpPr>
            <a:stCxn id="269" idx="3"/>
          </p:cNvCxnSpPr>
          <p:nvPr/>
        </p:nvCxnSpPr>
        <p:spPr>
          <a:xfrm flipH="1">
            <a:off x="7409403" y="4084471"/>
            <a:ext cx="474600" cy="7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4"/>
          <p:cNvCxnSpPr>
            <a:stCxn id="269" idx="4"/>
          </p:cNvCxnSpPr>
          <p:nvPr/>
        </p:nvCxnSpPr>
        <p:spPr>
          <a:xfrm>
            <a:off x="7950825" y="4109645"/>
            <a:ext cx="377100" cy="7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4"/>
          <p:cNvCxnSpPr>
            <a:endCxn id="275" idx="0"/>
          </p:cNvCxnSpPr>
          <p:nvPr/>
        </p:nvCxnSpPr>
        <p:spPr>
          <a:xfrm>
            <a:off x="9837525" y="4033445"/>
            <a:ext cx="551700" cy="8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24"/>
          <p:cNvSpPr/>
          <p:nvPr/>
        </p:nvSpPr>
        <p:spPr>
          <a:xfrm>
            <a:off x="7322925" y="48521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313525" y="48521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0294725" y="48521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8067900" y="5613650"/>
            <a:ext cx="165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out- tree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9000100" y="2460875"/>
            <a:ext cx="8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Representation </a:t>
            </a:r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Graphs can be represented in two specific ways: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1. by using an </a:t>
            </a:r>
            <a:r>
              <a:rPr lang="en-US" b="1">
                <a:highlight>
                  <a:srgbClr val="FFFFFF"/>
                </a:highlight>
              </a:rPr>
              <a:t>adjacency matrix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2. by using an </a:t>
            </a:r>
            <a:r>
              <a:rPr lang="en-US" b="1">
                <a:highlight>
                  <a:srgbClr val="FFFFFF"/>
                </a:highlight>
              </a:rPr>
              <a:t>adjacency list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Adjacency Matrix is a 2D array of size V x V where V is the number of vertices in a graph.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Let the 2D array be adj[][], a slot adj[i][j] = 1 indicates that there is an edge from vertex i to vertex j.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Consider the following example: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96" name="Google Shape;29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t="4525"/>
          <a:stretch/>
        </p:blipFill>
        <p:spPr>
          <a:xfrm>
            <a:off x="7001475" y="3075699"/>
            <a:ext cx="3162300" cy="31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463" y="4097350"/>
            <a:ext cx="48863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Adjacency matrix for undirected graph is always </a:t>
            </a:r>
            <a:r>
              <a:rPr lang="en-US" b="1">
                <a:highlight>
                  <a:srgbClr val="FFFFFF"/>
                </a:highlight>
              </a:rPr>
              <a:t>symmetric</a:t>
            </a:r>
            <a:r>
              <a:rPr lang="en-US">
                <a:highlight>
                  <a:srgbClr val="FFFFFF"/>
                </a:highlight>
              </a:rPr>
              <a:t>. Because a[i][j] and a[j][i] are both equal to 1.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Example: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7" name="Google Shape;30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75" y="3200150"/>
            <a:ext cx="7686451" cy="29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Adjacency Matrix is also used to represent weighted graphs. If adj[i][j] = w, then there is an edge from vertex i to vertex j with weight w.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Example: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18" name="Google Shape;31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19" name="Google Shape;319;p28"/>
          <p:cNvSpPr txBox="1"/>
          <p:nvPr/>
        </p:nvSpPr>
        <p:spPr>
          <a:xfrm>
            <a:off x="2704375" y="529112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50" y="3295276"/>
            <a:ext cx="3398750" cy="279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1" name="Google Shape;321;p28"/>
          <p:cNvGraphicFramePr/>
          <p:nvPr/>
        </p:nvGraphicFramePr>
        <p:xfrm>
          <a:off x="7140175" y="3295265"/>
          <a:ext cx="3215700" cy="24791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80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" name="Google Shape;322;p28"/>
          <p:cNvSpPr txBox="1"/>
          <p:nvPr/>
        </p:nvSpPr>
        <p:spPr>
          <a:xfrm>
            <a:off x="6634850" y="33694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6634850" y="40569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6634850" y="46665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6634850" y="52761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7320650" y="28360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8120750" y="28360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8901800" y="28360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9682850" y="283605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In adjacency list representation we have a list of size V where V is the number of vertices in a graph. Each entry of the list contains another list, which is the set of all the vertices adjacent to the current vertex.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Consider the following example: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37" name="Google Shape;33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463" y="4097350"/>
            <a:ext cx="48863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9"/>
          <p:cNvPicPr preferRelativeResize="0"/>
          <p:nvPr/>
        </p:nvPicPr>
        <p:blipFill rotWithShape="1">
          <a:blip r:embed="rId4">
            <a:alphaModFix/>
          </a:blip>
          <a:srcRect t="2874"/>
          <a:stretch/>
        </p:blipFill>
        <p:spPr>
          <a:xfrm>
            <a:off x="6743700" y="3488475"/>
            <a:ext cx="4610100" cy="28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For a weighted graph, we will add an extra weight parameter to the adjacency list representation.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Example: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2165975" y="5061300"/>
            <a:ext cx="22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1619975" y="3555650"/>
            <a:ext cx="515700" cy="515700"/>
          </a:xfrm>
          <a:prstGeom prst="flowChartConnecto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3149700" y="3956125"/>
            <a:ext cx="515700" cy="515700"/>
          </a:xfrm>
          <a:prstGeom prst="flowChartConnecto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1848575" y="4943300"/>
            <a:ext cx="515700" cy="515700"/>
          </a:xfrm>
          <a:prstGeom prst="flowChartConnecto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3225900" y="5172000"/>
            <a:ext cx="515700" cy="515700"/>
          </a:xfrm>
          <a:prstGeom prst="flowChartConnector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Google Shape;355;p30"/>
          <p:cNvCxnSpPr>
            <a:stCxn id="351" idx="4"/>
            <a:endCxn id="353" idx="0"/>
          </p:cNvCxnSpPr>
          <p:nvPr/>
        </p:nvCxnSpPr>
        <p:spPr>
          <a:xfrm>
            <a:off x="1877825" y="4071350"/>
            <a:ext cx="228600" cy="87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0"/>
          <p:cNvCxnSpPr/>
          <p:nvPr/>
        </p:nvCxnSpPr>
        <p:spPr>
          <a:xfrm>
            <a:off x="3369450" y="4471800"/>
            <a:ext cx="114300" cy="700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0"/>
          <p:cNvCxnSpPr/>
          <p:nvPr/>
        </p:nvCxnSpPr>
        <p:spPr>
          <a:xfrm>
            <a:off x="2135700" y="3777775"/>
            <a:ext cx="1014000" cy="436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30"/>
          <p:cNvSpPr txBox="1"/>
          <p:nvPr/>
        </p:nvSpPr>
        <p:spPr>
          <a:xfrm>
            <a:off x="1711075" y="3543600"/>
            <a:ext cx="3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1939675" y="4991400"/>
            <a:ext cx="3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235075" y="4000800"/>
            <a:ext cx="3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3311275" y="5220000"/>
            <a:ext cx="3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 rot="873083">
            <a:off x="2536105" y="3661692"/>
            <a:ext cx="364182" cy="46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 rot="360096">
            <a:off x="3450527" y="4576173"/>
            <a:ext cx="364397" cy="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 rot="360096">
            <a:off x="1697927" y="4271373"/>
            <a:ext cx="364397" cy="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5525075" y="3071475"/>
          <a:ext cx="781475" cy="27821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7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6" name="Google Shape;366;p30"/>
          <p:cNvSpPr txBox="1"/>
          <p:nvPr/>
        </p:nvSpPr>
        <p:spPr>
          <a:xfrm>
            <a:off x="4811775" y="3146000"/>
            <a:ext cx="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4811775" y="3934625"/>
            <a:ext cx="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4811775" y="4607113"/>
            <a:ext cx="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4811775" y="5279625"/>
            <a:ext cx="60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5798925" y="32519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5798925" y="40139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5798925" y="46997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5798925" y="5385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30"/>
          <p:cNvCxnSpPr/>
          <p:nvPr/>
        </p:nvCxnSpPr>
        <p:spPr>
          <a:xfrm rot="10800000" flipH="1">
            <a:off x="5945625" y="33448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30"/>
          <p:cNvCxnSpPr/>
          <p:nvPr/>
        </p:nvCxnSpPr>
        <p:spPr>
          <a:xfrm rot="10800000" flipH="1">
            <a:off x="5945625" y="41068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30"/>
          <p:cNvCxnSpPr/>
          <p:nvPr/>
        </p:nvCxnSpPr>
        <p:spPr>
          <a:xfrm rot="10800000" flipH="1">
            <a:off x="5945625" y="47926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0"/>
          <p:cNvCxnSpPr/>
          <p:nvPr/>
        </p:nvCxnSpPr>
        <p:spPr>
          <a:xfrm rot="10800000" flipH="1">
            <a:off x="5945625" y="54784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30"/>
          <p:cNvGraphicFramePr/>
          <p:nvPr/>
        </p:nvGraphicFramePr>
        <p:xfrm>
          <a:off x="7166625" y="30835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8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" name="Google Shape;379;p30"/>
          <p:cNvGraphicFramePr/>
          <p:nvPr/>
        </p:nvGraphicFramePr>
        <p:xfrm>
          <a:off x="7166625" y="38455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0" name="Google Shape;380;p30"/>
          <p:cNvGraphicFramePr/>
          <p:nvPr/>
        </p:nvGraphicFramePr>
        <p:xfrm>
          <a:off x="7166625" y="46075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1" name="Google Shape;381;p30"/>
          <p:cNvGraphicFramePr/>
          <p:nvPr/>
        </p:nvGraphicFramePr>
        <p:xfrm>
          <a:off x="7166625" y="52933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2" name="Google Shape;382;p30"/>
          <p:cNvCxnSpPr/>
          <p:nvPr/>
        </p:nvCxnSpPr>
        <p:spPr>
          <a:xfrm rot="10800000" flipH="1">
            <a:off x="8536425" y="33448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0"/>
          <p:cNvCxnSpPr/>
          <p:nvPr/>
        </p:nvCxnSpPr>
        <p:spPr>
          <a:xfrm rot="10800000" flipH="1">
            <a:off x="8536425" y="4106800"/>
            <a:ext cx="1221000" cy="1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0"/>
          <p:cNvCxnSpPr/>
          <p:nvPr/>
        </p:nvCxnSpPr>
        <p:spPr>
          <a:xfrm flipH="1">
            <a:off x="8368000" y="4624150"/>
            <a:ext cx="53280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5" name="Google Shape;385;p30"/>
          <p:cNvGraphicFramePr/>
          <p:nvPr/>
        </p:nvGraphicFramePr>
        <p:xfrm>
          <a:off x="9757425" y="30835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6" name="Google Shape;386;p30"/>
          <p:cNvCxnSpPr/>
          <p:nvPr/>
        </p:nvCxnSpPr>
        <p:spPr>
          <a:xfrm flipH="1">
            <a:off x="10958800" y="3100150"/>
            <a:ext cx="53280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7" name="Google Shape;387;p30"/>
          <p:cNvGraphicFramePr/>
          <p:nvPr/>
        </p:nvGraphicFramePr>
        <p:xfrm>
          <a:off x="9757425" y="3845550"/>
          <a:ext cx="1763550" cy="538500"/>
        </p:xfrm>
        <a:graphic>
          <a:graphicData uri="http://schemas.openxmlformats.org/drawingml/2006/table">
            <a:tbl>
              <a:tblPr>
                <a:noFill/>
                <a:tableStyleId>{56679EC3-C50F-4451-A0B4-6A622120E476}</a:tableStyleId>
              </a:tblPr>
              <a:tblGrid>
                <a:gridCol w="5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8" name="Google Shape;388;p30"/>
          <p:cNvCxnSpPr/>
          <p:nvPr/>
        </p:nvCxnSpPr>
        <p:spPr>
          <a:xfrm flipH="1">
            <a:off x="10958800" y="3862150"/>
            <a:ext cx="53280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30"/>
          <p:cNvCxnSpPr/>
          <p:nvPr/>
        </p:nvCxnSpPr>
        <p:spPr>
          <a:xfrm flipH="1">
            <a:off x="8397375" y="5303050"/>
            <a:ext cx="53280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between adj matrix and adj list</a:t>
            </a:r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Space Complexity: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- Adjacency matrix makes use of VxV matrix, so the required space is </a:t>
            </a:r>
            <a:r>
              <a:rPr lang="en-US" b="1"/>
              <a:t>O(|V|^2)</a:t>
            </a:r>
            <a:r>
              <a:rPr lang="en-US"/>
              <a:t>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- In Adjacency list, O(V) is required for storing the vertices and O(E) is required   for storing neighbours corresponding to every vertex. Thus, overall space complexity is </a:t>
            </a:r>
            <a:r>
              <a:rPr lang="en-US" b="1"/>
              <a:t>O(|V|+|E|)</a:t>
            </a:r>
            <a:r>
              <a:rPr lang="en-US"/>
              <a:t>. ( Note: in a connected graph, |E| = |V|*(|V|-1) / 2. So in worst case the required space for adjacency list is also O(|V|^2).)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graph?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A graph is a pictorial representation of a set of objects where some pairs of objects are connected by links.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The interconnected objects are represented by points termed as </a:t>
            </a:r>
            <a:r>
              <a:rPr lang="en-US" b="1">
                <a:highlight>
                  <a:srgbClr val="FFFFFF"/>
                </a:highlight>
              </a:rPr>
              <a:t>vertices</a:t>
            </a:r>
            <a:r>
              <a:rPr lang="en-US">
                <a:highlight>
                  <a:srgbClr val="FFFFFF"/>
                </a:highlight>
              </a:rPr>
              <a:t>, and the links that connect the vertices are called </a:t>
            </a:r>
            <a:r>
              <a:rPr lang="en-US" b="1">
                <a:highlight>
                  <a:srgbClr val="FFFFFF"/>
                </a:highlight>
              </a:rPr>
              <a:t>edges</a:t>
            </a:r>
            <a:r>
              <a:rPr lang="en-US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Formally, a graph is a pair of sets </a:t>
            </a:r>
            <a:r>
              <a:rPr lang="en-US" b="1">
                <a:highlight>
                  <a:srgbClr val="FFFFFF"/>
                </a:highlight>
              </a:rPr>
              <a:t>(V, E)</a:t>
            </a:r>
            <a:r>
              <a:rPr lang="en-US">
                <a:highlight>
                  <a:srgbClr val="FFFFFF"/>
                </a:highlight>
              </a:rPr>
              <a:t>, where V is the set of vertices and E is the set of edges, connecting the pairs of vertices.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highlight>
                  <a:srgbClr val="FFFFFF"/>
                </a:highlight>
              </a:rPr>
              <a:t>Take a look at this example: 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7511450" y="4818975"/>
            <a:ext cx="1787550" cy="928150"/>
          </a:xfrm>
          <a:prstGeom prst="flowChartExtra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5400000">
            <a:off x="8439600" y="4818975"/>
            <a:ext cx="1787550" cy="928150"/>
          </a:xfrm>
          <a:prstGeom prst="flowChartExtra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019175" y="48476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3183475" y="5036675"/>
            <a:ext cx="97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731800" y="3942875"/>
            <a:ext cx="30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B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9827550" y="5059850"/>
            <a:ext cx="30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C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731800" y="6176825"/>
            <a:ext cx="30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D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492129" y="5059850"/>
            <a:ext cx="36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A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8795375" y="434400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880975" y="518220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795375" y="609660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9633575" y="518220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2355050" y="4760250"/>
            <a:ext cx="4932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 = { A, B, C, D}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E = { (A,B) , (B,D) , (A,D) , (B,C) , (C,D) }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between adj matrix and adj list</a:t>
            </a:r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Time Complexity: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order to find an existing edge: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In adjacency matrix, given two vertices say i and j matrix[i][j] can be checked in </a:t>
            </a:r>
            <a:r>
              <a:rPr lang="en-US" b="1"/>
              <a:t>O(1)</a:t>
            </a:r>
            <a:r>
              <a:rPr lang="en-US"/>
              <a:t> time.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In adjacency list, in order to check for an edge we need to check for vertices adjacent to given vertex. A vertex can have at most O(|V|) neighbours and in worst case we would have to check for every adjacent vertex. Therefore, time complexity is </a:t>
            </a:r>
            <a:r>
              <a:rPr lang="en-US" b="1"/>
              <a:t>O(|V|)</a:t>
            </a:r>
            <a:r>
              <a:rPr lang="en-US"/>
              <a:t> .</a:t>
            </a:r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/>
              <a:t>Graph Terminology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Path: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Path represents a sequence of edges between the two vertices. In the previous example, ADBC represents a path from A to C.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>
                <a:highlight>
                  <a:srgbClr val="FFFFFF"/>
                </a:highlight>
              </a:rPr>
              <a:t>Cycle: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 cycle is a non-empty trail in which the only repeated </a:t>
            </a:r>
            <a:r>
              <a:rPr lang="en-US">
                <a:highlight>
                  <a:srgbClr val="FFFFFF"/>
                </a:highlight>
                <a:uFill>
                  <a:noFill/>
                </a:uFill>
                <a:hlinkClick r:id="rId3"/>
              </a:rPr>
              <a:t>vertices</a:t>
            </a:r>
            <a:r>
              <a:rPr lang="en-US">
                <a:highlight>
                  <a:srgbClr val="FFFFFF"/>
                </a:highlight>
              </a:rPr>
              <a:t> are the first and last vertices. In the previous example, ABDA represents a cycle.</a:t>
            </a: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>
                <a:highlight>
                  <a:srgbClr val="FFFFFF"/>
                </a:highlight>
              </a:rPr>
              <a:t>Adjacency: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Two vertices are adjacent if they are connected to each other through an edge. In the previous example, B is adjacent to A and C.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/>
              <a:t>Graph Terminology - continue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Degree: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The degree of a vertex is the number of edges that are connected with that vertex. In the previous example, degree of B is 3 and we write: d(B) = 3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 a directed graph, each vertex has an </a:t>
            </a:r>
            <a:r>
              <a:rPr lang="en-US" b="1">
                <a:highlight>
                  <a:srgbClr val="FFFFFF"/>
                </a:highlight>
              </a:rPr>
              <a:t>indegree</a:t>
            </a:r>
            <a:r>
              <a:rPr lang="en-US">
                <a:highlight>
                  <a:srgbClr val="FFFFFF"/>
                </a:highlight>
              </a:rPr>
              <a:t> and an </a:t>
            </a:r>
            <a:r>
              <a:rPr lang="en-US" b="1">
                <a:highlight>
                  <a:srgbClr val="FFFFFF"/>
                </a:highlight>
              </a:rPr>
              <a:t>outdegree</a:t>
            </a:r>
            <a:r>
              <a:rPr lang="en-US">
                <a:highlight>
                  <a:srgbClr val="FFFFFF"/>
                </a:highlight>
              </a:rPr>
              <a:t>. Indegree of a vertex is the number of edges which are coming into that vertex and </a:t>
            </a:r>
            <a:r>
              <a:rPr lang="en-US"/>
              <a:t>Outdegree of a vertex is the number of edges which are going out from that vertex. See the example below: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884200" y="4613450"/>
            <a:ext cx="30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B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9979950" y="5730425"/>
            <a:ext cx="30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C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644529" y="5730425"/>
            <a:ext cx="362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A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947775" y="501457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8033375" y="585277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9785975" y="585277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6"/>
          <p:cNvCxnSpPr>
            <a:endCxn id="135" idx="4"/>
          </p:cNvCxnSpPr>
          <p:nvPr/>
        </p:nvCxnSpPr>
        <p:spPr>
          <a:xfrm rot="10800000">
            <a:off x="9042275" y="5186475"/>
            <a:ext cx="8382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6"/>
          <p:cNvCxnSpPr>
            <a:stCxn id="137" idx="2"/>
            <a:endCxn id="136" idx="6"/>
          </p:cNvCxnSpPr>
          <p:nvPr/>
        </p:nvCxnSpPr>
        <p:spPr>
          <a:xfrm rot="10800000">
            <a:off x="8222375" y="5938725"/>
            <a:ext cx="156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6"/>
          <p:cNvCxnSpPr>
            <a:stCxn id="136" idx="0"/>
            <a:endCxn id="135" idx="3"/>
          </p:cNvCxnSpPr>
          <p:nvPr/>
        </p:nvCxnSpPr>
        <p:spPr>
          <a:xfrm rot="10800000" flipH="1">
            <a:off x="8127875" y="5161275"/>
            <a:ext cx="847500" cy="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6"/>
          <p:cNvSpPr txBox="1"/>
          <p:nvPr/>
        </p:nvSpPr>
        <p:spPr>
          <a:xfrm>
            <a:off x="4038600" y="5076075"/>
            <a:ext cx="283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indegree(B) = 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outdegree(C) = 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Directed Graph: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 a directed graph, nodes are connected by directed edges – they only go in one direction. For example, if an edge connects node 1 and 2, but the arrow head points towards 2, we can only traverse from node 1 to node 2 – not in the opposite direction.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>
                <a:highlight>
                  <a:srgbClr val="FFFFFF"/>
                </a:highlight>
              </a:rPr>
              <a:t>Undirected Graph: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 an undirected graph, nodes are connected by edges that are all bidirectional. For example if an edge connects node 1 and 2, we can traverse from node 1 to node 2, and from node 2 to 1.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119225" y="3619300"/>
            <a:ext cx="39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8471675" y="3619300"/>
            <a:ext cx="39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7"/>
          <p:cNvCxnSpPr>
            <a:stCxn id="151" idx="3"/>
            <a:endCxn id="152" idx="1"/>
          </p:cNvCxnSpPr>
          <p:nvPr/>
        </p:nvCxnSpPr>
        <p:spPr>
          <a:xfrm>
            <a:off x="6514625" y="3865600"/>
            <a:ext cx="195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6323175" y="5735575"/>
            <a:ext cx="39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8675625" y="5735575"/>
            <a:ext cx="39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7"/>
          <p:cNvCxnSpPr>
            <a:stCxn id="154" idx="3"/>
            <a:endCxn id="155" idx="1"/>
          </p:cNvCxnSpPr>
          <p:nvPr/>
        </p:nvCxnSpPr>
        <p:spPr>
          <a:xfrm>
            <a:off x="6718575" y="5981875"/>
            <a:ext cx="195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Weighted Graph: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 weight is a numerical value attached to each individual edge. In a weighted graph relationships between nodes have a magnitude and this magnitude is important to the relationship we’re studying. For example, consider that we want to show the distances between 2 cities: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>
                <a:highlight>
                  <a:srgbClr val="FFFFFF"/>
                </a:highlight>
              </a:rPr>
              <a:t>Unweighted Graph: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If the edges do not have weights, the graph is said to be unweighted.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7265675" y="3583150"/>
            <a:ext cx="104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Isfahan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9117275" y="3583150"/>
            <a:ext cx="132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Tehran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>
            <a:off x="8153375" y="3814000"/>
            <a:ext cx="9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/>
          <p:nvPr/>
        </p:nvSpPr>
        <p:spPr>
          <a:xfrm>
            <a:off x="8257975" y="3465100"/>
            <a:ext cx="83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alibri"/>
                <a:ea typeface="Calibri"/>
                <a:cs typeface="Calibri"/>
                <a:sym typeface="Calibri"/>
              </a:rPr>
              <a:t>500 km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Connected Graph: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 graph is said to be connected if there is a path between every pair of vertex. In other words, from every vertex to any other vertex, there should be at least one path to traverse.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Example: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4972830">
            <a:off x="3948973" y="4477511"/>
            <a:ext cx="1546726" cy="94540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19"/>
          <p:cNvCxnSpPr>
            <a:stCxn id="180" idx="4"/>
          </p:cNvCxnSpPr>
          <p:nvPr/>
        </p:nvCxnSpPr>
        <p:spPr>
          <a:xfrm>
            <a:off x="5287235" y="4241464"/>
            <a:ext cx="1136700" cy="4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/>
          <p:nvPr/>
        </p:nvCxnSpPr>
        <p:spPr>
          <a:xfrm rot="10800000" flipH="1">
            <a:off x="6406825" y="3841425"/>
            <a:ext cx="137400" cy="8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9"/>
          <p:cNvCxnSpPr/>
          <p:nvPr/>
        </p:nvCxnSpPr>
        <p:spPr>
          <a:xfrm rot="10800000" flipH="1">
            <a:off x="6406825" y="4425950"/>
            <a:ext cx="1100100" cy="2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9"/>
          <p:cNvSpPr/>
          <p:nvPr/>
        </p:nvSpPr>
        <p:spPr>
          <a:xfrm>
            <a:off x="5003725" y="568057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4165525" y="482577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232325" y="413997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299125" y="459717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451525" y="375897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365925" y="436857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Disconnected Graph: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 graph where the vertices separate into two or more distinct groups, where you cannot link a vertex in one group to a vertex in another by traversing along a series of edges.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 simple words, a graph is disconnected if at least two vertices of the graph are not connected by a path.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Example: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8" name="Google Shape;198;p20"/>
          <p:cNvSpPr/>
          <p:nvPr/>
        </p:nvSpPr>
        <p:spPr>
          <a:xfrm rot="-4972830">
            <a:off x="3982173" y="4884886"/>
            <a:ext cx="1546726" cy="94540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 rot="10800000" flipH="1">
            <a:off x="6440025" y="4248800"/>
            <a:ext cx="137400" cy="8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0"/>
          <p:cNvCxnSpPr/>
          <p:nvPr/>
        </p:nvCxnSpPr>
        <p:spPr>
          <a:xfrm rot="10800000" flipH="1">
            <a:off x="6440025" y="4833325"/>
            <a:ext cx="1100100" cy="2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0"/>
          <p:cNvSpPr/>
          <p:nvPr/>
        </p:nvSpPr>
        <p:spPr>
          <a:xfrm>
            <a:off x="5036925" y="6087950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198725" y="52331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5265525" y="45473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332325" y="50045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6484725" y="41663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399125" y="4775945"/>
            <a:ext cx="189000" cy="171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Graph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b="1"/>
              <a:t>Complete Graph: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complete graph is an undirected graph </a:t>
            </a:r>
            <a:r>
              <a:rPr lang="en-US">
                <a:highlight>
                  <a:srgbClr val="FFFFFF"/>
                </a:highlight>
              </a:rPr>
              <a:t>in which every pair of vertices is connected by a unique edge.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37" y="3075425"/>
            <a:ext cx="3605325" cy="3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Widescreen</PresentationFormat>
  <Paragraphs>222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Data Structure &amp; Algorithms</vt:lpstr>
      <vt:lpstr>What is graph?</vt:lpstr>
      <vt:lpstr>Graph Terminology</vt:lpstr>
      <vt:lpstr>Graph Terminology - continue</vt:lpstr>
      <vt:lpstr>Types of Graph</vt:lpstr>
      <vt:lpstr>Types of Graph</vt:lpstr>
      <vt:lpstr>Types of Graph</vt:lpstr>
      <vt:lpstr>Types of Graph</vt:lpstr>
      <vt:lpstr>Types of Graph</vt:lpstr>
      <vt:lpstr>Types of Graph - Tree</vt:lpstr>
      <vt:lpstr>Types of Graph - Tree</vt:lpstr>
      <vt:lpstr>Types of Graph - Tree</vt:lpstr>
      <vt:lpstr>Graph Representation </vt:lpstr>
      <vt:lpstr>Adjacency Matrix</vt:lpstr>
      <vt:lpstr>Adjacency Matrix</vt:lpstr>
      <vt:lpstr>Adjacency Matrix</vt:lpstr>
      <vt:lpstr>Adjacency List</vt:lpstr>
      <vt:lpstr>Adjacency List</vt:lpstr>
      <vt:lpstr>Comparison between adj matrix and adj list</vt:lpstr>
      <vt:lpstr>Comparison between adj matrix and adj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BARDIA</dc:creator>
  <cp:lastModifiedBy>bardia ardakanian</cp:lastModifiedBy>
  <cp:revision>1</cp:revision>
  <dcterms:modified xsi:type="dcterms:W3CDTF">2021-10-13T23:00:54Z</dcterms:modified>
</cp:coreProperties>
</file>