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3"/>
  </p:notesMasterIdLst>
  <p:sldIdLst>
    <p:sldId id="256" r:id="rId2"/>
    <p:sldId id="257" r:id="rId3"/>
    <p:sldId id="315" r:id="rId4"/>
    <p:sldId id="314" r:id="rId5"/>
    <p:sldId id="294" r:id="rId6"/>
    <p:sldId id="296" r:id="rId7"/>
    <p:sldId id="309" r:id="rId8"/>
    <p:sldId id="332" r:id="rId9"/>
    <p:sldId id="316" r:id="rId10"/>
    <p:sldId id="318" r:id="rId11"/>
    <p:sldId id="319" r:id="rId12"/>
    <p:sldId id="320" r:id="rId13"/>
    <p:sldId id="321" r:id="rId14"/>
    <p:sldId id="322" r:id="rId15"/>
    <p:sldId id="323" r:id="rId16"/>
    <p:sldId id="326" r:id="rId17"/>
    <p:sldId id="325" r:id="rId18"/>
    <p:sldId id="346" r:id="rId19"/>
    <p:sldId id="347" r:id="rId20"/>
    <p:sldId id="328" r:id="rId21"/>
    <p:sldId id="327" r:id="rId22"/>
    <p:sldId id="348" r:id="rId23"/>
    <p:sldId id="349" r:id="rId24"/>
    <p:sldId id="350" r:id="rId25"/>
    <p:sldId id="330" r:id="rId26"/>
    <p:sldId id="331" r:id="rId27"/>
    <p:sldId id="334" r:id="rId28"/>
    <p:sldId id="335" r:id="rId29"/>
    <p:sldId id="351" r:id="rId30"/>
    <p:sldId id="352" r:id="rId31"/>
    <p:sldId id="353" r:id="rId32"/>
    <p:sldId id="336" r:id="rId33"/>
    <p:sldId id="337" r:id="rId34"/>
    <p:sldId id="339" r:id="rId35"/>
    <p:sldId id="338" r:id="rId36"/>
    <p:sldId id="340" r:id="rId37"/>
    <p:sldId id="341" r:id="rId38"/>
    <p:sldId id="342" r:id="rId39"/>
    <p:sldId id="343" r:id="rId40"/>
    <p:sldId id="307" r:id="rId41"/>
    <p:sldId id="311"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679EC3-C50F-4451-A0B4-6A622120E476}">
  <a:tblStyle styleId="{56679EC3-C50F-4451-A0B4-6A622120E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599"/>
  </p:normalViewPr>
  <p:slideViewPr>
    <p:cSldViewPr snapToGrid="0" snapToObjects="1">
      <p:cViewPr varScale="1">
        <p:scale>
          <a:sx n="108" d="100"/>
          <a:sy n="108"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9709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704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5dcf92db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5dcf92db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f5dcf92db5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149565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16d6ea57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16d6ea57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f16d6ea575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31768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16d6ea575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16d6ea575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f16d6ea575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34135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70a55251e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f70a55251e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f70a55251e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24889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4567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70a55251e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f70a55251e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f70a55251e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a:p>
        </p:txBody>
      </p:sp>
    </p:spTree>
    <p:extLst>
      <p:ext uri="{BB962C8B-B14F-4D97-AF65-F5344CB8AC3E}">
        <p14:creationId xmlns:p14="http://schemas.microsoft.com/office/powerpoint/2010/main" val="15297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Data Structure &amp; Algorithms Fall 2021</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199669" y="588368"/>
            <a:ext cx="1468331" cy="1727795"/>
          </a:xfrm>
          <a:prstGeom prst="rect">
            <a:avLst/>
          </a:prstGeom>
          <a:noFill/>
          <a:ln>
            <a:noFill/>
          </a:ln>
        </p:spPr>
      </p:pic>
    </p:spTree>
    <p:extLst>
      <p:ext uri="{BB962C8B-B14F-4D97-AF65-F5344CB8AC3E}">
        <p14:creationId xmlns:p14="http://schemas.microsoft.com/office/powerpoint/2010/main" val="352348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C02-903B-4EEC-8330-86F310DF4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39E77-962B-4CC6-88BD-51F4E2C75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7E3D7-474D-43AA-8E80-5E0AB36551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7ADDD37-0B77-4545-BEEB-520B3DB4A05A}"/>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ABE1D262-E346-4B32-9E78-654086DAE091}"/>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677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F2901-C25F-405F-82AA-091936525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3EF5D-F87F-458A-A742-FD77B269C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3838C-E454-4095-BF63-76EFBF52A54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4E70C8-0876-4BDE-BCD2-4E66DC1D622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9C12B28C-3F40-43BB-B119-BDF2DFE95868}"/>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95431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41FC-365B-4663-8359-1A49A111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3DE93-B210-4E02-AA2E-E946D4B95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9340A-13F6-4A01-893C-D2BB9DA459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DC98721-B34B-47E2-A809-C2337CEE201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B6A3DBC4-FD2E-4DD3-BDFB-806C7C174746}"/>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68831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260-85A1-4EC3-9C32-593EDA2D8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EE6CD-8C42-4A33-8F2F-9BD7039DA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C9FF6-A408-4546-9E15-99523D1493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B603FE-D482-4642-9AF8-FA7EC110E44B}"/>
              </a:ext>
            </a:extLst>
          </p:cNvPr>
          <p:cNvSpPr>
            <a:spLocks noGrp="1"/>
          </p:cNvSpPr>
          <p:nvPr>
            <p:ph type="ftr" sz="quarter" idx="11"/>
          </p:nvPr>
        </p:nvSpPr>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7E8820-90AB-49FA-9F72-32051BA121CF}"/>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6317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F573-E312-47B2-9682-9B7912B4D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FC35E-F760-4B3E-868C-CD4AB08B2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DC68E-DD1F-45E9-B0AD-7CB4AE243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E5A36-99CB-4FF3-9498-5DC8765B3DB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46BB3E-B6C7-4D84-8C06-129D2650E83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DE2CD0F2-DCCD-481C-A653-9C23A0908EE5}"/>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3220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E748-C485-4F17-A28A-273CFD366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CF7D3-BF80-4851-B13E-B1D0A328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4224B-7359-4A7A-9494-B33FD2072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2B2F8-FC8C-4BBF-B56B-6939DB543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9F30E-0621-4DB5-A842-5246C405F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DB9A9B-4B8F-474C-AFDB-238D4BC81C1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2361843-23B3-4B5D-A76A-B97722B08EC0}"/>
              </a:ext>
            </a:extLst>
          </p:cNvPr>
          <p:cNvSpPr>
            <a:spLocks noGrp="1"/>
          </p:cNvSpPr>
          <p:nvPr>
            <p:ph type="ftr" sz="quarter" idx="11"/>
          </p:nvPr>
        </p:nvSpPr>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01988613-4BDB-4D68-BF4A-8CAFCE062A23}"/>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171617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B72-5ECB-4CA4-9905-BB6F7E000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46722-8525-491E-8770-097782CB1F8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58834FB-B267-404A-8D45-5FF6CD9D0EF5}"/>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96D9D87B-0D96-4CEB-A278-9C8990733C1A}"/>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354003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B64D29-AC99-4BA1-B4CC-00D7A89CB29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3A3F8BE-E284-4CD6-A1D4-DAB862D6D195}"/>
              </a:ext>
            </a:extLst>
          </p:cNvPr>
          <p:cNvSpPr>
            <a:spLocks noGrp="1"/>
          </p:cNvSpPr>
          <p:nvPr>
            <p:ph type="ftr" sz="quarter" idx="11"/>
          </p:nvPr>
        </p:nvSpPr>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7C702706-95F4-4922-80B3-A5190EFB100E}"/>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7782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4C20-8112-4A01-9BCA-876816FF6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69509-41DC-4311-BCF3-E2ABDE1C5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06253-AB7E-4CEE-AFDC-4E208A4FC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9A223-1A0C-495A-83C8-039361F9E10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50FFA7-DFB6-4850-9395-3AD55D3E3676}"/>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5B6CE7D0-287A-40BF-A8D1-CC55A9D50F7C}"/>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70716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ED55-DC66-4332-AC2A-96ED92511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A22F-E2FE-4378-9236-91DCDBC0C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72D74-A5F1-40B1-8FAE-47FCC7066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716AB-6DD1-470B-BA8A-80CA2DF580F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CC4FED2-C418-4098-9622-A1C5BB8351F2}"/>
              </a:ext>
            </a:extLst>
          </p:cNvPr>
          <p:cNvSpPr>
            <a:spLocks noGrp="1"/>
          </p:cNvSpPr>
          <p:nvPr>
            <p:ph type="ftr" sz="quarter" idx="11"/>
          </p:nvPr>
        </p:nvSpPr>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8191B091-B037-47C8-BA84-FF9D2704D014}"/>
              </a:ext>
            </a:extLst>
          </p:cNvPr>
          <p:cNvSpPr>
            <a:spLocks noGrp="1"/>
          </p:cNvSpPr>
          <p:nvPr>
            <p:ph type="sldNum" sz="quarter" idx="12"/>
          </p:nvPr>
        </p:nvSpPr>
        <p:spPr/>
        <p:txBody>
          <a:bodyPr/>
          <a:lstStyle/>
          <a:p>
            <a:fld id="{AD3067CC-A3D2-4771-B551-15F5F02A511B}" type="slidenum">
              <a:rPr lang="en-US" smtClean="0"/>
              <a:t>‹#›</a:t>
            </a:fld>
            <a:endParaRPr lang="en-US"/>
          </a:p>
        </p:txBody>
      </p:sp>
    </p:spTree>
    <p:extLst>
      <p:ext uri="{BB962C8B-B14F-4D97-AF65-F5344CB8AC3E}">
        <p14:creationId xmlns:p14="http://schemas.microsoft.com/office/powerpoint/2010/main" val="2118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C1EA9-D5E0-47F4-BFBF-2B1E06D95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8B52A-3537-4F1A-9D13-BF58434E2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07997-741F-4ECF-9EF3-442AE5ECF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D114027-9C10-45CE-85A3-F36B2795C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3F935868-46FD-46FA-878D-CE96DCF4E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067CC-A3D2-4771-B551-15F5F02A511B}" type="slidenum">
              <a:rPr lang="en-US" smtClean="0"/>
              <a:t>‹#›</a:t>
            </a:fld>
            <a:endParaRPr lang="en-US"/>
          </a:p>
        </p:txBody>
      </p:sp>
    </p:spTree>
    <p:extLst>
      <p:ext uri="{BB962C8B-B14F-4D97-AF65-F5344CB8AC3E}">
        <p14:creationId xmlns:p14="http://schemas.microsoft.com/office/powerpoint/2010/main" val="3896480959"/>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en-US" dirty="0"/>
              <a:t>Data Structure &amp; Algorithms</a:t>
            </a:r>
          </a:p>
        </p:txBody>
      </p:sp>
      <p:sp>
        <p:nvSpPr>
          <p:cNvPr id="90" name="Google Shape;90;p13"/>
          <p:cNvSpPr txBox="1">
            <a:spLocks noGrp="1"/>
          </p:cNvSpPr>
          <p:nvPr>
            <p:ph type="subTitle" idx="1"/>
          </p:nvPr>
        </p:nvSpPr>
        <p:spPr>
          <a:xfrm>
            <a:off x="1524000" y="3602038"/>
            <a:ext cx="9144000" cy="1655762"/>
          </a:xfrm>
          <a:noFill/>
          <a:ln>
            <a:noFill/>
          </a:ln>
        </p:spPr>
        <p:txBody>
          <a:bodyPr spcFirstLastPara="1" wrap="square" lIns="91425" tIns="45700" rIns="91425" bIns="45700" anchor="t" anchorCtr="0">
            <a:normAutofit/>
          </a:bodyPr>
          <a:lstStyle/>
          <a:p>
            <a:pPr lvl="0"/>
            <a:r>
              <a:rPr lang="en-US" dirty="0"/>
              <a:t>BST (Binary Search Tree)</a:t>
            </a:r>
          </a:p>
          <a:p>
            <a:pPr lvl="0"/>
            <a:r>
              <a:rPr lang="en-US" dirty="0"/>
              <a:t>Insertion and Deletion</a:t>
            </a:r>
          </a:p>
          <a:p>
            <a:pPr lvl="0"/>
            <a:endParaRPr lang="en-US" dirty="0"/>
          </a:p>
        </p:txBody>
      </p:sp>
      <p:sp>
        <p:nvSpPr>
          <p:cNvPr id="91" name="Google Shape;91;p13"/>
          <p:cNvSpPr txBox="1">
            <a:spLocks noGrp="1"/>
          </p:cNvSpPr>
          <p:nvPr>
            <p:ph type="ft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92" name="Google Shape;92;p13"/>
          <p:cNvSpPr txBox="1">
            <a:spLocks noGrp="1"/>
          </p:cNvSpPr>
          <p:nvPr>
            <p:ph type="sldNum" idx="12"/>
          </p:nvPr>
        </p:nvSpPr>
        <p:spPr>
          <a:xfrm>
            <a:off x="8610600" y="6356350"/>
            <a:ext cx="2743200" cy="365125"/>
          </a:xfrm>
          <a:noFill/>
          <a:ln>
            <a:noFill/>
          </a:ln>
        </p:spPr>
        <p:txBody>
          <a:bodyPr spcFirstLastPara="1" wrap="square" lIns="91425" tIns="45700" rIns="91425" bIns="45700" anchor="ctr" anchorCtr="0">
            <a:normAutofit/>
          </a:bodyPr>
          <a:lstStyle/>
          <a:p>
            <a:pPr lvl="0"/>
            <a:fld id="{00000000-1234-1234-1234-123412341234}" type="slidenum">
              <a:rPr lang="en-US"/>
              <a:pPr lvl="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986-0844-4617-9779-E2497B580049}"/>
              </a:ext>
            </a:extLst>
          </p:cNvPr>
          <p:cNvSpPr>
            <a:spLocks noGrp="1"/>
          </p:cNvSpPr>
          <p:nvPr>
            <p:ph type="title"/>
          </p:nvPr>
        </p:nvSpPr>
        <p:spPr>
          <a:xfrm>
            <a:off x="838200" y="365125"/>
            <a:ext cx="10515600" cy="1325563"/>
          </a:xfrm>
        </p:spPr>
        <p:txBody>
          <a:bodyPr/>
          <a:lstStyle/>
          <a:p>
            <a:r>
              <a:rPr lang="en-US" dirty="0"/>
              <a:t>Transplant</a:t>
            </a:r>
          </a:p>
        </p:txBody>
      </p:sp>
      <p:sp>
        <p:nvSpPr>
          <p:cNvPr id="3" name="Content Placeholder 2">
            <a:extLst>
              <a:ext uri="{FF2B5EF4-FFF2-40B4-BE49-F238E27FC236}">
                <a16:creationId xmlns:a16="http://schemas.microsoft.com/office/drawing/2014/main" id="{BE1655EC-8DF9-4563-AA98-E72CC6F1C6B2}"/>
              </a:ext>
            </a:extLst>
          </p:cNvPr>
          <p:cNvSpPr>
            <a:spLocks noGrp="1"/>
          </p:cNvSpPr>
          <p:nvPr>
            <p:ph idx="1"/>
          </p:nvPr>
        </p:nvSpPr>
        <p:spPr>
          <a:xfrm>
            <a:off x="838200" y="1825625"/>
            <a:ext cx="10515600" cy="4351338"/>
          </a:xfrm>
        </p:spPr>
        <p:txBody>
          <a:bodyPr/>
          <a:lstStyle/>
          <a:p>
            <a:r>
              <a:rPr lang="en-US" dirty="0"/>
              <a:t>As we are going to use this technique in our delete procedure, so let's first write the code to transplant a subtree rooted at node v in place of the subtree rooted at node u.</a:t>
            </a:r>
          </a:p>
          <a:p>
            <a:r>
              <a:rPr lang="en-US" dirty="0"/>
              <a:t>we want to place the subtree rooted at node v in place of the subtree rooted at node u. It means that we need to make v the child of the parent of u i.e., if u is the left child, then v will become the left child of u's parent. Similarly, if u is the right child, then v will become the right child of u's parent.</a:t>
            </a:r>
          </a:p>
        </p:txBody>
      </p:sp>
      <p:sp>
        <p:nvSpPr>
          <p:cNvPr id="4" name="Footer Placeholder 3">
            <a:extLst>
              <a:ext uri="{FF2B5EF4-FFF2-40B4-BE49-F238E27FC236}">
                <a16:creationId xmlns:a16="http://schemas.microsoft.com/office/drawing/2014/main" id="{AD2EDDCA-C205-4FAB-A8A0-536A8924688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5D75266F-24B2-451F-8DC6-B307183C4DB1}"/>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10</a:t>
            </a:fld>
            <a:endParaRPr lang="en-US"/>
          </a:p>
        </p:txBody>
      </p:sp>
    </p:spTree>
    <p:extLst>
      <p:ext uri="{BB962C8B-B14F-4D97-AF65-F5344CB8AC3E}">
        <p14:creationId xmlns:p14="http://schemas.microsoft.com/office/powerpoint/2010/main" val="380229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986-0844-4617-9779-E2497B580049}"/>
              </a:ext>
            </a:extLst>
          </p:cNvPr>
          <p:cNvSpPr>
            <a:spLocks noGrp="1"/>
          </p:cNvSpPr>
          <p:nvPr>
            <p:ph type="title"/>
          </p:nvPr>
        </p:nvSpPr>
        <p:spPr>
          <a:xfrm>
            <a:off x="838200" y="365125"/>
            <a:ext cx="10515600" cy="1325563"/>
          </a:xfrm>
        </p:spPr>
        <p:txBody>
          <a:bodyPr/>
          <a:lstStyle/>
          <a:p>
            <a:r>
              <a:rPr lang="en-US" dirty="0"/>
              <a:t>Transplant</a:t>
            </a:r>
          </a:p>
        </p:txBody>
      </p:sp>
      <p:sp>
        <p:nvSpPr>
          <p:cNvPr id="3" name="Content Placeholder 2">
            <a:extLst>
              <a:ext uri="{FF2B5EF4-FFF2-40B4-BE49-F238E27FC236}">
                <a16:creationId xmlns:a16="http://schemas.microsoft.com/office/drawing/2014/main" id="{BE1655EC-8DF9-4563-AA98-E72CC6F1C6B2}"/>
              </a:ext>
            </a:extLst>
          </p:cNvPr>
          <p:cNvSpPr>
            <a:spLocks noGrp="1"/>
          </p:cNvSpPr>
          <p:nvPr>
            <p:ph idx="1"/>
          </p:nvPr>
        </p:nvSpPr>
        <p:spPr>
          <a:xfrm>
            <a:off x="838200" y="1825625"/>
            <a:ext cx="10515600" cy="4351338"/>
          </a:xfrm>
        </p:spPr>
        <p:txBody>
          <a:bodyPr/>
          <a:lstStyle/>
          <a:p>
            <a:r>
              <a:rPr lang="en-US" dirty="0"/>
              <a:t>It is also possible that u doesn't have any parent i.e., u is the root of the tree T. In that case, we will simply make v as the root of the tree.</a:t>
            </a:r>
          </a:p>
        </p:txBody>
      </p:sp>
      <p:sp>
        <p:nvSpPr>
          <p:cNvPr id="4" name="Footer Placeholder 3">
            <a:extLst>
              <a:ext uri="{FF2B5EF4-FFF2-40B4-BE49-F238E27FC236}">
                <a16:creationId xmlns:a16="http://schemas.microsoft.com/office/drawing/2014/main" id="{2D513DBA-1E2B-455C-8097-138DF6010813}"/>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67189DF7-8486-4D37-AB3E-2563EAEECA7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11</a:t>
            </a:fld>
            <a:endParaRPr lang="en-US"/>
          </a:p>
        </p:txBody>
      </p:sp>
    </p:spTree>
    <p:extLst>
      <p:ext uri="{BB962C8B-B14F-4D97-AF65-F5344CB8AC3E}">
        <p14:creationId xmlns:p14="http://schemas.microsoft.com/office/powerpoint/2010/main" val="344256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1592-03AE-410E-916A-E36A48A79A2E}"/>
              </a:ext>
            </a:extLst>
          </p:cNvPr>
          <p:cNvSpPr>
            <a:spLocks noGrp="1"/>
          </p:cNvSpPr>
          <p:nvPr>
            <p:ph type="title"/>
          </p:nvPr>
        </p:nvSpPr>
        <p:spPr>
          <a:xfrm>
            <a:off x="838200" y="365125"/>
            <a:ext cx="10515600" cy="1325563"/>
          </a:xfrm>
        </p:spPr>
        <p:txBody>
          <a:bodyPr/>
          <a:lstStyle/>
          <a:p>
            <a:r>
              <a:rPr lang="en-US" dirty="0"/>
              <a:t>Example - Transplant</a:t>
            </a:r>
          </a:p>
        </p:txBody>
      </p:sp>
      <p:pic>
        <p:nvPicPr>
          <p:cNvPr id="7170" name="Picture 2" descr="transplant to root in a binary search tree">
            <a:extLst>
              <a:ext uri="{FF2B5EF4-FFF2-40B4-BE49-F238E27FC236}">
                <a16:creationId xmlns:a16="http://schemas.microsoft.com/office/drawing/2014/main" id="{16B57C03-BD65-43ED-B542-CAF639DE04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9397"/>
            <a:ext cx="10515600" cy="4343793"/>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8DC750-F6CC-4456-B23A-8EAD2F8503F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CBB3EF72-15A4-41E8-8AC4-95F241E9DE34}"/>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12</a:t>
            </a:fld>
            <a:endParaRPr lang="en-US"/>
          </a:p>
        </p:txBody>
      </p:sp>
    </p:spTree>
    <p:extLst>
      <p:ext uri="{BB962C8B-B14F-4D97-AF65-F5344CB8AC3E}">
        <p14:creationId xmlns:p14="http://schemas.microsoft.com/office/powerpoint/2010/main" val="267581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4881-ACC8-4ECC-AF70-E1D3A06D2BD2}"/>
              </a:ext>
            </a:extLst>
          </p:cNvPr>
          <p:cNvSpPr>
            <a:spLocks noGrp="1"/>
          </p:cNvSpPr>
          <p:nvPr>
            <p:ph type="title"/>
          </p:nvPr>
        </p:nvSpPr>
        <p:spPr>
          <a:xfrm>
            <a:off x="838200" y="365125"/>
            <a:ext cx="10515600" cy="1325563"/>
          </a:xfrm>
        </p:spPr>
        <p:txBody>
          <a:bodyPr/>
          <a:lstStyle/>
          <a:p>
            <a:r>
              <a:rPr lang="en-US" altLang="en-US" dirty="0"/>
              <a:t>BST Delete – Transplant</a:t>
            </a:r>
            <a:endParaRPr lang="en-US" dirty="0"/>
          </a:p>
        </p:txBody>
      </p:sp>
      <p:graphicFrame>
        <p:nvGraphicFramePr>
          <p:cNvPr id="6" name="Content Placeholder 5">
            <a:extLst>
              <a:ext uri="{FF2B5EF4-FFF2-40B4-BE49-F238E27FC236}">
                <a16:creationId xmlns:a16="http://schemas.microsoft.com/office/drawing/2014/main" id="{AAEDA861-504F-4538-BFBF-075700F4F3BB}"/>
              </a:ext>
            </a:extLst>
          </p:cNvPr>
          <p:cNvGraphicFramePr>
            <a:graphicFrameLocks noGrp="1"/>
          </p:cNvGraphicFramePr>
          <p:nvPr>
            <p:ph idx="1"/>
            <p:extLst>
              <p:ext uri="{D42A27DB-BD31-4B8C-83A1-F6EECF244321}">
                <p14:modId xmlns:p14="http://schemas.microsoft.com/office/powerpoint/2010/main" val="875348622"/>
              </p:ext>
            </p:extLst>
          </p:nvPr>
        </p:nvGraphicFramePr>
        <p:xfrm>
          <a:off x="3467100" y="2512060"/>
          <a:ext cx="5257800" cy="1833880"/>
        </p:xfrm>
        <a:graphic>
          <a:graphicData uri="http://schemas.openxmlformats.org/drawingml/2006/table">
            <a:tbl>
              <a:tblPr/>
              <a:tblGrid>
                <a:gridCol w="5257800">
                  <a:extLst>
                    <a:ext uri="{9D8B030D-6E8A-4147-A177-3AD203B41FA5}">
                      <a16:colId xmlns:a16="http://schemas.microsoft.com/office/drawing/2014/main" val="237360477"/>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Transplant(T, u, v)</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if </a:t>
                      </a:r>
                      <a:r>
                        <a:rPr lang="en-US" sz="1400" b="0" i="0" u="none" strike="noStrike" dirty="0" err="1">
                          <a:solidFill>
                            <a:srgbClr val="FFFFFF"/>
                          </a:solidFill>
                          <a:effectLst/>
                          <a:latin typeface="Consolas" panose="020B0609020204030204" pitchFamily="49" charset="0"/>
                        </a:rPr>
                        <a:t>u.p</a:t>
                      </a:r>
                      <a:r>
                        <a:rPr lang="en-US" sz="1400" b="0" i="0" u="none" strike="noStrike" dirty="0">
                          <a:solidFill>
                            <a:srgbClr val="FFFFFF"/>
                          </a:solidFill>
                          <a:effectLst/>
                          <a:latin typeface="Consolas" panose="020B0609020204030204" pitchFamily="49" charset="0"/>
                        </a:rPr>
                        <a:t>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T.root</a:t>
                      </a:r>
                      <a:r>
                        <a:rPr lang="en-US" sz="1400" b="0" i="0" u="none" strike="noStrike" dirty="0">
                          <a:solidFill>
                            <a:srgbClr val="FFFFFF"/>
                          </a:solidFill>
                          <a:effectLst/>
                          <a:latin typeface="Consolas" panose="020B0609020204030204" pitchFamily="49" charset="0"/>
                        </a:rPr>
                        <a:t> = v</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3</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elseif</a:t>
                      </a:r>
                      <a:r>
                        <a:rPr lang="en-US" sz="1400" b="0" i="0" u="none" strike="noStrike" dirty="0">
                          <a:solidFill>
                            <a:srgbClr val="FFFFFF"/>
                          </a:solidFill>
                          <a:effectLst/>
                          <a:latin typeface="Consolas" panose="020B0609020204030204" pitchFamily="49" charset="0"/>
                        </a:rPr>
                        <a:t> u == </a:t>
                      </a:r>
                      <a:r>
                        <a:rPr lang="en-US" sz="1400" b="0" i="0" u="none" strike="noStrike" dirty="0" err="1">
                          <a:solidFill>
                            <a:srgbClr val="FFFFFF"/>
                          </a:solidFill>
                          <a:effectLst/>
                          <a:latin typeface="Consolas" panose="020B0609020204030204" pitchFamily="49" charset="0"/>
                        </a:rPr>
                        <a:t>u.p.left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4</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e.p.keft</a:t>
                      </a:r>
                      <a:r>
                        <a:rPr lang="en-US" sz="1400" b="0" i="0" u="none" strike="noStrike" dirty="0">
                          <a:solidFill>
                            <a:srgbClr val="FFFFFF"/>
                          </a:solidFill>
                          <a:effectLst/>
                          <a:latin typeface="Consolas" panose="020B0609020204030204" pitchFamily="49" charset="0"/>
                        </a:rPr>
                        <a:t> = v</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5</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u.p.right</a:t>
                      </a:r>
                      <a:r>
                        <a:rPr lang="en-US" sz="1400" b="0" i="0" u="none" strike="noStrike" dirty="0">
                          <a:solidFill>
                            <a:srgbClr val="FFFFFF"/>
                          </a:solidFill>
                          <a:effectLst/>
                          <a:latin typeface="Consolas" panose="020B0609020204030204" pitchFamily="49" charset="0"/>
                        </a:rPr>
                        <a:t> = v</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6</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v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7</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v.p</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u.p</a:t>
                      </a:r>
                      <a:r>
                        <a:rPr lang="en-US" sz="1400" b="0" i="0" u="none" strike="noStrike" dirty="0">
                          <a:solidFill>
                            <a:srgbClr val="FFFFFF"/>
                          </a:solidFill>
                          <a:effectLst/>
                          <a:latin typeface="Consolas" panose="020B0609020204030204" pitchFamily="49" charset="0"/>
                        </a:rPr>
                        <a:t> </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4256863031"/>
                  </a:ext>
                </a:extLst>
              </a:tr>
            </a:tbl>
          </a:graphicData>
        </a:graphic>
      </p:graphicFrame>
      <p:sp>
        <p:nvSpPr>
          <p:cNvPr id="8" name="Footer Placeholder 7">
            <a:extLst>
              <a:ext uri="{FF2B5EF4-FFF2-40B4-BE49-F238E27FC236}">
                <a16:creationId xmlns:a16="http://schemas.microsoft.com/office/drawing/2014/main" id="{7B3BB681-61FD-4ADD-B566-BFE49DCAEE9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86C5DDBA-605E-46C9-B291-84E68312672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13</a:t>
            </a:fld>
            <a:endParaRPr lang="en-US"/>
          </a:p>
        </p:txBody>
      </p:sp>
      <p:sp>
        <p:nvSpPr>
          <p:cNvPr id="7" name="Rectangle 1">
            <a:extLst>
              <a:ext uri="{FF2B5EF4-FFF2-40B4-BE49-F238E27FC236}">
                <a16:creationId xmlns:a16="http://schemas.microsoft.com/office/drawing/2014/main" id="{B7D75571-C93A-49F2-94B5-5B16831C0C39}"/>
              </a:ext>
            </a:extLst>
          </p:cNvPr>
          <p:cNvSpPr>
            <a:spLocks noChangeArrowheads="1"/>
          </p:cNvSpPr>
          <p:nvPr/>
        </p:nvSpPr>
        <p:spPr bwMode="auto">
          <a:xfrm>
            <a:off x="3089429" y="-117642"/>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456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25E3-F1BC-41E8-94CB-595822674572}"/>
              </a:ext>
            </a:extLst>
          </p:cNvPr>
          <p:cNvSpPr>
            <a:spLocks noGrp="1"/>
          </p:cNvSpPr>
          <p:nvPr>
            <p:ph type="title"/>
          </p:nvPr>
        </p:nvSpPr>
        <p:spPr>
          <a:xfrm>
            <a:off x="838200" y="365125"/>
            <a:ext cx="10515600" cy="1325563"/>
          </a:xfrm>
        </p:spPr>
        <p:txBody>
          <a:bodyPr/>
          <a:lstStyle/>
          <a:p>
            <a:r>
              <a:rPr lang="en-US" dirty="0"/>
              <a:t>Tree Delete – case 1 (no child)</a:t>
            </a:r>
          </a:p>
        </p:txBody>
      </p:sp>
      <p:sp>
        <p:nvSpPr>
          <p:cNvPr id="3" name="Content Placeholder 2">
            <a:extLst>
              <a:ext uri="{FF2B5EF4-FFF2-40B4-BE49-F238E27FC236}">
                <a16:creationId xmlns:a16="http://schemas.microsoft.com/office/drawing/2014/main" id="{829D02E9-1BB0-4EE4-BF19-01CF57227B3A}"/>
              </a:ext>
            </a:extLst>
          </p:cNvPr>
          <p:cNvSpPr>
            <a:spLocks noGrp="1"/>
          </p:cNvSpPr>
          <p:nvPr>
            <p:ph idx="1"/>
          </p:nvPr>
        </p:nvSpPr>
        <p:spPr>
          <a:xfrm>
            <a:off x="838200" y="1825625"/>
            <a:ext cx="10515600" cy="4351338"/>
          </a:xfrm>
        </p:spPr>
        <p:txBody>
          <a:bodyPr/>
          <a:lstStyle/>
          <a:p>
            <a:r>
              <a:rPr lang="en-US" dirty="0"/>
              <a:t>Suppose the node to be deleted is a leaf, we can easily delete that node by pointing the parent of that node to NIL</a:t>
            </a:r>
          </a:p>
          <a:p>
            <a:r>
              <a:rPr lang="en-US" dirty="0"/>
              <a:t>We can also say that we are transplanting the right or the left child (both are NIL) to the node to be deleted.</a:t>
            </a:r>
          </a:p>
          <a:p>
            <a:endParaRPr lang="en-US" dirty="0"/>
          </a:p>
        </p:txBody>
      </p:sp>
      <p:sp>
        <p:nvSpPr>
          <p:cNvPr id="5" name="Footer Placeholder 4">
            <a:extLst>
              <a:ext uri="{FF2B5EF4-FFF2-40B4-BE49-F238E27FC236}">
                <a16:creationId xmlns:a16="http://schemas.microsoft.com/office/drawing/2014/main" id="{AA04C7A0-F6F9-443E-84C9-21ADC8ECAB5F}"/>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517C7D23-D86C-4925-BC50-D4F82ED27A57}"/>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14</a:t>
            </a:fld>
            <a:endParaRPr lang="en-US"/>
          </a:p>
        </p:txBody>
      </p:sp>
    </p:spTree>
    <p:extLst>
      <p:ext uri="{BB962C8B-B14F-4D97-AF65-F5344CB8AC3E}">
        <p14:creationId xmlns:p14="http://schemas.microsoft.com/office/powerpoint/2010/main" val="251923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20F-9AD2-4E01-BB60-50180EAA2BFF}"/>
              </a:ext>
            </a:extLst>
          </p:cNvPr>
          <p:cNvSpPr>
            <a:spLocks noGrp="1"/>
          </p:cNvSpPr>
          <p:nvPr>
            <p:ph type="title"/>
          </p:nvPr>
        </p:nvSpPr>
        <p:spPr>
          <a:xfrm>
            <a:off x="838200" y="365125"/>
            <a:ext cx="10515600" cy="1325563"/>
          </a:xfrm>
        </p:spPr>
        <p:txBody>
          <a:bodyPr/>
          <a:lstStyle/>
          <a:p>
            <a:r>
              <a:rPr lang="en-US" dirty="0"/>
              <a:t>Tree Delete – case 1 (no child)</a:t>
            </a:r>
          </a:p>
        </p:txBody>
      </p:sp>
      <p:sp>
        <p:nvSpPr>
          <p:cNvPr id="4" name="Footer Placeholder 3">
            <a:extLst>
              <a:ext uri="{FF2B5EF4-FFF2-40B4-BE49-F238E27FC236}">
                <a16:creationId xmlns:a16="http://schemas.microsoft.com/office/drawing/2014/main" id="{B8D06FEA-F019-4801-825C-D76C06A180D3}"/>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519B7413-4193-4610-BC34-527778D2A35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15</a:t>
            </a:fld>
            <a:endParaRPr lang="en-US"/>
          </a:p>
        </p:txBody>
      </p:sp>
      <p:pic>
        <p:nvPicPr>
          <p:cNvPr id="1030" name="Picture 6" descr="BST remove example, remove -4 from the tree">
            <a:extLst>
              <a:ext uri="{FF2B5EF4-FFF2-40B4-BE49-F238E27FC236}">
                <a16:creationId xmlns:a16="http://schemas.microsoft.com/office/drawing/2014/main" id="{66DF02D1-6CED-4C50-A3AD-3624290253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4237" y="3015456"/>
            <a:ext cx="53435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7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25E3-F1BC-41E8-94CB-595822674572}"/>
              </a:ext>
            </a:extLst>
          </p:cNvPr>
          <p:cNvSpPr>
            <a:spLocks noGrp="1"/>
          </p:cNvSpPr>
          <p:nvPr>
            <p:ph type="title"/>
          </p:nvPr>
        </p:nvSpPr>
        <p:spPr>
          <a:xfrm>
            <a:off x="838200" y="365125"/>
            <a:ext cx="10515600" cy="1325563"/>
          </a:xfrm>
        </p:spPr>
        <p:txBody>
          <a:bodyPr/>
          <a:lstStyle/>
          <a:p>
            <a:r>
              <a:rPr lang="en-US" dirty="0"/>
              <a:t>Tree Delete – case 2 (one child)</a:t>
            </a:r>
          </a:p>
        </p:txBody>
      </p:sp>
      <p:sp>
        <p:nvSpPr>
          <p:cNvPr id="3" name="Content Placeholder 2">
            <a:extLst>
              <a:ext uri="{FF2B5EF4-FFF2-40B4-BE49-F238E27FC236}">
                <a16:creationId xmlns:a16="http://schemas.microsoft.com/office/drawing/2014/main" id="{829D02E9-1BB0-4EE4-BF19-01CF57227B3A}"/>
              </a:ext>
            </a:extLst>
          </p:cNvPr>
          <p:cNvSpPr>
            <a:spLocks noGrp="1"/>
          </p:cNvSpPr>
          <p:nvPr>
            <p:ph idx="1"/>
          </p:nvPr>
        </p:nvSpPr>
        <p:spPr>
          <a:xfrm>
            <a:off x="838200" y="1825625"/>
            <a:ext cx="10515600" cy="4351338"/>
          </a:xfrm>
        </p:spPr>
        <p:txBody>
          <a:bodyPr/>
          <a:lstStyle/>
          <a:p>
            <a:r>
              <a:rPr lang="en-US" dirty="0"/>
              <a:t>We can also delete a node with only one child by transplanting its child to the node and it will not affect the property of the binary search tree.</a:t>
            </a:r>
          </a:p>
        </p:txBody>
      </p:sp>
      <p:sp>
        <p:nvSpPr>
          <p:cNvPr id="4" name="Footer Placeholder 3">
            <a:extLst>
              <a:ext uri="{FF2B5EF4-FFF2-40B4-BE49-F238E27FC236}">
                <a16:creationId xmlns:a16="http://schemas.microsoft.com/office/drawing/2014/main" id="{1CD2A4B9-BCB5-465E-BAE2-4EF0E3F109D3}"/>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ACE07E16-E01D-493C-AA06-87792021DF3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16</a:t>
            </a:fld>
            <a:endParaRPr lang="en-US"/>
          </a:p>
        </p:txBody>
      </p:sp>
    </p:spTree>
    <p:extLst>
      <p:ext uri="{BB962C8B-B14F-4D97-AF65-F5344CB8AC3E}">
        <p14:creationId xmlns:p14="http://schemas.microsoft.com/office/powerpoint/2010/main" val="249035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20F-9AD2-4E01-BB60-50180EAA2BFF}"/>
              </a:ext>
            </a:extLst>
          </p:cNvPr>
          <p:cNvSpPr>
            <a:spLocks noGrp="1"/>
          </p:cNvSpPr>
          <p:nvPr>
            <p:ph type="title"/>
          </p:nvPr>
        </p:nvSpPr>
        <p:spPr>
          <a:xfrm>
            <a:off x="838200" y="365125"/>
            <a:ext cx="10515600" cy="1325563"/>
          </a:xfrm>
        </p:spPr>
        <p:txBody>
          <a:bodyPr/>
          <a:lstStyle/>
          <a:p>
            <a:r>
              <a:rPr lang="en-US" dirty="0"/>
              <a:t>Tree Delete – case 2 (one child)</a:t>
            </a:r>
          </a:p>
        </p:txBody>
      </p:sp>
      <p:sp>
        <p:nvSpPr>
          <p:cNvPr id="4" name="Footer Placeholder 3">
            <a:extLst>
              <a:ext uri="{FF2B5EF4-FFF2-40B4-BE49-F238E27FC236}">
                <a16:creationId xmlns:a16="http://schemas.microsoft.com/office/drawing/2014/main" id="{F1B055B4-C393-48BF-9583-A345888FA36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32558E8-A8F5-4689-8185-FAA5A0B2067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17</a:t>
            </a:fld>
            <a:endParaRPr lang="en-US"/>
          </a:p>
        </p:txBody>
      </p:sp>
      <p:pic>
        <p:nvPicPr>
          <p:cNvPr id="2052" name="Picture 4" descr="BST remove example, remove 18 from the tree, pic. 1">
            <a:extLst>
              <a:ext uri="{FF2B5EF4-FFF2-40B4-BE49-F238E27FC236}">
                <a16:creationId xmlns:a16="http://schemas.microsoft.com/office/drawing/2014/main" id="{7EF6B5B2-1AB6-49E4-85A6-205E0758C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7712" y="2715419"/>
            <a:ext cx="30765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98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20F-9AD2-4E01-BB60-50180EAA2BFF}"/>
              </a:ext>
            </a:extLst>
          </p:cNvPr>
          <p:cNvSpPr>
            <a:spLocks noGrp="1"/>
          </p:cNvSpPr>
          <p:nvPr>
            <p:ph type="title"/>
          </p:nvPr>
        </p:nvSpPr>
        <p:spPr>
          <a:xfrm>
            <a:off x="838200" y="365125"/>
            <a:ext cx="10515600" cy="1325563"/>
          </a:xfrm>
        </p:spPr>
        <p:txBody>
          <a:bodyPr/>
          <a:lstStyle/>
          <a:p>
            <a:r>
              <a:rPr lang="en-US" dirty="0"/>
              <a:t>Tree Delete – case 2 (one child)</a:t>
            </a:r>
          </a:p>
        </p:txBody>
      </p:sp>
      <p:sp>
        <p:nvSpPr>
          <p:cNvPr id="4" name="Footer Placeholder 3">
            <a:extLst>
              <a:ext uri="{FF2B5EF4-FFF2-40B4-BE49-F238E27FC236}">
                <a16:creationId xmlns:a16="http://schemas.microsoft.com/office/drawing/2014/main" id="{F1B055B4-C393-48BF-9583-A345888FA36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32558E8-A8F5-4689-8185-FAA5A0B2067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18</a:t>
            </a:fld>
            <a:endParaRPr lang="en-US"/>
          </a:p>
        </p:txBody>
      </p:sp>
      <p:pic>
        <p:nvPicPr>
          <p:cNvPr id="3074" name="Picture 2" descr="BST remove example, remove 18 from the tree, pic. 2">
            <a:extLst>
              <a:ext uri="{FF2B5EF4-FFF2-40B4-BE49-F238E27FC236}">
                <a16:creationId xmlns:a16="http://schemas.microsoft.com/office/drawing/2014/main" id="{466BD5F6-35EA-47F3-8913-E372D52B8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7712" y="2715419"/>
            <a:ext cx="30765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9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620F-9AD2-4E01-BB60-50180EAA2BFF}"/>
              </a:ext>
            </a:extLst>
          </p:cNvPr>
          <p:cNvSpPr>
            <a:spLocks noGrp="1"/>
          </p:cNvSpPr>
          <p:nvPr>
            <p:ph type="title"/>
          </p:nvPr>
        </p:nvSpPr>
        <p:spPr>
          <a:xfrm>
            <a:off x="838200" y="365125"/>
            <a:ext cx="10515600" cy="1325563"/>
          </a:xfrm>
        </p:spPr>
        <p:txBody>
          <a:bodyPr/>
          <a:lstStyle/>
          <a:p>
            <a:r>
              <a:rPr lang="en-US" dirty="0"/>
              <a:t>Tree Delete – case 2 (one child)</a:t>
            </a:r>
          </a:p>
        </p:txBody>
      </p:sp>
      <p:sp>
        <p:nvSpPr>
          <p:cNvPr id="4" name="Footer Placeholder 3">
            <a:extLst>
              <a:ext uri="{FF2B5EF4-FFF2-40B4-BE49-F238E27FC236}">
                <a16:creationId xmlns:a16="http://schemas.microsoft.com/office/drawing/2014/main" id="{F1B055B4-C393-48BF-9583-A345888FA36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B32558E8-A8F5-4689-8185-FAA5A0B2067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19</a:t>
            </a:fld>
            <a:endParaRPr lang="en-US"/>
          </a:p>
        </p:txBody>
      </p:sp>
      <p:pic>
        <p:nvPicPr>
          <p:cNvPr id="4098" name="Picture 2" descr="BST remove example, remove 18 from the tree, pic. 3">
            <a:extLst>
              <a:ext uri="{FF2B5EF4-FFF2-40B4-BE49-F238E27FC236}">
                <a16:creationId xmlns:a16="http://schemas.microsoft.com/office/drawing/2014/main" id="{2BB894F1-108E-465C-AE59-CD82FED1EF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8200" y="3020219"/>
            <a:ext cx="28956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5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dirty="0"/>
              <a:t>Operation : Insert</a:t>
            </a:r>
          </a:p>
        </p:txBody>
      </p:sp>
      <p:sp>
        <p:nvSpPr>
          <p:cNvPr id="99" name="Google Shape;99;p14"/>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r>
              <a:rPr lang="en-GB" altLang="en-US" dirty="0"/>
              <a:t>Insert a node z into a binary search tree T</a:t>
            </a:r>
          </a:p>
          <a:p>
            <a:r>
              <a:rPr lang="en-GB" altLang="en-US" dirty="0"/>
              <a:t>After insertion, T must remain a binary search tree</a:t>
            </a:r>
          </a:p>
          <a:p>
            <a:endParaRPr lang="en-US" altLang="en-US" dirty="0"/>
          </a:p>
        </p:txBody>
      </p:sp>
      <p:sp>
        <p:nvSpPr>
          <p:cNvPr id="101" name="Google Shape;101;p1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100" name="Google Shape;100;p14"/>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104" name="Google Shape;104;p14"/>
          <p:cNvSpPr txBox="1"/>
          <p:nvPr/>
        </p:nvSpPr>
        <p:spPr>
          <a:xfrm>
            <a:off x="5019175" y="4847600"/>
            <a:ext cx="3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5" name="Google Shape;105;p14"/>
          <p:cNvSpPr txBox="1"/>
          <p:nvPr/>
        </p:nvSpPr>
        <p:spPr>
          <a:xfrm>
            <a:off x="13183475" y="5036675"/>
            <a:ext cx="977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D8F6-40AB-4676-B963-1F291842A471}"/>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3" name="Content Placeholder 2">
            <a:extLst>
              <a:ext uri="{FF2B5EF4-FFF2-40B4-BE49-F238E27FC236}">
                <a16:creationId xmlns:a16="http://schemas.microsoft.com/office/drawing/2014/main" id="{30C248C4-DFBA-4BCF-94DC-469EE14E9B45}"/>
              </a:ext>
            </a:extLst>
          </p:cNvPr>
          <p:cNvSpPr>
            <a:spLocks noGrp="1"/>
          </p:cNvSpPr>
          <p:nvPr>
            <p:ph idx="1"/>
          </p:nvPr>
        </p:nvSpPr>
        <p:spPr>
          <a:xfrm>
            <a:off x="838200" y="1825625"/>
            <a:ext cx="10515600" cy="4351338"/>
          </a:xfrm>
        </p:spPr>
        <p:txBody>
          <a:bodyPr/>
          <a:lstStyle/>
          <a:p>
            <a:r>
              <a:rPr lang="en-US" dirty="0"/>
              <a:t>But things will become a bit little complicated when the node to be deleted has both the children.</a:t>
            </a:r>
          </a:p>
          <a:p>
            <a:r>
              <a:rPr lang="en-US" dirty="0"/>
              <a:t>In this case, we can find the smallest element of the right subtree of the node to be deleted (element with no left child in the right subtree) and replace its content with the node to be deleted.</a:t>
            </a:r>
          </a:p>
        </p:txBody>
      </p:sp>
      <p:sp>
        <p:nvSpPr>
          <p:cNvPr id="4" name="Footer Placeholder 3">
            <a:extLst>
              <a:ext uri="{FF2B5EF4-FFF2-40B4-BE49-F238E27FC236}">
                <a16:creationId xmlns:a16="http://schemas.microsoft.com/office/drawing/2014/main" id="{23A9F51A-3345-4C91-B151-AF902833EFE2}"/>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5DBBA3D-26F6-4362-9EDB-762A7D4FBDC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20</a:t>
            </a:fld>
            <a:endParaRPr lang="en-US"/>
          </a:p>
        </p:txBody>
      </p:sp>
    </p:spTree>
    <p:extLst>
      <p:ext uri="{BB962C8B-B14F-4D97-AF65-F5344CB8AC3E}">
        <p14:creationId xmlns:p14="http://schemas.microsoft.com/office/powerpoint/2010/main" val="203580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EBB-10A0-483C-8D1A-F9CE7CC58913}"/>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4" name="Footer Placeholder 3">
            <a:extLst>
              <a:ext uri="{FF2B5EF4-FFF2-40B4-BE49-F238E27FC236}">
                <a16:creationId xmlns:a16="http://schemas.microsoft.com/office/drawing/2014/main" id="{752931C1-8FFF-43F3-9BD9-CFAAAA4B8EC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754D734-B6E8-4BBA-ADDA-FCA7319193B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21</a:t>
            </a:fld>
            <a:endParaRPr lang="en-US"/>
          </a:p>
        </p:txBody>
      </p:sp>
      <p:pic>
        <p:nvPicPr>
          <p:cNvPr id="5122" name="Picture 2" descr="two children case, pic. 1">
            <a:extLst>
              <a:ext uri="{FF2B5EF4-FFF2-40B4-BE49-F238E27FC236}">
                <a16:creationId xmlns:a16="http://schemas.microsoft.com/office/drawing/2014/main" id="{29357E5A-944A-489A-9FFB-0C8817017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2572544"/>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6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EBB-10A0-483C-8D1A-F9CE7CC58913}"/>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4" name="Footer Placeholder 3">
            <a:extLst>
              <a:ext uri="{FF2B5EF4-FFF2-40B4-BE49-F238E27FC236}">
                <a16:creationId xmlns:a16="http://schemas.microsoft.com/office/drawing/2014/main" id="{752931C1-8FFF-43F3-9BD9-CFAAAA4B8EC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754D734-B6E8-4BBA-ADDA-FCA7319193B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22</a:t>
            </a:fld>
            <a:endParaRPr lang="en-US"/>
          </a:p>
        </p:txBody>
      </p:sp>
      <p:pic>
        <p:nvPicPr>
          <p:cNvPr id="6146" name="Picture 2" descr="two children case, pic. 2">
            <a:extLst>
              <a:ext uri="{FF2B5EF4-FFF2-40B4-BE49-F238E27FC236}">
                <a16:creationId xmlns:a16="http://schemas.microsoft.com/office/drawing/2014/main" id="{3697FC83-79D5-4915-AE48-5AE94959C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2572544"/>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94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EBB-10A0-483C-8D1A-F9CE7CC58913}"/>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4" name="Footer Placeholder 3">
            <a:extLst>
              <a:ext uri="{FF2B5EF4-FFF2-40B4-BE49-F238E27FC236}">
                <a16:creationId xmlns:a16="http://schemas.microsoft.com/office/drawing/2014/main" id="{752931C1-8FFF-43F3-9BD9-CFAAAA4B8EC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754D734-B6E8-4BBA-ADDA-FCA7319193B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23</a:t>
            </a:fld>
            <a:endParaRPr lang="en-US"/>
          </a:p>
        </p:txBody>
      </p:sp>
      <p:pic>
        <p:nvPicPr>
          <p:cNvPr id="7170" name="Picture 2" descr="two children case, pic. 3">
            <a:extLst>
              <a:ext uri="{FF2B5EF4-FFF2-40B4-BE49-F238E27FC236}">
                <a16:creationId xmlns:a16="http://schemas.microsoft.com/office/drawing/2014/main" id="{93DA37BC-6148-47C9-A3AB-D1011CA39C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2572544"/>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9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EBB-10A0-483C-8D1A-F9CE7CC58913}"/>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4" name="Footer Placeholder 3">
            <a:extLst>
              <a:ext uri="{FF2B5EF4-FFF2-40B4-BE49-F238E27FC236}">
                <a16:creationId xmlns:a16="http://schemas.microsoft.com/office/drawing/2014/main" id="{752931C1-8FFF-43F3-9BD9-CFAAAA4B8EC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0754D734-B6E8-4BBA-ADDA-FCA7319193BC}"/>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24</a:t>
            </a:fld>
            <a:endParaRPr lang="en-US"/>
          </a:p>
        </p:txBody>
      </p:sp>
      <p:pic>
        <p:nvPicPr>
          <p:cNvPr id="8194" name="Picture 2" descr="two children case, pic. 4">
            <a:extLst>
              <a:ext uri="{FF2B5EF4-FFF2-40B4-BE49-F238E27FC236}">
                <a16:creationId xmlns:a16="http://schemas.microsoft.com/office/drawing/2014/main" id="{55300ABC-4AFF-4F55-9660-5153411BE9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25" y="2572544"/>
            <a:ext cx="5238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464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2B3C-EC58-4E71-AC8A-E7E3140F8C20}"/>
              </a:ext>
            </a:extLst>
          </p:cNvPr>
          <p:cNvSpPr>
            <a:spLocks noGrp="1"/>
          </p:cNvSpPr>
          <p:nvPr>
            <p:ph type="title"/>
          </p:nvPr>
        </p:nvSpPr>
        <p:spPr>
          <a:xfrm>
            <a:off x="838200" y="365125"/>
            <a:ext cx="10515600" cy="1325563"/>
          </a:xfrm>
        </p:spPr>
        <p:txBody>
          <a:bodyPr/>
          <a:lstStyle/>
          <a:p>
            <a:r>
              <a:rPr lang="en-US" dirty="0"/>
              <a:t>Tree Delete – case 3 (two children)</a:t>
            </a:r>
          </a:p>
        </p:txBody>
      </p:sp>
      <p:sp>
        <p:nvSpPr>
          <p:cNvPr id="3" name="Content Placeholder 2">
            <a:extLst>
              <a:ext uri="{FF2B5EF4-FFF2-40B4-BE49-F238E27FC236}">
                <a16:creationId xmlns:a16="http://schemas.microsoft.com/office/drawing/2014/main" id="{E32D3DA7-F5C6-42FF-A39E-4A5A176DCBDB}"/>
              </a:ext>
            </a:extLst>
          </p:cNvPr>
          <p:cNvSpPr>
            <a:spLocks noGrp="1"/>
          </p:cNvSpPr>
          <p:nvPr>
            <p:ph idx="1"/>
          </p:nvPr>
        </p:nvSpPr>
        <p:spPr>
          <a:xfrm>
            <a:off x="838200" y="1825625"/>
            <a:ext cx="10515600" cy="4351338"/>
          </a:xfrm>
        </p:spPr>
        <p:txBody>
          <a:bodyPr/>
          <a:lstStyle/>
          <a:p>
            <a:r>
              <a:rPr lang="en-US" dirty="0"/>
              <a:t>Doing so is not going to affect the property of binary search tree because it is the smallest element of the right subtree, so all the elements in the right subtree are still greater than it. Also, all the elements in the left subtree were smaller than it because it was in the right subtree, so they are still smaller.</a:t>
            </a:r>
          </a:p>
        </p:txBody>
      </p:sp>
      <p:sp>
        <p:nvSpPr>
          <p:cNvPr id="4" name="Footer Placeholder 3">
            <a:extLst>
              <a:ext uri="{FF2B5EF4-FFF2-40B4-BE49-F238E27FC236}">
                <a16:creationId xmlns:a16="http://schemas.microsoft.com/office/drawing/2014/main" id="{CF09713A-C0E9-45B3-8BDC-89C5CB34BAF5}"/>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2AE67673-44D0-446F-BB54-1F75C273B8FA}"/>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25</a:t>
            </a:fld>
            <a:endParaRPr lang="en-US"/>
          </a:p>
        </p:txBody>
      </p:sp>
    </p:spTree>
    <p:extLst>
      <p:ext uri="{BB962C8B-B14F-4D97-AF65-F5344CB8AC3E}">
        <p14:creationId xmlns:p14="http://schemas.microsoft.com/office/powerpoint/2010/main" val="169329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150E-9E97-4F96-87FF-996EACF6F14B}"/>
              </a:ext>
            </a:extLst>
          </p:cNvPr>
          <p:cNvSpPr>
            <a:spLocks noGrp="1"/>
          </p:cNvSpPr>
          <p:nvPr>
            <p:ph type="title"/>
          </p:nvPr>
        </p:nvSpPr>
        <p:spPr>
          <a:xfrm>
            <a:off x="838200" y="365125"/>
            <a:ext cx="10515600" cy="1325563"/>
          </a:xfrm>
        </p:spPr>
        <p:txBody>
          <a:bodyPr/>
          <a:lstStyle/>
          <a:p>
            <a:r>
              <a:rPr lang="en-US" dirty="0"/>
              <a:t>Smallest element of the right subtree </a:t>
            </a:r>
          </a:p>
        </p:txBody>
      </p:sp>
      <p:sp>
        <p:nvSpPr>
          <p:cNvPr id="3" name="Content Placeholder 2">
            <a:extLst>
              <a:ext uri="{FF2B5EF4-FFF2-40B4-BE49-F238E27FC236}">
                <a16:creationId xmlns:a16="http://schemas.microsoft.com/office/drawing/2014/main" id="{98F9E01A-6E75-45AD-AFC3-46A420F9FEB9}"/>
              </a:ext>
            </a:extLst>
          </p:cNvPr>
          <p:cNvSpPr>
            <a:spLocks noGrp="1"/>
          </p:cNvSpPr>
          <p:nvPr>
            <p:ph idx="1"/>
          </p:nvPr>
        </p:nvSpPr>
        <p:spPr>
          <a:xfrm>
            <a:off x="838200" y="1825625"/>
            <a:ext cx="6431050" cy="4351338"/>
          </a:xfrm>
        </p:spPr>
        <p:txBody>
          <a:bodyPr/>
          <a:lstStyle/>
          <a:p>
            <a:r>
              <a:rPr lang="en-US" dirty="0"/>
              <a:t>The smallest element of the right subtree will have either have no child or one child because if it has left child, then it will not be the smallest element. So, we can delete this node easily as discussed in the first two cases.</a:t>
            </a:r>
          </a:p>
        </p:txBody>
      </p:sp>
      <p:sp>
        <p:nvSpPr>
          <p:cNvPr id="4" name="Footer Placeholder 3">
            <a:extLst>
              <a:ext uri="{FF2B5EF4-FFF2-40B4-BE49-F238E27FC236}">
                <a16:creationId xmlns:a16="http://schemas.microsoft.com/office/drawing/2014/main" id="{D9A7E596-EC41-4939-B228-7A16832E7689}"/>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4FB3BFD-8A44-42D9-850F-2D3013C57634}"/>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26</a:t>
            </a:fld>
            <a:endParaRPr lang="en-US"/>
          </a:p>
        </p:txBody>
      </p:sp>
      <p:pic>
        <p:nvPicPr>
          <p:cNvPr id="6" name="Picture 2" descr="deleting smallest node in a binary search tree">
            <a:extLst>
              <a:ext uri="{FF2B5EF4-FFF2-40B4-BE49-F238E27FC236}">
                <a16:creationId xmlns:a16="http://schemas.microsoft.com/office/drawing/2014/main" id="{DD52BF81-054A-47D4-83C7-F9A95D4694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006"/>
          <a:stretch/>
        </p:blipFill>
        <p:spPr bwMode="auto">
          <a:xfrm>
            <a:off x="8509895" y="1588444"/>
            <a:ext cx="2545615" cy="422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43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1E44-9D38-438E-A538-F244F02AD8D7}"/>
              </a:ext>
            </a:extLst>
          </p:cNvPr>
          <p:cNvSpPr>
            <a:spLocks noGrp="1"/>
          </p:cNvSpPr>
          <p:nvPr>
            <p:ph type="title"/>
          </p:nvPr>
        </p:nvSpPr>
        <p:spPr>
          <a:xfrm>
            <a:off x="838200" y="365125"/>
            <a:ext cx="10515600" cy="1325563"/>
          </a:xfrm>
        </p:spPr>
        <p:txBody>
          <a:bodyPr/>
          <a:lstStyle/>
          <a:p>
            <a:r>
              <a:rPr lang="en-US" dirty="0"/>
              <a:t>Tree Delete code</a:t>
            </a:r>
          </a:p>
        </p:txBody>
      </p:sp>
      <p:sp>
        <p:nvSpPr>
          <p:cNvPr id="3" name="Content Placeholder 2">
            <a:extLst>
              <a:ext uri="{FF2B5EF4-FFF2-40B4-BE49-F238E27FC236}">
                <a16:creationId xmlns:a16="http://schemas.microsoft.com/office/drawing/2014/main" id="{14766BAF-4E85-465B-AE4C-8DA80A462854}"/>
              </a:ext>
            </a:extLst>
          </p:cNvPr>
          <p:cNvSpPr>
            <a:spLocks noGrp="1"/>
          </p:cNvSpPr>
          <p:nvPr>
            <p:ph idx="1"/>
          </p:nvPr>
        </p:nvSpPr>
        <p:spPr>
          <a:xfrm>
            <a:off x="838200" y="1825625"/>
            <a:ext cx="10515600" cy="4351338"/>
          </a:xfrm>
        </p:spPr>
        <p:txBody>
          <a:bodyPr/>
          <a:lstStyle/>
          <a:p>
            <a:r>
              <a:rPr lang="en-US" dirty="0"/>
              <a:t>Case 1 &amp; 2:</a:t>
            </a:r>
          </a:p>
          <a:p>
            <a:pPr lvl="1"/>
            <a:r>
              <a:rPr lang="en-US" dirty="0"/>
              <a:t>we have to check the number of children of the node z. We will first check if the left child of the node z is NULL or not. If the left child is NULL, then either it has only one child (right one) or none. In both the cases, we can transplant its right child to it.</a:t>
            </a:r>
          </a:p>
          <a:p>
            <a:pPr lvl="1"/>
            <a:r>
              <a:rPr lang="en-US" dirty="0"/>
              <a:t>Else we will next check if the right child is NULL or not.</a:t>
            </a:r>
          </a:p>
        </p:txBody>
      </p:sp>
      <p:sp>
        <p:nvSpPr>
          <p:cNvPr id="7" name="Footer Placeholder 6">
            <a:extLst>
              <a:ext uri="{FF2B5EF4-FFF2-40B4-BE49-F238E27FC236}">
                <a16:creationId xmlns:a16="http://schemas.microsoft.com/office/drawing/2014/main" id="{C245B3B9-15D1-4D87-AEDF-49CC9176FF2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8" name="Slide Number Placeholder 7">
            <a:extLst>
              <a:ext uri="{FF2B5EF4-FFF2-40B4-BE49-F238E27FC236}">
                <a16:creationId xmlns:a16="http://schemas.microsoft.com/office/drawing/2014/main" id="{B11272F9-B00B-4207-B605-DF2D223CA3B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27</a:t>
            </a:fld>
            <a:endParaRPr lang="en-US"/>
          </a:p>
        </p:txBody>
      </p:sp>
    </p:spTree>
    <p:extLst>
      <p:ext uri="{BB962C8B-B14F-4D97-AF65-F5344CB8AC3E}">
        <p14:creationId xmlns:p14="http://schemas.microsoft.com/office/powerpoint/2010/main" val="88455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7472-C700-4D16-BDA9-69FD26406613}"/>
              </a:ext>
            </a:extLst>
          </p:cNvPr>
          <p:cNvSpPr>
            <a:spLocks noGrp="1"/>
          </p:cNvSpPr>
          <p:nvPr>
            <p:ph type="title"/>
          </p:nvPr>
        </p:nvSpPr>
        <p:spPr>
          <a:xfrm>
            <a:off x="838200" y="365125"/>
            <a:ext cx="10515600" cy="1325563"/>
          </a:xfrm>
        </p:spPr>
        <p:txBody>
          <a:bodyPr/>
          <a:lstStyle/>
          <a:p>
            <a:r>
              <a:rPr lang="en-US" dirty="0"/>
              <a:t>Tree Delete code</a:t>
            </a:r>
          </a:p>
        </p:txBody>
      </p:sp>
      <p:sp>
        <p:nvSpPr>
          <p:cNvPr id="3" name="Content Placeholder 2">
            <a:extLst>
              <a:ext uri="{FF2B5EF4-FFF2-40B4-BE49-F238E27FC236}">
                <a16:creationId xmlns:a16="http://schemas.microsoft.com/office/drawing/2014/main" id="{41B06CD0-14F4-4B41-A7CF-89C68C9F3601}"/>
              </a:ext>
            </a:extLst>
          </p:cNvPr>
          <p:cNvSpPr>
            <a:spLocks noGrp="1"/>
          </p:cNvSpPr>
          <p:nvPr>
            <p:ph idx="1"/>
          </p:nvPr>
        </p:nvSpPr>
        <p:spPr>
          <a:xfrm>
            <a:off x="838200" y="1825625"/>
            <a:ext cx="10515600" cy="4351338"/>
          </a:xfrm>
        </p:spPr>
        <p:txBody>
          <a:bodyPr>
            <a:normAutofit/>
          </a:bodyPr>
          <a:lstStyle/>
          <a:p>
            <a:r>
              <a:rPr lang="en-US" dirty="0"/>
              <a:t>Case 3:</a:t>
            </a:r>
          </a:p>
          <a:p>
            <a:pPr lvl="1"/>
            <a:r>
              <a:rPr lang="en-US" dirty="0"/>
              <a:t>If the node z has both children, we will find the minimum in the right subtree (y). Now, we have to put this minimum node (y) in the place of z. </a:t>
            </a:r>
          </a:p>
          <a:p>
            <a:pPr lvl="2"/>
            <a:r>
              <a:rPr lang="en-US" dirty="0"/>
              <a:t>transplant the right of y to y</a:t>
            </a:r>
          </a:p>
          <a:p>
            <a:pPr lvl="2"/>
            <a:r>
              <a:rPr lang="en-US" dirty="0"/>
              <a:t>take the right subtree of z and make it the right subtree of y.</a:t>
            </a:r>
          </a:p>
          <a:p>
            <a:pPr lvl="2"/>
            <a:r>
              <a:rPr lang="en-US" dirty="0"/>
              <a:t>transplant y to z.</a:t>
            </a:r>
          </a:p>
          <a:p>
            <a:pPr lvl="2"/>
            <a:r>
              <a:rPr lang="en-US" dirty="0"/>
              <a:t>change the left child of y to the left child of z. (y’s left child is NIL)</a:t>
            </a:r>
          </a:p>
          <a:p>
            <a:pPr lvl="2"/>
            <a:endParaRPr lang="en-US" dirty="0"/>
          </a:p>
        </p:txBody>
      </p:sp>
      <p:sp>
        <p:nvSpPr>
          <p:cNvPr id="4" name="Footer Placeholder 3">
            <a:extLst>
              <a:ext uri="{FF2B5EF4-FFF2-40B4-BE49-F238E27FC236}">
                <a16:creationId xmlns:a16="http://schemas.microsoft.com/office/drawing/2014/main" id="{E4668D03-1725-4CDA-A01C-4483DD792004}"/>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E3151998-4A3F-40D3-A9BC-7858FAEFBDE8}"/>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28</a:t>
            </a:fld>
            <a:endParaRPr lang="en-US"/>
          </a:p>
        </p:txBody>
      </p:sp>
    </p:spTree>
    <p:extLst>
      <p:ext uri="{BB962C8B-B14F-4D97-AF65-F5344CB8AC3E}">
        <p14:creationId xmlns:p14="http://schemas.microsoft.com/office/powerpoint/2010/main" val="419216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2E1-FBC5-485F-B18E-97D10FAEA9B9}"/>
              </a:ext>
            </a:extLst>
          </p:cNvPr>
          <p:cNvSpPr>
            <a:spLocks noGrp="1"/>
          </p:cNvSpPr>
          <p:nvPr>
            <p:ph type="title"/>
          </p:nvPr>
        </p:nvSpPr>
        <p:spPr/>
        <p:txBody>
          <a:bodyPr/>
          <a:lstStyle/>
          <a:p>
            <a:r>
              <a:rPr lang="en-US" dirty="0"/>
              <a:t>Tree Delete case 1</a:t>
            </a:r>
          </a:p>
        </p:txBody>
      </p:sp>
      <p:sp>
        <p:nvSpPr>
          <p:cNvPr id="4" name="Footer Placeholder 3">
            <a:extLst>
              <a:ext uri="{FF2B5EF4-FFF2-40B4-BE49-F238E27FC236}">
                <a16:creationId xmlns:a16="http://schemas.microsoft.com/office/drawing/2014/main" id="{043BBC0B-503D-47C9-8199-F9A9B1E1886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8B5EAF1-5C5F-41C9-97EC-A52BE1828C44}"/>
              </a:ext>
            </a:extLst>
          </p:cNvPr>
          <p:cNvSpPr>
            <a:spLocks noGrp="1"/>
          </p:cNvSpPr>
          <p:nvPr>
            <p:ph type="sldNum" sz="quarter" idx="12"/>
          </p:nvPr>
        </p:nvSpPr>
        <p:spPr/>
        <p:txBody>
          <a:bodyPr/>
          <a:lstStyle/>
          <a:p>
            <a:fld id="{AD3067CC-A3D2-4771-B551-15F5F02A511B}" type="slidenum">
              <a:rPr lang="en-US" smtClean="0"/>
              <a:t>29</a:t>
            </a:fld>
            <a:endParaRPr lang="en-US"/>
          </a:p>
        </p:txBody>
      </p:sp>
      <p:pic>
        <p:nvPicPr>
          <p:cNvPr id="9218" name="Picture 2" descr="Deletion from BST – Case 1">
            <a:extLst>
              <a:ext uri="{FF2B5EF4-FFF2-40B4-BE49-F238E27FC236}">
                <a16:creationId xmlns:a16="http://schemas.microsoft.com/office/drawing/2014/main" id="{15D08797-B914-42C2-A78B-F1B8B80683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4285" y="2891476"/>
            <a:ext cx="5763429" cy="221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34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14E5-C1D4-4127-A88C-7D4043FD6C1F}"/>
              </a:ext>
            </a:extLst>
          </p:cNvPr>
          <p:cNvSpPr>
            <a:spLocks noGrp="1"/>
          </p:cNvSpPr>
          <p:nvPr>
            <p:ph type="title"/>
          </p:nvPr>
        </p:nvSpPr>
        <p:spPr>
          <a:xfrm>
            <a:off x="838200" y="365125"/>
            <a:ext cx="10515600" cy="1325563"/>
          </a:xfrm>
        </p:spPr>
        <p:txBody>
          <a:bodyPr/>
          <a:lstStyle/>
          <a:p>
            <a:r>
              <a:rPr lang="en-US" dirty="0"/>
              <a:t>Example - Insert</a:t>
            </a:r>
          </a:p>
        </p:txBody>
      </p:sp>
      <p:pic>
        <p:nvPicPr>
          <p:cNvPr id="4102" name="Picture 6" descr="insertion in a binary search tree">
            <a:extLst>
              <a:ext uri="{FF2B5EF4-FFF2-40B4-BE49-F238E27FC236}">
                <a16:creationId xmlns:a16="http://schemas.microsoft.com/office/drawing/2014/main" id="{D03AA7B4-C51B-49A7-8CBD-0B2F658D5E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0509" y="1825625"/>
            <a:ext cx="7430982" cy="4351338"/>
          </a:xfrm>
          <a:noFill/>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49A5BFD1-D5B9-426E-923D-7B528971A77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DDA7A7F5-7AC2-4DC8-8372-BA24D9584C6C}"/>
              </a:ext>
            </a:extLst>
          </p:cNvPr>
          <p:cNvSpPr>
            <a:spLocks noGrp="1"/>
          </p:cNvSpPr>
          <p:nvPr>
            <p:ph type="sldNum" sz="quarter" idx="12"/>
          </p:nvPr>
        </p:nvSpPr>
        <p:spPr>
          <a:xfrm>
            <a:off x="8610600" y="6356350"/>
            <a:ext cx="2743200" cy="365125"/>
          </a:xfrm>
        </p:spPr>
        <p:txBody>
          <a:bodyPr/>
          <a:lstStyle/>
          <a:p>
            <a:pPr lvl="0"/>
            <a:fld id="{00000000-1234-1234-1234-123412341234}" type="slidenum">
              <a:rPr lang="en-US" smtClean="0"/>
              <a:pPr lvl="0"/>
              <a:t>3</a:t>
            </a:fld>
            <a:endParaRPr lang="en-US"/>
          </a:p>
        </p:txBody>
      </p:sp>
    </p:spTree>
    <p:extLst>
      <p:ext uri="{BB962C8B-B14F-4D97-AF65-F5344CB8AC3E}">
        <p14:creationId xmlns:p14="http://schemas.microsoft.com/office/powerpoint/2010/main" val="582991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2E1-FBC5-485F-B18E-97D10FAEA9B9}"/>
              </a:ext>
            </a:extLst>
          </p:cNvPr>
          <p:cNvSpPr>
            <a:spLocks noGrp="1"/>
          </p:cNvSpPr>
          <p:nvPr>
            <p:ph type="title"/>
          </p:nvPr>
        </p:nvSpPr>
        <p:spPr/>
        <p:txBody>
          <a:bodyPr/>
          <a:lstStyle/>
          <a:p>
            <a:r>
              <a:rPr lang="en-US" dirty="0"/>
              <a:t>Tree Delete case 2</a:t>
            </a:r>
          </a:p>
        </p:txBody>
      </p:sp>
      <p:sp>
        <p:nvSpPr>
          <p:cNvPr id="4" name="Footer Placeholder 3">
            <a:extLst>
              <a:ext uri="{FF2B5EF4-FFF2-40B4-BE49-F238E27FC236}">
                <a16:creationId xmlns:a16="http://schemas.microsoft.com/office/drawing/2014/main" id="{043BBC0B-503D-47C9-8199-F9A9B1E1886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8B5EAF1-5C5F-41C9-97EC-A52BE1828C44}"/>
              </a:ext>
            </a:extLst>
          </p:cNvPr>
          <p:cNvSpPr>
            <a:spLocks noGrp="1"/>
          </p:cNvSpPr>
          <p:nvPr>
            <p:ph type="sldNum" sz="quarter" idx="12"/>
          </p:nvPr>
        </p:nvSpPr>
        <p:spPr/>
        <p:txBody>
          <a:bodyPr/>
          <a:lstStyle/>
          <a:p>
            <a:fld id="{AD3067CC-A3D2-4771-B551-15F5F02A511B}" type="slidenum">
              <a:rPr lang="en-US" smtClean="0"/>
              <a:t>30</a:t>
            </a:fld>
            <a:endParaRPr lang="en-US"/>
          </a:p>
        </p:txBody>
      </p:sp>
      <p:pic>
        <p:nvPicPr>
          <p:cNvPr id="11266" name="Picture 2" descr="Deletion from BST – Case 3">
            <a:extLst>
              <a:ext uri="{FF2B5EF4-FFF2-40B4-BE49-F238E27FC236}">
                <a16:creationId xmlns:a16="http://schemas.microsoft.com/office/drawing/2014/main" id="{B0743479-75AD-41E1-BFA7-41DCA3F37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2190" y="2439389"/>
            <a:ext cx="6047619" cy="312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102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2E1-FBC5-485F-B18E-97D10FAEA9B9}"/>
              </a:ext>
            </a:extLst>
          </p:cNvPr>
          <p:cNvSpPr>
            <a:spLocks noGrp="1"/>
          </p:cNvSpPr>
          <p:nvPr>
            <p:ph type="title"/>
          </p:nvPr>
        </p:nvSpPr>
        <p:spPr/>
        <p:txBody>
          <a:bodyPr/>
          <a:lstStyle/>
          <a:p>
            <a:r>
              <a:rPr lang="en-US" dirty="0"/>
              <a:t>Tree Delete case 3</a:t>
            </a:r>
          </a:p>
        </p:txBody>
      </p:sp>
      <p:sp>
        <p:nvSpPr>
          <p:cNvPr id="4" name="Footer Placeholder 3">
            <a:extLst>
              <a:ext uri="{FF2B5EF4-FFF2-40B4-BE49-F238E27FC236}">
                <a16:creationId xmlns:a16="http://schemas.microsoft.com/office/drawing/2014/main" id="{043BBC0B-503D-47C9-8199-F9A9B1E1886F}"/>
              </a:ext>
            </a:extLst>
          </p:cNvPr>
          <p:cNvSpPr>
            <a:spLocks noGrp="1"/>
          </p:cNvSpPr>
          <p:nvPr>
            <p:ph type="ftr" sz="quarter" idx="11"/>
          </p:nvPr>
        </p:nvSpPr>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8B5EAF1-5C5F-41C9-97EC-A52BE1828C44}"/>
              </a:ext>
            </a:extLst>
          </p:cNvPr>
          <p:cNvSpPr>
            <a:spLocks noGrp="1"/>
          </p:cNvSpPr>
          <p:nvPr>
            <p:ph type="sldNum" sz="quarter" idx="12"/>
          </p:nvPr>
        </p:nvSpPr>
        <p:spPr/>
        <p:txBody>
          <a:bodyPr/>
          <a:lstStyle/>
          <a:p>
            <a:fld id="{AD3067CC-A3D2-4771-B551-15F5F02A511B}" type="slidenum">
              <a:rPr lang="en-US" smtClean="0"/>
              <a:t>31</a:t>
            </a:fld>
            <a:endParaRPr lang="en-US"/>
          </a:p>
        </p:txBody>
      </p:sp>
      <p:pic>
        <p:nvPicPr>
          <p:cNvPr id="10242" name="Picture 2" descr="Deletion from BST – Case 2">
            <a:extLst>
              <a:ext uri="{FF2B5EF4-FFF2-40B4-BE49-F238E27FC236}">
                <a16:creationId xmlns:a16="http://schemas.microsoft.com/office/drawing/2014/main" id="{AEDE631D-BBB1-4190-91B3-2356DA728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524" y="2325103"/>
            <a:ext cx="5580952" cy="335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193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Case 3 code – Example 1 </a:t>
            </a:r>
          </a:p>
        </p:txBody>
      </p:sp>
      <p:pic>
        <p:nvPicPr>
          <p:cNvPr id="18434" name="Picture 2" descr="deleting smallest node in a binary search tree">
            <a:extLst>
              <a:ext uri="{FF2B5EF4-FFF2-40B4-BE49-F238E27FC236}">
                <a16:creationId xmlns:a16="http://schemas.microsoft.com/office/drawing/2014/main" id="{D7A943EE-4C2E-4552-A50A-1D963C7447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1648" y="1825625"/>
            <a:ext cx="9048697"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B21A09A-DA50-473F-8DD6-6F09AE77AF9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0434A8E-39E9-401A-968D-42C6BCE1A7B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32</a:t>
            </a:fld>
            <a:endParaRPr lang="en-US"/>
          </a:p>
        </p:txBody>
      </p:sp>
      <p:sp>
        <p:nvSpPr>
          <p:cNvPr id="6" name="TextBox 5">
            <a:extLst>
              <a:ext uri="{FF2B5EF4-FFF2-40B4-BE49-F238E27FC236}">
                <a16:creationId xmlns:a16="http://schemas.microsoft.com/office/drawing/2014/main" id="{EADDF43A-D839-4C95-9C46-FB3F46AC2F1E}"/>
              </a:ext>
            </a:extLst>
          </p:cNvPr>
          <p:cNvSpPr txBox="1"/>
          <p:nvPr/>
        </p:nvSpPr>
        <p:spPr>
          <a:xfrm>
            <a:off x="2681207" y="1958111"/>
            <a:ext cx="40837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7E538607-B400-42FA-8767-A28753CB45E5}"/>
              </a:ext>
            </a:extLst>
          </p:cNvPr>
          <p:cNvSpPr txBox="1"/>
          <p:nvPr/>
        </p:nvSpPr>
        <p:spPr>
          <a:xfrm>
            <a:off x="3222594" y="2839007"/>
            <a:ext cx="585926"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5CEEF050-A253-432E-8E84-3DCFE25F1FEE}"/>
              </a:ext>
            </a:extLst>
          </p:cNvPr>
          <p:cNvSpPr txBox="1"/>
          <p:nvPr/>
        </p:nvSpPr>
        <p:spPr>
          <a:xfrm>
            <a:off x="1571650" y="2094605"/>
            <a:ext cx="408373" cy="307777"/>
          </a:xfrm>
          <a:prstGeom prst="rect">
            <a:avLst/>
          </a:prstGeom>
          <a:noFill/>
        </p:spPr>
        <p:txBody>
          <a:bodyPr wrap="square" rtlCol="0">
            <a:spAutoFit/>
          </a:bodyPr>
          <a:lstStyle/>
          <a:p>
            <a:r>
              <a:rPr lang="en-US" dirty="0"/>
              <a:t>14</a:t>
            </a:r>
          </a:p>
        </p:txBody>
      </p:sp>
      <p:cxnSp>
        <p:nvCxnSpPr>
          <p:cNvPr id="14" name="Connector: Curved 13">
            <a:extLst>
              <a:ext uri="{FF2B5EF4-FFF2-40B4-BE49-F238E27FC236}">
                <a16:creationId xmlns:a16="http://schemas.microsoft.com/office/drawing/2014/main" id="{3ECA0E27-0E9F-48D8-9415-9FFDB8E9F571}"/>
              </a:ext>
            </a:extLst>
          </p:cNvPr>
          <p:cNvCxnSpPr>
            <a:cxnSpLocks/>
            <a:stCxn id="9" idx="1"/>
          </p:cNvCxnSpPr>
          <p:nvPr/>
        </p:nvCxnSpPr>
        <p:spPr>
          <a:xfrm rot="10800000" flipH="1" flipV="1">
            <a:off x="1571650" y="2248493"/>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DE0D0A3E-442F-4876-9C38-DD58576F5135}"/>
              </a:ext>
            </a:extLst>
          </p:cNvPr>
          <p:cNvSpPr txBox="1"/>
          <p:nvPr/>
        </p:nvSpPr>
        <p:spPr>
          <a:xfrm>
            <a:off x="1660123" y="3737296"/>
            <a:ext cx="328776" cy="307777"/>
          </a:xfrm>
          <a:prstGeom prst="rect">
            <a:avLst/>
          </a:prstGeom>
          <a:noFill/>
        </p:spPr>
        <p:txBody>
          <a:bodyPr wrap="square" rtlCol="0">
            <a:spAutoFit/>
          </a:bodyPr>
          <a:lstStyle/>
          <a:p>
            <a:r>
              <a:rPr lang="en-US" dirty="0"/>
              <a:t>8</a:t>
            </a:r>
          </a:p>
        </p:txBody>
      </p:sp>
      <p:sp>
        <p:nvSpPr>
          <p:cNvPr id="18" name="TextBox 17">
            <a:extLst>
              <a:ext uri="{FF2B5EF4-FFF2-40B4-BE49-F238E27FC236}">
                <a16:creationId xmlns:a16="http://schemas.microsoft.com/office/drawing/2014/main" id="{C3ABCDA2-8DC1-4E62-9FC9-D3E6FA106A61}"/>
              </a:ext>
            </a:extLst>
          </p:cNvPr>
          <p:cNvSpPr txBox="1"/>
          <p:nvPr/>
        </p:nvSpPr>
        <p:spPr>
          <a:xfrm>
            <a:off x="2681207" y="3737296"/>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648B3394-7175-4923-938B-C2322FCA9998}"/>
              </a:ext>
            </a:extLst>
          </p:cNvPr>
          <p:cNvSpPr txBox="1"/>
          <p:nvPr/>
        </p:nvSpPr>
        <p:spPr>
          <a:xfrm>
            <a:off x="2130792" y="4659505"/>
            <a:ext cx="550415" cy="307777"/>
          </a:xfrm>
          <a:prstGeom prst="rect">
            <a:avLst/>
          </a:prstGeom>
          <a:noFill/>
        </p:spPr>
        <p:txBody>
          <a:bodyPr wrap="square" rtlCol="0">
            <a:spAutoFit/>
          </a:bodyPr>
          <a:lstStyle/>
          <a:p>
            <a:r>
              <a:rPr lang="en-US" dirty="0"/>
              <a:t>15</a:t>
            </a:r>
          </a:p>
        </p:txBody>
      </p:sp>
      <p:sp>
        <p:nvSpPr>
          <p:cNvPr id="20" name="TextBox 19">
            <a:extLst>
              <a:ext uri="{FF2B5EF4-FFF2-40B4-BE49-F238E27FC236}">
                <a16:creationId xmlns:a16="http://schemas.microsoft.com/office/drawing/2014/main" id="{4DDA130A-AB47-4846-9907-7666868EAE92}"/>
              </a:ext>
            </a:extLst>
          </p:cNvPr>
          <p:cNvSpPr txBox="1"/>
          <p:nvPr/>
        </p:nvSpPr>
        <p:spPr>
          <a:xfrm>
            <a:off x="3204838" y="4659505"/>
            <a:ext cx="692460" cy="307777"/>
          </a:xfrm>
          <a:prstGeom prst="rect">
            <a:avLst/>
          </a:prstGeom>
          <a:noFill/>
        </p:spPr>
        <p:txBody>
          <a:bodyPr wrap="square" rtlCol="0">
            <a:spAutoFit/>
          </a:bodyPr>
          <a:lstStyle/>
          <a:p>
            <a:r>
              <a:rPr lang="en-US" dirty="0"/>
              <a:t>19</a:t>
            </a:r>
          </a:p>
        </p:txBody>
      </p:sp>
      <p:sp>
        <p:nvSpPr>
          <p:cNvPr id="21" name="TextBox 20">
            <a:extLst>
              <a:ext uri="{FF2B5EF4-FFF2-40B4-BE49-F238E27FC236}">
                <a16:creationId xmlns:a16="http://schemas.microsoft.com/office/drawing/2014/main" id="{2DF77C68-E13F-4981-8169-8EC210C687C2}"/>
              </a:ext>
            </a:extLst>
          </p:cNvPr>
          <p:cNvSpPr txBox="1"/>
          <p:nvPr/>
        </p:nvSpPr>
        <p:spPr>
          <a:xfrm>
            <a:off x="2539165" y="5562012"/>
            <a:ext cx="550415" cy="307777"/>
          </a:xfrm>
          <a:prstGeom prst="rect">
            <a:avLst/>
          </a:prstGeom>
          <a:noFill/>
        </p:spPr>
        <p:txBody>
          <a:bodyPr wrap="square" rtlCol="0">
            <a:spAutoFit/>
          </a:bodyPr>
          <a:lstStyle/>
          <a:p>
            <a:r>
              <a:rPr lang="en-US" dirty="0"/>
              <a:t>16</a:t>
            </a:r>
          </a:p>
        </p:txBody>
      </p:sp>
      <p:sp>
        <p:nvSpPr>
          <p:cNvPr id="23" name="TextBox 22">
            <a:extLst>
              <a:ext uri="{FF2B5EF4-FFF2-40B4-BE49-F238E27FC236}">
                <a16:creationId xmlns:a16="http://schemas.microsoft.com/office/drawing/2014/main" id="{115B0973-5217-4C79-AE39-1EF144B88112}"/>
              </a:ext>
            </a:extLst>
          </p:cNvPr>
          <p:cNvSpPr txBox="1"/>
          <p:nvPr/>
        </p:nvSpPr>
        <p:spPr>
          <a:xfrm>
            <a:off x="4813178" y="4609507"/>
            <a:ext cx="550415" cy="307777"/>
          </a:xfrm>
          <a:prstGeom prst="rect">
            <a:avLst/>
          </a:prstGeom>
          <a:noFill/>
        </p:spPr>
        <p:txBody>
          <a:bodyPr wrap="square" rtlCol="0">
            <a:spAutoFit/>
          </a:bodyPr>
          <a:lstStyle/>
          <a:p>
            <a:r>
              <a:rPr lang="en-US" dirty="0"/>
              <a:t>16</a:t>
            </a:r>
          </a:p>
        </p:txBody>
      </p:sp>
      <p:sp>
        <p:nvSpPr>
          <p:cNvPr id="24" name="TextBox 23">
            <a:extLst>
              <a:ext uri="{FF2B5EF4-FFF2-40B4-BE49-F238E27FC236}">
                <a16:creationId xmlns:a16="http://schemas.microsoft.com/office/drawing/2014/main" id="{BE68D828-7499-4187-92CB-60C9959A0A7D}"/>
              </a:ext>
            </a:extLst>
          </p:cNvPr>
          <p:cNvSpPr txBox="1"/>
          <p:nvPr/>
        </p:nvSpPr>
        <p:spPr>
          <a:xfrm>
            <a:off x="5363593" y="1927449"/>
            <a:ext cx="408373" cy="307777"/>
          </a:xfrm>
          <a:prstGeom prst="rect">
            <a:avLst/>
          </a:prstGeom>
          <a:noFill/>
        </p:spPr>
        <p:txBody>
          <a:bodyPr wrap="square" rtlCol="0">
            <a:spAutoFit/>
          </a:bodyPr>
          <a:lstStyle/>
          <a:p>
            <a:r>
              <a:rPr lang="en-US" dirty="0"/>
              <a:t>20</a:t>
            </a:r>
          </a:p>
        </p:txBody>
      </p:sp>
      <p:sp>
        <p:nvSpPr>
          <p:cNvPr id="25" name="TextBox 24">
            <a:extLst>
              <a:ext uri="{FF2B5EF4-FFF2-40B4-BE49-F238E27FC236}">
                <a16:creationId xmlns:a16="http://schemas.microsoft.com/office/drawing/2014/main" id="{812495C4-37AF-4BBC-923E-D0F96B910566}"/>
              </a:ext>
            </a:extLst>
          </p:cNvPr>
          <p:cNvSpPr txBox="1"/>
          <p:nvPr/>
        </p:nvSpPr>
        <p:spPr>
          <a:xfrm>
            <a:off x="8063734" y="1956622"/>
            <a:ext cx="408373" cy="307777"/>
          </a:xfrm>
          <a:prstGeom prst="rect">
            <a:avLst/>
          </a:prstGeom>
          <a:noFill/>
        </p:spPr>
        <p:txBody>
          <a:bodyPr wrap="square" rtlCol="0">
            <a:spAutoFit/>
          </a:bodyPr>
          <a:lstStyle/>
          <a:p>
            <a:r>
              <a:rPr lang="en-US" dirty="0"/>
              <a:t>20</a:t>
            </a:r>
          </a:p>
        </p:txBody>
      </p:sp>
      <p:sp>
        <p:nvSpPr>
          <p:cNvPr id="27" name="TextBox 26">
            <a:extLst>
              <a:ext uri="{FF2B5EF4-FFF2-40B4-BE49-F238E27FC236}">
                <a16:creationId xmlns:a16="http://schemas.microsoft.com/office/drawing/2014/main" id="{51B834CD-9A30-4D98-BC14-7FCA3521B71D}"/>
              </a:ext>
            </a:extLst>
          </p:cNvPr>
          <p:cNvSpPr txBox="1"/>
          <p:nvPr/>
        </p:nvSpPr>
        <p:spPr>
          <a:xfrm>
            <a:off x="9350919" y="2282784"/>
            <a:ext cx="550415" cy="307777"/>
          </a:xfrm>
          <a:prstGeom prst="rect">
            <a:avLst/>
          </a:prstGeom>
          <a:noFill/>
        </p:spPr>
        <p:txBody>
          <a:bodyPr wrap="square" rtlCol="0">
            <a:spAutoFit/>
          </a:bodyPr>
          <a:lstStyle/>
          <a:p>
            <a:r>
              <a:rPr lang="en-US" dirty="0"/>
              <a:t>15</a:t>
            </a:r>
          </a:p>
        </p:txBody>
      </p:sp>
      <p:sp>
        <p:nvSpPr>
          <p:cNvPr id="28" name="TextBox 27">
            <a:extLst>
              <a:ext uri="{FF2B5EF4-FFF2-40B4-BE49-F238E27FC236}">
                <a16:creationId xmlns:a16="http://schemas.microsoft.com/office/drawing/2014/main" id="{FBB2B313-213A-4F61-A691-B96A15973464}"/>
              </a:ext>
            </a:extLst>
          </p:cNvPr>
          <p:cNvSpPr txBox="1"/>
          <p:nvPr/>
        </p:nvSpPr>
        <p:spPr>
          <a:xfrm>
            <a:off x="5882935" y="2835698"/>
            <a:ext cx="585926" cy="307777"/>
          </a:xfrm>
          <a:prstGeom prst="rect">
            <a:avLst/>
          </a:prstGeom>
          <a:noFill/>
        </p:spPr>
        <p:txBody>
          <a:bodyPr wrap="square" rtlCol="0">
            <a:spAutoFit/>
          </a:bodyPr>
          <a:lstStyle/>
          <a:p>
            <a:r>
              <a:rPr lang="en-US" dirty="0"/>
              <a:t>22</a:t>
            </a:r>
          </a:p>
        </p:txBody>
      </p:sp>
      <p:sp>
        <p:nvSpPr>
          <p:cNvPr id="29" name="TextBox 28">
            <a:extLst>
              <a:ext uri="{FF2B5EF4-FFF2-40B4-BE49-F238E27FC236}">
                <a16:creationId xmlns:a16="http://schemas.microsoft.com/office/drawing/2014/main" id="{C213789B-DE99-4D41-89DF-78D2970F3978}"/>
              </a:ext>
            </a:extLst>
          </p:cNvPr>
          <p:cNvSpPr txBox="1"/>
          <p:nvPr/>
        </p:nvSpPr>
        <p:spPr>
          <a:xfrm>
            <a:off x="8610600" y="2903764"/>
            <a:ext cx="585926" cy="307777"/>
          </a:xfrm>
          <a:prstGeom prst="rect">
            <a:avLst/>
          </a:prstGeom>
          <a:noFill/>
        </p:spPr>
        <p:txBody>
          <a:bodyPr wrap="square" rtlCol="0">
            <a:spAutoFit/>
          </a:bodyPr>
          <a:lstStyle/>
          <a:p>
            <a:r>
              <a:rPr lang="en-US" dirty="0"/>
              <a:t>22</a:t>
            </a:r>
          </a:p>
        </p:txBody>
      </p:sp>
      <p:sp>
        <p:nvSpPr>
          <p:cNvPr id="30" name="TextBox 29">
            <a:extLst>
              <a:ext uri="{FF2B5EF4-FFF2-40B4-BE49-F238E27FC236}">
                <a16:creationId xmlns:a16="http://schemas.microsoft.com/office/drawing/2014/main" id="{B7D79234-2EBF-464A-9843-E52A1B440EBF}"/>
              </a:ext>
            </a:extLst>
          </p:cNvPr>
          <p:cNvSpPr txBox="1"/>
          <p:nvPr/>
        </p:nvSpPr>
        <p:spPr>
          <a:xfrm>
            <a:off x="5354788" y="3710702"/>
            <a:ext cx="585925" cy="307777"/>
          </a:xfrm>
          <a:prstGeom prst="rect">
            <a:avLst/>
          </a:prstGeom>
          <a:noFill/>
        </p:spPr>
        <p:txBody>
          <a:bodyPr wrap="square" rtlCol="0">
            <a:spAutoFit/>
          </a:bodyPr>
          <a:lstStyle/>
          <a:p>
            <a:r>
              <a:rPr lang="en-US" dirty="0"/>
              <a:t>17</a:t>
            </a:r>
          </a:p>
        </p:txBody>
      </p:sp>
      <p:sp>
        <p:nvSpPr>
          <p:cNvPr id="31" name="TextBox 30">
            <a:extLst>
              <a:ext uri="{FF2B5EF4-FFF2-40B4-BE49-F238E27FC236}">
                <a16:creationId xmlns:a16="http://schemas.microsoft.com/office/drawing/2014/main" id="{A85B768D-1B44-4FCE-B029-E237980109CA}"/>
              </a:ext>
            </a:extLst>
          </p:cNvPr>
          <p:cNvSpPr txBox="1"/>
          <p:nvPr/>
        </p:nvSpPr>
        <p:spPr>
          <a:xfrm>
            <a:off x="9626126" y="3211541"/>
            <a:ext cx="585925" cy="307777"/>
          </a:xfrm>
          <a:prstGeom prst="rect">
            <a:avLst/>
          </a:prstGeom>
          <a:noFill/>
        </p:spPr>
        <p:txBody>
          <a:bodyPr wrap="square" rtlCol="0">
            <a:spAutoFit/>
          </a:bodyPr>
          <a:lstStyle/>
          <a:p>
            <a:r>
              <a:rPr lang="en-US" dirty="0"/>
              <a:t>17</a:t>
            </a:r>
          </a:p>
        </p:txBody>
      </p:sp>
      <p:sp>
        <p:nvSpPr>
          <p:cNvPr id="32" name="TextBox 31">
            <a:extLst>
              <a:ext uri="{FF2B5EF4-FFF2-40B4-BE49-F238E27FC236}">
                <a16:creationId xmlns:a16="http://schemas.microsoft.com/office/drawing/2014/main" id="{831F989A-04AB-4A6E-9E96-116A69F1FA16}"/>
              </a:ext>
            </a:extLst>
          </p:cNvPr>
          <p:cNvSpPr txBox="1"/>
          <p:nvPr/>
        </p:nvSpPr>
        <p:spPr>
          <a:xfrm>
            <a:off x="8063734" y="3759015"/>
            <a:ext cx="585925" cy="307777"/>
          </a:xfrm>
          <a:prstGeom prst="rect">
            <a:avLst/>
          </a:prstGeom>
          <a:noFill/>
        </p:spPr>
        <p:txBody>
          <a:bodyPr wrap="square" rtlCol="0">
            <a:spAutoFit/>
          </a:bodyPr>
          <a:lstStyle/>
          <a:p>
            <a:r>
              <a:rPr lang="en-US" dirty="0"/>
              <a:t>17</a:t>
            </a:r>
          </a:p>
        </p:txBody>
      </p:sp>
      <p:sp>
        <p:nvSpPr>
          <p:cNvPr id="33" name="TextBox 32">
            <a:extLst>
              <a:ext uri="{FF2B5EF4-FFF2-40B4-BE49-F238E27FC236}">
                <a16:creationId xmlns:a16="http://schemas.microsoft.com/office/drawing/2014/main" id="{BC620B35-4A19-44E7-AB89-5B009F0D67B2}"/>
              </a:ext>
            </a:extLst>
          </p:cNvPr>
          <p:cNvSpPr txBox="1"/>
          <p:nvPr/>
        </p:nvSpPr>
        <p:spPr>
          <a:xfrm>
            <a:off x="4333403" y="3727681"/>
            <a:ext cx="328776" cy="307777"/>
          </a:xfrm>
          <a:prstGeom prst="rect">
            <a:avLst/>
          </a:prstGeom>
          <a:noFill/>
        </p:spPr>
        <p:txBody>
          <a:bodyPr wrap="square" rtlCol="0">
            <a:spAutoFit/>
          </a:bodyPr>
          <a:lstStyle/>
          <a:p>
            <a:r>
              <a:rPr lang="en-US" dirty="0"/>
              <a:t>8</a:t>
            </a:r>
          </a:p>
        </p:txBody>
      </p:sp>
      <p:sp>
        <p:nvSpPr>
          <p:cNvPr id="34" name="TextBox 33">
            <a:extLst>
              <a:ext uri="{FF2B5EF4-FFF2-40B4-BE49-F238E27FC236}">
                <a16:creationId xmlns:a16="http://schemas.microsoft.com/office/drawing/2014/main" id="{E26FC3C4-DB94-43A1-A4DF-B856E6C7F5B1}"/>
              </a:ext>
            </a:extLst>
          </p:cNvPr>
          <p:cNvSpPr txBox="1"/>
          <p:nvPr/>
        </p:nvSpPr>
        <p:spPr>
          <a:xfrm>
            <a:off x="7513319" y="4659505"/>
            <a:ext cx="550415" cy="307777"/>
          </a:xfrm>
          <a:prstGeom prst="rect">
            <a:avLst/>
          </a:prstGeom>
          <a:noFill/>
        </p:spPr>
        <p:txBody>
          <a:bodyPr wrap="square" rtlCol="0">
            <a:spAutoFit/>
          </a:bodyPr>
          <a:lstStyle/>
          <a:p>
            <a:r>
              <a:rPr lang="en-US" dirty="0"/>
              <a:t>16</a:t>
            </a:r>
          </a:p>
        </p:txBody>
      </p:sp>
      <p:sp>
        <p:nvSpPr>
          <p:cNvPr id="35" name="TextBox 34">
            <a:extLst>
              <a:ext uri="{FF2B5EF4-FFF2-40B4-BE49-F238E27FC236}">
                <a16:creationId xmlns:a16="http://schemas.microsoft.com/office/drawing/2014/main" id="{B454E04A-7A9B-49EF-BECF-EF18E7FC14E1}"/>
              </a:ext>
            </a:extLst>
          </p:cNvPr>
          <p:cNvSpPr txBox="1"/>
          <p:nvPr/>
        </p:nvSpPr>
        <p:spPr>
          <a:xfrm>
            <a:off x="5882935" y="4624444"/>
            <a:ext cx="692460" cy="307777"/>
          </a:xfrm>
          <a:prstGeom prst="rect">
            <a:avLst/>
          </a:prstGeom>
          <a:noFill/>
        </p:spPr>
        <p:txBody>
          <a:bodyPr wrap="square" rtlCol="0">
            <a:spAutoFit/>
          </a:bodyPr>
          <a:lstStyle/>
          <a:p>
            <a:r>
              <a:rPr lang="en-US" dirty="0"/>
              <a:t>19</a:t>
            </a:r>
          </a:p>
        </p:txBody>
      </p:sp>
      <p:sp>
        <p:nvSpPr>
          <p:cNvPr id="36" name="TextBox 35">
            <a:extLst>
              <a:ext uri="{FF2B5EF4-FFF2-40B4-BE49-F238E27FC236}">
                <a16:creationId xmlns:a16="http://schemas.microsoft.com/office/drawing/2014/main" id="{673B206A-EA31-4941-AD88-C1040C5A2FCA}"/>
              </a:ext>
            </a:extLst>
          </p:cNvPr>
          <p:cNvSpPr txBox="1"/>
          <p:nvPr/>
        </p:nvSpPr>
        <p:spPr>
          <a:xfrm>
            <a:off x="8610600" y="4659505"/>
            <a:ext cx="692460" cy="307777"/>
          </a:xfrm>
          <a:prstGeom prst="rect">
            <a:avLst/>
          </a:prstGeom>
          <a:noFill/>
        </p:spPr>
        <p:txBody>
          <a:bodyPr wrap="square" rtlCol="0">
            <a:spAutoFit/>
          </a:bodyPr>
          <a:lstStyle/>
          <a:p>
            <a:r>
              <a:rPr lang="en-US" dirty="0"/>
              <a:t>19</a:t>
            </a:r>
          </a:p>
        </p:txBody>
      </p:sp>
      <p:sp>
        <p:nvSpPr>
          <p:cNvPr id="37" name="TextBox 36">
            <a:extLst>
              <a:ext uri="{FF2B5EF4-FFF2-40B4-BE49-F238E27FC236}">
                <a16:creationId xmlns:a16="http://schemas.microsoft.com/office/drawing/2014/main" id="{D55F396C-B04B-44E7-8003-7A7A680DC996}"/>
              </a:ext>
            </a:extLst>
          </p:cNvPr>
          <p:cNvSpPr txBox="1"/>
          <p:nvPr/>
        </p:nvSpPr>
        <p:spPr>
          <a:xfrm>
            <a:off x="7050272" y="3765490"/>
            <a:ext cx="328776" cy="307777"/>
          </a:xfrm>
          <a:prstGeom prst="rect">
            <a:avLst/>
          </a:prstGeom>
          <a:noFill/>
        </p:spPr>
        <p:txBody>
          <a:bodyPr wrap="square" rtlCol="0">
            <a:spAutoFit/>
          </a:bodyPr>
          <a:lstStyle/>
          <a:p>
            <a:r>
              <a:rPr lang="en-US" dirty="0"/>
              <a:t>8</a:t>
            </a:r>
          </a:p>
        </p:txBody>
      </p:sp>
      <p:sp>
        <p:nvSpPr>
          <p:cNvPr id="38" name="TextBox 37">
            <a:extLst>
              <a:ext uri="{FF2B5EF4-FFF2-40B4-BE49-F238E27FC236}">
                <a16:creationId xmlns:a16="http://schemas.microsoft.com/office/drawing/2014/main" id="{08E9A9CB-BDF3-4AED-B37E-93FC15818019}"/>
              </a:ext>
            </a:extLst>
          </p:cNvPr>
          <p:cNvSpPr txBox="1"/>
          <p:nvPr/>
        </p:nvSpPr>
        <p:spPr>
          <a:xfrm>
            <a:off x="10173582" y="4129136"/>
            <a:ext cx="692460" cy="307777"/>
          </a:xfrm>
          <a:prstGeom prst="rect">
            <a:avLst/>
          </a:prstGeom>
          <a:noFill/>
        </p:spPr>
        <p:txBody>
          <a:bodyPr wrap="square" rtlCol="0">
            <a:spAutoFit/>
          </a:bodyPr>
          <a:lstStyle/>
          <a:p>
            <a:r>
              <a:rPr lang="en-US" dirty="0"/>
              <a:t>19</a:t>
            </a:r>
          </a:p>
        </p:txBody>
      </p:sp>
      <p:sp>
        <p:nvSpPr>
          <p:cNvPr id="40" name="TextBox 39">
            <a:extLst>
              <a:ext uri="{FF2B5EF4-FFF2-40B4-BE49-F238E27FC236}">
                <a16:creationId xmlns:a16="http://schemas.microsoft.com/office/drawing/2014/main" id="{51393998-67FA-4F5A-8093-360174705418}"/>
              </a:ext>
            </a:extLst>
          </p:cNvPr>
          <p:cNvSpPr txBox="1"/>
          <p:nvPr/>
        </p:nvSpPr>
        <p:spPr>
          <a:xfrm>
            <a:off x="4164955" y="2079304"/>
            <a:ext cx="408373" cy="307777"/>
          </a:xfrm>
          <a:prstGeom prst="rect">
            <a:avLst/>
          </a:prstGeom>
          <a:noFill/>
        </p:spPr>
        <p:txBody>
          <a:bodyPr wrap="square" rtlCol="0">
            <a:spAutoFit/>
          </a:bodyPr>
          <a:lstStyle/>
          <a:p>
            <a:r>
              <a:rPr lang="en-US" dirty="0"/>
              <a:t>14</a:t>
            </a:r>
          </a:p>
        </p:txBody>
      </p:sp>
      <p:sp>
        <p:nvSpPr>
          <p:cNvPr id="41" name="TextBox 40">
            <a:extLst>
              <a:ext uri="{FF2B5EF4-FFF2-40B4-BE49-F238E27FC236}">
                <a16:creationId xmlns:a16="http://schemas.microsoft.com/office/drawing/2014/main" id="{FB0699AE-9A19-4D03-8C5C-704906773533}"/>
              </a:ext>
            </a:extLst>
          </p:cNvPr>
          <p:cNvSpPr txBox="1"/>
          <p:nvPr/>
        </p:nvSpPr>
        <p:spPr>
          <a:xfrm>
            <a:off x="7009573" y="2128895"/>
            <a:ext cx="408373" cy="307777"/>
          </a:xfrm>
          <a:prstGeom prst="rect">
            <a:avLst/>
          </a:prstGeom>
          <a:noFill/>
        </p:spPr>
        <p:txBody>
          <a:bodyPr wrap="square" rtlCol="0">
            <a:spAutoFit/>
          </a:bodyPr>
          <a:lstStyle/>
          <a:p>
            <a:r>
              <a:rPr lang="en-US" dirty="0"/>
              <a:t>14</a:t>
            </a:r>
          </a:p>
        </p:txBody>
      </p:sp>
      <p:cxnSp>
        <p:nvCxnSpPr>
          <p:cNvPr id="42" name="Connector: Curved 41">
            <a:extLst>
              <a:ext uri="{FF2B5EF4-FFF2-40B4-BE49-F238E27FC236}">
                <a16:creationId xmlns:a16="http://schemas.microsoft.com/office/drawing/2014/main" id="{966B64B3-20CE-4CE4-AF48-4CFFA3C6A3A0}"/>
              </a:ext>
            </a:extLst>
          </p:cNvPr>
          <p:cNvCxnSpPr>
            <a:cxnSpLocks/>
          </p:cNvCxnSpPr>
          <p:nvPr/>
        </p:nvCxnSpPr>
        <p:spPr>
          <a:xfrm rot="10800000" flipH="1" flipV="1">
            <a:off x="4244929" y="2274762"/>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Connector: Curved 42">
            <a:extLst>
              <a:ext uri="{FF2B5EF4-FFF2-40B4-BE49-F238E27FC236}">
                <a16:creationId xmlns:a16="http://schemas.microsoft.com/office/drawing/2014/main" id="{A8AF82F6-BA50-4A26-B628-60AE17857C15}"/>
              </a:ext>
            </a:extLst>
          </p:cNvPr>
          <p:cNvCxnSpPr>
            <a:cxnSpLocks/>
          </p:cNvCxnSpPr>
          <p:nvPr/>
        </p:nvCxnSpPr>
        <p:spPr>
          <a:xfrm rot="10800000" flipH="1" flipV="1">
            <a:off x="7034002" y="2294889"/>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TextBox 43">
            <a:extLst>
              <a:ext uri="{FF2B5EF4-FFF2-40B4-BE49-F238E27FC236}">
                <a16:creationId xmlns:a16="http://schemas.microsoft.com/office/drawing/2014/main" id="{E20E613C-791C-4E03-BD95-66D7764490FF}"/>
              </a:ext>
            </a:extLst>
          </p:cNvPr>
          <p:cNvSpPr txBox="1"/>
          <p:nvPr/>
        </p:nvSpPr>
        <p:spPr>
          <a:xfrm>
            <a:off x="9084586" y="4046303"/>
            <a:ext cx="550415"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419562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Case 3 code – Example 1 </a:t>
            </a:r>
          </a:p>
        </p:txBody>
      </p:sp>
      <p:pic>
        <p:nvPicPr>
          <p:cNvPr id="20482" name="Picture 2" descr="transplanting smallest node to the node to be deleted in a binary search tree">
            <a:extLst>
              <a:ext uri="{FF2B5EF4-FFF2-40B4-BE49-F238E27FC236}">
                <a16:creationId xmlns:a16="http://schemas.microsoft.com/office/drawing/2014/main" id="{44113C99-B339-44E3-B8F7-A76391F400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72962"/>
            <a:ext cx="10515600" cy="4056664"/>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42D902-C4DC-4827-ACBC-DEEA075E949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5D890B0B-23C9-4329-B185-481D0167D12D}"/>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33</a:t>
            </a:fld>
            <a:endParaRPr lang="en-US"/>
          </a:p>
        </p:txBody>
      </p:sp>
      <p:sp>
        <p:nvSpPr>
          <p:cNvPr id="6" name="TextBox 5">
            <a:extLst>
              <a:ext uri="{FF2B5EF4-FFF2-40B4-BE49-F238E27FC236}">
                <a16:creationId xmlns:a16="http://schemas.microsoft.com/office/drawing/2014/main" id="{ABDB5B57-2D92-4D98-8445-910393F38545}"/>
              </a:ext>
            </a:extLst>
          </p:cNvPr>
          <p:cNvSpPr txBox="1"/>
          <p:nvPr/>
        </p:nvSpPr>
        <p:spPr>
          <a:xfrm>
            <a:off x="2201813" y="2111999"/>
            <a:ext cx="40837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29902A18-2B98-471B-85AA-91FE6D625E5F}"/>
              </a:ext>
            </a:extLst>
          </p:cNvPr>
          <p:cNvSpPr txBox="1"/>
          <p:nvPr/>
        </p:nvSpPr>
        <p:spPr>
          <a:xfrm>
            <a:off x="7279840" y="2131836"/>
            <a:ext cx="40837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4210D45B-977E-494E-9ADC-0B7647D9C9C2}"/>
              </a:ext>
            </a:extLst>
          </p:cNvPr>
          <p:cNvSpPr txBox="1"/>
          <p:nvPr/>
        </p:nvSpPr>
        <p:spPr>
          <a:xfrm>
            <a:off x="2849732" y="3146784"/>
            <a:ext cx="585926"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CF857A31-D958-4D16-ACA4-733C5019F841}"/>
              </a:ext>
            </a:extLst>
          </p:cNvPr>
          <p:cNvSpPr txBox="1"/>
          <p:nvPr/>
        </p:nvSpPr>
        <p:spPr>
          <a:xfrm>
            <a:off x="7936636" y="3150873"/>
            <a:ext cx="585926" cy="307777"/>
          </a:xfrm>
          <a:prstGeom prst="rect">
            <a:avLst/>
          </a:prstGeom>
          <a:noFill/>
        </p:spPr>
        <p:txBody>
          <a:bodyPr wrap="square" rtlCol="0">
            <a:spAutoFit/>
          </a:bodyPr>
          <a:lstStyle/>
          <a:p>
            <a:r>
              <a:rPr lang="en-US" dirty="0"/>
              <a:t>22</a:t>
            </a:r>
          </a:p>
        </p:txBody>
      </p:sp>
      <p:sp>
        <p:nvSpPr>
          <p:cNvPr id="11" name="TextBox 10">
            <a:extLst>
              <a:ext uri="{FF2B5EF4-FFF2-40B4-BE49-F238E27FC236}">
                <a16:creationId xmlns:a16="http://schemas.microsoft.com/office/drawing/2014/main" id="{07F3F2F3-D01E-4A70-9156-01E478DDCA1D}"/>
              </a:ext>
            </a:extLst>
          </p:cNvPr>
          <p:cNvSpPr txBox="1"/>
          <p:nvPr/>
        </p:nvSpPr>
        <p:spPr>
          <a:xfrm>
            <a:off x="3763392" y="2439613"/>
            <a:ext cx="550415" cy="307777"/>
          </a:xfrm>
          <a:prstGeom prst="rect">
            <a:avLst/>
          </a:prstGeom>
          <a:noFill/>
        </p:spPr>
        <p:txBody>
          <a:bodyPr wrap="square" rtlCol="0">
            <a:spAutoFit/>
          </a:bodyPr>
          <a:lstStyle/>
          <a:p>
            <a:r>
              <a:rPr lang="en-US" dirty="0"/>
              <a:t>15</a:t>
            </a:r>
          </a:p>
        </p:txBody>
      </p:sp>
      <p:sp>
        <p:nvSpPr>
          <p:cNvPr id="12" name="TextBox 11">
            <a:extLst>
              <a:ext uri="{FF2B5EF4-FFF2-40B4-BE49-F238E27FC236}">
                <a16:creationId xmlns:a16="http://schemas.microsoft.com/office/drawing/2014/main" id="{C61986F0-9E3B-4603-9E65-891133EA4CE2}"/>
              </a:ext>
            </a:extLst>
          </p:cNvPr>
          <p:cNvSpPr txBox="1"/>
          <p:nvPr/>
        </p:nvSpPr>
        <p:spPr>
          <a:xfrm>
            <a:off x="6649156" y="3195837"/>
            <a:ext cx="550415" cy="307777"/>
          </a:xfrm>
          <a:prstGeom prst="rect">
            <a:avLst/>
          </a:prstGeom>
          <a:noFill/>
        </p:spPr>
        <p:txBody>
          <a:bodyPr wrap="square" rtlCol="0">
            <a:spAutoFit/>
          </a:bodyPr>
          <a:lstStyle/>
          <a:p>
            <a:r>
              <a:rPr lang="en-US" dirty="0"/>
              <a:t>15</a:t>
            </a:r>
          </a:p>
        </p:txBody>
      </p:sp>
      <p:sp>
        <p:nvSpPr>
          <p:cNvPr id="13" name="TextBox 12">
            <a:extLst>
              <a:ext uri="{FF2B5EF4-FFF2-40B4-BE49-F238E27FC236}">
                <a16:creationId xmlns:a16="http://schemas.microsoft.com/office/drawing/2014/main" id="{442842E2-7179-4054-B4C3-E54DBDF055A0}"/>
              </a:ext>
            </a:extLst>
          </p:cNvPr>
          <p:cNvSpPr txBox="1"/>
          <p:nvPr/>
        </p:nvSpPr>
        <p:spPr>
          <a:xfrm>
            <a:off x="976542" y="4243323"/>
            <a:ext cx="328776" cy="307777"/>
          </a:xfrm>
          <a:prstGeom prst="rect">
            <a:avLst/>
          </a:prstGeom>
          <a:noFill/>
        </p:spPr>
        <p:txBody>
          <a:bodyPr wrap="square" rtlCol="0">
            <a:spAutoFit/>
          </a:bodyPr>
          <a:lstStyle/>
          <a:p>
            <a:r>
              <a:rPr lang="en-US" dirty="0"/>
              <a:t>8</a:t>
            </a:r>
          </a:p>
        </p:txBody>
      </p:sp>
      <p:sp>
        <p:nvSpPr>
          <p:cNvPr id="14" name="TextBox 13">
            <a:extLst>
              <a:ext uri="{FF2B5EF4-FFF2-40B4-BE49-F238E27FC236}">
                <a16:creationId xmlns:a16="http://schemas.microsoft.com/office/drawing/2014/main" id="{16BEF8FF-B610-4AC9-AC2A-34884C978D4A}"/>
              </a:ext>
            </a:extLst>
          </p:cNvPr>
          <p:cNvSpPr txBox="1"/>
          <p:nvPr/>
        </p:nvSpPr>
        <p:spPr>
          <a:xfrm>
            <a:off x="8993078" y="3847405"/>
            <a:ext cx="328776" cy="307777"/>
          </a:xfrm>
          <a:prstGeom prst="rect">
            <a:avLst/>
          </a:prstGeom>
          <a:noFill/>
        </p:spPr>
        <p:txBody>
          <a:bodyPr wrap="square" rtlCol="0">
            <a:spAutoFit/>
          </a:bodyPr>
          <a:lstStyle/>
          <a:p>
            <a:r>
              <a:rPr lang="en-US" dirty="0"/>
              <a:t>8</a:t>
            </a:r>
          </a:p>
        </p:txBody>
      </p:sp>
      <p:sp>
        <p:nvSpPr>
          <p:cNvPr id="15" name="TextBox 14">
            <a:extLst>
              <a:ext uri="{FF2B5EF4-FFF2-40B4-BE49-F238E27FC236}">
                <a16:creationId xmlns:a16="http://schemas.microsoft.com/office/drawing/2014/main" id="{DEBC6BE4-0F14-438F-9CE5-818A976F4C0F}"/>
              </a:ext>
            </a:extLst>
          </p:cNvPr>
          <p:cNvSpPr txBox="1"/>
          <p:nvPr/>
        </p:nvSpPr>
        <p:spPr>
          <a:xfrm>
            <a:off x="1607010" y="5279880"/>
            <a:ext cx="550415" cy="307777"/>
          </a:xfrm>
          <a:prstGeom prst="rect">
            <a:avLst/>
          </a:prstGeom>
          <a:noFill/>
        </p:spPr>
        <p:txBody>
          <a:bodyPr wrap="square" rtlCol="0">
            <a:spAutoFit/>
          </a:bodyPr>
          <a:lstStyle/>
          <a:p>
            <a:r>
              <a:rPr lang="en-US" dirty="0"/>
              <a:t>16</a:t>
            </a:r>
          </a:p>
        </p:txBody>
      </p:sp>
      <p:sp>
        <p:nvSpPr>
          <p:cNvPr id="16" name="TextBox 15">
            <a:extLst>
              <a:ext uri="{FF2B5EF4-FFF2-40B4-BE49-F238E27FC236}">
                <a16:creationId xmlns:a16="http://schemas.microsoft.com/office/drawing/2014/main" id="{4579404C-F6E4-466C-9F39-833000360F18}"/>
              </a:ext>
            </a:extLst>
          </p:cNvPr>
          <p:cNvSpPr txBox="1"/>
          <p:nvPr/>
        </p:nvSpPr>
        <p:spPr>
          <a:xfrm>
            <a:off x="6326164" y="5408123"/>
            <a:ext cx="550415" cy="307777"/>
          </a:xfrm>
          <a:prstGeom prst="rect">
            <a:avLst/>
          </a:prstGeom>
          <a:noFill/>
        </p:spPr>
        <p:txBody>
          <a:bodyPr wrap="square" rtlCol="0">
            <a:spAutoFit/>
          </a:bodyPr>
          <a:lstStyle/>
          <a:p>
            <a:r>
              <a:rPr lang="en-US" dirty="0"/>
              <a:t>16</a:t>
            </a:r>
          </a:p>
        </p:txBody>
      </p:sp>
      <p:sp>
        <p:nvSpPr>
          <p:cNvPr id="17" name="TextBox 16">
            <a:extLst>
              <a:ext uri="{FF2B5EF4-FFF2-40B4-BE49-F238E27FC236}">
                <a16:creationId xmlns:a16="http://schemas.microsoft.com/office/drawing/2014/main" id="{E0B0A4BF-C24A-4662-9433-BA28AC27B819}"/>
              </a:ext>
            </a:extLst>
          </p:cNvPr>
          <p:cNvSpPr txBox="1"/>
          <p:nvPr/>
        </p:nvSpPr>
        <p:spPr>
          <a:xfrm>
            <a:off x="9579157" y="4887310"/>
            <a:ext cx="550415" cy="307777"/>
          </a:xfrm>
          <a:prstGeom prst="rect">
            <a:avLst/>
          </a:prstGeom>
          <a:noFill/>
        </p:spPr>
        <p:txBody>
          <a:bodyPr wrap="square" rtlCol="0">
            <a:spAutoFit/>
          </a:bodyPr>
          <a:lstStyle/>
          <a:p>
            <a:r>
              <a:rPr lang="en-US" dirty="0"/>
              <a:t>16</a:t>
            </a:r>
          </a:p>
        </p:txBody>
      </p:sp>
      <p:sp>
        <p:nvSpPr>
          <p:cNvPr id="18" name="TextBox 17">
            <a:extLst>
              <a:ext uri="{FF2B5EF4-FFF2-40B4-BE49-F238E27FC236}">
                <a16:creationId xmlns:a16="http://schemas.microsoft.com/office/drawing/2014/main" id="{F1C2C4EB-EBB2-44F7-8EEE-B4AD4787FAB9}"/>
              </a:ext>
            </a:extLst>
          </p:cNvPr>
          <p:cNvSpPr txBox="1"/>
          <p:nvPr/>
        </p:nvSpPr>
        <p:spPr>
          <a:xfrm>
            <a:off x="2201813" y="4266812"/>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CCE51C4A-C107-4E8E-9FD3-121C6CFAD506}"/>
              </a:ext>
            </a:extLst>
          </p:cNvPr>
          <p:cNvSpPr txBox="1"/>
          <p:nvPr/>
        </p:nvSpPr>
        <p:spPr>
          <a:xfrm>
            <a:off x="4038600" y="3583407"/>
            <a:ext cx="585925" cy="307777"/>
          </a:xfrm>
          <a:prstGeom prst="rect">
            <a:avLst/>
          </a:prstGeom>
          <a:noFill/>
        </p:spPr>
        <p:txBody>
          <a:bodyPr wrap="square" rtlCol="0">
            <a:spAutoFit/>
          </a:bodyPr>
          <a:lstStyle/>
          <a:p>
            <a:r>
              <a:rPr lang="en-US" dirty="0"/>
              <a:t>17</a:t>
            </a:r>
          </a:p>
        </p:txBody>
      </p:sp>
      <p:sp>
        <p:nvSpPr>
          <p:cNvPr id="20" name="TextBox 19">
            <a:extLst>
              <a:ext uri="{FF2B5EF4-FFF2-40B4-BE49-F238E27FC236}">
                <a16:creationId xmlns:a16="http://schemas.microsoft.com/office/drawing/2014/main" id="{73E42559-92AE-4F98-8B13-DCB01A86D6CA}"/>
              </a:ext>
            </a:extLst>
          </p:cNvPr>
          <p:cNvSpPr txBox="1"/>
          <p:nvPr/>
        </p:nvSpPr>
        <p:spPr>
          <a:xfrm>
            <a:off x="6986877" y="4376311"/>
            <a:ext cx="585925" cy="307777"/>
          </a:xfrm>
          <a:prstGeom prst="rect">
            <a:avLst/>
          </a:prstGeom>
          <a:noFill/>
        </p:spPr>
        <p:txBody>
          <a:bodyPr wrap="square" rtlCol="0">
            <a:spAutoFit/>
          </a:bodyPr>
          <a:lstStyle/>
          <a:p>
            <a:r>
              <a:rPr lang="en-US" dirty="0"/>
              <a:t>17</a:t>
            </a:r>
          </a:p>
        </p:txBody>
      </p:sp>
      <p:sp>
        <p:nvSpPr>
          <p:cNvPr id="21" name="TextBox 20">
            <a:extLst>
              <a:ext uri="{FF2B5EF4-FFF2-40B4-BE49-F238E27FC236}">
                <a16:creationId xmlns:a16="http://schemas.microsoft.com/office/drawing/2014/main" id="{C8E3CB3B-7329-49F9-8425-ED99CDDFA0AC}"/>
              </a:ext>
            </a:extLst>
          </p:cNvPr>
          <p:cNvSpPr txBox="1"/>
          <p:nvPr/>
        </p:nvSpPr>
        <p:spPr>
          <a:xfrm>
            <a:off x="10236105" y="3845134"/>
            <a:ext cx="585925" cy="307777"/>
          </a:xfrm>
          <a:prstGeom prst="rect">
            <a:avLst/>
          </a:prstGeom>
          <a:noFill/>
        </p:spPr>
        <p:txBody>
          <a:bodyPr wrap="square" rtlCol="0">
            <a:spAutoFit/>
          </a:bodyPr>
          <a:lstStyle/>
          <a:p>
            <a:r>
              <a:rPr lang="en-US" dirty="0"/>
              <a:t>17</a:t>
            </a:r>
          </a:p>
        </p:txBody>
      </p:sp>
      <p:sp>
        <p:nvSpPr>
          <p:cNvPr id="22" name="TextBox 21">
            <a:extLst>
              <a:ext uri="{FF2B5EF4-FFF2-40B4-BE49-F238E27FC236}">
                <a16:creationId xmlns:a16="http://schemas.microsoft.com/office/drawing/2014/main" id="{FE31F57F-3767-47F4-8712-B2E1BFBA6343}"/>
              </a:ext>
            </a:extLst>
          </p:cNvPr>
          <p:cNvSpPr txBox="1"/>
          <p:nvPr/>
        </p:nvSpPr>
        <p:spPr>
          <a:xfrm>
            <a:off x="3417902" y="4601953"/>
            <a:ext cx="550415" cy="307777"/>
          </a:xfrm>
          <a:prstGeom prst="rect">
            <a:avLst/>
          </a:prstGeom>
          <a:noFill/>
        </p:spPr>
        <p:txBody>
          <a:bodyPr wrap="square" rtlCol="0">
            <a:spAutoFit/>
          </a:bodyPr>
          <a:lstStyle/>
          <a:p>
            <a:r>
              <a:rPr lang="en-US" dirty="0"/>
              <a:t>16</a:t>
            </a:r>
          </a:p>
        </p:txBody>
      </p:sp>
      <p:sp>
        <p:nvSpPr>
          <p:cNvPr id="23" name="TextBox 22">
            <a:extLst>
              <a:ext uri="{FF2B5EF4-FFF2-40B4-BE49-F238E27FC236}">
                <a16:creationId xmlns:a16="http://schemas.microsoft.com/office/drawing/2014/main" id="{DF306E16-443A-4DF8-8D58-7C3E122454BA}"/>
              </a:ext>
            </a:extLst>
          </p:cNvPr>
          <p:cNvSpPr txBox="1"/>
          <p:nvPr/>
        </p:nvSpPr>
        <p:spPr>
          <a:xfrm>
            <a:off x="10866042" y="4887309"/>
            <a:ext cx="692460" cy="307777"/>
          </a:xfrm>
          <a:prstGeom prst="rect">
            <a:avLst/>
          </a:prstGeom>
          <a:noFill/>
        </p:spPr>
        <p:txBody>
          <a:bodyPr wrap="square" rtlCol="0">
            <a:spAutoFit/>
          </a:bodyPr>
          <a:lstStyle/>
          <a:p>
            <a:r>
              <a:rPr lang="en-US" dirty="0"/>
              <a:t>19</a:t>
            </a:r>
          </a:p>
        </p:txBody>
      </p:sp>
      <p:sp>
        <p:nvSpPr>
          <p:cNvPr id="24" name="TextBox 23">
            <a:extLst>
              <a:ext uri="{FF2B5EF4-FFF2-40B4-BE49-F238E27FC236}">
                <a16:creationId xmlns:a16="http://schemas.microsoft.com/office/drawing/2014/main" id="{2239F846-86DC-48E5-808B-B670DCA27B78}"/>
              </a:ext>
            </a:extLst>
          </p:cNvPr>
          <p:cNvSpPr txBox="1"/>
          <p:nvPr/>
        </p:nvSpPr>
        <p:spPr>
          <a:xfrm>
            <a:off x="4704787" y="4684088"/>
            <a:ext cx="692460" cy="307777"/>
          </a:xfrm>
          <a:prstGeom prst="rect">
            <a:avLst/>
          </a:prstGeom>
          <a:noFill/>
        </p:spPr>
        <p:txBody>
          <a:bodyPr wrap="square" rtlCol="0">
            <a:spAutoFit/>
          </a:bodyPr>
          <a:lstStyle/>
          <a:p>
            <a:r>
              <a:rPr lang="en-US" dirty="0"/>
              <a:t>19</a:t>
            </a:r>
          </a:p>
        </p:txBody>
      </p:sp>
      <p:sp>
        <p:nvSpPr>
          <p:cNvPr id="25" name="TextBox 24">
            <a:extLst>
              <a:ext uri="{FF2B5EF4-FFF2-40B4-BE49-F238E27FC236}">
                <a16:creationId xmlns:a16="http://schemas.microsoft.com/office/drawing/2014/main" id="{02775E65-7A0C-405D-8AC6-4FC0A293FA00}"/>
              </a:ext>
            </a:extLst>
          </p:cNvPr>
          <p:cNvSpPr txBox="1"/>
          <p:nvPr/>
        </p:nvSpPr>
        <p:spPr>
          <a:xfrm>
            <a:off x="7590406" y="5414091"/>
            <a:ext cx="692460" cy="307777"/>
          </a:xfrm>
          <a:prstGeom prst="rect">
            <a:avLst/>
          </a:prstGeom>
          <a:noFill/>
        </p:spPr>
        <p:txBody>
          <a:bodyPr wrap="square" rtlCol="0">
            <a:spAutoFit/>
          </a:bodyPr>
          <a:lstStyle/>
          <a:p>
            <a:r>
              <a:rPr lang="en-US" dirty="0"/>
              <a:t>19</a:t>
            </a:r>
          </a:p>
        </p:txBody>
      </p:sp>
      <p:sp>
        <p:nvSpPr>
          <p:cNvPr id="26" name="TextBox 25">
            <a:extLst>
              <a:ext uri="{FF2B5EF4-FFF2-40B4-BE49-F238E27FC236}">
                <a16:creationId xmlns:a16="http://schemas.microsoft.com/office/drawing/2014/main" id="{ACAFB29D-EBD3-4DD2-8C2A-49EB82937F1E}"/>
              </a:ext>
            </a:extLst>
          </p:cNvPr>
          <p:cNvSpPr txBox="1"/>
          <p:nvPr/>
        </p:nvSpPr>
        <p:spPr>
          <a:xfrm>
            <a:off x="838200" y="2419776"/>
            <a:ext cx="408373" cy="307777"/>
          </a:xfrm>
          <a:prstGeom prst="rect">
            <a:avLst/>
          </a:prstGeom>
          <a:noFill/>
        </p:spPr>
        <p:txBody>
          <a:bodyPr wrap="square" rtlCol="0">
            <a:spAutoFit/>
          </a:bodyPr>
          <a:lstStyle/>
          <a:p>
            <a:r>
              <a:rPr lang="en-US" dirty="0"/>
              <a:t>14</a:t>
            </a:r>
          </a:p>
        </p:txBody>
      </p:sp>
      <p:sp>
        <p:nvSpPr>
          <p:cNvPr id="27" name="TextBox 26">
            <a:extLst>
              <a:ext uri="{FF2B5EF4-FFF2-40B4-BE49-F238E27FC236}">
                <a16:creationId xmlns:a16="http://schemas.microsoft.com/office/drawing/2014/main" id="{B4FFBFE3-54F5-4F89-B67F-DA0934ED4499}"/>
              </a:ext>
            </a:extLst>
          </p:cNvPr>
          <p:cNvSpPr txBox="1"/>
          <p:nvPr/>
        </p:nvSpPr>
        <p:spPr>
          <a:xfrm>
            <a:off x="9579157" y="2723725"/>
            <a:ext cx="408373" cy="307777"/>
          </a:xfrm>
          <a:prstGeom prst="rect">
            <a:avLst/>
          </a:prstGeom>
          <a:noFill/>
        </p:spPr>
        <p:txBody>
          <a:bodyPr wrap="square" rtlCol="0">
            <a:spAutoFit/>
          </a:bodyPr>
          <a:lstStyle/>
          <a:p>
            <a:r>
              <a:rPr lang="en-US" dirty="0"/>
              <a:t>14</a:t>
            </a:r>
          </a:p>
        </p:txBody>
      </p:sp>
      <p:cxnSp>
        <p:nvCxnSpPr>
          <p:cNvPr id="28" name="Connector: Curved 27">
            <a:extLst>
              <a:ext uri="{FF2B5EF4-FFF2-40B4-BE49-F238E27FC236}">
                <a16:creationId xmlns:a16="http://schemas.microsoft.com/office/drawing/2014/main" id="{5004014A-A673-4ADA-A1B0-A1416F6F4F6B}"/>
              </a:ext>
            </a:extLst>
          </p:cNvPr>
          <p:cNvCxnSpPr>
            <a:cxnSpLocks/>
          </p:cNvCxnSpPr>
          <p:nvPr/>
        </p:nvCxnSpPr>
        <p:spPr>
          <a:xfrm rot="10800000" flipH="1" flipV="1">
            <a:off x="888068" y="2593501"/>
            <a:ext cx="505724" cy="539091"/>
          </a:xfrm>
          <a:prstGeom prst="curvedConnector4">
            <a:avLst>
              <a:gd name="adj1" fmla="val -45203"/>
              <a:gd name="adj2" fmla="val 64273"/>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54E8E77-5654-4F60-92C1-299D63FC52D5}"/>
              </a:ext>
            </a:extLst>
          </p:cNvPr>
          <p:cNvSpPr txBox="1"/>
          <p:nvPr/>
        </p:nvSpPr>
        <p:spPr>
          <a:xfrm>
            <a:off x="2796465" y="5309124"/>
            <a:ext cx="692460"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58810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Case 3 code – Example 1 </a:t>
            </a:r>
          </a:p>
        </p:txBody>
      </p:sp>
      <p:pic>
        <p:nvPicPr>
          <p:cNvPr id="22534" name="Picture 6" descr="deletion in a binary search tree">
            <a:extLst>
              <a:ext uri="{FF2B5EF4-FFF2-40B4-BE49-F238E27FC236}">
                <a16:creationId xmlns:a16="http://schemas.microsoft.com/office/drawing/2014/main" id="{F17EBA89-A25F-4D92-8423-C2214E48AD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819" y="1825625"/>
            <a:ext cx="10130361" cy="4351338"/>
          </a:xfr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F2EC31B-EBFA-4277-9E5C-94094DCAA14D}"/>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6" name="Slide Number Placeholder 5">
            <a:extLst>
              <a:ext uri="{FF2B5EF4-FFF2-40B4-BE49-F238E27FC236}">
                <a16:creationId xmlns:a16="http://schemas.microsoft.com/office/drawing/2014/main" id="{D45D1C8C-E6AC-4A86-9609-5FE2796A19C6}"/>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34</a:t>
            </a:fld>
            <a:endParaRPr lang="en-US"/>
          </a:p>
        </p:txBody>
      </p:sp>
      <p:sp>
        <p:nvSpPr>
          <p:cNvPr id="7" name="TextBox 6">
            <a:extLst>
              <a:ext uri="{FF2B5EF4-FFF2-40B4-BE49-F238E27FC236}">
                <a16:creationId xmlns:a16="http://schemas.microsoft.com/office/drawing/2014/main" id="{A6F03759-A1AE-4C37-8476-852558DB4197}"/>
              </a:ext>
            </a:extLst>
          </p:cNvPr>
          <p:cNvSpPr txBox="1"/>
          <p:nvPr/>
        </p:nvSpPr>
        <p:spPr>
          <a:xfrm>
            <a:off x="2201813" y="1977947"/>
            <a:ext cx="40837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4BD57860-5CBC-4B05-9BE1-FC8EB24DA6C0}"/>
              </a:ext>
            </a:extLst>
          </p:cNvPr>
          <p:cNvSpPr txBox="1"/>
          <p:nvPr/>
        </p:nvSpPr>
        <p:spPr>
          <a:xfrm>
            <a:off x="9898753" y="2111999"/>
            <a:ext cx="408373" cy="307777"/>
          </a:xfrm>
          <a:prstGeom prst="rect">
            <a:avLst/>
          </a:prstGeom>
          <a:noFill/>
        </p:spPr>
        <p:txBody>
          <a:bodyPr wrap="square" rtlCol="0">
            <a:spAutoFit/>
          </a:bodyPr>
          <a:lstStyle/>
          <a:p>
            <a:r>
              <a:rPr lang="en-US" dirty="0"/>
              <a:t>20</a:t>
            </a:r>
          </a:p>
        </p:txBody>
      </p:sp>
      <p:sp>
        <p:nvSpPr>
          <p:cNvPr id="9" name="TextBox 8">
            <a:extLst>
              <a:ext uri="{FF2B5EF4-FFF2-40B4-BE49-F238E27FC236}">
                <a16:creationId xmlns:a16="http://schemas.microsoft.com/office/drawing/2014/main" id="{6CB3C4C8-1C9B-4F3B-9593-0855F6DC3B0D}"/>
              </a:ext>
            </a:extLst>
          </p:cNvPr>
          <p:cNvSpPr txBox="1"/>
          <p:nvPr/>
        </p:nvSpPr>
        <p:spPr>
          <a:xfrm>
            <a:off x="4673354" y="2659473"/>
            <a:ext cx="408373" cy="307777"/>
          </a:xfrm>
          <a:prstGeom prst="rect">
            <a:avLst/>
          </a:prstGeom>
          <a:noFill/>
        </p:spPr>
        <p:txBody>
          <a:bodyPr wrap="square" rtlCol="0">
            <a:spAutoFit/>
          </a:bodyPr>
          <a:lstStyle/>
          <a:p>
            <a:r>
              <a:rPr lang="en-US" b="1" dirty="0"/>
              <a:t>14</a:t>
            </a:r>
          </a:p>
        </p:txBody>
      </p:sp>
      <p:sp>
        <p:nvSpPr>
          <p:cNvPr id="10" name="TextBox 9">
            <a:extLst>
              <a:ext uri="{FF2B5EF4-FFF2-40B4-BE49-F238E27FC236}">
                <a16:creationId xmlns:a16="http://schemas.microsoft.com/office/drawing/2014/main" id="{8535F1D6-D352-42C0-AE8C-FBB2725A8A0B}"/>
              </a:ext>
            </a:extLst>
          </p:cNvPr>
          <p:cNvSpPr txBox="1"/>
          <p:nvPr/>
        </p:nvSpPr>
        <p:spPr>
          <a:xfrm>
            <a:off x="4038600" y="3847405"/>
            <a:ext cx="328776" cy="307777"/>
          </a:xfrm>
          <a:prstGeom prst="rect">
            <a:avLst/>
          </a:prstGeom>
          <a:noFill/>
        </p:spPr>
        <p:txBody>
          <a:bodyPr wrap="square" rtlCol="0">
            <a:spAutoFit/>
          </a:bodyPr>
          <a:lstStyle/>
          <a:p>
            <a:r>
              <a:rPr lang="en-US" dirty="0"/>
              <a:t>8</a:t>
            </a:r>
          </a:p>
        </p:txBody>
      </p:sp>
      <p:sp>
        <p:nvSpPr>
          <p:cNvPr id="11" name="TextBox 10">
            <a:extLst>
              <a:ext uri="{FF2B5EF4-FFF2-40B4-BE49-F238E27FC236}">
                <a16:creationId xmlns:a16="http://schemas.microsoft.com/office/drawing/2014/main" id="{AD4BC870-0EAB-4EA4-AE56-76C4770272FF}"/>
              </a:ext>
            </a:extLst>
          </p:cNvPr>
          <p:cNvSpPr txBox="1"/>
          <p:nvPr/>
        </p:nvSpPr>
        <p:spPr>
          <a:xfrm>
            <a:off x="8539579" y="4447509"/>
            <a:ext cx="328776" cy="307777"/>
          </a:xfrm>
          <a:prstGeom prst="rect">
            <a:avLst/>
          </a:prstGeom>
          <a:noFill/>
        </p:spPr>
        <p:txBody>
          <a:bodyPr wrap="square" rtlCol="0">
            <a:spAutoFit/>
          </a:bodyPr>
          <a:lstStyle/>
          <a:p>
            <a:r>
              <a:rPr lang="en-US" dirty="0"/>
              <a:t>8</a:t>
            </a:r>
          </a:p>
        </p:txBody>
      </p:sp>
      <p:sp>
        <p:nvSpPr>
          <p:cNvPr id="12" name="TextBox 11">
            <a:extLst>
              <a:ext uri="{FF2B5EF4-FFF2-40B4-BE49-F238E27FC236}">
                <a16:creationId xmlns:a16="http://schemas.microsoft.com/office/drawing/2014/main" id="{FEDD2F9F-1A37-4642-9E2C-C250C942480D}"/>
              </a:ext>
            </a:extLst>
          </p:cNvPr>
          <p:cNvSpPr txBox="1"/>
          <p:nvPr/>
        </p:nvSpPr>
        <p:spPr>
          <a:xfrm>
            <a:off x="1136493" y="5587657"/>
            <a:ext cx="550415" cy="307777"/>
          </a:xfrm>
          <a:prstGeom prst="rect">
            <a:avLst/>
          </a:prstGeom>
          <a:noFill/>
        </p:spPr>
        <p:txBody>
          <a:bodyPr wrap="square" rtlCol="0">
            <a:spAutoFit/>
          </a:bodyPr>
          <a:lstStyle/>
          <a:p>
            <a:r>
              <a:rPr lang="en-US" dirty="0"/>
              <a:t>16</a:t>
            </a:r>
          </a:p>
        </p:txBody>
      </p:sp>
      <p:sp>
        <p:nvSpPr>
          <p:cNvPr id="13" name="TextBox 12">
            <a:extLst>
              <a:ext uri="{FF2B5EF4-FFF2-40B4-BE49-F238E27FC236}">
                <a16:creationId xmlns:a16="http://schemas.microsoft.com/office/drawing/2014/main" id="{89F98E4F-89AC-481A-8E65-A8DC7F8F5231}"/>
              </a:ext>
            </a:extLst>
          </p:cNvPr>
          <p:cNvSpPr txBox="1"/>
          <p:nvPr/>
        </p:nvSpPr>
        <p:spPr>
          <a:xfrm>
            <a:off x="4673354" y="5037214"/>
            <a:ext cx="550415" cy="307777"/>
          </a:xfrm>
          <a:prstGeom prst="rect">
            <a:avLst/>
          </a:prstGeom>
          <a:noFill/>
        </p:spPr>
        <p:txBody>
          <a:bodyPr wrap="square" rtlCol="0">
            <a:spAutoFit/>
          </a:bodyPr>
          <a:lstStyle/>
          <a:p>
            <a:r>
              <a:rPr lang="en-US" dirty="0"/>
              <a:t>16</a:t>
            </a:r>
          </a:p>
        </p:txBody>
      </p:sp>
      <p:sp>
        <p:nvSpPr>
          <p:cNvPr id="14" name="TextBox 13">
            <a:extLst>
              <a:ext uri="{FF2B5EF4-FFF2-40B4-BE49-F238E27FC236}">
                <a16:creationId xmlns:a16="http://schemas.microsoft.com/office/drawing/2014/main" id="{ED687F47-2120-40B2-816F-6F53044071DE}"/>
              </a:ext>
            </a:extLst>
          </p:cNvPr>
          <p:cNvSpPr txBox="1"/>
          <p:nvPr/>
        </p:nvSpPr>
        <p:spPr>
          <a:xfrm>
            <a:off x="8868355" y="5741545"/>
            <a:ext cx="550415" cy="307777"/>
          </a:xfrm>
          <a:prstGeom prst="rect">
            <a:avLst/>
          </a:prstGeom>
          <a:noFill/>
        </p:spPr>
        <p:txBody>
          <a:bodyPr wrap="square" rtlCol="0">
            <a:spAutoFit/>
          </a:bodyPr>
          <a:lstStyle/>
          <a:p>
            <a:r>
              <a:rPr lang="en-US" dirty="0"/>
              <a:t>16</a:t>
            </a:r>
          </a:p>
        </p:txBody>
      </p:sp>
      <p:sp>
        <p:nvSpPr>
          <p:cNvPr id="15" name="TextBox 14">
            <a:extLst>
              <a:ext uri="{FF2B5EF4-FFF2-40B4-BE49-F238E27FC236}">
                <a16:creationId xmlns:a16="http://schemas.microsoft.com/office/drawing/2014/main" id="{0EC58F21-CA76-4A04-819D-28E2E36A6368}"/>
              </a:ext>
            </a:extLst>
          </p:cNvPr>
          <p:cNvSpPr txBox="1"/>
          <p:nvPr/>
        </p:nvSpPr>
        <p:spPr>
          <a:xfrm>
            <a:off x="1411700" y="3143168"/>
            <a:ext cx="550415" cy="307777"/>
          </a:xfrm>
          <a:prstGeom prst="rect">
            <a:avLst/>
          </a:prstGeom>
          <a:noFill/>
        </p:spPr>
        <p:txBody>
          <a:bodyPr wrap="square" rtlCol="0">
            <a:spAutoFit/>
          </a:bodyPr>
          <a:lstStyle/>
          <a:p>
            <a:r>
              <a:rPr lang="en-US" dirty="0"/>
              <a:t>15</a:t>
            </a:r>
          </a:p>
        </p:txBody>
      </p:sp>
      <p:sp>
        <p:nvSpPr>
          <p:cNvPr id="16" name="TextBox 15">
            <a:extLst>
              <a:ext uri="{FF2B5EF4-FFF2-40B4-BE49-F238E27FC236}">
                <a16:creationId xmlns:a16="http://schemas.microsoft.com/office/drawing/2014/main" id="{B6B2A716-3D1B-4F85-B1D9-74E623EE451B}"/>
              </a:ext>
            </a:extLst>
          </p:cNvPr>
          <p:cNvSpPr txBox="1"/>
          <p:nvPr/>
        </p:nvSpPr>
        <p:spPr>
          <a:xfrm>
            <a:off x="9249792" y="3296858"/>
            <a:ext cx="550415" cy="307777"/>
          </a:xfrm>
          <a:prstGeom prst="rect">
            <a:avLst/>
          </a:prstGeom>
          <a:noFill/>
        </p:spPr>
        <p:txBody>
          <a:bodyPr wrap="square" rtlCol="0">
            <a:spAutoFit/>
          </a:bodyPr>
          <a:lstStyle/>
          <a:p>
            <a:r>
              <a:rPr lang="en-US" dirty="0"/>
              <a:t>15</a:t>
            </a:r>
          </a:p>
        </p:txBody>
      </p:sp>
      <p:sp>
        <p:nvSpPr>
          <p:cNvPr id="17" name="TextBox 16">
            <a:extLst>
              <a:ext uri="{FF2B5EF4-FFF2-40B4-BE49-F238E27FC236}">
                <a16:creationId xmlns:a16="http://schemas.microsoft.com/office/drawing/2014/main" id="{60FF2F8A-6CE0-4955-A5AA-FEA78FCA6364}"/>
              </a:ext>
            </a:extLst>
          </p:cNvPr>
          <p:cNvSpPr txBox="1"/>
          <p:nvPr/>
        </p:nvSpPr>
        <p:spPr>
          <a:xfrm>
            <a:off x="1820074" y="4423465"/>
            <a:ext cx="585925"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3F349CE6-1A6C-48EC-A6F3-3E2A082604F2}"/>
              </a:ext>
            </a:extLst>
          </p:cNvPr>
          <p:cNvSpPr txBox="1"/>
          <p:nvPr/>
        </p:nvSpPr>
        <p:spPr>
          <a:xfrm>
            <a:off x="9605790" y="4519201"/>
            <a:ext cx="585925"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6753BD60-2DF8-4A19-A9CB-EE703D8E3EC2}"/>
              </a:ext>
            </a:extLst>
          </p:cNvPr>
          <p:cNvSpPr txBox="1"/>
          <p:nvPr/>
        </p:nvSpPr>
        <p:spPr>
          <a:xfrm>
            <a:off x="5406651" y="3847404"/>
            <a:ext cx="585925" cy="307777"/>
          </a:xfrm>
          <a:prstGeom prst="rect">
            <a:avLst/>
          </a:prstGeom>
          <a:noFill/>
        </p:spPr>
        <p:txBody>
          <a:bodyPr wrap="square" rtlCol="0">
            <a:spAutoFit/>
          </a:bodyPr>
          <a:lstStyle/>
          <a:p>
            <a:r>
              <a:rPr lang="en-US" dirty="0"/>
              <a:t>17</a:t>
            </a:r>
          </a:p>
        </p:txBody>
      </p:sp>
      <p:sp>
        <p:nvSpPr>
          <p:cNvPr id="20" name="TextBox 19">
            <a:extLst>
              <a:ext uri="{FF2B5EF4-FFF2-40B4-BE49-F238E27FC236}">
                <a16:creationId xmlns:a16="http://schemas.microsoft.com/office/drawing/2014/main" id="{F4B5DFAA-BCCF-491B-97A7-0693BE85AF39}"/>
              </a:ext>
            </a:extLst>
          </p:cNvPr>
          <p:cNvSpPr txBox="1"/>
          <p:nvPr/>
        </p:nvSpPr>
        <p:spPr>
          <a:xfrm>
            <a:off x="2530135" y="5582382"/>
            <a:ext cx="692460" cy="307777"/>
          </a:xfrm>
          <a:prstGeom prst="rect">
            <a:avLst/>
          </a:prstGeom>
          <a:noFill/>
        </p:spPr>
        <p:txBody>
          <a:bodyPr wrap="square" rtlCol="0">
            <a:spAutoFit/>
          </a:bodyPr>
          <a:lstStyle/>
          <a:p>
            <a:r>
              <a:rPr lang="en-US" dirty="0"/>
              <a:t>19</a:t>
            </a:r>
          </a:p>
        </p:txBody>
      </p:sp>
      <p:sp>
        <p:nvSpPr>
          <p:cNvPr id="21" name="TextBox 20">
            <a:extLst>
              <a:ext uri="{FF2B5EF4-FFF2-40B4-BE49-F238E27FC236}">
                <a16:creationId xmlns:a16="http://schemas.microsoft.com/office/drawing/2014/main" id="{F3D2CE14-4EA0-4C5F-BA0A-070E633C193A}"/>
              </a:ext>
            </a:extLst>
          </p:cNvPr>
          <p:cNvSpPr txBox="1"/>
          <p:nvPr/>
        </p:nvSpPr>
        <p:spPr>
          <a:xfrm>
            <a:off x="6095999" y="5037213"/>
            <a:ext cx="692460" cy="307777"/>
          </a:xfrm>
          <a:prstGeom prst="rect">
            <a:avLst/>
          </a:prstGeom>
          <a:noFill/>
        </p:spPr>
        <p:txBody>
          <a:bodyPr wrap="square" rtlCol="0">
            <a:spAutoFit/>
          </a:bodyPr>
          <a:lstStyle/>
          <a:p>
            <a:r>
              <a:rPr lang="en-US" dirty="0"/>
              <a:t>19</a:t>
            </a:r>
          </a:p>
        </p:txBody>
      </p:sp>
      <p:sp>
        <p:nvSpPr>
          <p:cNvPr id="22" name="TextBox 21">
            <a:extLst>
              <a:ext uri="{FF2B5EF4-FFF2-40B4-BE49-F238E27FC236}">
                <a16:creationId xmlns:a16="http://schemas.microsoft.com/office/drawing/2014/main" id="{FDC953C4-E8EF-4329-9EBA-E72F05AB3BDE}"/>
              </a:ext>
            </a:extLst>
          </p:cNvPr>
          <p:cNvSpPr txBox="1"/>
          <p:nvPr/>
        </p:nvSpPr>
        <p:spPr>
          <a:xfrm>
            <a:off x="10290480" y="5736270"/>
            <a:ext cx="692460" cy="307777"/>
          </a:xfrm>
          <a:prstGeom prst="rect">
            <a:avLst/>
          </a:prstGeom>
          <a:noFill/>
        </p:spPr>
        <p:txBody>
          <a:bodyPr wrap="square" rtlCol="0">
            <a:spAutoFit/>
          </a:bodyPr>
          <a:lstStyle/>
          <a:p>
            <a:r>
              <a:rPr lang="en-US" dirty="0"/>
              <a:t>19</a:t>
            </a:r>
          </a:p>
        </p:txBody>
      </p:sp>
      <p:sp>
        <p:nvSpPr>
          <p:cNvPr id="23" name="TextBox 22">
            <a:extLst>
              <a:ext uri="{FF2B5EF4-FFF2-40B4-BE49-F238E27FC236}">
                <a16:creationId xmlns:a16="http://schemas.microsoft.com/office/drawing/2014/main" id="{8A9B0B65-98B2-4402-8630-D7A7629B54A9}"/>
              </a:ext>
            </a:extLst>
          </p:cNvPr>
          <p:cNvSpPr txBox="1"/>
          <p:nvPr/>
        </p:nvSpPr>
        <p:spPr>
          <a:xfrm>
            <a:off x="2849732" y="3146784"/>
            <a:ext cx="585926" cy="307777"/>
          </a:xfrm>
          <a:prstGeom prst="rect">
            <a:avLst/>
          </a:prstGeom>
          <a:noFill/>
        </p:spPr>
        <p:txBody>
          <a:bodyPr wrap="square" rtlCol="0">
            <a:spAutoFit/>
          </a:bodyPr>
          <a:lstStyle/>
          <a:p>
            <a:r>
              <a:rPr lang="en-US" dirty="0"/>
              <a:t>22</a:t>
            </a:r>
          </a:p>
        </p:txBody>
      </p:sp>
      <p:sp>
        <p:nvSpPr>
          <p:cNvPr id="24" name="TextBox 23">
            <a:extLst>
              <a:ext uri="{FF2B5EF4-FFF2-40B4-BE49-F238E27FC236}">
                <a16:creationId xmlns:a16="http://schemas.microsoft.com/office/drawing/2014/main" id="{04076EA5-7A3A-4098-8399-3041CFAFA057}"/>
              </a:ext>
            </a:extLst>
          </p:cNvPr>
          <p:cNvSpPr txBox="1"/>
          <p:nvPr/>
        </p:nvSpPr>
        <p:spPr>
          <a:xfrm>
            <a:off x="10575254" y="3275111"/>
            <a:ext cx="585926" cy="307777"/>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1025286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Case 3 code – Example 2 </a:t>
            </a:r>
          </a:p>
        </p:txBody>
      </p:sp>
      <p:pic>
        <p:nvPicPr>
          <p:cNvPr id="19458" name="Picture 2" descr="transplanting in a binary search tree">
            <a:extLst>
              <a:ext uri="{FF2B5EF4-FFF2-40B4-BE49-F238E27FC236}">
                <a16:creationId xmlns:a16="http://schemas.microsoft.com/office/drawing/2014/main" id="{33E3A431-23A9-41DF-A71C-D921F66A4A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274" y="1825625"/>
            <a:ext cx="842945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EB0C179-4370-4ABC-800A-A499282D537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8BB2C9E3-E827-4B89-A963-F3553281BB99}"/>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35</a:t>
            </a:fld>
            <a:endParaRPr lang="en-US"/>
          </a:p>
        </p:txBody>
      </p:sp>
      <p:sp>
        <p:nvSpPr>
          <p:cNvPr id="3" name="TextBox 2">
            <a:extLst>
              <a:ext uri="{FF2B5EF4-FFF2-40B4-BE49-F238E27FC236}">
                <a16:creationId xmlns:a16="http://schemas.microsoft.com/office/drawing/2014/main" id="{382F4F49-01D4-4295-AFD1-5DEC9CEA5FCC}"/>
              </a:ext>
            </a:extLst>
          </p:cNvPr>
          <p:cNvSpPr txBox="1"/>
          <p:nvPr/>
        </p:nvSpPr>
        <p:spPr>
          <a:xfrm>
            <a:off x="3755253" y="1912583"/>
            <a:ext cx="90552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BDC75BF6-8ED0-488D-9470-2E57DB98DBD0}"/>
              </a:ext>
            </a:extLst>
          </p:cNvPr>
          <p:cNvSpPr txBox="1"/>
          <p:nvPr/>
        </p:nvSpPr>
        <p:spPr>
          <a:xfrm>
            <a:off x="8026892" y="1915005"/>
            <a:ext cx="905523" cy="307777"/>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25F5F5E4-9C4E-4DB7-AA30-57EBBBD4FEA1}"/>
              </a:ext>
            </a:extLst>
          </p:cNvPr>
          <p:cNvSpPr txBox="1"/>
          <p:nvPr/>
        </p:nvSpPr>
        <p:spPr>
          <a:xfrm>
            <a:off x="4280515" y="2890606"/>
            <a:ext cx="905523" cy="307777"/>
          </a:xfrm>
          <a:prstGeom prst="rect">
            <a:avLst/>
          </a:prstGeom>
          <a:noFill/>
        </p:spPr>
        <p:txBody>
          <a:bodyPr wrap="square" rtlCol="0">
            <a:spAutoFit/>
          </a:bodyPr>
          <a:lstStyle/>
          <a:p>
            <a:r>
              <a:rPr lang="en-US" dirty="0"/>
              <a:t>22</a:t>
            </a:r>
          </a:p>
        </p:txBody>
      </p:sp>
      <p:sp>
        <p:nvSpPr>
          <p:cNvPr id="9" name="TextBox 8">
            <a:extLst>
              <a:ext uri="{FF2B5EF4-FFF2-40B4-BE49-F238E27FC236}">
                <a16:creationId xmlns:a16="http://schemas.microsoft.com/office/drawing/2014/main" id="{45D1C10A-7783-448E-B7CE-64645469C2D4}"/>
              </a:ext>
            </a:extLst>
          </p:cNvPr>
          <p:cNvSpPr txBox="1"/>
          <p:nvPr/>
        </p:nvSpPr>
        <p:spPr>
          <a:xfrm>
            <a:off x="8610600" y="2884150"/>
            <a:ext cx="905523" cy="307777"/>
          </a:xfrm>
          <a:prstGeom prst="rect">
            <a:avLst/>
          </a:prstGeom>
          <a:noFill/>
        </p:spPr>
        <p:txBody>
          <a:bodyPr wrap="square" rtlCol="0">
            <a:spAutoFit/>
          </a:bodyPr>
          <a:lstStyle/>
          <a:p>
            <a:r>
              <a:rPr lang="en-US" dirty="0"/>
              <a:t>22</a:t>
            </a:r>
          </a:p>
        </p:txBody>
      </p:sp>
      <p:sp>
        <p:nvSpPr>
          <p:cNvPr id="10" name="TextBox 9">
            <a:extLst>
              <a:ext uri="{FF2B5EF4-FFF2-40B4-BE49-F238E27FC236}">
                <a16:creationId xmlns:a16="http://schemas.microsoft.com/office/drawing/2014/main" id="{55722538-C161-44E0-84CC-3A5A9114C7EF}"/>
              </a:ext>
            </a:extLst>
          </p:cNvPr>
          <p:cNvSpPr txBox="1"/>
          <p:nvPr/>
        </p:nvSpPr>
        <p:spPr>
          <a:xfrm>
            <a:off x="2652969" y="3847405"/>
            <a:ext cx="585926" cy="307777"/>
          </a:xfrm>
          <a:prstGeom prst="rect">
            <a:avLst/>
          </a:prstGeom>
          <a:noFill/>
        </p:spPr>
        <p:txBody>
          <a:bodyPr wrap="square" rtlCol="0">
            <a:spAutoFit/>
          </a:bodyPr>
          <a:lstStyle/>
          <a:p>
            <a:r>
              <a:rPr lang="en-US" dirty="0"/>
              <a:t>3</a:t>
            </a:r>
          </a:p>
        </p:txBody>
      </p:sp>
      <p:sp>
        <p:nvSpPr>
          <p:cNvPr id="11" name="TextBox 10">
            <a:extLst>
              <a:ext uri="{FF2B5EF4-FFF2-40B4-BE49-F238E27FC236}">
                <a16:creationId xmlns:a16="http://schemas.microsoft.com/office/drawing/2014/main" id="{35D6627B-2629-4024-BBD6-787F25CA8601}"/>
              </a:ext>
            </a:extLst>
          </p:cNvPr>
          <p:cNvSpPr txBox="1"/>
          <p:nvPr/>
        </p:nvSpPr>
        <p:spPr>
          <a:xfrm>
            <a:off x="9252088" y="3666074"/>
            <a:ext cx="905523" cy="307777"/>
          </a:xfrm>
          <a:prstGeom prst="rect">
            <a:avLst/>
          </a:prstGeom>
          <a:noFill/>
        </p:spPr>
        <p:txBody>
          <a:bodyPr wrap="square" rtlCol="0">
            <a:spAutoFit/>
          </a:bodyPr>
          <a:lstStyle/>
          <a:p>
            <a:r>
              <a:rPr lang="en-US" dirty="0"/>
              <a:t>3</a:t>
            </a:r>
          </a:p>
        </p:txBody>
      </p:sp>
      <p:sp>
        <p:nvSpPr>
          <p:cNvPr id="12" name="TextBox 11">
            <a:extLst>
              <a:ext uri="{FF2B5EF4-FFF2-40B4-BE49-F238E27FC236}">
                <a16:creationId xmlns:a16="http://schemas.microsoft.com/office/drawing/2014/main" id="{8D128729-862F-45CA-824A-290F0CA7A344}"/>
              </a:ext>
            </a:extLst>
          </p:cNvPr>
          <p:cNvSpPr txBox="1"/>
          <p:nvPr/>
        </p:nvSpPr>
        <p:spPr>
          <a:xfrm>
            <a:off x="3167873" y="2894507"/>
            <a:ext cx="585926" cy="307777"/>
          </a:xfrm>
          <a:prstGeom prst="rect">
            <a:avLst/>
          </a:prstGeom>
          <a:noFill/>
        </p:spPr>
        <p:txBody>
          <a:bodyPr wrap="square" rtlCol="0">
            <a:spAutoFit/>
          </a:bodyPr>
          <a:lstStyle/>
          <a:p>
            <a:r>
              <a:rPr lang="en-US" dirty="0"/>
              <a:t>12</a:t>
            </a:r>
          </a:p>
        </p:txBody>
      </p:sp>
      <p:sp>
        <p:nvSpPr>
          <p:cNvPr id="13" name="TextBox 12">
            <a:extLst>
              <a:ext uri="{FF2B5EF4-FFF2-40B4-BE49-F238E27FC236}">
                <a16:creationId xmlns:a16="http://schemas.microsoft.com/office/drawing/2014/main" id="{E6EF23D9-B5DC-4483-83E7-5D86F329E42B}"/>
              </a:ext>
            </a:extLst>
          </p:cNvPr>
          <p:cNvSpPr txBox="1"/>
          <p:nvPr/>
        </p:nvSpPr>
        <p:spPr>
          <a:xfrm>
            <a:off x="9749876" y="2702553"/>
            <a:ext cx="585926" cy="307777"/>
          </a:xfrm>
          <a:prstGeom prst="rect">
            <a:avLst/>
          </a:prstGeom>
          <a:noFill/>
        </p:spPr>
        <p:txBody>
          <a:bodyPr wrap="square" rtlCol="0">
            <a:spAutoFit/>
          </a:bodyPr>
          <a:lstStyle/>
          <a:p>
            <a:r>
              <a:rPr lang="en-US" dirty="0"/>
              <a:t>12</a:t>
            </a:r>
          </a:p>
        </p:txBody>
      </p:sp>
      <p:sp>
        <p:nvSpPr>
          <p:cNvPr id="14" name="TextBox 13">
            <a:extLst>
              <a:ext uri="{FF2B5EF4-FFF2-40B4-BE49-F238E27FC236}">
                <a16:creationId xmlns:a16="http://schemas.microsoft.com/office/drawing/2014/main" id="{0A5DEE5E-8750-45B1-899D-5052F523A6CA}"/>
              </a:ext>
            </a:extLst>
          </p:cNvPr>
          <p:cNvSpPr txBox="1"/>
          <p:nvPr/>
        </p:nvSpPr>
        <p:spPr>
          <a:xfrm>
            <a:off x="3694589" y="3819962"/>
            <a:ext cx="585926" cy="307777"/>
          </a:xfrm>
          <a:prstGeom prst="rect">
            <a:avLst/>
          </a:prstGeom>
          <a:noFill/>
        </p:spPr>
        <p:txBody>
          <a:bodyPr wrap="square" rtlCol="0">
            <a:spAutoFit/>
          </a:bodyPr>
          <a:lstStyle/>
          <a:p>
            <a:r>
              <a:rPr lang="en-US" dirty="0"/>
              <a:t>16</a:t>
            </a:r>
          </a:p>
        </p:txBody>
      </p:sp>
      <p:sp>
        <p:nvSpPr>
          <p:cNvPr id="15" name="TextBox 14">
            <a:extLst>
              <a:ext uri="{FF2B5EF4-FFF2-40B4-BE49-F238E27FC236}">
                <a16:creationId xmlns:a16="http://schemas.microsoft.com/office/drawing/2014/main" id="{A05EEFA4-4E17-4DC9-948B-265BBCB2881F}"/>
              </a:ext>
            </a:extLst>
          </p:cNvPr>
          <p:cNvSpPr txBox="1"/>
          <p:nvPr/>
        </p:nvSpPr>
        <p:spPr>
          <a:xfrm>
            <a:off x="7406933" y="2895609"/>
            <a:ext cx="585926" cy="307777"/>
          </a:xfrm>
          <a:prstGeom prst="rect">
            <a:avLst/>
          </a:prstGeom>
          <a:noFill/>
        </p:spPr>
        <p:txBody>
          <a:bodyPr wrap="square" rtlCol="0">
            <a:spAutoFit/>
          </a:bodyPr>
          <a:lstStyle/>
          <a:p>
            <a:r>
              <a:rPr lang="en-US" dirty="0"/>
              <a:t>16</a:t>
            </a:r>
          </a:p>
        </p:txBody>
      </p:sp>
      <p:sp>
        <p:nvSpPr>
          <p:cNvPr id="16" name="TextBox 15">
            <a:extLst>
              <a:ext uri="{FF2B5EF4-FFF2-40B4-BE49-F238E27FC236}">
                <a16:creationId xmlns:a16="http://schemas.microsoft.com/office/drawing/2014/main" id="{6019086B-E380-41A8-9983-9E57639F293D}"/>
              </a:ext>
            </a:extLst>
          </p:cNvPr>
          <p:cNvSpPr txBox="1"/>
          <p:nvPr/>
        </p:nvSpPr>
        <p:spPr>
          <a:xfrm>
            <a:off x="4253880" y="4797985"/>
            <a:ext cx="585926" cy="307777"/>
          </a:xfrm>
          <a:prstGeom prst="rect">
            <a:avLst/>
          </a:prstGeom>
          <a:noFill/>
        </p:spPr>
        <p:txBody>
          <a:bodyPr wrap="square" rtlCol="0">
            <a:spAutoFit/>
          </a:bodyPr>
          <a:lstStyle/>
          <a:p>
            <a:r>
              <a:rPr lang="en-US" dirty="0"/>
              <a:t>18</a:t>
            </a:r>
          </a:p>
        </p:txBody>
      </p:sp>
      <p:sp>
        <p:nvSpPr>
          <p:cNvPr id="17" name="TextBox 16">
            <a:extLst>
              <a:ext uri="{FF2B5EF4-FFF2-40B4-BE49-F238E27FC236}">
                <a16:creationId xmlns:a16="http://schemas.microsoft.com/office/drawing/2014/main" id="{902E8B01-9975-4B86-ACD3-0761F35D5547}"/>
              </a:ext>
            </a:extLst>
          </p:cNvPr>
          <p:cNvSpPr txBox="1"/>
          <p:nvPr/>
        </p:nvSpPr>
        <p:spPr>
          <a:xfrm>
            <a:off x="3694589" y="5776008"/>
            <a:ext cx="585926"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D37B8113-9B1B-4504-B995-7C0E84228A7A}"/>
              </a:ext>
            </a:extLst>
          </p:cNvPr>
          <p:cNvSpPr txBox="1"/>
          <p:nvPr/>
        </p:nvSpPr>
        <p:spPr>
          <a:xfrm>
            <a:off x="4805773" y="5776008"/>
            <a:ext cx="585926" cy="307777"/>
          </a:xfrm>
          <a:prstGeom prst="rect">
            <a:avLst/>
          </a:prstGeom>
          <a:noFill/>
        </p:spPr>
        <p:txBody>
          <a:bodyPr wrap="square" rtlCol="0">
            <a:spAutoFit/>
          </a:bodyPr>
          <a:lstStyle/>
          <a:p>
            <a:r>
              <a:rPr lang="en-US" dirty="0"/>
              <a:t>19</a:t>
            </a:r>
          </a:p>
        </p:txBody>
      </p:sp>
      <p:sp>
        <p:nvSpPr>
          <p:cNvPr id="19" name="TextBox 18">
            <a:extLst>
              <a:ext uri="{FF2B5EF4-FFF2-40B4-BE49-F238E27FC236}">
                <a16:creationId xmlns:a16="http://schemas.microsoft.com/office/drawing/2014/main" id="{50967F7B-7C25-4E71-B698-30122CE80E62}"/>
              </a:ext>
            </a:extLst>
          </p:cNvPr>
          <p:cNvSpPr txBox="1"/>
          <p:nvPr/>
        </p:nvSpPr>
        <p:spPr>
          <a:xfrm>
            <a:off x="8026892" y="3869630"/>
            <a:ext cx="585926" cy="307777"/>
          </a:xfrm>
          <a:prstGeom prst="rect">
            <a:avLst/>
          </a:prstGeom>
          <a:noFill/>
        </p:spPr>
        <p:txBody>
          <a:bodyPr wrap="square" rtlCol="0">
            <a:spAutoFit/>
          </a:bodyPr>
          <a:lstStyle/>
          <a:p>
            <a:r>
              <a:rPr lang="en-US" dirty="0"/>
              <a:t>18</a:t>
            </a:r>
          </a:p>
        </p:txBody>
      </p:sp>
      <p:sp>
        <p:nvSpPr>
          <p:cNvPr id="20" name="TextBox 19">
            <a:extLst>
              <a:ext uri="{FF2B5EF4-FFF2-40B4-BE49-F238E27FC236}">
                <a16:creationId xmlns:a16="http://schemas.microsoft.com/office/drawing/2014/main" id="{9F2AE995-D9E5-41CA-A797-A426A9A7F608}"/>
              </a:ext>
            </a:extLst>
          </p:cNvPr>
          <p:cNvSpPr txBox="1"/>
          <p:nvPr/>
        </p:nvSpPr>
        <p:spPr>
          <a:xfrm>
            <a:off x="7433566" y="4797984"/>
            <a:ext cx="585926" cy="307777"/>
          </a:xfrm>
          <a:prstGeom prst="rect">
            <a:avLst/>
          </a:prstGeom>
          <a:noFill/>
        </p:spPr>
        <p:txBody>
          <a:bodyPr wrap="square" rtlCol="0">
            <a:spAutoFit/>
          </a:bodyPr>
          <a:lstStyle/>
          <a:p>
            <a:r>
              <a:rPr lang="en-US" dirty="0"/>
              <a:t>17</a:t>
            </a:r>
          </a:p>
        </p:txBody>
      </p:sp>
      <p:sp>
        <p:nvSpPr>
          <p:cNvPr id="21" name="TextBox 20">
            <a:extLst>
              <a:ext uri="{FF2B5EF4-FFF2-40B4-BE49-F238E27FC236}">
                <a16:creationId xmlns:a16="http://schemas.microsoft.com/office/drawing/2014/main" id="{35F26625-0A17-4223-9A5F-96B9E355D276}"/>
              </a:ext>
            </a:extLst>
          </p:cNvPr>
          <p:cNvSpPr txBox="1"/>
          <p:nvPr/>
        </p:nvSpPr>
        <p:spPr>
          <a:xfrm>
            <a:off x="8579183" y="4797985"/>
            <a:ext cx="585926"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4249855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C5EE-1CB8-487E-9564-7177F66C0479}"/>
              </a:ext>
            </a:extLst>
          </p:cNvPr>
          <p:cNvSpPr>
            <a:spLocks noGrp="1"/>
          </p:cNvSpPr>
          <p:nvPr>
            <p:ph type="title"/>
          </p:nvPr>
        </p:nvSpPr>
        <p:spPr>
          <a:xfrm>
            <a:off x="838200" y="365125"/>
            <a:ext cx="10515600" cy="1325563"/>
          </a:xfrm>
        </p:spPr>
        <p:txBody>
          <a:bodyPr/>
          <a:lstStyle/>
          <a:p>
            <a:r>
              <a:rPr lang="en-US" dirty="0"/>
              <a:t>Case 3 code – Example 2 </a:t>
            </a:r>
          </a:p>
        </p:txBody>
      </p:sp>
      <p:pic>
        <p:nvPicPr>
          <p:cNvPr id="23554" name="Picture 2" descr="deletion in a binary search tree">
            <a:extLst>
              <a:ext uri="{FF2B5EF4-FFF2-40B4-BE49-F238E27FC236}">
                <a16:creationId xmlns:a16="http://schemas.microsoft.com/office/drawing/2014/main" id="{C3C7497B-3067-42C5-95DC-D5E46E2E4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814" y="1825625"/>
            <a:ext cx="9084372"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E146C9-1F49-49ED-9F27-1E99E0016B0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13AF92C6-36D6-4065-929B-20AA6F4C8E3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36</a:t>
            </a:fld>
            <a:endParaRPr lang="en-US"/>
          </a:p>
        </p:txBody>
      </p:sp>
      <p:sp>
        <p:nvSpPr>
          <p:cNvPr id="6" name="TextBox 5">
            <a:extLst>
              <a:ext uri="{FF2B5EF4-FFF2-40B4-BE49-F238E27FC236}">
                <a16:creationId xmlns:a16="http://schemas.microsoft.com/office/drawing/2014/main" id="{7FB60704-BD67-43CD-842F-FD4AAE4D027D}"/>
              </a:ext>
            </a:extLst>
          </p:cNvPr>
          <p:cNvSpPr txBox="1"/>
          <p:nvPr/>
        </p:nvSpPr>
        <p:spPr>
          <a:xfrm>
            <a:off x="2592278" y="2066471"/>
            <a:ext cx="905523" cy="307777"/>
          </a:xfrm>
          <a:prstGeom prst="rect">
            <a:avLst/>
          </a:prstGeom>
          <a:noFill/>
        </p:spPr>
        <p:txBody>
          <a:bodyPr wrap="square" rtlCol="0">
            <a:spAutoFit/>
          </a:bodyPr>
          <a:lstStyle/>
          <a:p>
            <a:r>
              <a:rPr lang="en-US" dirty="0"/>
              <a:t>20</a:t>
            </a:r>
          </a:p>
        </p:txBody>
      </p:sp>
      <p:sp>
        <p:nvSpPr>
          <p:cNvPr id="7" name="TextBox 6">
            <a:extLst>
              <a:ext uri="{FF2B5EF4-FFF2-40B4-BE49-F238E27FC236}">
                <a16:creationId xmlns:a16="http://schemas.microsoft.com/office/drawing/2014/main" id="{6E65F711-49DE-4CDD-9A3C-13FC9FF71536}"/>
              </a:ext>
            </a:extLst>
          </p:cNvPr>
          <p:cNvSpPr txBox="1"/>
          <p:nvPr/>
        </p:nvSpPr>
        <p:spPr>
          <a:xfrm>
            <a:off x="1876145" y="3210811"/>
            <a:ext cx="585926" cy="307777"/>
          </a:xfrm>
          <a:prstGeom prst="rect">
            <a:avLst/>
          </a:prstGeom>
          <a:noFill/>
        </p:spPr>
        <p:txBody>
          <a:bodyPr wrap="square" rtlCol="0">
            <a:spAutoFit/>
          </a:bodyPr>
          <a:lstStyle/>
          <a:p>
            <a:r>
              <a:rPr lang="en-US" dirty="0"/>
              <a:t>16</a:t>
            </a:r>
          </a:p>
        </p:txBody>
      </p:sp>
      <p:sp>
        <p:nvSpPr>
          <p:cNvPr id="8" name="TextBox 7">
            <a:extLst>
              <a:ext uri="{FF2B5EF4-FFF2-40B4-BE49-F238E27FC236}">
                <a16:creationId xmlns:a16="http://schemas.microsoft.com/office/drawing/2014/main" id="{A3588E4E-A0FD-402C-A512-161587A51FBC}"/>
              </a:ext>
            </a:extLst>
          </p:cNvPr>
          <p:cNvSpPr txBox="1"/>
          <p:nvPr/>
        </p:nvSpPr>
        <p:spPr>
          <a:xfrm>
            <a:off x="8610600" y="3275111"/>
            <a:ext cx="585926" cy="307777"/>
          </a:xfrm>
          <a:prstGeom prst="rect">
            <a:avLst/>
          </a:prstGeom>
          <a:noFill/>
        </p:spPr>
        <p:txBody>
          <a:bodyPr wrap="square" rtlCol="0">
            <a:spAutoFit/>
          </a:bodyPr>
          <a:lstStyle/>
          <a:p>
            <a:r>
              <a:rPr lang="en-US" dirty="0"/>
              <a:t>16</a:t>
            </a:r>
          </a:p>
        </p:txBody>
      </p:sp>
      <p:sp>
        <p:nvSpPr>
          <p:cNvPr id="9" name="TextBox 8">
            <a:extLst>
              <a:ext uri="{FF2B5EF4-FFF2-40B4-BE49-F238E27FC236}">
                <a16:creationId xmlns:a16="http://schemas.microsoft.com/office/drawing/2014/main" id="{DE1497C5-D95A-46D1-A35D-5B09A9827F14}"/>
              </a:ext>
            </a:extLst>
          </p:cNvPr>
          <p:cNvSpPr txBox="1"/>
          <p:nvPr/>
        </p:nvSpPr>
        <p:spPr>
          <a:xfrm>
            <a:off x="9349665" y="2068893"/>
            <a:ext cx="905523" cy="307777"/>
          </a:xfrm>
          <a:prstGeom prst="rect">
            <a:avLst/>
          </a:prstGeom>
          <a:noFill/>
        </p:spPr>
        <p:txBody>
          <a:bodyPr wrap="square" rtlCol="0">
            <a:spAutoFit/>
          </a:bodyPr>
          <a:lstStyle/>
          <a:p>
            <a:r>
              <a:rPr lang="en-US" dirty="0"/>
              <a:t>20</a:t>
            </a:r>
          </a:p>
        </p:txBody>
      </p:sp>
      <p:sp>
        <p:nvSpPr>
          <p:cNvPr id="10" name="TextBox 9">
            <a:extLst>
              <a:ext uri="{FF2B5EF4-FFF2-40B4-BE49-F238E27FC236}">
                <a16:creationId xmlns:a16="http://schemas.microsoft.com/office/drawing/2014/main" id="{564D36C7-DD28-4845-9E93-5ED01300B51F}"/>
              </a:ext>
            </a:extLst>
          </p:cNvPr>
          <p:cNvSpPr txBox="1"/>
          <p:nvPr/>
        </p:nvSpPr>
        <p:spPr>
          <a:xfrm>
            <a:off x="3268461" y="3209683"/>
            <a:ext cx="905523" cy="307777"/>
          </a:xfrm>
          <a:prstGeom prst="rect">
            <a:avLst/>
          </a:prstGeom>
          <a:noFill/>
        </p:spPr>
        <p:txBody>
          <a:bodyPr wrap="square" rtlCol="0">
            <a:spAutoFit/>
          </a:bodyPr>
          <a:lstStyle/>
          <a:p>
            <a:r>
              <a:rPr lang="en-US" dirty="0"/>
              <a:t>22</a:t>
            </a:r>
          </a:p>
        </p:txBody>
      </p:sp>
      <p:sp>
        <p:nvSpPr>
          <p:cNvPr id="11" name="TextBox 10">
            <a:extLst>
              <a:ext uri="{FF2B5EF4-FFF2-40B4-BE49-F238E27FC236}">
                <a16:creationId xmlns:a16="http://schemas.microsoft.com/office/drawing/2014/main" id="{A57E52F6-0DE9-42C0-BBFE-E9514C4EF053}"/>
              </a:ext>
            </a:extLst>
          </p:cNvPr>
          <p:cNvSpPr txBox="1"/>
          <p:nvPr/>
        </p:nvSpPr>
        <p:spPr>
          <a:xfrm>
            <a:off x="10054994" y="3286411"/>
            <a:ext cx="905523" cy="307777"/>
          </a:xfrm>
          <a:prstGeom prst="rect">
            <a:avLst/>
          </a:prstGeom>
          <a:noFill/>
        </p:spPr>
        <p:txBody>
          <a:bodyPr wrap="square" rtlCol="0">
            <a:spAutoFit/>
          </a:bodyPr>
          <a:lstStyle/>
          <a:p>
            <a:r>
              <a:rPr lang="en-US" dirty="0"/>
              <a:t>22</a:t>
            </a:r>
          </a:p>
        </p:txBody>
      </p:sp>
      <p:sp>
        <p:nvSpPr>
          <p:cNvPr id="12" name="TextBox 11">
            <a:extLst>
              <a:ext uri="{FF2B5EF4-FFF2-40B4-BE49-F238E27FC236}">
                <a16:creationId xmlns:a16="http://schemas.microsoft.com/office/drawing/2014/main" id="{D4C704AE-0C3E-4323-81EA-CBC7AD256352}"/>
              </a:ext>
            </a:extLst>
          </p:cNvPr>
          <p:cNvSpPr txBox="1"/>
          <p:nvPr/>
        </p:nvSpPr>
        <p:spPr>
          <a:xfrm>
            <a:off x="4825640" y="2903034"/>
            <a:ext cx="585926" cy="307777"/>
          </a:xfrm>
          <a:prstGeom prst="rect">
            <a:avLst/>
          </a:prstGeom>
          <a:noFill/>
        </p:spPr>
        <p:txBody>
          <a:bodyPr wrap="square" rtlCol="0">
            <a:spAutoFit/>
          </a:bodyPr>
          <a:lstStyle/>
          <a:p>
            <a:r>
              <a:rPr lang="en-US" dirty="0"/>
              <a:t>12</a:t>
            </a:r>
          </a:p>
        </p:txBody>
      </p:sp>
      <p:sp>
        <p:nvSpPr>
          <p:cNvPr id="13" name="TextBox 12">
            <a:extLst>
              <a:ext uri="{FF2B5EF4-FFF2-40B4-BE49-F238E27FC236}">
                <a16:creationId xmlns:a16="http://schemas.microsoft.com/office/drawing/2014/main" id="{BAA20D46-0D20-4FF1-951D-38CD1BCFCFA8}"/>
              </a:ext>
            </a:extLst>
          </p:cNvPr>
          <p:cNvSpPr txBox="1"/>
          <p:nvPr/>
        </p:nvSpPr>
        <p:spPr>
          <a:xfrm>
            <a:off x="7998040" y="4510259"/>
            <a:ext cx="905523" cy="307777"/>
          </a:xfrm>
          <a:prstGeom prst="rect">
            <a:avLst/>
          </a:prstGeom>
          <a:noFill/>
        </p:spPr>
        <p:txBody>
          <a:bodyPr wrap="square" rtlCol="0">
            <a:spAutoFit/>
          </a:bodyPr>
          <a:lstStyle/>
          <a:p>
            <a:r>
              <a:rPr lang="en-US" dirty="0"/>
              <a:t>3</a:t>
            </a:r>
          </a:p>
        </p:txBody>
      </p:sp>
      <p:sp>
        <p:nvSpPr>
          <p:cNvPr id="14" name="TextBox 13">
            <a:extLst>
              <a:ext uri="{FF2B5EF4-FFF2-40B4-BE49-F238E27FC236}">
                <a16:creationId xmlns:a16="http://schemas.microsoft.com/office/drawing/2014/main" id="{AA588D8E-44FD-4CA9-8701-796CD368B443}"/>
              </a:ext>
            </a:extLst>
          </p:cNvPr>
          <p:cNvSpPr txBox="1"/>
          <p:nvPr/>
        </p:nvSpPr>
        <p:spPr>
          <a:xfrm>
            <a:off x="4168805" y="4134331"/>
            <a:ext cx="905523" cy="307777"/>
          </a:xfrm>
          <a:prstGeom prst="rect">
            <a:avLst/>
          </a:prstGeom>
          <a:noFill/>
        </p:spPr>
        <p:txBody>
          <a:bodyPr wrap="square" rtlCol="0">
            <a:spAutoFit/>
          </a:bodyPr>
          <a:lstStyle/>
          <a:p>
            <a:r>
              <a:rPr lang="en-US" dirty="0"/>
              <a:t>3</a:t>
            </a:r>
          </a:p>
        </p:txBody>
      </p:sp>
      <p:sp>
        <p:nvSpPr>
          <p:cNvPr id="15" name="TextBox 14">
            <a:extLst>
              <a:ext uri="{FF2B5EF4-FFF2-40B4-BE49-F238E27FC236}">
                <a16:creationId xmlns:a16="http://schemas.microsoft.com/office/drawing/2014/main" id="{771741BC-428A-4FF0-BB11-49E91579C5FD}"/>
              </a:ext>
            </a:extLst>
          </p:cNvPr>
          <p:cNvSpPr txBox="1"/>
          <p:nvPr/>
        </p:nvSpPr>
        <p:spPr>
          <a:xfrm>
            <a:off x="2592278" y="4356370"/>
            <a:ext cx="585926" cy="307777"/>
          </a:xfrm>
          <a:prstGeom prst="rect">
            <a:avLst/>
          </a:prstGeom>
          <a:noFill/>
        </p:spPr>
        <p:txBody>
          <a:bodyPr wrap="square" rtlCol="0">
            <a:spAutoFit/>
          </a:bodyPr>
          <a:lstStyle/>
          <a:p>
            <a:r>
              <a:rPr lang="en-US" dirty="0"/>
              <a:t>18</a:t>
            </a:r>
          </a:p>
        </p:txBody>
      </p:sp>
      <p:sp>
        <p:nvSpPr>
          <p:cNvPr id="16" name="TextBox 15">
            <a:extLst>
              <a:ext uri="{FF2B5EF4-FFF2-40B4-BE49-F238E27FC236}">
                <a16:creationId xmlns:a16="http://schemas.microsoft.com/office/drawing/2014/main" id="{0230284B-0719-4170-A73F-4567862FB050}"/>
              </a:ext>
            </a:extLst>
          </p:cNvPr>
          <p:cNvSpPr txBox="1"/>
          <p:nvPr/>
        </p:nvSpPr>
        <p:spPr>
          <a:xfrm>
            <a:off x="9365941" y="4460965"/>
            <a:ext cx="585926" cy="307777"/>
          </a:xfrm>
          <a:prstGeom prst="rect">
            <a:avLst/>
          </a:prstGeom>
          <a:noFill/>
        </p:spPr>
        <p:txBody>
          <a:bodyPr wrap="square" rtlCol="0">
            <a:spAutoFit/>
          </a:bodyPr>
          <a:lstStyle/>
          <a:p>
            <a:r>
              <a:rPr lang="en-US" dirty="0"/>
              <a:t>18</a:t>
            </a:r>
          </a:p>
        </p:txBody>
      </p:sp>
      <p:sp>
        <p:nvSpPr>
          <p:cNvPr id="17" name="TextBox 16">
            <a:extLst>
              <a:ext uri="{FF2B5EF4-FFF2-40B4-BE49-F238E27FC236}">
                <a16:creationId xmlns:a16="http://schemas.microsoft.com/office/drawing/2014/main" id="{2B40EF5A-8967-4E24-8531-2E770AB3E814}"/>
              </a:ext>
            </a:extLst>
          </p:cNvPr>
          <p:cNvSpPr txBox="1"/>
          <p:nvPr/>
        </p:nvSpPr>
        <p:spPr>
          <a:xfrm>
            <a:off x="1814001" y="5614729"/>
            <a:ext cx="585926" cy="307777"/>
          </a:xfrm>
          <a:prstGeom prst="rect">
            <a:avLst/>
          </a:prstGeom>
          <a:noFill/>
        </p:spPr>
        <p:txBody>
          <a:bodyPr wrap="square" rtlCol="0">
            <a:spAutoFit/>
          </a:bodyPr>
          <a:lstStyle/>
          <a:p>
            <a:r>
              <a:rPr lang="en-US" dirty="0"/>
              <a:t>17</a:t>
            </a:r>
          </a:p>
        </p:txBody>
      </p:sp>
      <p:sp>
        <p:nvSpPr>
          <p:cNvPr id="18" name="TextBox 17">
            <a:extLst>
              <a:ext uri="{FF2B5EF4-FFF2-40B4-BE49-F238E27FC236}">
                <a16:creationId xmlns:a16="http://schemas.microsoft.com/office/drawing/2014/main" id="{48300DF6-045F-422F-842C-DEFCB7ECD1A5}"/>
              </a:ext>
            </a:extLst>
          </p:cNvPr>
          <p:cNvSpPr txBox="1"/>
          <p:nvPr/>
        </p:nvSpPr>
        <p:spPr>
          <a:xfrm>
            <a:off x="8610600" y="5614729"/>
            <a:ext cx="585926" cy="307777"/>
          </a:xfrm>
          <a:prstGeom prst="rect">
            <a:avLst/>
          </a:prstGeom>
          <a:noFill/>
        </p:spPr>
        <p:txBody>
          <a:bodyPr wrap="square" rtlCol="0">
            <a:spAutoFit/>
          </a:bodyPr>
          <a:lstStyle/>
          <a:p>
            <a:r>
              <a:rPr lang="en-US" dirty="0"/>
              <a:t>17</a:t>
            </a:r>
          </a:p>
        </p:txBody>
      </p:sp>
      <p:sp>
        <p:nvSpPr>
          <p:cNvPr id="19" name="TextBox 18">
            <a:extLst>
              <a:ext uri="{FF2B5EF4-FFF2-40B4-BE49-F238E27FC236}">
                <a16:creationId xmlns:a16="http://schemas.microsoft.com/office/drawing/2014/main" id="{230D016F-9699-4441-A31C-D0BB2A3A97E6}"/>
              </a:ext>
            </a:extLst>
          </p:cNvPr>
          <p:cNvSpPr txBox="1"/>
          <p:nvPr/>
        </p:nvSpPr>
        <p:spPr>
          <a:xfrm>
            <a:off x="3268461" y="5614729"/>
            <a:ext cx="585926" cy="307777"/>
          </a:xfrm>
          <a:prstGeom prst="rect">
            <a:avLst/>
          </a:prstGeom>
          <a:noFill/>
        </p:spPr>
        <p:txBody>
          <a:bodyPr wrap="square" rtlCol="0">
            <a:spAutoFit/>
          </a:bodyPr>
          <a:lstStyle/>
          <a:p>
            <a:r>
              <a:rPr lang="en-US" dirty="0"/>
              <a:t>19</a:t>
            </a:r>
          </a:p>
        </p:txBody>
      </p:sp>
      <p:sp>
        <p:nvSpPr>
          <p:cNvPr id="20" name="TextBox 19">
            <a:extLst>
              <a:ext uri="{FF2B5EF4-FFF2-40B4-BE49-F238E27FC236}">
                <a16:creationId xmlns:a16="http://schemas.microsoft.com/office/drawing/2014/main" id="{506382BB-0608-4B70-8D47-91151C1629EB}"/>
              </a:ext>
            </a:extLst>
          </p:cNvPr>
          <p:cNvSpPr txBox="1"/>
          <p:nvPr/>
        </p:nvSpPr>
        <p:spPr>
          <a:xfrm>
            <a:off x="10052260" y="5614729"/>
            <a:ext cx="585926"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818934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995-6E6A-4CFD-B196-A219A8864C54}"/>
              </a:ext>
            </a:extLst>
          </p:cNvPr>
          <p:cNvSpPr>
            <a:spLocks noGrp="1"/>
          </p:cNvSpPr>
          <p:nvPr>
            <p:ph type="title"/>
          </p:nvPr>
        </p:nvSpPr>
        <p:spPr>
          <a:xfrm>
            <a:off x="838200" y="365125"/>
            <a:ext cx="10515600" cy="1325563"/>
          </a:xfrm>
        </p:spPr>
        <p:txBody>
          <a:bodyPr/>
          <a:lstStyle/>
          <a:p>
            <a:r>
              <a:rPr lang="en-US" dirty="0"/>
              <a:t>Delete - Algorithm</a:t>
            </a:r>
          </a:p>
        </p:txBody>
      </p:sp>
      <p:graphicFrame>
        <p:nvGraphicFramePr>
          <p:cNvPr id="4" name="Content Placeholder 3">
            <a:extLst>
              <a:ext uri="{FF2B5EF4-FFF2-40B4-BE49-F238E27FC236}">
                <a16:creationId xmlns:a16="http://schemas.microsoft.com/office/drawing/2014/main" id="{84AC5EF7-20CD-42BD-998A-F35A23C11AD3}"/>
              </a:ext>
            </a:extLst>
          </p:cNvPr>
          <p:cNvGraphicFramePr>
            <a:graphicFrameLocks noGrp="1"/>
          </p:cNvGraphicFramePr>
          <p:nvPr>
            <p:ph idx="1"/>
            <p:extLst>
              <p:ext uri="{D42A27DB-BD31-4B8C-83A1-F6EECF244321}">
                <p14:modId xmlns:p14="http://schemas.microsoft.com/office/powerpoint/2010/main" val="1044908589"/>
              </p:ext>
            </p:extLst>
          </p:nvPr>
        </p:nvGraphicFramePr>
        <p:xfrm>
          <a:off x="2502948" y="1871980"/>
          <a:ext cx="7186104" cy="3114040"/>
        </p:xfrm>
        <a:graphic>
          <a:graphicData uri="http://schemas.openxmlformats.org/drawingml/2006/table">
            <a:tbl>
              <a:tblPr/>
              <a:tblGrid>
                <a:gridCol w="7186104">
                  <a:extLst>
                    <a:ext uri="{9D8B030D-6E8A-4147-A177-3AD203B41FA5}">
                      <a16:colId xmlns:a16="http://schemas.microsoft.com/office/drawing/2014/main" val="3807635134"/>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DELETE(T, z)</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z.left</a:t>
                      </a:r>
                      <a:r>
                        <a:rPr lang="en-US" sz="1400" b="0" i="0" u="none" strike="noStrike" dirty="0">
                          <a:solidFill>
                            <a:srgbClr val="FFFFFF"/>
                          </a:solidFill>
                          <a:effectLst/>
                          <a:latin typeface="Consolas" panose="020B0609020204030204" pitchFamily="49" charset="0"/>
                        </a:rPr>
                        <a:t>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TRANSPLANT(T, z, </a:t>
                      </a:r>
                      <a:r>
                        <a:rPr lang="en-US" sz="1400" b="0" i="0" u="none" strike="noStrike" dirty="0" err="1">
                          <a:solidFill>
                            <a:srgbClr val="FFFFFF"/>
                          </a:solidFill>
                          <a:effectLst/>
                          <a:latin typeface="Consolas" panose="020B0609020204030204" pitchFamily="49" charset="0"/>
                        </a:rPr>
                        <a:t>z.right</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3</a:t>
                      </a:r>
                      <a:r>
                        <a:rPr lang="en-US" sz="1400" b="0" i="0" u="none" strike="noStrike" dirty="0">
                          <a:solidFill>
                            <a:srgbClr val="FFFFFF"/>
                          </a:solidFill>
                          <a:effectLst/>
                          <a:latin typeface="Consolas" panose="020B0609020204030204" pitchFamily="49" charset="0"/>
                        </a:rPr>
                        <a:t>   elseif </a:t>
                      </a:r>
                      <a:r>
                        <a:rPr lang="en-US" sz="1400" b="0" i="0" u="none" strike="noStrike" dirty="0" err="1">
                          <a:solidFill>
                            <a:srgbClr val="FFFFFF"/>
                          </a:solidFill>
                          <a:effectLst/>
                          <a:latin typeface="Consolas" panose="020B0609020204030204" pitchFamily="49" charset="0"/>
                        </a:rPr>
                        <a:t>z.right</a:t>
                      </a:r>
                      <a:r>
                        <a:rPr lang="en-US" sz="1400" b="0" i="0" u="none" strike="noStrike" dirty="0">
                          <a:solidFill>
                            <a:srgbClr val="FFFFFF"/>
                          </a:solidFill>
                          <a:effectLst/>
                          <a:latin typeface="Consolas" panose="020B0609020204030204" pitchFamily="49" charset="0"/>
                        </a:rPr>
                        <a:t>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4</a:t>
                      </a:r>
                      <a:r>
                        <a:rPr lang="en-US" sz="1400" b="0" i="0" u="none" strike="noStrike" dirty="0">
                          <a:solidFill>
                            <a:srgbClr val="FFFFFF"/>
                          </a:solidFill>
                          <a:effectLst/>
                          <a:latin typeface="Consolas" panose="020B0609020204030204" pitchFamily="49" charset="0"/>
                        </a:rPr>
                        <a:t>       TRANSPLANT(T, z, </a:t>
                      </a:r>
                      <a:r>
                        <a:rPr lang="en-US" sz="1400" b="0" i="0" u="none" strike="noStrike" dirty="0" err="1">
                          <a:solidFill>
                            <a:srgbClr val="FFFFFF"/>
                          </a:solidFill>
                          <a:effectLst/>
                          <a:latin typeface="Consolas" panose="020B0609020204030204" pitchFamily="49" charset="0"/>
                        </a:rPr>
                        <a:t>z.left</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5</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6</a:t>
                      </a:r>
                      <a:r>
                        <a:rPr lang="en-US" sz="1400" b="0" i="0" u="none" strike="noStrike" dirty="0">
                          <a:solidFill>
                            <a:srgbClr val="FFFFFF"/>
                          </a:solidFill>
                          <a:effectLst/>
                          <a:latin typeface="Consolas" panose="020B0609020204030204" pitchFamily="49" charset="0"/>
                        </a:rPr>
                        <a:t>       y = MINIMUM(</a:t>
                      </a:r>
                      <a:r>
                        <a:rPr lang="en-US" sz="1400" b="0" i="0" u="none" strike="noStrike" dirty="0" err="1">
                          <a:solidFill>
                            <a:srgbClr val="FFFFFF"/>
                          </a:solidFill>
                          <a:effectLst/>
                          <a:latin typeface="Consolas" panose="020B0609020204030204" pitchFamily="49" charset="0"/>
                        </a:rPr>
                        <a:t>z.right</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//minimum element in right subtree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7</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y.parent</a:t>
                      </a:r>
                      <a:r>
                        <a:rPr lang="en-US" sz="1400" b="0" i="0" u="none" strike="noStrike" dirty="0">
                          <a:solidFill>
                            <a:srgbClr val="FFFFFF"/>
                          </a:solidFill>
                          <a:effectLst/>
                          <a:latin typeface="Consolas" panose="020B0609020204030204" pitchFamily="49" charset="0"/>
                        </a:rPr>
                        <a:t> != z </a:t>
                      </a:r>
                      <a:r>
                        <a:rPr lang="en-US" sz="1400" b="0" i="0" u="none" strike="noStrike" dirty="0">
                          <a:solidFill>
                            <a:srgbClr val="888888"/>
                          </a:solidFill>
                          <a:effectLst/>
                          <a:latin typeface="Consolas" panose="020B0609020204030204" pitchFamily="49" charset="0"/>
                        </a:rPr>
                        <a:t>//z is not direct child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8</a:t>
                      </a:r>
                      <a:r>
                        <a:rPr lang="en-US" sz="1400" b="0" i="0" u="none" strike="noStrike" dirty="0">
                          <a:solidFill>
                            <a:srgbClr val="FFFFFF"/>
                          </a:solidFill>
                          <a:effectLst/>
                          <a:latin typeface="Consolas" panose="020B0609020204030204" pitchFamily="49" charset="0"/>
                        </a:rPr>
                        <a:t>           TRANSPLANT(T, y, </a:t>
                      </a:r>
                      <a:r>
                        <a:rPr lang="en-US" sz="1400" b="0" i="0" u="none" strike="noStrike" dirty="0" err="1">
                          <a:solidFill>
                            <a:srgbClr val="FFFFFF"/>
                          </a:solidFill>
                          <a:effectLst/>
                          <a:latin typeface="Consolas" panose="020B0609020204030204" pitchFamily="49" charset="0"/>
                        </a:rPr>
                        <a:t>y.right</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9</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y.right</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z.right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10</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y.right.parent</a:t>
                      </a:r>
                      <a:r>
                        <a:rPr lang="en-US" sz="1400" b="0" i="0" u="none" strike="noStrike" dirty="0">
                          <a:solidFill>
                            <a:srgbClr val="FFFFFF"/>
                          </a:solidFill>
                          <a:effectLst/>
                          <a:latin typeface="Consolas" panose="020B0609020204030204" pitchFamily="49" charset="0"/>
                        </a:rPr>
                        <a:t> = 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11</a:t>
                      </a:r>
                      <a:r>
                        <a:rPr lang="en-US" sz="1400" b="0" i="0" u="none" strike="noStrike" dirty="0">
                          <a:solidFill>
                            <a:srgbClr val="FFFFFF"/>
                          </a:solidFill>
                          <a:effectLst/>
                          <a:latin typeface="Consolas" panose="020B0609020204030204" pitchFamily="49" charset="0"/>
                        </a:rPr>
                        <a:t>      TRANSPLANT(T, z, 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12</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y.left</a:t>
                      </a:r>
                      <a:r>
                        <a:rPr lang="en-US" sz="1400" b="0" i="0" u="none" strike="noStrike" dirty="0">
                          <a:solidFill>
                            <a:srgbClr val="FFFFFF"/>
                          </a:solidFill>
                          <a:effectLst/>
                          <a:latin typeface="Consolas" panose="020B0609020204030204" pitchFamily="49" charset="0"/>
                        </a:rPr>
                        <a:t> = </a:t>
                      </a:r>
                      <a:r>
                        <a:rPr lang="en-US" sz="1400" b="0" i="0" u="none" strike="noStrike" dirty="0" err="1">
                          <a:solidFill>
                            <a:srgbClr val="FFFFFF"/>
                          </a:solidFill>
                          <a:effectLst/>
                          <a:latin typeface="Consolas" panose="020B0609020204030204" pitchFamily="49" charset="0"/>
                        </a:rPr>
                        <a:t>z.left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13</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y.left.parent</a:t>
                      </a:r>
                      <a:r>
                        <a:rPr lang="en-US" sz="1400" b="0" i="0" u="none" strike="noStrike" dirty="0">
                          <a:solidFill>
                            <a:srgbClr val="FFFFFF"/>
                          </a:solidFill>
                          <a:effectLst/>
                          <a:latin typeface="Consolas" panose="020B0609020204030204" pitchFamily="49" charset="0"/>
                        </a:rPr>
                        <a:t> = y</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139473097"/>
                  </a:ext>
                </a:extLst>
              </a:tr>
            </a:tbl>
          </a:graphicData>
        </a:graphic>
      </p:graphicFrame>
      <p:sp>
        <p:nvSpPr>
          <p:cNvPr id="6" name="Footer Placeholder 5">
            <a:extLst>
              <a:ext uri="{FF2B5EF4-FFF2-40B4-BE49-F238E27FC236}">
                <a16:creationId xmlns:a16="http://schemas.microsoft.com/office/drawing/2014/main" id="{1F01E5C4-C3A1-4410-884B-A45123B54FD1}"/>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4911C51E-447E-4BC5-A6F9-E555FB27CD2F}"/>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37</a:t>
            </a:fld>
            <a:endParaRPr lang="en-US"/>
          </a:p>
        </p:txBody>
      </p:sp>
      <p:sp>
        <p:nvSpPr>
          <p:cNvPr id="5" name="Rectangle 1">
            <a:extLst>
              <a:ext uri="{FF2B5EF4-FFF2-40B4-BE49-F238E27FC236}">
                <a16:creationId xmlns:a16="http://schemas.microsoft.com/office/drawing/2014/main" id="{C9756DFF-AEB3-4DCE-A064-882EBD471891}"/>
              </a:ext>
            </a:extLst>
          </p:cNvPr>
          <p:cNvSpPr>
            <a:spLocks noChangeArrowheads="1"/>
          </p:cNvSpPr>
          <p:nvPr/>
        </p:nvSpPr>
        <p:spPr bwMode="auto">
          <a:xfrm>
            <a:off x="1526960" y="-183342"/>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59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8366-07B1-449B-BE4E-F3F549797B9B}"/>
              </a:ext>
            </a:extLst>
          </p:cNvPr>
          <p:cNvSpPr>
            <a:spLocks noGrp="1"/>
          </p:cNvSpPr>
          <p:nvPr>
            <p:ph type="title"/>
          </p:nvPr>
        </p:nvSpPr>
        <p:spPr>
          <a:xfrm>
            <a:off x="838200" y="365125"/>
            <a:ext cx="10515600" cy="1325563"/>
          </a:xfrm>
        </p:spPr>
        <p:txBody>
          <a:bodyPr/>
          <a:lstStyle/>
          <a:p>
            <a:r>
              <a:rPr lang="en-US" dirty="0"/>
              <a:t>Delete – Code	</a:t>
            </a:r>
          </a:p>
        </p:txBody>
      </p:sp>
      <p:graphicFrame>
        <p:nvGraphicFramePr>
          <p:cNvPr id="4" name="Content Placeholder 3">
            <a:extLst>
              <a:ext uri="{FF2B5EF4-FFF2-40B4-BE49-F238E27FC236}">
                <a16:creationId xmlns:a16="http://schemas.microsoft.com/office/drawing/2014/main" id="{34013F5C-7C4F-4228-91FB-750E6AB3D110}"/>
              </a:ext>
            </a:extLst>
          </p:cNvPr>
          <p:cNvGraphicFramePr>
            <a:graphicFrameLocks noGrp="1"/>
          </p:cNvGraphicFramePr>
          <p:nvPr>
            <p:ph idx="1"/>
            <p:extLst>
              <p:ext uri="{D42A27DB-BD31-4B8C-83A1-F6EECF244321}">
                <p14:modId xmlns:p14="http://schemas.microsoft.com/office/powerpoint/2010/main" val="3748497080"/>
              </p:ext>
            </p:extLst>
          </p:nvPr>
        </p:nvGraphicFramePr>
        <p:xfrm>
          <a:off x="2405849" y="1628041"/>
          <a:ext cx="7386776" cy="3967480"/>
        </p:xfrm>
        <a:graphic>
          <a:graphicData uri="http://schemas.openxmlformats.org/drawingml/2006/table">
            <a:tbl>
              <a:tblPr/>
              <a:tblGrid>
                <a:gridCol w="7386776">
                  <a:extLst>
                    <a:ext uri="{9D8B030D-6E8A-4147-A177-3AD203B41FA5}">
                      <a16:colId xmlns:a16="http://schemas.microsoft.com/office/drawing/2014/main" val="2161748544"/>
                    </a:ext>
                  </a:extLst>
                </a:gridCol>
              </a:tblGrid>
              <a:tr h="0">
                <a:tc>
                  <a:txBody>
                    <a:bodyPr/>
                    <a:lstStyle/>
                    <a:p>
                      <a:pPr rtl="0" fontAlgn="t">
                        <a:spcBef>
                          <a:spcPts val="0"/>
                        </a:spcBef>
                        <a:spcAft>
                          <a:spcPts val="0"/>
                        </a:spcAft>
                      </a:pPr>
                      <a:r>
                        <a:rPr lang="en-US" sz="1400" b="0" i="0" u="none" strike="noStrike" dirty="0">
                          <a:solidFill>
                            <a:srgbClr val="888888"/>
                          </a:solidFill>
                          <a:effectLst/>
                          <a:latin typeface="Consolas" panose="020B0609020204030204" pitchFamily="49" charset="0"/>
                        </a:rPr>
                        <a:t>// </a:t>
                      </a:r>
                      <a:r>
                        <a:rPr lang="en-US" sz="1400" b="0" i="0" u="none" strike="noStrike" dirty="0" err="1">
                          <a:solidFill>
                            <a:srgbClr val="888888"/>
                          </a:solidFill>
                          <a:effectLst/>
                          <a:latin typeface="Consolas" panose="020B0609020204030204" pitchFamily="49" charset="0"/>
                        </a:rPr>
                        <a:t>funnction</a:t>
                      </a:r>
                      <a:r>
                        <a:rPr lang="en-US" sz="1400" b="0" i="0" u="none" strike="noStrike" dirty="0">
                          <a:solidFill>
                            <a:srgbClr val="888888"/>
                          </a:solidFill>
                          <a:effectLst/>
                          <a:latin typeface="Consolas" panose="020B0609020204030204" pitchFamily="49" charset="0"/>
                        </a:rPr>
                        <a:t> to delete a node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struct node* </a:t>
                      </a:r>
                      <a:r>
                        <a:rPr lang="en-US" sz="1400" b="0" i="0" u="none" strike="noStrike" dirty="0">
                          <a:solidFill>
                            <a:srgbClr val="FFFFAA"/>
                          </a:solidFill>
                          <a:effectLst/>
                          <a:latin typeface="Consolas" panose="020B0609020204030204" pitchFamily="49" charset="0"/>
                        </a:rPr>
                        <a:t>delete</a:t>
                      </a:r>
                      <a:r>
                        <a:rPr lang="en-US" sz="1400" b="0" i="0" u="none" strike="noStrike" dirty="0">
                          <a:solidFill>
                            <a:srgbClr val="FFFFFF"/>
                          </a:solidFill>
                          <a:effectLst/>
                          <a:latin typeface="Consolas" panose="020B0609020204030204" pitchFamily="49" charset="0"/>
                        </a:rPr>
                        <a:t>(struct node *root,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//searching for the item to be deleted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(root==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(x&gt;root-&gt;data)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FCC28C"/>
                          </a:solidFill>
                          <a:effectLst/>
                          <a:latin typeface="Consolas" panose="020B0609020204030204" pitchFamily="49" charset="0"/>
                        </a:rPr>
                        <a:t>delete</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(x&lt;root-&gt;data)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FCC28C"/>
                          </a:solidFill>
                          <a:effectLst/>
                          <a:latin typeface="Consolas" panose="020B0609020204030204" pitchFamily="49" charset="0"/>
                        </a:rPr>
                        <a:t>delete</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//No Children</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 &amp;&amp; 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free</a:t>
                      </a:r>
                      <a:r>
                        <a:rPr lang="en-US" sz="1400" b="0" i="0" u="none" strike="noStrike" dirty="0">
                          <a:solidFill>
                            <a:srgbClr val="FFFFFF"/>
                          </a:solidFill>
                          <a:effectLst/>
                          <a:latin typeface="Consolas" panose="020B0609020204030204" pitchFamily="49" charset="0"/>
                        </a:rPr>
                        <a:t>(root);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3030290743"/>
                  </a:ext>
                </a:extLst>
              </a:tr>
            </a:tbl>
          </a:graphicData>
        </a:graphic>
      </p:graphicFrame>
      <p:sp>
        <p:nvSpPr>
          <p:cNvPr id="6" name="Footer Placeholder 5">
            <a:extLst>
              <a:ext uri="{FF2B5EF4-FFF2-40B4-BE49-F238E27FC236}">
                <a16:creationId xmlns:a16="http://schemas.microsoft.com/office/drawing/2014/main" id="{A922D211-239A-468C-A0B6-85CF15BD93BC}"/>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C1B78C12-935D-4AD6-9BD0-D4CDA536B2A3}"/>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38</a:t>
            </a:fld>
            <a:endParaRPr lang="en-US"/>
          </a:p>
        </p:txBody>
      </p:sp>
      <p:sp>
        <p:nvSpPr>
          <p:cNvPr id="5" name="Rectangle 1">
            <a:extLst>
              <a:ext uri="{FF2B5EF4-FFF2-40B4-BE49-F238E27FC236}">
                <a16:creationId xmlns:a16="http://schemas.microsoft.com/office/drawing/2014/main" id="{15707ADE-DE60-4B95-BCC2-C9B956886150}"/>
              </a:ext>
            </a:extLst>
          </p:cNvPr>
          <p:cNvSpPr>
            <a:spLocks noChangeArrowheads="1"/>
          </p:cNvSpPr>
          <p:nvPr/>
        </p:nvSpPr>
        <p:spPr bwMode="auto">
          <a:xfrm>
            <a:off x="2405849" y="-227730"/>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4563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625E-B878-4485-9D61-F80E086D7934}"/>
              </a:ext>
            </a:extLst>
          </p:cNvPr>
          <p:cNvSpPr>
            <a:spLocks noGrp="1"/>
          </p:cNvSpPr>
          <p:nvPr>
            <p:ph type="title"/>
          </p:nvPr>
        </p:nvSpPr>
        <p:spPr>
          <a:xfrm>
            <a:off x="838200" y="365125"/>
            <a:ext cx="10515600" cy="1325563"/>
          </a:xfrm>
        </p:spPr>
        <p:txBody>
          <a:bodyPr/>
          <a:lstStyle/>
          <a:p>
            <a:r>
              <a:rPr lang="en-US" dirty="0"/>
              <a:t>Delete – Code	</a:t>
            </a:r>
          </a:p>
        </p:txBody>
      </p:sp>
      <p:graphicFrame>
        <p:nvGraphicFramePr>
          <p:cNvPr id="4" name="Content Placeholder 3">
            <a:extLst>
              <a:ext uri="{FF2B5EF4-FFF2-40B4-BE49-F238E27FC236}">
                <a16:creationId xmlns:a16="http://schemas.microsoft.com/office/drawing/2014/main" id="{2B98C2F4-B220-4891-88D2-763B8FD18E0B}"/>
              </a:ext>
            </a:extLst>
          </p:cNvPr>
          <p:cNvGraphicFramePr>
            <a:graphicFrameLocks noGrp="1"/>
          </p:cNvGraphicFramePr>
          <p:nvPr>
            <p:ph idx="1"/>
            <p:extLst>
              <p:ext uri="{D42A27DB-BD31-4B8C-83A1-F6EECF244321}">
                <p14:modId xmlns:p14="http://schemas.microsoft.com/office/powerpoint/2010/main" val="2451023787"/>
              </p:ext>
            </p:extLst>
          </p:nvPr>
        </p:nvGraphicFramePr>
        <p:xfrm>
          <a:off x="2538412" y="1462622"/>
          <a:ext cx="7115175" cy="4820920"/>
        </p:xfrm>
        <a:graphic>
          <a:graphicData uri="http://schemas.openxmlformats.org/drawingml/2006/table">
            <a:tbl>
              <a:tblPr/>
              <a:tblGrid>
                <a:gridCol w="7115175">
                  <a:extLst>
                    <a:ext uri="{9D8B030D-6E8A-4147-A177-3AD203B41FA5}">
                      <a16:colId xmlns:a16="http://schemas.microsoft.com/office/drawing/2014/main" val="1173509255"/>
                    </a:ext>
                  </a:extLst>
                </a:gridCol>
              </a:tblGrid>
              <a:tr h="0">
                <a:tc>
                  <a:txBody>
                    <a:bodyPr/>
                    <a:lstStyle/>
                    <a:p>
                      <a:pPr rtl="0" fontAlgn="t">
                        <a:spcBef>
                          <a:spcPts val="0"/>
                        </a:spcBef>
                        <a:spcAft>
                          <a:spcPts val="0"/>
                        </a:spcAft>
                      </a:pPr>
                      <a:r>
                        <a:rPr lang="en-US" sz="1400" b="0" i="0" u="none" strike="noStrike" dirty="0">
                          <a:solidFill>
                            <a:srgbClr val="888888"/>
                          </a:solidFill>
                          <a:effectLst/>
                          <a:latin typeface="Consolas" panose="020B0609020204030204" pitchFamily="49" charset="0"/>
                        </a:rPr>
                        <a:t>        //One Child</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 || 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struct node *temp;</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temp = 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temp = root-&gt;</a:t>
                      </a:r>
                      <a:r>
                        <a:rPr lang="en-US" sz="1400" b="0" i="0" u="none" strike="noStrike" dirty="0" err="1">
                          <a:solidFill>
                            <a:srgbClr val="FFFFFF"/>
                          </a:solidFill>
                          <a:effectLst/>
                          <a:latin typeface="Consolas" panose="020B0609020204030204" pitchFamily="49" charset="0"/>
                        </a:rPr>
                        <a:t>left_child</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FFFAA"/>
                          </a:solidFill>
                          <a:effectLst/>
                          <a:latin typeface="Consolas" panose="020B0609020204030204" pitchFamily="49" charset="0"/>
                        </a:rPr>
                        <a:t>free</a:t>
                      </a:r>
                      <a:r>
                        <a:rPr lang="en-US" sz="1400" b="0" i="0" u="none" strike="noStrike" dirty="0">
                          <a:solidFill>
                            <a:srgbClr val="FFFFFF"/>
                          </a:solidFill>
                          <a:effectLst/>
                          <a:latin typeface="Consolas" panose="020B0609020204030204" pitchFamily="49" charset="0"/>
                        </a:rPr>
                        <a:t>(root);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temp;</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//Two Children</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struct node *temp = </a:t>
                      </a:r>
                      <a:r>
                        <a:rPr lang="en-US" sz="1400" b="0" i="0" u="none" strike="noStrike" dirty="0" err="1">
                          <a:solidFill>
                            <a:srgbClr val="FFFFFF"/>
                          </a:solidFill>
                          <a:effectLst/>
                          <a:latin typeface="Consolas" panose="020B0609020204030204" pitchFamily="49" charset="0"/>
                        </a:rPr>
                        <a:t>find_minimum</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root-&gt;data = temp-&gt;data;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 = </a:t>
                      </a:r>
                      <a:r>
                        <a:rPr lang="en-US" sz="1400" b="0" i="0" u="none" strike="noStrike" dirty="0">
                          <a:solidFill>
                            <a:srgbClr val="FCC28C"/>
                          </a:solidFill>
                          <a:effectLst/>
                          <a:latin typeface="Consolas" panose="020B0609020204030204" pitchFamily="49" charset="0"/>
                        </a:rPr>
                        <a:t>delete</a:t>
                      </a:r>
                      <a:r>
                        <a:rPr lang="en-US" sz="1400" b="0" i="0" u="none" strike="noStrike" dirty="0">
                          <a:solidFill>
                            <a:srgbClr val="FFFFFF"/>
                          </a:solidFill>
                          <a:effectLst/>
                          <a:latin typeface="Consolas" panose="020B0609020204030204" pitchFamily="49" charset="0"/>
                        </a:rPr>
                        <a:t>(root-&gt;</a:t>
                      </a:r>
                      <a:r>
                        <a:rPr lang="en-US" sz="1400" b="0" i="0" u="none" strike="noStrike" dirty="0" err="1">
                          <a:solidFill>
                            <a:srgbClr val="FFFFFF"/>
                          </a:solidFill>
                          <a:effectLst/>
                          <a:latin typeface="Consolas" panose="020B0609020204030204" pitchFamily="49" charset="0"/>
                        </a:rPr>
                        <a:t>right_child</a:t>
                      </a:r>
                      <a:r>
                        <a:rPr lang="en-US" sz="1400" b="0" i="0" u="none" strike="noStrike" dirty="0">
                          <a:solidFill>
                            <a:srgbClr val="FFFFFF"/>
                          </a:solidFill>
                          <a:effectLst/>
                          <a:latin typeface="Consolas" panose="020B0609020204030204" pitchFamily="49" charset="0"/>
                        </a:rPr>
                        <a:t>, temp-&gt;data);</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root;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110393163"/>
                  </a:ext>
                </a:extLst>
              </a:tr>
            </a:tbl>
          </a:graphicData>
        </a:graphic>
      </p:graphicFrame>
      <p:sp>
        <p:nvSpPr>
          <p:cNvPr id="6" name="Footer Placeholder 5">
            <a:extLst>
              <a:ext uri="{FF2B5EF4-FFF2-40B4-BE49-F238E27FC236}">
                <a16:creationId xmlns:a16="http://schemas.microsoft.com/office/drawing/2014/main" id="{87ACE890-6BB5-4B6B-A309-8D12BCEE8F4E}"/>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7" name="Slide Number Placeholder 6">
            <a:extLst>
              <a:ext uri="{FF2B5EF4-FFF2-40B4-BE49-F238E27FC236}">
                <a16:creationId xmlns:a16="http://schemas.microsoft.com/office/drawing/2014/main" id="{1D493259-545A-49AF-9619-1192F3A2BCC2}"/>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39</a:t>
            </a:fld>
            <a:endParaRPr lang="en-US"/>
          </a:p>
        </p:txBody>
      </p:sp>
      <p:sp>
        <p:nvSpPr>
          <p:cNvPr id="5" name="Rectangle 1">
            <a:extLst>
              <a:ext uri="{FF2B5EF4-FFF2-40B4-BE49-F238E27FC236}">
                <a16:creationId xmlns:a16="http://schemas.microsoft.com/office/drawing/2014/main" id="{5E065FE7-ACF3-42C6-B18A-E8EE034C9F72}"/>
              </a:ext>
            </a:extLst>
          </p:cNvPr>
          <p:cNvSpPr>
            <a:spLocks noChangeArrowheads="1"/>
          </p:cNvSpPr>
          <p:nvPr/>
        </p:nvSpPr>
        <p:spPr bwMode="auto">
          <a:xfrm>
            <a:off x="0" y="-94565"/>
            <a:ext cx="66243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37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D33F-F509-4EE2-9E99-5DC1D26D821E}"/>
              </a:ext>
            </a:extLst>
          </p:cNvPr>
          <p:cNvSpPr>
            <a:spLocks noGrp="1"/>
          </p:cNvSpPr>
          <p:nvPr>
            <p:ph type="title"/>
          </p:nvPr>
        </p:nvSpPr>
        <p:spPr>
          <a:xfrm>
            <a:off x="838200" y="365125"/>
            <a:ext cx="10515600" cy="1325563"/>
          </a:xfrm>
        </p:spPr>
        <p:txBody>
          <a:bodyPr/>
          <a:lstStyle/>
          <a:p>
            <a:r>
              <a:rPr lang="en-US" dirty="0"/>
              <a:t>Example – Insert	</a:t>
            </a:r>
          </a:p>
        </p:txBody>
      </p:sp>
      <p:pic>
        <p:nvPicPr>
          <p:cNvPr id="3076" name="Picture 4" descr="insertion in a binary search tree">
            <a:extLst>
              <a:ext uri="{FF2B5EF4-FFF2-40B4-BE49-F238E27FC236}">
                <a16:creationId xmlns:a16="http://schemas.microsoft.com/office/drawing/2014/main" id="{190FAB47-5B20-4B46-AE87-D8841DFC2EA8}"/>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8019" y="1825625"/>
            <a:ext cx="4315961" cy="4351338"/>
          </a:xfrm>
          <a:noFill/>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C6CFB7DF-D0E1-4B79-B8A5-D18773F56B28}"/>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4" name="Slide Number Placeholder 3">
            <a:extLst>
              <a:ext uri="{FF2B5EF4-FFF2-40B4-BE49-F238E27FC236}">
                <a16:creationId xmlns:a16="http://schemas.microsoft.com/office/drawing/2014/main" id="{37EFE22E-326E-4921-AD76-FA35F5D02555}"/>
              </a:ext>
            </a:extLst>
          </p:cNvPr>
          <p:cNvSpPr>
            <a:spLocks noGrp="1"/>
          </p:cNvSpPr>
          <p:nvPr>
            <p:ph type="sldNum" sz="quarter" idx="12"/>
          </p:nvPr>
        </p:nvSpPr>
        <p:spPr>
          <a:xfrm>
            <a:off x="8610600" y="6356350"/>
            <a:ext cx="2743200" cy="365125"/>
          </a:xfrm>
        </p:spPr>
        <p:txBody>
          <a:bodyPr/>
          <a:lstStyle/>
          <a:p>
            <a:pPr lvl="0"/>
            <a:fld id="{00000000-1234-1234-1234-123412341234}" type="slidenum">
              <a:rPr lang="en-US" smtClean="0"/>
              <a:pPr lvl="0"/>
              <a:t>4</a:t>
            </a:fld>
            <a:endParaRPr lang="en-US"/>
          </a:p>
        </p:txBody>
      </p:sp>
    </p:spTree>
    <p:extLst>
      <p:ext uri="{BB962C8B-B14F-4D97-AF65-F5344CB8AC3E}">
        <p14:creationId xmlns:p14="http://schemas.microsoft.com/office/powerpoint/2010/main" val="83868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a:xfrm>
            <a:off x="838200" y="365125"/>
            <a:ext cx="10515600" cy="1325563"/>
          </a:xfrm>
        </p:spPr>
        <p:txBody>
          <a:bodyPr/>
          <a:lstStyle/>
          <a:p>
            <a:r>
              <a:rPr lang="en-GB" altLang="en-US"/>
              <a:t>BST Delete</a:t>
            </a:r>
          </a:p>
        </p:txBody>
      </p:sp>
      <p:sp>
        <p:nvSpPr>
          <p:cNvPr id="46083" name="Content Placeholder 2"/>
          <p:cNvSpPr>
            <a:spLocks noGrp="1" noChangeArrowheads="1"/>
          </p:cNvSpPr>
          <p:nvPr>
            <p:ph idx="1"/>
          </p:nvPr>
        </p:nvSpPr>
        <p:spPr>
          <a:xfrm>
            <a:off x="838200" y="1825625"/>
            <a:ext cx="10515600" cy="4351338"/>
          </a:xfrm>
        </p:spPr>
        <p:txBody>
          <a:bodyPr/>
          <a:lstStyle/>
          <a:p>
            <a:r>
              <a:rPr lang="en-GB" altLang="en-US"/>
              <a:t>The previous implementation of BST Delete considered replacing the deleted node z with its successor</a:t>
            </a:r>
          </a:p>
          <a:p>
            <a:r>
              <a:rPr lang="en-GB" altLang="en-US"/>
              <a:t>Another similar solution is to replace the deleted node z with its predecessor</a:t>
            </a:r>
          </a:p>
        </p:txBody>
      </p:sp>
      <p:sp>
        <p:nvSpPr>
          <p:cNvPr id="8" name="Footer Placeholder 7">
            <a:extLst>
              <a:ext uri="{FF2B5EF4-FFF2-40B4-BE49-F238E27FC236}">
                <a16:creationId xmlns:a16="http://schemas.microsoft.com/office/drawing/2014/main" id="{5C9A52EC-E633-431A-B567-FEF944BE006A}"/>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9" name="Slide Number Placeholder 8">
            <a:extLst>
              <a:ext uri="{FF2B5EF4-FFF2-40B4-BE49-F238E27FC236}">
                <a16:creationId xmlns:a16="http://schemas.microsoft.com/office/drawing/2014/main" id="{0262BCF6-D191-428B-A2DD-93FC7CCB46BB}"/>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40</a:t>
            </a:fld>
            <a:endParaRPr lang="en-US"/>
          </a:p>
        </p:txBody>
      </p:sp>
    </p:spTree>
    <p:extLst>
      <p:ext uri="{BB962C8B-B14F-4D97-AF65-F5344CB8AC3E}">
        <p14:creationId xmlns:p14="http://schemas.microsoft.com/office/powerpoint/2010/main" val="1643520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ltLang="en-US" dirty="0"/>
              <a:t>Delete – Time Complexity</a:t>
            </a:r>
            <a:endParaRPr lang="en-US" dirty="0"/>
          </a:p>
        </p:txBody>
      </p:sp>
      <mc:AlternateContent xmlns:mc="http://schemas.openxmlformats.org/markup-compatibility/2006" xmlns:a14="http://schemas.microsoft.com/office/drawing/2010/main">
        <mc:Choice Requires="a14">
          <p:sp>
            <p:nvSpPr>
              <p:cNvPr id="6" name="Google Shape;177;p19"/>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r>
                  <a:rPr lang="en-GB" altLang="en-US" dirty="0"/>
                  <a:t>For each level of tree it takes constant time (according to code) </a:t>
                </a:r>
                <a:r>
                  <a:rPr lang="en-GB" altLang="en-US" dirty="0">
                    <a:sym typeface="Wingdings"/>
                  </a:rPr>
                  <a:t> Total time will be:</a:t>
                </a:r>
              </a:p>
              <a:p>
                <a:pPr lvl="1"/>
                <a:r>
                  <a:rPr lang="en-GB" altLang="en-US" dirty="0"/>
                  <a:t>Height of tree * Constant Time</a:t>
                </a:r>
              </a:p>
              <a:p>
                <a:pPr lvl="1"/>
                <a:r>
                  <a:rPr lang="en-GB" altLang="en-US" dirty="0"/>
                  <a:t>Overall:</a:t>
                </a:r>
                <a:r>
                  <a:rPr lang="en-GB" altLang="en-US" dirty="0">
                    <a:sym typeface="Wingdings"/>
                  </a:rPr>
                  <a:t> </a:t>
                </a:r>
                <a14:m>
                  <m:oMath xmlns:m="http://schemas.openxmlformats.org/officeDocument/2006/math">
                    <m:r>
                      <a:rPr lang="en-US" altLang="en-US" smtClean="0">
                        <a:latin typeface="Cambria Math" panose="02040503050406030204" pitchFamily="18" charset="0"/>
                        <a:sym typeface="Wingdings"/>
                      </a:rPr>
                      <m:t>𝑇</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𝑛</m:t>
                        </m:r>
                      </m:e>
                    </m:d>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𝑂</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h</m:t>
                        </m:r>
                      </m:e>
                    </m:d>
                  </m:oMath>
                </a14:m>
                <a:r>
                  <a:rPr lang="en-GB" altLang="en-US" dirty="0"/>
                  <a:t> </a:t>
                </a:r>
                <a:r>
                  <a:rPr lang="en-GB" altLang="en-US" dirty="0">
                    <a:sym typeface="Wingdings"/>
                  </a:rPr>
                  <a:t> </a:t>
                </a:r>
                <a14:m>
                  <m:oMath xmlns:m="http://schemas.openxmlformats.org/officeDocument/2006/math">
                    <m:r>
                      <a:rPr lang="en-US" altLang="en-US" smtClean="0">
                        <a:latin typeface="Cambria Math" panose="02040503050406030204" pitchFamily="18" charset="0"/>
                        <a:sym typeface="Wingdings"/>
                      </a:rPr>
                      <m:t>𝑇</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𝑛</m:t>
                        </m:r>
                      </m:e>
                    </m:d>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𝑂</m:t>
                    </m:r>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𝑙𝑜𝑔𝑛</m:t>
                    </m:r>
                    <m:r>
                      <a:rPr lang="en-US" altLang="en-US" smtClean="0">
                        <a:latin typeface="Cambria Math" panose="02040503050406030204" pitchFamily="18" charset="0"/>
                        <a:sym typeface="Wingdings"/>
                      </a:rPr>
                      <m:t>)</m:t>
                    </m:r>
                  </m:oMath>
                </a14:m>
                <a:endParaRPr lang="en-GB" altLang="en-US" dirty="0"/>
              </a:p>
            </p:txBody>
          </p:sp>
        </mc:Choice>
        <mc:Fallback xmlns="">
          <p:sp>
            <p:nvSpPr>
              <p:cNvPr id="6" name="Google Shape;177;p19"/>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101"/>
                </a:stretch>
              </a:blipFill>
            </p:spPr>
            <p:txBody>
              <a:bodyPr/>
              <a:lstStyle/>
              <a:p>
                <a:r>
                  <a:rPr lang="en-US">
                    <a:noFill/>
                  </a:rPr>
                  <a:t> </a:t>
                </a:r>
              </a:p>
            </p:txBody>
          </p:sp>
        </mc:Fallback>
      </mc:AlternateContent>
      <p:sp>
        <p:nvSpPr>
          <p:cNvPr id="216" name="Google Shape;216;p2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15" name="Google Shape;215;p21"/>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41</a:t>
            </a:fld>
            <a:endParaRPr lang="en-US"/>
          </a:p>
        </p:txBody>
      </p:sp>
    </p:spTree>
    <p:extLst>
      <p:ext uri="{BB962C8B-B14F-4D97-AF65-F5344CB8AC3E}">
        <p14:creationId xmlns:p14="http://schemas.microsoft.com/office/powerpoint/2010/main" val="56067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15" name="Google Shape;120;p15"/>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ltLang="en-US" dirty="0"/>
              <a:t>Insert – </a:t>
            </a:r>
            <a:r>
              <a:rPr lang="en-US" altLang="en-US" dirty="0" err="1"/>
              <a:t>Alogrithm</a:t>
            </a:r>
            <a:r>
              <a:rPr lang="en-US" altLang="en-US" dirty="0"/>
              <a:t> </a:t>
            </a:r>
            <a:endParaRPr lang="en-US" dirty="0"/>
          </a:p>
        </p:txBody>
      </p:sp>
      <p:sp>
        <p:nvSpPr>
          <p:cNvPr id="5" name="Content Placeholder 4">
            <a:extLst>
              <a:ext uri="{FF2B5EF4-FFF2-40B4-BE49-F238E27FC236}">
                <a16:creationId xmlns:a16="http://schemas.microsoft.com/office/drawing/2014/main" id="{6091B860-B015-45B3-92E1-CBFF0934652F}"/>
              </a:ext>
            </a:extLst>
          </p:cNvPr>
          <p:cNvSpPr>
            <a:spLocks noGrp="1"/>
          </p:cNvSpPr>
          <p:nvPr>
            <p:ph idx="1"/>
          </p:nvPr>
        </p:nvSpPr>
        <p:spPr/>
        <p:txBody>
          <a:bodyPr/>
          <a:lstStyle/>
          <a:p>
            <a:endParaRPr lang="en-US"/>
          </a:p>
        </p:txBody>
      </p:sp>
      <p:sp>
        <p:nvSpPr>
          <p:cNvPr id="123" name="Google Shape;123;p1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122" name="Google Shape;122;p1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graphicFrame>
        <p:nvGraphicFramePr>
          <p:cNvPr id="6" name="Table 5">
            <a:extLst>
              <a:ext uri="{FF2B5EF4-FFF2-40B4-BE49-F238E27FC236}">
                <a16:creationId xmlns:a16="http://schemas.microsoft.com/office/drawing/2014/main" id="{2E56BC99-77FC-4CCF-BD2E-CA5DC36CC1EE}"/>
              </a:ext>
            </a:extLst>
          </p:cNvPr>
          <p:cNvGraphicFramePr>
            <a:graphicFrameLocks noGrp="1"/>
          </p:cNvGraphicFramePr>
          <p:nvPr>
            <p:extLst>
              <p:ext uri="{D42A27DB-BD31-4B8C-83A1-F6EECF244321}">
                <p14:modId xmlns:p14="http://schemas.microsoft.com/office/powerpoint/2010/main" val="2852326784"/>
              </p:ext>
            </p:extLst>
          </p:nvPr>
        </p:nvGraphicFramePr>
        <p:xfrm>
          <a:off x="3290656" y="2508196"/>
          <a:ext cx="5257800" cy="3114040"/>
        </p:xfrm>
        <a:graphic>
          <a:graphicData uri="http://schemas.openxmlformats.org/drawingml/2006/table">
            <a:tbl>
              <a:tblPr/>
              <a:tblGrid>
                <a:gridCol w="5257800">
                  <a:extLst>
                    <a:ext uri="{9D8B030D-6E8A-4147-A177-3AD203B41FA5}">
                      <a16:colId xmlns:a16="http://schemas.microsoft.com/office/drawing/2014/main" val="4087388031"/>
                    </a:ext>
                  </a:extLst>
                </a:gridCol>
              </a:tblGrid>
              <a:tr h="0">
                <a:tc>
                  <a:txBody>
                    <a:bodyPr/>
                    <a:lstStyle/>
                    <a:p>
                      <a:pPr rtl="0" fontAlgn="t">
                        <a:spcBef>
                          <a:spcPts val="0"/>
                        </a:spcBef>
                        <a:spcAft>
                          <a:spcPts val="0"/>
                        </a:spcAft>
                      </a:pPr>
                      <a:r>
                        <a:rPr lang="en-US" sz="1400" b="0" i="0" u="none" strike="noStrike" dirty="0">
                          <a:solidFill>
                            <a:srgbClr val="FFFFFF"/>
                          </a:solidFill>
                          <a:effectLst/>
                          <a:latin typeface="Consolas" panose="020B0609020204030204" pitchFamily="49" charset="0"/>
                        </a:rPr>
                        <a:t>Tree-Insert(T, z)</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a:t>
                      </a:r>
                      <a:r>
                        <a:rPr lang="en-US" sz="1400" b="0" i="0" u="none" strike="noStrike" dirty="0">
                          <a:solidFill>
                            <a:srgbClr val="FFFFFF"/>
                          </a:solidFill>
                          <a:effectLst/>
                          <a:latin typeface="Consolas" panose="020B0609020204030204" pitchFamily="49" charset="0"/>
                        </a:rPr>
                        <a:t>  y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2</a:t>
                      </a: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T.root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3</a:t>
                      </a:r>
                      <a:r>
                        <a:rPr lang="en-US" sz="1400" b="0" i="0" u="none" strike="noStrike" dirty="0">
                          <a:solidFill>
                            <a:srgbClr val="FFFFFF"/>
                          </a:solidFill>
                          <a:effectLst/>
                          <a:latin typeface="Consolas" panose="020B0609020204030204" pitchFamily="49" charset="0"/>
                        </a:rPr>
                        <a:t>  while x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4</a:t>
                      </a:r>
                      <a:r>
                        <a:rPr lang="en-US" sz="1400" b="0" i="0" u="none" strike="noStrike" dirty="0">
                          <a:solidFill>
                            <a:srgbClr val="FFFFFF"/>
                          </a:solidFill>
                          <a:effectLst/>
                          <a:latin typeface="Consolas" panose="020B0609020204030204" pitchFamily="49" charset="0"/>
                        </a:rPr>
                        <a:t>      y = x</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5</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z.key</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x.key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6</a:t>
                      </a: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x.left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7</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x = </a:t>
                      </a:r>
                      <a:r>
                        <a:rPr lang="en-US" sz="1400" b="0" i="0" u="none" strike="noStrike" dirty="0" err="1">
                          <a:solidFill>
                            <a:srgbClr val="FFFFFF"/>
                          </a:solidFill>
                          <a:effectLst/>
                          <a:latin typeface="Consolas" panose="020B0609020204030204" pitchFamily="49" charset="0"/>
                        </a:rPr>
                        <a:t>x.right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8</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z.p</a:t>
                      </a:r>
                      <a:r>
                        <a:rPr lang="en-US" sz="1400" b="0" i="0" u="none" strike="noStrike" dirty="0">
                          <a:solidFill>
                            <a:srgbClr val="FFFFFF"/>
                          </a:solidFill>
                          <a:effectLst/>
                          <a:latin typeface="Consolas" panose="020B0609020204030204" pitchFamily="49" charset="0"/>
                        </a:rPr>
                        <a:t> = 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9</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y == NIL</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10</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T.root</a:t>
                      </a:r>
                      <a:r>
                        <a:rPr lang="en-US" sz="1400" b="0" i="0" u="none" strike="noStrike" dirty="0">
                          <a:solidFill>
                            <a:srgbClr val="FFFFFF"/>
                          </a:solidFill>
                          <a:effectLst/>
                          <a:latin typeface="Consolas" panose="020B0609020204030204" pitchFamily="49" charset="0"/>
                        </a:rPr>
                        <a:t> = z    </a:t>
                      </a:r>
                      <a:r>
                        <a:rPr lang="en-US" sz="1400" b="0" i="0" u="none" strike="noStrike" dirty="0">
                          <a:solidFill>
                            <a:srgbClr val="888888"/>
                          </a:solidFill>
                          <a:effectLst/>
                          <a:latin typeface="Consolas" panose="020B0609020204030204" pitchFamily="49" charset="0"/>
                        </a:rPr>
                        <a:t>// tree T was empty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11</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elseif</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z.key</a:t>
                      </a:r>
                      <a:r>
                        <a:rPr lang="en-US" sz="1400" b="0" i="0" u="none" strike="noStrike" dirty="0">
                          <a:solidFill>
                            <a:srgbClr val="FFFFFF"/>
                          </a:solidFill>
                          <a:effectLst/>
                          <a:latin typeface="Consolas" panose="020B0609020204030204" pitchFamily="49" charset="0"/>
                        </a:rPr>
                        <a:t> &lt; </a:t>
                      </a:r>
                      <a:r>
                        <a:rPr lang="en-US" sz="1400" b="0" i="0" u="none" strike="noStrike" dirty="0" err="1">
                          <a:solidFill>
                            <a:srgbClr val="FFFFFF"/>
                          </a:solidFill>
                          <a:effectLst/>
                          <a:latin typeface="Consolas" panose="020B0609020204030204" pitchFamily="49" charset="0"/>
                        </a:rPr>
                        <a:t>y.key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12</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y.left</a:t>
                      </a:r>
                      <a:r>
                        <a:rPr lang="en-US" sz="1400" b="0" i="0" u="none" strike="noStrike" dirty="0">
                          <a:solidFill>
                            <a:srgbClr val="FFFFFF"/>
                          </a:solidFill>
                          <a:effectLst/>
                          <a:latin typeface="Consolas" panose="020B0609020204030204" pitchFamily="49" charset="0"/>
                        </a:rPr>
                        <a:t> = z</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D36363"/>
                          </a:solidFill>
                          <a:effectLst/>
                          <a:latin typeface="Consolas" panose="020B0609020204030204" pitchFamily="49" charset="0"/>
                        </a:rPr>
                        <a:t>13</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y.right</a:t>
                      </a:r>
                      <a:r>
                        <a:rPr lang="en-US" sz="1400" b="0" i="0" u="none" strike="noStrike" dirty="0">
                          <a:solidFill>
                            <a:srgbClr val="FFFFFF"/>
                          </a:solidFill>
                          <a:effectLst/>
                          <a:latin typeface="Consolas" panose="020B0609020204030204" pitchFamily="49" charset="0"/>
                        </a:rPr>
                        <a:t> = z</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1345595044"/>
                  </a:ext>
                </a:extLst>
              </a:tr>
            </a:tbl>
          </a:graphicData>
        </a:graphic>
      </p:graphicFrame>
      <p:sp>
        <p:nvSpPr>
          <p:cNvPr id="7" name="Rectangle 1">
            <a:extLst>
              <a:ext uri="{FF2B5EF4-FFF2-40B4-BE49-F238E27FC236}">
                <a16:creationId xmlns:a16="http://schemas.microsoft.com/office/drawing/2014/main" id="{FA05A478-EB9A-4424-8FAD-F63EB511D3A9}"/>
              </a:ext>
            </a:extLst>
          </p:cNvPr>
          <p:cNvSpPr>
            <a:spLocks noChangeArrowheads="1"/>
          </p:cNvSpPr>
          <p:nvPr/>
        </p:nvSpPr>
        <p:spPr bwMode="auto">
          <a:xfrm>
            <a:off x="3290656" y="2413155"/>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2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15" name="Google Shape;120;p15"/>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ltLang="en-US" dirty="0"/>
              <a:t>Insert – Code </a:t>
            </a:r>
            <a:endParaRPr lang="en-US" dirty="0"/>
          </a:p>
        </p:txBody>
      </p:sp>
      <p:sp>
        <p:nvSpPr>
          <p:cNvPr id="6" name="Content Placeholder 5">
            <a:extLst>
              <a:ext uri="{FF2B5EF4-FFF2-40B4-BE49-F238E27FC236}">
                <a16:creationId xmlns:a16="http://schemas.microsoft.com/office/drawing/2014/main" id="{DBE12092-7770-4412-90E7-D27CBFA701B8}"/>
              </a:ext>
            </a:extLst>
          </p:cNvPr>
          <p:cNvSpPr>
            <a:spLocks noGrp="1"/>
          </p:cNvSpPr>
          <p:nvPr>
            <p:ph idx="1"/>
          </p:nvPr>
        </p:nvSpPr>
        <p:spPr/>
        <p:txBody>
          <a:bodyPr/>
          <a:lstStyle/>
          <a:p>
            <a:endParaRPr lang="en-US"/>
          </a:p>
        </p:txBody>
      </p:sp>
      <p:sp>
        <p:nvSpPr>
          <p:cNvPr id="123" name="Google Shape;123;p1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122" name="Google Shape;122;p1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graphicFrame>
        <p:nvGraphicFramePr>
          <p:cNvPr id="7" name="Table 6">
            <a:extLst>
              <a:ext uri="{FF2B5EF4-FFF2-40B4-BE49-F238E27FC236}">
                <a16:creationId xmlns:a16="http://schemas.microsoft.com/office/drawing/2014/main" id="{89319ACC-B05D-4158-A513-67D7F4C0F5E6}"/>
              </a:ext>
            </a:extLst>
          </p:cNvPr>
          <p:cNvGraphicFramePr>
            <a:graphicFrameLocks noGrp="1"/>
          </p:cNvGraphicFramePr>
          <p:nvPr>
            <p:extLst>
              <p:ext uri="{D42A27DB-BD31-4B8C-83A1-F6EECF244321}">
                <p14:modId xmlns:p14="http://schemas.microsoft.com/office/powerpoint/2010/main" val="636061395"/>
              </p:ext>
            </p:extLst>
          </p:nvPr>
        </p:nvGraphicFramePr>
        <p:xfrm>
          <a:off x="3248672" y="2036855"/>
          <a:ext cx="5694655" cy="3967480"/>
        </p:xfrm>
        <a:graphic>
          <a:graphicData uri="http://schemas.openxmlformats.org/drawingml/2006/table">
            <a:tbl>
              <a:tblPr/>
              <a:tblGrid>
                <a:gridCol w="5694655">
                  <a:extLst>
                    <a:ext uri="{9D8B030D-6E8A-4147-A177-3AD203B41FA5}">
                      <a16:colId xmlns:a16="http://schemas.microsoft.com/office/drawing/2014/main" val="153104892"/>
                    </a:ext>
                  </a:extLst>
                </a:gridCol>
              </a:tblGrid>
              <a:tr h="0">
                <a:tc>
                  <a:txBody>
                    <a:bodyPr/>
                    <a:lstStyle/>
                    <a:p>
                      <a:pPr rtl="0" fontAlgn="t">
                        <a:spcBef>
                          <a:spcPts val="0"/>
                        </a:spcBef>
                        <a:spcAft>
                          <a:spcPts val="0"/>
                        </a:spcAft>
                      </a:pPr>
                      <a:r>
                        <a:rPr lang="en-US" sz="1400" b="0" i="0" u="none" strike="noStrike" dirty="0">
                          <a:solidFill>
                            <a:srgbClr val="888888"/>
                          </a:solidFill>
                          <a:effectLst/>
                          <a:latin typeface="Consolas" panose="020B0609020204030204" pitchFamily="49" charset="0"/>
                        </a:rPr>
                        <a:t>/* A utility function to insert</a:t>
                      </a:r>
                      <a:br>
                        <a:rPr lang="en-US" sz="1400" b="0" i="0" u="none" strike="noStrike" dirty="0">
                          <a:solidFill>
                            <a:srgbClr val="888888"/>
                          </a:solidFill>
                          <a:effectLst/>
                          <a:latin typeface="Consolas" panose="020B0609020204030204" pitchFamily="49" charset="0"/>
                        </a:rPr>
                      </a:br>
                      <a:r>
                        <a:rPr lang="en-US" sz="1400" b="0" i="0" u="none" strike="noStrike" dirty="0">
                          <a:solidFill>
                            <a:srgbClr val="888888"/>
                          </a:solidFill>
                          <a:effectLst/>
                          <a:latin typeface="Consolas" panose="020B0609020204030204" pitchFamily="49" charset="0"/>
                        </a:rPr>
                        <a:t>  a new node with given key in</a:t>
                      </a:r>
                      <a:br>
                        <a:rPr lang="en-US" sz="1400" b="0" i="0" u="none" strike="noStrike" dirty="0">
                          <a:solidFill>
                            <a:srgbClr val="888888"/>
                          </a:solidFill>
                          <a:effectLst/>
                          <a:latin typeface="Consolas" panose="020B0609020204030204" pitchFamily="49" charset="0"/>
                        </a:rPr>
                      </a:br>
                      <a:r>
                        <a:rPr lang="en-US" sz="1400" b="0" i="0" u="none" strike="noStrike" dirty="0">
                          <a:solidFill>
                            <a:srgbClr val="888888"/>
                          </a:solidFill>
                          <a:effectLst/>
                          <a:latin typeface="Consolas" panose="020B0609020204030204" pitchFamily="49" charset="0"/>
                        </a:rPr>
                        <a:t>* BST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struct node* </a:t>
                      </a:r>
                      <a:r>
                        <a:rPr lang="en-US" sz="1400" b="0" i="0" u="none" strike="noStrike" dirty="0">
                          <a:solidFill>
                            <a:srgbClr val="FFFFAA"/>
                          </a:solidFill>
                          <a:effectLst/>
                          <a:latin typeface="Consolas" panose="020B0609020204030204" pitchFamily="49" charset="0"/>
                        </a:rPr>
                        <a:t>insert</a:t>
                      </a:r>
                      <a:r>
                        <a:rPr lang="en-US" sz="1400" b="0" i="0" u="none" strike="noStrike" dirty="0">
                          <a:solidFill>
                            <a:srgbClr val="FFFFFF"/>
                          </a:solidFill>
                          <a:effectLst/>
                          <a:latin typeface="Consolas" panose="020B0609020204030204" pitchFamily="49" charset="0"/>
                        </a:rPr>
                        <a:t>(struct node* node, </a:t>
                      </a:r>
                      <a:r>
                        <a:rPr lang="en-US" sz="1400" b="0" i="0" u="none" strike="noStrike" dirty="0">
                          <a:solidFill>
                            <a:srgbClr val="FCC28C"/>
                          </a:solidFill>
                          <a:effectLst/>
                          <a:latin typeface="Consolas" panose="020B0609020204030204" pitchFamily="49" charset="0"/>
                        </a:rPr>
                        <a:t>int</a:t>
                      </a:r>
                      <a:r>
                        <a:rPr lang="en-US" sz="1400" b="0" i="0" u="none" strike="noStrike" dirty="0">
                          <a:solidFill>
                            <a:srgbClr val="FFFFFF"/>
                          </a:solidFill>
                          <a:effectLst/>
                          <a:latin typeface="Consolas" panose="020B0609020204030204" pitchFamily="49" charset="0"/>
                        </a:rPr>
                        <a:t> 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 If the tree is empty, return a new node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(node == </a:t>
                      </a:r>
                      <a:r>
                        <a:rPr lang="en-US" sz="1400" b="0" i="0" u="none" strike="noStrike" dirty="0">
                          <a:solidFill>
                            <a:srgbClr val="FCC28C"/>
                          </a:solidFill>
                          <a:effectLst/>
                          <a:latin typeface="Consolas" panose="020B0609020204030204" pitchFamily="49" charset="0"/>
                        </a:rPr>
                        <a:t>NULL</a:t>
                      </a:r>
                      <a:r>
                        <a:rPr lang="en-US" sz="1400" b="0" i="0" u="none" strike="noStrike" dirty="0">
                          <a:solidFill>
                            <a:srgbClr val="FFFFFF"/>
                          </a:solidFill>
                          <a:effectLst/>
                          <a:latin typeface="Consolas" panose="020B0609020204030204" pitchFamily="49" charset="0"/>
                        </a:rPr>
                        <a:t>)</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a:t>
                      </a:r>
                      <a:r>
                        <a:rPr lang="en-US" sz="1400" b="0" i="0" u="none" strike="noStrike" dirty="0" err="1">
                          <a:solidFill>
                            <a:srgbClr val="FFFFFF"/>
                          </a:solidFill>
                          <a:effectLst/>
                          <a:latin typeface="Consolas" panose="020B0609020204030204" pitchFamily="49" charset="0"/>
                        </a:rPr>
                        <a:t>newNode</a:t>
                      </a:r>
                      <a:r>
                        <a:rPr lang="en-US" sz="1400" b="0" i="0" u="none" strike="noStrike" dirty="0">
                          <a:solidFill>
                            <a:srgbClr val="FFFFFF"/>
                          </a:solidFill>
                          <a:effectLst/>
                          <a:latin typeface="Consolas" panose="020B0609020204030204" pitchFamily="49" charset="0"/>
                        </a:rPr>
                        <a:t>(key);</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 Otherwise, recur down the tree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(key &lt; node-&gt;key)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node-&gt;left = insert(node-&gt;left, 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else</a:t>
                      </a: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if</a:t>
                      </a:r>
                      <a:r>
                        <a:rPr lang="en-US" sz="1400" b="0" i="0" u="none" strike="noStrike" dirty="0">
                          <a:solidFill>
                            <a:srgbClr val="FFFFFF"/>
                          </a:solidFill>
                          <a:effectLst/>
                          <a:latin typeface="Consolas" panose="020B0609020204030204" pitchFamily="49" charset="0"/>
                        </a:rPr>
                        <a:t> (key &gt; node-&gt;key)</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node-&gt;right = insert(node-&gt;right, key);</a:t>
                      </a:r>
                      <a:br>
                        <a:rPr lang="en-US" sz="1400" b="0" i="0" u="none" strike="noStrike" dirty="0">
                          <a:solidFill>
                            <a:srgbClr val="FFFFFF"/>
                          </a:solidFill>
                          <a:effectLst/>
                          <a:latin typeface="Consolas" panose="020B0609020204030204" pitchFamily="49" charset="0"/>
                        </a:rPr>
                      </a:b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888888"/>
                          </a:solidFill>
                          <a:effectLst/>
                          <a:latin typeface="Consolas" panose="020B0609020204030204" pitchFamily="49" charset="0"/>
                        </a:rPr>
                        <a:t>/* return the (unchanged) node pointer */</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    </a:t>
                      </a:r>
                      <a:r>
                        <a:rPr lang="en-US" sz="1400" b="0" i="0" u="none" strike="noStrike" dirty="0">
                          <a:solidFill>
                            <a:srgbClr val="FCC28C"/>
                          </a:solidFill>
                          <a:effectLst/>
                          <a:latin typeface="Consolas" panose="020B0609020204030204" pitchFamily="49" charset="0"/>
                        </a:rPr>
                        <a:t>return</a:t>
                      </a:r>
                      <a:r>
                        <a:rPr lang="en-US" sz="1400" b="0" i="0" u="none" strike="noStrike" dirty="0">
                          <a:solidFill>
                            <a:srgbClr val="FFFFFF"/>
                          </a:solidFill>
                          <a:effectLst/>
                          <a:latin typeface="Consolas" panose="020B0609020204030204" pitchFamily="49" charset="0"/>
                        </a:rPr>
                        <a:t> node;</a:t>
                      </a:r>
                      <a:br>
                        <a:rPr lang="en-US" sz="1400" b="0" i="0" u="none" strike="noStrike" dirty="0">
                          <a:solidFill>
                            <a:srgbClr val="FFFFFF"/>
                          </a:solidFill>
                          <a:effectLst/>
                          <a:latin typeface="Consolas" panose="020B0609020204030204" pitchFamily="49" charset="0"/>
                        </a:rPr>
                      </a:br>
                      <a:r>
                        <a:rPr lang="en-US" sz="1400" b="0" i="0" u="none" strike="noStrike" dirty="0">
                          <a:solidFill>
                            <a:srgbClr val="FFFFFF"/>
                          </a:solidFill>
                          <a:effectLst/>
                          <a:latin typeface="Consolas" panose="020B0609020204030204" pitchFamily="49" charset="0"/>
                        </a:rPr>
                        <a:t>}</a:t>
                      </a:r>
                      <a:endParaRPr lang="en-US" sz="1400" dirty="0">
                        <a:effectLst/>
                      </a:endParaRPr>
                    </a:p>
                  </a:txBody>
                  <a:tcPr marL="63500" marR="63500" marT="63500" marB="63500">
                    <a:lnL>
                      <a:noFill/>
                    </a:lnL>
                    <a:lnR>
                      <a:noFill/>
                    </a:lnR>
                    <a:lnT>
                      <a:noFill/>
                    </a:lnT>
                    <a:lnB>
                      <a:noFill/>
                    </a:lnB>
                    <a:solidFill>
                      <a:srgbClr val="333333"/>
                    </a:solidFill>
                  </a:tcPr>
                </a:tc>
                <a:extLst>
                  <a:ext uri="{0D108BD9-81ED-4DB2-BD59-A6C34878D82A}">
                    <a16:rowId xmlns:a16="http://schemas.microsoft.com/office/drawing/2014/main" val="660495798"/>
                  </a:ext>
                </a:extLst>
              </a:tr>
            </a:tbl>
          </a:graphicData>
        </a:graphic>
      </p:graphicFrame>
    </p:spTree>
    <p:extLst>
      <p:ext uri="{BB962C8B-B14F-4D97-AF65-F5344CB8AC3E}">
        <p14:creationId xmlns:p14="http://schemas.microsoft.com/office/powerpoint/2010/main" val="155808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ltLang="en-US" dirty="0"/>
              <a:t>Insert – Time Complexity</a:t>
            </a:r>
            <a:endParaRPr lang="en-US" dirty="0"/>
          </a:p>
        </p:txBody>
      </p:sp>
      <mc:AlternateContent xmlns:mc="http://schemas.openxmlformats.org/markup-compatibility/2006" xmlns:a14="http://schemas.microsoft.com/office/drawing/2010/main">
        <mc:Choice Requires="a14">
          <p:sp>
            <p:nvSpPr>
              <p:cNvPr id="6" name="Google Shape;177;p19"/>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r>
                  <a:rPr lang="en-GB" altLang="en-US" dirty="0"/>
                  <a:t>For each level of tree it takes constant time (according to code) </a:t>
                </a:r>
                <a:r>
                  <a:rPr lang="en-GB" altLang="en-US" dirty="0">
                    <a:sym typeface="Wingdings"/>
                  </a:rPr>
                  <a:t> Total time will be:</a:t>
                </a:r>
              </a:p>
              <a:p>
                <a:pPr lvl="1"/>
                <a:r>
                  <a:rPr lang="en-GB" altLang="en-US" dirty="0"/>
                  <a:t>Height of tree * Constant Time</a:t>
                </a:r>
              </a:p>
              <a:p>
                <a:pPr lvl="1"/>
                <a:r>
                  <a:rPr lang="en-GB" altLang="en-US" dirty="0"/>
                  <a:t>Overall:</a:t>
                </a:r>
                <a:r>
                  <a:rPr lang="en-GB" altLang="en-US" dirty="0">
                    <a:sym typeface="Wingdings"/>
                  </a:rPr>
                  <a:t> </a:t>
                </a:r>
                <a14:m>
                  <m:oMath xmlns:m="http://schemas.openxmlformats.org/officeDocument/2006/math">
                    <m:r>
                      <a:rPr lang="en-US" altLang="en-US" smtClean="0">
                        <a:latin typeface="Cambria Math" panose="02040503050406030204" pitchFamily="18" charset="0"/>
                        <a:sym typeface="Wingdings"/>
                      </a:rPr>
                      <m:t>𝑇</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𝑛</m:t>
                        </m:r>
                      </m:e>
                    </m:d>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𝑂</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h</m:t>
                        </m:r>
                      </m:e>
                    </m:d>
                  </m:oMath>
                </a14:m>
                <a:r>
                  <a:rPr lang="en-GB" altLang="en-US" dirty="0"/>
                  <a:t> </a:t>
                </a:r>
                <a:r>
                  <a:rPr lang="en-GB" altLang="en-US" dirty="0">
                    <a:sym typeface="Wingdings"/>
                  </a:rPr>
                  <a:t> </a:t>
                </a:r>
                <a14:m>
                  <m:oMath xmlns:m="http://schemas.openxmlformats.org/officeDocument/2006/math">
                    <m:r>
                      <a:rPr lang="en-US" altLang="en-US" smtClean="0">
                        <a:latin typeface="Cambria Math" panose="02040503050406030204" pitchFamily="18" charset="0"/>
                        <a:sym typeface="Wingdings"/>
                      </a:rPr>
                      <m:t>𝑇</m:t>
                    </m:r>
                    <m:d>
                      <m:dPr>
                        <m:ctrlPr>
                          <a:rPr lang="en-US" altLang="en-US" i="1" smtClean="0">
                            <a:latin typeface="Cambria Math" panose="02040503050406030204" pitchFamily="18" charset="0"/>
                            <a:sym typeface="Wingdings"/>
                          </a:rPr>
                        </m:ctrlPr>
                      </m:dPr>
                      <m:e>
                        <m:r>
                          <a:rPr lang="en-US" altLang="en-US" smtClean="0">
                            <a:latin typeface="Cambria Math" panose="02040503050406030204" pitchFamily="18" charset="0"/>
                            <a:sym typeface="Wingdings"/>
                          </a:rPr>
                          <m:t>𝑛</m:t>
                        </m:r>
                      </m:e>
                    </m:d>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𝑂</m:t>
                    </m:r>
                    <m:r>
                      <a:rPr lang="en-US" altLang="en-US" smtClean="0">
                        <a:latin typeface="Cambria Math" panose="02040503050406030204" pitchFamily="18" charset="0"/>
                        <a:sym typeface="Wingdings"/>
                      </a:rPr>
                      <m:t>(</m:t>
                    </m:r>
                    <m:r>
                      <a:rPr lang="en-US" altLang="en-US" smtClean="0">
                        <a:latin typeface="Cambria Math" panose="02040503050406030204" pitchFamily="18" charset="0"/>
                        <a:sym typeface="Wingdings"/>
                      </a:rPr>
                      <m:t>𝑙𝑜𝑔𝑛</m:t>
                    </m:r>
                    <m:r>
                      <a:rPr lang="en-US" altLang="en-US" smtClean="0">
                        <a:latin typeface="Cambria Math" panose="02040503050406030204" pitchFamily="18" charset="0"/>
                        <a:sym typeface="Wingdings"/>
                      </a:rPr>
                      <m:t>)</m:t>
                    </m:r>
                  </m:oMath>
                </a14:m>
                <a:endParaRPr lang="en-GB" altLang="en-US" dirty="0"/>
              </a:p>
            </p:txBody>
          </p:sp>
        </mc:Choice>
        <mc:Fallback xmlns="">
          <p:sp>
            <p:nvSpPr>
              <p:cNvPr id="6" name="Google Shape;177;p19"/>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101"/>
                </a:stretch>
              </a:blipFill>
            </p:spPr>
            <p:txBody>
              <a:bodyPr/>
              <a:lstStyle/>
              <a:p>
                <a:r>
                  <a:rPr lang="en-US">
                    <a:noFill/>
                  </a:rPr>
                  <a:t> </a:t>
                </a:r>
              </a:p>
            </p:txBody>
          </p:sp>
        </mc:Fallback>
      </mc:AlternateContent>
      <p:sp>
        <p:nvSpPr>
          <p:cNvPr id="216" name="Google Shape;216;p2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15" name="Google Shape;215;p21"/>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spTree>
    <p:extLst>
      <p:ext uri="{BB962C8B-B14F-4D97-AF65-F5344CB8AC3E}">
        <p14:creationId xmlns:p14="http://schemas.microsoft.com/office/powerpoint/2010/main" val="133498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ADC4-FD6E-49FE-81FC-13FBCC681EC8}"/>
              </a:ext>
            </a:extLst>
          </p:cNvPr>
          <p:cNvSpPr>
            <a:spLocks noGrp="1"/>
          </p:cNvSpPr>
          <p:nvPr>
            <p:ph type="title"/>
          </p:nvPr>
        </p:nvSpPr>
        <p:spPr>
          <a:xfrm>
            <a:off x="838200" y="365125"/>
            <a:ext cx="10515600" cy="1325563"/>
          </a:xfrm>
        </p:spPr>
        <p:txBody>
          <a:bodyPr/>
          <a:lstStyle/>
          <a:p>
            <a:r>
              <a:rPr lang="en-US" dirty="0"/>
              <a:t>Operation - Delete</a:t>
            </a:r>
          </a:p>
        </p:txBody>
      </p:sp>
      <p:sp>
        <p:nvSpPr>
          <p:cNvPr id="3" name="Content Placeholder 2">
            <a:extLst>
              <a:ext uri="{FF2B5EF4-FFF2-40B4-BE49-F238E27FC236}">
                <a16:creationId xmlns:a16="http://schemas.microsoft.com/office/drawing/2014/main" id="{670CFAEF-5B3E-4642-93A7-683539D554A4}"/>
              </a:ext>
            </a:extLst>
          </p:cNvPr>
          <p:cNvSpPr>
            <a:spLocks noGrp="1"/>
          </p:cNvSpPr>
          <p:nvPr>
            <p:ph idx="1"/>
          </p:nvPr>
        </p:nvSpPr>
        <p:spPr>
          <a:xfrm>
            <a:off x="838200" y="1825625"/>
            <a:ext cx="10515600" cy="4351338"/>
          </a:xfrm>
        </p:spPr>
        <p:txBody>
          <a:bodyPr/>
          <a:lstStyle/>
          <a:p>
            <a:r>
              <a:rPr lang="en-GB" altLang="en-US" dirty="0"/>
              <a:t>Delete a node z from a binary search tree T</a:t>
            </a:r>
          </a:p>
          <a:p>
            <a:r>
              <a:rPr lang="en-GB" altLang="en-US" dirty="0"/>
              <a:t>After delete, T must remain a binary search tree</a:t>
            </a:r>
          </a:p>
          <a:p>
            <a:r>
              <a:rPr lang="en-GB" altLang="en-US" dirty="0"/>
              <a:t>Cases:</a:t>
            </a:r>
          </a:p>
          <a:p>
            <a:pPr lvl="1"/>
            <a:r>
              <a:rPr lang="en-GB" altLang="en-US" dirty="0"/>
              <a:t>Z has no child.</a:t>
            </a:r>
          </a:p>
          <a:p>
            <a:pPr lvl="1"/>
            <a:r>
              <a:rPr lang="en-GB" altLang="en-US" dirty="0"/>
              <a:t>Z has one child.</a:t>
            </a:r>
          </a:p>
          <a:p>
            <a:pPr lvl="1"/>
            <a:r>
              <a:rPr lang="en-GB" altLang="en-US" dirty="0"/>
              <a:t>Z has two child.</a:t>
            </a:r>
          </a:p>
        </p:txBody>
      </p:sp>
      <p:sp>
        <p:nvSpPr>
          <p:cNvPr id="4" name="Footer Placeholder 3">
            <a:extLst>
              <a:ext uri="{FF2B5EF4-FFF2-40B4-BE49-F238E27FC236}">
                <a16:creationId xmlns:a16="http://schemas.microsoft.com/office/drawing/2014/main" id="{CA2032BD-EEA6-4AE4-A825-D25A1358F23B}"/>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F864320A-F557-4F18-A5A4-01FF3E795935}"/>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8</a:t>
            </a:fld>
            <a:endParaRPr lang="en-US"/>
          </a:p>
        </p:txBody>
      </p:sp>
    </p:spTree>
    <p:extLst>
      <p:ext uri="{BB962C8B-B14F-4D97-AF65-F5344CB8AC3E}">
        <p14:creationId xmlns:p14="http://schemas.microsoft.com/office/powerpoint/2010/main" val="128283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9448-4BB6-4EFA-AF4D-EF578683C382}"/>
              </a:ext>
            </a:extLst>
          </p:cNvPr>
          <p:cNvSpPr>
            <a:spLocks noGrp="1"/>
          </p:cNvSpPr>
          <p:nvPr>
            <p:ph type="title"/>
          </p:nvPr>
        </p:nvSpPr>
        <p:spPr>
          <a:xfrm>
            <a:off x="838200" y="365125"/>
            <a:ext cx="10515600" cy="1325563"/>
          </a:xfrm>
        </p:spPr>
        <p:txBody>
          <a:bodyPr/>
          <a:lstStyle/>
          <a:p>
            <a:r>
              <a:rPr lang="en-US" dirty="0"/>
              <a:t>Example - Delete</a:t>
            </a:r>
          </a:p>
        </p:txBody>
      </p:sp>
      <p:pic>
        <p:nvPicPr>
          <p:cNvPr id="5122" name="Picture 2" descr="transplant in a binary search tree">
            <a:extLst>
              <a:ext uri="{FF2B5EF4-FFF2-40B4-BE49-F238E27FC236}">
                <a16:creationId xmlns:a16="http://schemas.microsoft.com/office/drawing/2014/main" id="{4B58D8F0-8B25-46C2-A2AA-0E13106AF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1051" y="1825625"/>
            <a:ext cx="7769897" cy="4351338"/>
          </a:xfr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18047B9-7A00-47DC-8E2D-BC6C5723F899}"/>
              </a:ext>
            </a:extLst>
          </p:cNvPr>
          <p:cNvSpPr>
            <a:spLocks noGrp="1"/>
          </p:cNvSpPr>
          <p:nvPr>
            <p:ph type="ftr" sz="quarter" idx="11"/>
          </p:nvPr>
        </p:nvSpPr>
        <p:spPr>
          <a:xfrm>
            <a:off x="4038600" y="6356350"/>
            <a:ext cx="4114800" cy="365125"/>
          </a:xfrm>
        </p:spPr>
        <p:txBody>
          <a:bodyPr/>
          <a:lstStyle/>
          <a:p>
            <a:r>
              <a:rPr lang="en-US"/>
              <a:t>Data Structure &amp; Algorithms Fall 2021</a:t>
            </a:r>
          </a:p>
        </p:txBody>
      </p:sp>
      <p:sp>
        <p:nvSpPr>
          <p:cNvPr id="5" name="Slide Number Placeholder 4">
            <a:extLst>
              <a:ext uri="{FF2B5EF4-FFF2-40B4-BE49-F238E27FC236}">
                <a16:creationId xmlns:a16="http://schemas.microsoft.com/office/drawing/2014/main" id="{32DB2934-DF36-4EE2-A673-BA94D1500477}"/>
              </a:ext>
            </a:extLst>
          </p:cNvPr>
          <p:cNvSpPr>
            <a:spLocks noGrp="1"/>
          </p:cNvSpPr>
          <p:nvPr>
            <p:ph type="sldNum" sz="quarter" idx="12"/>
          </p:nvPr>
        </p:nvSpPr>
        <p:spPr>
          <a:xfrm>
            <a:off x="8610600" y="6356350"/>
            <a:ext cx="2743200" cy="365125"/>
          </a:xfrm>
        </p:spPr>
        <p:txBody>
          <a:bodyPr/>
          <a:lstStyle/>
          <a:p>
            <a:fld id="{AD3067CC-A3D2-4771-B551-15F5F02A511B}" type="slidenum">
              <a:rPr lang="en-US" smtClean="0"/>
              <a:pPr/>
              <a:t>9</a:t>
            </a:fld>
            <a:endParaRPr lang="en-US"/>
          </a:p>
        </p:txBody>
      </p:sp>
    </p:spTree>
    <p:extLst>
      <p:ext uri="{BB962C8B-B14F-4D97-AF65-F5344CB8AC3E}">
        <p14:creationId xmlns:p14="http://schemas.microsoft.com/office/powerpoint/2010/main" val="29113191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2126</Words>
  <Application>Microsoft Office PowerPoint</Application>
  <PresentationFormat>Widescreen</PresentationFormat>
  <Paragraphs>274</Paragraphs>
  <Slides>41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Consolas</vt:lpstr>
      <vt:lpstr>Custom Design</vt:lpstr>
      <vt:lpstr>Data Structure &amp; Algorithms</vt:lpstr>
      <vt:lpstr>Operation : Insert</vt:lpstr>
      <vt:lpstr>Example - Insert</vt:lpstr>
      <vt:lpstr>Example – Insert </vt:lpstr>
      <vt:lpstr>Insert – Alogrithm </vt:lpstr>
      <vt:lpstr>Insert – Code </vt:lpstr>
      <vt:lpstr>Insert – Time Complexity</vt:lpstr>
      <vt:lpstr>Operation - Delete</vt:lpstr>
      <vt:lpstr>Example - Delete</vt:lpstr>
      <vt:lpstr>Transplant</vt:lpstr>
      <vt:lpstr>Transplant</vt:lpstr>
      <vt:lpstr>Example - Transplant</vt:lpstr>
      <vt:lpstr>BST Delete – Transplant</vt:lpstr>
      <vt:lpstr>Tree Delete – case 1 (no child)</vt:lpstr>
      <vt:lpstr>Tree Delete – case 1 (no child)</vt:lpstr>
      <vt:lpstr>Tree Delete – case 2 (one child)</vt:lpstr>
      <vt:lpstr>Tree Delete – case 2 (one child)</vt:lpstr>
      <vt:lpstr>Tree Delete – case 2 (one child)</vt:lpstr>
      <vt:lpstr>Tree Delete – case 2 (one child)</vt:lpstr>
      <vt:lpstr>Tree Delete – case 3 (two children)</vt:lpstr>
      <vt:lpstr>Tree Delete – case 3 (two children)</vt:lpstr>
      <vt:lpstr>Tree Delete – case 3 (two children)</vt:lpstr>
      <vt:lpstr>Tree Delete – case 3 (two children)</vt:lpstr>
      <vt:lpstr>Tree Delete – case 3 (two children)</vt:lpstr>
      <vt:lpstr>Tree Delete – case 3 (two children)</vt:lpstr>
      <vt:lpstr>Smallest element of the right subtree </vt:lpstr>
      <vt:lpstr>Tree Delete code</vt:lpstr>
      <vt:lpstr>Tree Delete code</vt:lpstr>
      <vt:lpstr>Tree Delete case 1</vt:lpstr>
      <vt:lpstr>Tree Delete case 2</vt:lpstr>
      <vt:lpstr>Tree Delete case 3</vt:lpstr>
      <vt:lpstr>Case 3 code – Example 1 </vt:lpstr>
      <vt:lpstr>Case 3 code – Example 1 </vt:lpstr>
      <vt:lpstr>Case 3 code – Example 1 </vt:lpstr>
      <vt:lpstr>Case 3 code – Example 2 </vt:lpstr>
      <vt:lpstr>Case 3 code – Example 2 </vt:lpstr>
      <vt:lpstr>Delete - Algorithm</vt:lpstr>
      <vt:lpstr>Delete – Code </vt:lpstr>
      <vt:lpstr>Delete – Code </vt:lpstr>
      <vt:lpstr>BST Delete</vt:lpstr>
      <vt:lpstr>Delete – 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pariyamehrbod</dc:creator>
  <cp:lastModifiedBy>bardia ardakanian</cp:lastModifiedBy>
  <cp:revision>33</cp:revision>
  <dcterms:modified xsi:type="dcterms:W3CDTF">2021-11-01T15:34:08Z</dcterms:modified>
</cp:coreProperties>
</file>