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3"/>
  </p:notesMasterIdLst>
  <p:sldIdLst>
    <p:sldId id="256" r:id="rId2"/>
    <p:sldId id="257"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3" r:id="rId18"/>
    <p:sldId id="282"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315" r:id="rId34"/>
    <p:sldId id="316" r:id="rId35"/>
    <p:sldId id="317" r:id="rId36"/>
    <p:sldId id="31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4" r:id="rId51"/>
    <p:sldId id="303" r:id="rId52"/>
    <p:sldId id="305" r:id="rId53"/>
    <p:sldId id="306" r:id="rId54"/>
    <p:sldId id="307" r:id="rId55"/>
    <p:sldId id="308" r:id="rId56"/>
    <p:sldId id="309" r:id="rId57"/>
    <p:sldId id="310" r:id="rId58"/>
    <p:sldId id="311" r:id="rId59"/>
    <p:sldId id="312" r:id="rId60"/>
    <p:sldId id="313" r:id="rId61"/>
    <p:sldId id="314" r:id="rId6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679EC3-C50F-4451-A0B4-6A622120E476}">
  <a:tblStyle styleId="{56679EC3-C50F-4451-A0B4-6A622120E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599"/>
  </p:normalViewPr>
  <p:slideViewPr>
    <p:cSldViewPr snapToGrid="0" snapToObjects="1">
      <p:cViewPr varScale="1">
        <p:scale>
          <a:sx n="108" d="100"/>
          <a:sy n="108"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9709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7043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Data Structure &amp; Algorithms Fall 2021</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199669" y="588368"/>
            <a:ext cx="1468331" cy="1727795"/>
          </a:xfrm>
          <a:prstGeom prst="rect">
            <a:avLst/>
          </a:prstGeom>
          <a:noFill/>
          <a:ln>
            <a:noFill/>
          </a:ln>
        </p:spPr>
      </p:pic>
    </p:spTree>
    <p:extLst>
      <p:ext uri="{BB962C8B-B14F-4D97-AF65-F5344CB8AC3E}">
        <p14:creationId xmlns:p14="http://schemas.microsoft.com/office/powerpoint/2010/main" val="352348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C02-903B-4EEC-8330-86F310DF4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39E77-962B-4CC6-88BD-51F4E2C75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7E3D7-474D-43AA-8E80-5E0AB36551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7ADDD37-0B77-4545-BEEB-520B3DB4A05A}"/>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ABE1D262-E346-4B32-9E78-654086DAE091}"/>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677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F2901-C25F-405F-82AA-091936525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3EF5D-F87F-458A-A742-FD77B269C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3838C-E454-4095-BF63-76EFBF52A5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4E70C8-0876-4BDE-BCD2-4E66DC1D622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9C12B28C-3F40-43BB-B119-BDF2DFE95868}"/>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95431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41FC-365B-4663-8359-1A49A111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3DE93-B210-4E02-AA2E-E946D4B95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9340A-13F6-4A01-893C-D2BB9DA459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C98721-B34B-47E2-A809-C2337CEE201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B6A3DBC4-FD2E-4DD3-BDFB-806C7C174746}"/>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68831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260-85A1-4EC3-9C32-593EDA2D8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EE6CD-8C42-4A33-8F2F-9BD7039DA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C9FF6-A408-4546-9E15-99523D1493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B603FE-D482-4642-9AF8-FA7EC110E44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7E8820-90AB-49FA-9F72-32051BA121CF}"/>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6317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F573-E312-47B2-9682-9B7912B4D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FC35E-F760-4B3E-868C-CD4AB08B2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DC68E-DD1F-45E9-B0AD-7CB4AE243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E5A36-99CB-4FF3-9498-5DC8765B3DB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46BB3E-B6C7-4D84-8C06-129D2650E83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DE2CD0F2-DCCD-481C-A653-9C23A0908EE5}"/>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3220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748-C485-4F17-A28A-273CFD366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CF7D3-BF80-4851-B13E-B1D0A328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4224B-7359-4A7A-9494-B33FD2072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2B2F8-FC8C-4BBF-B56B-6939DB543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9F30E-0621-4DB5-A842-5246C405F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B9A9B-4B8F-474C-AFDB-238D4BC81C1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2361843-23B3-4B5D-A76A-B97722B08EC0}"/>
              </a:ext>
            </a:extLst>
          </p:cNvPr>
          <p:cNvSpPr>
            <a:spLocks noGrp="1"/>
          </p:cNvSpPr>
          <p:nvPr>
            <p:ph type="ftr" sz="quarter" idx="11"/>
          </p:nvPr>
        </p:nvSpPr>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01988613-4BDB-4D68-BF4A-8CAFCE062A23}"/>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71617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B72-5ECB-4CA4-9905-BB6F7E000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46722-8525-491E-8770-097782CB1F8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58834FB-B267-404A-8D45-5FF6CD9D0EF5}"/>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D9D87B-0D96-4CEB-A278-9C8990733C1A}"/>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5400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64D29-AC99-4BA1-B4CC-00D7A89CB29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3A3F8BE-E284-4CD6-A1D4-DAB862D6D195}"/>
              </a:ext>
            </a:extLst>
          </p:cNvPr>
          <p:cNvSpPr>
            <a:spLocks noGrp="1"/>
          </p:cNvSpPr>
          <p:nvPr>
            <p:ph type="ftr" sz="quarter" idx="11"/>
          </p:nvPr>
        </p:nvSpPr>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7C702706-95F4-4922-80B3-A5190EFB100E}"/>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7782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4C20-8112-4A01-9BCA-876816FF6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69509-41DC-4311-BCF3-E2ABDE1C5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06253-AB7E-4CEE-AFDC-4E208A4FC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9A223-1A0C-495A-83C8-039361F9E10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0FFA7-DFB6-4850-9395-3AD55D3E367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5B6CE7D0-287A-40BF-A8D1-CC55A9D50F7C}"/>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70716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ED55-DC66-4332-AC2A-96ED92511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A22F-E2FE-4378-9236-91DCDBC0C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72D74-A5F1-40B1-8FAE-47FCC7066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716AB-6DD1-470B-BA8A-80CA2DF580F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CC4FED2-C418-4098-9622-A1C5BB8351F2}"/>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8191B091-B037-47C8-BA84-FF9D2704D014}"/>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18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C1EA9-D5E0-47F4-BFBF-2B1E06D95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8B52A-3537-4F1A-9D13-BF58434E2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07997-741F-4ECF-9EF3-442AE5ECF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D114027-9C10-45CE-85A3-F36B2795C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3F935868-46FD-46FA-878D-CE96DCF4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067CC-A3D2-4771-B551-15F5F02A511B}" type="slidenum">
              <a:rPr lang="en-US" smtClean="0"/>
              <a:t>‹#›</a:t>
            </a:fld>
            <a:endParaRPr lang="en-US"/>
          </a:p>
        </p:txBody>
      </p:sp>
    </p:spTree>
    <p:extLst>
      <p:ext uri="{BB962C8B-B14F-4D97-AF65-F5344CB8AC3E}">
        <p14:creationId xmlns:p14="http://schemas.microsoft.com/office/powerpoint/2010/main" val="3896480959"/>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en-US"/>
              <a:t>Data Structure &amp; Algorithms</a:t>
            </a:r>
            <a:endParaRPr lang="en-US" dirty="0"/>
          </a:p>
        </p:txBody>
      </p:sp>
      <p:sp>
        <p:nvSpPr>
          <p:cNvPr id="90" name="Google Shape;90;p13"/>
          <p:cNvSpPr txBox="1">
            <a:spLocks noGrp="1"/>
          </p:cNvSpPr>
          <p:nvPr>
            <p:ph type="subTitle" idx="1"/>
          </p:nvPr>
        </p:nvSpPr>
        <p:spPr>
          <a:xfrm>
            <a:off x="1524000" y="3602038"/>
            <a:ext cx="9144000" cy="1655762"/>
          </a:xfrm>
          <a:noFill/>
          <a:ln>
            <a:noFill/>
          </a:ln>
        </p:spPr>
        <p:txBody>
          <a:bodyPr spcFirstLastPara="1" wrap="square" lIns="91425" tIns="45700" rIns="91425" bIns="45700" anchor="t" anchorCtr="0">
            <a:normAutofit/>
          </a:bodyPr>
          <a:lstStyle/>
          <a:p>
            <a:pPr lvl="0"/>
            <a:r>
              <a:rPr lang="en-US"/>
              <a:t>Heap</a:t>
            </a:r>
          </a:p>
          <a:p>
            <a:pPr lvl="0"/>
            <a:endParaRPr lang="en-US" dirty="0"/>
          </a:p>
        </p:txBody>
      </p:sp>
      <p:sp>
        <p:nvSpPr>
          <p:cNvPr id="91" name="Google Shape;91;p13"/>
          <p:cNvSpPr txBox="1">
            <a:spLocks noGrp="1"/>
          </p:cNvSpPr>
          <p:nvPr>
            <p:ph type="ft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92" name="Google Shape;92;p13"/>
          <p:cNvSpPr txBox="1">
            <a:spLocks noGrp="1"/>
          </p:cNvSpPr>
          <p:nvPr>
            <p:ph type="sldNum" idx="12"/>
          </p:nvPr>
        </p:nvSpPr>
        <p:spPr>
          <a:xfrm>
            <a:off x="8610600" y="6356350"/>
            <a:ext cx="2743200" cy="365125"/>
          </a:xfrm>
          <a:noFill/>
          <a:ln>
            <a:noFill/>
          </a:ln>
        </p:spPr>
        <p:txBody>
          <a:bodyPr spcFirstLastPara="1" wrap="square" lIns="91425" tIns="45700" rIns="91425" bIns="45700" anchor="ctr" anchorCtr="0">
            <a:normAutofit/>
          </a:bodyPr>
          <a:lstStyle/>
          <a:p>
            <a:pPr lvl="0"/>
            <a:fld id="{00000000-1234-1234-1234-123412341234}" type="slidenum">
              <a:rPr lang="en-US" smtClean="0"/>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8A9A-41B9-4B7E-895A-B88B8C3134E9}"/>
              </a:ext>
            </a:extLst>
          </p:cNvPr>
          <p:cNvSpPr>
            <a:spLocks noGrp="1"/>
          </p:cNvSpPr>
          <p:nvPr>
            <p:ph type="title"/>
          </p:nvPr>
        </p:nvSpPr>
        <p:spPr>
          <a:xfrm>
            <a:off x="838200" y="365125"/>
            <a:ext cx="10515600" cy="1325563"/>
          </a:xfrm>
        </p:spPr>
        <p:txBody>
          <a:bodyPr/>
          <a:lstStyle/>
          <a:p>
            <a:r>
              <a:rPr lang="en-US"/>
              <a:t>Max Heap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04E79F-8E40-4ADB-84B2-BBAFBC398E8E}"/>
                  </a:ext>
                </a:extLst>
              </p:cNvPr>
              <p:cNvSpPr>
                <a:spLocks noGrp="1"/>
              </p:cNvSpPr>
              <p:nvPr>
                <p:ph idx="1"/>
              </p:nvPr>
            </p:nvSpPr>
            <p:spPr>
              <a:xfrm>
                <a:off x="838200" y="1825625"/>
                <a:ext cx="10515600" cy="4351338"/>
              </a:xfrm>
            </p:spPr>
            <p:txBody>
              <a:bodyPr/>
              <a:lstStyle/>
              <a:p>
                <a:r>
                  <a:rPr lang="en-US" dirty="0"/>
                  <a:t>In a max-heap, the value of a node is either greater than or equal to the value of its children.</a:t>
                </a:r>
              </a:p>
              <a:p>
                <a14:m>
                  <m:oMath xmlns:m="http://schemas.openxmlformats.org/officeDocument/2006/math">
                    <m:r>
                      <a:rPr lang="en-US" dirty="0" smtClean="0">
                        <a:latin typeface="Cambria Math" panose="02040503050406030204" pitchFamily="18" charset="0"/>
                      </a:rPr>
                      <m:t>𝐴</m:t>
                    </m:r>
                    <m:d>
                      <m:dPr>
                        <m:begChr m:val="["/>
                        <m:endChr m:val="]"/>
                        <m:ctrlPr>
                          <a:rPr lang="en-US" i="1" dirty="0" smtClean="0">
                            <a:latin typeface="Cambria Math" panose="02040503050406030204" pitchFamily="18" charset="0"/>
                          </a:rPr>
                        </m:ctrlPr>
                      </m:dPr>
                      <m:e>
                        <m:r>
                          <a:rPr lang="en-US" dirty="0" smtClean="0">
                            <a:latin typeface="Cambria Math" panose="02040503050406030204" pitchFamily="18" charset="0"/>
                          </a:rPr>
                          <m:t>𝑃𝑎𝑟𝑒𝑛𝑡</m:t>
                        </m:r>
                        <m:d>
                          <m:dPr>
                            <m:begChr m:val="["/>
                            <m:endChr m:val="]"/>
                            <m:ctrlPr>
                              <a:rPr lang="en-US" i="1" dirty="0" smtClean="0">
                                <a:latin typeface="Cambria Math" panose="02040503050406030204" pitchFamily="18" charset="0"/>
                              </a:rPr>
                            </m:ctrlPr>
                          </m:dPr>
                          <m:e>
                            <m:r>
                              <a:rPr lang="en-US" dirty="0" err="1" smtClean="0">
                                <a:latin typeface="Cambria Math" panose="02040503050406030204" pitchFamily="18" charset="0"/>
                              </a:rPr>
                              <m:t>𝑖</m:t>
                            </m:r>
                          </m:e>
                        </m:d>
                      </m:e>
                    </m:d>
                    <m:r>
                      <a:rPr lang="en-US"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err="1" smtClean="0">
                        <a:latin typeface="Cambria Math" panose="02040503050406030204" pitchFamily="18" charset="0"/>
                      </a:rPr>
                      <m:t>𝑖</m:t>
                    </m:r>
                    <m:r>
                      <a:rPr lang="en-US" dirty="0" smtClean="0">
                        <a:latin typeface="Cambria Math" panose="02040503050406030204" pitchFamily="18" charset="0"/>
                      </a:rPr>
                      <m:t>] </m:t>
                    </m:r>
                  </m:oMath>
                </a14:m>
                <a:r>
                  <a:rPr lang="en-US" dirty="0"/>
                  <a:t>for all nodes </a:t>
                </a:r>
                <a14:m>
                  <m:oMath xmlns:m="http://schemas.openxmlformats.org/officeDocument/2006/math">
                    <m:r>
                      <a:rPr lang="en-US" dirty="0" smtClean="0">
                        <a:latin typeface="Cambria Math" panose="02040503050406030204" pitchFamily="18" charset="0"/>
                      </a:rPr>
                      <m:t>𝑖</m:t>
                    </m:r>
                    <m:r>
                      <a:rPr lang="en-US" dirty="0" smtClean="0">
                        <a:latin typeface="Cambria Math" panose="02040503050406030204" pitchFamily="18" charset="0"/>
                      </a:rPr>
                      <m:t> &gt; </m:t>
                    </m:r>
                    <m:r>
                      <a:rPr lang="en-US" dirty="0"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B604E79F-8E40-4ADB-84B2-BBAFBC398E8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2AAD71-5D2E-4F3F-BDCB-31D381F6630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1BA4007-119E-4C27-916F-BA95D1FCC16D}"/>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10</a:t>
            </a:fld>
            <a:endParaRPr lang="en-US"/>
          </a:p>
        </p:txBody>
      </p:sp>
    </p:spTree>
    <p:extLst>
      <p:ext uri="{BB962C8B-B14F-4D97-AF65-F5344CB8AC3E}">
        <p14:creationId xmlns:p14="http://schemas.microsoft.com/office/powerpoint/2010/main" val="145172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BD12-F238-4644-AFC3-FAF11DC9DFE2}"/>
              </a:ext>
            </a:extLst>
          </p:cNvPr>
          <p:cNvSpPr>
            <a:spLocks noGrp="1"/>
          </p:cNvSpPr>
          <p:nvPr>
            <p:ph type="title"/>
          </p:nvPr>
        </p:nvSpPr>
        <p:spPr>
          <a:xfrm>
            <a:off x="838200" y="365125"/>
            <a:ext cx="10515600" cy="1325563"/>
          </a:xfrm>
        </p:spPr>
        <p:txBody>
          <a:bodyPr/>
          <a:lstStyle/>
          <a:p>
            <a:r>
              <a:rPr lang="en-US" dirty="0"/>
              <a:t>Max Heap – Cont.</a:t>
            </a:r>
          </a:p>
        </p:txBody>
      </p:sp>
      <p:pic>
        <p:nvPicPr>
          <p:cNvPr id="3074" name="Picture 2" descr="max heap">
            <a:extLst>
              <a:ext uri="{FF2B5EF4-FFF2-40B4-BE49-F238E27FC236}">
                <a16:creationId xmlns:a16="http://schemas.microsoft.com/office/drawing/2014/main" id="{39C7F5A2-E190-43A6-85EB-979CBA121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3900" y="2348706"/>
            <a:ext cx="3124200" cy="3305175"/>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2F28E5A-43CB-4486-9CC7-33DD6040192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7A4E8B9-A4CD-4BD0-BB22-7FEE1520469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11</a:t>
            </a:fld>
            <a:endParaRPr lang="en-US"/>
          </a:p>
        </p:txBody>
      </p:sp>
    </p:spTree>
    <p:extLst>
      <p:ext uri="{BB962C8B-B14F-4D97-AF65-F5344CB8AC3E}">
        <p14:creationId xmlns:p14="http://schemas.microsoft.com/office/powerpoint/2010/main" val="353360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F52-3157-4B73-99E2-05224BC5868B}"/>
              </a:ext>
            </a:extLst>
          </p:cNvPr>
          <p:cNvSpPr>
            <a:spLocks noGrp="1"/>
          </p:cNvSpPr>
          <p:nvPr>
            <p:ph type="title"/>
          </p:nvPr>
        </p:nvSpPr>
        <p:spPr>
          <a:xfrm>
            <a:off x="838200" y="365125"/>
            <a:ext cx="10515600" cy="1325563"/>
          </a:xfrm>
        </p:spPr>
        <p:txBody>
          <a:bodyPr/>
          <a:lstStyle/>
          <a:p>
            <a:r>
              <a:rPr lang="en-US" dirty="0"/>
              <a:t>Min Heap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C907C-087B-4417-99CF-EA9B6944F9DB}"/>
                  </a:ext>
                </a:extLst>
              </p:cNvPr>
              <p:cNvSpPr>
                <a:spLocks noGrp="1"/>
              </p:cNvSpPr>
              <p:nvPr>
                <p:ph idx="1"/>
              </p:nvPr>
            </p:nvSpPr>
            <p:spPr>
              <a:xfrm>
                <a:off x="838200" y="1825625"/>
                <a:ext cx="10515600" cy="4351338"/>
              </a:xfrm>
            </p:spPr>
            <p:txBody>
              <a:bodyPr/>
              <a:lstStyle/>
              <a:p>
                <a:r>
                  <a:rPr lang="en-US" dirty="0"/>
                  <a:t>The value of a node is either smaller than or equal to the value of its children.</a:t>
                </a:r>
              </a:p>
              <a:p>
                <a14:m>
                  <m:oMath xmlns:m="http://schemas.openxmlformats.org/officeDocument/2006/math">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𝑃𝑎𝑟𝑒𝑛𝑡</m:t>
                    </m:r>
                    <m:r>
                      <a:rPr lang="en-US" dirty="0" smtClean="0">
                        <a:latin typeface="Cambria Math" panose="02040503050406030204" pitchFamily="18" charset="0"/>
                      </a:rPr>
                      <m:t>[</m:t>
                    </m:r>
                    <m:r>
                      <a:rPr lang="en-US" dirty="0" err="1">
                        <a:latin typeface="Cambria Math" panose="02040503050406030204" pitchFamily="18" charset="0"/>
                      </a:rPr>
                      <m:t>𝑖</m:t>
                    </m:r>
                    <m:r>
                      <a:rPr lang="en-US" dirty="0">
                        <a:latin typeface="Cambria Math" panose="02040503050406030204" pitchFamily="18" charset="0"/>
                      </a:rPr>
                      <m:t>]] </m:t>
                    </m:r>
                    <m:r>
                      <a:rPr lang="en-US" dirty="0" smtClean="0">
                        <a:latin typeface="Cambria Math" panose="02040503050406030204" pitchFamily="18" charset="0"/>
                      </a:rPr>
                      <m:t>≤</m:t>
                    </m:r>
                    <m:r>
                      <a:rPr lang="en-US" dirty="0">
                        <a:latin typeface="Cambria Math" panose="02040503050406030204" pitchFamily="18" charset="0"/>
                      </a:rPr>
                      <m:t> </m:t>
                    </m:r>
                    <m:r>
                      <a:rPr lang="en-US" dirty="0">
                        <a:latin typeface="Cambria Math" panose="02040503050406030204" pitchFamily="18" charset="0"/>
                      </a:rPr>
                      <m:t>𝐴</m:t>
                    </m:r>
                    <m:r>
                      <a:rPr lang="en-US" dirty="0">
                        <a:latin typeface="Cambria Math" panose="02040503050406030204" pitchFamily="18" charset="0"/>
                      </a:rPr>
                      <m:t>[</m:t>
                    </m:r>
                    <m:r>
                      <a:rPr lang="en-US" dirty="0" err="1">
                        <a:latin typeface="Cambria Math" panose="02040503050406030204" pitchFamily="18" charset="0"/>
                      </a:rPr>
                      <m:t>𝑖</m:t>
                    </m:r>
                    <m:r>
                      <a:rPr lang="en-US" dirty="0">
                        <a:latin typeface="Cambria Math" panose="02040503050406030204" pitchFamily="18" charset="0"/>
                      </a:rPr>
                      <m:t>] </m:t>
                    </m:r>
                  </m:oMath>
                </a14:m>
                <a:r>
                  <a:rPr lang="en-US" dirty="0"/>
                  <a:t>for all </a:t>
                </a:r>
                <a14:m>
                  <m:oMath xmlns:m="http://schemas.openxmlformats.org/officeDocument/2006/math">
                    <m:r>
                      <a:rPr lang="en-US" dirty="0" smtClean="0">
                        <a:latin typeface="Cambria Math" panose="02040503050406030204" pitchFamily="18" charset="0"/>
                      </a:rPr>
                      <m:t>𝑛𝑜𝑑𝑒𝑠</m:t>
                    </m:r>
                    <m:r>
                      <a:rPr lang="en-US" dirty="0" smtClean="0">
                        <a:latin typeface="Cambria Math" panose="02040503050406030204" pitchFamily="18" charset="0"/>
                      </a:rPr>
                      <m:t> </m:t>
                    </m:r>
                    <m:r>
                      <a:rPr lang="en-US" dirty="0" err="1">
                        <a:latin typeface="Cambria Math" panose="02040503050406030204" pitchFamily="18" charset="0"/>
                      </a:rPr>
                      <m:t>𝑖</m:t>
                    </m:r>
                    <m:r>
                      <a:rPr lang="en-US" dirty="0">
                        <a:latin typeface="Cambria Math" panose="02040503050406030204" pitchFamily="18" charset="0"/>
                      </a:rPr>
                      <m:t> &gt; </m:t>
                    </m:r>
                    <m:r>
                      <a:rPr lang="en-US" dirty="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D28C907C-087B-4417-99CF-EA9B6944F9D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FAA33E-3F51-4B99-91E3-DB2CDEC757B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57E52E3-CF42-49C3-8FA4-E7839E823F5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12</a:t>
            </a:fld>
            <a:endParaRPr lang="en-US"/>
          </a:p>
        </p:txBody>
      </p:sp>
    </p:spTree>
    <p:extLst>
      <p:ext uri="{BB962C8B-B14F-4D97-AF65-F5344CB8AC3E}">
        <p14:creationId xmlns:p14="http://schemas.microsoft.com/office/powerpoint/2010/main" val="321885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A6C3-842F-418A-8E2A-7EC8A40B8987}"/>
              </a:ext>
            </a:extLst>
          </p:cNvPr>
          <p:cNvSpPr>
            <a:spLocks noGrp="1"/>
          </p:cNvSpPr>
          <p:nvPr>
            <p:ph type="title"/>
          </p:nvPr>
        </p:nvSpPr>
        <p:spPr>
          <a:xfrm>
            <a:off x="838200" y="365125"/>
            <a:ext cx="10515600" cy="1325563"/>
          </a:xfrm>
        </p:spPr>
        <p:txBody>
          <a:bodyPr/>
          <a:lstStyle/>
          <a:p>
            <a:r>
              <a:rPr lang="en-US" dirty="0"/>
              <a:t>Min Heap – Cont.</a:t>
            </a:r>
          </a:p>
        </p:txBody>
      </p:sp>
      <p:pic>
        <p:nvPicPr>
          <p:cNvPr id="4098" name="Picture 2" descr="min heap">
            <a:extLst>
              <a:ext uri="{FF2B5EF4-FFF2-40B4-BE49-F238E27FC236}">
                <a16:creationId xmlns:a16="http://schemas.microsoft.com/office/drawing/2014/main" id="{EE8A5444-D00C-4D26-82A2-3E7BC448FF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3900" y="2348706"/>
            <a:ext cx="3124200" cy="3305175"/>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DAAD8F2-95CB-48D4-BEDA-C7161D77F92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9D3BC5C-A01C-4B6B-A059-509FC146F4E1}"/>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13</a:t>
            </a:fld>
            <a:endParaRPr lang="en-US"/>
          </a:p>
        </p:txBody>
      </p:sp>
    </p:spTree>
    <p:extLst>
      <p:ext uri="{BB962C8B-B14F-4D97-AF65-F5344CB8AC3E}">
        <p14:creationId xmlns:p14="http://schemas.microsoft.com/office/powerpoint/2010/main" val="364355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7CDE-5C4F-4449-968C-41719807DC3B}"/>
              </a:ext>
            </a:extLst>
          </p:cNvPr>
          <p:cNvSpPr>
            <a:spLocks noGrp="1"/>
          </p:cNvSpPr>
          <p:nvPr>
            <p:ph type="title"/>
          </p:nvPr>
        </p:nvSpPr>
        <p:spPr>
          <a:xfrm>
            <a:off x="838200" y="365125"/>
            <a:ext cx="10515600" cy="1325563"/>
          </a:xfrm>
        </p:spPr>
        <p:txBody>
          <a:bodyPr/>
          <a:lstStyle/>
          <a:p>
            <a:r>
              <a:rPr lang="en-US" dirty="0"/>
              <a:t>Max Heap &amp; Min Heap</a:t>
            </a:r>
          </a:p>
        </p:txBody>
      </p:sp>
      <p:sp>
        <p:nvSpPr>
          <p:cNvPr id="3" name="Content Placeholder 2">
            <a:extLst>
              <a:ext uri="{FF2B5EF4-FFF2-40B4-BE49-F238E27FC236}">
                <a16:creationId xmlns:a16="http://schemas.microsoft.com/office/drawing/2014/main" id="{86E59D40-176C-46C2-A79E-94C2833D7FB1}"/>
              </a:ext>
            </a:extLst>
          </p:cNvPr>
          <p:cNvSpPr>
            <a:spLocks noGrp="1"/>
          </p:cNvSpPr>
          <p:nvPr>
            <p:ph idx="1"/>
          </p:nvPr>
        </p:nvSpPr>
        <p:spPr>
          <a:xfrm>
            <a:off x="838200" y="1825625"/>
            <a:ext cx="10515600" cy="4351338"/>
          </a:xfrm>
        </p:spPr>
        <p:txBody>
          <a:bodyPr/>
          <a:lstStyle/>
          <a:p>
            <a:r>
              <a:rPr lang="en-US" dirty="0"/>
              <a:t>Thus in a max-heap, the largest element is at the root and in a min-heap, the smallest element is at the root.</a:t>
            </a:r>
          </a:p>
        </p:txBody>
      </p:sp>
      <p:sp>
        <p:nvSpPr>
          <p:cNvPr id="4" name="Footer Placeholder 3">
            <a:extLst>
              <a:ext uri="{FF2B5EF4-FFF2-40B4-BE49-F238E27FC236}">
                <a16:creationId xmlns:a16="http://schemas.microsoft.com/office/drawing/2014/main" id="{69B6EBD7-2995-4AB5-B97F-5E5FBB38C795}"/>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9755FC4-42BE-4C5A-8B35-0C91B0EB26F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14</a:t>
            </a:fld>
            <a:endParaRPr lang="en-US"/>
          </a:p>
        </p:txBody>
      </p:sp>
    </p:spTree>
    <p:extLst>
      <p:ext uri="{BB962C8B-B14F-4D97-AF65-F5344CB8AC3E}">
        <p14:creationId xmlns:p14="http://schemas.microsoft.com/office/powerpoint/2010/main" val="14577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0E98-3F5F-40EE-80FE-F295CB284230}"/>
              </a:ext>
            </a:extLst>
          </p:cNvPr>
          <p:cNvSpPr>
            <a:spLocks noGrp="1"/>
          </p:cNvSpPr>
          <p:nvPr>
            <p:ph type="title"/>
          </p:nvPr>
        </p:nvSpPr>
        <p:spPr>
          <a:xfrm>
            <a:off x="838200" y="365125"/>
            <a:ext cx="10515600" cy="1325563"/>
          </a:xfrm>
        </p:spPr>
        <p:txBody>
          <a:bodyPr/>
          <a:lstStyle/>
          <a:p>
            <a:r>
              <a:rPr lang="en-US" dirty="0"/>
              <a:t>Heap Tree Representation</a:t>
            </a:r>
          </a:p>
        </p:txBody>
      </p:sp>
      <p:sp>
        <p:nvSpPr>
          <p:cNvPr id="3" name="Content Placeholder 2">
            <a:extLst>
              <a:ext uri="{FF2B5EF4-FFF2-40B4-BE49-F238E27FC236}">
                <a16:creationId xmlns:a16="http://schemas.microsoft.com/office/drawing/2014/main" id="{F0A85809-DE00-47EA-91B2-F8D6B808E000}"/>
              </a:ext>
            </a:extLst>
          </p:cNvPr>
          <p:cNvSpPr>
            <a:spLocks noGrp="1"/>
          </p:cNvSpPr>
          <p:nvPr>
            <p:ph idx="1"/>
          </p:nvPr>
        </p:nvSpPr>
        <p:spPr>
          <a:xfrm>
            <a:off x="838200" y="1825625"/>
            <a:ext cx="10515600" cy="4351338"/>
          </a:xfrm>
        </p:spPr>
        <p:txBody>
          <a:bodyPr/>
          <a:lstStyle/>
          <a:p>
            <a:r>
              <a:rPr lang="en-US" dirty="0"/>
              <a:t>There are 3 ways in which we represent a Heap data-structure</a:t>
            </a:r>
          </a:p>
          <a:p>
            <a:pPr lvl="1"/>
            <a:r>
              <a:rPr lang="en-US" dirty="0"/>
              <a:t>Adjacency Matrix or Adjacency List</a:t>
            </a:r>
          </a:p>
          <a:p>
            <a:pPr lvl="1"/>
            <a:r>
              <a:rPr lang="en-US" dirty="0"/>
              <a:t>Binary Tree</a:t>
            </a:r>
          </a:p>
          <a:p>
            <a:pPr lvl="1"/>
            <a:r>
              <a:rPr lang="en-US" dirty="0"/>
              <a:t>One-dimensional Arrays</a:t>
            </a:r>
          </a:p>
          <a:p>
            <a:pPr lvl="1"/>
            <a:endParaRPr lang="en-US" dirty="0"/>
          </a:p>
        </p:txBody>
      </p:sp>
      <p:sp>
        <p:nvSpPr>
          <p:cNvPr id="4" name="Footer Placeholder 3">
            <a:extLst>
              <a:ext uri="{FF2B5EF4-FFF2-40B4-BE49-F238E27FC236}">
                <a16:creationId xmlns:a16="http://schemas.microsoft.com/office/drawing/2014/main" id="{B5BD7CFF-5A11-4252-BF76-041132B02FA6}"/>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502913E-7EBC-4815-847E-0F2485F85ED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15</a:t>
            </a:fld>
            <a:endParaRPr lang="en-US"/>
          </a:p>
        </p:txBody>
      </p:sp>
    </p:spTree>
    <p:extLst>
      <p:ext uri="{BB962C8B-B14F-4D97-AF65-F5344CB8AC3E}">
        <p14:creationId xmlns:p14="http://schemas.microsoft.com/office/powerpoint/2010/main" val="343733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FC89-0C47-4EAF-A4A6-083A0B98F1B6}"/>
              </a:ext>
            </a:extLst>
          </p:cNvPr>
          <p:cNvSpPr>
            <a:spLocks noGrp="1"/>
          </p:cNvSpPr>
          <p:nvPr>
            <p:ph type="title"/>
          </p:nvPr>
        </p:nvSpPr>
        <p:spPr>
          <a:xfrm>
            <a:off x="838200" y="365125"/>
            <a:ext cx="10515600" cy="1325563"/>
          </a:xfrm>
        </p:spPr>
        <p:txBody>
          <a:bodyPr/>
          <a:lstStyle/>
          <a:p>
            <a:r>
              <a:rPr lang="en-US" dirty="0"/>
              <a:t>Representation of Heap in One-dimensional Array</a:t>
            </a:r>
          </a:p>
        </p:txBody>
      </p:sp>
      <p:pic>
        <p:nvPicPr>
          <p:cNvPr id="7170" name="Picture 2" descr="heap">
            <a:extLst>
              <a:ext uri="{FF2B5EF4-FFF2-40B4-BE49-F238E27FC236}">
                <a16:creationId xmlns:a16="http://schemas.microsoft.com/office/drawing/2014/main" id="{2940E36B-1C81-4564-8708-CB28A2845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0828" y="1825625"/>
            <a:ext cx="4830343"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CAB37D4-EAA7-4AC6-97C6-AAF6D3756F4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8EB2FE9-4C99-4D51-9483-AB6CCA34C4E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16</a:t>
            </a:fld>
            <a:endParaRPr lang="en-US"/>
          </a:p>
        </p:txBody>
      </p:sp>
    </p:spTree>
    <p:extLst>
      <p:ext uri="{BB962C8B-B14F-4D97-AF65-F5344CB8AC3E}">
        <p14:creationId xmlns:p14="http://schemas.microsoft.com/office/powerpoint/2010/main" val="54036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6A00-2247-4E98-B0EB-0571198766CF}"/>
              </a:ext>
            </a:extLst>
          </p:cNvPr>
          <p:cNvSpPr>
            <a:spLocks noGrp="1"/>
          </p:cNvSpPr>
          <p:nvPr>
            <p:ph type="title"/>
          </p:nvPr>
        </p:nvSpPr>
        <p:spPr>
          <a:xfrm>
            <a:off x="838200" y="365125"/>
            <a:ext cx="10515600" cy="1325563"/>
          </a:xfrm>
        </p:spPr>
        <p:txBody>
          <a:bodyPr/>
          <a:lstStyle/>
          <a:p>
            <a:r>
              <a:rPr lang="en-US"/>
              <a:t>Heapify</a:t>
            </a:r>
            <a:endParaRPr lang="en-US" dirty="0"/>
          </a:p>
        </p:txBody>
      </p:sp>
      <p:sp>
        <p:nvSpPr>
          <p:cNvPr id="3" name="Content Placeholder 2">
            <a:extLst>
              <a:ext uri="{FF2B5EF4-FFF2-40B4-BE49-F238E27FC236}">
                <a16:creationId xmlns:a16="http://schemas.microsoft.com/office/drawing/2014/main" id="{16EBF430-3205-4751-B18D-F820BEA6D4CE}"/>
              </a:ext>
            </a:extLst>
          </p:cNvPr>
          <p:cNvSpPr>
            <a:spLocks noGrp="1"/>
          </p:cNvSpPr>
          <p:nvPr>
            <p:ph idx="1"/>
          </p:nvPr>
        </p:nvSpPr>
        <p:spPr>
          <a:xfrm>
            <a:off x="838200" y="1825625"/>
            <a:ext cx="10515600" cy="4351338"/>
          </a:xfrm>
        </p:spPr>
        <p:txBody>
          <a:bodyPr/>
          <a:lstStyle/>
          <a:p>
            <a:r>
              <a:rPr lang="en-US" dirty="0" err="1"/>
              <a:t>Heapify</a:t>
            </a:r>
            <a:r>
              <a:rPr lang="en-US" dirty="0"/>
              <a:t> is an operation applied on a node of a heap to maintain the heap property. It is applied on a node when its children (left and right) are heap (follow the property of heap) but the node itself may be violating the property.</a:t>
            </a:r>
          </a:p>
        </p:txBody>
      </p:sp>
      <p:sp>
        <p:nvSpPr>
          <p:cNvPr id="4" name="Footer Placeholder 3">
            <a:extLst>
              <a:ext uri="{FF2B5EF4-FFF2-40B4-BE49-F238E27FC236}">
                <a16:creationId xmlns:a16="http://schemas.microsoft.com/office/drawing/2014/main" id="{B1E515E8-7D2F-488A-9908-3432A90D2E7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D2739F1-9EBE-40CC-9F70-12771C4DBCD9}"/>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17</a:t>
            </a:fld>
            <a:endParaRPr lang="en-US"/>
          </a:p>
        </p:txBody>
      </p:sp>
    </p:spTree>
    <p:extLst>
      <p:ext uri="{BB962C8B-B14F-4D97-AF65-F5344CB8AC3E}">
        <p14:creationId xmlns:p14="http://schemas.microsoft.com/office/powerpoint/2010/main" val="286297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8DF2-79DF-49F5-9ACD-84EFF00C8D39}"/>
              </a:ext>
            </a:extLst>
          </p:cNvPr>
          <p:cNvSpPr>
            <a:spLocks noGrp="1"/>
          </p:cNvSpPr>
          <p:nvPr>
            <p:ph type="title"/>
          </p:nvPr>
        </p:nvSpPr>
        <p:spPr>
          <a:xfrm>
            <a:off x="838200" y="365125"/>
            <a:ext cx="10515600" cy="1325563"/>
          </a:xfrm>
        </p:spPr>
        <p:txBody>
          <a:bodyPr/>
          <a:lstStyle/>
          <a:p>
            <a:r>
              <a:rPr lang="en-US" dirty="0"/>
              <a:t>Max-</a:t>
            </a:r>
            <a:r>
              <a:rPr lang="en-US" dirty="0" err="1"/>
              <a:t>Heapify</a:t>
            </a:r>
            <a:endParaRPr lang="en-US" dirty="0"/>
          </a:p>
        </p:txBody>
      </p:sp>
      <p:sp>
        <p:nvSpPr>
          <p:cNvPr id="3" name="Content Placeholder 2">
            <a:extLst>
              <a:ext uri="{FF2B5EF4-FFF2-40B4-BE49-F238E27FC236}">
                <a16:creationId xmlns:a16="http://schemas.microsoft.com/office/drawing/2014/main" id="{F92A9D4F-EE45-4396-A9C1-F34E3345D1A3}"/>
              </a:ext>
            </a:extLst>
          </p:cNvPr>
          <p:cNvSpPr>
            <a:spLocks noGrp="1"/>
          </p:cNvSpPr>
          <p:nvPr>
            <p:ph idx="1"/>
          </p:nvPr>
        </p:nvSpPr>
        <p:spPr>
          <a:xfrm>
            <a:off x="838200" y="1825625"/>
            <a:ext cx="10515600" cy="4351338"/>
          </a:xfrm>
        </p:spPr>
        <p:txBody>
          <a:bodyPr/>
          <a:lstStyle/>
          <a:p>
            <a:r>
              <a:rPr lang="en-US" dirty="0"/>
              <a:t>Max-</a:t>
            </a:r>
            <a:r>
              <a:rPr lang="en-US" dirty="0" err="1"/>
              <a:t>heapify</a:t>
            </a:r>
            <a:r>
              <a:rPr lang="en-US" dirty="0"/>
              <a:t> is a process of arranging the nodes in correct order so that they follow max-heap property.</a:t>
            </a:r>
          </a:p>
        </p:txBody>
      </p:sp>
      <p:sp>
        <p:nvSpPr>
          <p:cNvPr id="4" name="Footer Placeholder 3">
            <a:extLst>
              <a:ext uri="{FF2B5EF4-FFF2-40B4-BE49-F238E27FC236}">
                <a16:creationId xmlns:a16="http://schemas.microsoft.com/office/drawing/2014/main" id="{E87210DC-4FD9-4BDD-9539-AB83EEAB064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8DDF980-6C6D-40F7-9AAE-B99BB296751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18</a:t>
            </a:fld>
            <a:endParaRPr lang="en-US"/>
          </a:p>
        </p:txBody>
      </p:sp>
    </p:spTree>
    <p:extLst>
      <p:ext uri="{BB962C8B-B14F-4D97-AF65-F5344CB8AC3E}">
        <p14:creationId xmlns:p14="http://schemas.microsoft.com/office/powerpoint/2010/main" val="345364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E97F-1B26-4637-9B6B-385CCE6A7CC1}"/>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Example</a:t>
            </a:r>
          </a:p>
        </p:txBody>
      </p:sp>
      <p:pic>
        <p:nvPicPr>
          <p:cNvPr id="8194" name="Picture 2" descr="violation of heap property">
            <a:extLst>
              <a:ext uri="{FF2B5EF4-FFF2-40B4-BE49-F238E27FC236}">
                <a16:creationId xmlns:a16="http://schemas.microsoft.com/office/drawing/2014/main" id="{745C2183-B563-485A-B790-0419C1CC58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1135" y="1825625"/>
            <a:ext cx="5969730"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83F5231-0464-4680-B916-3FD22F06F2C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4525D169-52B8-475E-8A24-9B8BD35D2737}"/>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19</a:t>
            </a:fld>
            <a:endParaRPr lang="en-US"/>
          </a:p>
        </p:txBody>
      </p:sp>
    </p:spTree>
    <p:extLst>
      <p:ext uri="{BB962C8B-B14F-4D97-AF65-F5344CB8AC3E}">
        <p14:creationId xmlns:p14="http://schemas.microsoft.com/office/powerpoint/2010/main" val="26323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E7B9-A1A0-4EB0-B929-08D0CA4F16E0}"/>
              </a:ext>
            </a:extLst>
          </p:cNvPr>
          <p:cNvSpPr>
            <a:spLocks noGrp="1"/>
          </p:cNvSpPr>
          <p:nvPr>
            <p:ph type="title"/>
          </p:nvPr>
        </p:nvSpPr>
        <p:spPr>
          <a:xfrm>
            <a:off x="838200" y="365125"/>
            <a:ext cx="10515600" cy="1325563"/>
          </a:xfrm>
        </p:spPr>
        <p:txBody>
          <a:bodyPr/>
          <a:lstStyle/>
          <a:p>
            <a:r>
              <a:rPr lang="en-US"/>
              <a:t>Heap</a:t>
            </a:r>
            <a:endParaRPr lang="en-US" dirty="0"/>
          </a:p>
        </p:txBody>
      </p:sp>
      <p:sp>
        <p:nvSpPr>
          <p:cNvPr id="3" name="Content Placeholder 2">
            <a:extLst>
              <a:ext uri="{FF2B5EF4-FFF2-40B4-BE49-F238E27FC236}">
                <a16:creationId xmlns:a16="http://schemas.microsoft.com/office/drawing/2014/main" id="{0F671A14-F338-4C99-A3A3-004933D35DED}"/>
              </a:ext>
            </a:extLst>
          </p:cNvPr>
          <p:cNvSpPr>
            <a:spLocks noGrp="1"/>
          </p:cNvSpPr>
          <p:nvPr>
            <p:ph idx="1"/>
          </p:nvPr>
        </p:nvSpPr>
        <p:spPr>
          <a:xfrm>
            <a:off x="838200" y="1825625"/>
            <a:ext cx="10515600" cy="4351338"/>
          </a:xfrm>
        </p:spPr>
        <p:txBody>
          <a:bodyPr/>
          <a:lstStyle/>
          <a:p>
            <a:r>
              <a:rPr lang="en-US" dirty="0"/>
              <a:t>A heap is a data structure which uses a binary tree for its implementation. It is the base of the algorithm heapsort and is also used to implement priority queue. It is basically a complete binary tree and generally implemented using an array. </a:t>
            </a:r>
          </a:p>
          <a:p>
            <a:r>
              <a:rPr lang="en-US" dirty="0"/>
              <a:t>The root of the tree is the first element of the array.</a:t>
            </a:r>
          </a:p>
        </p:txBody>
      </p:sp>
      <p:sp>
        <p:nvSpPr>
          <p:cNvPr id="4" name="Footer Placeholder 3">
            <a:extLst>
              <a:ext uri="{FF2B5EF4-FFF2-40B4-BE49-F238E27FC236}">
                <a16:creationId xmlns:a16="http://schemas.microsoft.com/office/drawing/2014/main" id="{BBFEFDA1-45CA-4FD8-898E-BFEBF911382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4FFA6D7-F93D-4AB5-A4B8-6A5701A0E93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a:t>
            </a:fld>
            <a:endParaRPr lang="en-US"/>
          </a:p>
        </p:txBody>
      </p:sp>
    </p:spTree>
    <p:extLst>
      <p:ext uri="{BB962C8B-B14F-4D97-AF65-F5344CB8AC3E}">
        <p14:creationId xmlns:p14="http://schemas.microsoft.com/office/powerpoint/2010/main" val="183664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C22D-18CB-46B8-93FA-C178336CF0F5}"/>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Cont.</a:t>
            </a:r>
          </a:p>
        </p:txBody>
      </p:sp>
      <p:sp>
        <p:nvSpPr>
          <p:cNvPr id="3" name="Content Placeholder 2">
            <a:extLst>
              <a:ext uri="{FF2B5EF4-FFF2-40B4-BE49-F238E27FC236}">
                <a16:creationId xmlns:a16="http://schemas.microsoft.com/office/drawing/2014/main" id="{3268F961-F80A-482E-A3F4-F3A967D21B15}"/>
              </a:ext>
            </a:extLst>
          </p:cNvPr>
          <p:cNvSpPr>
            <a:spLocks noGrp="1"/>
          </p:cNvSpPr>
          <p:nvPr>
            <p:ph idx="1"/>
          </p:nvPr>
        </p:nvSpPr>
        <p:spPr>
          <a:xfrm>
            <a:off x="838200" y="1825625"/>
            <a:ext cx="10515600" cy="4351338"/>
          </a:xfrm>
        </p:spPr>
        <p:txBody>
          <a:bodyPr/>
          <a:lstStyle/>
          <a:p>
            <a:r>
              <a:rPr lang="en-US" dirty="0"/>
              <a:t>We simply make the node travel down the tree until the property of the heap is satisfied. It is illustrated on a max-heap in the picture given below.</a:t>
            </a:r>
          </a:p>
        </p:txBody>
      </p:sp>
      <p:sp>
        <p:nvSpPr>
          <p:cNvPr id="4" name="Footer Placeholder 3">
            <a:extLst>
              <a:ext uri="{FF2B5EF4-FFF2-40B4-BE49-F238E27FC236}">
                <a16:creationId xmlns:a16="http://schemas.microsoft.com/office/drawing/2014/main" id="{68CF3BAE-D94E-41BC-9B55-B6B48C08435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A442ACE-8996-4ED4-9757-7D0084BD09E9}"/>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20</a:t>
            </a:fld>
            <a:endParaRPr lang="en-US"/>
          </a:p>
        </p:txBody>
      </p:sp>
    </p:spTree>
    <p:extLst>
      <p:ext uri="{BB962C8B-B14F-4D97-AF65-F5344CB8AC3E}">
        <p14:creationId xmlns:p14="http://schemas.microsoft.com/office/powerpoint/2010/main" val="395826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DC13-56AE-4524-ACE6-1117FAF1A472}"/>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Example </a:t>
            </a:r>
          </a:p>
        </p:txBody>
      </p:sp>
      <p:pic>
        <p:nvPicPr>
          <p:cNvPr id="9218" name="Picture 2" descr="animation of heapify">
            <a:extLst>
              <a:ext uri="{FF2B5EF4-FFF2-40B4-BE49-F238E27FC236}">
                <a16:creationId xmlns:a16="http://schemas.microsoft.com/office/drawing/2014/main" id="{BBF76228-7647-4B8E-ABE2-2AD238F656FF}"/>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6587" y="2043906"/>
            <a:ext cx="5838825" cy="3914775"/>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83CE1B9-B367-4DC8-A3BC-FA194CAA19A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C62DD2C-543F-4E30-9844-3D007329155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21</a:t>
            </a:fld>
            <a:endParaRPr lang="en-US"/>
          </a:p>
        </p:txBody>
      </p:sp>
    </p:spTree>
    <p:extLst>
      <p:ext uri="{BB962C8B-B14F-4D97-AF65-F5344CB8AC3E}">
        <p14:creationId xmlns:p14="http://schemas.microsoft.com/office/powerpoint/2010/main" val="373813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9301-D70B-4256-96F7-F4DCCE8F8C35}"/>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step by step</a:t>
            </a:r>
          </a:p>
        </p:txBody>
      </p:sp>
      <p:pic>
        <p:nvPicPr>
          <p:cNvPr id="10242" name="Picture 2" descr="steps of heapify">
            <a:extLst>
              <a:ext uri="{FF2B5EF4-FFF2-40B4-BE49-F238E27FC236}">
                <a16:creationId xmlns:a16="http://schemas.microsoft.com/office/drawing/2014/main" id="{5C310709-9F97-40FD-B496-27809BD9EA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6278" y="1825625"/>
            <a:ext cx="5159443"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9E7557-BA08-4064-9910-9342A2E82DB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811E838-46B9-4F0C-A732-21325EB2CC5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22</a:t>
            </a:fld>
            <a:endParaRPr lang="en-US"/>
          </a:p>
        </p:txBody>
      </p:sp>
    </p:spTree>
    <p:extLst>
      <p:ext uri="{BB962C8B-B14F-4D97-AF65-F5344CB8AC3E}">
        <p14:creationId xmlns:p14="http://schemas.microsoft.com/office/powerpoint/2010/main" val="9469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9301-D70B-4256-96F7-F4DCCE8F8C35}"/>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step by step</a:t>
            </a:r>
          </a:p>
        </p:txBody>
      </p:sp>
      <p:pic>
        <p:nvPicPr>
          <p:cNvPr id="12290" name="Picture 2" descr="steps of heapify">
            <a:extLst>
              <a:ext uri="{FF2B5EF4-FFF2-40B4-BE49-F238E27FC236}">
                <a16:creationId xmlns:a16="http://schemas.microsoft.com/office/drawing/2014/main" id="{6FD954C7-D766-43EB-BB14-82E23A67E7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089" y="1825625"/>
            <a:ext cx="5365821"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9E7557-BA08-4064-9910-9342A2E82DB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811E838-46B9-4F0C-A732-21325EB2CC5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23</a:t>
            </a:fld>
            <a:endParaRPr lang="en-US"/>
          </a:p>
        </p:txBody>
      </p:sp>
    </p:spTree>
    <p:extLst>
      <p:ext uri="{BB962C8B-B14F-4D97-AF65-F5344CB8AC3E}">
        <p14:creationId xmlns:p14="http://schemas.microsoft.com/office/powerpoint/2010/main" val="291743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9301-D70B-4256-96F7-F4DCCE8F8C35}"/>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step by step</a:t>
            </a:r>
          </a:p>
        </p:txBody>
      </p:sp>
      <p:pic>
        <p:nvPicPr>
          <p:cNvPr id="13316" name="Picture 4" descr="steps of heapify">
            <a:extLst>
              <a:ext uri="{FF2B5EF4-FFF2-40B4-BE49-F238E27FC236}">
                <a16:creationId xmlns:a16="http://schemas.microsoft.com/office/drawing/2014/main" id="{7FE71822-0860-4C0A-B74D-D2661A7B46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1935" y="1825625"/>
            <a:ext cx="5148129"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9E7557-BA08-4064-9910-9342A2E82DB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811E838-46B9-4F0C-A732-21325EB2CC5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24</a:t>
            </a:fld>
            <a:endParaRPr lang="en-US"/>
          </a:p>
        </p:txBody>
      </p:sp>
    </p:spTree>
    <p:extLst>
      <p:ext uri="{BB962C8B-B14F-4D97-AF65-F5344CB8AC3E}">
        <p14:creationId xmlns:p14="http://schemas.microsoft.com/office/powerpoint/2010/main" val="2576728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9301-D70B-4256-96F7-F4DCCE8F8C35}"/>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 step by step</a:t>
            </a:r>
          </a:p>
        </p:txBody>
      </p:sp>
      <p:pic>
        <p:nvPicPr>
          <p:cNvPr id="14340" name="Picture 4" descr="result of heapify">
            <a:extLst>
              <a:ext uri="{FF2B5EF4-FFF2-40B4-BE49-F238E27FC236}">
                <a16:creationId xmlns:a16="http://schemas.microsoft.com/office/drawing/2014/main" id="{CD11AD5C-10BD-420E-B671-A4730CE260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089" y="1825625"/>
            <a:ext cx="5365821"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9E7557-BA08-4064-9910-9342A2E82DB0}"/>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811E838-46B9-4F0C-A732-21325EB2CC5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25</a:t>
            </a:fld>
            <a:endParaRPr lang="en-US"/>
          </a:p>
        </p:txBody>
      </p:sp>
    </p:spTree>
    <p:extLst>
      <p:ext uri="{BB962C8B-B14F-4D97-AF65-F5344CB8AC3E}">
        <p14:creationId xmlns:p14="http://schemas.microsoft.com/office/powerpoint/2010/main" val="634044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0B7A-6478-4267-9AD4-B2B5718AEBFF}"/>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Algorithm</a:t>
            </a:r>
          </a:p>
        </p:txBody>
      </p:sp>
      <p:graphicFrame>
        <p:nvGraphicFramePr>
          <p:cNvPr id="6" name="Content Placeholder 5">
            <a:extLst>
              <a:ext uri="{FF2B5EF4-FFF2-40B4-BE49-F238E27FC236}">
                <a16:creationId xmlns:a16="http://schemas.microsoft.com/office/drawing/2014/main" id="{CDE8D403-1D6D-44B6-A4D2-DFF7C31E5436}"/>
              </a:ext>
            </a:extLst>
          </p:cNvPr>
          <p:cNvGraphicFramePr>
            <a:graphicFrameLocks noGrp="1"/>
          </p:cNvGraphicFramePr>
          <p:nvPr>
            <p:ph idx="1"/>
            <p:extLst>
              <p:ext uri="{D42A27DB-BD31-4B8C-83A1-F6EECF244321}">
                <p14:modId xmlns:p14="http://schemas.microsoft.com/office/powerpoint/2010/main" val="2135908500"/>
              </p:ext>
            </p:extLst>
          </p:nvPr>
        </p:nvGraphicFramePr>
        <p:xfrm>
          <a:off x="1441639" y="2146459"/>
          <a:ext cx="8652030" cy="3754120"/>
        </p:xfrm>
        <a:graphic>
          <a:graphicData uri="http://schemas.openxmlformats.org/drawingml/2006/table">
            <a:tbl>
              <a:tblPr/>
              <a:tblGrid>
                <a:gridCol w="8652030">
                  <a:extLst>
                    <a:ext uri="{9D8B030D-6E8A-4147-A177-3AD203B41FA5}">
                      <a16:colId xmlns:a16="http://schemas.microsoft.com/office/drawing/2014/main" val="3524094350"/>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MAX-HEAPIFY(A,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left = </a:t>
                      </a:r>
                      <a:r>
                        <a:rPr lang="en-US" sz="1400" b="0" i="0" u="none" strike="noStrike" dirty="0">
                          <a:solidFill>
                            <a:srgbClr val="D36363"/>
                          </a:solidFill>
                          <a:effectLst/>
                          <a:latin typeface="Consolas" panose="020B0609020204030204" pitchFamily="49" charset="0"/>
                        </a:rPr>
                        <a:t>2i</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right = </a:t>
                      </a:r>
                      <a:r>
                        <a:rPr lang="en-US" sz="1400" b="0" i="0" u="none" strike="noStrike" dirty="0">
                          <a:solidFill>
                            <a:srgbClr val="D36363"/>
                          </a:solidFill>
                          <a:effectLst/>
                          <a:latin typeface="Consolas" panose="020B0609020204030204" pitchFamily="49" charset="0"/>
                        </a:rPr>
                        <a:t>2i</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888888"/>
                          </a:solidFill>
                          <a:effectLst/>
                          <a:latin typeface="Consolas" panose="020B0609020204030204" pitchFamily="49" charset="0"/>
                        </a:rPr>
                        <a:t>// checking for largest among left, right and node </a:t>
                      </a:r>
                      <a:r>
                        <a:rPr lang="en-US" sz="1400" b="0" i="0" u="none" strike="noStrike" dirty="0" err="1">
                          <a:solidFill>
                            <a:srgbClr val="888888"/>
                          </a:solidFill>
                          <a:effectLst/>
                          <a:latin typeface="Consolas" panose="020B0609020204030204" pitchFamily="49" charset="0"/>
                        </a:rPr>
                        <a:t>i</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largest = </a:t>
                      </a:r>
                      <a:r>
                        <a:rPr lang="en-US" sz="1400" b="0" i="0" u="none" strike="noStrike" dirty="0" err="1">
                          <a:solidFill>
                            <a:srgbClr val="FFFFFF"/>
                          </a:solidFill>
                          <a:effectLst/>
                          <a:latin typeface="Consolas" panose="020B0609020204030204" pitchFamily="49" charset="0"/>
                        </a:rPr>
                        <a:t>i</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left &lt;= </a:t>
                      </a:r>
                      <a:r>
                        <a:rPr lang="en-US" sz="1400" b="0" i="0" u="none" strike="noStrike" dirty="0" err="1">
                          <a:solidFill>
                            <a:srgbClr val="FFFFFF"/>
                          </a:solidFill>
                          <a:effectLst/>
                          <a:latin typeface="Consolas" panose="020B0609020204030204" pitchFamily="49" charset="0"/>
                        </a:rPr>
                        <a:t>heap_size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(A[left] &gt; A[largest])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largest = left</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right &lt;= </a:t>
                      </a:r>
                      <a:r>
                        <a:rPr lang="en-US" sz="1400" b="0" i="0" u="none" strike="noStrike" dirty="0" err="1">
                          <a:solidFill>
                            <a:srgbClr val="FFFFFF"/>
                          </a:solidFill>
                          <a:effectLst/>
                          <a:latin typeface="Consolas" panose="020B0609020204030204" pitchFamily="49" charset="0"/>
                        </a:rPr>
                        <a:t>heap_size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(A[right] &gt; A[largest])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largest = right</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largest !=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//node is not the largest, we need to swap</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swap(A[</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A[largest])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MAX-HEAPIFY(A, largest) </a:t>
                      </a:r>
                      <a:r>
                        <a:rPr lang="en-US" sz="1400" b="0" i="0" u="none" strike="noStrike" dirty="0">
                          <a:solidFill>
                            <a:srgbClr val="888888"/>
                          </a:solidFill>
                          <a:effectLst/>
                          <a:latin typeface="Consolas" panose="020B0609020204030204" pitchFamily="49" charset="0"/>
                        </a:rPr>
                        <a:t>// child after swapping might be violating max-heap property</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84911044"/>
                  </a:ext>
                </a:extLst>
              </a:tr>
            </a:tbl>
          </a:graphicData>
        </a:graphic>
      </p:graphicFrame>
      <p:sp>
        <p:nvSpPr>
          <p:cNvPr id="4" name="Footer Placeholder 3">
            <a:extLst>
              <a:ext uri="{FF2B5EF4-FFF2-40B4-BE49-F238E27FC236}">
                <a16:creationId xmlns:a16="http://schemas.microsoft.com/office/drawing/2014/main" id="{8ED10405-C99F-433B-AC31-F6DC4790644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4687FD8-E0B5-46AF-AFFA-7C1A09DD89EA}"/>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26</a:t>
            </a:fld>
            <a:endParaRPr lang="en-US"/>
          </a:p>
        </p:txBody>
      </p:sp>
      <p:sp>
        <p:nvSpPr>
          <p:cNvPr id="7" name="Rectangle 1">
            <a:extLst>
              <a:ext uri="{FF2B5EF4-FFF2-40B4-BE49-F238E27FC236}">
                <a16:creationId xmlns:a16="http://schemas.microsoft.com/office/drawing/2014/main" id="{597DCD0A-D21D-4F26-BBE7-78350B431645}"/>
              </a:ext>
            </a:extLst>
          </p:cNvPr>
          <p:cNvSpPr>
            <a:spLocks noChangeArrowheads="1"/>
          </p:cNvSpPr>
          <p:nvPr/>
        </p:nvSpPr>
        <p:spPr bwMode="auto">
          <a:xfrm>
            <a:off x="1526959" y="-263241"/>
            <a:ext cx="84813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62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66C3-F687-483C-B79D-C702132888B7}"/>
              </a:ext>
            </a:extLst>
          </p:cNvPr>
          <p:cNvSpPr>
            <a:spLocks noGrp="1"/>
          </p:cNvSpPr>
          <p:nvPr>
            <p:ph type="title"/>
          </p:nvPr>
        </p:nvSpPr>
        <p:spPr>
          <a:xfrm>
            <a:off x="838200" y="365125"/>
            <a:ext cx="10515600" cy="1325563"/>
          </a:xfrm>
        </p:spPr>
        <p:txBody>
          <a:bodyPr/>
          <a:lstStyle/>
          <a:p>
            <a:r>
              <a:rPr lang="en-US" dirty="0"/>
              <a:t>Max-</a:t>
            </a:r>
            <a:r>
              <a:rPr lang="en-US" dirty="0" err="1"/>
              <a:t>Heapify</a:t>
            </a:r>
            <a:r>
              <a:rPr lang="en-US" dirty="0"/>
              <a:t>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516392-E90F-44FE-A8FD-3AC04A981386}"/>
                  </a:ext>
                </a:extLst>
              </p:cNvPr>
              <p:cNvSpPr>
                <a:spLocks noGrp="1"/>
              </p:cNvSpPr>
              <p:nvPr>
                <p:ph idx="1"/>
              </p:nvPr>
            </p:nvSpPr>
            <p:spPr>
              <a:xfrm>
                <a:off x="838200" y="1825625"/>
                <a:ext cx="10515600" cy="4351338"/>
              </a:xfrm>
            </p:spPr>
            <p:txBody>
              <a:bodyPr/>
              <a:lstStyle/>
              <a:p>
                <a:r>
                  <a:rPr lang="en-US" dirty="0"/>
                  <a:t>Since the node on which we are applying </a:t>
                </a:r>
                <a:r>
                  <a:rPr lang="en-US" dirty="0" err="1"/>
                  <a:t>Heapify</a:t>
                </a:r>
                <a:r>
                  <a:rPr lang="en-US" dirty="0"/>
                  <a:t> is coming down and in the worst case, it may become a leaf. So, the worst-case running time will be the order of the height of the tree i.e.,</a:t>
                </a:r>
                <a14:m>
                  <m:oMath xmlns:m="http://schemas.openxmlformats.org/officeDocument/2006/math">
                    <m:r>
                      <a:rPr lang="en-US" dirty="0" smtClean="0">
                        <a:latin typeface="Cambria Math" panose="02040503050406030204" pitchFamily="18" charset="0"/>
                      </a:rPr>
                      <m:t> </m:t>
                    </m:r>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dirty="0" smtClean="0">
                            <a:latin typeface="Cambria Math" panose="02040503050406030204" pitchFamily="18" charset="0"/>
                          </a:rPr>
                          <m:t>log</m:t>
                        </m:r>
                      </m:fName>
                      <m:e>
                        <m:r>
                          <a:rPr lang="en-US" dirty="0" smtClean="0">
                            <a:latin typeface="Cambria Math" panose="02040503050406030204" pitchFamily="18" charset="0"/>
                          </a:rPr>
                          <m:t>𝑛</m:t>
                        </m:r>
                      </m:e>
                    </m:func>
                    <m:r>
                      <a:rPr lang="en-US"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D516392-E90F-44FE-A8FD-3AC04A98138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60D1C6B-6D85-407A-AF05-E42A493BE82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555E2CC-2C9F-42B2-8D62-E596D785AD13}"/>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27</a:t>
            </a:fld>
            <a:endParaRPr lang="en-US"/>
          </a:p>
        </p:txBody>
      </p:sp>
    </p:spTree>
    <p:extLst>
      <p:ext uri="{BB962C8B-B14F-4D97-AF65-F5344CB8AC3E}">
        <p14:creationId xmlns:p14="http://schemas.microsoft.com/office/powerpoint/2010/main" val="401376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26A4-7BFE-4D41-9F5A-19FA2AD97F78}"/>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AF4C2E31-9B93-42FB-BE80-81C51AB64978}"/>
                  </a:ext>
                </a:extLst>
              </p:cNvPr>
              <p:cNvSpPr>
                <a:spLocks noGrp="1"/>
              </p:cNvSpPr>
              <p:nvPr>
                <p:ph idx="1"/>
              </p:nvPr>
            </p:nvSpPr>
            <p:spPr>
              <a:xfrm>
                <a:off x="838200" y="1825625"/>
                <a:ext cx="10515600" cy="4351338"/>
              </a:xfrm>
            </p:spPr>
            <p:txBody>
              <a:bodyPr/>
              <a:lstStyle/>
              <a:p>
                <a:r>
                  <a:rPr lang="en-US" dirty="0"/>
                  <a:t>Although we have predicted the running time to be  </a:t>
                </a:r>
                <a14:m>
                  <m:oMath xmlns:m="http://schemas.openxmlformats.org/officeDocument/2006/math">
                    <m:r>
                      <a:rPr lang="en-US" dirty="0" smtClean="0">
                        <a:latin typeface="Cambria Math" panose="02040503050406030204" pitchFamily="18" charset="0"/>
                      </a:rPr>
                      <m:t>𝑂</m:t>
                    </m:r>
                    <m:d>
                      <m:dPr>
                        <m:ctrlPr>
                          <a:rPr lang="en-US" i="1" dirty="0" smtClean="0">
                            <a:latin typeface="Cambria Math" panose="02040503050406030204" pitchFamily="18" charset="0"/>
                          </a:rPr>
                        </m:ctrlPr>
                      </m:dPr>
                      <m:e>
                        <m:func>
                          <m:funcPr>
                            <m:ctrlPr>
                              <a:rPr lang="en-US" i="1" dirty="0" smtClean="0">
                                <a:latin typeface="Cambria Math" panose="02040503050406030204" pitchFamily="18" charset="0"/>
                              </a:rPr>
                            </m:ctrlPr>
                          </m:funcPr>
                          <m:fName>
                            <m:r>
                              <m:rPr>
                                <m:sty m:val="p"/>
                              </m:rPr>
                              <a:rPr lang="en-US" dirty="0" smtClean="0">
                                <a:latin typeface="Cambria Math" panose="02040503050406030204" pitchFamily="18" charset="0"/>
                              </a:rPr>
                              <m:t>log</m:t>
                            </m:r>
                          </m:fName>
                          <m:e>
                            <m:r>
                              <a:rPr lang="en-US" dirty="0" smtClean="0">
                                <a:latin typeface="Cambria Math" panose="02040503050406030204" pitchFamily="18" charset="0"/>
                              </a:rPr>
                              <m:t>𝑛</m:t>
                            </m:r>
                          </m:e>
                        </m:func>
                      </m:e>
                    </m:d>
                  </m:oMath>
                </a14:m>
                <a:r>
                  <a:rPr lang="en-US" dirty="0"/>
                  <a:t>, let's see it mathematically.</a:t>
                </a:r>
              </a:p>
              <a:p>
                <a:r>
                  <a:rPr lang="en-US" dirty="0"/>
                  <a:t>The calculations of the left, right and maximum elements are going to take </a:t>
                </a:r>
                <a14:m>
                  <m:oMath xmlns:m="http://schemas.openxmlformats.org/officeDocument/2006/math">
                    <m:r>
                      <m:rPr>
                        <m:sty m:val="p"/>
                      </m:rPr>
                      <a:rPr lang="en-US" dirty="0" smtClean="0">
                        <a:latin typeface="Cambria Math" panose="02040503050406030204" pitchFamily="18" charset="0"/>
                      </a:rPr>
                      <m:t>Θ</m:t>
                    </m:r>
                    <m:r>
                      <a:rPr lang="en-US" dirty="0">
                        <a:latin typeface="Cambria Math" panose="02040503050406030204" pitchFamily="18" charset="0"/>
                      </a:rPr>
                      <m:t>(</m:t>
                    </m:r>
                    <m:r>
                      <a:rPr lang="en-US" dirty="0">
                        <a:latin typeface="Cambria Math" panose="02040503050406030204" pitchFamily="18" charset="0"/>
                      </a:rPr>
                      <m:t>1</m:t>
                    </m:r>
                    <m:r>
                      <a:rPr lang="en-US" dirty="0">
                        <a:latin typeface="Cambria Math" panose="02040503050406030204" pitchFamily="18" charset="0"/>
                      </a:rPr>
                      <m:t>) </m:t>
                    </m:r>
                  </m:oMath>
                </a14:m>
                <a:r>
                  <a:rPr lang="en-US" dirty="0"/>
                  <a:t>time.</a:t>
                </a:r>
              </a:p>
              <a:p>
                <a:r>
                  <a:rPr lang="en-US" dirty="0"/>
                  <a:t>Now, we are left with the calculation of the time that will be taken by </a:t>
                </a:r>
                <a14:m>
                  <m:oMath xmlns:m="http://schemas.openxmlformats.org/officeDocument/2006/math">
                    <m:r>
                      <a:rPr lang="en-US" dirty="0" smtClean="0">
                        <a:latin typeface="Cambria Math" panose="02040503050406030204" pitchFamily="18" charset="0"/>
                      </a:rPr>
                      <m:t>𝑀𝐴𝑋</m:t>
                    </m:r>
                    <m:r>
                      <a:rPr lang="en-US" dirty="0" smtClean="0">
                        <a:latin typeface="Cambria Math" panose="02040503050406030204" pitchFamily="18" charset="0"/>
                      </a:rPr>
                      <m:t>−</m:t>
                    </m:r>
                    <m:r>
                      <a:rPr lang="en-US" dirty="0" smtClean="0">
                        <a:latin typeface="Cambria Math" panose="02040503050406030204" pitchFamily="18" charset="0"/>
                      </a:rPr>
                      <m:t>𝐻𝐸𝐴𝑃𝐼𝐹𝑌</m:t>
                    </m:r>
                    <m:r>
                      <a:rPr lang="en-US"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 </m:t>
                    </m:r>
                    <m:r>
                      <a:rPr lang="en-US" dirty="0" smtClean="0">
                        <a:latin typeface="Cambria Math" panose="02040503050406030204" pitchFamily="18" charset="0"/>
                      </a:rPr>
                      <m:t>𝑙𝑎𝑟𝑔𝑒𝑠𝑡</m:t>
                    </m:r>
                    <m:r>
                      <a:rPr lang="en-US" dirty="0" smtClean="0">
                        <a:latin typeface="Cambria Math" panose="02040503050406030204" pitchFamily="18" charset="0"/>
                      </a:rPr>
                      <m:t>) </m:t>
                    </m:r>
                  </m:oMath>
                </a14:m>
                <a:r>
                  <a:rPr lang="en-US" dirty="0"/>
                  <a:t>and it will depend on the size of the input.</a:t>
                </a:r>
              </a:p>
            </p:txBody>
          </p:sp>
        </mc:Choice>
        <mc:Fallback xmlns="">
          <p:sp>
            <p:nvSpPr>
              <p:cNvPr id="9" name="Content Placeholder 8">
                <a:extLst>
                  <a:ext uri="{FF2B5EF4-FFF2-40B4-BE49-F238E27FC236}">
                    <a16:creationId xmlns:a16="http://schemas.microsoft.com/office/drawing/2014/main" id="{AF4C2E31-9B93-42FB-BE80-81C51AB64978}"/>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4A1327A-D726-44EE-82B0-CB330F2AAD3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86616A7-BB55-4491-900C-D71BEABF7A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28</a:t>
            </a:fld>
            <a:endParaRPr lang="en-US"/>
          </a:p>
        </p:txBody>
      </p:sp>
    </p:spTree>
    <p:extLst>
      <p:ext uri="{BB962C8B-B14F-4D97-AF65-F5344CB8AC3E}">
        <p14:creationId xmlns:p14="http://schemas.microsoft.com/office/powerpoint/2010/main" val="68373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468284-B169-4493-AD18-ACAC68949997}"/>
                  </a:ext>
                </a:extLst>
              </p:cNvPr>
              <p:cNvSpPr>
                <a:spLocks noGrp="1"/>
              </p:cNvSpPr>
              <p:nvPr>
                <p:ph idx="1"/>
              </p:nvPr>
            </p:nvSpPr>
            <p:spPr>
              <a:xfrm>
                <a:off x="838200" y="1825625"/>
                <a:ext cx="10515600" cy="4351338"/>
              </a:xfrm>
            </p:spPr>
            <p:txBody>
              <a:bodyPr/>
              <a:lstStyle/>
              <a:p>
                <a:r>
                  <a:rPr lang="en-US" dirty="0"/>
                  <a:t>The tree is divided into two subtrees. </a:t>
                </a:r>
                <a14:m>
                  <m:oMath xmlns:m="http://schemas.openxmlformats.org/officeDocument/2006/math">
                    <m:r>
                      <a:rPr lang="en-US" dirty="0" smtClean="0">
                        <a:latin typeface="Cambria Math" panose="02040503050406030204" pitchFamily="18" charset="0"/>
                      </a:rPr>
                      <m:t>𝑀𝐴𝑋</m:t>
                    </m:r>
                    <m:r>
                      <a:rPr lang="en-US" dirty="0" smtClean="0">
                        <a:latin typeface="Cambria Math" panose="02040503050406030204" pitchFamily="18" charset="0"/>
                      </a:rPr>
                      <m:t>−</m:t>
                    </m:r>
                    <m:r>
                      <a:rPr lang="en-US" dirty="0" smtClean="0">
                        <a:latin typeface="Cambria Math" panose="02040503050406030204" pitchFamily="18" charset="0"/>
                      </a:rPr>
                      <m:t>𝐻𝐸𝐴𝑃𝐼𝐹𝑌</m:t>
                    </m:r>
                    <m:r>
                      <a:rPr lang="en-US" dirty="0" smtClean="0">
                        <a:latin typeface="Cambria Math" panose="02040503050406030204" pitchFamily="18" charset="0"/>
                      </a:rPr>
                      <m:t> </m:t>
                    </m:r>
                  </m:oMath>
                </a14:m>
                <a:r>
                  <a:rPr lang="en-US" dirty="0"/>
                  <a:t>is dependent on the size of the </a:t>
                </a:r>
                <a:r>
                  <a:rPr lang="en-US" b="1" dirty="0"/>
                  <a:t>tree </a:t>
                </a:r>
                <a:r>
                  <a:rPr lang="en-US" dirty="0"/>
                  <a:t>(or </a:t>
                </a:r>
                <a:r>
                  <a:rPr lang="en-US" b="1" dirty="0"/>
                  <a:t>subtree</a:t>
                </a:r>
                <a:r>
                  <a:rPr lang="en-US" dirty="0"/>
                  <a:t> in recursive calls).</a:t>
                </a:r>
              </a:p>
              <a:p>
                <a:r>
                  <a:rPr lang="en-US" dirty="0"/>
                  <a:t>In the worst case, this size will be maximum. This will happen when the last level of the </a:t>
                </a:r>
                <a:r>
                  <a:rPr lang="en-US" b="1" dirty="0"/>
                  <a:t>tree</a:t>
                </a:r>
                <a:r>
                  <a:rPr lang="en-US" dirty="0"/>
                  <a:t> is half full.</a:t>
                </a:r>
              </a:p>
            </p:txBody>
          </p:sp>
        </mc:Choice>
        <mc:Fallback>
          <p:sp>
            <p:nvSpPr>
              <p:cNvPr id="3" name="Content Placeholder 2">
                <a:extLst>
                  <a:ext uri="{FF2B5EF4-FFF2-40B4-BE49-F238E27FC236}">
                    <a16:creationId xmlns:a16="http://schemas.microsoft.com/office/drawing/2014/main" id="{FF468284-B169-4493-AD18-ACAC6894999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73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29</a:t>
            </a:fld>
            <a:endParaRPr lang="en-US"/>
          </a:p>
        </p:txBody>
      </p:sp>
    </p:spTree>
    <p:extLst>
      <p:ext uri="{BB962C8B-B14F-4D97-AF65-F5344CB8AC3E}">
        <p14:creationId xmlns:p14="http://schemas.microsoft.com/office/powerpoint/2010/main" val="116145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3131-5F43-4E98-947F-547F4DAD5846}"/>
              </a:ext>
            </a:extLst>
          </p:cNvPr>
          <p:cNvSpPr>
            <a:spLocks noGrp="1"/>
          </p:cNvSpPr>
          <p:nvPr>
            <p:ph type="title"/>
          </p:nvPr>
        </p:nvSpPr>
        <p:spPr>
          <a:xfrm>
            <a:off x="838200" y="365125"/>
            <a:ext cx="10515600" cy="1325563"/>
          </a:xfrm>
        </p:spPr>
        <p:txBody>
          <a:bodyPr/>
          <a:lstStyle/>
          <a:p>
            <a:r>
              <a:rPr lang="en-US" dirty="0"/>
              <a:t>Complete Binary Tree</a:t>
            </a:r>
          </a:p>
        </p:txBody>
      </p:sp>
      <p:sp>
        <p:nvSpPr>
          <p:cNvPr id="3" name="Content Placeholder 2">
            <a:extLst>
              <a:ext uri="{FF2B5EF4-FFF2-40B4-BE49-F238E27FC236}">
                <a16:creationId xmlns:a16="http://schemas.microsoft.com/office/drawing/2014/main" id="{BC260EAD-A1FE-4ABD-98BB-E647B8A95B8A}"/>
              </a:ext>
            </a:extLst>
          </p:cNvPr>
          <p:cNvSpPr>
            <a:spLocks noGrp="1"/>
          </p:cNvSpPr>
          <p:nvPr>
            <p:ph idx="1"/>
          </p:nvPr>
        </p:nvSpPr>
        <p:spPr>
          <a:xfrm>
            <a:off x="838200" y="1825625"/>
            <a:ext cx="10515600" cy="4351338"/>
          </a:xfrm>
        </p:spPr>
        <p:txBody>
          <a:bodyPr/>
          <a:lstStyle/>
          <a:p>
            <a:r>
              <a:rPr lang="en-US" dirty="0"/>
              <a:t>A binary tree which is completely filled with a possible exception at the bottom level i.e., the last level may not be completely filled and the bottom level is filled from left to right.</a:t>
            </a:r>
          </a:p>
        </p:txBody>
      </p:sp>
      <p:sp>
        <p:nvSpPr>
          <p:cNvPr id="4" name="Footer Placeholder 3">
            <a:extLst>
              <a:ext uri="{FF2B5EF4-FFF2-40B4-BE49-F238E27FC236}">
                <a16:creationId xmlns:a16="http://schemas.microsoft.com/office/drawing/2014/main" id="{C2F487ED-C972-4BD2-950A-AB832AB111C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A7BDE7D-F789-4410-AC20-027A91F5917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a:t>
            </a:fld>
            <a:endParaRPr lang="en-US"/>
          </a:p>
        </p:txBody>
      </p:sp>
    </p:spTree>
    <p:extLst>
      <p:ext uri="{BB962C8B-B14F-4D97-AF65-F5344CB8AC3E}">
        <p14:creationId xmlns:p14="http://schemas.microsoft.com/office/powerpoint/2010/main" val="161365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p:pic>
        <p:nvPicPr>
          <p:cNvPr id="17412" name="Picture 4" descr="subtree of tree">
            <a:extLst>
              <a:ext uri="{FF2B5EF4-FFF2-40B4-BE49-F238E27FC236}">
                <a16:creationId xmlns:a16="http://schemas.microsoft.com/office/drawing/2014/main" id="{75386843-99F9-4DB3-AD84-B9B37E9D8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3759" y="1825625"/>
            <a:ext cx="4944481"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30</a:t>
            </a:fld>
            <a:endParaRPr lang="en-US"/>
          </a:p>
        </p:txBody>
      </p:sp>
      <p:cxnSp>
        <p:nvCxnSpPr>
          <p:cNvPr id="8" name="Connector: Curved 7">
            <a:extLst>
              <a:ext uri="{FF2B5EF4-FFF2-40B4-BE49-F238E27FC236}">
                <a16:creationId xmlns:a16="http://schemas.microsoft.com/office/drawing/2014/main" id="{6845F7BA-5432-43A5-B83B-8CD7294F7E84}"/>
              </a:ext>
            </a:extLst>
          </p:cNvPr>
          <p:cNvCxnSpPr>
            <a:cxnSpLocks/>
          </p:cNvCxnSpPr>
          <p:nvPr/>
        </p:nvCxnSpPr>
        <p:spPr>
          <a:xfrm>
            <a:off x="8087556" y="4660583"/>
            <a:ext cx="1171854" cy="43320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45593472-2548-4617-858E-3A344C5CC632}"/>
              </a:ext>
            </a:extLst>
          </p:cNvPr>
          <p:cNvSpPr txBox="1"/>
          <p:nvPr/>
        </p:nvSpPr>
        <p:spPr>
          <a:xfrm>
            <a:off x="9374819" y="4751669"/>
            <a:ext cx="2308195" cy="954107"/>
          </a:xfrm>
          <a:prstGeom prst="rect">
            <a:avLst/>
          </a:prstGeom>
          <a:noFill/>
        </p:spPr>
        <p:txBody>
          <a:bodyPr wrap="square" rtlCol="0">
            <a:spAutoFit/>
          </a:bodyPr>
          <a:lstStyle/>
          <a:p>
            <a:r>
              <a:rPr lang="en-US" dirty="0">
                <a:latin typeface="+mn-lt"/>
              </a:rPr>
              <a:t>The other half of the tree has 0 nodes. Thus the left subtree has 1 more level than the right subtree.</a:t>
            </a:r>
          </a:p>
        </p:txBody>
      </p:sp>
      <p:sp>
        <p:nvSpPr>
          <p:cNvPr id="17" name="Left Bracket 16">
            <a:extLst>
              <a:ext uri="{FF2B5EF4-FFF2-40B4-BE49-F238E27FC236}">
                <a16:creationId xmlns:a16="http://schemas.microsoft.com/office/drawing/2014/main" id="{CD3D4FB3-AB04-4338-9007-78447BF8FD67}"/>
              </a:ext>
            </a:extLst>
          </p:cNvPr>
          <p:cNvSpPr/>
          <p:nvPr/>
        </p:nvSpPr>
        <p:spPr>
          <a:xfrm rot="16200000">
            <a:off x="7813689" y="3882442"/>
            <a:ext cx="114556" cy="117185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9AB6689D-DDA6-4EAC-86EA-26A45B1035F8}"/>
              </a:ext>
            </a:extLst>
          </p:cNvPr>
          <p:cNvSpPr/>
          <p:nvPr/>
        </p:nvSpPr>
        <p:spPr>
          <a:xfrm rot="16200000">
            <a:off x="5374376" y="3771894"/>
            <a:ext cx="114555" cy="353627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Connector: Curved 23">
            <a:extLst>
              <a:ext uri="{FF2B5EF4-FFF2-40B4-BE49-F238E27FC236}">
                <a16:creationId xmlns:a16="http://schemas.microsoft.com/office/drawing/2014/main" id="{9780F520-AD48-42EE-9548-AA04F4FFE754}"/>
              </a:ext>
            </a:extLst>
          </p:cNvPr>
          <p:cNvCxnSpPr>
            <a:cxnSpLocks/>
          </p:cNvCxnSpPr>
          <p:nvPr/>
        </p:nvCxnSpPr>
        <p:spPr>
          <a:xfrm flipV="1">
            <a:off x="7315202" y="5228723"/>
            <a:ext cx="1944208" cy="368589"/>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9827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A95C18-8DF7-4B1D-8051-F5CA8484A07B}"/>
                  </a:ext>
                </a:extLst>
              </p:cNvPr>
              <p:cNvSpPr>
                <a:spLocks noGrp="1"/>
              </p:cNvSpPr>
              <p:nvPr>
                <p:ph idx="1"/>
              </p:nvPr>
            </p:nvSpPr>
            <p:spPr>
              <a:xfrm>
                <a:off x="838200" y="1825625"/>
                <a:ext cx="10515600" cy="4351338"/>
              </a:xfrm>
            </p:spPr>
            <p:txBody>
              <a:bodyPr/>
              <a:lstStyle/>
              <a:p>
                <a:r>
                  <a:rPr lang="en-US" dirty="0"/>
                  <a:t>In this case, one of the subtrees will have one level more than the other one. This will maximize the number of nodes in the subtree for a fixed number of nodes </a:t>
                </a:r>
                <a14:m>
                  <m:oMath xmlns:m="http://schemas.openxmlformats.org/officeDocument/2006/math">
                    <m:r>
                      <a:rPr lang="en-US" i="1" dirty="0" smtClean="0">
                        <a:latin typeface="Cambria Math" panose="02040503050406030204" pitchFamily="18" charset="0"/>
                      </a:rPr>
                      <m:t>𝑛</m:t>
                    </m:r>
                  </m:oMath>
                </a14:m>
                <a:r>
                  <a:rPr lang="en-US" dirty="0"/>
                  <a:t> in the complete binary tree.</a:t>
                </a:r>
              </a:p>
            </p:txBody>
          </p:sp>
        </mc:Choice>
        <mc:Fallback xmlns="">
          <p:sp>
            <p:nvSpPr>
              <p:cNvPr id="3" name="Content Placeholder 2">
                <a:extLst>
                  <a:ext uri="{FF2B5EF4-FFF2-40B4-BE49-F238E27FC236}">
                    <a16:creationId xmlns:a16="http://schemas.microsoft.com/office/drawing/2014/main" id="{38A95C18-8DF7-4B1D-8051-F5CA8484A07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31</a:t>
            </a:fld>
            <a:endParaRPr lang="en-US"/>
          </a:p>
        </p:txBody>
      </p:sp>
    </p:spTree>
    <p:extLst>
      <p:ext uri="{BB962C8B-B14F-4D97-AF65-F5344CB8AC3E}">
        <p14:creationId xmlns:p14="http://schemas.microsoft.com/office/powerpoint/2010/main" val="1800835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p:pic>
        <p:nvPicPr>
          <p:cNvPr id="18434" name="Picture 2" descr="maximum number of nodes in a subtree">
            <a:extLst>
              <a:ext uri="{FF2B5EF4-FFF2-40B4-BE49-F238E27FC236}">
                <a16:creationId xmlns:a16="http://schemas.microsoft.com/office/drawing/2014/main" id="{8AFD6964-5B4C-425B-B048-5A5460EE6E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2434" y="1825625"/>
            <a:ext cx="502713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32</a:t>
            </a:fld>
            <a:endParaRPr lang="en-US"/>
          </a:p>
        </p:txBody>
      </p:sp>
    </p:spTree>
    <p:extLst>
      <p:ext uri="{BB962C8B-B14F-4D97-AF65-F5344CB8AC3E}">
        <p14:creationId xmlns:p14="http://schemas.microsoft.com/office/powerpoint/2010/main" val="1164732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F0BB-D950-4CAB-91E6-3AEDBF52E2C9}"/>
              </a:ext>
            </a:extLst>
          </p:cNvPr>
          <p:cNvSpPr>
            <a:spLocks noGrp="1"/>
          </p:cNvSpPr>
          <p:nvPr>
            <p:ph type="title"/>
          </p:nvPr>
        </p:nvSpPr>
        <p:spPr>
          <a:xfrm>
            <a:off x="838200" y="365125"/>
            <a:ext cx="10515600" cy="1325563"/>
          </a:xfrm>
        </p:spPr>
        <p:txBody>
          <a:bodyPr>
            <a:normAutofit/>
          </a:bodyPr>
          <a:lstStyle/>
          <a:p>
            <a:r>
              <a:rPr lang="en-US" dirty="0"/>
              <a:t>Maximum Number of Nodes</a:t>
            </a:r>
          </a:p>
        </p:txBody>
      </p:sp>
      <p:sp>
        <p:nvSpPr>
          <p:cNvPr id="9" name="Content Placeholder 8">
            <a:extLst>
              <a:ext uri="{FF2B5EF4-FFF2-40B4-BE49-F238E27FC236}">
                <a16:creationId xmlns:a16="http://schemas.microsoft.com/office/drawing/2014/main" id="{11C0F87B-9460-4205-8CC0-69061FCA9CA1}"/>
              </a:ext>
            </a:extLst>
          </p:cNvPr>
          <p:cNvSpPr>
            <a:spLocks noGrp="1"/>
          </p:cNvSpPr>
          <p:nvPr>
            <p:ph idx="1"/>
          </p:nvPr>
        </p:nvSpPr>
        <p:spPr>
          <a:xfrm>
            <a:off x="838200" y="1825625"/>
            <a:ext cx="10515600" cy="4351338"/>
          </a:xfrm>
        </p:spPr>
        <p:txBody>
          <a:bodyPr/>
          <a:lstStyle/>
          <a:p>
            <a:r>
              <a:rPr lang="en-US" dirty="0"/>
              <a:t>To construct a binary tree of level n with the maximum number of nodes, we need to make sure all the internal nodes have two children. In addition, all the leaf nodes must be at the level n.</a:t>
            </a:r>
          </a:p>
          <a:p>
            <a:r>
              <a:rPr lang="en-US" dirty="0"/>
              <a:t>For example, at level 0, we only have the root node. At level 1, we have 2 nodes that are the children of the root. Similarly, we have 4 nodes at level 2 who are the children of the nodes in level 1:</a:t>
            </a:r>
          </a:p>
        </p:txBody>
      </p:sp>
      <p:sp>
        <p:nvSpPr>
          <p:cNvPr id="4" name="Footer Placeholder 3">
            <a:extLst>
              <a:ext uri="{FF2B5EF4-FFF2-40B4-BE49-F238E27FC236}">
                <a16:creationId xmlns:a16="http://schemas.microsoft.com/office/drawing/2014/main" id="{A1BC12BC-3F2C-4FF2-B625-D144FFE84F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B66DA5B-553C-42A3-BD64-F1F289678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33</a:t>
            </a:fld>
            <a:endParaRPr lang="en-US"/>
          </a:p>
        </p:txBody>
      </p:sp>
    </p:spTree>
    <p:extLst>
      <p:ext uri="{BB962C8B-B14F-4D97-AF65-F5344CB8AC3E}">
        <p14:creationId xmlns:p14="http://schemas.microsoft.com/office/powerpoint/2010/main" val="1040815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F0BB-D950-4CAB-91E6-3AEDBF52E2C9}"/>
              </a:ext>
            </a:extLst>
          </p:cNvPr>
          <p:cNvSpPr>
            <a:spLocks noGrp="1"/>
          </p:cNvSpPr>
          <p:nvPr>
            <p:ph type="title"/>
          </p:nvPr>
        </p:nvSpPr>
        <p:spPr>
          <a:xfrm>
            <a:off x="838200" y="365125"/>
            <a:ext cx="10515600" cy="1325563"/>
          </a:xfrm>
        </p:spPr>
        <p:txBody>
          <a:bodyPr>
            <a:normAutofit/>
          </a:bodyPr>
          <a:lstStyle/>
          <a:p>
            <a:r>
              <a:rPr lang="en-US" dirty="0"/>
              <a:t>Maximum Number of Nodes</a:t>
            </a:r>
          </a:p>
        </p:txBody>
      </p:sp>
      <p:sp>
        <p:nvSpPr>
          <p:cNvPr id="4" name="Footer Placeholder 3">
            <a:extLst>
              <a:ext uri="{FF2B5EF4-FFF2-40B4-BE49-F238E27FC236}">
                <a16:creationId xmlns:a16="http://schemas.microsoft.com/office/drawing/2014/main" id="{A1BC12BC-3F2C-4FF2-B625-D144FFE84F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B66DA5B-553C-42A3-BD64-F1F289678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34</a:t>
            </a:fld>
            <a:endParaRPr lang="en-US"/>
          </a:p>
        </p:txBody>
      </p:sp>
      <p:pic>
        <p:nvPicPr>
          <p:cNvPr id="2050" name="Picture 2">
            <a:extLst>
              <a:ext uri="{FF2B5EF4-FFF2-40B4-BE49-F238E27FC236}">
                <a16:creationId xmlns:a16="http://schemas.microsoft.com/office/drawing/2014/main" id="{1DEBE63D-0E70-42CF-8E5E-168040071F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062" y="2067719"/>
            <a:ext cx="73818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256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F0BB-D950-4CAB-91E6-3AEDBF52E2C9}"/>
              </a:ext>
            </a:extLst>
          </p:cNvPr>
          <p:cNvSpPr>
            <a:spLocks noGrp="1"/>
          </p:cNvSpPr>
          <p:nvPr>
            <p:ph type="title"/>
          </p:nvPr>
        </p:nvSpPr>
        <p:spPr>
          <a:xfrm>
            <a:off x="838200" y="365125"/>
            <a:ext cx="10515600" cy="1325563"/>
          </a:xfrm>
        </p:spPr>
        <p:txBody>
          <a:bodyPr>
            <a:normAutofit/>
          </a:bodyPr>
          <a:lstStyle/>
          <a:p>
            <a:r>
              <a:rPr lang="en-US" dirty="0"/>
              <a:t>Maximum Number of Nodes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571AFC-EF71-40A2-8CAB-903284364D1F}"/>
                  </a:ext>
                </a:extLst>
              </p:cNvPr>
              <p:cNvSpPr>
                <a:spLocks noGrp="1"/>
              </p:cNvSpPr>
              <p:nvPr>
                <p:ph idx="1"/>
              </p:nvPr>
            </p:nvSpPr>
            <p:spPr>
              <a:xfrm>
                <a:off x="838200" y="1825625"/>
                <a:ext cx="10515600" cy="4351338"/>
              </a:xfrm>
            </p:spPr>
            <p:txBody>
              <a:bodyPr/>
              <a:lstStyle/>
              <a:p>
                <a:r>
                  <a:rPr lang="en-US" dirty="0"/>
                  <a:t>Based on this observation, we can see that each level doubles the number of nodes from its previous level. This is because every internal node has two children. Therefore, the maximum number of nodes of a level </a:t>
                </a:r>
                <a14:m>
                  <m:oMath xmlns:m="http://schemas.openxmlformats.org/officeDocument/2006/math">
                    <m:r>
                      <a:rPr lang="en-US" dirty="0" smtClean="0">
                        <a:latin typeface="Cambria Math" panose="02040503050406030204" pitchFamily="18" charset="0"/>
                      </a:rPr>
                      <m:t>𝑛</m:t>
                    </m:r>
                  </m:oMath>
                </a14:m>
                <a:r>
                  <a:rPr lang="en-US" dirty="0"/>
                  <a:t> binary tree is </a:t>
                </a:r>
                <a14:m>
                  <m:oMath xmlns:m="http://schemas.openxmlformats.org/officeDocument/2006/math">
                    <m:r>
                      <a:rPr lang="en-US" dirty="0" smtClean="0">
                        <a:latin typeface="Cambria Math" panose="02040503050406030204" pitchFamily="18" charset="0"/>
                      </a:rPr>
                      <m:t>1</m:t>
                    </m:r>
                    <m:r>
                      <a:rPr lang="en-US" dirty="0" smtClean="0">
                        <a:latin typeface="Cambria Math" panose="02040503050406030204" pitchFamily="18" charset="0"/>
                      </a:rPr>
                      <m:t> + </m:t>
                    </m:r>
                    <m:r>
                      <a:rPr lang="en-US" dirty="0" smtClean="0">
                        <a:latin typeface="Cambria Math" panose="02040503050406030204" pitchFamily="18" charset="0"/>
                      </a:rPr>
                      <m:t>2</m:t>
                    </m:r>
                    <m:r>
                      <a:rPr lang="en-US" dirty="0" smtClean="0">
                        <a:latin typeface="Cambria Math" panose="02040503050406030204" pitchFamily="18" charset="0"/>
                      </a:rPr>
                      <m:t> + </m:t>
                    </m:r>
                    <m:r>
                      <a:rPr lang="en-US" dirty="0" smtClean="0">
                        <a:latin typeface="Cambria Math" panose="02040503050406030204" pitchFamily="18" charset="0"/>
                      </a:rPr>
                      <m:t>4</m:t>
                    </m:r>
                    <m:r>
                      <a:rPr lang="en-US" dirty="0" smtClean="0">
                        <a:latin typeface="Cambria Math" panose="02040503050406030204" pitchFamily="18" charset="0"/>
                      </a:rPr>
                      <m:t> + … +</m:t>
                    </m:r>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smtClean="0">
                            <a:latin typeface="Cambria Math" panose="02040503050406030204" pitchFamily="18" charset="0"/>
                          </a:rPr>
                          <m:t>𝑛</m:t>
                        </m:r>
                      </m:sup>
                    </m:sSup>
                    <m:r>
                      <a:rPr lang="en-US"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a:t>
                </a:r>
              </a:p>
              <a:p>
                <a:r>
                  <a:rPr lang="en-US" dirty="0"/>
                  <a:t>We also call this type of binary tree a full binary tree.</a:t>
                </a:r>
              </a:p>
            </p:txBody>
          </p:sp>
        </mc:Choice>
        <mc:Fallback>
          <p:sp>
            <p:nvSpPr>
              <p:cNvPr id="3" name="Content Placeholder 2">
                <a:extLst>
                  <a:ext uri="{FF2B5EF4-FFF2-40B4-BE49-F238E27FC236}">
                    <a16:creationId xmlns:a16="http://schemas.microsoft.com/office/drawing/2014/main" id="{F9571AFC-EF71-40A2-8CAB-903284364D1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1BC12BC-3F2C-4FF2-B625-D144FFE84F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B66DA5B-553C-42A3-BD64-F1F289678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35</a:t>
            </a:fld>
            <a:endParaRPr lang="en-US"/>
          </a:p>
        </p:txBody>
      </p:sp>
    </p:spTree>
    <p:extLst>
      <p:ext uri="{BB962C8B-B14F-4D97-AF65-F5344CB8AC3E}">
        <p14:creationId xmlns:p14="http://schemas.microsoft.com/office/powerpoint/2010/main" val="2948417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F0BB-D950-4CAB-91E6-3AEDBF52E2C9}"/>
              </a:ext>
            </a:extLst>
          </p:cNvPr>
          <p:cNvSpPr>
            <a:spLocks noGrp="1"/>
          </p:cNvSpPr>
          <p:nvPr>
            <p:ph type="title"/>
          </p:nvPr>
        </p:nvSpPr>
        <p:spPr>
          <a:xfrm>
            <a:off x="838200" y="365125"/>
            <a:ext cx="10515600" cy="1325563"/>
          </a:xfrm>
        </p:spPr>
        <p:txBody>
          <a:bodyPr>
            <a:normAutofit/>
          </a:bodyPr>
          <a:lstStyle/>
          <a:p>
            <a:r>
              <a:rPr lang="en-US" dirty="0"/>
              <a:t>Maximum Number of Nodes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571AFC-EF71-40A2-8CAB-903284364D1F}"/>
                  </a:ext>
                </a:extLst>
              </p:cNvPr>
              <p:cNvSpPr>
                <a:spLocks noGrp="1"/>
              </p:cNvSpPr>
              <p:nvPr>
                <p:ph idx="1"/>
              </p:nvPr>
            </p:nvSpPr>
            <p:spPr>
              <a:xfrm>
                <a:off x="838200" y="1825625"/>
                <a:ext cx="10515600" cy="4351338"/>
              </a:xfrm>
            </p:spPr>
            <p:txBody>
              <a:bodyPr/>
              <a:lstStyle/>
              <a:p>
                <a:r>
                  <a:rPr lang="en-US" dirty="0"/>
                  <a:t>We can conclude the maximum number of nodes with the following theorem:</a:t>
                </a:r>
              </a:p>
              <a:p>
                <a:endParaRPr lang="en-US" dirty="0"/>
              </a:p>
              <a:p>
                <a:pPr marL="0" indent="0">
                  <a:buNone/>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m:t>
                      </m:r>
                      <m:r>
                        <a:rPr lang="en-US" smtClean="0">
                          <a:latin typeface="Cambria Math" panose="02040503050406030204" pitchFamily="18" charset="0"/>
                        </a:rPr>
                        <m:t>h</m:t>
                      </m:r>
                      <m:r>
                        <a:rPr lang="en-US" smtClean="0">
                          <a:latin typeface="Cambria Math" panose="02040503050406030204" pitchFamily="18" charset="0"/>
                        </a:rPr>
                        <m:t>𝑒𝑜𝑟𝑒𝑚</m:t>
                      </m:r>
                      <m:r>
                        <a:rPr lang="en-US" smtClean="0">
                          <a:latin typeface="Cambria Math" panose="02040503050406030204" pitchFamily="18" charset="0"/>
                        </a:rPr>
                        <m:t>:</m:t>
                      </m:r>
                      <m:r>
                        <a:rPr lang="en-US" smtClean="0">
                          <a:latin typeface="Cambria Math" panose="02040503050406030204" pitchFamily="18" charset="0"/>
                        </a:rPr>
                        <m:t>𝐿𝑒𝑡</m:t>
                      </m:r>
                      <m:r>
                        <a:rPr lang="en-US" smtClean="0">
                          <a:latin typeface="Cambria Math" panose="02040503050406030204" pitchFamily="18" charset="0"/>
                        </a:rPr>
                        <m:t> </m:t>
                      </m:r>
                      <m:r>
                        <a:rPr lang="en-US" smtClean="0">
                          <a:latin typeface="Cambria Math" panose="02040503050406030204" pitchFamily="18" charset="0"/>
                        </a:rPr>
                        <m:t>𝑇</m:t>
                      </m:r>
                      <m:r>
                        <a:rPr lang="en-US" smtClean="0">
                          <a:latin typeface="Cambria Math" panose="02040503050406030204" pitchFamily="18" charset="0"/>
                        </a:rPr>
                        <m:t> </m:t>
                      </m:r>
                      <m:r>
                        <a:rPr lang="en-US" smtClean="0">
                          <a:latin typeface="Cambria Math" panose="02040503050406030204" pitchFamily="18" charset="0"/>
                        </a:rPr>
                        <m:t>𝑏𝑒</m:t>
                      </m:r>
                      <m:r>
                        <a:rPr lang="en-US" smtClean="0">
                          <a:latin typeface="Cambria Math" panose="02040503050406030204" pitchFamily="18" charset="0"/>
                        </a:rPr>
                        <m:t> </m:t>
                      </m:r>
                      <m:r>
                        <a:rPr lang="en-US" smtClean="0">
                          <a:latin typeface="Cambria Math" panose="02040503050406030204" pitchFamily="18" charset="0"/>
                        </a:rPr>
                        <m:t>𝑎</m:t>
                      </m:r>
                      <m:r>
                        <a:rPr lang="en-US" smtClean="0">
                          <a:latin typeface="Cambria Math" panose="02040503050406030204" pitchFamily="18" charset="0"/>
                        </a:rPr>
                        <m:t> </m:t>
                      </m:r>
                      <m:r>
                        <a:rPr lang="en-US" smtClean="0">
                          <a:latin typeface="Cambria Math" panose="02040503050406030204" pitchFamily="18" charset="0"/>
                        </a:rPr>
                        <m:t>𝑏𝑖𝑛𝑎𝑟𝑦</m:t>
                      </m:r>
                      <m:r>
                        <a:rPr lang="en-US" smtClean="0">
                          <a:latin typeface="Cambria Math" panose="02040503050406030204" pitchFamily="18" charset="0"/>
                        </a:rPr>
                        <m:t> </m:t>
                      </m:r>
                      <m:r>
                        <a:rPr lang="en-US" smtClean="0">
                          <a:latin typeface="Cambria Math" panose="02040503050406030204" pitchFamily="18" charset="0"/>
                        </a:rPr>
                        <m:t>𝑡𝑟𝑒𝑒</m:t>
                      </m:r>
                      <m:r>
                        <a:rPr lang="en-US" smtClean="0">
                          <a:latin typeface="Cambria Math" panose="02040503050406030204" pitchFamily="18" charset="0"/>
                        </a:rPr>
                        <m:t> </m:t>
                      </m:r>
                      <m:r>
                        <a:rPr lang="en-US" smtClean="0">
                          <a:latin typeface="Cambria Math" panose="02040503050406030204" pitchFamily="18" charset="0"/>
                        </a:rPr>
                        <m:t>𝑤𝑖𝑡</m:t>
                      </m:r>
                      <m:r>
                        <a:rPr lang="en-US" smtClean="0">
                          <a:latin typeface="Cambria Math" panose="02040503050406030204" pitchFamily="18" charset="0"/>
                        </a:rPr>
                        <m:t>h</m:t>
                      </m:r>
                      <m:r>
                        <a:rPr lang="en-US" smtClean="0">
                          <a:latin typeface="Cambria Math" panose="02040503050406030204" pitchFamily="18" charset="0"/>
                        </a:rPr>
                        <m:t> </m:t>
                      </m:r>
                      <m:r>
                        <a:rPr lang="en-US" smtClean="0">
                          <a:latin typeface="Cambria Math" panose="02040503050406030204" pitchFamily="18" charset="0"/>
                        </a:rPr>
                        <m:t>𝑙𝑒𝑣𝑒𝑙</m:t>
                      </m:r>
                      <m:r>
                        <a:rPr lang="en-US" smtClean="0">
                          <a:latin typeface="Cambria Math" panose="02040503050406030204" pitchFamily="18" charset="0"/>
                        </a:rPr>
                        <m:t> </m:t>
                      </m:r>
                      <m:r>
                        <a:rPr lang="en-US" smtClean="0">
                          <a:latin typeface="Cambria Math" panose="02040503050406030204" pitchFamily="18" charset="0"/>
                        </a:rPr>
                        <m:t>𝑛</m:t>
                      </m:r>
                      <m:r>
                        <a:rPr lang="en-US" smtClean="0">
                          <a:latin typeface="Cambria Math" panose="02040503050406030204" pitchFamily="18" charset="0"/>
                        </a:rPr>
                        <m:t> </m:t>
                      </m:r>
                      <m:d>
                        <m:dPr>
                          <m:ctrlPr>
                            <a:rPr lang="en-US" i="1" smtClean="0">
                              <a:latin typeface="Cambria Math" panose="02040503050406030204" pitchFamily="18" charset="0"/>
                            </a:rPr>
                          </m:ctrlPr>
                        </m:dPr>
                        <m:e>
                          <m:r>
                            <a:rPr lang="en-US" smtClean="0">
                              <a:latin typeface="Cambria Math" panose="02040503050406030204" pitchFamily="18" charset="0"/>
                            </a:rPr>
                            <m:t>𝑛</m:t>
                          </m:r>
                          <m:r>
                            <a:rPr lang="en-US" smtClean="0">
                              <a:latin typeface="Cambria Math" panose="02040503050406030204" pitchFamily="18" charset="0"/>
                            </a:rPr>
                            <m:t>≥</m:t>
                          </m:r>
                          <m:r>
                            <a:rPr lang="en-US" smtClean="0">
                              <a:latin typeface="Cambria Math" panose="02040503050406030204" pitchFamily="18" charset="0"/>
                            </a:rPr>
                            <m:t>0</m:t>
                          </m:r>
                        </m:e>
                      </m:d>
                      <m:r>
                        <a:rPr lang="en-US" smtClean="0">
                          <a:latin typeface="Cambria Math" panose="02040503050406030204" pitchFamily="18" charset="0"/>
                        </a:rPr>
                        <m:t>. </m:t>
                      </m:r>
                      <m:r>
                        <a:rPr lang="en-US" smtClean="0">
                          <a:latin typeface="Cambria Math" panose="02040503050406030204" pitchFamily="18" charset="0"/>
                        </a:rPr>
                        <m:t>𝑇</m:t>
                      </m:r>
                      <m:r>
                        <a:rPr lang="en-US" smtClean="0">
                          <a:latin typeface="Cambria Math" panose="02040503050406030204" pitchFamily="18" charset="0"/>
                        </a:rPr>
                        <m:t>h</m:t>
                      </m:r>
                      <m:r>
                        <a:rPr lang="en-US" smtClean="0">
                          <a:latin typeface="Cambria Math" panose="02040503050406030204" pitchFamily="18" charset="0"/>
                        </a:rPr>
                        <m:t>𝑒𝑛</m:t>
                      </m:r>
                      <m:r>
                        <a:rPr lang="en-US" smtClean="0">
                          <a:latin typeface="Cambria Math" panose="02040503050406030204" pitchFamily="18" charset="0"/>
                        </a:rPr>
                        <m:t> </m:t>
                      </m:r>
                      <m:r>
                        <a:rPr lang="en-US" smtClean="0">
                          <a:latin typeface="Cambria Math" panose="02040503050406030204" pitchFamily="18" charset="0"/>
                        </a:rPr>
                        <m:t>𝑇</m:t>
                      </m:r>
                      <m:r>
                        <a:rPr lang="en-US" smtClean="0">
                          <a:latin typeface="Cambria Math" panose="02040503050406030204" pitchFamily="18" charset="0"/>
                        </a:rPr>
                        <m:t> </m:t>
                      </m:r>
                      <m:r>
                        <a:rPr lang="en-US" smtClean="0">
                          <a:latin typeface="Cambria Math" panose="02040503050406030204" pitchFamily="18" charset="0"/>
                        </a:rPr>
                        <m:t>𝑐𝑜𝑛𝑡𝑎𝑖𝑛𝑠</m:t>
                      </m:r>
                      <m:r>
                        <a:rPr lang="en-US" smtClean="0">
                          <a:latin typeface="Cambria Math" panose="02040503050406030204" pitchFamily="18" charset="0"/>
                        </a:rPr>
                        <m:t> </m:t>
                      </m:r>
                      <m:r>
                        <a:rPr lang="en-US" smtClean="0">
                          <a:latin typeface="Cambria Math" panose="02040503050406030204" pitchFamily="18" charset="0"/>
                        </a:rPr>
                        <m:t>𝑎𝑡</m:t>
                      </m:r>
                      <m:r>
                        <a:rPr lang="en-US" smtClean="0">
                          <a:latin typeface="Cambria Math" panose="02040503050406030204" pitchFamily="18" charset="0"/>
                        </a:rPr>
                        <m:t> </m:t>
                      </m:r>
                      <m:r>
                        <a:rPr lang="en-US" smtClean="0">
                          <a:latin typeface="Cambria Math" panose="02040503050406030204" pitchFamily="18" charset="0"/>
                        </a:rPr>
                        <m:t>𝑚𝑜𝑠𝑡</m:t>
                      </m:r>
                      <m:r>
                        <a:rPr lang="en-US" smtClean="0">
                          <a:latin typeface="Cambria Math" panose="02040503050406030204" pitchFamily="18" charset="0"/>
                        </a:rPr>
                        <m:t> </m:t>
                      </m:r>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𝑛</m:t>
                          </m:r>
                          <m:r>
                            <a:rPr lang="en-US" smtClean="0">
                              <a:latin typeface="Cambria Math" panose="02040503050406030204" pitchFamily="18" charset="0"/>
                            </a:rPr>
                            <m:t>+</m:t>
                          </m:r>
                          <m:r>
                            <a:rPr lang="en-US" smtClean="0">
                              <a:latin typeface="Cambria Math" panose="02040503050406030204" pitchFamily="18" charset="0"/>
                            </a:rPr>
                            <m:t>1</m:t>
                          </m:r>
                        </m:sup>
                      </m:sSup>
                      <m:r>
                        <a:rPr lang="en-US" smtClean="0">
                          <a:latin typeface="Cambria Math" panose="02040503050406030204" pitchFamily="18" charset="0"/>
                        </a:rPr>
                        <m:t>−</m:t>
                      </m:r>
                      <m:r>
                        <a:rPr lang="en-US" smtClean="0">
                          <a:latin typeface="Cambria Math" panose="02040503050406030204" pitchFamily="18" charset="0"/>
                        </a:rPr>
                        <m:t>1</m:t>
                      </m:r>
                      <m:r>
                        <a:rPr lang="en-US" smtClean="0">
                          <a:latin typeface="Cambria Math" panose="02040503050406030204" pitchFamily="18" charset="0"/>
                        </a:rPr>
                        <m:t> </m:t>
                      </m:r>
                      <m:r>
                        <a:rPr lang="en-US" smtClean="0">
                          <a:latin typeface="Cambria Math" panose="02040503050406030204" pitchFamily="18" charset="0"/>
                        </a:rPr>
                        <m:t>𝑛𝑜𝑑𝑒𝑠</m:t>
                      </m:r>
                      <m:r>
                        <a:rPr lang="en-US" smtClean="0">
                          <a:latin typeface="Cambria Math" panose="02040503050406030204" pitchFamily="18" charset="0"/>
                        </a:rPr>
                        <m:t>.</m:t>
                      </m:r>
                    </m:oMath>
                  </m:oMathPara>
                </a14:m>
                <a:endParaRPr lang="en-US" dirty="0"/>
              </a:p>
              <a:p>
                <a:endParaRPr lang="en-US" dirty="0"/>
              </a:p>
              <a:p>
                <a:r>
                  <a:rPr lang="en-US" dirty="0"/>
                  <a:t>Note: each step from top to bottom is called as level of a tree. The level count starts with 0 and increments by 1 at each level or step.</a:t>
                </a:r>
              </a:p>
            </p:txBody>
          </p:sp>
        </mc:Choice>
        <mc:Fallback>
          <p:sp>
            <p:nvSpPr>
              <p:cNvPr id="3" name="Content Placeholder 2">
                <a:extLst>
                  <a:ext uri="{FF2B5EF4-FFF2-40B4-BE49-F238E27FC236}">
                    <a16:creationId xmlns:a16="http://schemas.microsoft.com/office/drawing/2014/main" id="{F9571AFC-EF71-40A2-8CAB-903284364D1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1BC12BC-3F2C-4FF2-B625-D144FFE84F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B66DA5B-553C-42A3-BD64-F1F289678B0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36</a:t>
            </a:fld>
            <a:endParaRPr lang="en-US"/>
          </a:p>
        </p:txBody>
      </p:sp>
    </p:spTree>
    <p:extLst>
      <p:ext uri="{BB962C8B-B14F-4D97-AF65-F5344CB8AC3E}">
        <p14:creationId xmlns:p14="http://schemas.microsoft.com/office/powerpoint/2010/main" val="80847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72BEC6-96A5-48BB-BD92-E3B91768206C}"/>
                  </a:ext>
                </a:extLst>
              </p:cNvPr>
              <p:cNvSpPr>
                <a:spLocks noGrp="1"/>
              </p:cNvSpPr>
              <p:nvPr>
                <p:ph idx="1"/>
              </p:nvPr>
            </p:nvSpPr>
            <p:spPr>
              <a:xfrm>
                <a:off x="838200" y="1825625"/>
                <a:ext cx="10515600" cy="4351338"/>
              </a:xfrm>
            </p:spPr>
            <p:txBody>
              <a:bodyPr>
                <a:normAutofit fontScale="92500"/>
              </a:bodyPr>
              <a:lstStyle/>
              <a:p>
                <a:pPr marL="0" indent="0">
                  <a:buNone/>
                </a:pPr>
                <a:r>
                  <a:rPr lang="en-US" dirty="0"/>
                  <a:t>We know that a tree with </a:t>
                </a:r>
                <a14:m>
                  <m:oMath xmlns:m="http://schemas.openxmlformats.org/officeDocument/2006/math">
                    <m:r>
                      <a:rPr lang="en-US" dirty="0" smtClean="0">
                        <a:latin typeface="Cambria Math" panose="02040503050406030204" pitchFamily="18" charset="0"/>
                      </a:rPr>
                      <m:t>𝑖</m:t>
                    </m:r>
                  </m:oMath>
                </a14:m>
                <a:r>
                  <a:rPr lang="en-US" dirty="0"/>
                  <a:t> levels has a total number of </a:t>
                </a:r>
                <a14:m>
                  <m:oMath xmlns:m="http://schemas.openxmlformats.org/officeDocument/2006/math">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 nodes. Thus, if the right subtree has </a:t>
                </a:r>
                <a14:m>
                  <m:oMath xmlns:m="http://schemas.openxmlformats.org/officeDocument/2006/math">
                    <m:r>
                      <a:rPr lang="en-US" dirty="0" smtClean="0">
                        <a:latin typeface="Cambria Math" panose="02040503050406030204" pitchFamily="18" charset="0"/>
                      </a:rPr>
                      <m:t>𝑖</m:t>
                    </m:r>
                  </m:oMath>
                </a14:m>
                <a:r>
                  <a:rPr lang="en-US" dirty="0"/>
                  <a:t> levels, it will have </a:t>
                </a:r>
                <a14:m>
                  <m:oMath xmlns:m="http://schemas.openxmlformats.org/officeDocument/2006/math">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 nodes and the left subtree will have </a:t>
                </a:r>
                <a14:m>
                  <m:oMath xmlns:m="http://schemas.openxmlformats.org/officeDocument/2006/math">
                    <m:r>
                      <a:rPr lang="en-US" dirty="0"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 </m:t>
                    </m:r>
                  </m:oMath>
                </a14:m>
                <a:r>
                  <a:rPr lang="en-US" dirty="0"/>
                  <a:t>levels and thus a total number of </a:t>
                </a:r>
                <a14:m>
                  <m:oMath xmlns:m="http://schemas.openxmlformats.org/officeDocument/2006/math">
                    <m:sSup>
                      <m:sSupPr>
                        <m:ctrlPr>
                          <a:rPr lang="nn-NO"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2</m:t>
                        </m:r>
                      </m:sup>
                    </m:sSup>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 nodes.</a:t>
                </a:r>
              </a:p>
              <a:p>
                <a:pPr marL="0" indent="0">
                  <a:buNone/>
                </a:pPr>
                <a:r>
                  <a:rPr lang="en-US" dirty="0"/>
                  <a:t>The total number of nodes in the tree:</a:t>
                </a:r>
              </a:p>
              <a:p>
                <a:r>
                  <a:rPr lang="en-US" dirty="0"/>
                  <a:t> </a:t>
                </a:r>
                <a14:m>
                  <m:oMath xmlns:m="http://schemas.openxmlformats.org/officeDocument/2006/math">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sSup>
                      <m:sSupPr>
                        <m:ctrlPr>
                          <a:rPr lang="nn-NO" i="1" dirty="0" smtClean="0">
                            <a:latin typeface="Cambria Math" panose="02040503050406030204" pitchFamily="18" charset="0"/>
                          </a:rPr>
                        </m:ctrlPr>
                      </m:sSupPr>
                      <m:e>
                        <m:r>
                          <a:rPr lang="en-US" dirty="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2</m:t>
                        </m:r>
                      </m:sup>
                    </m:sSup>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r>
                      <a:rPr lang="en-US" dirty="0" smtClean="0">
                        <a:latin typeface="Cambria Math" panose="02040503050406030204" pitchFamily="18" charset="0"/>
                      </a:rPr>
                      <m:t>1</m:t>
                    </m:r>
                    <m:d>
                      <m:dPr>
                        <m:ctrlPr>
                          <a:rPr lang="en-US" i="1" dirty="0" smtClean="0">
                            <a:latin typeface="Cambria Math" panose="02040503050406030204" pitchFamily="18" charset="0"/>
                          </a:rPr>
                        </m:ctrlPr>
                      </m:dPr>
                      <m:e>
                        <m:r>
                          <a:rPr lang="en-US" dirty="0" smtClean="0">
                            <a:latin typeface="Cambria Math" panose="02040503050406030204" pitchFamily="18" charset="0"/>
                          </a:rPr>
                          <m:t>𝑟𝑜𝑜𝑡</m:t>
                        </m:r>
                      </m:e>
                    </m:d>
                    <m:r>
                      <a:rPr lang="en-US" dirty="0" smtClean="0">
                        <a:latin typeface="Cambria Math" panose="02040503050406030204" pitchFamily="18" charset="0"/>
                      </a:rPr>
                      <m:t>=</m:t>
                    </m:r>
                    <m:r>
                      <a:rPr lang="en-US" dirty="0" smtClean="0">
                        <a:latin typeface="Cambria Math" panose="02040503050406030204" pitchFamily="18" charset="0"/>
                      </a:rPr>
                      <m:t>𝑛</m:t>
                    </m:r>
                  </m:oMath>
                </a14:m>
                <a:endParaRPr lang="en-US" dirty="0"/>
              </a:p>
              <a:p>
                <a14:m>
                  <m:oMath xmlns:m="http://schemas.openxmlformats.org/officeDocument/2006/math">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1</m:t>
                        </m:r>
                      </m:sup>
                    </m:sSup>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sSup>
                      <m:sSupPr>
                        <m:ctrlPr>
                          <a:rPr lang="nn-NO" i="1" dirty="0" smtClean="0">
                            <a:latin typeface="Cambria Math" panose="02040503050406030204" pitchFamily="18" charset="0"/>
                          </a:rPr>
                        </m:ctrlPr>
                      </m:sSupPr>
                      <m:e>
                        <m:r>
                          <a:rPr lang="en-US" dirty="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2</m:t>
                        </m:r>
                      </m:sup>
                    </m:sSup>
                    <m:r>
                      <a:rPr lang="en-US" dirty="0" smtClean="0">
                        <a:latin typeface="Cambria Math" panose="02040503050406030204" pitchFamily="18" charset="0"/>
                      </a:rPr>
                      <m:t>=</m:t>
                    </m:r>
                    <m:r>
                      <a:rPr lang="en-US" dirty="0" smtClean="0">
                        <a:latin typeface="Cambria Math" panose="02040503050406030204" pitchFamily="18" charset="0"/>
                      </a:rPr>
                      <m:t>𝑛</m:t>
                    </m:r>
                  </m:oMath>
                </a14:m>
                <a:endParaRPr lang="en-US" dirty="0"/>
              </a:p>
              <a:p>
                <a14:m>
                  <m:oMath xmlns:m="http://schemas.openxmlformats.org/officeDocument/2006/math">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r>
                          <a:rPr lang="en-US" dirty="0" smtClean="0">
                            <a:latin typeface="Cambria Math" panose="02040503050406030204" pitchFamily="18" charset="0"/>
                          </a:rPr>
                          <m:t>∗</m:t>
                        </m:r>
                        <m:r>
                          <a:rPr lang="en-US" dirty="0" smtClean="0">
                            <a:latin typeface="Cambria Math" panose="02040503050406030204" pitchFamily="18" charset="0"/>
                          </a:rPr>
                          <m:t>2</m:t>
                        </m:r>
                      </m:e>
                      <m:sup>
                        <m:r>
                          <a:rPr lang="en-US" dirty="0">
                            <a:latin typeface="Cambria Math" panose="02040503050406030204" pitchFamily="18" charset="0"/>
                          </a:rPr>
                          <m:t>𝑖</m:t>
                        </m:r>
                      </m:sup>
                    </m:sSup>
                    <m:r>
                      <a:rPr lang="en-US" dirty="0" smtClean="0">
                        <a:latin typeface="Cambria Math" panose="02040503050406030204" pitchFamily="18" charset="0"/>
                      </a:rPr>
                      <m:t>+</m:t>
                    </m:r>
                    <m:sSup>
                      <m:sSupPr>
                        <m:ctrlPr>
                          <a:rPr lang="nn-NO" i="1" dirty="0" smtClean="0">
                            <a:latin typeface="Cambria Math" panose="02040503050406030204" pitchFamily="18" charset="0"/>
                          </a:rPr>
                        </m:ctrlPr>
                      </m:sSupPr>
                      <m:e>
                        <m:r>
                          <a:rPr lang="en-US" dirty="0" smtClean="0">
                            <a:latin typeface="Cambria Math" panose="02040503050406030204" pitchFamily="18" charset="0"/>
                          </a:rPr>
                          <m:t>4</m:t>
                        </m:r>
                        <m:r>
                          <a:rPr lang="en-US" dirty="0" smtClean="0">
                            <a:latin typeface="Cambria Math" panose="02040503050406030204" pitchFamily="18" charset="0"/>
                          </a:rPr>
                          <m:t>∗</m:t>
                        </m:r>
                        <m:r>
                          <a:rPr lang="en-US" dirty="0">
                            <a:latin typeface="Cambria Math" panose="02040503050406030204" pitchFamily="18" charset="0"/>
                          </a:rPr>
                          <m:t>2</m:t>
                        </m:r>
                      </m:e>
                      <m:sup>
                        <m:r>
                          <a:rPr lang="en-US" dirty="0">
                            <a:latin typeface="Cambria Math" panose="02040503050406030204" pitchFamily="18" charset="0"/>
                          </a:rPr>
                          <m:t>𝑖</m:t>
                        </m:r>
                      </m:sup>
                    </m:sSup>
                    <m:r>
                      <a:rPr lang="en-US" dirty="0" smtClean="0">
                        <a:latin typeface="Cambria Math" panose="02040503050406030204" pitchFamily="18" charset="0"/>
                      </a:rPr>
                      <m:t>=</m:t>
                    </m:r>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oMath>
                </a14:m>
                <a:endParaRPr lang="en-US" dirty="0"/>
              </a:p>
              <a:p>
                <a14:m>
                  <m:oMath xmlns:m="http://schemas.openxmlformats.org/officeDocument/2006/math">
                    <m:sSup>
                      <m:sSupPr>
                        <m:ctrlPr>
                          <a:rPr lang="nn-NO" i="1" dirty="0" smtClean="0">
                            <a:latin typeface="Cambria Math" panose="02040503050406030204" pitchFamily="18" charset="0"/>
                          </a:rPr>
                        </m:ctrlPr>
                      </m:sSupPr>
                      <m:e>
                        <m:r>
                          <a:rPr lang="en-US" dirty="0" smtClean="0">
                            <a:latin typeface="Cambria Math" panose="02040503050406030204" pitchFamily="18" charset="0"/>
                          </a:rPr>
                          <m:t>6</m:t>
                        </m:r>
                        <m:r>
                          <a:rPr lang="en-US" dirty="0" smtClean="0">
                            <a:latin typeface="Cambria Math" panose="02040503050406030204" pitchFamily="18" charset="0"/>
                          </a:rPr>
                          <m:t>∗</m:t>
                        </m:r>
                        <m:r>
                          <a:rPr lang="en-US" dirty="0">
                            <a:latin typeface="Cambria Math" panose="02040503050406030204" pitchFamily="18" charset="0"/>
                          </a:rPr>
                          <m:t>2</m:t>
                        </m:r>
                      </m:e>
                      <m:sup>
                        <m:r>
                          <a:rPr lang="en-US" dirty="0">
                            <a:latin typeface="Cambria Math" panose="02040503050406030204" pitchFamily="18" charset="0"/>
                          </a:rPr>
                          <m:t>𝑖</m:t>
                        </m:r>
                      </m:sup>
                    </m:sSup>
                    <m:r>
                      <a:rPr lang="en-US" dirty="0" smtClean="0">
                        <a:latin typeface="Cambria Math" panose="02040503050406030204" pitchFamily="18" charset="0"/>
                      </a:rPr>
                      <m:t>=</m:t>
                    </m:r>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oMath>
                </a14:m>
                <a:endParaRPr lang="en-US" dirty="0"/>
              </a:p>
              <a:p>
                <a14:m>
                  <m:oMath xmlns:m="http://schemas.openxmlformats.org/officeDocument/2006/math">
                    <m:r>
                      <a:rPr lang="en-US" smtClean="0">
                        <a:latin typeface="Cambria Math" panose="02040503050406030204" pitchFamily="18" charset="0"/>
                      </a:rPr>
                      <m:t>𝑖</m:t>
                    </m:r>
                    <m:r>
                      <a:rPr lang="en-US" smtClean="0">
                        <a:latin typeface="Cambria Math" panose="02040503050406030204" pitchFamily="18" charset="0"/>
                      </a:rPr>
                      <m:t>= </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f>
                          <m:fPr>
                            <m:ctrlPr>
                              <a:rPr lang="en-US" i="1" smtClean="0">
                                <a:latin typeface="Cambria Math" panose="02040503050406030204" pitchFamily="18" charset="0"/>
                              </a:rPr>
                            </m:ctrlPr>
                          </m:fPr>
                          <m:num>
                            <m:r>
                              <a:rPr lang="en-US" smtClean="0">
                                <a:latin typeface="Cambria Math" panose="02040503050406030204" pitchFamily="18" charset="0"/>
                              </a:rPr>
                              <m:t>𝑛</m:t>
                            </m:r>
                            <m:r>
                              <a:rPr lang="en-US" smtClean="0">
                                <a:latin typeface="Cambria Math" panose="02040503050406030204" pitchFamily="18" charset="0"/>
                              </a:rPr>
                              <m:t>+</m:t>
                            </m:r>
                            <m:r>
                              <a:rPr lang="en-US" smtClean="0">
                                <a:latin typeface="Cambria Math" panose="02040503050406030204" pitchFamily="18" charset="0"/>
                              </a:rPr>
                              <m:t>1</m:t>
                            </m:r>
                          </m:num>
                          <m:den>
                            <m:r>
                              <a:rPr lang="en-US" smtClean="0">
                                <a:latin typeface="Cambria Math" panose="02040503050406030204" pitchFamily="18" charset="0"/>
                              </a:rPr>
                              <m:t>6</m:t>
                            </m:r>
                          </m:den>
                        </m:f>
                      </m:e>
                    </m:func>
                  </m:oMath>
                </a14:m>
                <a:endParaRPr lang="en-US" dirty="0"/>
              </a:p>
              <a:p>
                <a:endParaRPr lang="en-US" dirty="0"/>
              </a:p>
            </p:txBody>
          </p:sp>
        </mc:Choice>
        <mc:Fallback>
          <p:sp>
            <p:nvSpPr>
              <p:cNvPr id="3" name="Content Placeholder 2">
                <a:extLst>
                  <a:ext uri="{FF2B5EF4-FFF2-40B4-BE49-F238E27FC236}">
                    <a16:creationId xmlns:a16="http://schemas.microsoft.com/office/drawing/2014/main" id="{FE72BEC6-96A5-48BB-BD92-E3B91768206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1681" r="-46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dirty="0"/>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37</a:t>
            </a:fld>
            <a:endParaRPr lang="en-US" dirty="0"/>
          </a:p>
        </p:txBody>
      </p:sp>
    </p:spTree>
    <p:extLst>
      <p:ext uri="{BB962C8B-B14F-4D97-AF65-F5344CB8AC3E}">
        <p14:creationId xmlns:p14="http://schemas.microsoft.com/office/powerpoint/2010/main" val="1432101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72BEC6-96A5-48BB-BD92-E3B91768206C}"/>
                  </a:ext>
                </a:extLst>
              </p:cNvPr>
              <p:cNvSpPr>
                <a:spLocks noGrp="1"/>
              </p:cNvSpPr>
              <p:nvPr>
                <p:ph idx="1"/>
              </p:nvPr>
            </p:nvSpPr>
            <p:spPr>
              <a:xfrm>
                <a:off x="838200" y="1825625"/>
                <a:ext cx="10515600" cy="4351338"/>
              </a:xfrm>
            </p:spPr>
            <p:txBody>
              <a:bodyPr>
                <a:normAutofit/>
              </a:bodyPr>
              <a:lstStyle/>
              <a:p>
                <a:pPr marL="0" indent="0">
                  <a:buNone/>
                </a:pPr>
                <a:r>
                  <a:rPr lang="en-US" dirty="0"/>
                  <a:t>Now, the total number of nodes in the left subtree:</a:t>
                </a:r>
              </a:p>
              <a:p>
                <a14:m>
                  <m:oMath xmlns:m="http://schemas.openxmlformats.org/officeDocument/2006/math">
                    <m:sSup>
                      <m:sSupPr>
                        <m:ctrlPr>
                          <a:rPr lang="nn-NO" i="1" dirty="0" smtClean="0">
                            <a:latin typeface="Cambria Math" panose="02040503050406030204" pitchFamily="18" charset="0"/>
                          </a:rPr>
                        </m:ctrlPr>
                      </m:sSupPr>
                      <m:e>
                        <m:r>
                          <a:rPr lang="en-US" dirty="0">
                            <a:latin typeface="Cambria Math" panose="02040503050406030204" pitchFamily="18" charset="0"/>
                          </a:rPr>
                          <m:t>2</m:t>
                        </m:r>
                      </m:e>
                      <m:sup>
                        <m:r>
                          <a:rPr lang="en-US" dirty="0">
                            <a:latin typeface="Cambria Math" panose="02040503050406030204" pitchFamily="18" charset="0"/>
                          </a:rPr>
                          <m:t>𝑖</m:t>
                        </m:r>
                        <m:r>
                          <a:rPr lang="en-US" dirty="0">
                            <a:latin typeface="Cambria Math" panose="02040503050406030204" pitchFamily="18" charset="0"/>
                          </a:rPr>
                          <m:t>+</m:t>
                        </m:r>
                        <m:r>
                          <a:rPr lang="en-US" dirty="0">
                            <a:latin typeface="Cambria Math" panose="02040503050406030204" pitchFamily="18" charset="0"/>
                          </a:rPr>
                          <m:t>2</m:t>
                        </m:r>
                      </m:sup>
                    </m:sSup>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r>
                      <a:rPr lang="en-US" dirty="0" smtClean="0">
                        <a:latin typeface="Cambria Math" panose="02040503050406030204" pitchFamily="18" charset="0"/>
                      </a:rPr>
                      <m:t>4</m:t>
                    </m:r>
                    <m:r>
                      <a:rPr lang="en-US" dirty="0" smtClean="0">
                        <a:latin typeface="Cambria Math" panose="02040503050406030204" pitchFamily="18" charset="0"/>
                      </a:rPr>
                      <m:t> ∗</m:t>
                    </m:r>
                    <m:sSup>
                      <m:sSupPr>
                        <m:ctrlPr>
                          <a:rPr lang="nn-NO" i="1" dirty="0">
                            <a:latin typeface="Cambria Math" panose="02040503050406030204" pitchFamily="18" charset="0"/>
                          </a:rPr>
                        </m:ctrlPr>
                      </m:sSupPr>
                      <m:e>
                        <m:r>
                          <a:rPr lang="en-US" dirty="0">
                            <a:latin typeface="Cambria Math" panose="02040503050406030204" pitchFamily="18" charset="0"/>
                          </a:rPr>
                          <m:t>2</m:t>
                        </m:r>
                      </m:e>
                      <m:sup>
                        <m:r>
                          <a:rPr lang="en-US" dirty="0">
                            <a:latin typeface="Cambria Math" panose="02040503050406030204" pitchFamily="18" charset="0"/>
                          </a:rPr>
                          <m:t>𝑖</m:t>
                        </m:r>
                      </m:sup>
                    </m:sSup>
                    <m:r>
                      <a:rPr lang="en-US" dirty="0" smtClean="0">
                        <a:latin typeface="Cambria Math" panose="02040503050406030204" pitchFamily="18" charset="0"/>
                      </a:rPr>
                      <m:t> −</m:t>
                    </m:r>
                    <m:r>
                      <a:rPr lang="en-US" dirty="0" smtClean="0">
                        <a:latin typeface="Cambria Math" panose="02040503050406030204" pitchFamily="18" charset="0"/>
                      </a:rPr>
                      <m:t>1</m:t>
                    </m:r>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4</m:t>
                        </m:r>
                        <m:d>
                          <m:dPr>
                            <m:ctrlPr>
                              <a:rPr lang="en-US" i="1" dirty="0" smtClean="0">
                                <a:latin typeface="Cambria Math" panose="02040503050406030204" pitchFamily="18" charset="0"/>
                              </a:rPr>
                            </m:ctrlPr>
                          </m:dPr>
                          <m:e>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e>
                        </m:d>
                      </m:num>
                      <m:den>
                        <m:r>
                          <a:rPr lang="en-US" dirty="0" smtClean="0">
                            <a:latin typeface="Cambria Math" panose="02040503050406030204" pitchFamily="18" charset="0"/>
                          </a:rPr>
                          <m:t>6</m:t>
                        </m:r>
                      </m:den>
                    </m:f>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2</m:t>
                        </m:r>
                        <m:d>
                          <m:dPr>
                            <m:ctrlPr>
                              <a:rPr lang="en-US" i="1" dirty="0" smtClean="0">
                                <a:latin typeface="Cambria Math" panose="02040503050406030204" pitchFamily="18" charset="0"/>
                              </a:rPr>
                            </m:ctrlPr>
                          </m:dPr>
                          <m:e>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e>
                        </m:d>
                      </m:num>
                      <m:den>
                        <m:r>
                          <a:rPr lang="en-US" dirty="0" smtClean="0">
                            <a:latin typeface="Cambria Math" panose="02040503050406030204" pitchFamily="18" charset="0"/>
                          </a:rPr>
                          <m:t>3</m:t>
                        </m:r>
                      </m:den>
                    </m:f>
                    <m:r>
                      <a:rPr lang="en-US" dirty="0" smtClean="0">
                        <a:latin typeface="Cambria Math" panose="02040503050406030204" pitchFamily="18" charset="0"/>
                      </a:rPr>
                      <m:t> −</m:t>
                    </m:r>
                    <m:r>
                      <a:rPr lang="en-US" dirty="0" smtClean="0">
                        <a:latin typeface="Cambria Math" panose="02040503050406030204" pitchFamily="18" charset="0"/>
                      </a:rPr>
                      <m:t>1</m:t>
                    </m:r>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2</m:t>
                        </m:r>
                        <m:r>
                          <a:rPr lang="en-US" dirty="0" smtClean="0">
                            <a:latin typeface="Cambria Math" panose="02040503050406030204" pitchFamily="18" charset="0"/>
                          </a:rPr>
                          <m:t>𝑛</m:t>
                        </m:r>
                      </m:num>
                      <m:den>
                        <m:r>
                          <a:rPr lang="en-US" dirty="0" smtClean="0">
                            <a:latin typeface="Cambria Math" panose="02040503050406030204" pitchFamily="18" charset="0"/>
                          </a:rPr>
                          <m:t>3</m:t>
                        </m:r>
                      </m:den>
                    </m:f>
                    <m:r>
                      <a:rPr lang="en-US" dirty="0" smtClean="0">
                        <a:latin typeface="Cambria Math" panose="02040503050406030204" pitchFamily="18" charset="0"/>
                      </a:rPr>
                      <m:t> − </m:t>
                    </m:r>
                    <m:f>
                      <m:fPr>
                        <m:ctrlPr>
                          <a:rPr lang="en-US" i="1" dirty="0" smtClean="0">
                            <a:latin typeface="Cambria Math" panose="02040503050406030204" pitchFamily="18" charset="0"/>
                          </a:rPr>
                        </m:ctrlPr>
                      </m:fPr>
                      <m:num>
                        <m:r>
                          <a:rPr lang="en-US" dirty="0" smtClean="0">
                            <a:latin typeface="Cambria Math" panose="02040503050406030204" pitchFamily="18" charset="0"/>
                          </a:rPr>
                          <m:t>1</m:t>
                        </m:r>
                      </m:num>
                      <m:den>
                        <m:r>
                          <a:rPr lang="en-US" dirty="0" smtClean="0">
                            <a:latin typeface="Cambria Math" panose="02040503050406030204" pitchFamily="18" charset="0"/>
                          </a:rPr>
                          <m:t>3</m:t>
                        </m:r>
                      </m:den>
                    </m:f>
                  </m:oMath>
                </a14:m>
                <a:endParaRPr lang="en-US" dirty="0"/>
              </a:p>
              <a:p>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2</m:t>
                        </m:r>
                        <m:r>
                          <a:rPr lang="en-US" smtClean="0">
                            <a:latin typeface="Cambria Math" panose="02040503050406030204" pitchFamily="18" charset="0"/>
                          </a:rPr>
                          <m:t>𝑛</m:t>
                        </m:r>
                      </m:num>
                      <m:den>
                        <m:r>
                          <a:rPr lang="en-US" smtClean="0">
                            <a:latin typeface="Cambria Math" panose="02040503050406030204" pitchFamily="18" charset="0"/>
                          </a:rPr>
                          <m:t>3</m:t>
                        </m:r>
                      </m:den>
                    </m:f>
                    <m:r>
                      <a:rPr lang="en-US" smtClean="0">
                        <a:latin typeface="Cambria Math" panose="02040503050406030204" pitchFamily="18" charset="0"/>
                      </a:rPr>
                      <m:t> − </m:t>
                    </m:r>
                    <m:f>
                      <m:fPr>
                        <m:ctrlPr>
                          <a:rPr lang="en-US" i="1" smtClean="0">
                            <a:latin typeface="Cambria Math" panose="02040503050406030204" pitchFamily="18" charset="0"/>
                          </a:rPr>
                        </m:ctrlPr>
                      </m:fPr>
                      <m:num>
                        <m:r>
                          <a:rPr lang="en-US" smtClean="0">
                            <a:latin typeface="Cambria Math" panose="02040503050406030204" pitchFamily="18" charset="0"/>
                          </a:rPr>
                          <m:t>1</m:t>
                        </m:r>
                      </m:num>
                      <m:den>
                        <m:r>
                          <a:rPr lang="en-US" smtClean="0">
                            <a:latin typeface="Cambria Math" panose="02040503050406030204" pitchFamily="18" charset="0"/>
                          </a:rPr>
                          <m:t>3</m:t>
                        </m:r>
                      </m:den>
                    </m:f>
                    <m:r>
                      <a:rPr lang="en-US" smtClean="0">
                        <a:latin typeface="Cambria Math" panose="02040503050406030204" pitchFamily="18" charset="0"/>
                      </a:rPr>
                      <m:t> ≤</m:t>
                    </m:r>
                    <m:f>
                      <m:fPr>
                        <m:ctrlPr>
                          <a:rPr lang="en-US" i="1" smtClean="0">
                            <a:latin typeface="Cambria Math" panose="02040503050406030204" pitchFamily="18" charset="0"/>
                          </a:rPr>
                        </m:ctrlPr>
                      </m:fPr>
                      <m:num>
                        <m:r>
                          <a:rPr lang="en-US" smtClean="0">
                            <a:latin typeface="Cambria Math" panose="02040503050406030204" pitchFamily="18" charset="0"/>
                          </a:rPr>
                          <m:t>2</m:t>
                        </m:r>
                        <m:r>
                          <a:rPr lang="en-US" smtClean="0">
                            <a:latin typeface="Cambria Math" panose="02040503050406030204" pitchFamily="18" charset="0"/>
                          </a:rPr>
                          <m:t>𝑛</m:t>
                        </m:r>
                      </m:num>
                      <m:den>
                        <m:r>
                          <a:rPr lang="en-US" smtClean="0">
                            <a:latin typeface="Cambria Math" panose="02040503050406030204" pitchFamily="18" charset="0"/>
                          </a:rPr>
                          <m:t>3</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E72BEC6-96A5-48BB-BD92-E3B91768206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38</a:t>
            </a:fld>
            <a:endParaRPr lang="en-US"/>
          </a:p>
        </p:txBody>
      </p:sp>
    </p:spTree>
    <p:extLst>
      <p:ext uri="{BB962C8B-B14F-4D97-AF65-F5344CB8AC3E}">
        <p14:creationId xmlns:p14="http://schemas.microsoft.com/office/powerpoint/2010/main" val="4045545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Analysis of </a:t>
            </a:r>
            <a:r>
              <a:rPr lang="en-US" dirty="0" err="1"/>
              <a:t>Heapify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72BEC6-96A5-48BB-BD92-E3B91768206C}"/>
                  </a:ext>
                </a:extLst>
              </p:cNvPr>
              <p:cNvSpPr>
                <a:spLocks noGrp="1"/>
              </p:cNvSpPr>
              <p:nvPr>
                <p:ph idx="1"/>
              </p:nvPr>
            </p:nvSpPr>
            <p:spPr>
              <a:xfrm>
                <a:off x="838200" y="1825625"/>
                <a:ext cx="10515600" cy="4351338"/>
              </a:xfrm>
            </p:spPr>
            <p:txBody>
              <a:bodyPr>
                <a:normAutofit/>
              </a:bodyPr>
              <a:lstStyle/>
              <a:p>
                <a:pPr marL="0" indent="0">
                  <a:buNone/>
                </a:pPr>
                <a:r>
                  <a:rPr lang="en-US" dirty="0"/>
                  <a:t>We can now use </a:t>
                </a:r>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2</m:t>
                        </m:r>
                        <m:r>
                          <a:rPr lang="en-US" smtClean="0">
                            <a:latin typeface="Cambria Math" panose="02040503050406030204" pitchFamily="18" charset="0"/>
                          </a:rPr>
                          <m:t>𝑛</m:t>
                        </m:r>
                      </m:num>
                      <m:den>
                        <m:r>
                          <a:rPr lang="en-US" smtClean="0">
                            <a:latin typeface="Cambria Math" panose="02040503050406030204" pitchFamily="18" charset="0"/>
                          </a:rPr>
                          <m:t>3</m:t>
                        </m:r>
                      </m:den>
                    </m:f>
                  </m:oMath>
                </a14:m>
                <a:r>
                  <a:rPr lang="en-US" dirty="0"/>
                  <a:t>  as its upper bound and write the recurrence equation as </a:t>
                </a:r>
                <a14:m>
                  <m:oMath xmlns:m="http://schemas.openxmlformats.org/officeDocument/2006/math">
                    <m:r>
                      <a:rPr lang="pt-BR" dirty="0" smtClean="0">
                        <a:latin typeface="Cambria Math" panose="02040503050406030204" pitchFamily="18" charset="0"/>
                      </a:rPr>
                      <m:t>𝑇</m:t>
                    </m:r>
                    <m:r>
                      <a:rPr lang="pt-BR" dirty="0" smtClean="0">
                        <a:latin typeface="Cambria Math" panose="02040503050406030204" pitchFamily="18" charset="0"/>
                      </a:rPr>
                      <m:t>(</m:t>
                    </m:r>
                    <m:r>
                      <a:rPr lang="pt-BR" dirty="0" smtClean="0">
                        <a:latin typeface="Cambria Math" panose="02040503050406030204" pitchFamily="18" charset="0"/>
                      </a:rPr>
                      <m:t>𝑛</m:t>
                    </m:r>
                    <m:r>
                      <a:rPr lang="pt-BR" dirty="0" smtClean="0">
                        <a:latin typeface="Cambria Math" panose="02040503050406030204" pitchFamily="18" charset="0"/>
                      </a:rPr>
                      <m:t>)≤</m:t>
                    </m:r>
                    <m:r>
                      <a:rPr lang="pt-BR" dirty="0" smtClean="0">
                        <a:latin typeface="Cambria Math" panose="02040503050406030204" pitchFamily="18" charset="0"/>
                      </a:rPr>
                      <m:t>𝑇</m:t>
                    </m:r>
                    <m:r>
                      <a:rPr lang="pt-BR" dirty="0" smtClean="0">
                        <a:latin typeface="Cambria Math" panose="02040503050406030204" pitchFamily="18" charset="0"/>
                      </a:rPr>
                      <m:t>(</m:t>
                    </m:r>
                    <m:r>
                      <a:rPr lang="pt-BR" dirty="0" smtClean="0">
                        <a:latin typeface="Cambria Math" panose="02040503050406030204" pitchFamily="18" charset="0"/>
                      </a:rPr>
                      <m:t>2</m:t>
                    </m:r>
                    <m:r>
                      <a:rPr lang="pt-BR" dirty="0" smtClean="0">
                        <a:latin typeface="Cambria Math" panose="02040503050406030204" pitchFamily="18" charset="0"/>
                      </a:rPr>
                      <m:t>𝑛</m:t>
                    </m:r>
                    <m:r>
                      <a:rPr lang="pt-BR" dirty="0" smtClean="0">
                        <a:latin typeface="Cambria Math" panose="02040503050406030204" pitchFamily="18" charset="0"/>
                      </a:rPr>
                      <m:t>3</m:t>
                    </m:r>
                    <m:r>
                      <a:rPr lang="pt-BR" dirty="0" smtClean="0">
                        <a:latin typeface="Cambria Math" panose="02040503050406030204" pitchFamily="18" charset="0"/>
                      </a:rPr>
                      <m:t>)+</m:t>
                    </m:r>
                    <m:r>
                      <m:rPr>
                        <m:sty m:val="p"/>
                      </m:rPr>
                      <a:rPr lang="pt-BR" dirty="0">
                        <a:latin typeface="Cambria Math" panose="02040503050406030204" pitchFamily="18" charset="0"/>
                      </a:rPr>
                      <m:t>Θ</m:t>
                    </m:r>
                    <m:r>
                      <a:rPr lang="pt-BR" dirty="0">
                        <a:latin typeface="Cambria Math" panose="02040503050406030204" pitchFamily="18" charset="0"/>
                      </a:rPr>
                      <m:t>(</m:t>
                    </m:r>
                    <m:r>
                      <a:rPr lang="pt-BR" dirty="0">
                        <a:latin typeface="Cambria Math" panose="02040503050406030204" pitchFamily="18" charset="0"/>
                      </a:rPr>
                      <m:t>1</m:t>
                    </m:r>
                    <m:r>
                      <a:rPr lang="pt-BR" dirty="0">
                        <a:latin typeface="Cambria Math" panose="02040503050406030204" pitchFamily="18" charset="0"/>
                      </a:rPr>
                      <m:t>)</m:t>
                    </m:r>
                  </m:oMath>
                </a14:m>
                <a:endParaRPr lang="en-US" dirty="0"/>
              </a:p>
              <a:p>
                <a:pPr marL="0" indent="0">
                  <a:buNone/>
                </a:pPr>
                <a:r>
                  <a:rPr lang="en-US" dirty="0"/>
                  <a:t>By using Master's theorem, we can easily find out the running time of the algorithm to be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dirty="0" smtClean="0">
                            <a:latin typeface="Cambria Math" panose="02040503050406030204" pitchFamily="18" charset="0"/>
                          </a:rPr>
                          <m:t>log</m:t>
                        </m:r>
                      </m:fName>
                      <m:e>
                        <m:r>
                          <a:rPr lang="en-US" dirty="0" smtClean="0">
                            <a:latin typeface="Cambria Math" panose="02040503050406030204" pitchFamily="18" charset="0"/>
                          </a:rPr>
                          <m:t>𝑛</m:t>
                        </m:r>
                      </m:e>
                    </m:func>
                    <m:r>
                      <a:rPr lang="en-US" dirty="0"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FE72BEC6-96A5-48BB-BD92-E3B91768206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39</a:t>
            </a:fld>
            <a:endParaRPr lang="en-US"/>
          </a:p>
        </p:txBody>
      </p:sp>
    </p:spTree>
    <p:extLst>
      <p:ext uri="{BB962C8B-B14F-4D97-AF65-F5344CB8AC3E}">
        <p14:creationId xmlns:p14="http://schemas.microsoft.com/office/powerpoint/2010/main" val="241467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C2C6-F2FB-49CF-BB8D-4DB455778C7D}"/>
              </a:ext>
            </a:extLst>
          </p:cNvPr>
          <p:cNvSpPr>
            <a:spLocks noGrp="1"/>
          </p:cNvSpPr>
          <p:nvPr>
            <p:ph type="title"/>
          </p:nvPr>
        </p:nvSpPr>
        <p:spPr>
          <a:xfrm>
            <a:off x="838200" y="365125"/>
            <a:ext cx="10515600" cy="1325563"/>
          </a:xfrm>
        </p:spPr>
        <p:txBody>
          <a:bodyPr/>
          <a:lstStyle/>
          <a:p>
            <a:r>
              <a:rPr lang="en-US" dirty="0"/>
              <a:t>Complete Binary Tree – Example </a:t>
            </a:r>
          </a:p>
        </p:txBody>
      </p:sp>
      <p:pic>
        <p:nvPicPr>
          <p:cNvPr id="6146" name="Picture 2" descr="complete binary tree">
            <a:extLst>
              <a:ext uri="{FF2B5EF4-FFF2-40B4-BE49-F238E27FC236}">
                <a16:creationId xmlns:a16="http://schemas.microsoft.com/office/drawing/2014/main" id="{B64928A0-53B9-4F27-B3FF-15C57241FC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150" y="1867694"/>
            <a:ext cx="5219700" cy="4267200"/>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CC762D2-00D1-4D07-A174-DC167A4830D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4C9BD581-E387-406E-86D5-52ACC2C73C3A}"/>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a:t>
            </a:fld>
            <a:endParaRPr lang="en-US"/>
          </a:p>
        </p:txBody>
      </p:sp>
    </p:spTree>
    <p:extLst>
      <p:ext uri="{BB962C8B-B14F-4D97-AF65-F5344CB8AC3E}">
        <p14:creationId xmlns:p14="http://schemas.microsoft.com/office/powerpoint/2010/main" val="858960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sp>
        <p:nvSpPr>
          <p:cNvPr id="3" name="Content Placeholder 2">
            <a:extLst>
              <a:ext uri="{FF2B5EF4-FFF2-40B4-BE49-F238E27FC236}">
                <a16:creationId xmlns:a16="http://schemas.microsoft.com/office/drawing/2014/main" id="{FE72BEC6-96A5-48BB-BD92-E3B91768206C}"/>
              </a:ext>
            </a:extLst>
          </p:cNvPr>
          <p:cNvSpPr>
            <a:spLocks noGrp="1"/>
          </p:cNvSpPr>
          <p:nvPr>
            <p:ph idx="1"/>
          </p:nvPr>
        </p:nvSpPr>
        <p:spPr>
          <a:xfrm>
            <a:off x="838200" y="1825625"/>
            <a:ext cx="10515600" cy="4351338"/>
          </a:xfrm>
        </p:spPr>
        <p:txBody>
          <a:bodyPr>
            <a:normAutofit/>
          </a:bodyPr>
          <a:lstStyle/>
          <a:p>
            <a:r>
              <a:rPr lang="en-US" dirty="0"/>
              <a:t>We are left with one final task, to make a heap by the array provided to us. We know that </a:t>
            </a:r>
            <a:r>
              <a:rPr lang="en-US" dirty="0" err="1"/>
              <a:t>Heapify</a:t>
            </a:r>
            <a:r>
              <a:rPr lang="en-US" dirty="0"/>
              <a:t> when applied to a node whose children are heaps, makes the node also a heap. The leaves of a tree don't have any child, so they follow the property of a heap and are already heap.</a:t>
            </a:r>
          </a:p>
        </p:txBody>
      </p:sp>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40</a:t>
            </a:fld>
            <a:endParaRPr lang="en-US"/>
          </a:p>
        </p:txBody>
      </p:sp>
    </p:spTree>
    <p:extLst>
      <p:ext uri="{BB962C8B-B14F-4D97-AF65-F5344CB8AC3E}">
        <p14:creationId xmlns:p14="http://schemas.microsoft.com/office/powerpoint/2010/main" val="2692167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pic>
        <p:nvPicPr>
          <p:cNvPr id="21508" name="Picture 4" descr="leaves of a heap are heap">
            <a:extLst>
              <a:ext uri="{FF2B5EF4-FFF2-40B4-BE49-F238E27FC236}">
                <a16:creationId xmlns:a16="http://schemas.microsoft.com/office/drawing/2014/main" id="{1BB0139E-8B63-49EC-AEF8-A26BA5C33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849" y="1825625"/>
            <a:ext cx="602830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41</a:t>
            </a:fld>
            <a:endParaRPr lang="en-US"/>
          </a:p>
        </p:txBody>
      </p:sp>
    </p:spTree>
    <p:extLst>
      <p:ext uri="{BB962C8B-B14F-4D97-AF65-F5344CB8AC3E}">
        <p14:creationId xmlns:p14="http://schemas.microsoft.com/office/powerpoint/2010/main" val="917744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sp>
        <p:nvSpPr>
          <p:cNvPr id="3" name="Content Placeholder 2">
            <a:extLst>
              <a:ext uri="{FF2B5EF4-FFF2-40B4-BE49-F238E27FC236}">
                <a16:creationId xmlns:a16="http://schemas.microsoft.com/office/drawing/2014/main" id="{18538920-77F3-4CFC-9644-97D1BA0ADD95}"/>
              </a:ext>
            </a:extLst>
          </p:cNvPr>
          <p:cNvSpPr>
            <a:spLocks noGrp="1"/>
          </p:cNvSpPr>
          <p:nvPr>
            <p:ph idx="1"/>
          </p:nvPr>
        </p:nvSpPr>
        <p:spPr>
          <a:xfrm>
            <a:off x="838200" y="1825625"/>
            <a:ext cx="10515600" cy="4351338"/>
          </a:xfrm>
        </p:spPr>
        <p:txBody>
          <a:bodyPr/>
          <a:lstStyle/>
          <a:p>
            <a:r>
              <a:rPr lang="en-US" dirty="0"/>
              <a:t>We can implement the </a:t>
            </a:r>
            <a:r>
              <a:rPr lang="en-US" dirty="0" err="1"/>
              <a:t>Heapify</a:t>
            </a:r>
            <a:r>
              <a:rPr lang="en-US" dirty="0"/>
              <a:t> operation on the parent of these leaves to make them heaps.</a:t>
            </a:r>
          </a:p>
        </p:txBody>
      </p:sp>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42</a:t>
            </a:fld>
            <a:endParaRPr lang="en-US"/>
          </a:p>
        </p:txBody>
      </p:sp>
    </p:spTree>
    <p:extLst>
      <p:ext uri="{BB962C8B-B14F-4D97-AF65-F5344CB8AC3E}">
        <p14:creationId xmlns:p14="http://schemas.microsoft.com/office/powerpoint/2010/main" val="2781414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pic>
        <p:nvPicPr>
          <p:cNvPr id="26626" name="Picture 2" descr="heapify on parent of heap">
            <a:extLst>
              <a:ext uri="{FF2B5EF4-FFF2-40B4-BE49-F238E27FC236}">
                <a16:creationId xmlns:a16="http://schemas.microsoft.com/office/drawing/2014/main" id="{1BBBB021-38C4-4FD5-87DF-E7816D5C4A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200" y="1825625"/>
            <a:ext cx="5779600"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43</a:t>
            </a:fld>
            <a:endParaRPr lang="en-US"/>
          </a:p>
        </p:txBody>
      </p:sp>
    </p:spTree>
    <p:extLst>
      <p:ext uri="{BB962C8B-B14F-4D97-AF65-F5344CB8AC3E}">
        <p14:creationId xmlns:p14="http://schemas.microsoft.com/office/powerpoint/2010/main" val="2299482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sp>
        <p:nvSpPr>
          <p:cNvPr id="3" name="Content Placeholder 2">
            <a:extLst>
              <a:ext uri="{FF2B5EF4-FFF2-40B4-BE49-F238E27FC236}">
                <a16:creationId xmlns:a16="http://schemas.microsoft.com/office/drawing/2014/main" id="{C8C321A8-A5FA-4512-903B-739D7675E2EF}"/>
              </a:ext>
            </a:extLst>
          </p:cNvPr>
          <p:cNvSpPr>
            <a:spLocks noGrp="1"/>
          </p:cNvSpPr>
          <p:nvPr>
            <p:ph idx="1"/>
          </p:nvPr>
        </p:nvSpPr>
        <p:spPr>
          <a:xfrm>
            <a:off x="838200" y="1825625"/>
            <a:ext cx="10515600" cy="4351338"/>
          </a:xfrm>
        </p:spPr>
        <p:txBody>
          <a:bodyPr/>
          <a:lstStyle/>
          <a:p>
            <a:r>
              <a:rPr lang="en-US" dirty="0"/>
              <a:t>We can simply iterate up to root and use the </a:t>
            </a:r>
            <a:r>
              <a:rPr lang="en-US" dirty="0" err="1"/>
              <a:t>Heapify</a:t>
            </a:r>
            <a:r>
              <a:rPr lang="en-US" dirty="0"/>
              <a:t> operation to make the entire tree a heap.</a:t>
            </a:r>
          </a:p>
        </p:txBody>
      </p:sp>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44</a:t>
            </a:fld>
            <a:endParaRPr lang="en-US"/>
          </a:p>
        </p:txBody>
      </p:sp>
    </p:spTree>
    <p:extLst>
      <p:ext uri="{BB962C8B-B14F-4D97-AF65-F5344CB8AC3E}">
        <p14:creationId xmlns:p14="http://schemas.microsoft.com/office/powerpoint/2010/main" val="284419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80A-19C6-419E-B89C-F852AE8ED8E1}"/>
              </a:ext>
            </a:extLst>
          </p:cNvPr>
          <p:cNvSpPr>
            <a:spLocks noGrp="1"/>
          </p:cNvSpPr>
          <p:nvPr>
            <p:ph type="title"/>
          </p:nvPr>
        </p:nvSpPr>
        <p:spPr>
          <a:xfrm>
            <a:off x="838200" y="365125"/>
            <a:ext cx="10515600" cy="1325563"/>
          </a:xfrm>
        </p:spPr>
        <p:txBody>
          <a:bodyPr/>
          <a:lstStyle/>
          <a:p>
            <a:r>
              <a:rPr lang="en-US" dirty="0"/>
              <a:t>Build a Heap</a:t>
            </a:r>
          </a:p>
        </p:txBody>
      </p:sp>
      <p:pic>
        <p:nvPicPr>
          <p:cNvPr id="28674" name="Picture 2" descr="steps of heapify">
            <a:extLst>
              <a:ext uri="{FF2B5EF4-FFF2-40B4-BE49-F238E27FC236}">
                <a16:creationId xmlns:a16="http://schemas.microsoft.com/office/drawing/2014/main" id="{01221EAF-C448-47FA-B3AB-BC7544E28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357" y="1825625"/>
            <a:ext cx="6925285"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8CB0DC9-8D91-452C-8532-4586A8D59E0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7B2C84-A267-4B3E-9077-A4BFDC07ED3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45</a:t>
            </a:fld>
            <a:endParaRPr lang="en-US"/>
          </a:p>
        </p:txBody>
      </p:sp>
    </p:spTree>
    <p:extLst>
      <p:ext uri="{BB962C8B-B14F-4D97-AF65-F5344CB8AC3E}">
        <p14:creationId xmlns:p14="http://schemas.microsoft.com/office/powerpoint/2010/main" val="39566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F710-BD50-43E4-950C-E15D94E2CD47}"/>
              </a:ext>
            </a:extLst>
          </p:cNvPr>
          <p:cNvSpPr>
            <a:spLocks noGrp="1"/>
          </p:cNvSpPr>
          <p:nvPr>
            <p:ph type="title"/>
          </p:nvPr>
        </p:nvSpPr>
        <p:spPr>
          <a:xfrm>
            <a:off x="838200" y="365125"/>
            <a:ext cx="10515600" cy="1325563"/>
          </a:xfrm>
        </p:spPr>
        <p:txBody>
          <a:bodyPr/>
          <a:lstStyle/>
          <a:p>
            <a:r>
              <a:rPr lang="en-US"/>
              <a:t>Build a Heap – Algorithm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FEB27-0436-4F98-8F5A-522433447035}"/>
                  </a:ext>
                </a:extLst>
              </p:cNvPr>
              <p:cNvSpPr>
                <a:spLocks noGrp="1"/>
              </p:cNvSpPr>
              <p:nvPr>
                <p:ph idx="1"/>
              </p:nvPr>
            </p:nvSpPr>
            <p:spPr>
              <a:xfrm>
                <a:off x="838200" y="1825625"/>
                <a:ext cx="10515600" cy="4351338"/>
              </a:xfrm>
            </p:spPr>
            <p:txBody>
              <a:bodyPr/>
              <a:lstStyle/>
              <a:p>
                <a:r>
                  <a:rPr lang="en-US" dirty="0"/>
                  <a:t>We simply have to iterate from the parent of the leaves to the root of the tree to call </a:t>
                </a:r>
                <a:r>
                  <a:rPr lang="en-US" dirty="0" err="1"/>
                  <a:t>Heapify</a:t>
                </a:r>
                <a:r>
                  <a:rPr lang="en-US" dirty="0"/>
                  <a:t> on each node. For this, we need to find the leaves of the tree. The nodes from </a:t>
                </a:r>
                <a14:m>
                  <m:oMath xmlns:m="http://schemas.openxmlformats.org/officeDocument/2006/math">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𝑛</m:t>
                        </m:r>
                      </m:num>
                      <m:den>
                        <m:r>
                          <a:rPr lang="en-US" dirty="0" smtClean="0">
                            <a:latin typeface="Cambria Math" panose="02040503050406030204" pitchFamily="18" charset="0"/>
                          </a:rPr>
                          <m:t>2</m:t>
                        </m:r>
                      </m:den>
                    </m:f>
                    <m:r>
                      <a:rPr lang="en-US" dirty="0" smtClean="0">
                        <a:latin typeface="Cambria Math" panose="02040503050406030204" pitchFamily="18" charset="0"/>
                      </a:rPr>
                      <m:t>⌉+</m:t>
                    </m:r>
                    <m:r>
                      <a:rPr lang="en-US" dirty="0" smtClean="0">
                        <a:latin typeface="Cambria Math" panose="02040503050406030204" pitchFamily="18" charset="0"/>
                      </a:rPr>
                      <m:t>1</m:t>
                    </m:r>
                  </m:oMath>
                </a14:m>
                <a:r>
                  <a:rPr lang="en-US" dirty="0"/>
                  <a:t> to </a:t>
                </a:r>
                <a14:m>
                  <m:oMath xmlns:m="http://schemas.openxmlformats.org/officeDocument/2006/math">
                    <m:r>
                      <a:rPr lang="en-US" dirty="0" smtClean="0">
                        <a:latin typeface="Cambria Math" panose="02040503050406030204" pitchFamily="18" charset="0"/>
                      </a:rPr>
                      <m:t>𝑛</m:t>
                    </m:r>
                  </m:oMath>
                </a14:m>
                <a:r>
                  <a:rPr lang="en-US" dirty="0"/>
                  <a:t> are leaves. </a:t>
                </a:r>
              </a:p>
              <a:p>
                <a:r>
                  <a:rPr lang="en-US" dirty="0"/>
                  <a:t>We can easily check this because </a:t>
                </a:r>
                <a14:m>
                  <m:oMath xmlns:m="http://schemas.openxmlformats.org/officeDocument/2006/math">
                    <m:r>
                      <a:rPr lang="pt-BR" dirty="0" smtClean="0">
                        <a:latin typeface="Cambria Math" panose="02040503050406030204" pitchFamily="18" charset="0"/>
                      </a:rPr>
                      <m:t>2</m:t>
                    </m:r>
                    <m:r>
                      <a:rPr lang="pt-BR" dirty="0" smtClean="0">
                        <a:latin typeface="Cambria Math" panose="02040503050406030204" pitchFamily="18" charset="0"/>
                      </a:rPr>
                      <m:t>∗</m:t>
                    </m:r>
                    <m:r>
                      <a:rPr lang="pt-BR" dirty="0" smtClean="0">
                        <a:latin typeface="Cambria Math" panose="02040503050406030204" pitchFamily="18" charset="0"/>
                      </a:rPr>
                      <m:t>𝑖</m:t>
                    </m:r>
                    <m:r>
                      <a:rPr lang="pt-BR" dirty="0" smtClean="0">
                        <a:latin typeface="Cambria Math" panose="02040503050406030204" pitchFamily="18" charset="0"/>
                      </a:rPr>
                      <m:t>=</m:t>
                    </m:r>
                    <m:r>
                      <a:rPr lang="pt-BR" dirty="0" smtClean="0">
                        <a:latin typeface="Cambria Math" panose="02040503050406030204" pitchFamily="18" charset="0"/>
                      </a:rPr>
                      <m:t>2</m:t>
                    </m:r>
                    <m:r>
                      <a:rPr lang="pt-BR"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𝑛</m:t>
                        </m:r>
                      </m:num>
                      <m:den>
                        <m:r>
                          <a:rPr lang="en-US" dirty="0">
                            <a:latin typeface="Cambria Math" panose="02040503050406030204" pitchFamily="18" charset="0"/>
                          </a:rPr>
                          <m:t>2</m:t>
                        </m:r>
                      </m:den>
                    </m:f>
                    <m:r>
                      <a:rPr lang="en-US" dirty="0">
                        <a:latin typeface="Cambria Math" panose="02040503050406030204" pitchFamily="18" charset="0"/>
                      </a:rPr>
                      <m:t>⌉+</m:t>
                    </m:r>
                    <m:r>
                      <a:rPr lang="en-US" dirty="0">
                        <a:latin typeface="Cambria Math" panose="02040503050406030204" pitchFamily="18" charset="0"/>
                      </a:rPr>
                      <m:t>1</m:t>
                    </m:r>
                    <m:r>
                      <a:rPr lang="pt-BR" dirty="0" smtClean="0">
                        <a:latin typeface="Cambria Math" panose="02040503050406030204" pitchFamily="18" charset="0"/>
                      </a:rPr>
                      <m:t>)=</m:t>
                    </m:r>
                    <m:r>
                      <a:rPr lang="pt-BR" dirty="0" smtClean="0">
                        <a:latin typeface="Cambria Math" panose="02040503050406030204" pitchFamily="18" charset="0"/>
                      </a:rPr>
                      <m:t>𝑛</m:t>
                    </m:r>
                    <m:r>
                      <a:rPr lang="pt-BR" dirty="0" smtClean="0">
                        <a:latin typeface="Cambria Math" panose="02040503050406030204" pitchFamily="18" charset="0"/>
                      </a:rPr>
                      <m:t>+</m:t>
                    </m:r>
                    <m:r>
                      <a:rPr lang="pt-BR" dirty="0" smtClean="0">
                        <a:latin typeface="Cambria Math" panose="02040503050406030204" pitchFamily="18" charset="0"/>
                      </a:rPr>
                      <m:t>2</m:t>
                    </m:r>
                  </m:oMath>
                </a14:m>
                <a:r>
                  <a:rPr lang="en-US" dirty="0"/>
                  <a:t> which is outside the heap and thus, this node doesn't have any child, so it is a leaf. Thus, we can make our iteration from </a:t>
                </a:r>
                <a14:m>
                  <m:oMath xmlns:m="http://schemas.openxmlformats.org/officeDocument/2006/math">
                    <m:r>
                      <a:rPr lang="pt-BR" dirty="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𝑛</m:t>
                        </m:r>
                      </m:num>
                      <m:den>
                        <m:r>
                          <a:rPr lang="en-US" dirty="0">
                            <a:latin typeface="Cambria Math" panose="02040503050406030204" pitchFamily="18" charset="0"/>
                          </a:rPr>
                          <m:t>2</m:t>
                        </m:r>
                      </m:den>
                    </m:f>
                    <m:r>
                      <a:rPr lang="en-US" dirty="0">
                        <a:latin typeface="Cambria Math" panose="02040503050406030204" pitchFamily="18" charset="0"/>
                      </a:rPr>
                      <m:t>⌉</m:t>
                    </m:r>
                  </m:oMath>
                </a14:m>
                <a:r>
                  <a:rPr lang="en-US" dirty="0"/>
                  <a:t> to root and call the </a:t>
                </a:r>
                <a:r>
                  <a:rPr lang="en-US" dirty="0" err="1"/>
                  <a:t>Heapify</a:t>
                </a:r>
                <a:r>
                  <a:rPr lang="en-US" dirty="0"/>
                  <a:t> operation.</a:t>
                </a:r>
              </a:p>
            </p:txBody>
          </p:sp>
        </mc:Choice>
        <mc:Fallback xmlns="">
          <p:sp>
            <p:nvSpPr>
              <p:cNvPr id="3" name="Content Placeholder 2">
                <a:extLst>
                  <a:ext uri="{FF2B5EF4-FFF2-40B4-BE49-F238E27FC236}">
                    <a16:creationId xmlns:a16="http://schemas.microsoft.com/office/drawing/2014/main" id="{559FEB27-0436-4F98-8F5A-52243344703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0174090-EE9E-4447-9D0B-7D7E60D26BE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8116C8D-1447-42C0-AA95-D43318CAFBF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46</a:t>
            </a:fld>
            <a:endParaRPr lang="en-US"/>
          </a:p>
        </p:txBody>
      </p:sp>
    </p:spTree>
    <p:extLst>
      <p:ext uri="{BB962C8B-B14F-4D97-AF65-F5344CB8AC3E}">
        <p14:creationId xmlns:p14="http://schemas.microsoft.com/office/powerpoint/2010/main" val="1969175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F710-BD50-43E4-950C-E15D94E2CD47}"/>
              </a:ext>
            </a:extLst>
          </p:cNvPr>
          <p:cNvSpPr>
            <a:spLocks noGrp="1"/>
          </p:cNvSpPr>
          <p:nvPr>
            <p:ph type="title"/>
          </p:nvPr>
        </p:nvSpPr>
        <p:spPr>
          <a:xfrm>
            <a:off x="838200" y="365125"/>
            <a:ext cx="10515600" cy="1325563"/>
          </a:xfrm>
        </p:spPr>
        <p:txBody>
          <a:bodyPr/>
          <a:lstStyle/>
          <a:p>
            <a:r>
              <a:rPr lang="en-US" dirty="0"/>
              <a:t>Build a Heap – Algorithm	</a:t>
            </a:r>
          </a:p>
        </p:txBody>
      </p:sp>
      <p:graphicFrame>
        <p:nvGraphicFramePr>
          <p:cNvPr id="6" name="Content Placeholder 5">
            <a:extLst>
              <a:ext uri="{FF2B5EF4-FFF2-40B4-BE49-F238E27FC236}">
                <a16:creationId xmlns:a16="http://schemas.microsoft.com/office/drawing/2014/main" id="{24526B2C-8D96-46C8-A0A0-03807EFB207D}"/>
              </a:ext>
            </a:extLst>
          </p:cNvPr>
          <p:cNvGraphicFramePr>
            <a:graphicFrameLocks noGrp="1"/>
          </p:cNvGraphicFramePr>
          <p:nvPr>
            <p:ph idx="1"/>
            <p:extLst>
              <p:ext uri="{D42A27DB-BD31-4B8C-83A1-F6EECF244321}">
                <p14:modId xmlns:p14="http://schemas.microsoft.com/office/powerpoint/2010/main" val="3438388952"/>
              </p:ext>
            </p:extLst>
          </p:nvPr>
        </p:nvGraphicFramePr>
        <p:xfrm>
          <a:off x="3048000" y="3429000"/>
          <a:ext cx="5257800" cy="767080"/>
        </p:xfrm>
        <a:graphic>
          <a:graphicData uri="http://schemas.openxmlformats.org/drawingml/2006/table">
            <a:tbl>
              <a:tblPr/>
              <a:tblGrid>
                <a:gridCol w="5257800">
                  <a:extLst>
                    <a:ext uri="{9D8B030D-6E8A-4147-A177-3AD203B41FA5}">
                      <a16:colId xmlns:a16="http://schemas.microsoft.com/office/drawing/2014/main" val="1487280349"/>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BUILD-HEAP(A):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for</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in floor(</a:t>
                      </a:r>
                      <a:r>
                        <a:rPr lang="en-US" sz="1400" b="0" i="0" u="none" strike="noStrike" dirty="0" err="1">
                          <a:solidFill>
                            <a:srgbClr val="FFFFFF"/>
                          </a:solidFill>
                          <a:effectLst/>
                          <a:latin typeface="Consolas" panose="020B0609020204030204" pitchFamily="49" charset="0"/>
                        </a:rPr>
                        <a:t>A.length</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downto</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MAX-HEAPIFY(A,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601920591"/>
                  </a:ext>
                </a:extLst>
              </a:tr>
            </a:tbl>
          </a:graphicData>
        </a:graphic>
      </p:graphicFrame>
      <p:sp>
        <p:nvSpPr>
          <p:cNvPr id="4" name="Footer Placeholder 3">
            <a:extLst>
              <a:ext uri="{FF2B5EF4-FFF2-40B4-BE49-F238E27FC236}">
                <a16:creationId xmlns:a16="http://schemas.microsoft.com/office/drawing/2014/main" id="{30174090-EE9E-4447-9D0B-7D7E60D26BE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8116C8D-1447-42C0-AA95-D43318CAFBF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47</a:t>
            </a:fld>
            <a:endParaRPr lang="en-US"/>
          </a:p>
        </p:txBody>
      </p:sp>
      <p:sp>
        <p:nvSpPr>
          <p:cNvPr id="7" name="Rectangle 1">
            <a:extLst>
              <a:ext uri="{FF2B5EF4-FFF2-40B4-BE49-F238E27FC236}">
                <a16:creationId xmlns:a16="http://schemas.microsoft.com/office/drawing/2014/main" id="{7F1969ED-655F-4139-91C0-62CF708512C2}"/>
              </a:ext>
            </a:extLst>
          </p:cNvPr>
          <p:cNvSpPr>
            <a:spLocks noChangeArrowheads="1"/>
          </p:cNvSpPr>
          <p:nvPr/>
        </p:nvSpPr>
        <p:spPr bwMode="auto">
          <a:xfrm>
            <a:off x="2628900" y="-146125"/>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319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EA0F-9D04-4664-AFC3-D14A58AED20E}"/>
              </a:ext>
            </a:extLst>
          </p:cNvPr>
          <p:cNvSpPr>
            <a:spLocks noGrp="1"/>
          </p:cNvSpPr>
          <p:nvPr>
            <p:ph type="title"/>
          </p:nvPr>
        </p:nvSpPr>
        <p:spPr>
          <a:xfrm>
            <a:off x="838200" y="365125"/>
            <a:ext cx="10515600" cy="1325563"/>
          </a:xfrm>
        </p:spPr>
        <p:txBody>
          <a:bodyPr/>
          <a:lstStyle/>
          <a:p>
            <a:r>
              <a:rPr lang="en-US" dirty="0"/>
              <a:t>Analysis of Build-Heap</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C94C12F-8541-47D0-87EE-32599F0BDD18}"/>
                  </a:ext>
                </a:extLst>
              </p:cNvPr>
              <p:cNvSpPr>
                <a:spLocks noGrp="1"/>
              </p:cNvSpPr>
              <p:nvPr>
                <p:ph idx="1"/>
              </p:nvPr>
            </p:nvSpPr>
            <p:spPr>
              <a:xfrm>
                <a:off x="838200" y="1825625"/>
                <a:ext cx="10515600" cy="4351338"/>
              </a:xfrm>
            </p:spPr>
            <p:txBody>
              <a:bodyPr/>
              <a:lstStyle/>
              <a:p>
                <a:r>
                  <a:rPr lang="en-US" dirty="0"/>
                  <a:t>We know that </a:t>
                </a:r>
                <a:r>
                  <a:rPr lang="en-US" dirty="0" err="1"/>
                  <a:t>Heapify</a:t>
                </a:r>
                <a:r>
                  <a:rPr lang="en-US" dirty="0"/>
                  <a:t> takes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dirty="0" smtClean="0">
                            <a:latin typeface="Cambria Math" panose="02040503050406030204" pitchFamily="18" charset="0"/>
                          </a:rPr>
                        </m:ctrlPr>
                      </m:funcPr>
                      <m:fName>
                        <m:r>
                          <m:rPr>
                            <m:sty m:val="p"/>
                          </m:rPr>
                          <a:rPr lang="en-US" dirty="0" smtClean="0">
                            <a:latin typeface="Cambria Math" panose="02040503050406030204" pitchFamily="18" charset="0"/>
                          </a:rPr>
                          <m:t>log</m:t>
                        </m:r>
                      </m:fName>
                      <m:e>
                        <m:r>
                          <a:rPr lang="en-US" dirty="0" smtClean="0">
                            <a:latin typeface="Cambria Math" panose="02040503050406030204" pitchFamily="18" charset="0"/>
                          </a:rPr>
                          <m:t>𝑛</m:t>
                        </m:r>
                      </m:e>
                    </m:func>
                    <m:r>
                      <a:rPr lang="en-US" dirty="0">
                        <a:latin typeface="Cambria Math" panose="02040503050406030204" pitchFamily="18" charset="0"/>
                      </a:rPr>
                      <m:t>) </m:t>
                    </m:r>
                  </m:oMath>
                </a14:m>
                <a:r>
                  <a:rPr lang="en-US" dirty="0"/>
                  <a:t>time and there are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𝑛</m:t>
                    </m:r>
                    <m:r>
                      <a:rPr lang="en-US" dirty="0" smtClean="0">
                        <a:latin typeface="Cambria Math" panose="02040503050406030204" pitchFamily="18" charset="0"/>
                      </a:rPr>
                      <m:t>)</m:t>
                    </m:r>
                  </m:oMath>
                </a14:m>
                <a:r>
                  <a:rPr lang="en-US" dirty="0"/>
                  <a:t> such calls. Thus a total of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a:latin typeface="Cambria Math" panose="02040503050406030204" pitchFamily="18" charset="0"/>
                      </a:rPr>
                      <m:t>𝑛</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r>
                          <a:rPr lang="en-US" dirty="0">
                            <a:latin typeface="Cambria Math" panose="02040503050406030204" pitchFamily="18" charset="0"/>
                          </a:rPr>
                          <m:t>𝑛</m:t>
                        </m:r>
                      </m:e>
                    </m:func>
                    <m:r>
                      <a:rPr lang="en-US" dirty="0">
                        <a:latin typeface="Cambria Math" panose="02040503050406030204" pitchFamily="18" charset="0"/>
                      </a:rPr>
                      <m:t>) </m:t>
                    </m:r>
                  </m:oMath>
                </a14:m>
                <a:r>
                  <a:rPr lang="en-US" dirty="0"/>
                  <a:t>time.</a:t>
                </a:r>
              </a:p>
              <a:p>
                <a:r>
                  <a:rPr lang="en-US" dirty="0"/>
                  <a:t>This gives us an upper bound for our operation but we can reduce this upper bound and get a more precise running time of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𝑛</m:t>
                    </m:r>
                    <m:r>
                      <a:rPr lang="en-US" dirty="0" smtClean="0">
                        <a:latin typeface="Cambria Math" panose="02040503050406030204" pitchFamily="18" charset="0"/>
                      </a:rPr>
                      <m:t>)</m:t>
                    </m:r>
                  </m:oMath>
                </a14:m>
                <a:r>
                  <a:rPr lang="en-US" dirty="0"/>
                  <a:t>.</a:t>
                </a:r>
              </a:p>
              <a:p>
                <a:endParaRPr lang="en-US" dirty="0"/>
              </a:p>
            </p:txBody>
          </p:sp>
        </mc:Choice>
        <mc:Fallback xmlns="">
          <p:sp>
            <p:nvSpPr>
              <p:cNvPr id="9" name="Content Placeholder 8">
                <a:extLst>
                  <a:ext uri="{FF2B5EF4-FFF2-40B4-BE49-F238E27FC236}">
                    <a16:creationId xmlns:a16="http://schemas.microsoft.com/office/drawing/2014/main" id="{7C94C12F-8541-47D0-87EE-32599F0BDD18}"/>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A14C889-3A6C-414D-BE09-5EC82EA32B5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59D62CE3-54F8-4EE8-9471-5B765AF1E37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48</a:t>
            </a:fld>
            <a:endParaRPr lang="en-US"/>
          </a:p>
        </p:txBody>
      </p:sp>
    </p:spTree>
    <p:extLst>
      <p:ext uri="{BB962C8B-B14F-4D97-AF65-F5344CB8AC3E}">
        <p14:creationId xmlns:p14="http://schemas.microsoft.com/office/powerpoint/2010/main" val="275331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C6200411-D190-4886-A31A-E0ABDB7ED357}"/>
                  </a:ext>
                </a:extLst>
              </p:cNvPr>
              <p:cNvSpPr>
                <a:spLocks noGrp="1"/>
              </p:cNvSpPr>
              <p:nvPr>
                <p:ph idx="1"/>
              </p:nvPr>
            </p:nvSpPr>
            <p:spPr>
              <a:xfrm>
                <a:off x="838200" y="1825625"/>
                <a:ext cx="10515600" cy="4351338"/>
              </a:xfrm>
            </p:spPr>
            <p:txBody>
              <a:bodyPr/>
              <a:lstStyle/>
              <a:p>
                <a:r>
                  <a:rPr lang="en-US" dirty="0"/>
                  <a:t>We know that the </a:t>
                </a:r>
                <a:r>
                  <a:rPr lang="en-US" dirty="0" err="1"/>
                  <a:t>Heapify</a:t>
                </a:r>
                <a:r>
                  <a:rPr lang="en-US" dirty="0"/>
                  <a:t> makes a node travel down the tree, so it will take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h</m:t>
                    </m:r>
                    <m:r>
                      <a:rPr lang="en-US" dirty="0" smtClean="0">
                        <a:latin typeface="Cambria Math" panose="02040503050406030204" pitchFamily="18" charset="0"/>
                      </a:rPr>
                      <m:t>) </m:t>
                    </m:r>
                  </m:oMath>
                </a14:m>
                <a:r>
                  <a:rPr lang="en-US" dirty="0"/>
                  <a:t>time, where h is the height of the node.</a:t>
                </a:r>
              </a:p>
              <a:p>
                <a:r>
                  <a:rPr lang="en-US" dirty="0"/>
                  <a:t>Definition: The maximum distance of any node from the </a:t>
                </a:r>
                <a:r>
                  <a:rPr lang="en-US" b="1" dirty="0"/>
                  <a:t>root</a:t>
                </a:r>
                <a:r>
                  <a:rPr lang="en-US" dirty="0"/>
                  <a:t>. If a tree has only </a:t>
                </a:r>
                <a:r>
                  <a:rPr lang="en-US" b="1" dirty="0"/>
                  <a:t>one</a:t>
                </a:r>
                <a:r>
                  <a:rPr lang="en-US" dirty="0"/>
                  <a:t> node (the root), the height is </a:t>
                </a:r>
                <a:r>
                  <a:rPr lang="en-US" b="1" dirty="0"/>
                  <a:t>zero</a:t>
                </a:r>
                <a:r>
                  <a:rPr lang="en-US" dirty="0"/>
                  <a:t>.</a:t>
                </a:r>
              </a:p>
            </p:txBody>
          </p:sp>
        </mc:Choice>
        <mc:Fallback>
          <p:sp>
            <p:nvSpPr>
              <p:cNvPr id="9" name="Content Placeholder 8">
                <a:extLst>
                  <a:ext uri="{FF2B5EF4-FFF2-40B4-BE49-F238E27FC236}">
                    <a16:creationId xmlns:a16="http://schemas.microsoft.com/office/drawing/2014/main" id="{C6200411-D190-4886-A31A-E0ABDB7ED35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62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49</a:t>
            </a:fld>
            <a:endParaRPr lang="en-US"/>
          </a:p>
        </p:txBody>
      </p:sp>
    </p:spTree>
    <p:extLst>
      <p:ext uri="{BB962C8B-B14F-4D97-AF65-F5344CB8AC3E}">
        <p14:creationId xmlns:p14="http://schemas.microsoft.com/office/powerpoint/2010/main" val="22571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433F-5F28-4768-98B4-80550F64DEFE}"/>
              </a:ext>
            </a:extLst>
          </p:cNvPr>
          <p:cNvSpPr>
            <a:spLocks noGrp="1"/>
          </p:cNvSpPr>
          <p:nvPr>
            <p:ph type="title"/>
          </p:nvPr>
        </p:nvSpPr>
        <p:spPr>
          <a:xfrm>
            <a:off x="838200" y="365125"/>
            <a:ext cx="10515600" cy="1325563"/>
          </a:xfrm>
        </p:spPr>
        <p:txBody>
          <a:bodyPr/>
          <a:lstStyle/>
          <a:p>
            <a:r>
              <a:rPr lang="en-US"/>
              <a:t>Heap – Example	</a:t>
            </a:r>
            <a:endParaRPr lang="en-US" dirty="0"/>
          </a:p>
        </p:txBody>
      </p:sp>
      <p:pic>
        <p:nvPicPr>
          <p:cNvPr id="1026" name="Picture 2" descr="heap">
            <a:extLst>
              <a:ext uri="{FF2B5EF4-FFF2-40B4-BE49-F238E27FC236}">
                <a16:creationId xmlns:a16="http://schemas.microsoft.com/office/drawing/2014/main" id="{2C99A8F4-E68F-4A66-9384-18D6D5EABB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0828" y="1825625"/>
            <a:ext cx="4830343"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AE9BDC3-2AF7-4395-BDE7-4A02C8ED07F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DA0FF73-78C2-4114-81A4-02E3165E800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a:t>
            </a:fld>
            <a:endParaRPr lang="en-US"/>
          </a:p>
        </p:txBody>
      </p:sp>
    </p:spTree>
    <p:extLst>
      <p:ext uri="{BB962C8B-B14F-4D97-AF65-F5344CB8AC3E}">
        <p14:creationId xmlns:p14="http://schemas.microsoft.com/office/powerpoint/2010/main" val="781886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50</a:t>
            </a:fld>
            <a:endParaRPr lang="en-US"/>
          </a:p>
        </p:txBody>
      </p:sp>
      <p:pic>
        <p:nvPicPr>
          <p:cNvPr id="32770" name="Picture 2" descr="analysis of heapify">
            <a:extLst>
              <a:ext uri="{FF2B5EF4-FFF2-40B4-BE49-F238E27FC236}">
                <a16:creationId xmlns:a16="http://schemas.microsoft.com/office/drawing/2014/main" id="{AE4D47B7-96EF-4CA3-9EF3-0ABDF1CF94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3666" y="1825625"/>
            <a:ext cx="6244668"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D10C71-7C4F-4DC0-9B96-F281C224D622}"/>
              </a:ext>
            </a:extLst>
          </p:cNvPr>
          <p:cNvSpPr/>
          <p:nvPr/>
        </p:nvSpPr>
        <p:spPr>
          <a:xfrm>
            <a:off x="3773010" y="5885895"/>
            <a:ext cx="265590" cy="291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A5DF31-F0FE-45D5-B061-37A563FF0B87}"/>
              </a:ext>
            </a:extLst>
          </p:cNvPr>
          <p:cNvSpPr/>
          <p:nvPr/>
        </p:nvSpPr>
        <p:spPr>
          <a:xfrm>
            <a:off x="6178858" y="2254928"/>
            <a:ext cx="155359"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ADB8EA-AF6D-4CFB-94B2-0187B4E074E6}"/>
              </a:ext>
            </a:extLst>
          </p:cNvPr>
          <p:cNvSpPr txBox="1"/>
          <p:nvPr/>
        </p:nvSpPr>
        <p:spPr>
          <a:xfrm>
            <a:off x="3773010" y="5885895"/>
            <a:ext cx="585926" cy="307777"/>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EDCE90E1-9BE1-47A5-9AC6-7565B5FE82C1}"/>
              </a:ext>
            </a:extLst>
          </p:cNvPr>
          <p:cNvSpPr txBox="1"/>
          <p:nvPr/>
        </p:nvSpPr>
        <p:spPr>
          <a:xfrm>
            <a:off x="6110055" y="2213715"/>
            <a:ext cx="292963" cy="307777"/>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1579330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pPr marL="0" indent="0">
                  <a:buNone/>
                </a:pPr>
                <a:r>
                  <a:rPr lang="en-US" dirty="0"/>
                  <a:t>We also know that the height of a node is </a:t>
                </a:r>
                <a14:m>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r>
                          <a:rPr lang="en-US" smtClean="0">
                            <a:latin typeface="Cambria Math" panose="02040503050406030204" pitchFamily="18" charset="0"/>
                          </a:rPr>
                          <m:t>𝑛</m:t>
                        </m:r>
                      </m:e>
                    </m:func>
                    <m:r>
                      <a:rPr lang="en-US" dirty="0" smtClean="0">
                        <a:latin typeface="Cambria Math" panose="02040503050406030204" pitchFamily="18" charset="0"/>
                      </a:rPr>
                      <m:t>), </m:t>
                    </m:r>
                  </m:oMath>
                </a14:m>
                <a:r>
                  <a:rPr lang="en-US" dirty="0"/>
                  <a:t>where </a:t>
                </a:r>
                <a14:m>
                  <m:oMath xmlns:m="http://schemas.openxmlformats.org/officeDocument/2006/math">
                    <m:r>
                      <a:rPr lang="en-US" i="1" dirty="0" smtClean="0">
                        <a:latin typeface="Cambria Math" panose="02040503050406030204" pitchFamily="18" charset="0"/>
                      </a:rPr>
                      <m:t>𝑛</m:t>
                    </m:r>
                  </m:oMath>
                </a14:m>
                <a:r>
                  <a:rPr lang="en-US" dirty="0"/>
                  <a:t> is the number of nodes in the subtree.</a:t>
                </a:r>
              </a:p>
              <a:p>
                <a:pPr marL="0" indent="0">
                  <a:buNone/>
                </a:pPr>
                <a:r>
                  <a:rPr lang="en-US" dirty="0"/>
                  <a:t>Also, the maximum number of nodes with height h is </a:t>
                </a:r>
                <a14:m>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𝑛</m:t>
                        </m:r>
                      </m:num>
                      <m:den>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den>
                    </m:f>
                    <m:r>
                      <a:rPr lang="en-US" i="1" dirty="0" smtClean="0">
                        <a:latin typeface="Cambria Math" panose="02040503050406030204" pitchFamily="18" charset="0"/>
                      </a:rPr>
                      <m:t>⌉</m:t>
                    </m:r>
                  </m:oMath>
                </a14:m>
                <a:r>
                  <a:rPr lang="en-US" dirty="0"/>
                  <a:t>(You can prove it by induction).</a:t>
                </a:r>
              </a:p>
              <a:p>
                <a:pPr marL="0" indent="0">
                  <a:buNone/>
                </a:pPr>
                <a:r>
                  <a:rPr lang="en-US" dirty="0"/>
                  <a:t>So, the total time taken by the </a:t>
                </a:r>
                <a:r>
                  <a:rPr lang="en-US" dirty="0" err="1"/>
                  <a:t>Heapify</a:t>
                </a:r>
                <a:r>
                  <a:rPr lang="en-US" dirty="0"/>
                  <a:t> function for all the nodes at height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 = </m:t>
                    </m:r>
                    <m:r>
                      <a:rPr lang="en-US" i="1" dirty="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𝑛</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r>
                              <a:rPr lang="en-US" i="1" dirty="0">
                                <a:latin typeface="Cambria Math" panose="02040503050406030204" pitchFamily="18" charset="0"/>
                              </a:rPr>
                              <m:t>+</m:t>
                            </m:r>
                            <m:r>
                              <a:rPr lang="en-US" i="1" dirty="0">
                                <a:latin typeface="Cambria Math" panose="02040503050406030204" pitchFamily="18" charset="0"/>
                              </a:rPr>
                              <m:t>1</m:t>
                            </m:r>
                          </m:sup>
                        </m:sSup>
                      </m:den>
                    </m:f>
                    <m:r>
                      <a:rPr lang="en-US" i="1" dirty="0">
                        <a:latin typeface="Cambria Math" panose="02040503050406030204" pitchFamily="18" charset="0"/>
                      </a:rPr>
                      <m:t>⌉</m:t>
                    </m:r>
                  </m:oMath>
                </a14:m>
                <a:r>
                  <a:rPr lang="en-US" dirty="0"/>
                  <a:t>(height of the nodes*number of nodes).</a:t>
                </a:r>
              </a:p>
              <a:p>
                <a:pPr marL="0" indent="0">
                  <a:buNone/>
                </a:pPr>
                <a:r>
                  <a:rPr lang="en-US" dirty="0"/>
                  <a:t>Now, this height will change from </a:t>
                </a:r>
                <a14:m>
                  <m:oMath xmlns:m="http://schemas.openxmlformats.org/officeDocument/2006/math">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r>
                      <a:rPr lang="en-US" i="1" dirty="0"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51</a:t>
            </a:fld>
            <a:endParaRPr lang="en-US"/>
          </a:p>
        </p:txBody>
      </p:sp>
    </p:spTree>
    <p:extLst>
      <p:ext uri="{BB962C8B-B14F-4D97-AF65-F5344CB8AC3E}">
        <p14:creationId xmlns:p14="http://schemas.microsoft.com/office/powerpoint/2010/main" val="3496096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pPr marL="0" indent="0">
                  <a:buNone/>
                </a:pPr>
                <a:r>
                  <a:rPr lang="en-US" dirty="0"/>
                  <a:t>Thus, the total time taken for all the nodes =</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h</m:t>
                        </m:r>
                        <m:r>
                          <m:rPr>
                            <m:brk m:alnAt="23"/>
                          </m:rPr>
                          <a:rPr lang="en-US" b="0" i="1" smtClean="0">
                            <a:latin typeface="Cambria Math" panose="02040503050406030204" pitchFamily="18" charset="0"/>
                          </a:rPr>
                          <m:t>=</m:t>
                        </m:r>
                        <m:r>
                          <m:rPr>
                            <m:brk m:alnAt="23"/>
                          </m:rPr>
                          <a:rPr lang="en-US" b="0" i="1" smtClean="0">
                            <a:latin typeface="Cambria Math" panose="02040503050406030204" pitchFamily="18" charset="0"/>
                          </a:rPr>
                          <m:t>0</m:t>
                        </m:r>
                      </m:sub>
                      <m:sup>
                        <m:r>
                          <a:rPr lang="en-US" i="1" dirty="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r>
                          <a:rPr lang="en-US" i="1" dirty="0">
                            <a:latin typeface="Cambria Math" panose="02040503050406030204" pitchFamily="18" charset="0"/>
                          </a:rPr>
                          <m:t>⌋</m:t>
                        </m:r>
                      </m:sup>
                      <m:e>
                        <m:r>
                          <a:rPr lang="en-US" b="0" i="1" smtClean="0">
                            <a:latin typeface="Cambria Math" panose="02040503050406030204" pitchFamily="18" charset="0"/>
                          </a:rPr>
                          <m:t>(</m:t>
                        </m:r>
                        <m:r>
                          <a:rPr lang="en-US" i="1" dirty="0">
                            <a:latin typeface="Cambria Math" panose="02040503050406030204" pitchFamily="18" charset="0"/>
                          </a:rPr>
                          <m:t>𝑂</m:t>
                        </m:r>
                        <m:d>
                          <m:dPr>
                            <m:ctrlPr>
                              <a:rPr lang="en-US" i="1" dirty="0">
                                <a:latin typeface="Cambria Math" panose="02040503050406030204" pitchFamily="18" charset="0"/>
                              </a:rPr>
                            </m:ctrlPr>
                          </m:dPr>
                          <m:e>
                            <m:r>
                              <a:rPr lang="en-US" i="1" dirty="0">
                                <a:latin typeface="Cambria Math" panose="02040503050406030204" pitchFamily="18" charset="0"/>
                              </a:rPr>
                              <m:t>h</m:t>
                            </m:r>
                          </m:e>
                        </m:d>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𝑛</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r>
                                      <a:rPr lang="en-US" i="1" dirty="0">
                                        <a:latin typeface="Cambria Math" panose="02040503050406030204" pitchFamily="18" charset="0"/>
                                      </a:rPr>
                                      <m:t>+</m:t>
                                    </m:r>
                                    <m:r>
                                      <a:rPr lang="en-US" i="1" dirty="0">
                                        <a:latin typeface="Cambria Math" panose="02040503050406030204" pitchFamily="18" charset="0"/>
                                      </a:rPr>
                                      <m:t>1</m:t>
                                    </m:r>
                                  </m:sup>
                                </m:sSup>
                              </m:den>
                            </m:f>
                          </m:e>
                        </m:d>
                        <m:r>
                          <a:rPr lang="en-US" b="0" i="1" dirty="0" smtClean="0">
                            <a:latin typeface="Cambria Math" panose="02040503050406030204" pitchFamily="18" charset="0"/>
                          </a:rPr>
                          <m:t>)</m:t>
                        </m:r>
                      </m:e>
                    </m:nary>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d>
                              <m:dPr>
                                <m:begChr m:val="⌊"/>
                                <m:endChr m:val="⌋"/>
                                <m:ctrlPr>
                                  <a:rPr lang="en-US" i="1" dirty="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e>
                            </m:d>
                          </m:sup>
                          <m:e>
                            <m:d>
                              <m:dPr>
                                <m:ctrlPr>
                                  <a:rPr lang="en-US" i="1" dirty="0" smtClean="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h</m:t>
                                        </m:r>
                                      </m:num>
                                      <m:den>
                                        <m:r>
                                          <a:rPr lang="en-US" b="0" i="1" dirty="0" smtClean="0">
                                            <a:latin typeface="Cambria Math" panose="02040503050406030204" pitchFamily="18" charset="0"/>
                                          </a:rPr>
                                          <m:t>2</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sup>
                                        </m:sSup>
                                      </m:den>
                                    </m:f>
                                  </m:e>
                                </m:d>
                              </m:e>
                            </m:d>
                          </m:e>
                        </m:nary>
                      </m:e>
                    </m:d>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d>
                              <m:dPr>
                                <m:begChr m:val="⌊"/>
                                <m:endChr m:val="⌋"/>
                                <m:ctrlPr>
                                  <a:rPr lang="en-US" i="1" dirty="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e>
                            </m:d>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h</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sup>
                                        </m:sSup>
                                      </m:den>
                                    </m:f>
                                  </m:e>
                                </m:d>
                              </m:e>
                            </m:d>
                          </m:e>
                        </m:nary>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52</a:t>
            </a:fld>
            <a:endParaRPr lang="en-US"/>
          </a:p>
        </p:txBody>
      </p:sp>
    </p:spTree>
    <p:extLst>
      <p:ext uri="{BB962C8B-B14F-4D97-AF65-F5344CB8AC3E}">
        <p14:creationId xmlns:p14="http://schemas.microsoft.com/office/powerpoint/2010/main" val="5832642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pPr marL="0" indent="0">
                  <a:buNone/>
                </a:pPr>
                <a:r>
                  <a:rPr lang="en-US" dirty="0"/>
                  <a:t>Taking the term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d>
                          <m:dPr>
                            <m:begChr m:val="⌊"/>
                            <m:endChr m:val="⌋"/>
                            <m:ctrlPr>
                              <a:rPr lang="en-US" i="1" dirty="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e>
                        </m:d>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h</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sup>
                                    </m:sSup>
                                  </m:den>
                                </m:f>
                              </m:e>
                            </m:d>
                          </m:e>
                        </m:d>
                      </m:e>
                    </m:nary>
                  </m:oMath>
                </a14:m>
                <a:r>
                  <a:rPr lang="en-US" dirty="0"/>
                  <a:t>.</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d>
                          <m:dPr>
                            <m:begChr m:val="⌊"/>
                            <m:endChr m:val="⌋"/>
                            <m:ctrlPr>
                              <a:rPr lang="en-US" i="1" dirty="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e>
                        </m:d>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h</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sup>
                                    </m:sSup>
                                  </m:den>
                                </m:f>
                              </m:e>
                            </m:d>
                          </m:e>
                        </m:d>
                      </m:e>
                    </m:nary>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&lt;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r>
                          <a:rPr lang="en-US" i="1" dirty="0" smtClean="0">
                            <a:latin typeface="Cambria Math" panose="02040503050406030204" pitchFamily="18" charset="0"/>
                            <a:ea typeface="Cambria Math" panose="02040503050406030204" pitchFamily="18" charset="0"/>
                          </a:rPr>
                          <m:t>∞</m:t>
                        </m:r>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h</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sup>
                                    </m:sSup>
                                  </m:den>
                                </m:f>
                              </m:e>
                            </m:d>
                          </m:e>
                        </m:d>
                      </m:e>
                    </m:nary>
                  </m:oMath>
                </a14:m>
                <a:endParaRPr lang="en-US" dirty="0"/>
              </a:p>
              <a:p>
                <a14:m>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h</m:t>
                        </m:r>
                        <m:r>
                          <m:rPr>
                            <m:brk m:alnAt="23"/>
                          </m:rPr>
                          <a:rPr lang="en-US" i="1">
                            <a:latin typeface="Cambria Math" panose="02040503050406030204" pitchFamily="18" charset="0"/>
                          </a:rPr>
                          <m:t>=</m:t>
                        </m:r>
                        <m:r>
                          <m:rPr>
                            <m:brk m:alnAt="23"/>
                          </m:rPr>
                          <a:rPr lang="en-US" i="1">
                            <a:latin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h</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sup>
                                    </m:sSup>
                                  </m:den>
                                </m:f>
                              </m:e>
                            </m:d>
                          </m:e>
                        </m:d>
                      </m:e>
                    </m:nary>
                  </m:oMath>
                </a14:m>
                <a:endParaRPr lang="en-US" dirty="0"/>
              </a:p>
              <a:p>
                <a14:m>
                  <m:oMath xmlns:m="http://schemas.openxmlformats.org/officeDocument/2006/math">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den>
                    </m:f>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4</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den>
                    </m:f>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53</a:t>
            </a:fld>
            <a:endParaRPr lang="en-US"/>
          </a:p>
        </p:txBody>
      </p:sp>
    </p:spTree>
    <p:extLst>
      <p:ext uri="{BB962C8B-B14F-4D97-AF65-F5344CB8AC3E}">
        <p14:creationId xmlns:p14="http://schemas.microsoft.com/office/powerpoint/2010/main" val="126960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14:m>
                  <m:oMath xmlns:m="http://schemas.openxmlformats.org/officeDocument/2006/math">
                    <m:r>
                      <a:rPr lang="en-US" i="1" smtClean="0">
                        <a:latin typeface="Cambria Math" panose="02040503050406030204" pitchFamily="18" charset="0"/>
                      </a:rPr>
                      <m:t>2</m:t>
                    </m:r>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2</m:t>
                    </m:r>
                    <m:r>
                      <a:rPr lang="en-US" i="1" smtClean="0">
                        <a:latin typeface="Cambria Math" panose="02040503050406030204" pitchFamily="18" charset="0"/>
                      </a:rPr>
                      <m:t>+</m:t>
                    </m:r>
                    <m:r>
                      <a:rPr lang="en-US" i="1" smtClean="0">
                        <a:latin typeface="Cambria Math" panose="02040503050406030204" pitchFamily="18" charset="0"/>
                      </a:rPr>
                      <m:t>1</m:t>
                    </m:r>
                    <m:r>
                      <a:rPr lang="en-US"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den>
                    </m:f>
                    <m:r>
                      <a:rPr lang="en-US">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den>
                    </m:f>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den>
                    </m:f>
                    <m:r>
                      <a:rPr lang="en-US">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54</a:t>
            </a:fld>
            <a:endParaRPr lang="en-US"/>
          </a:p>
        </p:txBody>
      </p:sp>
    </p:spTree>
    <p:extLst>
      <p:ext uri="{BB962C8B-B14F-4D97-AF65-F5344CB8AC3E}">
        <p14:creationId xmlns:p14="http://schemas.microsoft.com/office/powerpoint/2010/main" val="3491026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dirty="0"/>
              <a:t>A More Precise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r>
                  <a:rPr lang="en-US" dirty="0"/>
                  <a:t>The above equation is an infinite G.P.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as the first term as well as the common ratio.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um>
                        <m:den>
                          <m:r>
                            <a:rPr lang="en-US" b="0" i="1" smtClean="0">
                              <a:latin typeface="Cambria Math" panose="02040503050406030204" pitchFamily="18" charset="0"/>
                            </a:rPr>
                            <m:t>1</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en>
                      </m:f>
                      <m:r>
                        <a:rPr lang="en-US" b="0" i="0" smtClean="0">
                          <a:latin typeface="Cambria Math" panose="02040503050406030204" pitchFamily="18" charset="0"/>
                        </a:rPr>
                        <m:t>=</m:t>
                      </m:r>
                      <m:r>
                        <a:rPr lang="en-US" b="0" i="0" smtClean="0">
                          <a:latin typeface="Cambria Math" panose="02040503050406030204" pitchFamily="18" charset="0"/>
                        </a:rPr>
                        <m:t>2</m:t>
                      </m:r>
                    </m:oMath>
                  </m:oMathPara>
                </a14:m>
                <a:endParaRPr lang="en-US" dirty="0"/>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55</a:t>
            </a:fld>
            <a:endParaRPr lang="en-US"/>
          </a:p>
        </p:txBody>
      </p:sp>
    </p:spTree>
    <p:extLst>
      <p:ext uri="{BB962C8B-B14F-4D97-AF65-F5344CB8AC3E}">
        <p14:creationId xmlns:p14="http://schemas.microsoft.com/office/powerpoint/2010/main" val="2792843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3753-F105-43B4-BC0A-F6A3760BF52C}"/>
              </a:ext>
            </a:extLst>
          </p:cNvPr>
          <p:cNvSpPr>
            <a:spLocks noGrp="1"/>
          </p:cNvSpPr>
          <p:nvPr>
            <p:ph type="title"/>
          </p:nvPr>
        </p:nvSpPr>
        <p:spPr>
          <a:xfrm>
            <a:off x="838200" y="365125"/>
            <a:ext cx="10515600" cy="1325563"/>
          </a:xfrm>
        </p:spPr>
        <p:txBody>
          <a:bodyPr/>
          <a:lstStyle/>
          <a:p>
            <a:r>
              <a:rPr lang="en-US"/>
              <a:t>A More Precise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460AE-B6EC-43D8-97E6-A001A70EFA14}"/>
                  </a:ext>
                </a:extLst>
              </p:cNvPr>
              <p:cNvSpPr>
                <a:spLocks noGrp="1"/>
              </p:cNvSpPr>
              <p:nvPr>
                <p:ph idx="1"/>
              </p:nvPr>
            </p:nvSpPr>
            <p:spPr>
              <a:xfrm>
                <a:off x="838200" y="1825625"/>
                <a:ext cx="10515600" cy="4351338"/>
              </a:xfrm>
            </p:spPr>
            <p:txBody>
              <a:bodyPr/>
              <a:lstStyle/>
              <a:p>
                <a:r>
                  <a:rPr lang="en-US" dirty="0"/>
                  <a:t>So, </a:t>
                </a:r>
                <a14:m>
                  <m:oMath xmlns:m="http://schemas.openxmlformats.org/officeDocument/2006/math">
                    <m:r>
                      <a:rPr lang="en-US" smtClean="0">
                        <a:latin typeface="Cambria Math" panose="02040503050406030204" pitchFamily="18" charset="0"/>
                      </a:rPr>
                      <m:t> </m:t>
                    </m:r>
                    <m:r>
                      <a:rPr lang="en-US">
                        <a:latin typeface="Cambria Math" panose="02040503050406030204" pitchFamily="18" charset="0"/>
                      </a:rPr>
                      <m:t>𝑆</m:t>
                    </m:r>
                    <m:r>
                      <a:rPr lang="en-US">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a:latin typeface="Cambria Math" panose="02040503050406030204" pitchFamily="18" charset="0"/>
                          </a:rPr>
                          <m:t>h</m:t>
                        </m:r>
                        <m:r>
                          <m:rPr>
                            <m:brk m:alnAt="23"/>
                          </m:rPr>
                          <a:rPr lang="en-US">
                            <a:latin typeface="Cambria Math" panose="02040503050406030204" pitchFamily="18" charset="0"/>
                          </a:rPr>
                          <m:t>=</m:t>
                        </m:r>
                        <m:r>
                          <m:rPr>
                            <m:brk m:alnAt="23"/>
                          </m:rPr>
                          <a:rPr lang="en-US">
                            <a:latin typeface="Cambria Math" panose="02040503050406030204" pitchFamily="18" charset="0"/>
                          </a:rPr>
                          <m:t>0</m:t>
                        </m:r>
                      </m:sub>
                      <m:sup>
                        <m:r>
                          <a:rPr lang="en-US" dirty="0">
                            <a:latin typeface="Cambria Math" panose="02040503050406030204" pitchFamily="18" charset="0"/>
                          </a:rPr>
                          <m:t>∞</m:t>
                        </m:r>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dirty="0">
                                        <a:latin typeface="Cambria Math" panose="02040503050406030204" pitchFamily="18" charset="0"/>
                                      </a:rPr>
                                      <m:t>h</m:t>
                                    </m:r>
                                  </m:num>
                                  <m:den>
                                    <m:sSup>
                                      <m:sSupPr>
                                        <m:ctrlPr>
                                          <a:rPr lang="en-US" i="1" dirty="0">
                                            <a:latin typeface="Cambria Math" panose="02040503050406030204" pitchFamily="18" charset="0"/>
                                          </a:rPr>
                                        </m:ctrlPr>
                                      </m:sSupPr>
                                      <m:e>
                                        <m:r>
                                          <a:rPr lang="en-US" dirty="0">
                                            <a:latin typeface="Cambria Math" panose="02040503050406030204" pitchFamily="18" charset="0"/>
                                          </a:rPr>
                                          <m:t>2</m:t>
                                        </m:r>
                                      </m:e>
                                      <m:sup>
                                        <m:r>
                                          <a:rPr lang="en-US" dirty="0">
                                            <a:latin typeface="Cambria Math" panose="02040503050406030204" pitchFamily="18" charset="0"/>
                                          </a:rPr>
                                          <m:t>h</m:t>
                                        </m:r>
                                      </m:sup>
                                    </m:sSup>
                                  </m:den>
                                </m:f>
                              </m:e>
                            </m:d>
                          </m:e>
                        </m:d>
                        <m:r>
                          <a:rPr lang="en-US" dirty="0" smtClean="0">
                            <a:latin typeface="Cambria Math" panose="02040503050406030204" pitchFamily="18" charset="0"/>
                          </a:rPr>
                          <m:t>=</m:t>
                        </m:r>
                        <m:r>
                          <a:rPr lang="en-US" dirty="0" smtClean="0">
                            <a:latin typeface="Cambria Math" panose="02040503050406030204" pitchFamily="18" charset="0"/>
                          </a:rPr>
                          <m:t>2</m:t>
                        </m:r>
                      </m:e>
                    </m:nary>
                  </m:oMath>
                </a14:m>
                <a:r>
                  <a:rPr lang="en-US" dirty="0"/>
                  <a:t>.</a:t>
                </a:r>
              </a:p>
              <a:p>
                <a:r>
                  <a:rPr lang="en-US" dirty="0"/>
                  <a:t>Putting this value in </a:t>
                </a:r>
                <a14:m>
                  <m:oMath xmlns:m="http://schemas.openxmlformats.org/officeDocument/2006/math">
                    <m:r>
                      <a:rPr lang="en-US" smtClean="0">
                        <a:latin typeface="Cambria Math" panose="02040503050406030204" pitchFamily="18" charset="0"/>
                      </a:rPr>
                      <m:t>𝑂</m:t>
                    </m:r>
                    <m:d>
                      <m:dPr>
                        <m:ctrlPr>
                          <a:rPr lang="en-US" i="1" smtClean="0">
                            <a:latin typeface="Cambria Math" panose="02040503050406030204" pitchFamily="18" charset="0"/>
                          </a:rPr>
                        </m:ctrlPr>
                      </m:dPr>
                      <m:e>
                        <m:r>
                          <a:rPr lang="en-US" smtClean="0">
                            <a:latin typeface="Cambria Math" panose="02040503050406030204" pitchFamily="18" charset="0"/>
                          </a:rPr>
                          <m:t>𝑛</m:t>
                        </m:r>
                        <m:r>
                          <a:rPr lang="en-US"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a:latin typeface="Cambria Math" panose="02040503050406030204" pitchFamily="18" charset="0"/>
                              </a:rPr>
                              <m:t>h</m:t>
                            </m:r>
                            <m:r>
                              <m:rPr>
                                <m:brk m:alnAt="23"/>
                              </m:rPr>
                              <a:rPr lang="en-US">
                                <a:latin typeface="Cambria Math" panose="02040503050406030204" pitchFamily="18" charset="0"/>
                              </a:rPr>
                              <m:t>=</m:t>
                            </m:r>
                            <m:r>
                              <m:rPr>
                                <m:brk m:alnAt="23"/>
                              </m:rPr>
                              <a:rPr lang="en-US">
                                <a:latin typeface="Cambria Math" panose="02040503050406030204" pitchFamily="18" charset="0"/>
                              </a:rPr>
                              <m:t>0</m:t>
                            </m:r>
                          </m:sub>
                          <m:sup>
                            <m:d>
                              <m:dPr>
                                <m:begChr m:val="⌊"/>
                                <m:endChr m:val="⌋"/>
                                <m:ctrlPr>
                                  <a:rPr lang="en-US" i="1" dirty="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a:latin typeface="Cambria Math" panose="02040503050406030204" pitchFamily="18" charset="0"/>
                                      </a:rPr>
                                      <m:t>𝑛</m:t>
                                    </m:r>
                                  </m:e>
                                </m:func>
                              </m:e>
                            </m:d>
                          </m:sup>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dirty="0" smtClean="0">
                                            <a:latin typeface="Cambria Math" panose="02040503050406030204" pitchFamily="18" charset="0"/>
                                          </a:rPr>
                                          <m:t>h</m:t>
                                        </m:r>
                                      </m:num>
                                      <m:den>
                                        <m:sSup>
                                          <m:sSupPr>
                                            <m:ctrlPr>
                                              <a:rPr lang="en-US" i="1" dirty="0" smtClean="0">
                                                <a:latin typeface="Cambria Math" panose="02040503050406030204" pitchFamily="18" charset="0"/>
                                              </a:rPr>
                                            </m:ctrlPr>
                                          </m:sSupPr>
                                          <m:e>
                                            <m:r>
                                              <a:rPr lang="en-US" dirty="0" smtClean="0">
                                                <a:latin typeface="Cambria Math" panose="02040503050406030204" pitchFamily="18" charset="0"/>
                                              </a:rPr>
                                              <m:t>2</m:t>
                                            </m:r>
                                          </m:e>
                                          <m:sup>
                                            <m:r>
                                              <a:rPr lang="en-US" dirty="0" smtClean="0">
                                                <a:latin typeface="Cambria Math" panose="02040503050406030204" pitchFamily="18" charset="0"/>
                                              </a:rPr>
                                              <m:t>h</m:t>
                                            </m:r>
                                          </m:sup>
                                        </m:sSup>
                                      </m:den>
                                    </m:f>
                                  </m:e>
                                </m:d>
                              </m:e>
                            </m:d>
                          </m:e>
                        </m:nary>
                      </m:e>
                    </m:d>
                  </m:oMath>
                </a14:m>
                <a:r>
                  <a:rPr lang="en-US" dirty="0"/>
                  <a:t>.</a:t>
                </a:r>
              </a:p>
              <a:p>
                <a:r>
                  <a:rPr lang="en-US" dirty="0"/>
                  <a:t>Running Time = </a:t>
                </a:r>
                <a14:m>
                  <m:oMath xmlns:m="http://schemas.openxmlformats.org/officeDocument/2006/math">
                    <m:r>
                      <a:rPr lang="en-US" smtClean="0">
                        <a:latin typeface="Cambria Math" panose="02040503050406030204" pitchFamily="18" charset="0"/>
                      </a:rPr>
                      <m:t>𝑂</m:t>
                    </m:r>
                    <m:d>
                      <m:dPr>
                        <m:ctrlPr>
                          <a:rPr lang="en-US" i="1" smtClean="0">
                            <a:latin typeface="Cambria Math" panose="02040503050406030204" pitchFamily="18" charset="0"/>
                          </a:rPr>
                        </m:ctrlPr>
                      </m:dPr>
                      <m:e>
                        <m:r>
                          <a:rPr lang="en-US" smtClean="0">
                            <a:latin typeface="Cambria Math" panose="02040503050406030204" pitchFamily="18" charset="0"/>
                          </a:rPr>
                          <m:t>2</m:t>
                        </m:r>
                        <m:r>
                          <a:rPr lang="en-US" smtClean="0">
                            <a:latin typeface="Cambria Math" panose="02040503050406030204" pitchFamily="18" charset="0"/>
                          </a:rPr>
                          <m:t> ∗</m:t>
                        </m:r>
                        <m:r>
                          <a:rPr lang="en-US" smtClean="0">
                            <a:latin typeface="Cambria Math" panose="02040503050406030204" pitchFamily="18" charset="0"/>
                          </a:rPr>
                          <m:t>𝑛</m:t>
                        </m:r>
                      </m:e>
                    </m:d>
                    <m:r>
                      <a:rPr lang="en-US" smtClean="0">
                        <a:latin typeface="Cambria Math" panose="02040503050406030204" pitchFamily="18" charset="0"/>
                      </a:rPr>
                      <m:t>=</m:t>
                    </m:r>
                    <m:r>
                      <a:rPr lang="en-US" smtClean="0">
                        <a:latin typeface="Cambria Math" panose="02040503050406030204" pitchFamily="18" charset="0"/>
                      </a:rPr>
                      <m:t>𝑂</m:t>
                    </m:r>
                    <m:r>
                      <a:rPr lang="en-US" smtClean="0">
                        <a:latin typeface="Cambria Math" panose="02040503050406030204" pitchFamily="18" charset="0"/>
                      </a:rPr>
                      <m:t>(</m:t>
                    </m:r>
                    <m:r>
                      <a:rPr lang="en-US" smtClean="0">
                        <a:latin typeface="Cambria Math" panose="02040503050406030204" pitchFamily="18" charset="0"/>
                      </a:rPr>
                      <m:t>𝑛</m:t>
                    </m:r>
                    <m:r>
                      <a:rPr lang="en-US" smtClean="0">
                        <a:latin typeface="Cambria Math" panose="02040503050406030204" pitchFamily="18" charset="0"/>
                      </a:rPr>
                      <m:t>)</m:t>
                    </m:r>
                  </m:oMath>
                </a14:m>
                <a:r>
                  <a:rPr lang="en-US" dirty="0"/>
                  <a:t>.</a:t>
                </a:r>
              </a:p>
              <a:p>
                <a:r>
                  <a:rPr lang="en-US" dirty="0"/>
                  <a:t>So, we can make a heap from an array in a linear time.</a:t>
                </a:r>
              </a:p>
            </p:txBody>
          </p:sp>
        </mc:Choice>
        <mc:Fallback xmlns="">
          <p:sp>
            <p:nvSpPr>
              <p:cNvPr id="3" name="Content Placeholder 2">
                <a:extLst>
                  <a:ext uri="{FF2B5EF4-FFF2-40B4-BE49-F238E27FC236}">
                    <a16:creationId xmlns:a16="http://schemas.microsoft.com/office/drawing/2014/main" id="{392460AE-B6EC-43D8-97E6-A001A70EFA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7E36649-6136-4928-B464-4CC7089CB19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CD30C4C-A284-4E52-93E3-95C23210DB3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56</a:t>
            </a:fld>
            <a:endParaRPr lang="en-US"/>
          </a:p>
        </p:txBody>
      </p:sp>
    </p:spTree>
    <p:extLst>
      <p:ext uri="{BB962C8B-B14F-4D97-AF65-F5344CB8AC3E}">
        <p14:creationId xmlns:p14="http://schemas.microsoft.com/office/powerpoint/2010/main" val="3065774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6D97-5415-493D-BC99-BA47E817B510}"/>
              </a:ext>
            </a:extLst>
          </p:cNvPr>
          <p:cNvSpPr>
            <a:spLocks noGrp="1"/>
          </p:cNvSpPr>
          <p:nvPr>
            <p:ph type="title"/>
          </p:nvPr>
        </p:nvSpPr>
        <p:spPr/>
        <p:txBody>
          <a:bodyPr/>
          <a:lstStyle/>
          <a:p>
            <a:r>
              <a:rPr lang="en-US" dirty="0"/>
              <a:t>Codes in C – Build Max Heap	</a:t>
            </a:r>
          </a:p>
        </p:txBody>
      </p:sp>
      <p:graphicFrame>
        <p:nvGraphicFramePr>
          <p:cNvPr id="6" name="Content Placeholder 5">
            <a:extLst>
              <a:ext uri="{FF2B5EF4-FFF2-40B4-BE49-F238E27FC236}">
                <a16:creationId xmlns:a16="http://schemas.microsoft.com/office/drawing/2014/main" id="{68B404D9-E6C0-4190-963D-6F3F6EE14B94}"/>
              </a:ext>
            </a:extLst>
          </p:cNvPr>
          <p:cNvGraphicFramePr>
            <a:graphicFrameLocks noGrp="1"/>
          </p:cNvGraphicFramePr>
          <p:nvPr>
            <p:ph idx="1"/>
            <p:extLst>
              <p:ext uri="{D42A27DB-BD31-4B8C-83A1-F6EECF244321}">
                <p14:modId xmlns:p14="http://schemas.microsoft.com/office/powerpoint/2010/main" val="3802558313"/>
              </p:ext>
            </p:extLst>
          </p:nvPr>
        </p:nvGraphicFramePr>
        <p:xfrm>
          <a:off x="3467100" y="3319939"/>
          <a:ext cx="5257800" cy="1407160"/>
        </p:xfrm>
        <a:graphic>
          <a:graphicData uri="http://schemas.openxmlformats.org/drawingml/2006/table">
            <a:tbl>
              <a:tblPr/>
              <a:tblGrid>
                <a:gridCol w="5257800">
                  <a:extLst>
                    <a:ext uri="{9D8B030D-6E8A-4147-A177-3AD203B41FA5}">
                      <a16:colId xmlns:a16="http://schemas.microsoft.com/office/drawing/2014/main" val="3391227261"/>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void</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AA"/>
                          </a:solidFill>
                          <a:effectLst/>
                          <a:latin typeface="Consolas" panose="020B0609020204030204" pitchFamily="49" charset="0"/>
                        </a:rPr>
                        <a:t>build_max_heap</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for</a:t>
                      </a:r>
                      <a:r>
                        <a:rPr lang="en-US" sz="1400" b="0" i="0" u="none" strike="noStrike" dirty="0">
                          <a:solidFill>
                            <a:srgbClr val="FFFFFF"/>
                          </a:solidFill>
                          <a:effectLst/>
                          <a:latin typeface="Consolas" panose="020B0609020204030204" pitchFamily="49" charset="0"/>
                        </a:rPr>
                        <a:t>(</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r>
                        <a:rPr lang="en-US" sz="1400" b="0" i="0" u="none" strike="noStrike" dirty="0" err="1">
                          <a:solidFill>
                            <a:srgbClr val="FFFFFF"/>
                          </a:solidFill>
                          <a:effectLst/>
                          <a:latin typeface="Consolas" panose="020B0609020204030204" pitchFamily="49" charset="0"/>
                        </a:rPr>
                        <a:t>heap_size</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&gt;=</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max_heapify</a:t>
                      </a:r>
                      <a:r>
                        <a:rPr lang="en-US" sz="1400" b="0" i="0" u="none" strike="noStrike" dirty="0">
                          <a:solidFill>
                            <a:srgbClr val="FFFFFF"/>
                          </a:solidFill>
                          <a:effectLst/>
                          <a:latin typeface="Consolas" panose="020B0609020204030204" pitchFamily="49" charset="0"/>
                        </a:rPr>
                        <a:t>(A,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213070023"/>
                  </a:ext>
                </a:extLst>
              </a:tr>
            </a:tbl>
          </a:graphicData>
        </a:graphic>
      </p:graphicFrame>
      <p:sp>
        <p:nvSpPr>
          <p:cNvPr id="4" name="Footer Placeholder 3">
            <a:extLst>
              <a:ext uri="{FF2B5EF4-FFF2-40B4-BE49-F238E27FC236}">
                <a16:creationId xmlns:a16="http://schemas.microsoft.com/office/drawing/2014/main" id="{23EDB990-7F4A-47DD-8940-2E27EAE0624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BD301F-F38E-4C82-AFE2-968DE7C62290}"/>
              </a:ext>
            </a:extLst>
          </p:cNvPr>
          <p:cNvSpPr>
            <a:spLocks noGrp="1"/>
          </p:cNvSpPr>
          <p:nvPr>
            <p:ph type="sldNum" sz="quarter" idx="12"/>
          </p:nvPr>
        </p:nvSpPr>
        <p:spPr/>
        <p:txBody>
          <a:bodyPr/>
          <a:lstStyle/>
          <a:p>
            <a:fld id="{AD3067CC-A3D2-4771-B551-15F5F02A511B}" type="slidenum">
              <a:rPr lang="en-US" smtClean="0"/>
              <a:t>57</a:t>
            </a:fld>
            <a:endParaRPr lang="en-US"/>
          </a:p>
        </p:txBody>
      </p:sp>
      <p:sp>
        <p:nvSpPr>
          <p:cNvPr id="7" name="Rectangle 1">
            <a:extLst>
              <a:ext uri="{FF2B5EF4-FFF2-40B4-BE49-F238E27FC236}">
                <a16:creationId xmlns:a16="http://schemas.microsoft.com/office/drawing/2014/main" id="{73554574-1D8F-4ABB-AF10-2AB9894C1E27}"/>
              </a:ext>
            </a:extLst>
          </p:cNvPr>
          <p:cNvSpPr>
            <a:spLocks noChangeArrowheads="1"/>
          </p:cNvSpPr>
          <p:nvPr/>
        </p:nvSpPr>
        <p:spPr bwMode="auto">
          <a:xfrm>
            <a:off x="2628900" y="-236608"/>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1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6D97-5415-493D-BC99-BA47E817B510}"/>
              </a:ext>
            </a:extLst>
          </p:cNvPr>
          <p:cNvSpPr>
            <a:spLocks noGrp="1"/>
          </p:cNvSpPr>
          <p:nvPr>
            <p:ph type="title"/>
          </p:nvPr>
        </p:nvSpPr>
        <p:spPr/>
        <p:txBody>
          <a:bodyPr/>
          <a:lstStyle/>
          <a:p>
            <a:r>
              <a:rPr lang="en-US" dirty="0"/>
              <a:t>Codes in C – Max </a:t>
            </a:r>
            <a:r>
              <a:rPr lang="en-US" dirty="0" err="1"/>
              <a:t>Heapify</a:t>
            </a:r>
            <a:endParaRPr lang="en-US" dirty="0"/>
          </a:p>
        </p:txBody>
      </p:sp>
      <p:sp>
        <p:nvSpPr>
          <p:cNvPr id="4" name="Footer Placeholder 3">
            <a:extLst>
              <a:ext uri="{FF2B5EF4-FFF2-40B4-BE49-F238E27FC236}">
                <a16:creationId xmlns:a16="http://schemas.microsoft.com/office/drawing/2014/main" id="{23EDB990-7F4A-47DD-8940-2E27EAE0624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BD301F-F38E-4C82-AFE2-968DE7C62290}"/>
              </a:ext>
            </a:extLst>
          </p:cNvPr>
          <p:cNvSpPr>
            <a:spLocks noGrp="1"/>
          </p:cNvSpPr>
          <p:nvPr>
            <p:ph type="sldNum" sz="quarter" idx="12"/>
          </p:nvPr>
        </p:nvSpPr>
        <p:spPr/>
        <p:txBody>
          <a:bodyPr/>
          <a:lstStyle/>
          <a:p>
            <a:fld id="{AD3067CC-A3D2-4771-B551-15F5F02A511B}" type="slidenum">
              <a:rPr lang="en-US" smtClean="0"/>
              <a:t>58</a:t>
            </a:fld>
            <a:endParaRPr lang="en-US"/>
          </a:p>
        </p:txBody>
      </p:sp>
      <p:sp>
        <p:nvSpPr>
          <p:cNvPr id="7" name="Rectangle 1">
            <a:extLst>
              <a:ext uri="{FF2B5EF4-FFF2-40B4-BE49-F238E27FC236}">
                <a16:creationId xmlns:a16="http://schemas.microsoft.com/office/drawing/2014/main" id="{73554574-1D8F-4ABB-AF10-2AB9894C1E27}"/>
              </a:ext>
            </a:extLst>
          </p:cNvPr>
          <p:cNvSpPr>
            <a:spLocks noChangeArrowheads="1"/>
          </p:cNvSpPr>
          <p:nvPr/>
        </p:nvSpPr>
        <p:spPr bwMode="auto">
          <a:xfrm>
            <a:off x="2628900" y="-236608"/>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Content Placeholder 10">
            <a:extLst>
              <a:ext uri="{FF2B5EF4-FFF2-40B4-BE49-F238E27FC236}">
                <a16:creationId xmlns:a16="http://schemas.microsoft.com/office/drawing/2014/main" id="{F5D74194-C808-4FEF-B52C-893382E8B725}"/>
              </a:ext>
            </a:extLst>
          </p:cNvPr>
          <p:cNvGraphicFramePr>
            <a:graphicFrameLocks noGrp="1"/>
          </p:cNvGraphicFramePr>
          <p:nvPr>
            <p:ph idx="1"/>
            <p:extLst>
              <p:ext uri="{D42A27DB-BD31-4B8C-83A1-F6EECF244321}">
                <p14:modId xmlns:p14="http://schemas.microsoft.com/office/powerpoint/2010/main" val="298746089"/>
              </p:ext>
            </p:extLst>
          </p:nvPr>
        </p:nvGraphicFramePr>
        <p:xfrm>
          <a:off x="2152650" y="2017738"/>
          <a:ext cx="7886700" cy="3967480"/>
        </p:xfrm>
        <a:graphic>
          <a:graphicData uri="http://schemas.openxmlformats.org/drawingml/2006/table">
            <a:tbl>
              <a:tblPr/>
              <a:tblGrid>
                <a:gridCol w="7886700">
                  <a:extLst>
                    <a:ext uri="{9D8B030D-6E8A-4147-A177-3AD203B41FA5}">
                      <a16:colId xmlns:a16="http://schemas.microsoft.com/office/drawing/2014/main" val="2601878188"/>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void</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AA"/>
                          </a:solidFill>
                          <a:effectLst/>
                          <a:latin typeface="Consolas" panose="020B0609020204030204" pitchFamily="49" charset="0"/>
                        </a:rPr>
                        <a:t>max_heapify</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index)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left_child_index</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get_left_child</a:t>
                      </a:r>
                      <a:r>
                        <a:rPr lang="en-US" sz="1400" b="0" i="0" u="none" strike="noStrike" dirty="0">
                          <a:solidFill>
                            <a:srgbClr val="FFFFFF"/>
                          </a:solidFill>
                          <a:effectLst/>
                          <a:latin typeface="Consolas" panose="020B0609020204030204" pitchFamily="49" charset="0"/>
                        </a:rPr>
                        <a:t>(A, index);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right_child_index</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get_right_child</a:t>
                      </a:r>
                      <a:r>
                        <a:rPr lang="en-US" sz="1400" b="0" i="0" u="none" strike="noStrike" dirty="0">
                          <a:solidFill>
                            <a:srgbClr val="FFFFFF"/>
                          </a:solidFill>
                          <a:effectLst/>
                          <a:latin typeface="Consolas" panose="020B0609020204030204" pitchFamily="49" charset="0"/>
                        </a:rPr>
                        <a:t>(A, index);</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 finding largest among index, left child and right child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largest = index;</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left_child_index</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heap_size</a:t>
                      </a:r>
                      <a:r>
                        <a:rPr lang="en-US" sz="1400" b="0" i="0" u="none" strike="noStrike" dirty="0">
                          <a:solidFill>
                            <a:srgbClr val="FFFFFF"/>
                          </a:solidFill>
                          <a:effectLst/>
                          <a:latin typeface="Consolas" panose="020B0609020204030204" pitchFamily="49" charset="0"/>
                        </a:rPr>
                        <a:t>) &amp;&amp; (</a:t>
                      </a:r>
                      <a:r>
                        <a:rPr lang="en-US" sz="1400" b="0" i="0" u="none" strike="noStrike" dirty="0" err="1">
                          <a:solidFill>
                            <a:srgbClr val="FFFFFF"/>
                          </a:solidFill>
                          <a:effectLst/>
                          <a:latin typeface="Consolas" panose="020B0609020204030204" pitchFamily="49" charset="0"/>
                        </a:rPr>
                        <a:t>left_child_index</a:t>
                      </a:r>
                      <a:r>
                        <a:rPr lang="en-US" sz="1400" b="0" i="0" u="none" strike="noStrike" dirty="0">
                          <a:solidFill>
                            <a:srgbClr val="FFFFFF"/>
                          </a:solidFill>
                          <a:effectLst/>
                          <a:latin typeface="Consolas" panose="020B0609020204030204" pitchFamily="49" charset="0"/>
                        </a:rPr>
                        <a:t>&gt;</a:t>
                      </a:r>
                      <a:r>
                        <a:rPr lang="en-US" sz="1400" b="0" i="0" u="none" strike="noStrike" dirty="0">
                          <a:solidFill>
                            <a:srgbClr val="D36363"/>
                          </a:solidFill>
                          <a:effectLst/>
                          <a:latin typeface="Consolas" panose="020B0609020204030204" pitchFamily="49" charset="0"/>
                        </a:rPr>
                        <a:t>0</a:t>
                      </a: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a:t>
                      </a:r>
                      <a:r>
                        <a:rPr lang="en-US" sz="1400" b="0" i="0" u="none" strike="noStrike" dirty="0" err="1">
                          <a:solidFill>
                            <a:srgbClr val="FFFFFF"/>
                          </a:solidFill>
                          <a:effectLst/>
                          <a:latin typeface="Consolas" panose="020B0609020204030204" pitchFamily="49" charset="0"/>
                        </a:rPr>
                        <a:t>left_child_index</a:t>
                      </a:r>
                      <a:r>
                        <a:rPr lang="en-US" sz="1400" b="0" i="0" u="none" strike="noStrike" dirty="0">
                          <a:solidFill>
                            <a:srgbClr val="FFFFFF"/>
                          </a:solidFill>
                          <a:effectLst/>
                          <a:latin typeface="Consolas" panose="020B0609020204030204" pitchFamily="49" charset="0"/>
                        </a:rPr>
                        <a:t>] &gt; A[largest])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largest = </a:t>
                      </a:r>
                      <a:r>
                        <a:rPr lang="en-US" sz="1400" b="0" i="0" u="none" strike="noStrike" dirty="0" err="1">
                          <a:solidFill>
                            <a:srgbClr val="FFFFFF"/>
                          </a:solidFill>
                          <a:effectLst/>
                          <a:latin typeface="Consolas" panose="020B0609020204030204" pitchFamily="49" charset="0"/>
                        </a:rPr>
                        <a:t>left_child_index</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right_child_index</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heap_size</a:t>
                      </a:r>
                      <a:r>
                        <a:rPr lang="en-US" sz="1400" b="0" i="0" u="none" strike="noStrike" dirty="0">
                          <a:solidFill>
                            <a:srgbClr val="FFFFFF"/>
                          </a:solidFill>
                          <a:effectLst/>
                          <a:latin typeface="Consolas" panose="020B0609020204030204" pitchFamily="49" charset="0"/>
                        </a:rPr>
                        <a:t> &amp;&amp; (</a:t>
                      </a:r>
                      <a:r>
                        <a:rPr lang="en-US" sz="1400" b="0" i="0" u="none" strike="noStrike" dirty="0" err="1">
                          <a:solidFill>
                            <a:srgbClr val="FFFFFF"/>
                          </a:solidFill>
                          <a:effectLst/>
                          <a:latin typeface="Consolas" panose="020B0609020204030204" pitchFamily="49" charset="0"/>
                        </a:rPr>
                        <a:t>right_child_index</a:t>
                      </a:r>
                      <a:r>
                        <a:rPr lang="en-US" sz="1400" b="0" i="0" u="none" strike="noStrike" dirty="0">
                          <a:solidFill>
                            <a:srgbClr val="FFFFFF"/>
                          </a:solidFill>
                          <a:effectLst/>
                          <a:latin typeface="Consolas" panose="020B0609020204030204" pitchFamily="49" charset="0"/>
                        </a:rPr>
                        <a:t>&gt;</a:t>
                      </a:r>
                      <a:r>
                        <a:rPr lang="en-US" sz="1400" b="0" i="0" u="none" strike="noStrike" dirty="0">
                          <a:solidFill>
                            <a:srgbClr val="D36363"/>
                          </a:solidFill>
                          <a:effectLst/>
                          <a:latin typeface="Consolas" panose="020B0609020204030204" pitchFamily="49" charset="0"/>
                        </a:rPr>
                        <a:t>0</a:t>
                      </a: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a:t>
                      </a:r>
                      <a:r>
                        <a:rPr lang="en-US" sz="1400" b="0" i="0" u="none" strike="noStrike" dirty="0" err="1">
                          <a:solidFill>
                            <a:srgbClr val="FFFFFF"/>
                          </a:solidFill>
                          <a:effectLst/>
                          <a:latin typeface="Consolas" panose="020B0609020204030204" pitchFamily="49" charset="0"/>
                        </a:rPr>
                        <a:t>right_child_index</a:t>
                      </a:r>
                      <a:r>
                        <a:rPr lang="en-US" sz="1400" b="0" i="0" u="none" strike="noStrike" dirty="0">
                          <a:solidFill>
                            <a:srgbClr val="FFFFFF"/>
                          </a:solidFill>
                          <a:effectLst/>
                          <a:latin typeface="Consolas" panose="020B0609020204030204" pitchFamily="49" charset="0"/>
                        </a:rPr>
                        <a:t>] &gt; A[largest])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largest = </a:t>
                      </a:r>
                      <a:r>
                        <a:rPr lang="en-US" sz="1400" b="0" i="0" u="none" strike="noStrike" dirty="0" err="1">
                          <a:solidFill>
                            <a:srgbClr val="FFFFFF"/>
                          </a:solidFill>
                          <a:effectLst/>
                          <a:latin typeface="Consolas" panose="020B0609020204030204" pitchFamily="49" charset="0"/>
                        </a:rPr>
                        <a:t>right_child_index</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917828553"/>
                  </a:ext>
                </a:extLst>
              </a:tr>
            </a:tbl>
          </a:graphicData>
        </a:graphic>
      </p:graphicFrame>
      <p:sp>
        <p:nvSpPr>
          <p:cNvPr id="12" name="Rectangle 2">
            <a:extLst>
              <a:ext uri="{FF2B5EF4-FFF2-40B4-BE49-F238E27FC236}">
                <a16:creationId xmlns:a16="http://schemas.microsoft.com/office/drawing/2014/main" id="{5152BF0E-76BE-4AFE-B859-9AFE434329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8726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6D97-5415-493D-BC99-BA47E817B510}"/>
              </a:ext>
            </a:extLst>
          </p:cNvPr>
          <p:cNvSpPr>
            <a:spLocks noGrp="1"/>
          </p:cNvSpPr>
          <p:nvPr>
            <p:ph type="title"/>
          </p:nvPr>
        </p:nvSpPr>
        <p:spPr/>
        <p:txBody>
          <a:bodyPr/>
          <a:lstStyle/>
          <a:p>
            <a:r>
              <a:rPr lang="en-US" dirty="0"/>
              <a:t>Codes in C – Max </a:t>
            </a:r>
            <a:r>
              <a:rPr lang="en-US" dirty="0" err="1"/>
              <a:t>Heapify</a:t>
            </a:r>
            <a:endParaRPr lang="en-US" dirty="0"/>
          </a:p>
        </p:txBody>
      </p:sp>
      <p:sp>
        <p:nvSpPr>
          <p:cNvPr id="4" name="Footer Placeholder 3">
            <a:extLst>
              <a:ext uri="{FF2B5EF4-FFF2-40B4-BE49-F238E27FC236}">
                <a16:creationId xmlns:a16="http://schemas.microsoft.com/office/drawing/2014/main" id="{23EDB990-7F4A-47DD-8940-2E27EAE0624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BD301F-F38E-4C82-AFE2-968DE7C62290}"/>
              </a:ext>
            </a:extLst>
          </p:cNvPr>
          <p:cNvSpPr>
            <a:spLocks noGrp="1"/>
          </p:cNvSpPr>
          <p:nvPr>
            <p:ph type="sldNum" sz="quarter" idx="12"/>
          </p:nvPr>
        </p:nvSpPr>
        <p:spPr/>
        <p:txBody>
          <a:bodyPr/>
          <a:lstStyle/>
          <a:p>
            <a:fld id="{AD3067CC-A3D2-4771-B551-15F5F02A511B}" type="slidenum">
              <a:rPr lang="en-US" smtClean="0"/>
              <a:t>59</a:t>
            </a:fld>
            <a:endParaRPr lang="en-US"/>
          </a:p>
        </p:txBody>
      </p:sp>
      <p:sp>
        <p:nvSpPr>
          <p:cNvPr id="7" name="Rectangle 1">
            <a:extLst>
              <a:ext uri="{FF2B5EF4-FFF2-40B4-BE49-F238E27FC236}">
                <a16:creationId xmlns:a16="http://schemas.microsoft.com/office/drawing/2014/main" id="{73554574-1D8F-4ABB-AF10-2AB9894C1E27}"/>
              </a:ext>
            </a:extLst>
          </p:cNvPr>
          <p:cNvSpPr>
            <a:spLocks noChangeArrowheads="1"/>
          </p:cNvSpPr>
          <p:nvPr/>
        </p:nvSpPr>
        <p:spPr bwMode="auto">
          <a:xfrm>
            <a:off x="2628900" y="-236608"/>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152BF0E-76BE-4AFE-B859-9AFE434329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7A7E41FE-D57D-4081-945E-7344745C4F24}"/>
              </a:ext>
            </a:extLst>
          </p:cNvPr>
          <p:cNvGraphicFramePr>
            <a:graphicFrameLocks noGrp="1"/>
          </p:cNvGraphicFramePr>
          <p:nvPr>
            <p:ph idx="1"/>
            <p:extLst>
              <p:ext uri="{D42A27DB-BD31-4B8C-83A1-F6EECF244321}">
                <p14:modId xmlns:p14="http://schemas.microsoft.com/office/powerpoint/2010/main" val="3193407317"/>
              </p:ext>
            </p:extLst>
          </p:nvPr>
        </p:nvGraphicFramePr>
        <p:xfrm>
          <a:off x="2152650" y="3434874"/>
          <a:ext cx="7886700" cy="1407160"/>
        </p:xfrm>
        <a:graphic>
          <a:graphicData uri="http://schemas.openxmlformats.org/drawingml/2006/table">
            <a:tbl>
              <a:tblPr/>
              <a:tblGrid>
                <a:gridCol w="7886700">
                  <a:extLst>
                    <a:ext uri="{9D8B030D-6E8A-4147-A177-3AD203B41FA5}">
                      <a16:colId xmlns:a16="http://schemas.microsoft.com/office/drawing/2014/main" val="3803502912"/>
                    </a:ext>
                  </a:extLst>
                </a:gridCol>
              </a:tblGrid>
              <a:tr h="0">
                <a:tc>
                  <a:txBody>
                    <a:bodyPr/>
                    <a:lstStyle/>
                    <a:p>
                      <a:pPr rtl="0" fontAlgn="t">
                        <a:spcBef>
                          <a:spcPts val="0"/>
                        </a:spcBef>
                        <a:spcAft>
                          <a:spcPts val="0"/>
                        </a:spcAft>
                      </a:pPr>
                      <a:r>
                        <a:rPr lang="en-US" sz="1400" b="0" i="0" u="none" strike="noStrike" dirty="0">
                          <a:solidFill>
                            <a:srgbClr val="888888"/>
                          </a:solidFill>
                          <a:effectLst/>
                          <a:latin typeface="Consolas" panose="020B0609020204030204" pitchFamily="49" charset="0"/>
                        </a:rPr>
                        <a:t>  // largest is not the node, node is not a heap</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(largest != index)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swap(&amp;A[index], &amp;A[largest]);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max_heapify</a:t>
                      </a:r>
                      <a:r>
                        <a:rPr lang="en-US" sz="1400" b="0" i="0" u="none" strike="noStrike" dirty="0">
                          <a:solidFill>
                            <a:srgbClr val="FFFFFF"/>
                          </a:solidFill>
                          <a:effectLst/>
                          <a:latin typeface="Consolas" panose="020B0609020204030204" pitchFamily="49" charset="0"/>
                        </a:rPr>
                        <a:t>(A, largest);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900514274"/>
                  </a:ext>
                </a:extLst>
              </a:tr>
            </a:tbl>
          </a:graphicData>
        </a:graphic>
      </p:graphicFrame>
      <p:sp>
        <p:nvSpPr>
          <p:cNvPr id="9" name="Rectangle 1">
            <a:extLst>
              <a:ext uri="{FF2B5EF4-FFF2-40B4-BE49-F238E27FC236}">
                <a16:creationId xmlns:a16="http://schemas.microsoft.com/office/drawing/2014/main" id="{58B36C69-4D7A-4E4F-803B-D00FB937B1B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8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A4E7-1BC0-44FF-BF3D-3C753F382F01}"/>
              </a:ext>
            </a:extLst>
          </p:cNvPr>
          <p:cNvSpPr>
            <a:spLocks noGrp="1"/>
          </p:cNvSpPr>
          <p:nvPr>
            <p:ph type="title"/>
          </p:nvPr>
        </p:nvSpPr>
        <p:spPr>
          <a:xfrm>
            <a:off x="838200" y="365125"/>
            <a:ext cx="10515600" cy="1325563"/>
          </a:xfrm>
        </p:spPr>
        <p:txBody>
          <a:bodyPr/>
          <a:lstStyle/>
          <a:p>
            <a:r>
              <a:rPr lang="en-US"/>
              <a:t>Heap – Cont.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FC450-936D-4FD9-9802-7205AFDDB06C}"/>
                  </a:ext>
                </a:extLst>
              </p:cNvPr>
              <p:cNvSpPr>
                <a:spLocks noGrp="1"/>
              </p:cNvSpPr>
              <p:nvPr>
                <p:ph idx="1"/>
              </p:nvPr>
            </p:nvSpPr>
            <p:spPr>
              <a:xfrm>
                <a:off x="838200" y="1825625"/>
                <a:ext cx="10515600" cy="4351338"/>
              </a:xfrm>
            </p:spPr>
            <p:txBody>
              <a:bodyPr/>
              <a:lstStyle/>
              <a:p>
                <a:r>
                  <a:rPr lang="en-US" dirty="0"/>
                  <a:t>Since a heap is a binary tree, we can also use the properties of a binary tree for a heap i.e.,</a:t>
                </a:r>
              </a:p>
              <a:p>
                <a:endParaRPr lang="en-US" dirty="0"/>
              </a:p>
              <a:p>
                <a:pPr marL="0"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𝑃𝑎𝑟𝑒𝑛𝑡</m:t>
                      </m:r>
                      <m:r>
                        <a:rPr lang="en-US" dirty="0" smtClean="0">
                          <a:latin typeface="Cambria Math" panose="02040503050406030204" pitchFamily="18" charset="0"/>
                        </a:rPr>
                        <m:t>(</m:t>
                      </m:r>
                      <m:r>
                        <a:rPr lang="en-US" dirty="0" err="1" smtClean="0">
                          <a:latin typeface="Cambria Math" panose="02040503050406030204" pitchFamily="18" charset="0"/>
                        </a:rPr>
                        <m:t>𝑖</m:t>
                      </m:r>
                      <m:r>
                        <a:rPr lang="en-US"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dirty="0" smtClean="0">
                                  <a:latin typeface="Cambria Math" panose="02040503050406030204" pitchFamily="18" charset="0"/>
                                </a:rPr>
                                <m:t>𝑖</m:t>
                              </m:r>
                            </m:num>
                            <m:den>
                              <m:r>
                                <a:rPr lang="en-US" dirty="0" smtClean="0">
                                  <a:latin typeface="Cambria Math" panose="02040503050406030204" pitchFamily="18" charset="0"/>
                                </a:rPr>
                                <m:t>2</m:t>
                              </m:r>
                            </m:den>
                          </m:f>
                        </m:e>
                      </m:d>
                    </m:oMath>
                    <m:oMath xmlns:m="http://schemas.openxmlformats.org/officeDocument/2006/math">
                      <m:r>
                        <a:rPr lang="en-US" dirty="0" smtClean="0">
                          <a:latin typeface="Cambria Math" panose="02040503050406030204" pitchFamily="18" charset="0"/>
                        </a:rPr>
                        <m:t>𝐿𝑒𝑓𝑡</m:t>
                      </m:r>
                      <m:r>
                        <a:rPr lang="en-US" dirty="0" smtClean="0">
                          <a:latin typeface="Cambria Math" panose="02040503050406030204" pitchFamily="18" charset="0"/>
                        </a:rPr>
                        <m:t>(</m:t>
                      </m:r>
                      <m:r>
                        <a:rPr lang="en-US" dirty="0" err="1"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2</m:t>
                      </m:r>
                      <m:r>
                        <a:rPr lang="en-US" dirty="0" smtClean="0">
                          <a:latin typeface="Cambria Math" panose="02040503050406030204" pitchFamily="18" charset="0"/>
                        </a:rPr>
                        <m:t>∗</m:t>
                      </m:r>
                      <m:r>
                        <a:rPr lang="en-US" dirty="0" smtClean="0">
                          <a:latin typeface="Cambria Math" panose="02040503050406030204" pitchFamily="18" charset="0"/>
                        </a:rPr>
                        <m:t>𝑖</m:t>
                      </m:r>
                    </m:oMath>
                    <m:oMath xmlns:m="http://schemas.openxmlformats.org/officeDocument/2006/math">
                      <m:r>
                        <a:rPr lang="en-US" dirty="0" smtClean="0">
                          <a:latin typeface="Cambria Math" panose="02040503050406030204" pitchFamily="18" charset="0"/>
                        </a:rPr>
                        <m:t>𝑅𝑖𝑔</m:t>
                      </m:r>
                      <m:r>
                        <a:rPr lang="en-US" dirty="0" smtClean="0">
                          <a:latin typeface="Cambria Math" panose="02040503050406030204" pitchFamily="18" charset="0"/>
                        </a:rPr>
                        <m:t>h</m:t>
                      </m:r>
                      <m:r>
                        <a:rPr lang="en-US" dirty="0" smtClean="0">
                          <a:latin typeface="Cambria Math" panose="02040503050406030204" pitchFamily="18" charset="0"/>
                        </a:rPr>
                        <m:t>𝑡</m:t>
                      </m:r>
                      <m:r>
                        <a:rPr lang="en-US" dirty="0" smtClean="0">
                          <a:latin typeface="Cambria Math" panose="02040503050406030204" pitchFamily="18" charset="0"/>
                        </a:rPr>
                        <m:t>(</m:t>
                      </m:r>
                      <m:r>
                        <a:rPr lang="en-US" dirty="0" err="1"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2</m:t>
                      </m:r>
                      <m:r>
                        <a:rPr lang="en-US" dirty="0" smtClean="0">
                          <a:latin typeface="Cambria Math" panose="02040503050406030204" pitchFamily="18" charset="0"/>
                        </a:rPr>
                        <m:t>∗</m:t>
                      </m:r>
                      <m:r>
                        <a:rPr lang="en-US" dirty="0" smtClean="0">
                          <a:latin typeface="Cambria Math" panose="02040503050406030204" pitchFamily="18" charset="0"/>
                        </a:rPr>
                        <m:t>𝑖</m:t>
                      </m:r>
                      <m:r>
                        <a:rPr lang="en-US" dirty="0" smtClean="0">
                          <a:latin typeface="Cambria Math" panose="02040503050406030204" pitchFamily="18" charset="0"/>
                        </a:rPr>
                        <m:t>+</m:t>
                      </m:r>
                      <m:r>
                        <a:rPr lang="en-US" dirty="0"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C30FC450-936D-4FD9-9802-7205AFDDB06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2326B0B-DC51-43BF-9749-5592498B9915}"/>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9D242BE-B48B-4401-B97F-109CB8A2DFC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6</a:t>
            </a:fld>
            <a:endParaRPr lang="en-US"/>
          </a:p>
        </p:txBody>
      </p:sp>
    </p:spTree>
    <p:extLst>
      <p:ext uri="{BB962C8B-B14F-4D97-AF65-F5344CB8AC3E}">
        <p14:creationId xmlns:p14="http://schemas.microsoft.com/office/powerpoint/2010/main" val="3980979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6D97-5415-493D-BC99-BA47E817B510}"/>
              </a:ext>
            </a:extLst>
          </p:cNvPr>
          <p:cNvSpPr>
            <a:spLocks noGrp="1"/>
          </p:cNvSpPr>
          <p:nvPr>
            <p:ph type="title"/>
          </p:nvPr>
        </p:nvSpPr>
        <p:spPr/>
        <p:txBody>
          <a:bodyPr/>
          <a:lstStyle/>
          <a:p>
            <a:r>
              <a:rPr lang="en-US" dirty="0"/>
              <a:t>Codes in C – get right/left child</a:t>
            </a:r>
          </a:p>
        </p:txBody>
      </p:sp>
      <p:sp>
        <p:nvSpPr>
          <p:cNvPr id="4" name="Footer Placeholder 3">
            <a:extLst>
              <a:ext uri="{FF2B5EF4-FFF2-40B4-BE49-F238E27FC236}">
                <a16:creationId xmlns:a16="http://schemas.microsoft.com/office/drawing/2014/main" id="{23EDB990-7F4A-47DD-8940-2E27EAE0624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BD301F-F38E-4C82-AFE2-968DE7C62290}"/>
              </a:ext>
            </a:extLst>
          </p:cNvPr>
          <p:cNvSpPr>
            <a:spLocks noGrp="1"/>
          </p:cNvSpPr>
          <p:nvPr>
            <p:ph type="sldNum" sz="quarter" idx="12"/>
          </p:nvPr>
        </p:nvSpPr>
        <p:spPr/>
        <p:txBody>
          <a:bodyPr/>
          <a:lstStyle/>
          <a:p>
            <a:fld id="{AD3067CC-A3D2-4771-B551-15F5F02A511B}" type="slidenum">
              <a:rPr lang="en-US" smtClean="0"/>
              <a:t>60</a:t>
            </a:fld>
            <a:endParaRPr lang="en-US"/>
          </a:p>
        </p:txBody>
      </p:sp>
      <p:sp>
        <p:nvSpPr>
          <p:cNvPr id="7" name="Rectangle 1">
            <a:extLst>
              <a:ext uri="{FF2B5EF4-FFF2-40B4-BE49-F238E27FC236}">
                <a16:creationId xmlns:a16="http://schemas.microsoft.com/office/drawing/2014/main" id="{73554574-1D8F-4ABB-AF10-2AB9894C1E27}"/>
              </a:ext>
            </a:extLst>
          </p:cNvPr>
          <p:cNvSpPr>
            <a:spLocks noChangeArrowheads="1"/>
          </p:cNvSpPr>
          <p:nvPr/>
        </p:nvSpPr>
        <p:spPr bwMode="auto">
          <a:xfrm>
            <a:off x="2628900" y="-236608"/>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152BF0E-76BE-4AFE-B859-9AFE434329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8B36C69-4D7A-4E4F-803B-D00FB937B1B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B0030B0B-6BAB-4D0C-88AA-BA5E9DAE4437}"/>
              </a:ext>
            </a:extLst>
          </p:cNvPr>
          <p:cNvGraphicFramePr>
            <a:graphicFrameLocks noGrp="1"/>
          </p:cNvGraphicFramePr>
          <p:nvPr>
            <p:ph idx="1"/>
            <p:extLst>
              <p:ext uri="{D42A27DB-BD31-4B8C-83A1-F6EECF244321}">
                <p14:modId xmlns:p14="http://schemas.microsoft.com/office/powerpoint/2010/main" val="2170946204"/>
              </p:ext>
            </p:extLst>
          </p:nvPr>
        </p:nvGraphicFramePr>
        <p:xfrm>
          <a:off x="2152650" y="2569516"/>
          <a:ext cx="7886700" cy="2900680"/>
        </p:xfrm>
        <a:graphic>
          <a:graphicData uri="http://schemas.openxmlformats.org/drawingml/2006/table">
            <a:tbl>
              <a:tblPr/>
              <a:tblGrid>
                <a:gridCol w="7886700">
                  <a:extLst>
                    <a:ext uri="{9D8B030D-6E8A-4147-A177-3AD203B41FA5}">
                      <a16:colId xmlns:a16="http://schemas.microsoft.com/office/drawing/2014/main" val="2929556640"/>
                    </a:ext>
                  </a:extLst>
                </a:gridCol>
              </a:tblGrid>
              <a:tr h="0">
                <a:tc>
                  <a:txBody>
                    <a:bodyPr/>
                    <a:lstStyle/>
                    <a:p>
                      <a:pPr rtl="0" fontAlgn="t">
                        <a:spcBef>
                          <a:spcPts val="0"/>
                        </a:spcBef>
                        <a:spcAft>
                          <a:spcPts val="0"/>
                        </a:spcAft>
                      </a:pPr>
                      <a:r>
                        <a:rPr lang="en-US" sz="1400" b="0" i="0" u="none" strike="noStrike" dirty="0">
                          <a:solidFill>
                            <a:srgbClr val="888888"/>
                          </a:solidFill>
                          <a:effectLst/>
                          <a:latin typeface="Consolas" panose="020B0609020204030204" pitchFamily="49" charset="0"/>
                        </a:rPr>
                        <a:t>//function to get right child of a node of a tree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AA"/>
                          </a:solidFill>
                          <a:effectLst/>
                          <a:latin typeface="Consolas" panose="020B0609020204030204" pitchFamily="49" charset="0"/>
                        </a:rPr>
                        <a:t>get_right_child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index)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*index)+</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tree_array_size</a:t>
                      </a:r>
                      <a:r>
                        <a:rPr lang="en-US" sz="1400" b="0" i="0" u="none" strike="noStrike" dirty="0">
                          <a:solidFill>
                            <a:srgbClr val="FFFFFF"/>
                          </a:solidFill>
                          <a:effectLst/>
                          <a:latin typeface="Consolas" panose="020B0609020204030204" pitchFamily="49" charset="0"/>
                        </a:rPr>
                        <a:t>) &amp;&amp; (index &gt;=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*index)+</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888888"/>
                          </a:solidFill>
                          <a:effectLst/>
                          <a:latin typeface="Consolas" panose="020B0609020204030204" pitchFamily="49" charset="0"/>
                        </a:rPr>
                        <a:t>//function to get left child of a node of a tree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AA"/>
                          </a:solidFill>
                          <a:effectLst/>
                          <a:latin typeface="Consolas" panose="020B0609020204030204" pitchFamily="49" charset="0"/>
                        </a:rPr>
                        <a:t>get_left_child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index)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*index) &lt; </a:t>
                      </a:r>
                      <a:r>
                        <a:rPr lang="en-US" sz="1400" b="0" i="0" u="none" strike="noStrike" dirty="0" err="1">
                          <a:solidFill>
                            <a:srgbClr val="FFFFFF"/>
                          </a:solidFill>
                          <a:effectLst/>
                          <a:latin typeface="Consolas" panose="020B0609020204030204" pitchFamily="49" charset="0"/>
                        </a:rPr>
                        <a:t>tree_array_size</a:t>
                      </a:r>
                      <a:r>
                        <a:rPr lang="en-US" sz="1400" b="0" i="0" u="none" strike="noStrike" dirty="0">
                          <a:solidFill>
                            <a:srgbClr val="FFFFFF"/>
                          </a:solidFill>
                          <a:effectLst/>
                          <a:latin typeface="Consolas" panose="020B0609020204030204" pitchFamily="49" charset="0"/>
                        </a:rPr>
                        <a:t>) &amp;&amp; (index &gt;=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*index;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926733492"/>
                  </a:ext>
                </a:extLst>
              </a:tr>
            </a:tbl>
          </a:graphicData>
        </a:graphic>
      </p:graphicFrame>
      <p:sp>
        <p:nvSpPr>
          <p:cNvPr id="11" name="Rectangle 1">
            <a:extLst>
              <a:ext uri="{FF2B5EF4-FFF2-40B4-BE49-F238E27FC236}">
                <a16:creationId xmlns:a16="http://schemas.microsoft.com/office/drawing/2014/main" id="{135DE00A-8105-4A01-AB37-1B7C43601F71}"/>
              </a:ext>
            </a:extLst>
          </p:cNvPr>
          <p:cNvSpPr>
            <a:spLocks noChangeArrowheads="1"/>
          </p:cNvSpPr>
          <p:nvPr/>
        </p:nvSpPr>
        <p:spPr bwMode="auto">
          <a:xfrm>
            <a:off x="0" y="-94565"/>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1226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6D97-5415-493D-BC99-BA47E817B510}"/>
              </a:ext>
            </a:extLst>
          </p:cNvPr>
          <p:cNvSpPr>
            <a:spLocks noGrp="1"/>
          </p:cNvSpPr>
          <p:nvPr>
            <p:ph type="title"/>
          </p:nvPr>
        </p:nvSpPr>
        <p:spPr/>
        <p:txBody>
          <a:bodyPr/>
          <a:lstStyle/>
          <a:p>
            <a:r>
              <a:rPr lang="en-US" dirty="0"/>
              <a:t>Codes in C – swap/get parent</a:t>
            </a:r>
          </a:p>
        </p:txBody>
      </p:sp>
      <p:sp>
        <p:nvSpPr>
          <p:cNvPr id="4" name="Footer Placeholder 3">
            <a:extLst>
              <a:ext uri="{FF2B5EF4-FFF2-40B4-BE49-F238E27FC236}">
                <a16:creationId xmlns:a16="http://schemas.microsoft.com/office/drawing/2014/main" id="{23EDB990-7F4A-47DD-8940-2E27EAE0624D}"/>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D6BD301F-F38E-4C82-AFE2-968DE7C62290}"/>
              </a:ext>
            </a:extLst>
          </p:cNvPr>
          <p:cNvSpPr>
            <a:spLocks noGrp="1"/>
          </p:cNvSpPr>
          <p:nvPr>
            <p:ph type="sldNum" sz="quarter" idx="12"/>
          </p:nvPr>
        </p:nvSpPr>
        <p:spPr/>
        <p:txBody>
          <a:bodyPr/>
          <a:lstStyle/>
          <a:p>
            <a:fld id="{AD3067CC-A3D2-4771-B551-15F5F02A511B}" type="slidenum">
              <a:rPr lang="en-US" smtClean="0"/>
              <a:t>61</a:t>
            </a:fld>
            <a:endParaRPr lang="en-US"/>
          </a:p>
        </p:txBody>
      </p:sp>
      <p:sp>
        <p:nvSpPr>
          <p:cNvPr id="7" name="Rectangle 1">
            <a:extLst>
              <a:ext uri="{FF2B5EF4-FFF2-40B4-BE49-F238E27FC236}">
                <a16:creationId xmlns:a16="http://schemas.microsoft.com/office/drawing/2014/main" id="{73554574-1D8F-4ABB-AF10-2AB9894C1E27}"/>
              </a:ext>
            </a:extLst>
          </p:cNvPr>
          <p:cNvSpPr>
            <a:spLocks noChangeArrowheads="1"/>
          </p:cNvSpPr>
          <p:nvPr/>
        </p:nvSpPr>
        <p:spPr bwMode="auto">
          <a:xfrm>
            <a:off x="2628900" y="-236608"/>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152BF0E-76BE-4AFE-B859-9AFE434329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8B36C69-4D7A-4E4F-803B-D00FB937B1B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135DE00A-8105-4A01-AB37-1B7C43601F71}"/>
              </a:ext>
            </a:extLst>
          </p:cNvPr>
          <p:cNvSpPr>
            <a:spLocks noChangeArrowheads="1"/>
          </p:cNvSpPr>
          <p:nvPr/>
        </p:nvSpPr>
        <p:spPr bwMode="auto">
          <a:xfrm>
            <a:off x="0" y="-94565"/>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F3ACFF8A-9119-4E2A-8EB6-E09E33A4D230}"/>
              </a:ext>
            </a:extLst>
          </p:cNvPr>
          <p:cNvGraphicFramePr>
            <a:graphicFrameLocks noGrp="1"/>
          </p:cNvGraphicFramePr>
          <p:nvPr>
            <p:ph idx="1"/>
            <p:extLst>
              <p:ext uri="{D42A27DB-BD31-4B8C-83A1-F6EECF244321}">
                <p14:modId xmlns:p14="http://schemas.microsoft.com/office/powerpoint/2010/main" val="2077002406"/>
              </p:ext>
            </p:extLst>
          </p:nvPr>
        </p:nvGraphicFramePr>
        <p:xfrm>
          <a:off x="1733550" y="2466499"/>
          <a:ext cx="7886700" cy="3114040"/>
        </p:xfrm>
        <a:graphic>
          <a:graphicData uri="http://schemas.openxmlformats.org/drawingml/2006/table">
            <a:tbl>
              <a:tblPr/>
              <a:tblGrid>
                <a:gridCol w="7886700">
                  <a:extLst>
                    <a:ext uri="{9D8B030D-6E8A-4147-A177-3AD203B41FA5}">
                      <a16:colId xmlns:a16="http://schemas.microsoft.com/office/drawing/2014/main" val="1836780483"/>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void</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swap</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*b )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t = *a;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 = *b;</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*b = 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p>
                      <a:pPr rtl="0" fontAlgn="t">
                        <a:spcBef>
                          <a:spcPts val="0"/>
                        </a:spcBef>
                        <a:spcAft>
                          <a:spcPts val="0"/>
                        </a:spcAft>
                      </a:pPr>
                      <a:br>
                        <a:rPr lang="en-US" sz="1400" b="0" i="0" u="none" strike="noStrike" dirty="0">
                          <a:solidFill>
                            <a:srgbClr val="FFFFFF"/>
                          </a:solidFill>
                          <a:effectLst/>
                          <a:latin typeface="Consolas" panose="020B0609020204030204" pitchFamily="49" charset="0"/>
                        </a:rPr>
                      </a:br>
                      <a:r>
                        <a:rPr lang="en-US" sz="1400" b="0" i="0" u="none" strike="noStrike" dirty="0">
                          <a:solidFill>
                            <a:srgbClr val="888888"/>
                          </a:solidFill>
                          <a:effectLst/>
                          <a:latin typeface="Consolas" panose="020B0609020204030204" pitchFamily="49" charset="0"/>
                        </a:rPr>
                        <a:t>//function to get the parent of a node of a tree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AA"/>
                          </a:solidFill>
                          <a:effectLst/>
                          <a:latin typeface="Consolas" panose="020B0609020204030204" pitchFamily="49" charset="0"/>
                        </a:rPr>
                        <a:t>get_parent</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A[],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index)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((index &gt;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&amp;&amp; (index &lt; </a:t>
                      </a:r>
                      <a:r>
                        <a:rPr lang="en-US" sz="1400" b="0" i="0" u="none" strike="noStrike" dirty="0" err="1">
                          <a:solidFill>
                            <a:srgbClr val="FFFFFF"/>
                          </a:solidFill>
                          <a:effectLst/>
                          <a:latin typeface="Consolas" panose="020B0609020204030204" pitchFamily="49" charset="0"/>
                        </a:rPr>
                        <a:t>tree_array_size</a:t>
                      </a: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index/</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598133574"/>
                  </a:ext>
                </a:extLst>
              </a:tr>
            </a:tbl>
          </a:graphicData>
        </a:graphic>
      </p:graphicFrame>
      <p:sp>
        <p:nvSpPr>
          <p:cNvPr id="13" name="Rectangle 1">
            <a:extLst>
              <a:ext uri="{FF2B5EF4-FFF2-40B4-BE49-F238E27FC236}">
                <a16:creationId xmlns:a16="http://schemas.microsoft.com/office/drawing/2014/main" id="{3CF8832E-786B-4BBE-AA1B-B4A99DE4935D}"/>
              </a:ext>
            </a:extLst>
          </p:cNvPr>
          <p:cNvSpPr>
            <a:spLocks noChangeArrowheads="1"/>
          </p:cNvSpPr>
          <p:nvPr/>
        </p:nvSpPr>
        <p:spPr bwMode="auto">
          <a:xfrm>
            <a:off x="0" y="-94565"/>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638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DC0D-29F9-41E5-ACC4-E6CA91E37667}"/>
              </a:ext>
            </a:extLst>
          </p:cNvPr>
          <p:cNvSpPr>
            <a:spLocks noGrp="1"/>
          </p:cNvSpPr>
          <p:nvPr>
            <p:ph type="title"/>
          </p:nvPr>
        </p:nvSpPr>
        <p:spPr>
          <a:xfrm>
            <a:off x="838200" y="365125"/>
            <a:ext cx="10515600" cy="1325563"/>
          </a:xfrm>
        </p:spPr>
        <p:txBody>
          <a:bodyPr/>
          <a:lstStyle/>
          <a:p>
            <a:r>
              <a:rPr lang="en-US"/>
              <a:t>Heap – Cont.	</a:t>
            </a:r>
            <a:endParaRPr lang="en-US" dirty="0"/>
          </a:p>
        </p:txBody>
      </p:sp>
      <p:sp>
        <p:nvSpPr>
          <p:cNvPr id="3" name="Content Placeholder 2">
            <a:extLst>
              <a:ext uri="{FF2B5EF4-FFF2-40B4-BE49-F238E27FC236}">
                <a16:creationId xmlns:a16="http://schemas.microsoft.com/office/drawing/2014/main" id="{2F15A49A-96F2-494D-A839-0DBBC264FB02}"/>
              </a:ext>
            </a:extLst>
          </p:cNvPr>
          <p:cNvSpPr>
            <a:spLocks noGrp="1"/>
          </p:cNvSpPr>
          <p:nvPr>
            <p:ph idx="1"/>
          </p:nvPr>
        </p:nvSpPr>
        <p:spPr>
          <a:xfrm>
            <a:off x="838200" y="1825625"/>
            <a:ext cx="10515600" cy="4351338"/>
          </a:xfrm>
        </p:spPr>
        <p:txBody>
          <a:bodyPr/>
          <a:lstStyle/>
          <a:p>
            <a:r>
              <a:rPr lang="en-US"/>
              <a:t>We declare the size of the heap explicitly and it may differ from the size of the array. For example, for an array with a size of Array.length, a heap will only contain the elements which are within the declared size of the heap.</a:t>
            </a:r>
            <a:endParaRPr lang="en-US" dirty="0"/>
          </a:p>
        </p:txBody>
      </p:sp>
      <p:sp>
        <p:nvSpPr>
          <p:cNvPr id="4" name="Footer Placeholder 3">
            <a:extLst>
              <a:ext uri="{FF2B5EF4-FFF2-40B4-BE49-F238E27FC236}">
                <a16:creationId xmlns:a16="http://schemas.microsoft.com/office/drawing/2014/main" id="{53C163D8-0A61-4A70-BDA0-A392DA69EA6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F6374EFB-4C08-46C7-8D59-B320A5AE3ABE}"/>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7</a:t>
            </a:fld>
            <a:endParaRPr lang="en-US"/>
          </a:p>
        </p:txBody>
      </p:sp>
    </p:spTree>
    <p:extLst>
      <p:ext uri="{BB962C8B-B14F-4D97-AF65-F5344CB8AC3E}">
        <p14:creationId xmlns:p14="http://schemas.microsoft.com/office/powerpoint/2010/main" val="20457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6CE6-1F67-4472-9158-ED9A48FFF774}"/>
              </a:ext>
            </a:extLst>
          </p:cNvPr>
          <p:cNvSpPr>
            <a:spLocks noGrp="1"/>
          </p:cNvSpPr>
          <p:nvPr>
            <p:ph type="title"/>
          </p:nvPr>
        </p:nvSpPr>
        <p:spPr>
          <a:xfrm>
            <a:off x="838200" y="365125"/>
            <a:ext cx="10515600" cy="1325563"/>
          </a:xfrm>
        </p:spPr>
        <p:txBody>
          <a:bodyPr/>
          <a:lstStyle/>
          <a:p>
            <a:r>
              <a:rPr lang="en-US"/>
              <a:t>Heap – Example	</a:t>
            </a:r>
            <a:endParaRPr lang="en-US" dirty="0"/>
          </a:p>
        </p:txBody>
      </p:sp>
      <p:pic>
        <p:nvPicPr>
          <p:cNvPr id="2050" name="Picture 2" descr="heap using array">
            <a:extLst>
              <a:ext uri="{FF2B5EF4-FFF2-40B4-BE49-F238E27FC236}">
                <a16:creationId xmlns:a16="http://schemas.microsoft.com/office/drawing/2014/main" id="{F3D70083-F500-48E3-98CE-7AC249FDA1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4372" y="1825625"/>
            <a:ext cx="4463255"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EFAE1D8-6790-4623-A91F-BF3826F684E7}"/>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497AD07D-EA40-483B-B85E-986DD6ED0D00}"/>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8</a:t>
            </a:fld>
            <a:endParaRPr lang="en-US"/>
          </a:p>
        </p:txBody>
      </p:sp>
    </p:spTree>
    <p:extLst>
      <p:ext uri="{BB962C8B-B14F-4D97-AF65-F5344CB8AC3E}">
        <p14:creationId xmlns:p14="http://schemas.microsoft.com/office/powerpoint/2010/main" val="16291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3D6C-7E49-44B2-AE0B-D593C3379908}"/>
              </a:ext>
            </a:extLst>
          </p:cNvPr>
          <p:cNvSpPr>
            <a:spLocks noGrp="1"/>
          </p:cNvSpPr>
          <p:nvPr>
            <p:ph type="title"/>
          </p:nvPr>
        </p:nvSpPr>
        <p:spPr>
          <a:xfrm>
            <a:off x="838200" y="365125"/>
            <a:ext cx="10515600" cy="1325563"/>
          </a:xfrm>
        </p:spPr>
        <p:txBody>
          <a:bodyPr/>
          <a:lstStyle/>
          <a:p>
            <a:r>
              <a:rPr lang="en-US"/>
              <a:t>Properties of a Heap</a:t>
            </a:r>
            <a:endParaRPr lang="en-US" dirty="0"/>
          </a:p>
        </p:txBody>
      </p:sp>
      <p:sp>
        <p:nvSpPr>
          <p:cNvPr id="13" name="Content Placeholder 12">
            <a:extLst>
              <a:ext uri="{FF2B5EF4-FFF2-40B4-BE49-F238E27FC236}">
                <a16:creationId xmlns:a16="http://schemas.microsoft.com/office/drawing/2014/main" id="{E39E1396-917B-429A-B549-0662803591EC}"/>
              </a:ext>
            </a:extLst>
          </p:cNvPr>
          <p:cNvSpPr>
            <a:spLocks noGrp="1"/>
          </p:cNvSpPr>
          <p:nvPr>
            <p:ph idx="1"/>
          </p:nvPr>
        </p:nvSpPr>
        <p:spPr>
          <a:xfrm>
            <a:off x="838200" y="1825625"/>
            <a:ext cx="10515600" cy="4351338"/>
          </a:xfrm>
        </p:spPr>
        <p:txBody>
          <a:bodyPr/>
          <a:lstStyle/>
          <a:p>
            <a:r>
              <a:rPr lang="en-US" dirty="0"/>
              <a:t>Basically, we implement two kinds of heaps:</a:t>
            </a:r>
          </a:p>
          <a:p>
            <a:pPr lvl="1"/>
            <a:r>
              <a:rPr lang="en-US" dirty="0"/>
              <a:t>Max Heap</a:t>
            </a:r>
          </a:p>
          <a:p>
            <a:pPr lvl="1"/>
            <a:r>
              <a:rPr lang="en-US" dirty="0"/>
              <a:t>Min Heap</a:t>
            </a:r>
          </a:p>
        </p:txBody>
      </p:sp>
      <p:sp>
        <p:nvSpPr>
          <p:cNvPr id="4" name="Footer Placeholder 3">
            <a:extLst>
              <a:ext uri="{FF2B5EF4-FFF2-40B4-BE49-F238E27FC236}">
                <a16:creationId xmlns:a16="http://schemas.microsoft.com/office/drawing/2014/main" id="{06736B77-67B3-46C7-894B-91CCE2B27693}"/>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163BAE2-0EEB-4D64-AAA0-BB5DB15BA8B1}"/>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9</a:t>
            </a:fld>
            <a:endParaRPr lang="en-US"/>
          </a:p>
        </p:txBody>
      </p:sp>
    </p:spTree>
    <p:extLst>
      <p:ext uri="{BB962C8B-B14F-4D97-AF65-F5344CB8AC3E}">
        <p14:creationId xmlns:p14="http://schemas.microsoft.com/office/powerpoint/2010/main" val="318083390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3040</Words>
  <Application>Microsoft Office PowerPoint</Application>
  <PresentationFormat>Widescreen</PresentationFormat>
  <Paragraphs>294</Paragraphs>
  <Slides>61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Consolas</vt:lpstr>
      <vt:lpstr>Custom Design</vt:lpstr>
      <vt:lpstr>Data Structure &amp; Algorithms</vt:lpstr>
      <vt:lpstr>Heap</vt:lpstr>
      <vt:lpstr>Complete Binary Tree</vt:lpstr>
      <vt:lpstr>Complete Binary Tree – Example </vt:lpstr>
      <vt:lpstr>Heap – Example </vt:lpstr>
      <vt:lpstr>Heap – Cont. </vt:lpstr>
      <vt:lpstr>Heap – Cont. </vt:lpstr>
      <vt:lpstr>Heap – Example </vt:lpstr>
      <vt:lpstr>Properties of a Heap</vt:lpstr>
      <vt:lpstr>Max Heap</vt:lpstr>
      <vt:lpstr>Max Heap – Cont.</vt:lpstr>
      <vt:lpstr>Min Heap</vt:lpstr>
      <vt:lpstr>Min Heap – Cont.</vt:lpstr>
      <vt:lpstr>Max Heap &amp; Min Heap</vt:lpstr>
      <vt:lpstr>Heap Tree Representation</vt:lpstr>
      <vt:lpstr>Representation of Heap in One-dimensional Array</vt:lpstr>
      <vt:lpstr>Heapify</vt:lpstr>
      <vt:lpstr>Max-Heapify</vt:lpstr>
      <vt:lpstr>Max-Heapify – Example</vt:lpstr>
      <vt:lpstr>Max-Heapify – Cont.</vt:lpstr>
      <vt:lpstr>Max-Heapify – Example </vt:lpstr>
      <vt:lpstr>Max-Heapify – step by step</vt:lpstr>
      <vt:lpstr>Max-Heapify – step by step</vt:lpstr>
      <vt:lpstr>Max-Heapify – step by step</vt:lpstr>
      <vt:lpstr>Max-Heapify – step by step</vt:lpstr>
      <vt:lpstr>Max-Heapify Algorithm</vt:lpstr>
      <vt:lpstr>Max-Heapify Complexity</vt:lpstr>
      <vt:lpstr>Analysis of Heapify</vt:lpstr>
      <vt:lpstr>Analysis of Heapify</vt:lpstr>
      <vt:lpstr>Analysis of Heapify</vt:lpstr>
      <vt:lpstr>Analysis of Heapify</vt:lpstr>
      <vt:lpstr>Analysis of Heapify</vt:lpstr>
      <vt:lpstr>Maximum Number of Nodes</vt:lpstr>
      <vt:lpstr>Maximum Number of Nodes</vt:lpstr>
      <vt:lpstr>Maximum Number of Nodes</vt:lpstr>
      <vt:lpstr>Maximum Number of Nodes</vt:lpstr>
      <vt:lpstr>Analysis of Heapify</vt:lpstr>
      <vt:lpstr>Analysis of Heapify</vt:lpstr>
      <vt:lpstr>Analysis of Heapify</vt:lpstr>
      <vt:lpstr>Build a Heap</vt:lpstr>
      <vt:lpstr>Build a Heap</vt:lpstr>
      <vt:lpstr>Build a Heap</vt:lpstr>
      <vt:lpstr>Build a Heap</vt:lpstr>
      <vt:lpstr>Build a Heap</vt:lpstr>
      <vt:lpstr>Build a Heap</vt:lpstr>
      <vt:lpstr>Build a Heap – Algorithm </vt:lpstr>
      <vt:lpstr>Build a Heap – Algorithm </vt:lpstr>
      <vt:lpstr>Analysis of Build-Heap</vt:lpstr>
      <vt:lpstr>A More Precise Analysis</vt:lpstr>
      <vt:lpstr>A More Precise Analysis</vt:lpstr>
      <vt:lpstr>A More Precise Analysis</vt:lpstr>
      <vt:lpstr>A More Precise Analysis</vt:lpstr>
      <vt:lpstr>A More Precise Analysis</vt:lpstr>
      <vt:lpstr>A More Precise Analysis</vt:lpstr>
      <vt:lpstr>A More Precise Analysis</vt:lpstr>
      <vt:lpstr>A More Precise Analysis</vt:lpstr>
      <vt:lpstr>Codes in C – Build Max Heap </vt:lpstr>
      <vt:lpstr>Codes in C – Max Heapify</vt:lpstr>
      <vt:lpstr>Codes in C – Max Heapify</vt:lpstr>
      <vt:lpstr>Codes in C – get right/left child</vt:lpstr>
      <vt:lpstr>Codes in C – swap/get parent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pariyamehrbod</dc:creator>
  <cp:lastModifiedBy>bardia ardakanian</cp:lastModifiedBy>
  <cp:revision>34</cp:revision>
  <dcterms:modified xsi:type="dcterms:W3CDTF">2021-11-06T12:13:40Z</dcterms:modified>
</cp:coreProperties>
</file>