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9"/>
  </p:notesMasterIdLst>
  <p:sldIdLst>
    <p:sldId id="256" r:id="rId2"/>
    <p:sldId id="257" r:id="rId3"/>
    <p:sldId id="258" r:id="rId4"/>
    <p:sldId id="259" r:id="rId5"/>
    <p:sldId id="260" r:id="rId6"/>
    <p:sldId id="261" r:id="rId7"/>
    <p:sldId id="263" r:id="rId8"/>
    <p:sldId id="264" r:id="rId9"/>
    <p:sldId id="266" r:id="rId10"/>
    <p:sldId id="267" r:id="rId11"/>
    <p:sldId id="268" r:id="rId12"/>
    <p:sldId id="270" r:id="rId13"/>
    <p:sldId id="272" r:id="rId14"/>
    <p:sldId id="271"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iya" initials="p" lastIdx="12" clrIdx="0">
    <p:extLst>
      <p:ext uri="{19B8F6BF-5375-455C-9EA6-DF929625EA0E}">
        <p15:presenceInfo xmlns:p15="http://schemas.microsoft.com/office/powerpoint/2012/main" userId="ad514e9506d39b4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679EC3-C50F-4451-A0B4-6A622120E476}">
  <a:tblStyle styleId="{56679EC3-C50F-4451-A0B4-6A622120E47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599"/>
  </p:normalViewPr>
  <p:slideViewPr>
    <p:cSldViewPr snapToGrid="0" snapToObjects="1">
      <p:cViewPr varScale="1">
        <p:scale>
          <a:sx n="103" d="100"/>
          <a:sy n="103" d="100"/>
        </p:scale>
        <p:origin x="144"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397097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70431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Data Structure &amp; Algorithms Fall 2021</a:t>
            </a:r>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1" name="Google Shape;21;p2"/>
          <p:cNvPicPr preferRelativeResize="0"/>
          <p:nvPr/>
        </p:nvPicPr>
        <p:blipFill rotWithShape="1">
          <a:blip r:embed="rId2">
            <a:alphaModFix/>
          </a:blip>
          <a:srcRect/>
          <a:stretch/>
        </p:blipFill>
        <p:spPr>
          <a:xfrm>
            <a:off x="9199669" y="588368"/>
            <a:ext cx="1468331" cy="1727795"/>
          </a:xfrm>
          <a:prstGeom prst="rect">
            <a:avLst/>
          </a:prstGeom>
          <a:noFill/>
          <a:ln>
            <a:noFill/>
          </a:ln>
        </p:spPr>
      </p:pic>
    </p:spTree>
    <p:extLst>
      <p:ext uri="{BB962C8B-B14F-4D97-AF65-F5344CB8AC3E}">
        <p14:creationId xmlns:p14="http://schemas.microsoft.com/office/powerpoint/2010/main" val="3523484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8AC02-903B-4EEC-8330-86F310DF44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439E77-962B-4CC6-88BD-51F4E2C755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B7E3D7-474D-43AA-8E80-5E0AB36551A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7ADDD37-0B77-4545-BEEB-520B3DB4A05A}"/>
              </a:ext>
            </a:extLst>
          </p:cNvPr>
          <p:cNvSpPr>
            <a:spLocks noGrp="1"/>
          </p:cNvSpPr>
          <p:nvPr>
            <p:ph type="ftr" sz="quarter" idx="11"/>
          </p:nvPr>
        </p:nvSpPr>
        <p:spPr/>
        <p:txBody>
          <a:bodyPr/>
          <a:lstStyle/>
          <a:p>
            <a:r>
              <a:rPr lang="en-US"/>
              <a:t>Data Structure &amp; Algorithms Fall 2021</a:t>
            </a:r>
          </a:p>
        </p:txBody>
      </p:sp>
      <p:sp>
        <p:nvSpPr>
          <p:cNvPr id="6" name="Slide Number Placeholder 5">
            <a:extLst>
              <a:ext uri="{FF2B5EF4-FFF2-40B4-BE49-F238E27FC236}">
                <a16:creationId xmlns:a16="http://schemas.microsoft.com/office/drawing/2014/main" id="{ABE1D262-E346-4B32-9E78-654086DAE091}"/>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367779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F2901-C25F-405F-82AA-0919365250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D3EF5D-F87F-458A-A742-FD77B269C3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23838C-E454-4095-BF63-76EFBF52A54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C4E70C8-0876-4BDE-BCD2-4E66DC1D622B}"/>
              </a:ext>
            </a:extLst>
          </p:cNvPr>
          <p:cNvSpPr>
            <a:spLocks noGrp="1"/>
          </p:cNvSpPr>
          <p:nvPr>
            <p:ph type="ftr" sz="quarter" idx="11"/>
          </p:nvPr>
        </p:nvSpPr>
        <p:spPr/>
        <p:txBody>
          <a:bodyPr/>
          <a:lstStyle/>
          <a:p>
            <a:r>
              <a:rPr lang="en-US"/>
              <a:t>Data Structure &amp; Algorithms Fall 2021</a:t>
            </a:r>
          </a:p>
        </p:txBody>
      </p:sp>
      <p:sp>
        <p:nvSpPr>
          <p:cNvPr id="6" name="Slide Number Placeholder 5">
            <a:extLst>
              <a:ext uri="{FF2B5EF4-FFF2-40B4-BE49-F238E27FC236}">
                <a16:creationId xmlns:a16="http://schemas.microsoft.com/office/drawing/2014/main" id="{9C12B28C-3F40-43BB-B119-BDF2DFE95868}"/>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954317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041FC-365B-4663-8359-1A49A1115C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C3DE93-B210-4E02-AA2E-E946D4B95D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59340A-13F6-4A01-893C-D2BB9DA459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DC98721-B34B-47E2-A809-C2337CEE201B}"/>
              </a:ext>
            </a:extLst>
          </p:cNvPr>
          <p:cNvSpPr>
            <a:spLocks noGrp="1"/>
          </p:cNvSpPr>
          <p:nvPr>
            <p:ph type="ftr" sz="quarter" idx="11"/>
          </p:nvPr>
        </p:nvSpPr>
        <p:spPr/>
        <p:txBody>
          <a:bodyPr/>
          <a:lstStyle/>
          <a:p>
            <a:r>
              <a:rPr lang="en-US"/>
              <a:t>Data Structure &amp; Algorithms Fall 2021</a:t>
            </a:r>
          </a:p>
        </p:txBody>
      </p:sp>
      <p:sp>
        <p:nvSpPr>
          <p:cNvPr id="6" name="Slide Number Placeholder 5">
            <a:extLst>
              <a:ext uri="{FF2B5EF4-FFF2-40B4-BE49-F238E27FC236}">
                <a16:creationId xmlns:a16="http://schemas.microsoft.com/office/drawing/2014/main" id="{B6A3DBC4-FD2E-4DD3-BDFB-806C7C174746}"/>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168831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BE260-85A1-4EC3-9C32-593EDA2D8B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8EE6CD-8C42-4A33-8F2F-9BD7039DA2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AC9FF6-A408-4546-9E15-99523D14938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0B603FE-D482-4642-9AF8-FA7EC110E44B}"/>
              </a:ext>
            </a:extLst>
          </p:cNvPr>
          <p:cNvSpPr>
            <a:spLocks noGrp="1"/>
          </p:cNvSpPr>
          <p:nvPr>
            <p:ph type="ftr" sz="quarter" idx="11"/>
          </p:nvPr>
        </p:nvSpPr>
        <p:spPr/>
        <p:txBody>
          <a:bodyPr/>
          <a:lstStyle/>
          <a:p>
            <a:r>
              <a:rPr lang="en-US"/>
              <a:t>Data Structure &amp; Algorithms Fall 2021</a:t>
            </a:r>
          </a:p>
        </p:txBody>
      </p:sp>
      <p:sp>
        <p:nvSpPr>
          <p:cNvPr id="6" name="Slide Number Placeholder 5">
            <a:extLst>
              <a:ext uri="{FF2B5EF4-FFF2-40B4-BE49-F238E27FC236}">
                <a16:creationId xmlns:a16="http://schemas.microsoft.com/office/drawing/2014/main" id="{D47E8820-90AB-49FA-9F72-32051BA121CF}"/>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631769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3F573-E312-47B2-9682-9B7912B4D9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7FC35E-F760-4B3E-868C-CD4AB08B22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3DC68E-DD1F-45E9-B0AD-7CB4AE2436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4E5A36-99CB-4FF3-9498-5DC8765B3DB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146BB3E-B6C7-4D84-8C06-129D2650E836}"/>
              </a:ext>
            </a:extLst>
          </p:cNvPr>
          <p:cNvSpPr>
            <a:spLocks noGrp="1"/>
          </p:cNvSpPr>
          <p:nvPr>
            <p:ph type="ftr" sz="quarter" idx="11"/>
          </p:nvPr>
        </p:nvSpPr>
        <p:spPr/>
        <p:txBody>
          <a:bodyPr/>
          <a:lstStyle/>
          <a:p>
            <a:r>
              <a:rPr lang="en-US"/>
              <a:t>Data Structure &amp; Algorithms Fall 2021</a:t>
            </a:r>
          </a:p>
        </p:txBody>
      </p:sp>
      <p:sp>
        <p:nvSpPr>
          <p:cNvPr id="7" name="Slide Number Placeholder 6">
            <a:extLst>
              <a:ext uri="{FF2B5EF4-FFF2-40B4-BE49-F238E27FC236}">
                <a16:creationId xmlns:a16="http://schemas.microsoft.com/office/drawing/2014/main" id="{DE2CD0F2-DCCD-481C-A653-9C23A0908EE5}"/>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2322000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2E748-C485-4F17-A28A-273CFD366E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8CF7D3-BF80-4851-B13E-B1D0A328C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24224B-7359-4A7A-9494-B33FD2072F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D2B2F8-FC8C-4BBF-B56B-6939DB5435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B9F30E-0621-4DB5-A842-5246C405FC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DB9A9B-4B8F-474C-AFDB-238D4BC81C1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2361843-23B3-4B5D-A76A-B97722B08EC0}"/>
              </a:ext>
            </a:extLst>
          </p:cNvPr>
          <p:cNvSpPr>
            <a:spLocks noGrp="1"/>
          </p:cNvSpPr>
          <p:nvPr>
            <p:ph type="ftr" sz="quarter" idx="11"/>
          </p:nvPr>
        </p:nvSpPr>
        <p:spPr/>
        <p:txBody>
          <a:bodyPr/>
          <a:lstStyle/>
          <a:p>
            <a:r>
              <a:rPr lang="en-US"/>
              <a:t>Data Structure &amp; Algorithms Fall 2021</a:t>
            </a:r>
          </a:p>
        </p:txBody>
      </p:sp>
      <p:sp>
        <p:nvSpPr>
          <p:cNvPr id="9" name="Slide Number Placeholder 8">
            <a:extLst>
              <a:ext uri="{FF2B5EF4-FFF2-40B4-BE49-F238E27FC236}">
                <a16:creationId xmlns:a16="http://schemas.microsoft.com/office/drawing/2014/main" id="{01988613-4BDB-4D68-BF4A-8CAFCE062A23}"/>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1716173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06B72-5ECB-4CA4-9905-BB6F7E0003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646722-8525-491E-8770-097782CB1F8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58834FB-B267-404A-8D45-5FF6CD9D0EF5}"/>
              </a:ext>
            </a:extLst>
          </p:cNvPr>
          <p:cNvSpPr>
            <a:spLocks noGrp="1"/>
          </p:cNvSpPr>
          <p:nvPr>
            <p:ph type="ftr" sz="quarter" idx="11"/>
          </p:nvPr>
        </p:nvSpPr>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96D9D87B-0D96-4CEB-A278-9C8990733C1A}"/>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354003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B64D29-AC99-4BA1-B4CC-00D7A89CB297}"/>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73A3F8BE-E284-4CD6-A1D4-DAB862D6D195}"/>
              </a:ext>
            </a:extLst>
          </p:cNvPr>
          <p:cNvSpPr>
            <a:spLocks noGrp="1"/>
          </p:cNvSpPr>
          <p:nvPr>
            <p:ph type="ftr" sz="quarter" idx="11"/>
          </p:nvPr>
        </p:nvSpPr>
        <p:spPr/>
        <p:txBody>
          <a:bodyPr/>
          <a:lstStyle/>
          <a:p>
            <a:r>
              <a:rPr lang="en-US"/>
              <a:t>Data Structure &amp; Algorithms Fall 2021</a:t>
            </a:r>
          </a:p>
        </p:txBody>
      </p:sp>
      <p:sp>
        <p:nvSpPr>
          <p:cNvPr id="4" name="Slide Number Placeholder 3">
            <a:extLst>
              <a:ext uri="{FF2B5EF4-FFF2-40B4-BE49-F238E27FC236}">
                <a16:creationId xmlns:a16="http://schemas.microsoft.com/office/drawing/2014/main" id="{7C702706-95F4-4922-80B3-A5190EFB100E}"/>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2177822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B4C20-8112-4A01-9BCA-876816FF62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769509-41DC-4311-BCF3-E2ABDE1C5A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E06253-AB7E-4CEE-AFDC-4E208A4FC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49A223-1A0C-495A-83C8-039361F9E103}"/>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150FFA7-DFB6-4850-9395-3AD55D3E3676}"/>
              </a:ext>
            </a:extLst>
          </p:cNvPr>
          <p:cNvSpPr>
            <a:spLocks noGrp="1"/>
          </p:cNvSpPr>
          <p:nvPr>
            <p:ph type="ftr" sz="quarter" idx="11"/>
          </p:nvPr>
        </p:nvSpPr>
        <p:spPr/>
        <p:txBody>
          <a:bodyPr/>
          <a:lstStyle/>
          <a:p>
            <a:r>
              <a:rPr lang="en-US"/>
              <a:t>Data Structure &amp; Algorithms Fall 2021</a:t>
            </a:r>
          </a:p>
        </p:txBody>
      </p:sp>
      <p:sp>
        <p:nvSpPr>
          <p:cNvPr id="7" name="Slide Number Placeholder 6">
            <a:extLst>
              <a:ext uri="{FF2B5EF4-FFF2-40B4-BE49-F238E27FC236}">
                <a16:creationId xmlns:a16="http://schemas.microsoft.com/office/drawing/2014/main" id="{5B6CE7D0-287A-40BF-A8D1-CC55A9D50F7C}"/>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2707160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FED55-DC66-4332-AC2A-96ED925117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97A22F-E2FE-4378-9236-91DCDBC0C4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A72D74-A5F1-40B1-8FAE-47FCC7066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B716AB-6DD1-470B-BA8A-80CA2DF580F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4CC4FED2-C418-4098-9622-A1C5BB8351F2}"/>
              </a:ext>
            </a:extLst>
          </p:cNvPr>
          <p:cNvSpPr>
            <a:spLocks noGrp="1"/>
          </p:cNvSpPr>
          <p:nvPr>
            <p:ph type="ftr" sz="quarter" idx="11"/>
          </p:nvPr>
        </p:nvSpPr>
        <p:spPr/>
        <p:txBody>
          <a:bodyPr/>
          <a:lstStyle/>
          <a:p>
            <a:r>
              <a:rPr lang="en-US"/>
              <a:t>Data Structure &amp; Algorithms Fall 2021</a:t>
            </a:r>
          </a:p>
        </p:txBody>
      </p:sp>
      <p:sp>
        <p:nvSpPr>
          <p:cNvPr id="7" name="Slide Number Placeholder 6">
            <a:extLst>
              <a:ext uri="{FF2B5EF4-FFF2-40B4-BE49-F238E27FC236}">
                <a16:creationId xmlns:a16="http://schemas.microsoft.com/office/drawing/2014/main" id="{8191B091-B037-47C8-BA84-FF9D2704D014}"/>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2118165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2C1EA9-D5E0-47F4-BFBF-2B1E06D95E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E8B52A-3537-4F1A-9D13-BF58434E28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E07997-741F-4ECF-9EF3-442AE5ECF2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0D114027-9C10-45CE-85A3-F36B2795C2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 Structure &amp; Algorithms Fall 2021</a:t>
            </a:r>
          </a:p>
        </p:txBody>
      </p:sp>
      <p:sp>
        <p:nvSpPr>
          <p:cNvPr id="6" name="Slide Number Placeholder 5">
            <a:extLst>
              <a:ext uri="{FF2B5EF4-FFF2-40B4-BE49-F238E27FC236}">
                <a16:creationId xmlns:a16="http://schemas.microsoft.com/office/drawing/2014/main" id="{3F935868-46FD-46FA-878D-CE96DCF4EF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3067CC-A3D2-4771-B551-15F5F02A511B}" type="slidenum">
              <a:rPr lang="en-US" smtClean="0"/>
              <a:t>‹#›</a:t>
            </a:fld>
            <a:endParaRPr lang="en-US"/>
          </a:p>
        </p:txBody>
      </p:sp>
    </p:spTree>
    <p:extLst>
      <p:ext uri="{BB962C8B-B14F-4D97-AF65-F5344CB8AC3E}">
        <p14:creationId xmlns:p14="http://schemas.microsoft.com/office/powerpoint/2010/main" val="3896480959"/>
      </p:ext>
    </p:extLst>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1524000" y="1122363"/>
            <a:ext cx="9144000" cy="2387600"/>
          </a:xfrm>
          <a:noFill/>
          <a:ln>
            <a:noFill/>
          </a:ln>
        </p:spPr>
        <p:txBody>
          <a:bodyPr spcFirstLastPara="1" wrap="square" lIns="91425" tIns="45700" rIns="91425" bIns="45700" anchor="b" anchorCtr="0">
            <a:normAutofit/>
          </a:bodyPr>
          <a:lstStyle/>
          <a:p>
            <a:pPr lvl="0"/>
            <a:r>
              <a:rPr lang="en-US"/>
              <a:t>Data Structure &amp; Algorithms</a:t>
            </a:r>
            <a:endParaRPr lang="en-US" dirty="0"/>
          </a:p>
        </p:txBody>
      </p:sp>
      <p:sp>
        <p:nvSpPr>
          <p:cNvPr id="90" name="Google Shape;90;p13"/>
          <p:cNvSpPr txBox="1">
            <a:spLocks noGrp="1"/>
          </p:cNvSpPr>
          <p:nvPr>
            <p:ph type="subTitle" idx="1"/>
          </p:nvPr>
        </p:nvSpPr>
        <p:spPr>
          <a:xfrm>
            <a:off x="1524000" y="3602038"/>
            <a:ext cx="9144000" cy="1655762"/>
          </a:xfrm>
          <a:noFill/>
          <a:ln>
            <a:noFill/>
          </a:ln>
        </p:spPr>
        <p:txBody>
          <a:bodyPr spcFirstLastPara="1" wrap="square" lIns="91425" tIns="45700" rIns="91425" bIns="45700" anchor="t" anchorCtr="0">
            <a:normAutofit/>
          </a:bodyPr>
          <a:lstStyle/>
          <a:p>
            <a:pPr lvl="0"/>
            <a:r>
              <a:rPr lang="en-US" dirty="0"/>
              <a:t>Red Black Trees</a:t>
            </a:r>
          </a:p>
          <a:p>
            <a:pPr lvl="0"/>
            <a:endParaRPr lang="en-US" dirty="0"/>
          </a:p>
        </p:txBody>
      </p:sp>
      <p:sp>
        <p:nvSpPr>
          <p:cNvPr id="91" name="Google Shape;91;p13"/>
          <p:cNvSpPr txBox="1">
            <a:spLocks noGrp="1"/>
          </p:cNvSpPr>
          <p:nvPr>
            <p:ph type="ft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92" name="Google Shape;92;p13"/>
          <p:cNvSpPr txBox="1">
            <a:spLocks noGrp="1"/>
          </p:cNvSpPr>
          <p:nvPr>
            <p:ph type="sldNum" idx="12"/>
          </p:nvPr>
        </p:nvSpPr>
        <p:spPr>
          <a:xfrm>
            <a:off x="8610600" y="6356350"/>
            <a:ext cx="2743200" cy="365125"/>
          </a:xfrm>
          <a:noFill/>
          <a:ln>
            <a:noFill/>
          </a:ln>
        </p:spPr>
        <p:txBody>
          <a:bodyPr spcFirstLastPara="1" wrap="square" lIns="91425" tIns="45700" rIns="91425" bIns="45700" anchor="ctr" anchorCtr="0">
            <a:normAutofit/>
          </a:bodyPr>
          <a:lstStyle/>
          <a:p>
            <a:pPr lvl="0"/>
            <a:fld id="{00000000-1234-1234-1234-123412341234}" type="slidenum">
              <a:rPr lang="en-US" smtClean="0"/>
              <a:pPr lvl="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D1F07-7B23-43CC-98FA-25618A646299}"/>
              </a:ext>
            </a:extLst>
          </p:cNvPr>
          <p:cNvSpPr>
            <a:spLocks noGrp="1"/>
          </p:cNvSpPr>
          <p:nvPr>
            <p:ph type="title"/>
          </p:nvPr>
        </p:nvSpPr>
        <p:spPr>
          <a:xfrm>
            <a:off x="838200" y="365125"/>
            <a:ext cx="10515600" cy="1325563"/>
          </a:xfrm>
        </p:spPr>
        <p:txBody>
          <a:bodyPr/>
          <a:lstStyle/>
          <a:p>
            <a:r>
              <a:rPr lang="en-US" dirty="0"/>
              <a:t>Black Height of Red-Black Tree</a:t>
            </a: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7FEF3413-62D2-4135-8BA4-E9B20D715E9A}"/>
                  </a:ext>
                </a:extLst>
              </p:cNvPr>
              <p:cNvSpPr>
                <a:spLocks noGrp="1"/>
              </p:cNvSpPr>
              <p:nvPr>
                <p:ph idx="1"/>
              </p:nvPr>
            </p:nvSpPr>
            <p:spPr>
              <a:xfrm>
                <a:off x="838200" y="1825625"/>
                <a:ext cx="10515600" cy="4351338"/>
              </a:xfrm>
            </p:spPr>
            <p:txBody>
              <a:bodyPr/>
              <a:lstStyle/>
              <a:p>
                <a:r>
                  <a:rPr lang="en-US" dirty="0"/>
                  <a:t>Black height is an important term used with red-black trees. It is defined as number of black nodes on any simple path from a node x to a leaf (not including it). Black height of any node x is represented by </a:t>
                </a:r>
                <a14:m>
                  <m:oMath xmlns:m="http://schemas.openxmlformats.org/officeDocument/2006/math">
                    <m:r>
                      <a:rPr lang="en-US" dirty="0" smtClean="0">
                        <a:latin typeface="Cambria Math" panose="02040503050406030204" pitchFamily="18" charset="0"/>
                      </a:rPr>
                      <m:t>𝑏</m:t>
                    </m:r>
                    <m:r>
                      <a:rPr lang="en-US" dirty="0" smtClean="0">
                        <a:latin typeface="Cambria Math" panose="02040503050406030204" pitchFamily="18" charset="0"/>
                      </a:rPr>
                      <m:t>h</m:t>
                    </m:r>
                    <m:r>
                      <a:rPr lang="en-US" dirty="0">
                        <a:latin typeface="Cambria Math" panose="02040503050406030204" pitchFamily="18" charset="0"/>
                      </a:rPr>
                      <m:t>(</m:t>
                    </m:r>
                    <m:r>
                      <a:rPr lang="en-US" dirty="0">
                        <a:latin typeface="Cambria Math" panose="02040503050406030204" pitchFamily="18" charset="0"/>
                      </a:rPr>
                      <m:t>𝑥</m:t>
                    </m:r>
                    <m:r>
                      <a:rPr lang="en-US" dirty="0">
                        <a:latin typeface="Cambria Math" panose="02040503050406030204" pitchFamily="18" charset="0"/>
                      </a:rPr>
                      <m:t>).</m:t>
                    </m:r>
                  </m:oMath>
                </a14:m>
                <a:endParaRPr lang="en-US" dirty="0"/>
              </a:p>
              <a:p>
                <a:r>
                  <a:rPr lang="en-US" dirty="0"/>
                  <a:t>According to property 5, the number of black nodes from a node to any leaf is the same. Thus, the black height of any node counted on any path to any leaf will be the same.</a:t>
                </a:r>
              </a:p>
              <a:p>
                <a:r>
                  <a:rPr lang="en-US" dirty="0"/>
                  <a:t>Look at the picture given below with black height of nodes</a:t>
                </a:r>
              </a:p>
            </p:txBody>
          </p:sp>
        </mc:Choice>
        <mc:Fallback>
          <p:sp>
            <p:nvSpPr>
              <p:cNvPr id="9" name="Content Placeholder 8">
                <a:extLst>
                  <a:ext uri="{FF2B5EF4-FFF2-40B4-BE49-F238E27FC236}">
                    <a16:creationId xmlns:a16="http://schemas.microsoft.com/office/drawing/2014/main" id="{7FEF3413-62D2-4135-8BA4-E9B20D715E9A}"/>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B20F26E-7A55-4112-B5A7-3DC082AB226A}"/>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DD0CDD38-229E-4A09-8CEB-972780FC256C}"/>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10</a:t>
            </a:fld>
            <a:endParaRPr lang="en-US"/>
          </a:p>
        </p:txBody>
      </p:sp>
    </p:spTree>
    <p:extLst>
      <p:ext uri="{BB962C8B-B14F-4D97-AF65-F5344CB8AC3E}">
        <p14:creationId xmlns:p14="http://schemas.microsoft.com/office/powerpoint/2010/main" val="4270870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D1F07-7B23-43CC-98FA-25618A646299}"/>
              </a:ext>
            </a:extLst>
          </p:cNvPr>
          <p:cNvSpPr>
            <a:spLocks noGrp="1"/>
          </p:cNvSpPr>
          <p:nvPr>
            <p:ph type="title"/>
          </p:nvPr>
        </p:nvSpPr>
        <p:spPr>
          <a:xfrm>
            <a:off x="838200" y="365125"/>
            <a:ext cx="10515600" cy="1325563"/>
          </a:xfrm>
        </p:spPr>
        <p:txBody>
          <a:bodyPr/>
          <a:lstStyle/>
          <a:p>
            <a:r>
              <a:rPr lang="en-US" dirty="0"/>
              <a:t>Black Height of Red-Black Tree</a:t>
            </a:r>
          </a:p>
        </p:txBody>
      </p:sp>
      <p:sp>
        <p:nvSpPr>
          <p:cNvPr id="4" name="Footer Placeholder 3">
            <a:extLst>
              <a:ext uri="{FF2B5EF4-FFF2-40B4-BE49-F238E27FC236}">
                <a16:creationId xmlns:a16="http://schemas.microsoft.com/office/drawing/2014/main" id="{8B20F26E-7A55-4112-B5A7-3DC082AB226A}"/>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DD0CDD38-229E-4A09-8CEB-972780FC256C}"/>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11</a:t>
            </a:fld>
            <a:endParaRPr lang="en-US"/>
          </a:p>
        </p:txBody>
      </p:sp>
      <p:pic>
        <p:nvPicPr>
          <p:cNvPr id="8194" name="Picture 2" descr="black height of nodes">
            <a:extLst>
              <a:ext uri="{FF2B5EF4-FFF2-40B4-BE49-F238E27FC236}">
                <a16:creationId xmlns:a16="http://schemas.microsoft.com/office/drawing/2014/main" id="{F191A101-6593-4B98-9578-E40EE6A175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3497" y="1825625"/>
            <a:ext cx="596500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948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87532B37-7531-44F3-890E-55F71431CE4F}"/>
              </a:ext>
            </a:extLst>
          </p:cNvPr>
          <p:cNvSpPr>
            <a:spLocks noGrp="1"/>
          </p:cNvSpPr>
          <p:nvPr>
            <p:ph type="title"/>
          </p:nvPr>
        </p:nvSpPr>
        <p:spPr/>
        <p:txBody>
          <a:bodyPr/>
          <a:lstStyle/>
          <a:p>
            <a:r>
              <a:rPr lang="en-US" dirty="0"/>
              <a:t>Black Height of Red-Black Tree – Example	</a:t>
            </a:r>
          </a:p>
        </p:txBody>
      </p:sp>
      <p:sp>
        <p:nvSpPr>
          <p:cNvPr id="4" name="Content Placeholder 3">
            <a:extLst>
              <a:ext uri="{FF2B5EF4-FFF2-40B4-BE49-F238E27FC236}">
                <a16:creationId xmlns:a16="http://schemas.microsoft.com/office/drawing/2014/main" id="{F8D1D31E-C044-40EE-8903-D4523EE14D33}"/>
              </a:ext>
            </a:extLst>
          </p:cNvPr>
          <p:cNvSpPr>
            <a:spLocks noGrp="1"/>
          </p:cNvSpPr>
          <p:nvPr>
            <p:ph sz="half" idx="2"/>
          </p:nvPr>
        </p:nvSpPr>
        <p:spPr>
          <a:xfrm>
            <a:off x="839788" y="2181225"/>
            <a:ext cx="5157787" cy="3684588"/>
          </a:xfrm>
        </p:spPr>
        <p:txBody>
          <a:bodyPr/>
          <a:lstStyle/>
          <a:p>
            <a:r>
              <a:rPr lang="en-US" dirty="0"/>
              <a:t>Black height of the leaf (NIL) is 0 because we exclude the node for which we are counting the black height. Root has a black height of 2 because there are 2 black nodes (excluding the root itself) on a path from the root to leaf.</a:t>
            </a:r>
          </a:p>
          <a:p>
            <a:endParaRPr lang="en-US" dirty="0"/>
          </a:p>
        </p:txBody>
      </p:sp>
      <p:pic>
        <p:nvPicPr>
          <p:cNvPr id="16" name="Picture 2" descr="black height of nodes">
            <a:extLst>
              <a:ext uri="{FF2B5EF4-FFF2-40B4-BE49-F238E27FC236}">
                <a16:creationId xmlns:a16="http://schemas.microsoft.com/office/drawing/2014/main" id="{DE7D9FB9-5946-4259-BD63-5D1A1734CFD4}"/>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238296" y="2181225"/>
            <a:ext cx="5050995" cy="3684588"/>
          </a:xfr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A288D1F4-7D12-4C68-8103-A76DB0F9E4A5}"/>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8" name="Slide Number Placeholder 7">
            <a:extLst>
              <a:ext uri="{FF2B5EF4-FFF2-40B4-BE49-F238E27FC236}">
                <a16:creationId xmlns:a16="http://schemas.microsoft.com/office/drawing/2014/main" id="{C9165826-0951-44B6-9CF0-7A4CD640DD36}"/>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12</a:t>
            </a:fld>
            <a:endParaRPr lang="en-US"/>
          </a:p>
        </p:txBody>
      </p:sp>
    </p:spTree>
    <p:extLst>
      <p:ext uri="{BB962C8B-B14F-4D97-AF65-F5344CB8AC3E}">
        <p14:creationId xmlns:p14="http://schemas.microsoft.com/office/powerpoint/2010/main" val="783928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87532B37-7531-44F3-890E-55F71431CE4F}"/>
              </a:ext>
            </a:extLst>
          </p:cNvPr>
          <p:cNvSpPr>
            <a:spLocks noGrp="1"/>
          </p:cNvSpPr>
          <p:nvPr>
            <p:ph type="title"/>
          </p:nvPr>
        </p:nvSpPr>
        <p:spPr>
          <a:xfrm>
            <a:off x="839788" y="365125"/>
            <a:ext cx="10515600" cy="1325563"/>
          </a:xfrm>
        </p:spPr>
        <p:txBody>
          <a:bodyPr/>
          <a:lstStyle/>
          <a:p>
            <a:r>
              <a:rPr lang="en-US" dirty="0"/>
              <a:t>Black Height of Red-Black Tree – Example	</a:t>
            </a:r>
          </a:p>
        </p:txBody>
      </p:sp>
      <p:sp>
        <p:nvSpPr>
          <p:cNvPr id="4" name="Content Placeholder 3">
            <a:extLst>
              <a:ext uri="{FF2B5EF4-FFF2-40B4-BE49-F238E27FC236}">
                <a16:creationId xmlns:a16="http://schemas.microsoft.com/office/drawing/2014/main" id="{F8D1D31E-C044-40EE-8903-D4523EE14D33}"/>
              </a:ext>
            </a:extLst>
          </p:cNvPr>
          <p:cNvSpPr>
            <a:spLocks noGrp="1"/>
          </p:cNvSpPr>
          <p:nvPr>
            <p:ph sz="half" idx="2"/>
          </p:nvPr>
        </p:nvSpPr>
        <p:spPr>
          <a:xfrm>
            <a:off x="836612" y="2183152"/>
            <a:ext cx="5157787" cy="3684588"/>
          </a:xfrm>
        </p:spPr>
        <p:txBody>
          <a:bodyPr/>
          <a:lstStyle/>
          <a:p>
            <a:r>
              <a:rPr lang="en-US" dirty="0"/>
              <a:t>We have omitted the leaves while representing this tree and we are going to follow the same pattern in this entire chapter. You should keep in mind that there is a NIL node representing the leaves in each example.</a:t>
            </a:r>
          </a:p>
        </p:txBody>
      </p:sp>
      <p:pic>
        <p:nvPicPr>
          <p:cNvPr id="9" name="Picture 2" descr="red black tree">
            <a:extLst>
              <a:ext uri="{FF2B5EF4-FFF2-40B4-BE49-F238E27FC236}">
                <a16:creationId xmlns:a16="http://schemas.microsoft.com/office/drawing/2014/main" id="{643019CF-94B1-428C-926C-A9798B3E314B}"/>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170612" y="2183152"/>
            <a:ext cx="5183188" cy="2447144"/>
          </a:xfr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A288D1F4-7D12-4C68-8103-A76DB0F9E4A5}"/>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8" name="Slide Number Placeholder 7">
            <a:extLst>
              <a:ext uri="{FF2B5EF4-FFF2-40B4-BE49-F238E27FC236}">
                <a16:creationId xmlns:a16="http://schemas.microsoft.com/office/drawing/2014/main" id="{C9165826-0951-44B6-9CF0-7A4CD640DD36}"/>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13</a:t>
            </a:fld>
            <a:endParaRPr lang="en-US"/>
          </a:p>
        </p:txBody>
      </p:sp>
    </p:spTree>
    <p:extLst>
      <p:ext uri="{BB962C8B-B14F-4D97-AF65-F5344CB8AC3E}">
        <p14:creationId xmlns:p14="http://schemas.microsoft.com/office/powerpoint/2010/main" val="3739678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83722-72C4-4027-8C2F-9086BB4D9602}"/>
              </a:ext>
            </a:extLst>
          </p:cNvPr>
          <p:cNvSpPr>
            <a:spLocks noGrp="1"/>
          </p:cNvSpPr>
          <p:nvPr>
            <p:ph type="title"/>
          </p:nvPr>
        </p:nvSpPr>
        <p:spPr/>
        <p:txBody>
          <a:bodyPr/>
          <a:lstStyle/>
          <a:p>
            <a:r>
              <a:rPr lang="en-US" dirty="0"/>
              <a:t>Black Height of Red-Black Tree – Example	</a:t>
            </a:r>
          </a:p>
        </p:txBody>
      </p:sp>
      <p:sp>
        <p:nvSpPr>
          <p:cNvPr id="4" name="Footer Placeholder 3">
            <a:extLst>
              <a:ext uri="{FF2B5EF4-FFF2-40B4-BE49-F238E27FC236}">
                <a16:creationId xmlns:a16="http://schemas.microsoft.com/office/drawing/2014/main" id="{C180AF53-B3B0-4C8D-9AB8-EF639EC7EC20}"/>
              </a:ext>
            </a:extLst>
          </p:cNvPr>
          <p:cNvSpPr>
            <a:spLocks noGrp="1"/>
          </p:cNvSpPr>
          <p:nvPr>
            <p:ph type="ftr" sz="quarter" idx="11"/>
          </p:nvPr>
        </p:nvSpPr>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60C8D41D-CD03-4592-B5E7-E55BF0B26153}"/>
              </a:ext>
            </a:extLst>
          </p:cNvPr>
          <p:cNvSpPr>
            <a:spLocks noGrp="1"/>
          </p:cNvSpPr>
          <p:nvPr>
            <p:ph type="sldNum" sz="quarter" idx="12"/>
          </p:nvPr>
        </p:nvSpPr>
        <p:spPr/>
        <p:txBody>
          <a:bodyPr/>
          <a:lstStyle/>
          <a:p>
            <a:fld id="{AD3067CC-A3D2-4771-B551-15F5F02A511B}" type="slidenum">
              <a:rPr lang="en-US" smtClean="0"/>
              <a:t>14</a:t>
            </a:fld>
            <a:endParaRPr lang="en-US"/>
          </a:p>
        </p:txBody>
      </p:sp>
      <p:pic>
        <p:nvPicPr>
          <p:cNvPr id="9218" name="Picture 2" descr="red black tree">
            <a:extLst>
              <a:ext uri="{FF2B5EF4-FFF2-40B4-BE49-F238E27FC236}">
                <a16:creationId xmlns:a16="http://schemas.microsoft.com/office/drawing/2014/main" id="{219828C0-7874-4233-AAA9-99F1CBE9B8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7812" y="1825625"/>
            <a:ext cx="921637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998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54A0-732F-407D-881F-48516EC966EE}"/>
              </a:ext>
            </a:extLst>
          </p:cNvPr>
          <p:cNvSpPr>
            <a:spLocks noGrp="1"/>
          </p:cNvSpPr>
          <p:nvPr>
            <p:ph type="title"/>
          </p:nvPr>
        </p:nvSpPr>
        <p:spPr>
          <a:xfrm>
            <a:off x="838200" y="365125"/>
            <a:ext cx="10515600" cy="1325563"/>
          </a:xfrm>
        </p:spPr>
        <p:txBody>
          <a:bodyPr>
            <a:normAutofit/>
          </a:bodyPr>
          <a:lstStyle/>
          <a:p>
            <a:r>
              <a:rPr lang="en-US" dirty="0"/>
              <a:t>Proof of height of red-black tree is O(lg(n))</a:t>
            </a:r>
          </a:p>
        </p:txBody>
      </p:sp>
      <mc:AlternateContent xmlns:mc="http://schemas.openxmlformats.org/markup-compatibility/2006">
        <mc:Choice xmlns:a14="http://schemas.microsoft.com/office/drawing/2010/main" Requires="a14">
          <p:sp>
            <p:nvSpPr>
              <p:cNvPr id="13" name="Content Placeholder 12">
                <a:extLst>
                  <a:ext uri="{FF2B5EF4-FFF2-40B4-BE49-F238E27FC236}">
                    <a16:creationId xmlns:a16="http://schemas.microsoft.com/office/drawing/2014/main" id="{FC88E7AF-526C-4797-9DB5-B520A0CF5D24}"/>
                  </a:ext>
                </a:extLst>
              </p:cNvPr>
              <p:cNvSpPr>
                <a:spLocks noGrp="1"/>
              </p:cNvSpPr>
              <p:nvPr>
                <p:ph idx="1"/>
              </p:nvPr>
            </p:nvSpPr>
            <p:spPr>
              <a:xfrm>
                <a:off x="838200" y="1825625"/>
                <a:ext cx="10515600" cy="4351338"/>
              </a:xfrm>
            </p:spPr>
            <p:txBody>
              <a:bodyPr/>
              <a:lstStyle/>
              <a:p>
                <a:r>
                  <a:rPr lang="en-US" dirty="0"/>
                  <a:t>A binary search tree following the above 5 properties is a </a:t>
                </a:r>
                <a:r>
                  <a:rPr lang="en-US" b="1" dirty="0">
                    <a:solidFill>
                      <a:srgbClr val="FF0000"/>
                    </a:solidFill>
                  </a:rPr>
                  <a:t>red</a:t>
                </a:r>
                <a:r>
                  <a:rPr lang="en-US" b="1" dirty="0"/>
                  <a:t>-black</a:t>
                </a:r>
                <a:r>
                  <a:rPr lang="en-US" dirty="0"/>
                  <a:t> tree. We also mentioned that basic operation of a binary search tree such as search can be done in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func>
                      <m:funcPr>
                        <m:ctrlPr>
                          <a:rPr lang="en-US" b="0" i="1" dirty="0" smtClean="0">
                            <a:latin typeface="Cambria Math" panose="02040503050406030204" pitchFamily="18" charset="0"/>
                          </a:rPr>
                        </m:ctrlPr>
                      </m:funcPr>
                      <m:fName>
                        <m:r>
                          <m:rPr>
                            <m:sty m:val="p"/>
                          </m:rPr>
                          <a:rPr lang="en-US" i="0" dirty="0" err="1">
                            <a:latin typeface="Cambria Math" panose="02040503050406030204" pitchFamily="18" charset="0"/>
                          </a:rPr>
                          <m:t>log</m:t>
                        </m:r>
                      </m:fName>
                      <m:e>
                        <m:r>
                          <a:rPr lang="en-US" b="0" i="1" dirty="0" smtClean="0">
                            <a:latin typeface="Cambria Math" panose="02040503050406030204" pitchFamily="18" charset="0"/>
                          </a:rPr>
                          <m:t>𝑛</m:t>
                        </m:r>
                      </m:e>
                    </m:func>
                    <m:r>
                      <a:rPr lang="en-US" i="1" dirty="0" smtClean="0">
                        <a:latin typeface="Cambria Math" panose="02040503050406030204" pitchFamily="18" charset="0"/>
                      </a:rPr>
                      <m:t>) </m:t>
                    </m:r>
                  </m:oMath>
                </a14:m>
                <a:r>
                  <a:rPr lang="en-US" u="sng" dirty="0"/>
                  <a:t>worst-case</a:t>
                </a:r>
                <a:r>
                  <a:rPr lang="en-US" dirty="0"/>
                  <a:t> time on a red-black tree. To prove this, we will first prove that </a:t>
                </a:r>
                <a:r>
                  <a:rPr lang="en-US" b="1" dirty="0"/>
                  <a:t>a binary search tree following the above properties (thus, a red-black tree) with </a:t>
                </a:r>
                <a14:m>
                  <m:oMath xmlns:m="http://schemas.openxmlformats.org/officeDocument/2006/math">
                    <m:r>
                      <a:rPr lang="en-US" b="0" i="1" dirty="0" smtClean="0">
                        <a:latin typeface="Cambria Math" panose="02040503050406030204" pitchFamily="18" charset="0"/>
                      </a:rPr>
                      <m:t>𝑛</m:t>
                    </m:r>
                  </m:oMath>
                </a14:m>
                <a:r>
                  <a:rPr lang="en-US" b="1" dirty="0"/>
                  <a:t> internal nodes can have a maximum height of </a:t>
                </a:r>
                <a14:m>
                  <m:oMath xmlns:m="http://schemas.openxmlformats.org/officeDocument/2006/math">
                    <m:r>
                      <a:rPr lang="en-US" b="0" i="1" smtClean="0">
                        <a:latin typeface="Cambria Math" panose="02040503050406030204" pitchFamily="18" charset="0"/>
                      </a:rPr>
                      <m:t>2</m:t>
                    </m:r>
                    <m:func>
                      <m:funcPr>
                        <m:ctrlPr>
                          <a:rPr lang="en-US"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e>
                    </m:func>
                  </m:oMath>
                </a14:m>
                <a:endParaRPr lang="en-US" dirty="0"/>
              </a:p>
            </p:txBody>
          </p:sp>
        </mc:Choice>
        <mc:Fallback>
          <p:sp>
            <p:nvSpPr>
              <p:cNvPr id="13" name="Content Placeholder 12">
                <a:extLst>
                  <a:ext uri="{FF2B5EF4-FFF2-40B4-BE49-F238E27FC236}">
                    <a16:creationId xmlns:a16="http://schemas.microsoft.com/office/drawing/2014/main" id="{FC88E7AF-526C-4797-9DB5-B520A0CF5D24}"/>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A5C6AAB1-D0BB-4370-9018-5EBDD2686FBC}"/>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CFE94DF1-8BCE-4ABC-9C6B-AB4F309B58C7}"/>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15</a:t>
            </a:fld>
            <a:endParaRPr lang="en-US"/>
          </a:p>
        </p:txBody>
      </p:sp>
    </p:spTree>
    <p:extLst>
      <p:ext uri="{BB962C8B-B14F-4D97-AF65-F5344CB8AC3E}">
        <p14:creationId xmlns:p14="http://schemas.microsoft.com/office/powerpoint/2010/main" val="1513313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54A0-732F-407D-881F-48516EC966EE}"/>
              </a:ext>
            </a:extLst>
          </p:cNvPr>
          <p:cNvSpPr>
            <a:spLocks noGrp="1"/>
          </p:cNvSpPr>
          <p:nvPr>
            <p:ph type="title"/>
          </p:nvPr>
        </p:nvSpPr>
        <p:spPr>
          <a:xfrm>
            <a:off x="838200" y="365125"/>
            <a:ext cx="10515600" cy="1325563"/>
          </a:xfrm>
        </p:spPr>
        <p:txBody>
          <a:bodyPr>
            <a:normAutofit/>
          </a:bodyPr>
          <a:lstStyle/>
          <a:p>
            <a:r>
              <a:rPr lang="en-US" dirty="0"/>
              <a:t>Proof of height of red-black tree is O(lg(n))</a:t>
            </a:r>
          </a:p>
        </p:txBody>
      </p:sp>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FC88E7AF-526C-4797-9DB5-B520A0CF5D24}"/>
                  </a:ext>
                </a:extLst>
              </p:cNvPr>
              <p:cNvSpPr>
                <a:spLocks noGrp="1"/>
              </p:cNvSpPr>
              <p:nvPr>
                <p:ph idx="1"/>
              </p:nvPr>
            </p:nvSpPr>
            <p:spPr>
              <a:xfrm>
                <a:off x="838200" y="1825625"/>
                <a:ext cx="10515600" cy="4351338"/>
              </a:xfrm>
            </p:spPr>
            <p:txBody>
              <a:bodyPr/>
              <a:lstStyle/>
              <a:p>
                <a:pPr marL="0" indent="0">
                  <a:buNone/>
                </a:pPr>
                <a:r>
                  <a:rPr lang="en-US" dirty="0"/>
                  <a:t>In order to do so, we need to prove the following statements first:</a:t>
                </a:r>
              </a:p>
              <a:p>
                <a:pPr marL="514350" indent="-514350">
                  <a:buFont typeface="+mj-lt"/>
                  <a:buAutoNum type="arabicPeriod"/>
                </a:pPr>
                <a:r>
                  <a:rPr lang="en-US" dirty="0"/>
                  <a:t>A subtree rooted at any node x has </a:t>
                </a:r>
                <a:r>
                  <a:rPr lang="en-US" b="1" dirty="0"/>
                  <a:t>at least</a:t>
                </a:r>
                <a:r>
                  <a:rPr lang="en-US" dirty="0"/>
                  <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𝑏</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1</m:t>
                    </m:r>
                  </m:oMath>
                </a14:m>
                <a:r>
                  <a:rPr lang="en-US" dirty="0"/>
                  <a:t> internal nodes.</a:t>
                </a:r>
              </a:p>
              <a:p>
                <a:pPr marL="514350" indent="-514350">
                  <a:buFont typeface="+mj-lt"/>
                  <a:buAutoNum type="arabicPeriod"/>
                </a:pPr>
                <a:r>
                  <a:rPr lang="en-US" dirty="0"/>
                  <a:t>Any node </a:t>
                </a:r>
                <a14:m>
                  <m:oMath xmlns:m="http://schemas.openxmlformats.org/officeDocument/2006/math">
                    <m:r>
                      <a:rPr lang="en-US" i="1" dirty="0" smtClean="0">
                        <a:latin typeface="Cambria Math" panose="02040503050406030204" pitchFamily="18" charset="0"/>
                      </a:rPr>
                      <m:t>𝑥</m:t>
                    </m:r>
                  </m:oMath>
                </a14:m>
                <a:r>
                  <a:rPr lang="en-US" dirty="0"/>
                  <a:t> with height </a:t>
                </a:r>
                <a14:m>
                  <m:oMath xmlns:m="http://schemas.openxmlformats.org/officeDocument/2006/math">
                    <m:r>
                      <a:rPr lang="en-US" i="1" dirty="0" smtClean="0">
                        <a:latin typeface="Cambria Math" panose="02040503050406030204" pitchFamily="18" charset="0"/>
                      </a:rPr>
                      <m:t>h</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 </m:t>
                    </m:r>
                  </m:oMath>
                </a14:m>
                <a:r>
                  <a:rPr lang="en-US" dirty="0"/>
                  <a:t>has </a:t>
                </a:r>
                <a14:m>
                  <m:oMath xmlns:m="http://schemas.openxmlformats.org/officeDocument/2006/math">
                    <m:r>
                      <a:rPr lang="en-US" i="1" dirty="0" smtClean="0">
                        <a:latin typeface="Cambria Math" panose="02040503050406030204" pitchFamily="18" charset="0"/>
                      </a:rPr>
                      <m:t>𝑏</m:t>
                    </m:r>
                    <m:r>
                      <a:rPr lang="en-US" i="1" dirty="0" smtClean="0">
                        <a:latin typeface="Cambria Math" panose="02040503050406030204" pitchFamily="18" charset="0"/>
                      </a:rPr>
                      <m:t>h</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oMath>
                </a14:m>
                <a:r>
                  <a:rPr lang="en-US" dirty="0"/>
                  <a:t> </a:t>
                </a:r>
                <a14:m>
                  <m:oMath xmlns:m="http://schemas.openxmlformats.org/officeDocument/2006/math">
                    <m:f>
                      <m:fPr>
                        <m:ctrlPr>
                          <a:rPr lang="en-US" i="1" dirty="0" smtClean="0">
                            <a:latin typeface="Cambria Math" panose="02040503050406030204" pitchFamily="18" charset="0"/>
                          </a:rPr>
                        </m:ctrlPr>
                      </m:fPr>
                      <m:num>
                        <m:r>
                          <a:rPr lang="en-US" b="0" i="1" dirty="0" smtClean="0">
                            <a:latin typeface="Cambria Math" panose="02040503050406030204" pitchFamily="18" charset="0"/>
                          </a:rPr>
                          <m:t>h</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num>
                      <m:den>
                        <m:r>
                          <a:rPr lang="en-US" b="0" i="1" dirty="0" smtClean="0">
                            <a:latin typeface="Cambria Math" panose="02040503050406030204" pitchFamily="18" charset="0"/>
                          </a:rPr>
                          <m:t>2</m:t>
                        </m:r>
                      </m:den>
                    </m:f>
                  </m:oMath>
                </a14:m>
                <a:endParaRPr lang="en-US" dirty="0"/>
              </a:p>
            </p:txBody>
          </p:sp>
        </mc:Choice>
        <mc:Fallback xmlns="">
          <p:sp>
            <p:nvSpPr>
              <p:cNvPr id="13" name="Content Placeholder 12">
                <a:extLst>
                  <a:ext uri="{FF2B5EF4-FFF2-40B4-BE49-F238E27FC236}">
                    <a16:creationId xmlns:a16="http://schemas.microsoft.com/office/drawing/2014/main" id="{FC88E7AF-526C-4797-9DB5-B520A0CF5D24}"/>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A5C6AAB1-D0BB-4370-9018-5EBDD2686FBC}"/>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CFE94DF1-8BCE-4ABC-9C6B-AB4F309B58C7}"/>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16</a:t>
            </a:fld>
            <a:endParaRPr lang="en-US"/>
          </a:p>
        </p:txBody>
      </p:sp>
    </p:spTree>
    <p:extLst>
      <p:ext uri="{BB962C8B-B14F-4D97-AF65-F5344CB8AC3E}">
        <p14:creationId xmlns:p14="http://schemas.microsoft.com/office/powerpoint/2010/main" val="1450587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2E74-FA8D-42BD-805B-D023CDBD8BE6}"/>
              </a:ext>
            </a:extLst>
          </p:cNvPr>
          <p:cNvSpPr>
            <a:spLocks noGrp="1"/>
          </p:cNvSpPr>
          <p:nvPr>
            <p:ph type="title"/>
          </p:nvPr>
        </p:nvSpPr>
        <p:spPr/>
        <p:txBody>
          <a:bodyPr/>
          <a:lstStyle/>
          <a:p>
            <a:r>
              <a:rPr lang="en-US" dirty="0"/>
              <a:t>Proof of height of red-black tree is O(lg(n))</a:t>
            </a:r>
          </a:p>
        </p:txBody>
      </p:sp>
      <p:sp>
        <p:nvSpPr>
          <p:cNvPr id="4" name="Footer Placeholder 3">
            <a:extLst>
              <a:ext uri="{FF2B5EF4-FFF2-40B4-BE49-F238E27FC236}">
                <a16:creationId xmlns:a16="http://schemas.microsoft.com/office/drawing/2014/main" id="{4A76C3CF-0B29-41A9-9C70-32BA816CFEA2}"/>
              </a:ext>
            </a:extLst>
          </p:cNvPr>
          <p:cNvSpPr>
            <a:spLocks noGrp="1"/>
          </p:cNvSpPr>
          <p:nvPr>
            <p:ph type="ftr" sz="quarter" idx="11"/>
          </p:nvPr>
        </p:nvSpPr>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AD6A5D9C-93E7-4E95-A7B6-D924336DDB0B}"/>
              </a:ext>
            </a:extLst>
          </p:cNvPr>
          <p:cNvSpPr>
            <a:spLocks noGrp="1"/>
          </p:cNvSpPr>
          <p:nvPr>
            <p:ph type="sldNum" sz="quarter" idx="12"/>
          </p:nvPr>
        </p:nvSpPr>
        <p:spPr/>
        <p:txBody>
          <a:bodyPr/>
          <a:lstStyle/>
          <a:p>
            <a:fld id="{AD3067CC-A3D2-4771-B551-15F5F02A511B}" type="slidenum">
              <a:rPr lang="en-US" smtClean="0"/>
              <a:t>17</a:t>
            </a:fld>
            <a:endParaRPr lang="en-US"/>
          </a:p>
        </p:txBody>
      </p:sp>
      <p:pic>
        <p:nvPicPr>
          <p:cNvPr id="11266" name="Picture 2" descr="prove of height of red black tree">
            <a:extLst>
              <a:ext uri="{FF2B5EF4-FFF2-40B4-BE49-F238E27FC236}">
                <a16:creationId xmlns:a16="http://schemas.microsoft.com/office/drawing/2014/main" id="{E485644C-0ABC-4275-81C0-02373C6BF6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7939" y="1825625"/>
            <a:ext cx="763612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103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2E74-FA8D-42BD-805B-D023CDBD8BE6}"/>
              </a:ext>
            </a:extLst>
          </p:cNvPr>
          <p:cNvSpPr>
            <a:spLocks noGrp="1"/>
          </p:cNvSpPr>
          <p:nvPr>
            <p:ph type="title"/>
          </p:nvPr>
        </p:nvSpPr>
        <p:spPr>
          <a:xfrm>
            <a:off x="838200" y="365125"/>
            <a:ext cx="10515600" cy="1325563"/>
          </a:xfrm>
        </p:spPr>
        <p:txBody>
          <a:bodyPr/>
          <a:lstStyle/>
          <a:p>
            <a:r>
              <a:rPr lang="en-US" dirty="0"/>
              <a:t>Proof of height of red-black tree is O(lg(n))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244276-1A75-4BB7-B27C-E75BD64FF5DA}"/>
                  </a:ext>
                </a:extLst>
              </p:cNvPr>
              <p:cNvSpPr>
                <a:spLocks noGrp="1"/>
              </p:cNvSpPr>
              <p:nvPr>
                <p:ph idx="1"/>
              </p:nvPr>
            </p:nvSpPr>
            <p:spPr>
              <a:xfrm>
                <a:off x="838200" y="1825625"/>
                <a:ext cx="10515600" cy="4351338"/>
              </a:xfrm>
            </p:spPr>
            <p:txBody>
              <a:bodyPr/>
              <a:lstStyle/>
              <a:p>
                <a:pPr marL="0" indent="0">
                  <a:buNone/>
                </a:pPr>
                <a:r>
                  <a:rPr lang="en-US" dirty="0"/>
                  <a:t>We are going to prove the first statement by the method of induction. The base case will be when </a:t>
                </a:r>
                <a14:m>
                  <m:oMath xmlns:m="http://schemas.openxmlformats.org/officeDocument/2006/math">
                    <m:r>
                      <a:rPr lang="en-US" dirty="0" smtClean="0">
                        <a:latin typeface="Cambria Math" panose="02040503050406030204" pitchFamily="18" charset="0"/>
                      </a:rPr>
                      <m:t>𝑥</m:t>
                    </m:r>
                  </m:oMath>
                </a14:m>
                <a:r>
                  <a:rPr lang="en-US" dirty="0"/>
                  <a:t> is 0 i.e., x</a:t>
                </a:r>
                <a14:m>
                  <m:oMath xmlns:m="http://schemas.openxmlformats.org/officeDocument/2006/math">
                    <m:r>
                      <a:rPr lang="en-US" dirty="0" smtClean="0">
                        <a:latin typeface="Cambria Math" panose="02040503050406030204" pitchFamily="18" charset="0"/>
                      </a:rPr>
                      <m:t> </m:t>
                    </m:r>
                  </m:oMath>
                </a14:m>
                <a:r>
                  <a:rPr lang="en-US" dirty="0"/>
                  <a:t>is a leaf. According to the statement, number of internal nodes are </a:t>
                </a:r>
                <a14:m>
                  <m:oMath xmlns:m="http://schemas.openxmlformats.org/officeDocument/2006/math">
                    <m:sSup>
                      <m:sSupPr>
                        <m:ctrlPr>
                          <a:rPr lang="en-US" i="1" smtClean="0">
                            <a:latin typeface="Cambria Math" panose="02040503050406030204" pitchFamily="18" charset="0"/>
                          </a:rPr>
                        </m:ctrlPr>
                      </m:sSupPr>
                      <m:e>
                        <m:r>
                          <a:rPr lang="en-US" smtClean="0">
                            <a:latin typeface="Cambria Math" panose="02040503050406030204" pitchFamily="18" charset="0"/>
                          </a:rPr>
                          <m:t>2</m:t>
                        </m:r>
                      </m:e>
                      <m:sup>
                        <m:r>
                          <a:rPr lang="en-US" smtClean="0">
                            <a:latin typeface="Cambria Math" panose="02040503050406030204" pitchFamily="18" charset="0"/>
                          </a:rPr>
                          <m:t>0</m:t>
                        </m:r>
                      </m:sup>
                    </m:sSup>
                    <m:r>
                      <a:rPr lang="en-US" smtClean="0">
                        <a:latin typeface="Cambria Math" panose="02040503050406030204" pitchFamily="18" charset="0"/>
                      </a:rPr>
                      <m:t>−</m:t>
                    </m:r>
                    <m:r>
                      <a:rPr lang="en-US" smtClean="0">
                        <a:latin typeface="Cambria Math" panose="02040503050406030204" pitchFamily="18" charset="0"/>
                      </a:rPr>
                      <m:t>1</m:t>
                    </m:r>
                    <m:r>
                      <a:rPr lang="en-US" smtClean="0">
                        <a:latin typeface="Cambria Math" panose="02040503050406030204" pitchFamily="18" charset="0"/>
                      </a:rPr>
                      <m:t>=</m:t>
                    </m:r>
                    <m:r>
                      <a:rPr lang="en-US" smtClean="0">
                        <a:latin typeface="Cambria Math" panose="02040503050406030204" pitchFamily="18" charset="0"/>
                      </a:rPr>
                      <m:t>0</m:t>
                    </m:r>
                  </m:oMath>
                </a14:m>
                <a:r>
                  <a:rPr lang="en-US" dirty="0"/>
                  <a:t>. Since </a:t>
                </a:r>
                <a14:m>
                  <m:oMath xmlns:m="http://schemas.openxmlformats.org/officeDocument/2006/math">
                    <m:r>
                      <a:rPr lang="en-US" dirty="0" smtClean="0">
                        <a:latin typeface="Cambria Math" panose="02040503050406030204" pitchFamily="18" charset="0"/>
                      </a:rPr>
                      <m:t>𝑥</m:t>
                    </m:r>
                  </m:oMath>
                </a14:m>
                <a:r>
                  <a:rPr lang="en-US" dirty="0"/>
                  <a:t> is a leaf, this statement is true in the base case.</a:t>
                </a:r>
              </a:p>
              <a:p>
                <a:pPr marL="0" indent="0">
                  <a:buNone/>
                </a:pPr>
                <a:r>
                  <a:rPr lang="en-US" dirty="0"/>
                  <a:t>Now, consider a node x with two children l and r.</a:t>
                </a:r>
              </a:p>
            </p:txBody>
          </p:sp>
        </mc:Choice>
        <mc:Fallback xmlns="">
          <p:sp>
            <p:nvSpPr>
              <p:cNvPr id="3" name="Content Placeholder 2">
                <a:extLst>
                  <a:ext uri="{FF2B5EF4-FFF2-40B4-BE49-F238E27FC236}">
                    <a16:creationId xmlns:a16="http://schemas.microsoft.com/office/drawing/2014/main" id="{F2244276-1A75-4BB7-B27C-E75BD64FF5DA}"/>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A76C3CF-0B29-41A9-9C70-32BA816CFEA2}"/>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AD6A5D9C-93E7-4E95-A7B6-D924336DDB0B}"/>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18</a:t>
            </a:fld>
            <a:endParaRPr lang="en-US"/>
          </a:p>
        </p:txBody>
      </p:sp>
    </p:spTree>
    <p:extLst>
      <p:ext uri="{BB962C8B-B14F-4D97-AF65-F5344CB8AC3E}">
        <p14:creationId xmlns:p14="http://schemas.microsoft.com/office/powerpoint/2010/main" val="932251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2E74-FA8D-42BD-805B-D023CDBD8BE6}"/>
              </a:ext>
            </a:extLst>
          </p:cNvPr>
          <p:cNvSpPr>
            <a:spLocks noGrp="1"/>
          </p:cNvSpPr>
          <p:nvPr>
            <p:ph type="title"/>
          </p:nvPr>
        </p:nvSpPr>
        <p:spPr>
          <a:xfrm>
            <a:off x="838200" y="365125"/>
            <a:ext cx="10515600" cy="1325563"/>
          </a:xfrm>
        </p:spPr>
        <p:txBody>
          <a:bodyPr/>
          <a:lstStyle/>
          <a:p>
            <a:r>
              <a:rPr lang="en-US" dirty="0"/>
              <a:t>Proof of height of red-black tree is O(lg(n))</a:t>
            </a:r>
          </a:p>
        </p:txBody>
      </p:sp>
      <p:sp>
        <p:nvSpPr>
          <p:cNvPr id="4" name="Footer Placeholder 3">
            <a:extLst>
              <a:ext uri="{FF2B5EF4-FFF2-40B4-BE49-F238E27FC236}">
                <a16:creationId xmlns:a16="http://schemas.microsoft.com/office/drawing/2014/main" id="{4A76C3CF-0B29-41A9-9C70-32BA816CFEA2}"/>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AD6A5D9C-93E7-4E95-A7B6-D924336DDB0B}"/>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19</a:t>
            </a:fld>
            <a:endParaRPr lang="en-US"/>
          </a:p>
        </p:txBody>
      </p:sp>
      <p:pic>
        <p:nvPicPr>
          <p:cNvPr id="13314" name="Picture 2" descr="node with children">
            <a:extLst>
              <a:ext uri="{FF2B5EF4-FFF2-40B4-BE49-F238E27FC236}">
                <a16:creationId xmlns:a16="http://schemas.microsoft.com/office/drawing/2014/main" id="{F2C03CFF-5AE3-4215-9F97-6AE6C0438B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25431" y="1825625"/>
            <a:ext cx="354113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371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A0E6C-A2D5-4395-9172-F08BB1945CFC}"/>
              </a:ext>
            </a:extLst>
          </p:cNvPr>
          <p:cNvSpPr>
            <a:spLocks noGrp="1"/>
          </p:cNvSpPr>
          <p:nvPr>
            <p:ph type="title"/>
          </p:nvPr>
        </p:nvSpPr>
        <p:spPr/>
        <p:txBody>
          <a:bodyPr/>
          <a:lstStyle/>
          <a:p>
            <a:r>
              <a:rPr lang="en-US" dirty="0"/>
              <a:t>Balanced Binary Tree – Review </a:t>
            </a:r>
          </a:p>
        </p:txBody>
      </p:sp>
      <p:sp>
        <p:nvSpPr>
          <p:cNvPr id="3" name="Content Placeholder 2">
            <a:extLst>
              <a:ext uri="{FF2B5EF4-FFF2-40B4-BE49-F238E27FC236}">
                <a16:creationId xmlns:a16="http://schemas.microsoft.com/office/drawing/2014/main" id="{F7135908-A39D-4CCC-B182-3F9A4B1033A8}"/>
              </a:ext>
            </a:extLst>
          </p:cNvPr>
          <p:cNvSpPr>
            <a:spLocks noGrp="1"/>
          </p:cNvSpPr>
          <p:nvPr>
            <p:ph idx="1"/>
          </p:nvPr>
        </p:nvSpPr>
        <p:spPr/>
        <p:txBody>
          <a:bodyPr/>
          <a:lstStyle/>
          <a:p>
            <a:r>
              <a:rPr lang="en-US" sz="2800" dirty="0">
                <a:solidFill>
                  <a:srgbClr val="000000"/>
                </a:solidFill>
                <a:highlight>
                  <a:srgbClr val="FFFFFF"/>
                </a:highlight>
              </a:rPr>
              <a:t>A </a:t>
            </a:r>
            <a:r>
              <a:rPr lang="en-US" sz="2800" b="1" dirty="0"/>
              <a:t>balanced</a:t>
            </a:r>
            <a:r>
              <a:rPr lang="en-US" sz="2800" dirty="0"/>
              <a:t> </a:t>
            </a:r>
            <a:r>
              <a:rPr lang="en-US" sz="2800" b="1" dirty="0"/>
              <a:t>binary tree</a:t>
            </a:r>
            <a:r>
              <a:rPr lang="en-US" sz="2800" dirty="0"/>
              <a:t> is a </a:t>
            </a:r>
            <a:r>
              <a:rPr lang="en-US" sz="2800" dirty="0">
                <a:solidFill>
                  <a:srgbClr val="000000"/>
                </a:solidFill>
                <a:highlight>
                  <a:srgbClr val="FFFFFF"/>
                </a:highlight>
              </a:rPr>
              <a:t>binary tree in which the difference between the height of the left subtree and right subtree of each node is not more than 1.</a:t>
            </a:r>
            <a:endParaRPr lang="en-US" sz="2800" b="1" dirty="0">
              <a:solidFill>
                <a:srgbClr val="000000"/>
              </a:solidFill>
              <a:highlight>
                <a:srgbClr val="FFFFFF"/>
              </a:highlight>
            </a:endParaRPr>
          </a:p>
          <a:p>
            <a:pPr marL="0" indent="0">
              <a:buNone/>
            </a:pPr>
            <a:endParaRPr lang="en-US" dirty="0"/>
          </a:p>
        </p:txBody>
      </p:sp>
      <p:sp>
        <p:nvSpPr>
          <p:cNvPr id="4" name="Footer Placeholder 3">
            <a:extLst>
              <a:ext uri="{FF2B5EF4-FFF2-40B4-BE49-F238E27FC236}">
                <a16:creationId xmlns:a16="http://schemas.microsoft.com/office/drawing/2014/main" id="{EC49DB37-4C93-479E-9541-D57ED23446CF}"/>
              </a:ext>
            </a:extLst>
          </p:cNvPr>
          <p:cNvSpPr>
            <a:spLocks noGrp="1"/>
          </p:cNvSpPr>
          <p:nvPr>
            <p:ph type="ftr" sz="quarter" idx="11"/>
          </p:nvPr>
        </p:nvSpPr>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1F66377B-1CF5-46F7-934B-E8D47B3967B5}"/>
              </a:ext>
            </a:extLst>
          </p:cNvPr>
          <p:cNvSpPr>
            <a:spLocks noGrp="1"/>
          </p:cNvSpPr>
          <p:nvPr>
            <p:ph type="sldNum" sz="quarter" idx="12"/>
          </p:nvPr>
        </p:nvSpPr>
        <p:spPr/>
        <p:txBody>
          <a:bodyPr/>
          <a:lstStyle/>
          <a:p>
            <a:fld id="{AD3067CC-A3D2-4771-B551-15F5F02A511B}" type="slidenum">
              <a:rPr lang="en-US" smtClean="0"/>
              <a:t>2</a:t>
            </a:fld>
            <a:endParaRPr lang="en-US"/>
          </a:p>
        </p:txBody>
      </p:sp>
    </p:spTree>
    <p:extLst>
      <p:ext uri="{BB962C8B-B14F-4D97-AF65-F5344CB8AC3E}">
        <p14:creationId xmlns:p14="http://schemas.microsoft.com/office/powerpoint/2010/main" val="2402453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02EE100-05BA-4D0E-BD47-534EB6D3C44B}"/>
              </a:ext>
            </a:extLst>
          </p:cNvPr>
          <p:cNvSpPr>
            <a:spLocks noGrp="1"/>
          </p:cNvSpPr>
          <p:nvPr>
            <p:ph type="title"/>
          </p:nvPr>
        </p:nvSpPr>
        <p:spPr/>
        <p:txBody>
          <a:bodyPr/>
          <a:lstStyle/>
          <a:p>
            <a:r>
              <a:rPr lang="en-US" dirty="0"/>
              <a:t>Proof of height of red-black tree is O(lg(n))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8F81E88-7712-4443-B32D-17CD487F5791}"/>
                  </a:ext>
                </a:extLst>
              </p:cNvPr>
              <p:cNvSpPr>
                <a:spLocks noGrp="1"/>
              </p:cNvSpPr>
              <p:nvPr>
                <p:ph idx="1"/>
              </p:nvPr>
            </p:nvSpPr>
            <p:spPr>
              <a:xfrm>
                <a:off x="838200" y="1825625"/>
                <a:ext cx="10515600" cy="4351338"/>
              </a:xfrm>
            </p:spPr>
            <p:txBody>
              <a:bodyPr/>
              <a:lstStyle/>
              <a:p>
                <a:r>
                  <a:rPr lang="en-US" dirty="0"/>
                  <a:t>Let </a:t>
                </a:r>
                <a14:m>
                  <m:oMath xmlns:m="http://schemas.openxmlformats.org/officeDocument/2006/math">
                    <m:r>
                      <a:rPr lang="en-US" dirty="0" smtClean="0">
                        <a:latin typeface="Cambria Math" panose="02040503050406030204" pitchFamily="18" charset="0"/>
                      </a:rPr>
                      <m:t>𝑏</m:t>
                    </m:r>
                    <m:r>
                      <a:rPr lang="en-US" dirty="0" smtClean="0">
                        <a:latin typeface="Cambria Math" panose="02040503050406030204" pitchFamily="18" charset="0"/>
                      </a:rPr>
                      <m:t>h</m:t>
                    </m:r>
                    <m:r>
                      <a:rPr lang="en-US" dirty="0">
                        <a:latin typeface="Cambria Math" panose="02040503050406030204" pitchFamily="18" charset="0"/>
                      </a:rPr>
                      <m:t>(</m:t>
                    </m:r>
                    <m:r>
                      <a:rPr lang="en-US" dirty="0">
                        <a:latin typeface="Cambria Math" panose="02040503050406030204" pitchFamily="18" charset="0"/>
                      </a:rPr>
                      <m:t>𝑥</m:t>
                    </m:r>
                    <m:r>
                      <a:rPr lang="en-US" dirty="0">
                        <a:latin typeface="Cambria Math" panose="02040503050406030204" pitchFamily="18" charset="0"/>
                      </a:rPr>
                      <m:t>)=</m:t>
                    </m:r>
                    <m:r>
                      <a:rPr lang="en-US" dirty="0">
                        <a:latin typeface="Cambria Math" panose="02040503050406030204" pitchFamily="18" charset="0"/>
                      </a:rPr>
                      <m:t>𝑏</m:t>
                    </m:r>
                  </m:oMath>
                </a14:m>
                <a:r>
                  <a:rPr lang="en-US" dirty="0"/>
                  <a:t>. Now if the color of the child is red, then its black height will also be </a:t>
                </a:r>
                <a14:m>
                  <m:oMath xmlns:m="http://schemas.openxmlformats.org/officeDocument/2006/math">
                    <m:r>
                      <a:rPr lang="en-US" i="1" dirty="0" smtClean="0">
                        <a:latin typeface="Cambria Math" panose="02040503050406030204" pitchFamily="18" charset="0"/>
                      </a:rPr>
                      <m:t>𝑏</m:t>
                    </m:r>
                  </m:oMath>
                </a14:m>
                <a:r>
                  <a:rPr lang="en-US" dirty="0"/>
                  <a:t>. However, if the color of the child is black, then its black height will be </a:t>
                </a:r>
                <a14:m>
                  <m:oMath xmlns:m="http://schemas.openxmlformats.org/officeDocument/2006/math">
                    <m:r>
                      <a:rPr lang="en-US" dirty="0" smtClean="0">
                        <a:latin typeface="Cambria Math" panose="02040503050406030204" pitchFamily="18" charset="0"/>
                      </a:rPr>
                      <m:t>𝑏</m:t>
                    </m:r>
                    <m:r>
                      <a:rPr lang="en-US" dirty="0" smtClean="0">
                        <a:latin typeface="Cambria Math" panose="02040503050406030204" pitchFamily="18" charset="0"/>
                      </a:rPr>
                      <m:t>−</m:t>
                    </m:r>
                    <m:r>
                      <a:rPr lang="en-US" dirty="0" smtClean="0">
                        <a:latin typeface="Cambria Math" panose="02040503050406030204" pitchFamily="18" charset="0"/>
                      </a:rPr>
                      <m:t>1</m:t>
                    </m:r>
                  </m:oMath>
                </a14:m>
                <a:r>
                  <a:rPr lang="en-US" dirty="0"/>
                  <a:t>.</a:t>
                </a:r>
              </a:p>
              <a:p>
                <a:r>
                  <a:rPr lang="en-US" dirty="0"/>
                  <a:t>According to the inductive hypothesis, child must have at least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𝑏</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sup>
                    </m:sSup>
                    <m:r>
                      <a:rPr lang="en-US" b="0" i="1" smtClean="0">
                        <a:latin typeface="Cambria Math" panose="02040503050406030204" pitchFamily="18" charset="0"/>
                      </a:rPr>
                      <m:t>−</m:t>
                    </m:r>
                    <m:r>
                      <a:rPr lang="en-US" b="0" i="1" smtClean="0">
                        <a:latin typeface="Cambria Math" panose="02040503050406030204" pitchFamily="18" charset="0"/>
                      </a:rPr>
                      <m:t>1</m:t>
                    </m:r>
                  </m:oMath>
                </a14:m>
                <a:r>
                  <a:rPr lang="en-US" dirty="0"/>
                  <a:t> internal nodes.</a:t>
                </a:r>
              </a:p>
            </p:txBody>
          </p:sp>
        </mc:Choice>
        <mc:Fallback>
          <p:sp>
            <p:nvSpPr>
              <p:cNvPr id="3" name="Content Placeholder 2">
                <a:extLst>
                  <a:ext uri="{FF2B5EF4-FFF2-40B4-BE49-F238E27FC236}">
                    <a16:creationId xmlns:a16="http://schemas.microsoft.com/office/drawing/2014/main" id="{48F81E88-7712-4443-B32D-17CD487F5791}"/>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A01AB3A-5B06-4DC5-83D2-DFF6FBB9E188}"/>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B5CCBDC3-085F-422C-8C9A-69613593F8B5}"/>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20</a:t>
            </a:fld>
            <a:endParaRPr lang="en-US"/>
          </a:p>
        </p:txBody>
      </p:sp>
    </p:spTree>
    <p:extLst>
      <p:ext uri="{BB962C8B-B14F-4D97-AF65-F5344CB8AC3E}">
        <p14:creationId xmlns:p14="http://schemas.microsoft.com/office/powerpoint/2010/main" val="1940200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02EE100-05BA-4D0E-BD47-534EB6D3C44B}"/>
              </a:ext>
            </a:extLst>
          </p:cNvPr>
          <p:cNvSpPr>
            <a:spLocks noGrp="1"/>
          </p:cNvSpPr>
          <p:nvPr>
            <p:ph type="title"/>
          </p:nvPr>
        </p:nvSpPr>
        <p:spPr/>
        <p:txBody>
          <a:bodyPr/>
          <a:lstStyle/>
          <a:p>
            <a:r>
              <a:rPr lang="en-US" dirty="0"/>
              <a:t>Proof of height of red-black tree is O(lg(n))</a:t>
            </a:r>
          </a:p>
        </p:txBody>
      </p:sp>
      <p:sp>
        <p:nvSpPr>
          <p:cNvPr id="4" name="Footer Placeholder 3">
            <a:extLst>
              <a:ext uri="{FF2B5EF4-FFF2-40B4-BE49-F238E27FC236}">
                <a16:creationId xmlns:a16="http://schemas.microsoft.com/office/drawing/2014/main" id="{EA01AB3A-5B06-4DC5-83D2-DFF6FBB9E188}"/>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B5CCBDC3-085F-422C-8C9A-69613593F8B5}"/>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21</a:t>
            </a:fld>
            <a:endParaRPr lang="en-US"/>
          </a:p>
        </p:txBody>
      </p:sp>
      <p:pic>
        <p:nvPicPr>
          <p:cNvPr id="15362" name="Picture 2" descr="black heights of children">
            <a:extLst>
              <a:ext uri="{FF2B5EF4-FFF2-40B4-BE49-F238E27FC236}">
                <a16:creationId xmlns:a16="http://schemas.microsoft.com/office/drawing/2014/main" id="{A88623BE-7AFF-46FD-99E4-4A9332FC2D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3019" y="1825625"/>
            <a:ext cx="842596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804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02EE100-05BA-4D0E-BD47-534EB6D3C44B}"/>
              </a:ext>
            </a:extLst>
          </p:cNvPr>
          <p:cNvSpPr>
            <a:spLocks noGrp="1"/>
          </p:cNvSpPr>
          <p:nvPr>
            <p:ph type="title"/>
          </p:nvPr>
        </p:nvSpPr>
        <p:spPr>
          <a:xfrm>
            <a:off x="838200" y="365125"/>
            <a:ext cx="10515600" cy="1325563"/>
          </a:xfrm>
        </p:spPr>
        <p:txBody>
          <a:bodyPr/>
          <a:lstStyle/>
          <a:p>
            <a:r>
              <a:rPr lang="en-US" dirty="0"/>
              <a:t>Proof of height of red-black tree is O(lg(n))</a:t>
            </a:r>
          </a:p>
        </p:txBody>
      </p:sp>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C3826655-27DD-486A-90B1-4CD6298B43F5}"/>
                  </a:ext>
                </a:extLst>
              </p:cNvPr>
              <p:cNvSpPr>
                <a:spLocks noGrp="1"/>
              </p:cNvSpPr>
              <p:nvPr>
                <p:ph idx="1"/>
              </p:nvPr>
            </p:nvSpPr>
            <p:spPr>
              <a:xfrm>
                <a:off x="838200" y="1825625"/>
                <a:ext cx="10515600" cy="4351338"/>
              </a:xfrm>
            </p:spPr>
            <p:txBody>
              <a:bodyPr/>
              <a:lstStyle/>
              <a:p>
                <a:r>
                  <a:rPr lang="en-US" dirty="0"/>
                  <a:t>We have assumed that the inductive hypothesis is true for the child, now we need to show that it is also true for the parent i.e., node </a:t>
                </a:r>
                <a14:m>
                  <m:oMath xmlns:m="http://schemas.openxmlformats.org/officeDocument/2006/math">
                    <m:r>
                      <a:rPr lang="en-US" i="1" dirty="0" smtClean="0">
                        <a:latin typeface="Cambria Math" panose="02040503050406030204" pitchFamily="18" charset="0"/>
                      </a:rPr>
                      <m:t>𝑥</m:t>
                    </m:r>
                  </m:oMath>
                </a14:m>
                <a:r>
                  <a:rPr lang="en-US" dirty="0"/>
                  <a:t> and hence completing the proof.</a:t>
                </a:r>
              </a:p>
              <a:p>
                <a:r>
                  <a:rPr lang="en-US" dirty="0"/>
                  <a:t>The node </a:t>
                </a:r>
                <a14:m>
                  <m:oMath xmlns:m="http://schemas.openxmlformats.org/officeDocument/2006/math">
                    <m:r>
                      <a:rPr lang="en-US" i="1" dirty="0" smtClean="0">
                        <a:latin typeface="Cambria Math" panose="02040503050406030204" pitchFamily="18" charset="0"/>
                      </a:rPr>
                      <m:t>𝑥</m:t>
                    </m:r>
                  </m:oMath>
                </a14:m>
                <a:r>
                  <a:rPr lang="en-US" dirty="0"/>
                  <a:t> must have at least </a:t>
                </a:r>
                <a14:m>
                  <m:oMath xmlns:m="http://schemas.openxmlformats.org/officeDocument/2006/math">
                    <m:r>
                      <a:rPr lang="en-US" i="1" dirty="0" smtClean="0">
                        <a:latin typeface="Cambria Math" panose="02040503050406030204" pitchFamily="18" charset="0"/>
                      </a:rPr>
                      <m:t>1</m:t>
                    </m:r>
                  </m:oMath>
                </a14:m>
                <a:r>
                  <a:rPr lang="en-US" dirty="0"/>
                  <a:t> </a:t>
                </a:r>
                <a14:m>
                  <m:oMath xmlns:m="http://schemas.openxmlformats.org/officeDocument/2006/math">
                    <m:r>
                      <a:rPr lang="en-US" i="1" dirty="0" smtClean="0">
                        <a:latin typeface="Cambria Math" panose="02040503050406030204" pitchFamily="18" charset="0"/>
                      </a:rPr>
                      <m:t>+</m:t>
                    </m:r>
                  </m:oMath>
                </a14:m>
                <a:r>
                  <a:rPr lang="en-US" dirty="0"/>
                  <a:t> minimum number of internal nodes that can be present on the right child </a:t>
                </a:r>
                <a14:m>
                  <m:oMath xmlns:m="http://schemas.openxmlformats.org/officeDocument/2006/math">
                    <m:r>
                      <a:rPr lang="en-US" i="1" dirty="0" smtClean="0">
                        <a:latin typeface="Cambria Math" panose="02040503050406030204" pitchFamily="18" charset="0"/>
                      </a:rPr>
                      <m:t>+</m:t>
                    </m:r>
                  </m:oMath>
                </a14:m>
                <a:r>
                  <a:rPr lang="en-US" dirty="0"/>
                  <a:t> minimum number of internal nodes that can be present on the left child.</a:t>
                </a:r>
              </a:p>
              <a:p>
                <a:endParaRPr lang="en-US" dirty="0"/>
              </a:p>
            </p:txBody>
          </p:sp>
        </mc:Choice>
        <mc:Fallback>
          <p:sp>
            <p:nvSpPr>
              <p:cNvPr id="2" name="Content Placeholder 1">
                <a:extLst>
                  <a:ext uri="{FF2B5EF4-FFF2-40B4-BE49-F238E27FC236}">
                    <a16:creationId xmlns:a16="http://schemas.microsoft.com/office/drawing/2014/main" id="{C3826655-27DD-486A-90B1-4CD6298B43F5}"/>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A01AB3A-5B06-4DC5-83D2-DFF6FBB9E188}"/>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B5CCBDC3-085F-422C-8C9A-69613593F8B5}"/>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22</a:t>
            </a:fld>
            <a:endParaRPr lang="en-US"/>
          </a:p>
        </p:txBody>
      </p:sp>
    </p:spTree>
    <p:extLst>
      <p:ext uri="{BB962C8B-B14F-4D97-AF65-F5344CB8AC3E}">
        <p14:creationId xmlns:p14="http://schemas.microsoft.com/office/powerpoint/2010/main" val="1541101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E065-D4BE-401A-B2DF-2363ADAF7EA9}"/>
              </a:ext>
            </a:extLst>
          </p:cNvPr>
          <p:cNvSpPr>
            <a:spLocks noGrp="1"/>
          </p:cNvSpPr>
          <p:nvPr>
            <p:ph type="title"/>
          </p:nvPr>
        </p:nvSpPr>
        <p:spPr>
          <a:xfrm>
            <a:off x="838200" y="365125"/>
            <a:ext cx="10515600" cy="1325563"/>
          </a:xfrm>
        </p:spPr>
        <p:txBody>
          <a:bodyPr/>
          <a:lstStyle/>
          <a:p>
            <a:r>
              <a:rPr lang="en-US" dirty="0"/>
              <a:t>Proof of height of red-black tree is O(lg(n))</a:t>
            </a:r>
          </a:p>
        </p:txBody>
      </p:sp>
      <p:sp>
        <p:nvSpPr>
          <p:cNvPr id="4" name="Footer Placeholder 3">
            <a:extLst>
              <a:ext uri="{FF2B5EF4-FFF2-40B4-BE49-F238E27FC236}">
                <a16:creationId xmlns:a16="http://schemas.microsoft.com/office/drawing/2014/main" id="{03D22588-7730-4DDC-98BD-82E7A2B15D3A}"/>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C3C71808-924E-4BC6-853D-09FF9C070EF6}"/>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23</a:t>
            </a:fld>
            <a:endParaRPr lang="en-US"/>
          </a:p>
        </p:txBody>
      </p:sp>
      <p:pic>
        <p:nvPicPr>
          <p:cNvPr id="16386" name="Picture 2" descr="least number of internal nodes">
            <a:extLst>
              <a:ext uri="{FF2B5EF4-FFF2-40B4-BE49-F238E27FC236}">
                <a16:creationId xmlns:a16="http://schemas.microsoft.com/office/drawing/2014/main" id="{67784FF6-68B5-4965-8FD9-358B9C7AFB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4130" y="1825625"/>
            <a:ext cx="648374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048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E065-D4BE-401A-B2DF-2363ADAF7EA9}"/>
              </a:ext>
            </a:extLst>
          </p:cNvPr>
          <p:cNvSpPr>
            <a:spLocks noGrp="1"/>
          </p:cNvSpPr>
          <p:nvPr>
            <p:ph type="title"/>
          </p:nvPr>
        </p:nvSpPr>
        <p:spPr>
          <a:xfrm>
            <a:off x="838200" y="365125"/>
            <a:ext cx="10515600" cy="1325563"/>
          </a:xfrm>
        </p:spPr>
        <p:txBody>
          <a:bodyPr/>
          <a:lstStyle/>
          <a:p>
            <a:r>
              <a:rPr lang="en-US" dirty="0"/>
              <a:t>Proof of height of red-black tree is O(lg(n))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4EA081-AA76-4DCE-8596-0FAAF063D3C6}"/>
                  </a:ext>
                </a:extLst>
              </p:cNvPr>
              <p:cNvSpPr>
                <a:spLocks noGrp="1"/>
              </p:cNvSpPr>
              <p:nvPr>
                <p:ph idx="1"/>
              </p:nvPr>
            </p:nvSpPr>
            <p:spPr>
              <a:xfrm>
                <a:off x="838200" y="1825625"/>
                <a:ext cx="10515600" cy="4351338"/>
              </a:xfrm>
            </p:spPr>
            <p:txBody>
              <a:bodyPr/>
              <a:lstStyle/>
              <a:p>
                <a:pPr marL="0" indent="0">
                  <a:buNone/>
                </a:pPr>
                <a14:m>
                  <m:oMathPara xmlns:m="http://schemas.openxmlformats.org/officeDocument/2006/math">
                    <m:oMathParaPr>
                      <m:jc m:val="centerGroup"/>
                    </m:oMathParaPr>
                    <m:oMath xmlns:m="http://schemas.openxmlformats.org/officeDocument/2006/math">
                      <m:sSup>
                        <m:sSupPr>
                          <m:ctrlPr>
                            <a:rPr lang="pt-BR" i="1" dirty="0" smtClean="0">
                              <a:latin typeface="Cambria Math" panose="02040503050406030204" pitchFamily="18" charset="0"/>
                            </a:rPr>
                          </m:ctrlPr>
                        </m:sSupPr>
                        <m:e>
                          <m:r>
                            <a:rPr lang="en-US" dirty="0" smtClean="0">
                              <a:latin typeface="Cambria Math" panose="02040503050406030204" pitchFamily="18" charset="0"/>
                            </a:rPr>
                            <m:t>2</m:t>
                          </m:r>
                        </m:e>
                        <m:sup>
                          <m:r>
                            <a:rPr lang="pt-BR" dirty="0">
                              <a:latin typeface="Cambria Math" panose="02040503050406030204" pitchFamily="18" charset="0"/>
                            </a:rPr>
                            <m:t>𝑏</m:t>
                          </m:r>
                          <m:r>
                            <a:rPr lang="pt-BR" dirty="0">
                              <a:latin typeface="Cambria Math" panose="02040503050406030204" pitchFamily="18" charset="0"/>
                            </a:rPr>
                            <m:t>h</m:t>
                          </m:r>
                          <m:d>
                            <m:dPr>
                              <m:ctrlPr>
                                <a:rPr lang="pt-BR" i="1" dirty="0">
                                  <a:latin typeface="Cambria Math" panose="02040503050406030204" pitchFamily="18" charset="0"/>
                                </a:rPr>
                              </m:ctrlPr>
                            </m:dPr>
                            <m:e>
                              <m:r>
                                <a:rPr lang="pt-BR" dirty="0">
                                  <a:latin typeface="Cambria Math" panose="02040503050406030204" pitchFamily="18" charset="0"/>
                                </a:rPr>
                                <m:t>𝑙</m:t>
                              </m:r>
                            </m:e>
                          </m:d>
                          <m:r>
                            <a:rPr lang="en-US" dirty="0" smtClean="0">
                              <a:latin typeface="Cambria Math" panose="02040503050406030204" pitchFamily="18" charset="0"/>
                            </a:rPr>
                            <m:t>−</m:t>
                          </m:r>
                          <m:r>
                            <a:rPr lang="en-US" dirty="0" smtClean="0">
                              <a:latin typeface="Cambria Math" panose="02040503050406030204" pitchFamily="18" charset="0"/>
                            </a:rPr>
                            <m:t>1</m:t>
                          </m:r>
                        </m:sup>
                      </m:sSup>
                      <m:r>
                        <a:rPr lang="pt-BR" dirty="0" smtClean="0">
                          <a:latin typeface="Cambria Math" panose="02040503050406030204" pitchFamily="18" charset="0"/>
                        </a:rPr>
                        <m:t>+</m:t>
                      </m:r>
                      <m:sSup>
                        <m:sSupPr>
                          <m:ctrlPr>
                            <a:rPr lang="pt-BR" i="1" dirty="0">
                              <a:latin typeface="Cambria Math" panose="02040503050406030204" pitchFamily="18" charset="0"/>
                            </a:rPr>
                          </m:ctrlPr>
                        </m:sSupPr>
                        <m:e>
                          <m:r>
                            <a:rPr lang="en-US" dirty="0">
                              <a:latin typeface="Cambria Math" panose="02040503050406030204" pitchFamily="18" charset="0"/>
                            </a:rPr>
                            <m:t>2</m:t>
                          </m:r>
                        </m:e>
                        <m:sup>
                          <m:r>
                            <a:rPr lang="pt-BR" dirty="0">
                              <a:latin typeface="Cambria Math" panose="02040503050406030204" pitchFamily="18" charset="0"/>
                            </a:rPr>
                            <m:t>𝑏</m:t>
                          </m:r>
                          <m:r>
                            <a:rPr lang="pt-BR" dirty="0">
                              <a:latin typeface="Cambria Math" panose="02040503050406030204" pitchFamily="18" charset="0"/>
                            </a:rPr>
                            <m:t>h</m:t>
                          </m:r>
                          <m:d>
                            <m:dPr>
                              <m:ctrlPr>
                                <a:rPr lang="pt-BR" i="1" dirty="0">
                                  <a:latin typeface="Cambria Math" panose="02040503050406030204" pitchFamily="18" charset="0"/>
                                </a:rPr>
                              </m:ctrlPr>
                            </m:dPr>
                            <m:e>
                              <m:r>
                                <a:rPr lang="en-US" dirty="0" smtClean="0">
                                  <a:latin typeface="Cambria Math" panose="02040503050406030204" pitchFamily="18" charset="0"/>
                                </a:rPr>
                                <m:t>𝑟</m:t>
                              </m:r>
                            </m:e>
                          </m:d>
                          <m:r>
                            <a:rPr lang="en-US" dirty="0">
                              <a:latin typeface="Cambria Math" panose="02040503050406030204" pitchFamily="18" charset="0"/>
                            </a:rPr>
                            <m:t>−</m:t>
                          </m:r>
                          <m:r>
                            <a:rPr lang="en-US" dirty="0">
                              <a:latin typeface="Cambria Math" panose="02040503050406030204" pitchFamily="18" charset="0"/>
                            </a:rPr>
                            <m:t>1</m:t>
                          </m:r>
                        </m:sup>
                      </m:sSup>
                      <m:r>
                        <a:rPr lang="en-US" dirty="0" smtClean="0">
                          <a:latin typeface="Cambria Math" panose="02040503050406030204" pitchFamily="18" charset="0"/>
                        </a:rPr>
                        <m:t>+</m:t>
                      </m:r>
                      <m:r>
                        <a:rPr lang="en-US" dirty="0" smtClean="0">
                          <a:latin typeface="Cambria Math" panose="02040503050406030204" pitchFamily="18" charset="0"/>
                        </a:rPr>
                        <m:t>1</m:t>
                      </m:r>
                    </m:oMath>
                  </m:oMathPara>
                </a14:m>
                <a:endParaRPr lang="en-US" dirty="0"/>
              </a:p>
              <a:p>
                <a:r>
                  <a:rPr lang="en-US" dirty="0"/>
                  <a:t>Internal nodes of </a:t>
                </a:r>
                <a14:m>
                  <m:oMath xmlns:m="http://schemas.openxmlformats.org/officeDocument/2006/math">
                    <m:r>
                      <a:rPr lang="en-US" smtClean="0">
                        <a:latin typeface="Cambria Math" panose="02040503050406030204" pitchFamily="18" charset="0"/>
                      </a:rPr>
                      <m:t>𝑥</m:t>
                    </m:r>
                    <m:r>
                      <a:rPr lang="en-US" smtClean="0">
                        <a:latin typeface="Cambria Math" panose="02040503050406030204" pitchFamily="18" charset="0"/>
                      </a:rPr>
                      <m:t> ≥</m:t>
                    </m:r>
                  </m:oMath>
                </a14:m>
                <a:r>
                  <a:rPr lang="en-US" dirty="0"/>
                  <a:t> </a:t>
                </a:r>
                <a14:m>
                  <m:oMath xmlns:m="http://schemas.openxmlformats.org/officeDocument/2006/math">
                    <m:sSup>
                      <m:sSupPr>
                        <m:ctrlPr>
                          <a:rPr lang="pt-BR" i="1" dirty="0">
                            <a:latin typeface="Cambria Math" panose="02040503050406030204" pitchFamily="18" charset="0"/>
                          </a:rPr>
                        </m:ctrlPr>
                      </m:sSupPr>
                      <m:e>
                        <m:r>
                          <a:rPr lang="en-US" dirty="0">
                            <a:latin typeface="Cambria Math" panose="02040503050406030204" pitchFamily="18" charset="0"/>
                          </a:rPr>
                          <m:t>2</m:t>
                        </m:r>
                      </m:e>
                      <m:sup>
                        <m:r>
                          <a:rPr lang="pt-BR" dirty="0">
                            <a:latin typeface="Cambria Math" panose="02040503050406030204" pitchFamily="18" charset="0"/>
                          </a:rPr>
                          <m:t>𝑏</m:t>
                        </m:r>
                        <m:r>
                          <a:rPr lang="pt-BR" dirty="0">
                            <a:latin typeface="Cambria Math" panose="02040503050406030204" pitchFamily="18" charset="0"/>
                          </a:rPr>
                          <m:t>h</m:t>
                        </m:r>
                        <m:d>
                          <m:dPr>
                            <m:ctrlPr>
                              <a:rPr lang="pt-BR" i="1" dirty="0">
                                <a:latin typeface="Cambria Math" panose="02040503050406030204" pitchFamily="18" charset="0"/>
                              </a:rPr>
                            </m:ctrlPr>
                          </m:dPr>
                          <m:e>
                            <m:r>
                              <a:rPr lang="pt-BR" dirty="0">
                                <a:latin typeface="Cambria Math" panose="02040503050406030204" pitchFamily="18" charset="0"/>
                              </a:rPr>
                              <m:t>𝑙</m:t>
                            </m:r>
                          </m:e>
                        </m:d>
                        <m:r>
                          <a:rPr lang="en-US" dirty="0">
                            <a:latin typeface="Cambria Math" panose="02040503050406030204" pitchFamily="18" charset="0"/>
                          </a:rPr>
                          <m:t>−</m:t>
                        </m:r>
                        <m:r>
                          <a:rPr lang="en-US" dirty="0">
                            <a:latin typeface="Cambria Math" panose="02040503050406030204" pitchFamily="18" charset="0"/>
                          </a:rPr>
                          <m:t>1</m:t>
                        </m:r>
                      </m:sup>
                    </m:sSup>
                    <m:r>
                      <a:rPr lang="pt-BR" dirty="0">
                        <a:latin typeface="Cambria Math" panose="02040503050406030204" pitchFamily="18" charset="0"/>
                      </a:rPr>
                      <m:t>+</m:t>
                    </m:r>
                    <m:sSup>
                      <m:sSupPr>
                        <m:ctrlPr>
                          <a:rPr lang="pt-BR" i="1" dirty="0">
                            <a:latin typeface="Cambria Math" panose="02040503050406030204" pitchFamily="18" charset="0"/>
                          </a:rPr>
                        </m:ctrlPr>
                      </m:sSupPr>
                      <m:e>
                        <m:r>
                          <a:rPr lang="en-US" dirty="0">
                            <a:latin typeface="Cambria Math" panose="02040503050406030204" pitchFamily="18" charset="0"/>
                          </a:rPr>
                          <m:t>2</m:t>
                        </m:r>
                      </m:e>
                      <m:sup>
                        <m:r>
                          <a:rPr lang="pt-BR" dirty="0">
                            <a:latin typeface="Cambria Math" panose="02040503050406030204" pitchFamily="18" charset="0"/>
                          </a:rPr>
                          <m:t>𝑏</m:t>
                        </m:r>
                        <m:r>
                          <a:rPr lang="pt-BR" dirty="0">
                            <a:latin typeface="Cambria Math" panose="02040503050406030204" pitchFamily="18" charset="0"/>
                          </a:rPr>
                          <m:t>h</m:t>
                        </m:r>
                        <m:d>
                          <m:dPr>
                            <m:ctrlPr>
                              <a:rPr lang="pt-BR" i="1" dirty="0">
                                <a:latin typeface="Cambria Math" panose="02040503050406030204" pitchFamily="18" charset="0"/>
                              </a:rPr>
                            </m:ctrlPr>
                          </m:dPr>
                          <m:e>
                            <m:r>
                              <a:rPr lang="en-US" dirty="0">
                                <a:latin typeface="Cambria Math" panose="02040503050406030204" pitchFamily="18" charset="0"/>
                              </a:rPr>
                              <m:t>𝑟</m:t>
                            </m:r>
                          </m:e>
                        </m:d>
                        <m:r>
                          <a:rPr lang="en-US" dirty="0">
                            <a:latin typeface="Cambria Math" panose="02040503050406030204" pitchFamily="18" charset="0"/>
                          </a:rPr>
                          <m:t>−</m:t>
                        </m:r>
                        <m:r>
                          <a:rPr lang="en-US" dirty="0">
                            <a:latin typeface="Cambria Math" panose="02040503050406030204" pitchFamily="18" charset="0"/>
                          </a:rPr>
                          <m:t>1</m:t>
                        </m:r>
                      </m:sup>
                    </m:sSup>
                    <m:r>
                      <a:rPr lang="en-US" dirty="0">
                        <a:latin typeface="Cambria Math" panose="02040503050406030204" pitchFamily="18" charset="0"/>
                      </a:rPr>
                      <m:t>+</m:t>
                    </m:r>
                    <m:r>
                      <a:rPr lang="en-US" dirty="0">
                        <a:latin typeface="Cambria Math" panose="02040503050406030204" pitchFamily="18" charset="0"/>
                      </a:rPr>
                      <m:t>1</m:t>
                    </m:r>
                  </m:oMath>
                </a14:m>
                <a:endParaRPr lang="en-US" dirty="0"/>
              </a:p>
              <a:p>
                <a:r>
                  <a:rPr lang="en-US" dirty="0"/>
                  <a:t>or, Internal nodes of </a:t>
                </a:r>
                <a14:m>
                  <m:oMath xmlns:m="http://schemas.openxmlformats.org/officeDocument/2006/math">
                    <m:r>
                      <a:rPr lang="en-US" smtClean="0">
                        <a:latin typeface="Cambria Math" panose="02040503050406030204" pitchFamily="18" charset="0"/>
                      </a:rPr>
                      <m:t>𝑥</m:t>
                    </m:r>
                    <m:r>
                      <a:rPr lang="en-US" smtClean="0">
                        <a:latin typeface="Cambria Math" panose="02040503050406030204" pitchFamily="18" charset="0"/>
                      </a:rPr>
                      <m:t> ≥</m:t>
                    </m:r>
                  </m:oMath>
                </a14:m>
                <a:r>
                  <a:rPr lang="en-US" dirty="0"/>
                  <a:t> </a:t>
                </a:r>
                <a14:m>
                  <m:oMath xmlns:m="http://schemas.openxmlformats.org/officeDocument/2006/math">
                    <m:r>
                      <a:rPr lang="en-US" dirty="0" smtClean="0">
                        <a:latin typeface="Cambria Math" panose="02040503050406030204" pitchFamily="18" charset="0"/>
                      </a:rPr>
                      <m:t>2</m:t>
                    </m:r>
                    <m:r>
                      <a:rPr lang="en-US" dirty="0" smtClean="0">
                        <a:latin typeface="Cambria Math" panose="02040503050406030204" pitchFamily="18" charset="0"/>
                      </a:rPr>
                      <m:t>∗(</m:t>
                    </m:r>
                    <m:sSup>
                      <m:sSupPr>
                        <m:ctrlPr>
                          <a:rPr lang="pt-BR" i="1" dirty="0">
                            <a:latin typeface="Cambria Math" panose="02040503050406030204" pitchFamily="18" charset="0"/>
                          </a:rPr>
                        </m:ctrlPr>
                      </m:sSupPr>
                      <m:e>
                        <m:r>
                          <a:rPr lang="en-US" dirty="0">
                            <a:latin typeface="Cambria Math" panose="02040503050406030204" pitchFamily="18" charset="0"/>
                          </a:rPr>
                          <m:t>2</m:t>
                        </m:r>
                      </m:e>
                      <m:sup>
                        <m:r>
                          <a:rPr lang="pt-BR" dirty="0">
                            <a:latin typeface="Cambria Math" panose="02040503050406030204" pitchFamily="18" charset="0"/>
                          </a:rPr>
                          <m:t>𝑏</m:t>
                        </m:r>
                        <m:r>
                          <a:rPr lang="pt-BR" dirty="0">
                            <a:latin typeface="Cambria Math" panose="02040503050406030204" pitchFamily="18" charset="0"/>
                          </a:rPr>
                          <m:t>h</m:t>
                        </m:r>
                        <m:d>
                          <m:dPr>
                            <m:ctrlPr>
                              <a:rPr lang="pt-BR" i="1" dirty="0">
                                <a:latin typeface="Cambria Math" panose="02040503050406030204" pitchFamily="18" charset="0"/>
                              </a:rPr>
                            </m:ctrlPr>
                          </m:dPr>
                          <m:e>
                            <m:r>
                              <a:rPr lang="en-US" dirty="0" smtClean="0">
                                <a:latin typeface="Cambria Math" panose="02040503050406030204" pitchFamily="18" charset="0"/>
                              </a:rPr>
                              <m:t>𝑥</m:t>
                            </m:r>
                          </m:e>
                        </m:d>
                        <m:r>
                          <a:rPr lang="en-US" dirty="0">
                            <a:latin typeface="Cambria Math" panose="02040503050406030204" pitchFamily="18" charset="0"/>
                          </a:rPr>
                          <m:t>−</m:t>
                        </m:r>
                        <m:r>
                          <a:rPr lang="en-US" dirty="0">
                            <a:latin typeface="Cambria Math" panose="02040503050406030204" pitchFamily="18" charset="0"/>
                          </a:rPr>
                          <m:t>1</m:t>
                        </m:r>
                      </m:sup>
                    </m:sSup>
                    <m:r>
                      <a:rPr lang="en-US" dirty="0" smtClean="0">
                        <a:latin typeface="Cambria Math" panose="02040503050406030204" pitchFamily="18" charset="0"/>
                      </a:rPr>
                      <m:t>)−</m:t>
                    </m:r>
                    <m:r>
                      <a:rPr lang="en-US" dirty="0">
                        <a:latin typeface="Cambria Math" panose="02040503050406030204" pitchFamily="18" charset="0"/>
                      </a:rPr>
                      <m:t>1</m:t>
                    </m:r>
                  </m:oMath>
                </a14:m>
                <a:endParaRPr lang="en-US" dirty="0"/>
              </a:p>
              <a:p>
                <a:r>
                  <a:rPr lang="en-US" dirty="0"/>
                  <a:t>or, Internal nodes of </a:t>
                </a:r>
                <a14:m>
                  <m:oMath xmlns:m="http://schemas.openxmlformats.org/officeDocument/2006/math">
                    <m:r>
                      <a:rPr lang="en-US" smtClean="0">
                        <a:latin typeface="Cambria Math" panose="02040503050406030204" pitchFamily="18" charset="0"/>
                      </a:rPr>
                      <m:t>𝑥</m:t>
                    </m:r>
                    <m:r>
                      <a:rPr lang="en-US" smtClean="0">
                        <a:latin typeface="Cambria Math" panose="02040503050406030204" pitchFamily="18" charset="0"/>
                      </a:rPr>
                      <m:t> ≥</m:t>
                    </m:r>
                  </m:oMath>
                </a14:m>
                <a:r>
                  <a:rPr lang="en-US" dirty="0"/>
                  <a:t> </a:t>
                </a:r>
                <a14:m>
                  <m:oMath xmlns:m="http://schemas.openxmlformats.org/officeDocument/2006/math">
                    <m:sSup>
                      <m:sSupPr>
                        <m:ctrlPr>
                          <a:rPr lang="pt-BR" i="1" dirty="0">
                            <a:latin typeface="Cambria Math" panose="02040503050406030204" pitchFamily="18" charset="0"/>
                          </a:rPr>
                        </m:ctrlPr>
                      </m:sSupPr>
                      <m:e>
                        <m:r>
                          <a:rPr lang="en-US" dirty="0">
                            <a:latin typeface="Cambria Math" panose="02040503050406030204" pitchFamily="18" charset="0"/>
                          </a:rPr>
                          <m:t>2</m:t>
                        </m:r>
                      </m:e>
                      <m:sup>
                        <m:r>
                          <a:rPr lang="pt-BR" dirty="0">
                            <a:latin typeface="Cambria Math" panose="02040503050406030204" pitchFamily="18" charset="0"/>
                          </a:rPr>
                          <m:t>𝑏</m:t>
                        </m:r>
                        <m:r>
                          <a:rPr lang="pt-BR" dirty="0">
                            <a:latin typeface="Cambria Math" panose="02040503050406030204" pitchFamily="18" charset="0"/>
                          </a:rPr>
                          <m:t>h</m:t>
                        </m:r>
                        <m:d>
                          <m:dPr>
                            <m:ctrlPr>
                              <a:rPr lang="pt-BR" i="1" dirty="0">
                                <a:latin typeface="Cambria Math" panose="02040503050406030204" pitchFamily="18" charset="0"/>
                              </a:rPr>
                            </m:ctrlPr>
                          </m:dPr>
                          <m:e>
                            <m:r>
                              <a:rPr lang="en-US" dirty="0" smtClean="0">
                                <a:latin typeface="Cambria Math" panose="02040503050406030204" pitchFamily="18" charset="0"/>
                              </a:rPr>
                              <m:t>𝑥</m:t>
                            </m:r>
                          </m:e>
                        </m:d>
                      </m:sup>
                    </m:sSup>
                    <m:r>
                      <a:rPr lang="en-US" dirty="0" smtClean="0">
                        <a:latin typeface="Cambria Math" panose="02040503050406030204" pitchFamily="18" charset="0"/>
                      </a:rPr>
                      <m:t>−</m:t>
                    </m:r>
                    <m:r>
                      <a:rPr lang="en-US" dirty="0">
                        <a:latin typeface="Cambria Math" panose="02040503050406030204" pitchFamily="18" charset="0"/>
                      </a:rPr>
                      <m:t>1</m:t>
                    </m:r>
                  </m:oMath>
                </a14:m>
                <a:endParaRPr lang="en-US" dirty="0"/>
              </a:p>
              <a:p>
                <a:r>
                  <a:rPr lang="en-US" dirty="0"/>
                  <a:t>We assumed it to be true for the child and it is also true for the node x, so the statement is proved.</a:t>
                </a:r>
              </a:p>
              <a:p>
                <a:endParaRPr lang="en-US" dirty="0"/>
              </a:p>
            </p:txBody>
          </p:sp>
        </mc:Choice>
        <mc:Fallback xmlns="">
          <p:sp>
            <p:nvSpPr>
              <p:cNvPr id="3" name="Content Placeholder 2">
                <a:extLst>
                  <a:ext uri="{FF2B5EF4-FFF2-40B4-BE49-F238E27FC236}">
                    <a16:creationId xmlns:a16="http://schemas.microsoft.com/office/drawing/2014/main" id="{B54EA081-AA76-4DCE-8596-0FAAF063D3C6}"/>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03D22588-7730-4DDC-98BD-82E7A2B15D3A}"/>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C3C71808-924E-4BC6-853D-09FF9C070EF6}"/>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24</a:t>
            </a:fld>
            <a:endParaRPr lang="en-US"/>
          </a:p>
        </p:txBody>
      </p:sp>
    </p:spTree>
    <p:extLst>
      <p:ext uri="{BB962C8B-B14F-4D97-AF65-F5344CB8AC3E}">
        <p14:creationId xmlns:p14="http://schemas.microsoft.com/office/powerpoint/2010/main" val="143807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E065-D4BE-401A-B2DF-2363ADAF7EA9}"/>
              </a:ext>
            </a:extLst>
          </p:cNvPr>
          <p:cNvSpPr>
            <a:spLocks noGrp="1"/>
          </p:cNvSpPr>
          <p:nvPr>
            <p:ph type="title"/>
          </p:nvPr>
        </p:nvSpPr>
        <p:spPr>
          <a:xfrm>
            <a:off x="838200" y="365125"/>
            <a:ext cx="10515600" cy="1325563"/>
          </a:xfrm>
        </p:spPr>
        <p:txBody>
          <a:bodyPr/>
          <a:lstStyle/>
          <a:p>
            <a:r>
              <a:rPr lang="en-US" dirty="0"/>
              <a:t>Proof of height of red-black tree is O(lg(n))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4EA081-AA76-4DCE-8596-0FAAF063D3C6}"/>
                  </a:ext>
                </a:extLst>
              </p:cNvPr>
              <p:cNvSpPr>
                <a:spLocks noGrp="1"/>
              </p:cNvSpPr>
              <p:nvPr>
                <p:ph idx="1"/>
              </p:nvPr>
            </p:nvSpPr>
            <p:spPr>
              <a:xfrm>
                <a:off x="838200" y="1825625"/>
                <a:ext cx="10515600" cy="4351338"/>
              </a:xfrm>
            </p:spPr>
            <p:txBody>
              <a:bodyPr/>
              <a:lstStyle/>
              <a:p>
                <a:r>
                  <a:rPr lang="en-US" dirty="0"/>
                  <a:t>Let's prove the second statement.</a:t>
                </a:r>
              </a:p>
              <a:p>
                <a:r>
                  <a:rPr lang="en-US" dirty="0"/>
                  <a:t>Since the leaves are black and there can't be two consecutive red nodes, so the number of red nodes can't exceed the number of black nodes on any simple path from a node to a leaf. Therefore, we can also say that at least half of the nodes on any simple path from a root to a leaf, not including the node, must be black.</a:t>
                </a:r>
              </a:p>
              <a:p>
                <a:r>
                  <a:rPr lang="en-US" dirty="0"/>
                  <a:t>It means that </a:t>
                </a:r>
                <a14:m>
                  <m:oMath xmlns:m="http://schemas.openxmlformats.org/officeDocument/2006/math">
                    <m:r>
                      <a:rPr lang="en-US" dirty="0" smtClean="0">
                        <a:latin typeface="Cambria Math" panose="02040503050406030204" pitchFamily="18" charset="0"/>
                      </a:rPr>
                      <m:t>𝑏</m:t>
                    </m:r>
                    <m:r>
                      <a:rPr lang="en-US" dirty="0" smtClean="0">
                        <a:latin typeface="Cambria Math" panose="02040503050406030204" pitchFamily="18" charset="0"/>
                      </a:rPr>
                      <m:t>h</m:t>
                    </m:r>
                    <m:r>
                      <a:rPr lang="en-US" dirty="0">
                        <a:latin typeface="Cambria Math" panose="02040503050406030204" pitchFamily="18" charset="0"/>
                      </a:rPr>
                      <m:t>(</m:t>
                    </m:r>
                    <m:r>
                      <a:rPr lang="en-US" dirty="0">
                        <a:latin typeface="Cambria Math" panose="02040503050406030204" pitchFamily="18" charset="0"/>
                      </a:rPr>
                      <m:t>𝑥</m:t>
                    </m:r>
                    <m:r>
                      <a:rPr lang="en-US" dirty="0">
                        <a:latin typeface="Cambria Math" panose="02040503050406030204" pitchFamily="18" charset="0"/>
                      </a:rPr>
                      <m:t>)≥</m:t>
                    </m:r>
                  </m:oMath>
                </a14:m>
                <a:r>
                  <a:rPr lang="en-US" dirty="0"/>
                  <a:t> </a:t>
                </a:r>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h</m:t>
                        </m:r>
                        <m:r>
                          <a:rPr lang="en-US" dirty="0" smtClean="0">
                            <a:latin typeface="Cambria Math" panose="02040503050406030204" pitchFamily="18" charset="0"/>
                          </a:rPr>
                          <m:t>(</m:t>
                        </m:r>
                        <m:r>
                          <a:rPr lang="en-US" dirty="0" smtClean="0">
                            <a:latin typeface="Cambria Math" panose="02040503050406030204" pitchFamily="18" charset="0"/>
                          </a:rPr>
                          <m:t>𝑥</m:t>
                        </m:r>
                        <m:r>
                          <a:rPr lang="en-US" dirty="0" smtClean="0">
                            <a:latin typeface="Cambria Math" panose="02040503050406030204" pitchFamily="18" charset="0"/>
                          </a:rPr>
                          <m:t>)</m:t>
                        </m:r>
                      </m:num>
                      <m:den>
                        <m:r>
                          <a:rPr lang="en-US" dirty="0" smtClean="0">
                            <a:latin typeface="Cambria Math" panose="02040503050406030204" pitchFamily="18" charset="0"/>
                          </a:rPr>
                          <m:t>2</m:t>
                        </m:r>
                      </m:den>
                    </m:f>
                  </m:oMath>
                </a14:m>
                <a:endParaRPr lang="en-US" dirty="0"/>
              </a:p>
              <a:p>
                <a:r>
                  <a:rPr lang="en-US" dirty="0"/>
                  <a:t>Thus, the second statement is also true.</a:t>
                </a:r>
              </a:p>
              <a:p>
                <a:endParaRPr lang="en-US" dirty="0"/>
              </a:p>
            </p:txBody>
          </p:sp>
        </mc:Choice>
        <mc:Fallback xmlns="">
          <p:sp>
            <p:nvSpPr>
              <p:cNvPr id="3" name="Content Placeholder 2">
                <a:extLst>
                  <a:ext uri="{FF2B5EF4-FFF2-40B4-BE49-F238E27FC236}">
                    <a16:creationId xmlns:a16="http://schemas.microsoft.com/office/drawing/2014/main" id="{B54EA081-AA76-4DCE-8596-0FAAF063D3C6}"/>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r="-87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03D22588-7730-4DDC-98BD-82E7A2B15D3A}"/>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C3C71808-924E-4BC6-853D-09FF9C070EF6}"/>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25</a:t>
            </a:fld>
            <a:endParaRPr lang="en-US"/>
          </a:p>
        </p:txBody>
      </p:sp>
    </p:spTree>
    <p:extLst>
      <p:ext uri="{BB962C8B-B14F-4D97-AF65-F5344CB8AC3E}">
        <p14:creationId xmlns:p14="http://schemas.microsoft.com/office/powerpoint/2010/main" val="439208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E065-D4BE-401A-B2DF-2363ADAF7EA9}"/>
              </a:ext>
            </a:extLst>
          </p:cNvPr>
          <p:cNvSpPr>
            <a:spLocks noGrp="1"/>
          </p:cNvSpPr>
          <p:nvPr>
            <p:ph type="title"/>
          </p:nvPr>
        </p:nvSpPr>
        <p:spPr>
          <a:xfrm>
            <a:off x="838200" y="365125"/>
            <a:ext cx="10515600" cy="1325563"/>
          </a:xfrm>
        </p:spPr>
        <p:txBody>
          <a:bodyPr/>
          <a:lstStyle/>
          <a:p>
            <a:r>
              <a:rPr lang="en-US"/>
              <a:t>Proof of height of red-black tree is O(lg(n))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4EA081-AA76-4DCE-8596-0FAAF063D3C6}"/>
                  </a:ext>
                </a:extLst>
              </p:cNvPr>
              <p:cNvSpPr>
                <a:spLocks noGrp="1"/>
              </p:cNvSpPr>
              <p:nvPr>
                <p:ph idx="1"/>
              </p:nvPr>
            </p:nvSpPr>
            <p:spPr>
              <a:xfrm>
                <a:off x="838200" y="1825625"/>
                <a:ext cx="10515600" cy="4351338"/>
              </a:xfrm>
            </p:spPr>
            <p:txBody>
              <a:bodyPr/>
              <a:lstStyle/>
              <a:p>
                <a:r>
                  <a:rPr lang="en-US" dirty="0"/>
                  <a:t>Acoording to the second statement, </a:t>
                </a:r>
                <a14:m>
                  <m:oMath xmlns:m="http://schemas.openxmlformats.org/officeDocument/2006/math">
                    <m:r>
                      <a:rPr lang="en-US" dirty="0" smtClean="0">
                        <a:latin typeface="Cambria Math" panose="02040503050406030204" pitchFamily="18" charset="0"/>
                      </a:rPr>
                      <m:t>𝑏</m:t>
                    </m:r>
                    <m:r>
                      <a:rPr lang="en-US" dirty="0" smtClean="0">
                        <a:latin typeface="Cambria Math" panose="02040503050406030204" pitchFamily="18" charset="0"/>
                      </a:rPr>
                      <m:t>h</m:t>
                    </m:r>
                    <m:r>
                      <a:rPr lang="en-US" dirty="0">
                        <a:latin typeface="Cambria Math" panose="02040503050406030204" pitchFamily="18" charset="0"/>
                      </a:rPr>
                      <m:t>(</m:t>
                    </m:r>
                    <m:r>
                      <m:rPr>
                        <m:sty m:val="p"/>
                      </m:rPr>
                      <a:rPr lang="en-US" dirty="0" smtClean="0">
                        <a:latin typeface="Cambria Math" panose="02040503050406030204" pitchFamily="18" charset="0"/>
                      </a:rPr>
                      <m:t>root</m:t>
                    </m:r>
                    <m:r>
                      <a:rPr lang="en-US" dirty="0">
                        <a:latin typeface="Cambria Math" panose="02040503050406030204" pitchFamily="18" charset="0"/>
                      </a:rPr>
                      <m:t>)≥</m:t>
                    </m:r>
                  </m:oMath>
                </a14:m>
                <a:r>
                  <a:rPr lang="en-US" dirty="0"/>
                  <a:t> </a:t>
                </a:r>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h</m:t>
                        </m:r>
                        <m:r>
                          <a:rPr lang="en-US" dirty="0" smtClean="0">
                            <a:latin typeface="Cambria Math" panose="02040503050406030204" pitchFamily="18" charset="0"/>
                          </a:rPr>
                          <m:t>(</m:t>
                        </m:r>
                        <m:r>
                          <m:rPr>
                            <m:sty m:val="p"/>
                          </m:rPr>
                          <a:rPr lang="en-US" dirty="0" smtClean="0">
                            <a:latin typeface="Cambria Math" panose="02040503050406030204" pitchFamily="18" charset="0"/>
                          </a:rPr>
                          <m:t>root</m:t>
                        </m:r>
                        <m:r>
                          <a:rPr lang="en-US" dirty="0" smtClean="0">
                            <a:latin typeface="Cambria Math" panose="02040503050406030204" pitchFamily="18" charset="0"/>
                          </a:rPr>
                          <m:t>)</m:t>
                        </m:r>
                      </m:num>
                      <m:den>
                        <m:r>
                          <a:rPr lang="en-US" dirty="0" smtClean="0">
                            <a:latin typeface="Cambria Math" panose="02040503050406030204" pitchFamily="18" charset="0"/>
                          </a:rPr>
                          <m:t>2</m:t>
                        </m:r>
                      </m:den>
                    </m:f>
                  </m:oMath>
                </a14:m>
                <a:r>
                  <a:rPr lang="en-US" dirty="0"/>
                  <a:t> where </a:t>
                </a:r>
                <a14:m>
                  <m:oMath xmlns:m="http://schemas.openxmlformats.org/officeDocument/2006/math">
                    <m:r>
                      <a:rPr lang="en-US" dirty="0" smtClean="0">
                        <a:latin typeface="Cambria Math" panose="02040503050406030204" pitchFamily="18" charset="0"/>
                      </a:rPr>
                      <m:t>h</m:t>
                    </m:r>
                  </m:oMath>
                </a14:m>
                <a:r>
                  <a:rPr lang="en-US" dirty="0"/>
                  <a:t> is the height of the tree and </a:t>
                </a:r>
                <a14:m>
                  <m:oMath xmlns:m="http://schemas.openxmlformats.org/officeDocument/2006/math">
                    <m:r>
                      <a:rPr lang="en-US" i="1" dirty="0" smtClean="0">
                        <a:latin typeface="Cambria Math" panose="02040503050406030204" pitchFamily="18" charset="0"/>
                      </a:rPr>
                      <m:t>𝑛</m:t>
                    </m:r>
                  </m:oMath>
                </a14:m>
                <a:r>
                  <a:rPr lang="en-US" dirty="0"/>
                  <a:t> is number of internal nodes.</a:t>
                </a:r>
              </a:p>
              <a:p>
                <a:r>
                  <a:rPr lang="en-US" dirty="0"/>
                  <a:t>Using statement 1, </a:t>
                </a:r>
                <a14:m>
                  <m:oMath xmlns:m="http://schemas.openxmlformats.org/officeDocument/2006/math">
                    <m:r>
                      <m:rPr>
                        <m:sty m:val="p"/>
                      </m:rPr>
                      <a:rPr lang="en-US" smtClean="0">
                        <a:latin typeface="Cambria Math" panose="02040503050406030204" pitchFamily="18" charset="0"/>
                      </a:rPr>
                      <m:t>n</m:t>
                    </m:r>
                    <m:r>
                      <a:rPr lang="en-US" smtClean="0">
                        <a:latin typeface="Cambria Math" panose="02040503050406030204" pitchFamily="18" charset="0"/>
                      </a:rPr>
                      <m:t> ≥</m:t>
                    </m:r>
                  </m:oMath>
                </a14:m>
                <a:r>
                  <a:rPr lang="en-US" dirty="0"/>
                  <a:t> </a:t>
                </a:r>
                <a14:m>
                  <m:oMath xmlns:m="http://schemas.openxmlformats.org/officeDocument/2006/math">
                    <m:sSup>
                      <m:sSupPr>
                        <m:ctrlPr>
                          <a:rPr lang="pt-BR" i="1" dirty="0">
                            <a:latin typeface="Cambria Math" panose="02040503050406030204" pitchFamily="18" charset="0"/>
                          </a:rPr>
                        </m:ctrlPr>
                      </m:sSupPr>
                      <m:e>
                        <m:r>
                          <a:rPr lang="en-US" dirty="0">
                            <a:latin typeface="Cambria Math" panose="02040503050406030204" pitchFamily="18" charset="0"/>
                          </a:rPr>
                          <m:t>2</m:t>
                        </m:r>
                      </m:e>
                      <m:sup>
                        <m:r>
                          <a:rPr lang="pt-BR" dirty="0">
                            <a:latin typeface="Cambria Math" panose="02040503050406030204" pitchFamily="18" charset="0"/>
                          </a:rPr>
                          <m:t>𝑏</m:t>
                        </m:r>
                        <m:r>
                          <a:rPr lang="pt-BR" dirty="0">
                            <a:latin typeface="Cambria Math" panose="02040503050406030204" pitchFamily="18" charset="0"/>
                          </a:rPr>
                          <m:t>h</m:t>
                        </m:r>
                        <m:d>
                          <m:dPr>
                            <m:ctrlPr>
                              <a:rPr lang="pt-BR" i="1" dirty="0">
                                <a:latin typeface="Cambria Math" panose="02040503050406030204" pitchFamily="18" charset="0"/>
                              </a:rPr>
                            </m:ctrlPr>
                          </m:dPr>
                          <m:e>
                            <m:r>
                              <a:rPr lang="en-US" dirty="0" smtClean="0">
                                <a:latin typeface="Cambria Math" panose="02040503050406030204" pitchFamily="18" charset="0"/>
                              </a:rPr>
                              <m:t>𝑟𝑜𝑜𝑡</m:t>
                            </m:r>
                          </m:e>
                        </m:d>
                      </m:sup>
                    </m:sSup>
                    <m:r>
                      <a:rPr lang="en-US" dirty="0" smtClean="0">
                        <a:latin typeface="Cambria Math" panose="02040503050406030204" pitchFamily="18" charset="0"/>
                      </a:rPr>
                      <m:t>−</m:t>
                    </m:r>
                    <m:r>
                      <a:rPr lang="en-US" dirty="0">
                        <a:latin typeface="Cambria Math" panose="02040503050406030204" pitchFamily="18" charset="0"/>
                      </a:rPr>
                      <m:t>1</m:t>
                    </m:r>
                  </m:oMath>
                </a14:m>
                <a:endParaRPr lang="en-US" dirty="0"/>
              </a:p>
              <a:p>
                <a:r>
                  <a:rPr lang="en-US" dirty="0"/>
                  <a:t>Or, </a:t>
                </a:r>
                <a14:m>
                  <m:oMath xmlns:m="http://schemas.openxmlformats.org/officeDocument/2006/math">
                    <m:r>
                      <m:rPr>
                        <m:sty m:val="p"/>
                      </m:rPr>
                      <a:rPr lang="en-US" smtClean="0">
                        <a:latin typeface="Cambria Math" panose="02040503050406030204" pitchFamily="18" charset="0"/>
                      </a:rPr>
                      <m:t>n</m:t>
                    </m:r>
                    <m:r>
                      <a:rPr lang="en-US" smtClean="0">
                        <a:latin typeface="Cambria Math" panose="02040503050406030204" pitchFamily="18" charset="0"/>
                      </a:rPr>
                      <m:t> ≥ </m:t>
                    </m:r>
                    <m:f>
                      <m:fPr>
                        <m:ctrlPr>
                          <a:rPr lang="en-US" i="1" smtClean="0">
                            <a:latin typeface="Cambria Math" panose="02040503050406030204" pitchFamily="18" charset="0"/>
                          </a:rPr>
                        </m:ctrlPr>
                      </m:fPr>
                      <m:num>
                        <m:r>
                          <a:rPr lang="en-US" smtClean="0">
                            <a:latin typeface="Cambria Math" panose="02040503050406030204" pitchFamily="18" charset="0"/>
                          </a:rPr>
                          <m:t>h</m:t>
                        </m:r>
                      </m:num>
                      <m:den>
                        <m:r>
                          <a:rPr lang="en-US" smtClean="0">
                            <a:latin typeface="Cambria Math" panose="02040503050406030204" pitchFamily="18" charset="0"/>
                          </a:rPr>
                          <m:t>2</m:t>
                        </m:r>
                      </m:den>
                    </m:f>
                    <m:r>
                      <a:rPr lang="en-US" smtClean="0">
                        <a:latin typeface="Cambria Math" panose="02040503050406030204" pitchFamily="18" charset="0"/>
                      </a:rPr>
                      <m:t>−</m:t>
                    </m:r>
                    <m:r>
                      <a:rPr lang="en-US" smtClean="0">
                        <a:latin typeface="Cambria Math" panose="02040503050406030204" pitchFamily="18" charset="0"/>
                      </a:rPr>
                      <m:t>1</m:t>
                    </m:r>
                    <m:r>
                      <a:rPr lang="en-US" smtClean="0">
                        <a:latin typeface="Cambria Math" panose="02040503050406030204" pitchFamily="18" charset="0"/>
                      </a:rPr>
                      <m:t>(</m:t>
                    </m:r>
                    <m:r>
                      <a:rPr lang="en-US" smtClean="0">
                        <a:latin typeface="Cambria Math" panose="02040503050406030204" pitchFamily="18" charset="0"/>
                      </a:rPr>
                      <m:t>𝑏</m:t>
                    </m:r>
                    <m:r>
                      <a:rPr lang="en-US" smtClean="0">
                        <a:latin typeface="Cambria Math" panose="02040503050406030204" pitchFamily="18" charset="0"/>
                      </a:rPr>
                      <m:t>h</m:t>
                    </m:r>
                    <m:d>
                      <m:dPr>
                        <m:ctrlPr>
                          <a:rPr lang="en-US" i="1" smtClean="0">
                            <a:latin typeface="Cambria Math" panose="02040503050406030204" pitchFamily="18" charset="0"/>
                          </a:rPr>
                        </m:ctrlPr>
                      </m:dPr>
                      <m:e>
                        <m:r>
                          <a:rPr lang="en-US" smtClean="0">
                            <a:latin typeface="Cambria Math" panose="02040503050406030204" pitchFamily="18" charset="0"/>
                          </a:rPr>
                          <m:t>𝑟𝑜𝑜𝑡</m:t>
                        </m:r>
                      </m:e>
                    </m:d>
                    <m:r>
                      <a:rPr lang="en-US" smtClean="0">
                        <a:latin typeface="Cambria Math" panose="02040503050406030204" pitchFamily="18" charset="0"/>
                      </a:rPr>
                      <m:t>≥</m:t>
                    </m:r>
                    <m:f>
                      <m:fPr>
                        <m:ctrlPr>
                          <a:rPr lang="en-US" i="1" smtClean="0">
                            <a:latin typeface="Cambria Math" panose="02040503050406030204" pitchFamily="18" charset="0"/>
                          </a:rPr>
                        </m:ctrlPr>
                      </m:fPr>
                      <m:num>
                        <m:r>
                          <a:rPr lang="en-US" smtClean="0">
                            <a:latin typeface="Cambria Math" panose="02040503050406030204" pitchFamily="18" charset="0"/>
                          </a:rPr>
                          <m:t>h</m:t>
                        </m:r>
                      </m:num>
                      <m:den>
                        <m:r>
                          <a:rPr lang="en-US" smtClean="0">
                            <a:latin typeface="Cambria Math" panose="02040503050406030204" pitchFamily="18" charset="0"/>
                          </a:rPr>
                          <m:t>2</m:t>
                        </m:r>
                      </m:den>
                    </m:f>
                    <m:r>
                      <a:rPr lang="en-US" smtClean="0">
                        <a:latin typeface="Cambria Math" panose="02040503050406030204" pitchFamily="18" charset="0"/>
                      </a:rPr>
                      <m:t>)</m:t>
                    </m:r>
                  </m:oMath>
                </a14:m>
                <a:endParaRPr lang="en-US" dirty="0"/>
              </a:p>
              <a:p>
                <a:r>
                  <a:rPr lang="en-US" dirty="0"/>
                  <a:t>Or, </a:t>
                </a:r>
                <a14:m>
                  <m:oMath xmlns:m="http://schemas.openxmlformats.org/officeDocument/2006/math">
                    <m:r>
                      <m:rPr>
                        <m:sty m:val="p"/>
                      </m:rPr>
                      <a:rPr lang="en-US" smtClean="0">
                        <a:latin typeface="Cambria Math" panose="02040503050406030204" pitchFamily="18" charset="0"/>
                      </a:rPr>
                      <m:t>n</m:t>
                    </m:r>
                    <m:r>
                      <a:rPr lang="en-US" smtClean="0">
                        <a:latin typeface="Cambria Math" panose="02040503050406030204" pitchFamily="18" charset="0"/>
                      </a:rPr>
                      <m:t>+</m:t>
                    </m:r>
                    <m:r>
                      <a:rPr lang="en-US" smtClean="0">
                        <a:latin typeface="Cambria Math" panose="02040503050406030204" pitchFamily="18" charset="0"/>
                      </a:rPr>
                      <m:t>1</m:t>
                    </m:r>
                    <m:r>
                      <a:rPr lang="en-US" smtClean="0">
                        <a:latin typeface="Cambria Math" panose="02040503050406030204" pitchFamily="18" charset="0"/>
                      </a:rPr>
                      <m:t> ≥ </m:t>
                    </m:r>
                    <m:f>
                      <m:fPr>
                        <m:ctrlPr>
                          <a:rPr lang="en-US" i="1" smtClean="0">
                            <a:latin typeface="Cambria Math" panose="02040503050406030204" pitchFamily="18" charset="0"/>
                          </a:rPr>
                        </m:ctrlPr>
                      </m:fPr>
                      <m:num>
                        <m:r>
                          <a:rPr lang="en-US" smtClean="0">
                            <a:latin typeface="Cambria Math" panose="02040503050406030204" pitchFamily="18" charset="0"/>
                          </a:rPr>
                          <m:t>h</m:t>
                        </m:r>
                      </m:num>
                      <m:den>
                        <m:r>
                          <a:rPr lang="en-US" smtClean="0">
                            <a:latin typeface="Cambria Math" panose="02040503050406030204" pitchFamily="18" charset="0"/>
                          </a:rPr>
                          <m:t>2</m:t>
                        </m:r>
                      </m:den>
                    </m:f>
                  </m:oMath>
                </a14:m>
                <a:endParaRPr lang="en-US" dirty="0"/>
              </a:p>
              <a:p>
                <a:r>
                  <a:rPr lang="en-US" dirty="0"/>
                  <a:t>Taking log on both sides,</a:t>
                </a:r>
              </a:p>
              <a:p>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h</m:t>
                        </m:r>
                      </m:num>
                      <m:den>
                        <m:r>
                          <a:rPr lang="en-US" b="0" i="1" smtClean="0">
                            <a:latin typeface="Cambria Math" panose="02040503050406030204" pitchFamily="18" charset="0"/>
                          </a:rPr>
                          <m:t>2</m:t>
                        </m:r>
                      </m:den>
                    </m:f>
                  </m:oMath>
                </a14:m>
                <a:r>
                  <a:rPr lang="en-US" dirty="0"/>
                  <a:t> or,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2</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e>
                    </m:func>
                  </m:oMath>
                </a14:m>
                <a:endParaRPr lang="en-US" dirty="0"/>
              </a:p>
            </p:txBody>
          </p:sp>
        </mc:Choice>
        <mc:Fallback xmlns="">
          <p:sp>
            <p:nvSpPr>
              <p:cNvPr id="3" name="Content Placeholder 2">
                <a:extLst>
                  <a:ext uri="{FF2B5EF4-FFF2-40B4-BE49-F238E27FC236}">
                    <a16:creationId xmlns:a16="http://schemas.microsoft.com/office/drawing/2014/main" id="{B54EA081-AA76-4DCE-8596-0FAAF063D3C6}"/>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r="-185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03D22588-7730-4DDC-98BD-82E7A2B15D3A}"/>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C3C71808-924E-4BC6-853D-09FF9C070EF6}"/>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26</a:t>
            </a:fld>
            <a:endParaRPr lang="en-US"/>
          </a:p>
        </p:txBody>
      </p:sp>
    </p:spTree>
    <p:extLst>
      <p:ext uri="{BB962C8B-B14F-4D97-AF65-F5344CB8AC3E}">
        <p14:creationId xmlns:p14="http://schemas.microsoft.com/office/powerpoint/2010/main" val="495841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E065-D4BE-401A-B2DF-2363ADAF7EA9}"/>
              </a:ext>
            </a:extLst>
          </p:cNvPr>
          <p:cNvSpPr>
            <a:spLocks noGrp="1"/>
          </p:cNvSpPr>
          <p:nvPr>
            <p:ph type="title"/>
          </p:nvPr>
        </p:nvSpPr>
        <p:spPr>
          <a:xfrm>
            <a:off x="838200" y="365125"/>
            <a:ext cx="10515600" cy="1325563"/>
          </a:xfrm>
        </p:spPr>
        <p:txBody>
          <a:bodyPr/>
          <a:lstStyle/>
          <a:p>
            <a:r>
              <a:rPr lang="en-US"/>
              <a:t>Proof of height of red-black tree is O(lg(n))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4EA081-AA76-4DCE-8596-0FAAF063D3C6}"/>
                  </a:ext>
                </a:extLst>
              </p:cNvPr>
              <p:cNvSpPr>
                <a:spLocks noGrp="1"/>
              </p:cNvSpPr>
              <p:nvPr>
                <p:ph idx="1"/>
              </p:nvPr>
            </p:nvSpPr>
            <p:spPr>
              <a:xfrm>
                <a:off x="838200" y="1825625"/>
                <a:ext cx="10515600" cy="4351338"/>
              </a:xfrm>
            </p:spPr>
            <p:txBody>
              <a:bodyPr/>
              <a:lstStyle/>
              <a:p>
                <a:r>
                  <a:rPr lang="en-US" dirty="0"/>
                  <a:t>Thus, the height of a red-black tree is </a:t>
                </a:r>
                <a14:m>
                  <m:oMath xmlns:m="http://schemas.openxmlformats.org/officeDocument/2006/math">
                    <m:r>
                      <a:rPr lang="en-US" dirty="0" smtClean="0">
                        <a:latin typeface="Cambria Math" panose="02040503050406030204" pitchFamily="18" charset="0"/>
                      </a:rPr>
                      <m:t>𝑂</m:t>
                    </m:r>
                    <m:r>
                      <a:rPr lang="en-US" dirty="0" smtClean="0">
                        <a:latin typeface="Cambria Math" panose="02040503050406030204" pitchFamily="18" charset="0"/>
                      </a:rPr>
                      <m:t>(</m:t>
                    </m:r>
                    <m:func>
                      <m:funcPr>
                        <m:ctrlPr>
                          <a:rPr lang="en-US" i="1" dirty="0" smtClean="0">
                            <a:latin typeface="Cambria Math" panose="02040503050406030204" pitchFamily="18" charset="0"/>
                          </a:rPr>
                        </m:ctrlPr>
                      </m:funcPr>
                      <m:fName>
                        <m:r>
                          <m:rPr>
                            <m:sty m:val="p"/>
                          </m:rPr>
                          <a:rPr lang="en-US" dirty="0" err="1" smtClean="0">
                            <a:latin typeface="Cambria Math" panose="02040503050406030204" pitchFamily="18" charset="0"/>
                          </a:rPr>
                          <m:t>log</m:t>
                        </m:r>
                      </m:fName>
                      <m:e>
                        <m:r>
                          <a:rPr lang="en-US" dirty="0" smtClean="0">
                            <a:latin typeface="Cambria Math" panose="02040503050406030204" pitchFamily="18" charset="0"/>
                          </a:rPr>
                          <m:t>𝑛</m:t>
                        </m:r>
                      </m:e>
                    </m:func>
                    <m:r>
                      <a:rPr lang="en-US" dirty="0" smtClean="0">
                        <a:latin typeface="Cambria Math" panose="02040503050406030204" pitchFamily="18" charset="0"/>
                      </a:rPr>
                      <m:t>).</m:t>
                    </m:r>
                  </m:oMath>
                </a14:m>
                <a:endParaRPr lang="en-US" dirty="0"/>
              </a:p>
              <a:p>
                <a:r>
                  <a:rPr lang="en-US" dirty="0"/>
                  <a:t>we know that basic operations require </a:t>
                </a:r>
                <a14:m>
                  <m:oMath xmlns:m="http://schemas.openxmlformats.org/officeDocument/2006/math">
                    <m:r>
                      <a:rPr lang="en-US" dirty="0" smtClean="0">
                        <a:latin typeface="Cambria Math" panose="02040503050406030204" pitchFamily="18" charset="0"/>
                      </a:rPr>
                      <m:t>𝑂</m:t>
                    </m:r>
                    <m:r>
                      <a:rPr lang="en-US" dirty="0" smtClean="0">
                        <a:latin typeface="Cambria Math" panose="02040503050406030204" pitchFamily="18" charset="0"/>
                      </a:rPr>
                      <m:t>(</m:t>
                    </m:r>
                    <m:r>
                      <a:rPr lang="en-US" dirty="0" smtClean="0">
                        <a:latin typeface="Cambria Math" panose="02040503050406030204" pitchFamily="18" charset="0"/>
                      </a:rPr>
                      <m:t>h</m:t>
                    </m:r>
                    <m:r>
                      <a:rPr lang="en-US" dirty="0" smtClean="0">
                        <a:latin typeface="Cambria Math" panose="02040503050406030204" pitchFamily="18" charset="0"/>
                      </a:rPr>
                      <m:t>)</m:t>
                    </m:r>
                  </m:oMath>
                </a14:m>
                <a:r>
                  <a:rPr lang="en-US" dirty="0"/>
                  <a:t> time in a binary search tree and we have proved that the height </a:t>
                </a:r>
                <a14:m>
                  <m:oMath xmlns:m="http://schemas.openxmlformats.org/officeDocument/2006/math">
                    <m:r>
                      <a:rPr lang="en-US" dirty="0" smtClean="0">
                        <a:latin typeface="Cambria Math" panose="02040503050406030204" pitchFamily="18" charset="0"/>
                      </a:rPr>
                      <m:t>h</m:t>
                    </m:r>
                  </m:oMath>
                </a14:m>
                <a:r>
                  <a:rPr lang="en-US" dirty="0"/>
                  <a:t> is  </a:t>
                </a:r>
                <a14:m>
                  <m:oMath xmlns:m="http://schemas.openxmlformats.org/officeDocument/2006/math">
                    <m:r>
                      <a:rPr lang="en-US" dirty="0" smtClean="0">
                        <a:latin typeface="Cambria Math" panose="02040503050406030204" pitchFamily="18" charset="0"/>
                      </a:rPr>
                      <m:t>𝑂</m:t>
                    </m:r>
                    <m:r>
                      <a:rPr lang="en-US" dirty="0" smtClean="0">
                        <a:latin typeface="Cambria Math" panose="02040503050406030204" pitchFamily="18" charset="0"/>
                      </a:rPr>
                      <m:t>(</m:t>
                    </m:r>
                    <m:func>
                      <m:funcPr>
                        <m:ctrlPr>
                          <a:rPr lang="en-US" i="1" dirty="0" smtClean="0">
                            <a:latin typeface="Cambria Math" panose="02040503050406030204" pitchFamily="18" charset="0"/>
                          </a:rPr>
                        </m:ctrlPr>
                      </m:funcPr>
                      <m:fName>
                        <m:r>
                          <m:rPr>
                            <m:sty m:val="p"/>
                          </m:rPr>
                          <a:rPr lang="en-US" dirty="0" err="1" smtClean="0">
                            <a:latin typeface="Cambria Math" panose="02040503050406030204" pitchFamily="18" charset="0"/>
                          </a:rPr>
                          <m:t>log</m:t>
                        </m:r>
                      </m:fName>
                      <m:e>
                        <m:r>
                          <a:rPr lang="en-US" dirty="0" smtClean="0">
                            <a:latin typeface="Cambria Math" panose="02040503050406030204" pitchFamily="18" charset="0"/>
                          </a:rPr>
                          <m:t>𝑛</m:t>
                        </m:r>
                      </m:e>
                    </m:func>
                    <m:r>
                      <a:rPr lang="en-US" dirty="0" smtClean="0">
                        <a:latin typeface="Cambria Math" panose="02040503050406030204" pitchFamily="18" charset="0"/>
                      </a:rPr>
                      <m:t>)</m:t>
                    </m:r>
                  </m:oMath>
                </a14:m>
                <a:r>
                  <a:rPr lang="en-US" dirty="0"/>
                  <a:t>. Thus, all those operations can be done in </a:t>
                </a:r>
                <a14:m>
                  <m:oMath xmlns:m="http://schemas.openxmlformats.org/officeDocument/2006/math">
                    <m:r>
                      <a:rPr lang="en-US" dirty="0">
                        <a:latin typeface="Cambria Math" panose="02040503050406030204" pitchFamily="18" charset="0"/>
                      </a:rPr>
                      <m:t>𝑂</m:t>
                    </m:r>
                    <m:r>
                      <a:rPr lang="en-US" dirty="0">
                        <a:latin typeface="Cambria Math" panose="02040503050406030204" pitchFamily="18" charset="0"/>
                      </a:rPr>
                      <m:t>(</m:t>
                    </m:r>
                    <m:func>
                      <m:funcPr>
                        <m:ctrlPr>
                          <a:rPr lang="en-US" i="1" dirty="0">
                            <a:latin typeface="Cambria Math" panose="02040503050406030204" pitchFamily="18" charset="0"/>
                          </a:rPr>
                        </m:ctrlPr>
                      </m:funcPr>
                      <m:fName>
                        <m:r>
                          <m:rPr>
                            <m:sty m:val="p"/>
                          </m:rPr>
                          <a:rPr lang="en-US" dirty="0" err="1">
                            <a:latin typeface="Cambria Math" panose="02040503050406030204" pitchFamily="18" charset="0"/>
                          </a:rPr>
                          <m:t>log</m:t>
                        </m:r>
                      </m:fName>
                      <m:e>
                        <m:r>
                          <a:rPr lang="en-US" dirty="0">
                            <a:latin typeface="Cambria Math" panose="02040503050406030204" pitchFamily="18" charset="0"/>
                          </a:rPr>
                          <m:t>𝑛</m:t>
                        </m:r>
                      </m:e>
                    </m:func>
                    <m:r>
                      <a:rPr lang="en-US" dirty="0">
                        <a:latin typeface="Cambria Math" panose="02040503050406030204" pitchFamily="18" charset="0"/>
                      </a:rPr>
                      <m:t>) </m:t>
                    </m:r>
                  </m:oMath>
                </a14:m>
                <a:r>
                  <a:rPr lang="en-US" dirty="0"/>
                  <a:t>time in a </a:t>
                </a:r>
                <a:r>
                  <a:rPr lang="en-US" b="1" dirty="0">
                    <a:solidFill>
                      <a:srgbClr val="FF0000"/>
                    </a:solidFill>
                  </a:rPr>
                  <a:t>red</a:t>
                </a:r>
                <a:r>
                  <a:rPr lang="en-US" b="1" dirty="0"/>
                  <a:t>-black</a:t>
                </a:r>
                <a:r>
                  <a:rPr lang="en-US" dirty="0"/>
                  <a:t> tree.</a:t>
                </a:r>
              </a:p>
              <a:p>
                <a:r>
                  <a:rPr lang="en-US" dirty="0"/>
                  <a:t>We need to maintain the properties of a red-black tree while inserting or deleting any node.</a:t>
                </a:r>
              </a:p>
              <a:p>
                <a:endParaRPr lang="en-US" dirty="0"/>
              </a:p>
            </p:txBody>
          </p:sp>
        </mc:Choice>
        <mc:Fallback xmlns="">
          <p:sp>
            <p:nvSpPr>
              <p:cNvPr id="3" name="Content Placeholder 2">
                <a:extLst>
                  <a:ext uri="{FF2B5EF4-FFF2-40B4-BE49-F238E27FC236}">
                    <a16:creationId xmlns:a16="http://schemas.microsoft.com/office/drawing/2014/main" id="{B54EA081-AA76-4DCE-8596-0FAAF063D3C6}"/>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r="-185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03D22588-7730-4DDC-98BD-82E7A2B15D3A}"/>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C3C71808-924E-4BC6-853D-09FF9C070EF6}"/>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27</a:t>
            </a:fld>
            <a:endParaRPr lang="en-US"/>
          </a:p>
        </p:txBody>
      </p:sp>
    </p:spTree>
    <p:extLst>
      <p:ext uri="{BB962C8B-B14F-4D97-AF65-F5344CB8AC3E}">
        <p14:creationId xmlns:p14="http://schemas.microsoft.com/office/powerpoint/2010/main" val="3008447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BD9B8-5B1B-4924-95F7-04144B370173}"/>
              </a:ext>
            </a:extLst>
          </p:cNvPr>
          <p:cNvSpPr>
            <a:spLocks noGrp="1"/>
          </p:cNvSpPr>
          <p:nvPr>
            <p:ph type="title"/>
          </p:nvPr>
        </p:nvSpPr>
        <p:spPr/>
        <p:txBody>
          <a:bodyPr/>
          <a:lstStyle/>
          <a:p>
            <a:r>
              <a:rPr lang="en-US" dirty="0"/>
              <a:t>Balanced Binary Tree – Review </a:t>
            </a:r>
          </a:p>
        </p:txBody>
      </p:sp>
      <p:sp>
        <p:nvSpPr>
          <p:cNvPr id="4" name="Footer Placeholder 3">
            <a:extLst>
              <a:ext uri="{FF2B5EF4-FFF2-40B4-BE49-F238E27FC236}">
                <a16:creationId xmlns:a16="http://schemas.microsoft.com/office/drawing/2014/main" id="{13E1F22F-1F30-4B36-A141-33FD1990C9E9}"/>
              </a:ext>
            </a:extLst>
          </p:cNvPr>
          <p:cNvSpPr>
            <a:spLocks noGrp="1"/>
          </p:cNvSpPr>
          <p:nvPr>
            <p:ph type="ftr" sz="quarter" idx="11"/>
          </p:nvPr>
        </p:nvSpPr>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7A4925EC-8BDE-4A94-98AA-9AE63341E362}"/>
              </a:ext>
            </a:extLst>
          </p:cNvPr>
          <p:cNvSpPr>
            <a:spLocks noGrp="1"/>
          </p:cNvSpPr>
          <p:nvPr>
            <p:ph type="sldNum" sz="quarter" idx="12"/>
          </p:nvPr>
        </p:nvSpPr>
        <p:spPr/>
        <p:txBody>
          <a:bodyPr/>
          <a:lstStyle/>
          <a:p>
            <a:fld id="{AD3067CC-A3D2-4771-B551-15F5F02A511B}" type="slidenum">
              <a:rPr lang="en-US" smtClean="0"/>
              <a:t>3</a:t>
            </a:fld>
            <a:endParaRPr lang="en-US"/>
          </a:p>
        </p:txBody>
      </p:sp>
      <p:pic>
        <p:nvPicPr>
          <p:cNvPr id="1030" name="Picture 6" descr="balanced and unbalanced binary search tree">
            <a:extLst>
              <a:ext uri="{FF2B5EF4-FFF2-40B4-BE49-F238E27FC236}">
                <a16:creationId xmlns:a16="http://schemas.microsoft.com/office/drawing/2014/main" id="{6B38FF97-73D7-4AA9-8030-85C22AB48B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6406" y="1825625"/>
            <a:ext cx="741918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33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BD9B8-5B1B-4924-95F7-04144B370173}"/>
              </a:ext>
            </a:extLst>
          </p:cNvPr>
          <p:cNvSpPr>
            <a:spLocks noGrp="1"/>
          </p:cNvSpPr>
          <p:nvPr>
            <p:ph type="title"/>
          </p:nvPr>
        </p:nvSpPr>
        <p:spPr/>
        <p:txBody>
          <a:bodyPr/>
          <a:lstStyle/>
          <a:p>
            <a:r>
              <a:rPr lang="en-US"/>
              <a:t>Balanced Binary Tree – Review </a:t>
            </a:r>
            <a:endParaRPr lang="en-US" dirty="0"/>
          </a:p>
        </p:txBody>
      </p:sp>
      <p:sp>
        <p:nvSpPr>
          <p:cNvPr id="4" name="Footer Placeholder 3">
            <a:extLst>
              <a:ext uri="{FF2B5EF4-FFF2-40B4-BE49-F238E27FC236}">
                <a16:creationId xmlns:a16="http://schemas.microsoft.com/office/drawing/2014/main" id="{13E1F22F-1F30-4B36-A141-33FD1990C9E9}"/>
              </a:ext>
            </a:extLst>
          </p:cNvPr>
          <p:cNvSpPr>
            <a:spLocks noGrp="1"/>
          </p:cNvSpPr>
          <p:nvPr>
            <p:ph type="ftr" sz="quarter" idx="11"/>
          </p:nvPr>
        </p:nvSpPr>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7A4925EC-8BDE-4A94-98AA-9AE63341E362}"/>
              </a:ext>
            </a:extLst>
          </p:cNvPr>
          <p:cNvSpPr>
            <a:spLocks noGrp="1"/>
          </p:cNvSpPr>
          <p:nvPr>
            <p:ph type="sldNum" sz="quarter" idx="12"/>
          </p:nvPr>
        </p:nvSpPr>
        <p:spPr/>
        <p:txBody>
          <a:bodyPr/>
          <a:lstStyle/>
          <a:p>
            <a:fld id="{AD3067CC-A3D2-4771-B551-15F5F02A511B}" type="slidenum">
              <a:rPr lang="en-US" smtClean="0"/>
              <a:t>4</a:t>
            </a:fld>
            <a:endParaRPr lang="en-US"/>
          </a:p>
        </p:txBody>
      </p:sp>
      <p:sp>
        <p:nvSpPr>
          <p:cNvPr id="3" name="Content Placeholder 2">
            <a:extLst>
              <a:ext uri="{FF2B5EF4-FFF2-40B4-BE49-F238E27FC236}">
                <a16:creationId xmlns:a16="http://schemas.microsoft.com/office/drawing/2014/main" id="{91809917-851B-41B8-8F0A-F6ADC0883C0B}"/>
              </a:ext>
            </a:extLst>
          </p:cNvPr>
          <p:cNvSpPr>
            <a:spLocks noGrp="1"/>
          </p:cNvSpPr>
          <p:nvPr>
            <p:ph idx="1"/>
          </p:nvPr>
        </p:nvSpPr>
        <p:spPr/>
        <p:txBody>
          <a:bodyPr/>
          <a:lstStyle/>
          <a:p>
            <a:r>
              <a:rPr lang="en-US" sz="2800" b="1" dirty="0">
                <a:solidFill>
                  <a:srgbClr val="000000"/>
                </a:solidFill>
                <a:highlight>
                  <a:srgbClr val="FFFFFF"/>
                </a:highlight>
              </a:rPr>
              <a:t>Self-Balancing Binary Search Trees</a:t>
            </a:r>
            <a:r>
              <a:rPr lang="en-US" sz="2800" dirty="0">
                <a:solidFill>
                  <a:srgbClr val="000000"/>
                </a:solidFill>
                <a:highlight>
                  <a:srgbClr val="FFFFFF"/>
                </a:highlight>
              </a:rPr>
              <a:t> are </a:t>
            </a:r>
            <a:r>
              <a:rPr lang="en-US" sz="2800" i="1" dirty="0">
                <a:solidFill>
                  <a:srgbClr val="000000"/>
                </a:solidFill>
                <a:highlight>
                  <a:srgbClr val="FFFFFF"/>
                </a:highlight>
              </a:rPr>
              <a:t>height-balanced</a:t>
            </a:r>
            <a:r>
              <a:rPr lang="en-US" sz="2800" dirty="0">
                <a:solidFill>
                  <a:srgbClr val="000000"/>
                </a:solidFill>
                <a:highlight>
                  <a:srgbClr val="FFFFFF"/>
                </a:highlight>
              </a:rPr>
              <a:t> binary search trees that automatically keep height as small as possible when insertion and deletion operations are performed on tree. The height is typically maintained in order of Log n so that all operations take O(Log n) time in average. </a:t>
            </a:r>
          </a:p>
          <a:p>
            <a:r>
              <a:rPr lang="en-US" sz="2800" dirty="0">
                <a:solidFill>
                  <a:srgbClr val="000000"/>
                </a:solidFill>
                <a:highlight>
                  <a:srgbClr val="FFFFFF"/>
                </a:highlight>
              </a:rPr>
              <a:t>A </a:t>
            </a:r>
            <a:r>
              <a:rPr lang="en-US" sz="2800" b="1" dirty="0">
                <a:solidFill>
                  <a:srgbClr val="FF0000"/>
                </a:solidFill>
                <a:highlight>
                  <a:srgbClr val="FFFFFF"/>
                </a:highlight>
              </a:rPr>
              <a:t>red</a:t>
            </a:r>
            <a:r>
              <a:rPr lang="en-US" sz="2800" b="1" dirty="0">
                <a:solidFill>
                  <a:srgbClr val="000000"/>
                </a:solidFill>
                <a:highlight>
                  <a:srgbClr val="FFFFFF"/>
                </a:highlight>
              </a:rPr>
              <a:t>-black</a:t>
            </a:r>
            <a:r>
              <a:rPr lang="en-US" sz="2800" dirty="0">
                <a:solidFill>
                  <a:srgbClr val="000000"/>
                </a:solidFill>
                <a:highlight>
                  <a:srgbClr val="FFFFFF"/>
                </a:highlight>
              </a:rPr>
              <a:t> tree is a kind of self-balancing binary search tree.</a:t>
            </a:r>
          </a:p>
        </p:txBody>
      </p:sp>
    </p:spTree>
    <p:extLst>
      <p:ext uri="{BB962C8B-B14F-4D97-AF65-F5344CB8AC3E}">
        <p14:creationId xmlns:p14="http://schemas.microsoft.com/office/powerpoint/2010/main" val="359581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BD9B8-5B1B-4924-95F7-04144B370173}"/>
              </a:ext>
            </a:extLst>
          </p:cNvPr>
          <p:cNvSpPr>
            <a:spLocks noGrp="1"/>
          </p:cNvSpPr>
          <p:nvPr>
            <p:ph type="title"/>
          </p:nvPr>
        </p:nvSpPr>
        <p:spPr/>
        <p:txBody>
          <a:bodyPr/>
          <a:lstStyle/>
          <a:p>
            <a:r>
              <a:rPr lang="en-US" dirty="0"/>
              <a:t>Balanced Binary Tree – Review </a:t>
            </a:r>
          </a:p>
        </p:txBody>
      </p:sp>
      <p:sp>
        <p:nvSpPr>
          <p:cNvPr id="4" name="Footer Placeholder 3">
            <a:extLst>
              <a:ext uri="{FF2B5EF4-FFF2-40B4-BE49-F238E27FC236}">
                <a16:creationId xmlns:a16="http://schemas.microsoft.com/office/drawing/2014/main" id="{13E1F22F-1F30-4B36-A141-33FD1990C9E9}"/>
              </a:ext>
            </a:extLst>
          </p:cNvPr>
          <p:cNvSpPr>
            <a:spLocks noGrp="1"/>
          </p:cNvSpPr>
          <p:nvPr>
            <p:ph type="ftr" sz="quarter" idx="11"/>
          </p:nvPr>
        </p:nvSpPr>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7A4925EC-8BDE-4A94-98AA-9AE63341E362}"/>
              </a:ext>
            </a:extLst>
          </p:cNvPr>
          <p:cNvSpPr>
            <a:spLocks noGrp="1"/>
          </p:cNvSpPr>
          <p:nvPr>
            <p:ph type="sldNum" sz="quarter" idx="12"/>
          </p:nvPr>
        </p:nvSpPr>
        <p:spPr/>
        <p:txBody>
          <a:bodyPr/>
          <a:lstStyle/>
          <a:p>
            <a:fld id="{AD3067CC-A3D2-4771-B551-15F5F02A511B}" type="slidenum">
              <a:rPr lang="en-US" smtClean="0"/>
              <a:t>5</a:t>
            </a:fld>
            <a:endParaRPr lang="en-US"/>
          </a:p>
        </p:txBody>
      </p:sp>
      <p:pic>
        <p:nvPicPr>
          <p:cNvPr id="3074" name="Picture 2" descr="balanced binary search tree">
            <a:extLst>
              <a:ext uri="{FF2B5EF4-FFF2-40B4-BE49-F238E27FC236}">
                <a16:creationId xmlns:a16="http://schemas.microsoft.com/office/drawing/2014/main" id="{E93FAA62-7693-4B4F-9D15-0729A8BCE4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17751"/>
            <a:ext cx="10515600" cy="4167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290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315E4-6C92-473C-869C-DC321C1A8738}"/>
              </a:ext>
            </a:extLst>
          </p:cNvPr>
          <p:cNvSpPr>
            <a:spLocks noGrp="1"/>
          </p:cNvSpPr>
          <p:nvPr>
            <p:ph type="title"/>
          </p:nvPr>
        </p:nvSpPr>
        <p:spPr>
          <a:xfrm>
            <a:off x="838200" y="365125"/>
            <a:ext cx="10515600" cy="1325563"/>
          </a:xfrm>
        </p:spPr>
        <p:txBody>
          <a:bodyPr/>
          <a:lstStyle/>
          <a:p>
            <a:r>
              <a:rPr lang="en-US"/>
              <a:t>Properties of Red-Black Trees</a:t>
            </a:r>
            <a:endParaRPr lang="en-US" dirty="0"/>
          </a:p>
        </p:txBody>
      </p:sp>
      <p:sp>
        <p:nvSpPr>
          <p:cNvPr id="3" name="Content Placeholder 2">
            <a:extLst>
              <a:ext uri="{FF2B5EF4-FFF2-40B4-BE49-F238E27FC236}">
                <a16:creationId xmlns:a16="http://schemas.microsoft.com/office/drawing/2014/main" id="{548D6DA7-FD6A-42CC-90F2-72C48B7FF366}"/>
              </a:ext>
            </a:extLst>
          </p:cNvPr>
          <p:cNvSpPr>
            <a:spLocks noGrp="1"/>
          </p:cNvSpPr>
          <p:nvPr>
            <p:ph idx="1"/>
          </p:nvPr>
        </p:nvSpPr>
        <p:spPr>
          <a:xfrm>
            <a:off x="838200" y="1825625"/>
            <a:ext cx="10515600" cy="4351338"/>
          </a:xfrm>
        </p:spPr>
        <p:txBody>
          <a:bodyPr/>
          <a:lstStyle/>
          <a:p>
            <a:pPr marL="514350" indent="-514350">
              <a:buFont typeface="+mj-lt"/>
              <a:buAutoNum type="arabicPeriod"/>
            </a:pPr>
            <a:r>
              <a:rPr lang="en-US" dirty="0"/>
              <a:t>Every node is colored either red or black.</a:t>
            </a:r>
          </a:p>
          <a:p>
            <a:pPr marL="514350" indent="-514350">
              <a:buFont typeface="+mj-lt"/>
              <a:buAutoNum type="arabicPeriod"/>
            </a:pPr>
            <a:r>
              <a:rPr lang="en-US" dirty="0"/>
              <a:t>Root of the tree is black.</a:t>
            </a:r>
          </a:p>
          <a:p>
            <a:pPr marL="514350" indent="-514350">
              <a:buFont typeface="+mj-lt"/>
              <a:buAutoNum type="arabicPeriod"/>
            </a:pPr>
            <a:r>
              <a:rPr lang="en-US" dirty="0"/>
              <a:t>All leaves are black.</a:t>
            </a:r>
          </a:p>
          <a:p>
            <a:pPr marL="514350" indent="-514350">
              <a:buFont typeface="+mj-lt"/>
              <a:buAutoNum type="arabicPeriod"/>
            </a:pPr>
            <a:r>
              <a:rPr lang="en-US" dirty="0"/>
              <a:t>Both children of a red node are black i.e., there can't be consecutive red nodes.</a:t>
            </a:r>
          </a:p>
          <a:p>
            <a:pPr marL="514350" indent="-514350">
              <a:buFont typeface="+mj-lt"/>
              <a:buAutoNum type="arabicPeriod"/>
            </a:pPr>
            <a:r>
              <a:rPr lang="en-US" dirty="0"/>
              <a:t>All the simple paths from a node to descendant leaves contain the same number of black nodes.</a:t>
            </a:r>
          </a:p>
        </p:txBody>
      </p:sp>
      <p:sp>
        <p:nvSpPr>
          <p:cNvPr id="4" name="Footer Placeholder 3">
            <a:extLst>
              <a:ext uri="{FF2B5EF4-FFF2-40B4-BE49-F238E27FC236}">
                <a16:creationId xmlns:a16="http://schemas.microsoft.com/office/drawing/2014/main" id="{1BCE6CE6-59C4-4DE8-8E6E-087AA7B7B7FD}"/>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DD304454-0C1E-475E-B609-E2D68EE7B895}"/>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6</a:t>
            </a:fld>
            <a:endParaRPr lang="en-US"/>
          </a:p>
        </p:txBody>
      </p:sp>
    </p:spTree>
    <p:extLst>
      <p:ext uri="{BB962C8B-B14F-4D97-AF65-F5344CB8AC3E}">
        <p14:creationId xmlns:p14="http://schemas.microsoft.com/office/powerpoint/2010/main" val="2511783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315E4-6C92-473C-869C-DC321C1A8738}"/>
              </a:ext>
            </a:extLst>
          </p:cNvPr>
          <p:cNvSpPr>
            <a:spLocks noGrp="1"/>
          </p:cNvSpPr>
          <p:nvPr>
            <p:ph type="title"/>
          </p:nvPr>
        </p:nvSpPr>
        <p:spPr/>
        <p:txBody>
          <a:bodyPr/>
          <a:lstStyle/>
          <a:p>
            <a:r>
              <a:rPr lang="en-US" b="0" i="0">
                <a:solidFill>
                  <a:srgbClr val="333333"/>
                </a:solidFill>
                <a:effectLst/>
                <a:latin typeface="Noto Sans" panose="020B0502040504020204" pitchFamily="34" charset="0"/>
              </a:rPr>
              <a:t>Properties of Red-Black Trees</a:t>
            </a:r>
            <a:endParaRPr lang="en-US" dirty="0"/>
          </a:p>
        </p:txBody>
      </p:sp>
      <p:sp>
        <p:nvSpPr>
          <p:cNvPr id="4" name="Footer Placeholder 3">
            <a:extLst>
              <a:ext uri="{FF2B5EF4-FFF2-40B4-BE49-F238E27FC236}">
                <a16:creationId xmlns:a16="http://schemas.microsoft.com/office/drawing/2014/main" id="{1BCE6CE6-59C4-4DE8-8E6E-087AA7B7B7FD}"/>
              </a:ext>
            </a:extLst>
          </p:cNvPr>
          <p:cNvSpPr>
            <a:spLocks noGrp="1"/>
          </p:cNvSpPr>
          <p:nvPr>
            <p:ph type="ftr" sz="quarter" idx="11"/>
          </p:nvPr>
        </p:nvSpPr>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DD304454-0C1E-475E-B609-E2D68EE7B895}"/>
              </a:ext>
            </a:extLst>
          </p:cNvPr>
          <p:cNvSpPr>
            <a:spLocks noGrp="1"/>
          </p:cNvSpPr>
          <p:nvPr>
            <p:ph type="sldNum" sz="quarter" idx="12"/>
          </p:nvPr>
        </p:nvSpPr>
        <p:spPr/>
        <p:txBody>
          <a:bodyPr/>
          <a:lstStyle/>
          <a:p>
            <a:fld id="{AD3067CC-A3D2-4771-B551-15F5F02A511B}" type="slidenum">
              <a:rPr lang="en-US" smtClean="0"/>
              <a:t>7</a:t>
            </a:fld>
            <a:endParaRPr lang="en-US"/>
          </a:p>
        </p:txBody>
      </p:sp>
      <p:pic>
        <p:nvPicPr>
          <p:cNvPr id="5124" name="Picture 4" descr="Red Black Trees (with implementation in C++, Java, and Python) | Algorithm  Tutor">
            <a:extLst>
              <a:ext uri="{FF2B5EF4-FFF2-40B4-BE49-F238E27FC236}">
                <a16:creationId xmlns:a16="http://schemas.microsoft.com/office/drawing/2014/main" id="{AAC84B83-1DF6-4901-8F2C-3E747ED210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7215" y="1825625"/>
            <a:ext cx="713757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998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315E4-6C92-473C-869C-DC321C1A8738}"/>
              </a:ext>
            </a:extLst>
          </p:cNvPr>
          <p:cNvSpPr>
            <a:spLocks noGrp="1"/>
          </p:cNvSpPr>
          <p:nvPr>
            <p:ph type="title"/>
          </p:nvPr>
        </p:nvSpPr>
        <p:spPr>
          <a:xfrm>
            <a:off x="838200" y="365125"/>
            <a:ext cx="10515600" cy="1325563"/>
          </a:xfrm>
        </p:spPr>
        <p:txBody>
          <a:bodyPr/>
          <a:lstStyle/>
          <a:p>
            <a:r>
              <a:rPr lang="en-US" dirty="0"/>
              <a:t>Properties of Red-Black Trees</a:t>
            </a:r>
          </a:p>
        </p:txBody>
      </p:sp>
      <p:sp>
        <p:nvSpPr>
          <p:cNvPr id="3" name="Content Placeholder 2">
            <a:extLst>
              <a:ext uri="{FF2B5EF4-FFF2-40B4-BE49-F238E27FC236}">
                <a16:creationId xmlns:a16="http://schemas.microsoft.com/office/drawing/2014/main" id="{548D6DA7-FD6A-42CC-90F2-72C48B7FF366}"/>
              </a:ext>
            </a:extLst>
          </p:cNvPr>
          <p:cNvSpPr>
            <a:spLocks noGrp="1"/>
          </p:cNvSpPr>
          <p:nvPr>
            <p:ph idx="1"/>
          </p:nvPr>
        </p:nvSpPr>
        <p:spPr>
          <a:xfrm>
            <a:off x="838200" y="1825625"/>
            <a:ext cx="10515600" cy="4351338"/>
          </a:xfrm>
        </p:spPr>
        <p:txBody>
          <a:bodyPr/>
          <a:lstStyle/>
          <a:p>
            <a:r>
              <a:rPr lang="en-US" dirty="0"/>
              <a:t>Since all the leaves are black, we have used blank nodes or NULL/NIL for them as shown in the above picture. We can also use only one node to represent all NIL with black color and any arbitrary values for the parent, data, left, right, etc. as shown below.</a:t>
            </a:r>
          </a:p>
        </p:txBody>
      </p:sp>
      <p:sp>
        <p:nvSpPr>
          <p:cNvPr id="4" name="Footer Placeholder 3">
            <a:extLst>
              <a:ext uri="{FF2B5EF4-FFF2-40B4-BE49-F238E27FC236}">
                <a16:creationId xmlns:a16="http://schemas.microsoft.com/office/drawing/2014/main" id="{1BCE6CE6-59C4-4DE8-8E6E-087AA7B7B7FD}"/>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DD304454-0C1E-475E-B609-E2D68EE7B895}"/>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8</a:t>
            </a:fld>
            <a:endParaRPr lang="en-US"/>
          </a:p>
        </p:txBody>
      </p:sp>
    </p:spTree>
    <p:extLst>
      <p:ext uri="{BB962C8B-B14F-4D97-AF65-F5344CB8AC3E}">
        <p14:creationId xmlns:p14="http://schemas.microsoft.com/office/powerpoint/2010/main" val="93220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FC38B-73E3-45F5-8165-742C00A08CA5}"/>
              </a:ext>
            </a:extLst>
          </p:cNvPr>
          <p:cNvSpPr>
            <a:spLocks noGrp="1"/>
          </p:cNvSpPr>
          <p:nvPr>
            <p:ph type="title"/>
          </p:nvPr>
        </p:nvSpPr>
        <p:spPr>
          <a:xfrm>
            <a:off x="839788" y="457200"/>
            <a:ext cx="3932237" cy="1600200"/>
          </a:xfrm>
        </p:spPr>
        <p:txBody>
          <a:bodyPr/>
          <a:lstStyle/>
          <a:p>
            <a:r>
              <a:rPr lang="en-US" dirty="0"/>
              <a:t>Properties of Red-Black Trees</a:t>
            </a:r>
          </a:p>
        </p:txBody>
      </p:sp>
      <p:pic>
        <p:nvPicPr>
          <p:cNvPr id="7170" name="Picture 2" descr="NIL node of red black tree">
            <a:extLst>
              <a:ext uri="{FF2B5EF4-FFF2-40B4-BE49-F238E27FC236}">
                <a16:creationId xmlns:a16="http://schemas.microsoft.com/office/drawing/2014/main" id="{FC908FA2-2128-427D-90A9-692F8EE940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8292" y="987425"/>
            <a:ext cx="5741991" cy="4873625"/>
          </a:xfr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89CCE333-AE0F-4102-B1C7-9C1D609CEF45}"/>
              </a:ext>
            </a:extLst>
          </p:cNvPr>
          <p:cNvSpPr>
            <a:spLocks noGrp="1"/>
          </p:cNvSpPr>
          <p:nvPr>
            <p:ph type="body" sz="half" idx="2"/>
          </p:nvPr>
        </p:nvSpPr>
        <p:spPr>
          <a:xfrm>
            <a:off x="839788" y="2057400"/>
            <a:ext cx="3932237" cy="3811588"/>
          </a:xfrm>
        </p:spPr>
        <p:txBody>
          <a:bodyPr/>
          <a:lstStyle/>
          <a:p>
            <a:r>
              <a:rPr lang="en-US" dirty="0"/>
              <a:t>So instead of NULL, we are using an ordinary node to represent (NIL) to represent it. This technique will save a lot of space for us.</a:t>
            </a:r>
          </a:p>
        </p:txBody>
      </p:sp>
      <p:sp>
        <p:nvSpPr>
          <p:cNvPr id="5" name="Footer Placeholder 4">
            <a:extLst>
              <a:ext uri="{FF2B5EF4-FFF2-40B4-BE49-F238E27FC236}">
                <a16:creationId xmlns:a16="http://schemas.microsoft.com/office/drawing/2014/main" id="{517DF3F8-803A-47F7-830B-475BF4E07CFD}"/>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6" name="Slide Number Placeholder 5">
            <a:extLst>
              <a:ext uri="{FF2B5EF4-FFF2-40B4-BE49-F238E27FC236}">
                <a16:creationId xmlns:a16="http://schemas.microsoft.com/office/drawing/2014/main" id="{BF6A46B4-9F24-4213-8B35-93B7E4BA46DC}"/>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9</a:t>
            </a:fld>
            <a:endParaRPr lang="en-US"/>
          </a:p>
        </p:txBody>
      </p:sp>
    </p:spTree>
    <p:extLst>
      <p:ext uri="{BB962C8B-B14F-4D97-AF65-F5344CB8AC3E}">
        <p14:creationId xmlns:p14="http://schemas.microsoft.com/office/powerpoint/2010/main" val="135249458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770</TotalTime>
  <Words>1527</Words>
  <Application>Microsoft Office PowerPoint</Application>
  <PresentationFormat>Widescreen</PresentationFormat>
  <Paragraphs>125</Paragraphs>
  <Slides>27</Slides>
  <Notes>1</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Cambria Math</vt:lpstr>
      <vt:lpstr>Noto Sans</vt:lpstr>
      <vt:lpstr>Custom Design</vt:lpstr>
      <vt:lpstr>Data Structure &amp; Algorithms</vt:lpstr>
      <vt:lpstr>Balanced Binary Tree – Review </vt:lpstr>
      <vt:lpstr>Balanced Binary Tree – Review </vt:lpstr>
      <vt:lpstr>Balanced Binary Tree – Review </vt:lpstr>
      <vt:lpstr>Balanced Binary Tree – Review </vt:lpstr>
      <vt:lpstr>Properties of Red-Black Trees</vt:lpstr>
      <vt:lpstr>Properties of Red-Black Trees</vt:lpstr>
      <vt:lpstr>Properties of Red-Black Trees</vt:lpstr>
      <vt:lpstr>Properties of Red-Black Trees</vt:lpstr>
      <vt:lpstr>Black Height of Red-Black Tree</vt:lpstr>
      <vt:lpstr>Black Height of Red-Black Tree</vt:lpstr>
      <vt:lpstr>Black Height of Red-Black Tree – Example </vt:lpstr>
      <vt:lpstr>Black Height of Red-Black Tree – Example </vt:lpstr>
      <vt:lpstr>Black Height of Red-Black Tree – Example </vt:lpstr>
      <vt:lpstr>Proof of height of red-black tree is O(lg(n))</vt:lpstr>
      <vt:lpstr>Proof of height of red-black tree is O(lg(n))</vt:lpstr>
      <vt:lpstr>Proof of height of red-black tree is O(lg(n))</vt:lpstr>
      <vt:lpstr>Proof of height of red-black tree is O(lg(n))</vt:lpstr>
      <vt:lpstr>Proof of height of red-black tree is O(lg(n))</vt:lpstr>
      <vt:lpstr>Proof of height of red-black tree is O(lg(n))</vt:lpstr>
      <vt:lpstr>Proof of height of red-black tree is O(lg(n))</vt:lpstr>
      <vt:lpstr>Proof of height of red-black tree is O(lg(n))</vt:lpstr>
      <vt:lpstr>Proof of height of red-black tree is O(lg(n))</vt:lpstr>
      <vt:lpstr>Proof of height of red-black tree is O(lg(n))</vt:lpstr>
      <vt:lpstr>Proof of height of red-black tree is O(lg(n))</vt:lpstr>
      <vt:lpstr>Proof of height of red-black tree is O(lg(n))</vt:lpstr>
      <vt:lpstr>Proof of height of red-black tree is O(lg(n))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&amp; Algorithms</dc:title>
  <dc:creator>pariyamehrbod</dc:creator>
  <cp:lastModifiedBy>bardia ardakanian</cp:lastModifiedBy>
  <cp:revision>39</cp:revision>
  <dcterms:modified xsi:type="dcterms:W3CDTF">2021-11-12T16:25:26Z</dcterms:modified>
</cp:coreProperties>
</file>