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79EC3-C50F-4451-A0B4-6A622120E476}">
  <a:tblStyle styleId="{56679EC3-C50F-4451-A0B4-6A622120E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097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704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Structure &amp; Algorithms Fall 2021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4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AC02-903B-4EEC-8330-86F310D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39E77-962B-4CC6-88BD-51F4E2C7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E3D7-474D-43AA-8E80-5E0AB365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DD37-0B77-4545-BEEB-520B3DB4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D262-E346-4B32-9E78-654086DA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F2901-C25F-405F-82AA-091936525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3EF5D-F87F-458A-A742-FD77B269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838C-E454-4095-BF63-76EFBF52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70C8-0876-4BDE-BCD2-4E66DC1D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B28C-3F40-43BB-B119-BDF2DFE9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1FC-365B-4663-8359-1A49A111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E93-B210-4E02-AA2E-E946D4B9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340A-13F6-4A01-893C-D2BB9DA4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8721-B34B-47E2-A809-C2337CEE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DBC4-FD2E-4DD3-BDFB-806C7C17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260-85A1-4EC3-9C32-593EDA2D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E6CD-8C42-4A33-8F2F-9BD7039D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9FF6-A408-4546-9E15-99523D14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03FE-D482-4642-9AF8-FA7EC11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8820-90AB-49FA-9F72-32051BA1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573-E312-47B2-9682-9B7912B4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C35E-F760-4B3E-868C-CD4AB08B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C68E-DD1F-45E9-B0AD-7CB4AE24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5A36-99CB-4FF3-9498-5DC8765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BB3E-B6C7-4D84-8C06-129D2650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0F2-DCCD-481C-A653-9C23A090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E748-C485-4F17-A28A-273CFD36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F7D3-BF80-4851-B13E-B1D0A328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224B-7359-4A7A-9494-B33FD207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2B2F8-FC8C-4BBF-B56B-6939DB543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9F30E-0621-4DB5-A842-5246C405F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B9A9B-4B8F-474C-AFDB-238D4BC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61843-23B3-4B5D-A76A-B97722B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88613-4BDB-4D68-BF4A-8CAFCE06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6B72-5ECB-4CA4-9905-BB6F7E0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46722-8525-491E-8770-097782C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34FB-B267-404A-8D45-5FF6CD9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9D87B-0D96-4CEB-A278-9C899073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64D29-AC99-4BA1-B4CC-00D7A89C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3F8BE-E284-4CD6-A1D4-DAB862D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2706-95F4-4922-80B3-A5190EFB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4C20-8112-4A01-9BCA-876816FF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9509-41DC-4311-BCF3-E2ABDE1C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6253-AB7E-4CEE-AFDC-4E208A4F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A223-1A0C-495A-83C8-039361F9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FFA7-DFB6-4850-9395-3AD55D3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E7D0-287A-40BF-A8D1-CC55A9D5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ED55-DC66-4332-AC2A-96ED9251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A22F-E2FE-4378-9236-91DCDBC0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2D74-A5F1-40B1-8FAE-47FCC7066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16AB-6DD1-470B-BA8A-80CA2DF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FED2-C418-4098-9622-A1C5BB83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B091-B037-47C8-BA84-FF9D270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C1EA9-D5E0-47F4-BFBF-2B1E06D9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B52A-3537-4F1A-9D13-BF58434E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7997-741F-4ECF-9EF3-442AE5EC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4027-9C10-45CE-85A3-F36B2795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5868-46FD-46FA-878D-CE96DCF4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/>
              <a:t>Data Structure &amp; Algorithms</a:t>
            </a:r>
            <a:endParaRPr lang="en-US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Red Black Trees Insertion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fld id="{00000000-1234-1234-1234-123412341234}" type="slidenum">
              <a:rPr lang="en-US" smtClean="0"/>
              <a:pPr lvl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5461-65E4-4895-909F-2DE8C45B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63B6-B03E-40BB-8B62-E6C3FC88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There can be six cases in the case of violation of the property 4.</a:t>
            </a:r>
          </a:p>
          <a:p>
            <a:r>
              <a:rPr lang="en-US" dirty="0"/>
              <a:t>assuming that the parent of the node z (AKA the new node) is a left child of its parent which gives us the first three cases.</a:t>
            </a:r>
          </a:p>
          <a:p>
            <a:r>
              <a:rPr lang="en-US" dirty="0"/>
              <a:t>The other three cases will be </a:t>
            </a:r>
            <a:r>
              <a:rPr lang="en-US" u="sng" dirty="0"/>
              <a:t>symmetric</a:t>
            </a:r>
            <a:r>
              <a:rPr lang="en-US" dirty="0"/>
              <a:t> when the node z will be the right child of its parent.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338E-E996-41E3-BCBA-632B0129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7A48-B2AD-4E3C-B325-569C8719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5461-65E4-4895-909F-2DE8C45B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Parent of Z is the left child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338E-E996-41E3-BCBA-632B0129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7A48-B2AD-4E3C-B325-569C8719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 descr="cases of violation of red black property">
            <a:extLst>
              <a:ext uri="{FF2B5EF4-FFF2-40B4-BE49-F238E27FC236}">
                <a16:creationId xmlns:a16="http://schemas.microsoft.com/office/drawing/2014/main" id="{24087881-5CF3-4710-9AB0-AD38726FE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3573"/>
            <a:ext cx="10515600" cy="39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8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The first case is when the uncle of z is also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</a:t>
            </a:r>
          </a:p>
          <a:p>
            <a:r>
              <a:rPr lang="en-US" dirty="0"/>
              <a:t>In this case, we will shift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color upward until there is no violation. </a:t>
            </a:r>
          </a:p>
          <a:p>
            <a:r>
              <a:rPr lang="en-US" dirty="0"/>
              <a:t>Otherwise, if it reaches to the root, we can just color it </a:t>
            </a:r>
            <a:r>
              <a:rPr lang="en-US" b="1" dirty="0"/>
              <a:t>black</a:t>
            </a:r>
            <a:r>
              <a:rPr lang="en-US" dirty="0"/>
              <a:t> without any consequences.</a:t>
            </a:r>
          </a:p>
        </p:txBody>
      </p:sp>
      <p:pic>
        <p:nvPicPr>
          <p:cNvPr id="6146" name="Picture 2" descr="cases of violation of red black property">
            <a:extLst>
              <a:ext uri="{FF2B5EF4-FFF2-40B4-BE49-F238E27FC236}">
                <a16:creationId xmlns:a16="http://schemas.microsoft.com/office/drawing/2014/main" id="{70D9E527-2744-4F9F-9416-BB0353F62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r="69112"/>
          <a:stretch/>
        </p:blipFill>
        <p:spPr bwMode="auto">
          <a:xfrm>
            <a:off x="6615214" y="1690688"/>
            <a:ext cx="429557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 descr="first case of violation of red black property">
            <a:extLst>
              <a:ext uri="{FF2B5EF4-FFF2-40B4-BE49-F238E27FC236}">
                <a16:creationId xmlns:a16="http://schemas.microsoft.com/office/drawing/2014/main" id="{44B709C8-6EF2-4E24-8748-5E977AA2C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92" y="1825625"/>
            <a:ext cx="84380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6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1445-C252-44DD-95B4-03BEA146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process is to make both the </a:t>
            </a:r>
            <a:r>
              <a:rPr lang="en-US" u="sng" dirty="0"/>
              <a:t>parent</a:t>
            </a:r>
            <a:r>
              <a:rPr lang="en-US" dirty="0"/>
              <a:t> and the </a:t>
            </a:r>
            <a:r>
              <a:rPr lang="en-US" u="sng" dirty="0"/>
              <a:t>uncle</a:t>
            </a:r>
            <a:r>
              <a:rPr lang="en-US" dirty="0"/>
              <a:t> of z </a:t>
            </a:r>
            <a:r>
              <a:rPr lang="en-US" b="1" dirty="0"/>
              <a:t>black</a:t>
            </a:r>
            <a:r>
              <a:rPr lang="en-US" dirty="0"/>
              <a:t> and its grandparent red. In this way, the </a:t>
            </a:r>
            <a:r>
              <a:rPr lang="en-US" b="1" dirty="0"/>
              <a:t>black</a:t>
            </a:r>
            <a:r>
              <a:rPr lang="en-US" dirty="0"/>
              <a:t> height of any node won't be affected and we can successfully shift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color upward.</a:t>
            </a:r>
          </a:p>
          <a:p>
            <a:r>
              <a:rPr lang="en-US" dirty="0"/>
              <a:t>However, making the grandparent of z 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might cause violation of the 4</a:t>
            </a:r>
            <a:r>
              <a:rPr lang="en-US" baseline="30000" dirty="0"/>
              <a:t>th</a:t>
            </a:r>
            <a:r>
              <a:rPr lang="en-US" dirty="0"/>
              <a:t> property. So, we will do the fixup again on that node.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 descr="first case of violation of red black property">
            <a:extLst>
              <a:ext uri="{FF2B5EF4-FFF2-40B4-BE49-F238E27FC236}">
                <a16:creationId xmlns:a16="http://schemas.microsoft.com/office/drawing/2014/main" id="{F67C3936-3751-483E-8BA9-FDC5693D4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22" y="1825625"/>
            <a:ext cx="89175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In the second case, the uncle of the node z is </a:t>
            </a:r>
            <a:r>
              <a:rPr lang="en-US" b="1" dirty="0"/>
              <a:t>black</a:t>
            </a:r>
            <a:r>
              <a:rPr lang="en-US" dirty="0"/>
              <a:t> and the node z is the right child.</a:t>
            </a:r>
          </a:p>
        </p:txBody>
      </p:sp>
      <p:pic>
        <p:nvPicPr>
          <p:cNvPr id="6146" name="Picture 2" descr="cases of violation of red black property">
            <a:extLst>
              <a:ext uri="{FF2B5EF4-FFF2-40B4-BE49-F238E27FC236}">
                <a16:creationId xmlns:a16="http://schemas.microsoft.com/office/drawing/2014/main" id="{70D9E527-2744-4F9F-9416-BB0353F62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8" t="13153" r="31956" b="1003"/>
          <a:stretch/>
        </p:blipFill>
        <p:spPr bwMode="auto">
          <a:xfrm>
            <a:off x="6365947" y="1825625"/>
            <a:ext cx="4794105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In the third case, the uncle of the node z is </a:t>
            </a:r>
            <a:r>
              <a:rPr lang="en-US" b="1" dirty="0"/>
              <a:t>black</a:t>
            </a:r>
            <a:r>
              <a:rPr lang="en-US" dirty="0"/>
              <a:t> and the node z is the left child.</a:t>
            </a:r>
          </a:p>
        </p:txBody>
      </p:sp>
      <p:pic>
        <p:nvPicPr>
          <p:cNvPr id="6146" name="Picture 2" descr="cases of violation of red black property">
            <a:extLst>
              <a:ext uri="{FF2B5EF4-FFF2-40B4-BE49-F238E27FC236}">
                <a16:creationId xmlns:a16="http://schemas.microsoft.com/office/drawing/2014/main" id="{70D9E527-2744-4F9F-9416-BB0353F62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5" t="12361" r="39" b="-405"/>
          <a:stretch/>
        </p:blipFill>
        <p:spPr bwMode="auto">
          <a:xfrm>
            <a:off x="6679394" y="1825625"/>
            <a:ext cx="416721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can transform the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into the </a:t>
            </a:r>
            <a:r>
              <a:rPr lang="en-US" b="1" dirty="0"/>
              <a:t>third</a:t>
            </a:r>
            <a:r>
              <a:rPr lang="en-US" dirty="0"/>
              <a:t> one by performing left </a:t>
            </a:r>
            <a:r>
              <a:rPr lang="en-US" u="sng" dirty="0"/>
              <a:t>rotation</a:t>
            </a:r>
            <a:r>
              <a:rPr lang="en-US" dirty="0"/>
              <a:t> on the parent of the node z. </a:t>
            </a:r>
          </a:p>
          <a:p>
            <a:r>
              <a:rPr lang="en-US" dirty="0"/>
              <a:t>Since both z and its parent are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, so rotation won't affect the </a:t>
            </a:r>
            <a:r>
              <a:rPr lang="en-US" b="1" dirty="0"/>
              <a:t>black height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 descr="second case of violation of red black property">
            <a:extLst>
              <a:ext uri="{FF2B5EF4-FFF2-40B4-BE49-F238E27FC236}">
                <a16:creationId xmlns:a16="http://schemas.microsoft.com/office/drawing/2014/main" id="{71FF4825-E559-4553-B09D-6F0486492D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5245"/>
            <a:ext cx="5181600" cy="41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09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3C6F-B7CE-4CFF-B5B1-3F2E3C73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case 3, we first color the </a:t>
            </a:r>
            <a:r>
              <a:rPr lang="en-US" u="sng" dirty="0"/>
              <a:t>parent</a:t>
            </a:r>
            <a:r>
              <a:rPr lang="en-US" dirty="0"/>
              <a:t> of the node z </a:t>
            </a:r>
            <a:r>
              <a:rPr lang="en-US" b="1" dirty="0"/>
              <a:t>black</a:t>
            </a:r>
            <a:r>
              <a:rPr lang="en-US" dirty="0"/>
              <a:t> and its </a:t>
            </a:r>
            <a:r>
              <a:rPr lang="en-US" u="sng" dirty="0"/>
              <a:t>grandparent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and then do a </a:t>
            </a:r>
            <a:r>
              <a:rPr lang="en-US" u="sng" dirty="0"/>
              <a:t>right rotation </a:t>
            </a:r>
            <a:r>
              <a:rPr lang="en-US" dirty="0"/>
              <a:t>on the </a:t>
            </a:r>
            <a:r>
              <a:rPr lang="en-US" u="sng" dirty="0"/>
              <a:t>grandparent</a:t>
            </a:r>
            <a:r>
              <a:rPr lang="en-US" dirty="0"/>
              <a:t> of the node z. </a:t>
            </a:r>
          </a:p>
          <a:p>
            <a:r>
              <a:rPr lang="en-US" dirty="0"/>
              <a:t>This fixes the violation of properties completely.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BAF2-24D1-46C8-A751-4D24BB8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Red-Black Trees –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C9B5-A36F-436A-96DF-57C359BE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 node is colored either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of the tree is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children of a red node are black i.e., there can't be consecutive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simple paths from a node to descendant leaves contain the same number of </a:t>
            </a:r>
            <a:r>
              <a:rPr lang="en-US" b="1" dirty="0"/>
              <a:t>black</a:t>
            </a:r>
            <a:r>
              <a:rPr lang="en-US" dirty="0"/>
              <a:t> nodes.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D80D-1B0C-4E10-9DAC-6F6D09E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F2F7-912B-4B77-B4E1-E94B37F9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4" name="Picture 4" descr="third case of violation of red black property">
            <a:extLst>
              <a:ext uri="{FF2B5EF4-FFF2-40B4-BE49-F238E27FC236}">
                <a16:creationId xmlns:a16="http://schemas.microsoft.com/office/drawing/2014/main" id="{F3C3BB3C-52E8-4C56-9582-87190BAD4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6158"/>
            <a:ext cx="10515600" cy="37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2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Example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99BB-1847-4DA6-9CC3-9162A6EE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making the parent of z </a:t>
            </a:r>
            <a:r>
              <a:rPr lang="en-US" b="1" dirty="0"/>
              <a:t>black</a:t>
            </a:r>
            <a:r>
              <a:rPr lang="en-US" dirty="0"/>
              <a:t> in both case 2 and case 3, the loop will stop in these two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Example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6" name="Picture 2" descr="fixing violation of red black property during insertion">
            <a:extLst>
              <a:ext uri="{FF2B5EF4-FFF2-40B4-BE49-F238E27FC236}">
                <a16:creationId xmlns:a16="http://schemas.microsoft.com/office/drawing/2014/main" id="{4EDD3E8C-0A13-40AE-961C-18E876FDC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5198"/>
            <a:ext cx="10515600" cy="25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4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CB7-208E-45B4-83A3-D167E0EE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A695-68AC-4CF4-80A1-5B2178D7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Similarly, there will be three cases when the parent of z will be the right child but those cases will be symmetric to the above cases only with </a:t>
            </a:r>
            <a:r>
              <a:rPr lang="en-US" u="sng" dirty="0"/>
              <a:t>left and right exchanged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24A7-DB61-462D-BFBA-9172D95A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8233-8311-421D-BF33-4CAA238B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8F06-E6DD-4152-BEB9-0DD6E1DB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for Fixup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91955CE-3DB6-45C3-87BA-954D8DE0C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55347"/>
              </p:ext>
            </p:extLst>
          </p:nvPr>
        </p:nvGraphicFramePr>
        <p:xfrm>
          <a:off x="2111775" y="1690688"/>
          <a:ext cx="7968449" cy="4699000"/>
        </p:xfrm>
        <a:graphic>
          <a:graphicData uri="http://schemas.openxmlformats.org/drawingml/2006/table">
            <a:tbl>
              <a:tblPr/>
              <a:tblGrid>
                <a:gridCol w="7968449">
                  <a:extLst>
                    <a:ext uri="{9D8B030D-6E8A-4147-A177-3AD203B41FA5}">
                      <a16:colId xmlns:a16="http://schemas.microsoft.com/office/drawing/2014/main" val="330991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INSERT_FIXUP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while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red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.parent.parent.left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y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.parent.parent.right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//uncle of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red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1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z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2 or 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z ==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.parent.right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2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z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//marked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as new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LEFT_ROTATE(T, z)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//rotated parent of original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made parent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red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made grandparent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RIGHT_ROTATE(T,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right rotation on grandparent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will be symmetric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//DIY (Do It Yourself!)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9657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2E1A6-D0D1-45B3-83C9-794DAC87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AA6E3-C527-435E-9333-D3632B5B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09C501-16C9-4661-880A-C1CC629CB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9238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3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510991-5307-4EBE-9426-4B31962F9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74816"/>
              </p:ext>
            </p:extLst>
          </p:nvPr>
        </p:nvGraphicFramePr>
        <p:xfrm>
          <a:off x="3275120" y="2623608"/>
          <a:ext cx="5641760" cy="2687320"/>
        </p:xfrm>
        <a:graphic>
          <a:graphicData uri="http://schemas.openxmlformats.org/drawingml/2006/table">
            <a:tbl>
              <a:tblPr/>
              <a:tblGrid>
                <a:gridCol w="5641760">
                  <a:extLst>
                    <a:ext uri="{9D8B030D-6E8A-4147-A177-3AD203B41FA5}">
                      <a16:colId xmlns:a16="http://schemas.microsoft.com/office/drawing/2014/main" val="3290470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COLOR {Red, Black};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data;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right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COLOR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*root;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238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New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A80E8E2-4C66-4321-81B9-E53092244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81059"/>
              </p:ext>
            </p:extLst>
          </p:nvPr>
        </p:nvGraphicFramePr>
        <p:xfrm>
          <a:off x="2438400" y="1690688"/>
          <a:ext cx="7315200" cy="4516120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46390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new_tree_node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data)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n =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n-&gt;left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n-&gt;right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n-&gt;parent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n-&gt;data = data;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n-&gt;color = Red;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n;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new_red_black_tree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 =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-&gt;left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-&gt;right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-&gt;parent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-&gt;data = </a:t>
                      </a:r>
                      <a:r>
                        <a:rPr lang="en-US" sz="12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t-&gt;NIL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t-&gt;root = t-&gt;NIL;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6674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DA3F6970-D45B-461E-938E-7EB57789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7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Left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6BC974-1A97-47BD-954C-9173259E6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13622"/>
              </p:ext>
            </p:extLst>
          </p:nvPr>
        </p:nvGraphicFramePr>
        <p:xfrm>
          <a:off x="2438400" y="2222659"/>
          <a:ext cx="7315200" cy="3601720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245415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left_rotate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*x)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x-&gt;right;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x-&gt;right = y-&gt;left;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(y-&gt;left != t-&gt;NIL)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y-&gt;left-&gt;parent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y-&gt;parent = x-&gt;parent;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(x-&gt;parent == t-&gt;NIL)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root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t-&gt;root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 == x-&gt;parent-&gt;left)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x-&gt;parent-&gt;left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x-&gt;parent-&gt;right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y-&gt;left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x-&gt;parent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5723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F7459BEC-27C8-480C-AE80-CFE6DDDE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5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Right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5411B6A-B459-405D-89C5-AB19522F1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60786"/>
              </p:ext>
            </p:extLst>
          </p:nvPr>
        </p:nvGraphicFramePr>
        <p:xfrm>
          <a:off x="2209800" y="2224291"/>
          <a:ext cx="7772400" cy="360172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187533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right_rotate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*x)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x-&gt;left;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x-&gt;left = y-&gt;right;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(y-&gt;right != t-&gt;NIL)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y-&gt;right-&gt;parent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y-&gt;parent = x-&gt;parent;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(x-&gt;parent == t-&gt;NIL)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root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t-&gt;root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 == x-&gt;parent-&gt;right)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x-&gt;parent-&gt;right = y;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x-&gt;parent-&gt;left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y-&gt;right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x-&gt;parent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9189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8CE4A19-2BB8-4EEC-91E2-D0DF672A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96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Insertion Fixup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C211FB4-679B-4527-8AEC-274CA7513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93553"/>
              </p:ext>
            </p:extLst>
          </p:nvPr>
        </p:nvGraphicFramePr>
        <p:xfrm>
          <a:off x="2209800" y="1690688"/>
          <a:ext cx="7772400" cy="415036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20523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insertion_fixup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*z)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(z-&gt;parent-&gt;color == Red)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(z-&gt;parent == z-&gt;parent-&gt;parent-&gt;left)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z-&gt;parent-&gt;parent-&gt;right;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//uncle of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(y-&gt;color == Red)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1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z-&gt;parent-&gt;color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y-&gt;color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z-&gt;parent-&gt;parent-&gt;color = Red;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z = z-&gt;parent-&gt;parent;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}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//case2 or case3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 == z-&gt;parent-&gt;right)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//case2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 = z-&gt;parent;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//marked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as new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left_rotate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 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    z-&gt;parent-&gt;color = Black;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    z-&gt;parent-&gt;parent-&gt;color = Red;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   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right_rotate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z-&gt;parent-&gt;parent);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   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left child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282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3094044-E911-4EA5-8814-1CA9AE3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EE5B85-6E75-4E28-9729-FE285EB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FFFD-16D5-4C0C-953E-8046AE3F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insert a new node to a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-black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in a similar way as we do in a normal </a:t>
            </a:r>
            <a:r>
              <a:rPr lang="en-US" b="1" dirty="0"/>
              <a:t>binary search tree</a:t>
            </a:r>
            <a:r>
              <a:rPr lang="en-US" dirty="0"/>
              <a:t>. We just call a function at the last to fix any kind of </a:t>
            </a:r>
            <a:r>
              <a:rPr lang="en-US" u="sng" dirty="0"/>
              <a:t>violations</a:t>
            </a:r>
            <a:r>
              <a:rPr lang="en-US" dirty="0"/>
              <a:t> that could have occurred in the process of insertion.</a:t>
            </a:r>
          </a:p>
          <a:p>
            <a:r>
              <a:rPr lang="en-US" dirty="0"/>
              <a:t>We color any newly inserted node to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</a:t>
            </a:r>
          </a:p>
          <a:p>
            <a:r>
              <a:rPr lang="en-US" dirty="0"/>
              <a:t>Doing so can violate the property 4 of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-black</a:t>
            </a:r>
            <a:r>
              <a:rPr lang="en-US" dirty="0"/>
              <a:t> </a:t>
            </a:r>
            <a:r>
              <a:rPr lang="en-US" b="1" dirty="0"/>
              <a:t>trees</a:t>
            </a:r>
            <a:r>
              <a:rPr lang="en-US" dirty="0"/>
              <a:t> which we will fix after the insertion process as stated above. </a:t>
            </a:r>
          </a:p>
          <a:p>
            <a:r>
              <a:rPr lang="en-US" dirty="0"/>
              <a:t>There can be a violation of second property, but it can be easily fixed by coloring the root </a:t>
            </a:r>
            <a:r>
              <a:rPr lang="en-US" b="1" dirty="0"/>
              <a:t>black</a:t>
            </a:r>
            <a:r>
              <a:rPr lang="en-US" dirty="0"/>
              <a:t>. Also, there can't be any other violations.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706C-A122-4621-8B12-452C78D5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A3C6-9013-4446-915E-0BAFB971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Insertion Fixup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B07FFD0-5123-4D3A-B5FB-5707A56B9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661240"/>
              </p:ext>
            </p:extLst>
          </p:nvPr>
        </p:nvGraphicFramePr>
        <p:xfrm>
          <a:off x="2209800" y="1690688"/>
          <a:ext cx="7772400" cy="415036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3187248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z-&gt;parent-&gt;parent-&gt;left;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//uncle of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(y-&gt;color == Red)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z-&gt;parent-&gt;color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y-&gt;color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z-&gt;parent-&gt;parent-&gt;color = Red;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 = z-&gt;parent-&gt;parent;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 == z-&gt;parent-&gt;left)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z = z-&gt;parent;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//marked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as new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right_rotate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z-&gt;parent-&gt;color = Black;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z-&gt;parent-&gt;parent-&gt;color = Red;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left_rotate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z-&gt;parent-&gt;parent);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while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t-&gt;root-&gt;color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8689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111E660-067C-474A-AD51-51B8ED9C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4" y="-94565"/>
            <a:ext cx="9011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6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Insert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EBB381-4E80-47CD-A77E-C22CF21BC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58976"/>
              </p:ext>
            </p:extLst>
          </p:nvPr>
        </p:nvGraphicFramePr>
        <p:xfrm>
          <a:off x="2209800" y="1690688"/>
          <a:ext cx="7772400" cy="433324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31307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*z)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y = t-&gt;NIL;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//variable for the parent of the added node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temp = t-&gt;root;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(temp != t-&gt;NIL)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 = temp;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(z-&gt;data &lt; temp-&gt;data) temp = temp-&gt;left;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temp = temp-&gt;right;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z-&gt;parent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 == t-&gt;NIL)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//newly added node is root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t-&gt;root = z;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(z-&gt;data &lt; y-&gt;data)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//data of child is less than its parent,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y-&gt;left = z;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y-&gt;right = z;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z-&gt;right = t-&gt;NIL;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z-&gt;left = t-&gt;NIL;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insertion_fixup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97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6B29032-1174-45CB-9C0E-8DBFEBB8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9011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3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</a:t>
            </a:r>
            <a:r>
              <a:rPr lang="en-US" dirty="0" err="1"/>
              <a:t>Inroder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8D64A6D-545B-4111-BB60-C243D03FB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240775"/>
              </p:ext>
            </p:extLst>
          </p:nvPr>
        </p:nvGraphicFramePr>
        <p:xfrm>
          <a:off x="3467100" y="2729611"/>
          <a:ext cx="5257800" cy="14071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78117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*n)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(n != t-&gt;NIL) {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n-&gt;left);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2FCA2"/>
                          </a:solidFill>
                          <a:effectLst/>
                          <a:latin typeface="Consolas" panose="020B0609020204030204" pitchFamily="49" charset="0"/>
                        </a:rPr>
                        <a:t>"%d\n"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, n-&gt;data);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n-&gt;right);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963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61C3886-7DE8-4586-A51A-3CC4DE3D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221A-991E-4FFE-BE94-BFEA18E1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6DA94-F45B-4DB8-8EFF-D386C8D0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42AC8-78D4-4E20-B258-F097234B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new red node in red black tree">
            <a:extLst>
              <a:ext uri="{FF2B5EF4-FFF2-40B4-BE49-F238E27FC236}">
                <a16:creationId xmlns:a16="http://schemas.microsoft.com/office/drawing/2014/main" id="{51B27563-7FFD-49C1-A740-D6989B0333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17" y="1825625"/>
            <a:ext cx="53453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EC23-7FE9-4322-90FA-FA1C4BC4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BAD2-CFB2-4514-AEB5-765C3702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Since there can't be consecutive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nodes, the changes that this violation could happen is </a:t>
            </a:r>
            <a:r>
              <a:rPr lang="en-US" u="sng" dirty="0"/>
              <a:t>half</a:t>
            </a:r>
            <a:r>
              <a:rPr lang="en-US" dirty="0"/>
              <a:t>. Also, fixing the violation of property 4 is easy. Think of a case when the newly inserted node is black. This would affect the </a:t>
            </a:r>
            <a:r>
              <a:rPr lang="en-US" u="sng" dirty="0"/>
              <a:t>black height </a:t>
            </a:r>
            <a:r>
              <a:rPr lang="en-US" dirty="0"/>
              <a:t>and fixing that would be difficult. This is the reason why we don't color any new node to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C6A7-2AE9-424E-8048-41950D4E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03CE5-5C4F-4BBF-AD1C-E62DAA3A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D6F4-B7F9-45A0-8067-6D05F52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for Insertion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F0C4DA-13AA-4B08-83D4-A219E15C0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072202"/>
              </p:ext>
            </p:extLst>
          </p:nvPr>
        </p:nvGraphicFramePr>
        <p:xfrm>
          <a:off x="3048000" y="1535430"/>
          <a:ext cx="6095999" cy="4820920"/>
        </p:xfrm>
        <a:graphic>
          <a:graphicData uri="http://schemas.openxmlformats.org/drawingml/2006/table">
            <a:tbl>
              <a:tblPr/>
              <a:tblGrid>
                <a:gridCol w="6095999">
                  <a:extLst>
                    <a:ext uri="{9D8B030D-6E8A-4147-A177-3AD203B41FA5}">
                      <a16:colId xmlns:a16="http://schemas.microsoft.com/office/drawing/2014/main" val="67558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n)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y 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temp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while temp !=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y = temp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temp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temp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y==T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n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n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n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.color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RED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INSERT_FIXUP(T, n)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06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DDD0-2FF8-488F-8802-E3781400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8BE2-E959-4157-AE88-AE228722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1A36CEE-C60C-42A5-8D33-7CC8F9D7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029-98D5-4ACA-B049-DB6DE90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219BF-EF52-4764-8FC1-870AD65DC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Here, we have used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dirty="0"/>
                  <a:t> unlike we do with normal binary search tree. </a:t>
                </a:r>
              </a:p>
              <a:p>
                <a:r>
                  <a:rPr lang="en-US" dirty="0"/>
                  <a:t>Also, those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leaves and they all are </a:t>
                </a:r>
                <a:r>
                  <a:rPr lang="en-US" b="1" dirty="0"/>
                  <a:t>black</a:t>
                </a:r>
                <a:r>
                  <a:rPr lang="en-US" dirty="0"/>
                  <a:t>, so there won't be a violation of property 3.</a:t>
                </a:r>
              </a:p>
              <a:p>
                <a:r>
                  <a:rPr lang="en-US" dirty="0"/>
                  <a:t>In the last few lines, we are making the left and right of the new node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also making it </a:t>
                </a:r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. At last, we are calling the function to fix the violations of the </a:t>
                </a:r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  <a:r>
                  <a:rPr lang="en-US" b="1" dirty="0"/>
                  <a:t>-black</a:t>
                </a:r>
                <a:r>
                  <a:rPr lang="en-US" dirty="0"/>
                  <a:t> properties. Rest of the code is similar to a normal binary search tree.</a:t>
                </a:r>
              </a:p>
              <a:p>
                <a:r>
                  <a:rPr lang="en-US" dirty="0"/>
                  <a:t>Let's focus on the function to fix the violations.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219BF-EF52-4764-8FC1-870AD65DC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0B2E-351D-4DE9-AC21-36130ED0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0924A-A440-4759-807C-AF1A4282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B5B-F4E7-42B5-B727-AC87D753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5942-B5DE-4B59-8188-7671E175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property 4 will be violated when the parent of the inserted node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So, we will fix the violations if the parent of the new node is red. At last, we will color the root </a:t>
            </a:r>
            <a:r>
              <a:rPr lang="en-US" b="1" dirty="0"/>
              <a:t>black</a:t>
            </a:r>
            <a:r>
              <a:rPr lang="en-US" dirty="0"/>
              <a:t> and that will fix the violation of property 2 </a:t>
            </a:r>
            <a:r>
              <a:rPr lang="en-US" b="1" dirty="0"/>
              <a:t>if it is violated</a:t>
            </a:r>
            <a:r>
              <a:rPr lang="en-US" dirty="0"/>
              <a:t>. </a:t>
            </a:r>
          </a:p>
          <a:p>
            <a:r>
              <a:rPr lang="en-US" dirty="0"/>
              <a:t>In the case of violation of 4</a:t>
            </a:r>
            <a:r>
              <a:rPr lang="en-US" baseline="30000" dirty="0"/>
              <a:t>th</a:t>
            </a:r>
            <a:r>
              <a:rPr lang="en-US" dirty="0"/>
              <a:t> property (when the parent of the new node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), the grandparent will be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B09E-B3A6-4457-90DC-8709A270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3366-E3FC-4C9D-8583-A1E8723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B5B-F4E7-42B5-B727-AC87D753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B09E-B3A6-4457-90DC-8709A270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3366-E3FC-4C9D-8583-A1E8723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grandparent of new node">
            <a:extLst>
              <a:ext uri="{FF2B5EF4-FFF2-40B4-BE49-F238E27FC236}">
                <a16:creationId xmlns:a16="http://schemas.microsoft.com/office/drawing/2014/main" id="{205BCAA4-49BA-470E-A654-E8421E6EF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02" y="1825625"/>
            <a:ext cx="3473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941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2979</Words>
  <Application>Microsoft Office PowerPoint</Application>
  <PresentationFormat>Widescreen</PresentationFormat>
  <Paragraphs>159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Custom Design</vt:lpstr>
      <vt:lpstr>Data Structure &amp; Algorithms</vt:lpstr>
      <vt:lpstr>Properties of Red-Black Trees – Review </vt:lpstr>
      <vt:lpstr>Insertion</vt:lpstr>
      <vt:lpstr>Insertion</vt:lpstr>
      <vt:lpstr>Insertion</vt:lpstr>
      <vt:lpstr>Code for Insertion</vt:lpstr>
      <vt:lpstr>Insertion Code</vt:lpstr>
      <vt:lpstr>Insertion Fixup</vt:lpstr>
      <vt:lpstr>Insertion Fixup</vt:lpstr>
      <vt:lpstr>Insertion Fixup</vt:lpstr>
      <vt:lpstr>Insertion Fixup – Parent of Z is the left child</vt:lpstr>
      <vt:lpstr>Insertion Fixup – Case 1</vt:lpstr>
      <vt:lpstr>Insertion Fixup – Case 1</vt:lpstr>
      <vt:lpstr>Insertion Fixup – Case 1</vt:lpstr>
      <vt:lpstr>Insertion Fixup – Case 1</vt:lpstr>
      <vt:lpstr>Insertion Fixup – Case 2</vt:lpstr>
      <vt:lpstr>Insertion Fixup – Case 3</vt:lpstr>
      <vt:lpstr>Insertion Fixup – Case 2 &amp; 3</vt:lpstr>
      <vt:lpstr>Insertion Fixup – Case 3</vt:lpstr>
      <vt:lpstr>Insertion Fixup – Case 3</vt:lpstr>
      <vt:lpstr>Insertion Fixup – Example </vt:lpstr>
      <vt:lpstr>Insertion Fixup – Example </vt:lpstr>
      <vt:lpstr>Insertion Fixup</vt:lpstr>
      <vt:lpstr>Code for Fixup</vt:lpstr>
      <vt:lpstr>RBT Code in C</vt:lpstr>
      <vt:lpstr>RBT Code in C – New Node</vt:lpstr>
      <vt:lpstr>RBT Code in C – Left Rotation</vt:lpstr>
      <vt:lpstr>RBT Code in C – Right Rotation</vt:lpstr>
      <vt:lpstr>RBT Code in C – Insertion Fixup</vt:lpstr>
      <vt:lpstr>RBT Code in C – Insertion Fixup (cont.)</vt:lpstr>
      <vt:lpstr>RBT Code in C – Insert </vt:lpstr>
      <vt:lpstr>RBT Code in C – Inroder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pariyamehrbod</dc:creator>
  <cp:lastModifiedBy>bardia ardakanian</cp:lastModifiedBy>
  <cp:revision>42</cp:revision>
  <dcterms:modified xsi:type="dcterms:W3CDTF">2021-11-15T18:40:28Z</dcterms:modified>
</cp:coreProperties>
</file>