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52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-211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B042-B581-4BF1-8348-26C2FED5578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C61E7-376F-454A-BC86-395D3112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3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7089-18D2-4A61-8765-69DC0A9D2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E01FC-09F2-4911-8F6C-A917AEE3A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00A7-4B50-4337-BD35-0DB8E436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D07-2A7D-4B45-B0E1-D44B3107DE54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B5E64-C4A5-47C2-95B1-AAFAF18A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0044-7A08-4266-8ADD-51FEFEC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30057-1023-40D0-AA45-AB272FD5DE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669" y="588368"/>
            <a:ext cx="1468331" cy="172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7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A008-F3F7-4743-9E89-B35E622D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F9ED2-A221-4220-80FC-D7ABE4CE0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1072-F552-46E1-8AAF-002604C0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9078-E336-4B03-929D-4FE854C401BA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BFD0-2C4B-4863-A9CE-F5CC9BD5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03CF-39BD-4826-A0E2-CA4E339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9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6F1C1-1636-4A2C-85CC-A61B69177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B3A1F-7DD0-40D7-8143-C1A66C92E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F1EA-6E2A-4FB8-871E-8A720C14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CD40-79B3-442E-B631-B948D38E61BD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AA23-02B0-4EB4-9047-2EE51A0D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3EB5-AC58-4A0B-A4D0-DBFC8763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3F51-365F-4EA3-B7DC-4073582F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515E-148F-4FE6-989E-98CC86B6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8C40-767E-44C4-842A-35BF5C28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A67C-DC4D-4D44-9DE0-F00FA4E17ED3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E830-B6AF-4E61-A5F7-13D301E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5CC3-F5AC-45F9-94C0-D8A08302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3DAD-EE81-4925-8741-61A9D2E7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410FC-E308-46EE-A88A-2973732FC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0566A-4E8E-481E-B450-34FF8D5B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9D89-E28B-4B7B-847B-241239D6EA58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0197-C673-4668-8009-D45AC0C2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3017-99C2-49B8-AECB-6DCCB6E4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A17B-C94F-425D-8E74-F4C07646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2EE6-83E6-4A3F-A2CD-B9DE3C910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40B6F-23A7-4F6D-B3E5-29F49B639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9E53E-2974-4DCC-8AA8-E63A7340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D71-1EF7-4E8B-9674-144C775C7A9D}" type="datetime1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211D-EB7E-4035-B351-5A57FA40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017F6-4EB0-47C9-BB7E-9A7F1F81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7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2382-3010-477D-B799-987CB95B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A3D4-1C55-4F42-8B55-19E3D85D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D11DC-C9CF-42F4-9826-2CF13FFC6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9BD3B-8D60-4481-9543-3D7356D85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5C56A-5A10-48B8-A80F-E2F732346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8D727-6EAD-4910-B6D1-45384B07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C2A-A2B1-4E20-870C-BE1627F17FB7}" type="datetime1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6FDB6-A89B-432D-8F17-50BA99C9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65027-2A1C-473F-B1D2-C0DF9901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8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E121-3111-42E8-9BC5-265911AE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70307-EA02-4A53-B0EE-06316D0F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BEC7-C86D-4E61-B279-548620271C84}" type="datetime1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FD55-6BD8-4C1A-9A2A-FDC1D0E6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4D016-06D1-4C2D-9EAF-5FD50AD1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9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A26D5-5427-4642-980B-3F595BC5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1EB9-169F-4E06-B134-2254D451126B}" type="datetime1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8ED4B-E450-4819-8235-3861FCCC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E4FB9-170E-4733-A180-7E42E05F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0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5926-F2CA-4957-A7B4-B3C5CBD8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09F4-9CC9-4182-9C5F-35E8B594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3DEAA-C585-462A-8E38-33527DE8C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76C00-7BF8-497E-BC6D-D118A3D0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11B-F6C7-4D47-A137-D81638B04F4C}" type="datetime1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C65A-7BCA-4731-ADEC-5A4ED566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48E0C-7696-4719-81FA-2E46AABC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2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686D-C8A7-4444-A932-7C52A939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C1CE1-CE64-4295-9E3B-6AA7AA5D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656DC-FFF4-4C3D-88C9-11C7EC1C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0A0EC-139C-4201-8453-597D79A2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8DC0-F909-4542-8176-90739160CB93}" type="datetime1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5114-E72C-43A0-8F61-FDE6A2D8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020F3-BDE4-465B-94B0-AF1613B7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4ACBA-24E6-4CC6-BD02-432255B2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41661-C66D-428B-A852-40DABCC4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73680-988C-41E8-9A7E-86582FA61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D994-8C86-476D-BCE7-C84E904385A8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74A2-931E-45E6-84C9-8093F4CA0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Structure &amp; Algorithms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0F1A9-AFE0-499D-B778-9AE684466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6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azerfard@aut.ac.ir" TargetMode="External"/><Relationship Id="rId2" Type="http://schemas.openxmlformats.org/officeDocument/2006/relationships/hyperlink" Target="https://aut.ac.ir/cv/2384/%D8%A7%D8%AD%D8%B3%D8%A7%D9%86-%D9%86%D8%A7%D8%B8%D8%B1-%D9%81%D8%B1%D8%AF?slc_lang=fa&amp;&amp;cv=2384&amp;mod=sc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xsrf=AOaemvJffXPD259qyknnI--Y9MCb87hEtQ:1631482268741&amp;q=Thomas+H.+Cormen&amp;stick=H4sIAAAAAAAAAOPgE-LUz9U3sEwvMzNQAjOTsrKzcrVkspOt9JPy87P1y4syS0pS8-LL84uyrRJLSzLyixaxCoRk5OcmFit46Ck45xflpubtYGUEALMt9ExMAAAA&amp;sa=X&amp;ved=2ahUKEwiInNeIsfryAhWnRzABHcpiABAQmxMoAXoECDcQAw" TargetMode="External"/><Relationship Id="rId2" Type="http://schemas.openxmlformats.org/officeDocument/2006/relationships/hyperlink" Target="https://g.co/kgs/5Up9d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sxsrf=AOaemvJffXPD259qyknnI--Y9MCb87hEtQ:1631482268741&amp;q=Clifford+Stein&amp;stick=H4sIAAAAAAAAAOPgE-LUz9U3sEwvMzNQgjItM-K1ZLKTrfST8vOz9cuLMktKUvPiy_OLsq0SS0sy8osWsfI552SmpeUXpSgEl6Rm5u1gZQQAm-TgFEoAAAA&amp;sa=X&amp;ved=2ahUKEwiInNeIsfryAhWnRzABHcpiABAQmxMoBHoECDcQBg" TargetMode="External"/><Relationship Id="rId5" Type="http://schemas.openxmlformats.org/officeDocument/2006/relationships/hyperlink" Target="https://www.google.com/search?sxsrf=AOaemvJffXPD259qyknnI--Y9MCb87hEtQ:1631482268741&amp;q=Ron+Rivest&amp;stick=H4sIAAAAAAAAAOPgE-LUz9U3sEwvMzNQ4gAxM0oqs7RkspOt9JPy87P1y4syS0pS8-LL84uyrRJLSzLyixaxcgXl5ykEZZalFpfsYGUEAD5OMC5FAAAA&amp;sa=X&amp;ved=2ahUKEwiInNeIsfryAhWnRzABHcpiABAQmxMoA3oECDcQBQ" TargetMode="External"/><Relationship Id="rId4" Type="http://schemas.openxmlformats.org/officeDocument/2006/relationships/hyperlink" Target="https://www.google.com/search?sxsrf=AOaemvJffXPD259qyknnI--Y9MCb87hEtQ:1631482268741&amp;q=Charles+E.+Leiserson&amp;stick=H4sIAAAAAAAAAOPgE-LUz9U3sEwvMzNQAjNNqnJTjLRkspOt9JPy87P1y4syS0pS8-LL84uyrRJLSzLyixaxijhnJBblpBYruOop-KRmFqcWFefn7WBlBAAD0S5vUAAAAA&amp;sa=X&amp;ved=2ahUKEwiInNeIsfryAhWnRzABHcpiABAQmxMoAnoECDcQB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ut.dsfall1400@gmail.com" TargetMode="External"/><Relationship Id="rId2" Type="http://schemas.openxmlformats.org/officeDocument/2006/relationships/hyperlink" Target="https://t.me/AUT_DS_14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8461-B4A6-4B0B-A138-5645C2938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&amp;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FA645-D22C-46CD-B16C-9B4E142CF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17622-5624-4E24-8FD3-4449D0CB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7D32-2062-46EF-8113-35408603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0AF947-E962-4CDE-9BE9-1B36F7C4A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5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75C3-6F8B-4A6A-BB18-80FF30EB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7039-9213-4337-8001-BEA1106E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Dr. Ehsan </a:t>
            </a:r>
            <a:r>
              <a:rPr lang="en-US" dirty="0" err="1">
                <a:hlinkClick r:id="rId2"/>
              </a:rPr>
              <a:t>Nazerfard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Contact info: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nazerfard@aut.ac.ir</a:t>
            </a:r>
            <a:endParaRPr lang="en-US" dirty="0"/>
          </a:p>
          <a:p>
            <a:r>
              <a:rPr lang="en-US" dirty="0"/>
              <a:t>Office: 64542707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4585D-B709-4F81-97A8-FCC8B046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81C23-710B-4628-B196-54D1679D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0AF947-E962-4CDE-9BE9-1B36F7C4A0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A650-5950-41C2-8F86-289F60BD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F609-EC3A-46DF-A0F6-2FBF112A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Title: </a:t>
            </a:r>
            <a:r>
              <a:rPr lang="en-US" dirty="0">
                <a:hlinkClick r:id="rId2"/>
              </a:rPr>
              <a:t>Introduction_to_algorithms-3rd Edition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Authors: </a:t>
            </a:r>
            <a:r>
              <a:rPr lang="en-US" b="0" i="0" u="sng" dirty="0">
                <a:solidFill>
                  <a:srgbClr val="1A0DAB"/>
                </a:solidFill>
                <a:effectLst/>
                <a:hlinkClick r:id="rId3"/>
              </a:rPr>
              <a:t>Thomas H. </a:t>
            </a:r>
            <a:r>
              <a:rPr lang="en-US" b="0" i="0" u="sng" dirty="0" err="1">
                <a:solidFill>
                  <a:srgbClr val="1A0DAB"/>
                </a:solidFill>
                <a:effectLst/>
                <a:hlinkClick r:id="rId3"/>
              </a:rPr>
              <a:t>Cormen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b="0" i="0" u="none" strike="noStrike" dirty="0">
                <a:solidFill>
                  <a:srgbClr val="1A0DAB"/>
                </a:solidFill>
                <a:effectLst/>
                <a:hlinkClick r:id="rId4"/>
              </a:rPr>
              <a:t>Charles E. </a:t>
            </a:r>
            <a:r>
              <a:rPr lang="en-US" b="0" i="0" u="none" strike="noStrike" dirty="0" err="1">
                <a:solidFill>
                  <a:srgbClr val="1A0DAB"/>
                </a:solidFill>
                <a:effectLst/>
                <a:hlinkClick r:id="rId4"/>
              </a:rPr>
              <a:t>Leiserson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b="0" i="0" u="none" strike="noStrike" dirty="0">
                <a:solidFill>
                  <a:srgbClr val="1A0DAB"/>
                </a:solidFill>
                <a:effectLst/>
                <a:hlinkClick r:id="rId5"/>
              </a:rPr>
              <a:t>Ronald Rivest</a:t>
            </a:r>
            <a:r>
              <a:rPr lang="en-US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dirty="0">
                <a:solidFill>
                  <a:srgbClr val="1A0DAB"/>
                </a:solidFill>
                <a:hlinkClick r:id="rId6"/>
              </a:rPr>
              <a:t>Clifford Stein</a:t>
            </a:r>
            <a:endParaRPr lang="en-US" dirty="0">
              <a:solidFill>
                <a:srgbClr val="1A0DAB"/>
              </a:solidFill>
            </a:endParaRP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</a:rPr>
              <a:t>Edition: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3D44-B9A1-460E-B4D0-F29FEC81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A9018-B250-4C58-8449-33A00351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0AF947-E962-4CDE-9BE9-1B36F7C4A0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4438-8C39-4148-A835-FB6AE4E3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5D9F-0BB6-4AEC-83BC-A8EC303E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The role of algorithms in computing </a:t>
            </a:r>
          </a:p>
          <a:p>
            <a:r>
              <a:rPr lang="en-US" sz="2200" dirty="0"/>
              <a:t>Sorting algorithm, Insertion sort and Bubble sort</a:t>
            </a:r>
          </a:p>
          <a:p>
            <a:r>
              <a:rPr lang="en-US" sz="2200" dirty="0"/>
              <a:t>Growth of functions</a:t>
            </a:r>
          </a:p>
          <a:p>
            <a:r>
              <a:rPr lang="en-US" sz="2200" dirty="0"/>
              <a:t>Stack Data Structure and its types</a:t>
            </a:r>
          </a:p>
          <a:p>
            <a:r>
              <a:rPr lang="en-US" sz="2200" dirty="0"/>
              <a:t>Queue Data Structure and its types</a:t>
            </a:r>
          </a:p>
          <a:p>
            <a:r>
              <a:rPr lang="en-US" sz="2200" dirty="0"/>
              <a:t>Linked List and its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D668D-E02A-4CE0-8BA8-B7A19CEE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77A59-6CC4-44DE-9683-6479597D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0AF947-E962-4CDE-9BE9-1B36F7C4A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8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4438-8C39-4148-A835-FB6AE4E3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5D9F-0BB6-4AEC-83BC-A8EC303E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Binary Tree</a:t>
            </a:r>
          </a:p>
          <a:p>
            <a:r>
              <a:rPr lang="en-US" sz="2200" dirty="0"/>
              <a:t>Binary Search Tree (BST)</a:t>
            </a:r>
          </a:p>
          <a:p>
            <a:r>
              <a:rPr lang="en-US" sz="2200" dirty="0"/>
              <a:t>Heap Data Structure</a:t>
            </a:r>
          </a:p>
          <a:p>
            <a:r>
              <a:rPr lang="en-US" sz="2200" dirty="0"/>
              <a:t>Red Black Tree (RBT)</a:t>
            </a:r>
          </a:p>
          <a:p>
            <a:r>
              <a:rPr lang="en-US" sz="2200" dirty="0"/>
              <a:t>Augmented Data Structure</a:t>
            </a:r>
          </a:p>
          <a:p>
            <a:r>
              <a:rPr lang="en-US" sz="2200" dirty="0"/>
              <a:t>Interval Tree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D668D-E02A-4CE0-8BA8-B7A19CEE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77A59-6CC4-44DE-9683-6479597D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0AF947-E962-4CDE-9BE9-1B36F7C4A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3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F18C-6EBD-4C09-9B86-2E192F93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6B42-2E47-4A5E-8383-CBAC05C6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Graph Theory</a:t>
            </a:r>
          </a:p>
          <a:p>
            <a:r>
              <a:rPr lang="en-US" sz="2200" dirty="0"/>
              <a:t>Breadth First Search (BFS)</a:t>
            </a:r>
          </a:p>
          <a:p>
            <a:r>
              <a:rPr lang="en-US" sz="2200" dirty="0"/>
              <a:t>Depth First Search (DFS)</a:t>
            </a:r>
          </a:p>
          <a:p>
            <a:r>
              <a:rPr lang="en-US" sz="2200" dirty="0"/>
              <a:t>Dijkstra Algorithm</a:t>
            </a:r>
          </a:p>
          <a:p>
            <a:r>
              <a:rPr lang="en-US" sz="2200" dirty="0"/>
              <a:t>Hash Table</a:t>
            </a:r>
          </a:p>
          <a:p>
            <a:r>
              <a:rPr lang="en-US" sz="2200" dirty="0"/>
              <a:t>Divide-and-Conquer</a:t>
            </a:r>
          </a:p>
          <a:p>
            <a:r>
              <a:rPr lang="en-US" sz="2200" dirty="0"/>
              <a:t>Merge sort &amp; Quick sort</a:t>
            </a:r>
          </a:p>
          <a:p>
            <a:r>
              <a:rPr lang="en-US" sz="2200" dirty="0"/>
              <a:t>Dynamic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733A1-5228-4EDE-BCC0-0C0B1139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73C08-4793-400C-ADD0-344A014F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0AF947-E962-4CDE-9BE9-1B36F7C4A0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F18C-6EBD-4C09-9B86-2E192F93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6B42-2E47-4A5E-8383-CBAC05C6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/>
              <a:t>Matrix </a:t>
            </a:r>
            <a:r>
              <a:rPr lang="en-US" sz="2200" dirty="0"/>
              <a:t>chain multiplication</a:t>
            </a:r>
          </a:p>
          <a:p>
            <a:r>
              <a:rPr lang="en-US" sz="2200" dirty="0"/>
              <a:t>Greedy Algorithm</a:t>
            </a:r>
          </a:p>
          <a:p>
            <a:r>
              <a:rPr lang="en-US" sz="2200" dirty="0"/>
              <a:t>Floyd–</a:t>
            </a:r>
            <a:r>
              <a:rPr lang="en-US" sz="2200" dirty="0" err="1"/>
              <a:t>Warshall</a:t>
            </a:r>
            <a:r>
              <a:rPr lang="en-US" sz="2200" dirty="0"/>
              <a:t> Algorithm</a:t>
            </a:r>
          </a:p>
          <a:p>
            <a:r>
              <a:rPr lang="en-US" sz="2200" dirty="0"/>
              <a:t>Prim and Kruskal Algorithm</a:t>
            </a:r>
          </a:p>
          <a:p>
            <a:r>
              <a:rPr lang="en-US" sz="2200" dirty="0"/>
              <a:t>Back Tracking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733A1-5228-4EDE-BCC0-0C0B1139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73C08-4793-400C-ADD0-344A014F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0AF947-E962-4CDE-9BE9-1B36F7C4A0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8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93B3-994C-4AFA-A2EC-88AC9EEE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6765-1D8C-41BC-B10F-2E337732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Mid-term exam</a:t>
            </a:r>
          </a:p>
          <a:p>
            <a:pPr lvl="1"/>
            <a:r>
              <a:rPr lang="en-US" dirty="0"/>
              <a:t>Usually &lt;int&gt; scores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Usually &lt;int&gt; scores</a:t>
            </a:r>
          </a:p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Usually &lt;int&gt; scores</a:t>
            </a:r>
          </a:p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Usually &lt;int&gt; scores</a:t>
            </a:r>
          </a:p>
          <a:p>
            <a:r>
              <a:rPr lang="en-US" dirty="0"/>
              <a:t>This may change, depending on the situation!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643F0-5814-4608-A0E0-3B898BCC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C527B-5F92-423C-8125-6B80909A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0AF947-E962-4CDE-9BE9-1B36F7C4A0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8D6F-2016-4267-B5FD-9149DFDA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9AF7-F14E-4B6F-BAB2-127E4ED67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channel for information [</a:t>
            </a:r>
            <a:r>
              <a:rPr lang="en-US" dirty="0">
                <a:hlinkClick r:id="rId2"/>
              </a:rPr>
              <a:t>https://t.me/AUT_DS_1400</a:t>
            </a:r>
            <a:r>
              <a:rPr lang="en-US" dirty="0"/>
              <a:t>]</a:t>
            </a:r>
          </a:p>
          <a:p>
            <a:r>
              <a:rPr lang="en-US" dirty="0"/>
              <a:t>Q&amp;A email [</a:t>
            </a:r>
            <a:r>
              <a:rPr lang="en-US" dirty="0">
                <a:hlinkClick r:id="rId3"/>
              </a:rPr>
              <a:t>Aut.dsfall1400@gmail.com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B056A-D351-4BEB-9805-03A2F073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1C93-516B-4205-8886-FD97CCA0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E0AF947-E962-4CDE-9BE9-1B36F7C4A0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5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</TotalTime>
  <Words>311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Structure &amp; Algorithms</vt:lpstr>
      <vt:lpstr>Lecturer</vt:lpstr>
      <vt:lpstr>Textbook</vt:lpstr>
      <vt:lpstr>What will we learn?</vt:lpstr>
      <vt:lpstr>What will we learn? (cont.)</vt:lpstr>
      <vt:lpstr>What will we learn? (cont.)</vt:lpstr>
      <vt:lpstr>What will we learn? (cont.)</vt:lpstr>
      <vt:lpstr>Evaluation</vt:lpstr>
      <vt:lpstr>Contact information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bardia ardakanian</dc:creator>
  <cp:lastModifiedBy>bardia ardakanian</cp:lastModifiedBy>
  <cp:revision>55</cp:revision>
  <dcterms:created xsi:type="dcterms:W3CDTF">2021-09-12T15:50:03Z</dcterms:created>
  <dcterms:modified xsi:type="dcterms:W3CDTF">2021-09-19T16:12:36Z</dcterms:modified>
</cp:coreProperties>
</file>