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0"/>
  </p:notesMasterIdLst>
  <p:handoutMasterIdLst>
    <p:handoutMasterId r:id="rId41"/>
  </p:handoutMasterIdLst>
  <p:sldIdLst>
    <p:sldId id="294" r:id="rId2"/>
    <p:sldId id="260" r:id="rId3"/>
    <p:sldId id="257" r:id="rId4"/>
    <p:sldId id="300" r:id="rId5"/>
    <p:sldId id="264" r:id="rId6"/>
    <p:sldId id="295" r:id="rId7"/>
    <p:sldId id="265" r:id="rId8"/>
    <p:sldId id="266" r:id="rId9"/>
    <p:sldId id="296" r:id="rId10"/>
    <p:sldId id="268" r:id="rId11"/>
    <p:sldId id="292" r:id="rId12"/>
    <p:sldId id="297" r:id="rId13"/>
    <p:sldId id="298" r:id="rId14"/>
    <p:sldId id="299" r:id="rId15"/>
    <p:sldId id="293" r:id="rId16"/>
    <p:sldId id="269" r:id="rId17"/>
    <p:sldId id="272" r:id="rId18"/>
    <p:sldId id="270" r:id="rId19"/>
    <p:sldId id="274" r:id="rId20"/>
    <p:sldId id="271" r:id="rId21"/>
    <p:sldId id="273" r:id="rId22"/>
    <p:sldId id="287" r:id="rId23"/>
    <p:sldId id="275" r:id="rId24"/>
    <p:sldId id="276" r:id="rId25"/>
    <p:sldId id="277" r:id="rId26"/>
    <p:sldId id="278" r:id="rId27"/>
    <p:sldId id="281" r:id="rId28"/>
    <p:sldId id="279" r:id="rId29"/>
    <p:sldId id="282" r:id="rId30"/>
    <p:sldId id="283" r:id="rId31"/>
    <p:sldId id="280" r:id="rId32"/>
    <p:sldId id="284" r:id="rId33"/>
    <p:sldId id="285" r:id="rId34"/>
    <p:sldId id="288" r:id="rId35"/>
    <p:sldId id="286" r:id="rId36"/>
    <p:sldId id="289" r:id="rId37"/>
    <p:sldId id="290"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211" autoAdjust="0"/>
  </p:normalViewPr>
  <p:slideViewPr>
    <p:cSldViewPr snapToGrid="0">
      <p:cViewPr varScale="1">
        <p:scale>
          <a:sx n="109" d="100"/>
          <a:sy n="109" d="100"/>
        </p:scale>
        <p:origin x="672" y="126"/>
      </p:cViewPr>
      <p:guideLst/>
    </p:cSldViewPr>
  </p:slideViewPr>
  <p:outlineViewPr>
    <p:cViewPr>
      <p:scale>
        <a:sx n="33" d="100"/>
        <a:sy n="33" d="100"/>
      </p:scale>
      <p:origin x="0" y="-2119"/>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672D81-0C1C-459E-B70B-E828520A7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EAB226-EDC2-439F-BF45-730D4A3ECE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EC0D83-F72E-4AEA-876C-BD90A880B39B}" type="datetimeFigureOut">
              <a:rPr lang="en-US" smtClean="0"/>
              <a:t>9/26/2021</a:t>
            </a:fld>
            <a:endParaRPr lang="en-US"/>
          </a:p>
        </p:txBody>
      </p:sp>
      <p:sp>
        <p:nvSpPr>
          <p:cNvPr id="4" name="Footer Placeholder 3">
            <a:extLst>
              <a:ext uri="{FF2B5EF4-FFF2-40B4-BE49-F238E27FC236}">
                <a16:creationId xmlns:a16="http://schemas.microsoft.com/office/drawing/2014/main" id="{46BD4D08-39BA-408A-8F0F-C7D5EDFA1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9FA4AE-87A0-4543-B85D-C2A6FB92D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FFFD0-39B8-4BBE-A061-C994BDCC2522}" type="slidenum">
              <a:rPr lang="en-US" smtClean="0"/>
              <a:t>‹#›</a:t>
            </a:fld>
            <a:endParaRPr lang="en-US"/>
          </a:p>
        </p:txBody>
      </p:sp>
    </p:spTree>
    <p:extLst>
      <p:ext uri="{BB962C8B-B14F-4D97-AF65-F5344CB8AC3E}">
        <p14:creationId xmlns:p14="http://schemas.microsoft.com/office/powerpoint/2010/main" val="378941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EB042-B581-4BF1-8348-26C2FED55786}"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C61E7-376F-454A-BC86-395D311225F5}" type="slidenum">
              <a:rPr lang="en-US" smtClean="0"/>
              <a:t>‹#›</a:t>
            </a:fld>
            <a:endParaRPr lang="en-US"/>
          </a:p>
        </p:txBody>
      </p:sp>
    </p:spTree>
    <p:extLst>
      <p:ext uri="{BB962C8B-B14F-4D97-AF65-F5344CB8AC3E}">
        <p14:creationId xmlns:p14="http://schemas.microsoft.com/office/powerpoint/2010/main" val="37644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There are no well-defined standards for writing algorithms. Rather, it is problem and resource dependent. Algorithms are never written to support a particular programming code.</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As we know, all programming languages share basic code constructs like loops (do, for, while), flow-control (if-else), etc. These common constructs can be used to write an algorithm.</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We write algorithms in a step-by-step manner, but it is not always the case. Algorithm writing is a process and is executed after the problem domain is well-defined. That is, we should know the problem domain, for which we are designing a solution.</a:t>
            </a:r>
          </a:p>
          <a:p>
            <a:endParaRPr lang="en-US" dirty="0"/>
          </a:p>
        </p:txBody>
      </p:sp>
      <p:sp>
        <p:nvSpPr>
          <p:cNvPr id="4" name="Slide Number Placeholder 3"/>
          <p:cNvSpPr>
            <a:spLocks noGrp="1"/>
          </p:cNvSpPr>
          <p:nvPr>
            <p:ph type="sldNum" sz="quarter" idx="5"/>
          </p:nvPr>
        </p:nvSpPr>
        <p:spPr/>
        <p:txBody>
          <a:bodyPr/>
          <a:lstStyle/>
          <a:p>
            <a:fld id="{059C61E7-376F-454A-BC86-395D311225F5}" type="slidenum">
              <a:rPr lang="en-US" smtClean="0"/>
              <a:t>7</a:t>
            </a:fld>
            <a:endParaRPr lang="en-US"/>
          </a:p>
        </p:txBody>
      </p:sp>
    </p:spTree>
    <p:extLst>
      <p:ext uri="{BB962C8B-B14F-4D97-AF65-F5344CB8AC3E}">
        <p14:creationId xmlns:p14="http://schemas.microsoft.com/office/powerpoint/2010/main" val="2388132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7089-18D2-4A61-8765-69DC0A9D2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7E01FC-09F2-4911-8F6C-A917AEE3A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200A7-4B50-4337-BD35-0DB8E43696EE}"/>
              </a:ext>
            </a:extLst>
          </p:cNvPr>
          <p:cNvSpPr>
            <a:spLocks noGrp="1"/>
          </p:cNvSpPr>
          <p:nvPr>
            <p:ph type="dt" sz="half" idx="10"/>
          </p:nvPr>
        </p:nvSpPr>
        <p:spPr/>
        <p:txBody>
          <a:bodyPr/>
          <a:lstStyle/>
          <a:p>
            <a:fld id="{7D7ACD07-2A7D-4B45-B0E1-D44B3107DE54}" type="datetime1">
              <a:rPr lang="en-US" smtClean="0"/>
              <a:t>9/26/2021</a:t>
            </a:fld>
            <a:endParaRPr lang="en-US"/>
          </a:p>
        </p:txBody>
      </p:sp>
      <p:sp>
        <p:nvSpPr>
          <p:cNvPr id="5" name="Footer Placeholder 4">
            <a:extLst>
              <a:ext uri="{FF2B5EF4-FFF2-40B4-BE49-F238E27FC236}">
                <a16:creationId xmlns:a16="http://schemas.microsoft.com/office/drawing/2014/main" id="{BFBB5E64-C4A5-47C2-95B1-AAFAF18AA08C}"/>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D21E0044-7A08-4266-8ADD-51FEFECBFA81}"/>
              </a:ext>
            </a:extLst>
          </p:cNvPr>
          <p:cNvSpPr>
            <a:spLocks noGrp="1"/>
          </p:cNvSpPr>
          <p:nvPr>
            <p:ph type="sldNum" sz="quarter" idx="12"/>
          </p:nvPr>
        </p:nvSpPr>
        <p:spPr/>
        <p:txBody>
          <a:bodyPr/>
          <a:lstStyle/>
          <a:p>
            <a:fld id="{BE0AF947-E962-4CDE-9BE9-1B36F7C4A011}" type="slidenum">
              <a:rPr lang="en-US" smtClean="0"/>
              <a:t>‹#›</a:t>
            </a:fld>
            <a:endParaRPr lang="en-US"/>
          </a:p>
        </p:txBody>
      </p:sp>
      <p:pic>
        <p:nvPicPr>
          <p:cNvPr id="7" name="Picture 6">
            <a:extLst>
              <a:ext uri="{FF2B5EF4-FFF2-40B4-BE49-F238E27FC236}">
                <a16:creationId xmlns:a16="http://schemas.microsoft.com/office/drawing/2014/main" id="{EF3C7FCA-2C21-4A3C-A020-A892B60604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9669" y="588368"/>
            <a:ext cx="1468331" cy="1727795"/>
          </a:xfrm>
          <a:prstGeom prst="rect">
            <a:avLst/>
          </a:prstGeom>
        </p:spPr>
      </p:pic>
    </p:spTree>
    <p:extLst>
      <p:ext uri="{BB962C8B-B14F-4D97-AF65-F5344CB8AC3E}">
        <p14:creationId xmlns:p14="http://schemas.microsoft.com/office/powerpoint/2010/main" val="344850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A008-F3F7-4743-9E89-B35E622DA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F9ED2-A221-4220-80FC-D7ABE4CE0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A1072-F552-46E1-8AAF-002604C0A7DC}"/>
              </a:ext>
            </a:extLst>
          </p:cNvPr>
          <p:cNvSpPr>
            <a:spLocks noGrp="1"/>
          </p:cNvSpPr>
          <p:nvPr>
            <p:ph type="dt" sz="half" idx="10"/>
          </p:nvPr>
        </p:nvSpPr>
        <p:spPr/>
        <p:txBody>
          <a:bodyPr/>
          <a:lstStyle/>
          <a:p>
            <a:fld id="{40F19078-E336-4B03-929D-4FE854C401BA}" type="datetime1">
              <a:rPr lang="en-US" smtClean="0"/>
              <a:t>9/26/2021</a:t>
            </a:fld>
            <a:endParaRPr lang="en-US"/>
          </a:p>
        </p:txBody>
      </p:sp>
      <p:sp>
        <p:nvSpPr>
          <p:cNvPr id="5" name="Footer Placeholder 4">
            <a:extLst>
              <a:ext uri="{FF2B5EF4-FFF2-40B4-BE49-F238E27FC236}">
                <a16:creationId xmlns:a16="http://schemas.microsoft.com/office/drawing/2014/main" id="{0DDCBFD0-2C4B-4863-A9CE-F5CC9BD541E4}"/>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73AB03CF-39BD-4826-A0E2-CA4E3398E7FC}"/>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12452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6F1C1-1636-4A2C-85CC-A61B691777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3A1F-7DD0-40D7-8143-C1A66C92E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7F1EA-6E2A-4FB8-871E-8A720C14F097}"/>
              </a:ext>
            </a:extLst>
          </p:cNvPr>
          <p:cNvSpPr>
            <a:spLocks noGrp="1"/>
          </p:cNvSpPr>
          <p:nvPr>
            <p:ph type="dt" sz="half" idx="10"/>
          </p:nvPr>
        </p:nvSpPr>
        <p:spPr/>
        <p:txBody>
          <a:bodyPr/>
          <a:lstStyle/>
          <a:p>
            <a:fld id="{60C8CD40-79B3-442E-B631-B948D38E61BD}" type="datetime1">
              <a:rPr lang="en-US" smtClean="0"/>
              <a:t>9/26/2021</a:t>
            </a:fld>
            <a:endParaRPr lang="en-US"/>
          </a:p>
        </p:txBody>
      </p:sp>
      <p:sp>
        <p:nvSpPr>
          <p:cNvPr id="5" name="Footer Placeholder 4">
            <a:extLst>
              <a:ext uri="{FF2B5EF4-FFF2-40B4-BE49-F238E27FC236}">
                <a16:creationId xmlns:a16="http://schemas.microsoft.com/office/drawing/2014/main" id="{AF1DAA23-02B0-4EB4-9047-2EE51A0D6EF0}"/>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00313EB5-AC58-4A0B-A4D0-DBFC8763724E}"/>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80961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3F51-365F-4EA3-B7DC-4073582F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7515E-148F-4FE6-989E-98CC86B6FAB1}"/>
              </a:ext>
            </a:extLst>
          </p:cNvPr>
          <p:cNvSpPr>
            <a:spLocks noGrp="1"/>
          </p:cNvSpPr>
          <p:nvPr>
            <p:ph idx="1"/>
          </p:nvPr>
        </p:nvSpPr>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5C8C40-767E-44C4-842A-35BF5C28B52E}"/>
              </a:ext>
            </a:extLst>
          </p:cNvPr>
          <p:cNvSpPr>
            <a:spLocks noGrp="1"/>
          </p:cNvSpPr>
          <p:nvPr>
            <p:ph type="dt" sz="half" idx="10"/>
          </p:nvPr>
        </p:nvSpPr>
        <p:spPr/>
        <p:txBody>
          <a:bodyPr/>
          <a:lstStyle/>
          <a:p>
            <a:fld id="{143DA67C-DC4D-4D44-9DE0-F00FA4E17ED3}" type="datetime1">
              <a:rPr lang="en-US" smtClean="0"/>
              <a:t>9/26/2021</a:t>
            </a:fld>
            <a:endParaRPr lang="en-US"/>
          </a:p>
        </p:txBody>
      </p:sp>
      <p:sp>
        <p:nvSpPr>
          <p:cNvPr id="5" name="Footer Placeholder 4">
            <a:extLst>
              <a:ext uri="{FF2B5EF4-FFF2-40B4-BE49-F238E27FC236}">
                <a16:creationId xmlns:a16="http://schemas.microsoft.com/office/drawing/2014/main" id="{B99EE830-B6AF-4E61-A5F7-13D301E1F36F}"/>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C7DF5CC3-F5AC-45F9-94C0-D8A083024F2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096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3DAD-EE81-4925-8741-61A9D2E73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410FC-E308-46EE-A88A-2973732FC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0566A-4E8E-481E-B450-34FF8D5B7268}"/>
              </a:ext>
            </a:extLst>
          </p:cNvPr>
          <p:cNvSpPr>
            <a:spLocks noGrp="1"/>
          </p:cNvSpPr>
          <p:nvPr>
            <p:ph type="dt" sz="half" idx="10"/>
          </p:nvPr>
        </p:nvSpPr>
        <p:spPr/>
        <p:txBody>
          <a:bodyPr/>
          <a:lstStyle/>
          <a:p>
            <a:fld id="{2DB39D89-E28B-4B7B-847B-241239D6EA58}" type="datetime1">
              <a:rPr lang="en-US" smtClean="0"/>
              <a:t>9/26/2021</a:t>
            </a:fld>
            <a:endParaRPr lang="en-US"/>
          </a:p>
        </p:txBody>
      </p:sp>
      <p:sp>
        <p:nvSpPr>
          <p:cNvPr id="5" name="Footer Placeholder 4">
            <a:extLst>
              <a:ext uri="{FF2B5EF4-FFF2-40B4-BE49-F238E27FC236}">
                <a16:creationId xmlns:a16="http://schemas.microsoft.com/office/drawing/2014/main" id="{B15F0197-C673-4668-8009-D45AC0C20267}"/>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F7FD3017-99C2-49B8-AECB-6DCCB6E462C7}"/>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6016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A17B-C94F-425D-8E74-F4C07646C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92EE6-83E6-4A3F-A2CD-B9DE3C910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40B6F-23A7-4F6D-B3E5-29F49B639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9E53E-2974-4DCC-8AA8-E63A73400020}"/>
              </a:ext>
            </a:extLst>
          </p:cNvPr>
          <p:cNvSpPr>
            <a:spLocks noGrp="1"/>
          </p:cNvSpPr>
          <p:nvPr>
            <p:ph type="dt" sz="half" idx="10"/>
          </p:nvPr>
        </p:nvSpPr>
        <p:spPr/>
        <p:txBody>
          <a:bodyPr/>
          <a:lstStyle/>
          <a:p>
            <a:fld id="{A4DFFD71-1EF7-4E8B-9674-144C775C7A9D}" type="datetime1">
              <a:rPr lang="en-US" smtClean="0"/>
              <a:t>9/26/2021</a:t>
            </a:fld>
            <a:endParaRPr lang="en-US"/>
          </a:p>
        </p:txBody>
      </p:sp>
      <p:sp>
        <p:nvSpPr>
          <p:cNvPr id="6" name="Footer Placeholder 5">
            <a:extLst>
              <a:ext uri="{FF2B5EF4-FFF2-40B4-BE49-F238E27FC236}">
                <a16:creationId xmlns:a16="http://schemas.microsoft.com/office/drawing/2014/main" id="{AA02211D-EB7E-4035-B351-5A57FA40E1B6}"/>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2EE017F6-4EB0-47C9-BB7E-9A7F1F813201}"/>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03791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382-3010-477D-B799-987CB95B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CA3D4-1C55-4F42-8B55-19E3D85D8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D11DC-C9CF-42F4-9826-2CF13FFC6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9BD3B-8D60-4481-9543-3D7356D85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5C56A-5A10-48B8-A80F-E2F732346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8D727-6EAD-4910-B6D1-45384B07FAE8}"/>
              </a:ext>
            </a:extLst>
          </p:cNvPr>
          <p:cNvSpPr>
            <a:spLocks noGrp="1"/>
          </p:cNvSpPr>
          <p:nvPr>
            <p:ph type="dt" sz="half" idx="10"/>
          </p:nvPr>
        </p:nvSpPr>
        <p:spPr/>
        <p:txBody>
          <a:bodyPr/>
          <a:lstStyle/>
          <a:p>
            <a:fld id="{7E5C4C2A-A2B1-4E20-870C-BE1627F17FB7}" type="datetime1">
              <a:rPr lang="en-US" smtClean="0"/>
              <a:t>9/26/2021</a:t>
            </a:fld>
            <a:endParaRPr lang="en-US"/>
          </a:p>
        </p:txBody>
      </p:sp>
      <p:sp>
        <p:nvSpPr>
          <p:cNvPr id="8" name="Footer Placeholder 7">
            <a:extLst>
              <a:ext uri="{FF2B5EF4-FFF2-40B4-BE49-F238E27FC236}">
                <a16:creationId xmlns:a16="http://schemas.microsoft.com/office/drawing/2014/main" id="{3C46FDB6-A89B-432D-8F17-50BA99C99965}"/>
              </a:ext>
            </a:extLst>
          </p:cNvPr>
          <p:cNvSpPr>
            <a:spLocks noGrp="1"/>
          </p:cNvSpPr>
          <p:nvPr>
            <p:ph type="ftr" sz="quarter" idx="11"/>
          </p:nvPr>
        </p:nvSpPr>
        <p:spPr/>
        <p:txBody>
          <a:bodyPr/>
          <a:lstStyle/>
          <a:p>
            <a:r>
              <a:rPr lang="en-US"/>
              <a:t>Data Structure &amp; Algorithms Fall 2021</a:t>
            </a:r>
            <a:endParaRPr lang="en-US" dirty="0"/>
          </a:p>
        </p:txBody>
      </p:sp>
      <p:sp>
        <p:nvSpPr>
          <p:cNvPr id="9" name="Slide Number Placeholder 8">
            <a:extLst>
              <a:ext uri="{FF2B5EF4-FFF2-40B4-BE49-F238E27FC236}">
                <a16:creationId xmlns:a16="http://schemas.microsoft.com/office/drawing/2014/main" id="{38265027-2A1C-473F-B1D2-C0DF99012BB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99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E121-3111-42E8-9BC5-265911AE8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70307-EA02-4A53-B0EE-06316D0F569C}"/>
              </a:ext>
            </a:extLst>
          </p:cNvPr>
          <p:cNvSpPr>
            <a:spLocks noGrp="1"/>
          </p:cNvSpPr>
          <p:nvPr>
            <p:ph type="dt" sz="half" idx="10"/>
          </p:nvPr>
        </p:nvSpPr>
        <p:spPr/>
        <p:txBody>
          <a:bodyPr/>
          <a:lstStyle/>
          <a:p>
            <a:fld id="{F45FBEC7-C86D-4E61-B279-548620271C84}" type="datetime1">
              <a:rPr lang="en-US" smtClean="0"/>
              <a:t>9/26/2021</a:t>
            </a:fld>
            <a:endParaRPr lang="en-US"/>
          </a:p>
        </p:txBody>
      </p:sp>
      <p:sp>
        <p:nvSpPr>
          <p:cNvPr id="4" name="Footer Placeholder 3">
            <a:extLst>
              <a:ext uri="{FF2B5EF4-FFF2-40B4-BE49-F238E27FC236}">
                <a16:creationId xmlns:a16="http://schemas.microsoft.com/office/drawing/2014/main" id="{5BFFFD55-6BD8-4C1A-9A2A-FDC1D0E608D4}"/>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154D016-06D1-4C2D-9EAF-5FD50AD1AE49}"/>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5929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A26D5-5427-4642-980B-3F595BC55B19}"/>
              </a:ext>
            </a:extLst>
          </p:cNvPr>
          <p:cNvSpPr>
            <a:spLocks noGrp="1"/>
          </p:cNvSpPr>
          <p:nvPr>
            <p:ph type="dt" sz="half" idx="10"/>
          </p:nvPr>
        </p:nvSpPr>
        <p:spPr/>
        <p:txBody>
          <a:bodyPr/>
          <a:lstStyle/>
          <a:p>
            <a:fld id="{EACC1EB9-169F-4E06-B134-2254D451126B}" type="datetime1">
              <a:rPr lang="en-US" smtClean="0"/>
              <a:t>9/26/2021</a:t>
            </a:fld>
            <a:endParaRPr lang="en-US"/>
          </a:p>
        </p:txBody>
      </p:sp>
      <p:sp>
        <p:nvSpPr>
          <p:cNvPr id="3" name="Footer Placeholder 2">
            <a:extLst>
              <a:ext uri="{FF2B5EF4-FFF2-40B4-BE49-F238E27FC236}">
                <a16:creationId xmlns:a16="http://schemas.microsoft.com/office/drawing/2014/main" id="{C718ED4B-E450-4819-8235-3861FCCC5D1E}"/>
              </a:ext>
            </a:extLst>
          </p:cNvPr>
          <p:cNvSpPr>
            <a:spLocks noGrp="1"/>
          </p:cNvSpPr>
          <p:nvPr>
            <p:ph type="ftr" sz="quarter" idx="11"/>
          </p:nvPr>
        </p:nvSpPr>
        <p:spPr/>
        <p:txBody>
          <a:bodyPr/>
          <a:lstStyle/>
          <a:p>
            <a:r>
              <a:rPr lang="en-US"/>
              <a:t>Data Structure &amp; Algorithms Fall 2021</a:t>
            </a:r>
            <a:endParaRPr lang="en-US" dirty="0"/>
          </a:p>
        </p:txBody>
      </p:sp>
      <p:sp>
        <p:nvSpPr>
          <p:cNvPr id="4" name="Slide Number Placeholder 3">
            <a:extLst>
              <a:ext uri="{FF2B5EF4-FFF2-40B4-BE49-F238E27FC236}">
                <a16:creationId xmlns:a16="http://schemas.microsoft.com/office/drawing/2014/main" id="{F00E4FB9-170E-4733-A180-7E42E05F343A}"/>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94057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5926-F2CA-4957-A7B4-B3C5CBD8F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09F4-9CC9-4182-9C5F-35E8B5947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3DEAA-C585-462A-8E38-33527DE8C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76C00-7BF8-497E-BC6D-D118A3D0942C}"/>
              </a:ext>
            </a:extLst>
          </p:cNvPr>
          <p:cNvSpPr>
            <a:spLocks noGrp="1"/>
          </p:cNvSpPr>
          <p:nvPr>
            <p:ph type="dt" sz="half" idx="10"/>
          </p:nvPr>
        </p:nvSpPr>
        <p:spPr/>
        <p:txBody>
          <a:bodyPr/>
          <a:lstStyle/>
          <a:p>
            <a:fld id="{3E4F911B-F6C7-4D47-A137-D81638B04F4C}" type="datetime1">
              <a:rPr lang="en-US" smtClean="0"/>
              <a:t>9/26/2021</a:t>
            </a:fld>
            <a:endParaRPr lang="en-US"/>
          </a:p>
        </p:txBody>
      </p:sp>
      <p:sp>
        <p:nvSpPr>
          <p:cNvPr id="6" name="Footer Placeholder 5">
            <a:extLst>
              <a:ext uri="{FF2B5EF4-FFF2-40B4-BE49-F238E27FC236}">
                <a16:creationId xmlns:a16="http://schemas.microsoft.com/office/drawing/2014/main" id="{3125C65A-7BCA-4731-ADEC-5A4ED56623C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A8148E0C-7696-4719-81FA-2E46AABC93D4}"/>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75461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686D-C8A7-4444-A932-7C52A9392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0C1CE1-CE64-4295-9E3B-6AA7AA5D0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D656DC-FFF4-4C3D-88C9-11C7EC1CE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0A0EC-139C-4201-8453-597D79A2E929}"/>
              </a:ext>
            </a:extLst>
          </p:cNvPr>
          <p:cNvSpPr>
            <a:spLocks noGrp="1"/>
          </p:cNvSpPr>
          <p:nvPr>
            <p:ph type="dt" sz="half" idx="10"/>
          </p:nvPr>
        </p:nvSpPr>
        <p:spPr/>
        <p:txBody>
          <a:bodyPr/>
          <a:lstStyle/>
          <a:p>
            <a:fld id="{7DDB8DC0-F909-4542-8176-90739160CB93}" type="datetime1">
              <a:rPr lang="en-US" smtClean="0"/>
              <a:t>9/26/2021</a:t>
            </a:fld>
            <a:endParaRPr lang="en-US"/>
          </a:p>
        </p:txBody>
      </p:sp>
      <p:sp>
        <p:nvSpPr>
          <p:cNvPr id="6" name="Footer Placeholder 5">
            <a:extLst>
              <a:ext uri="{FF2B5EF4-FFF2-40B4-BE49-F238E27FC236}">
                <a16:creationId xmlns:a16="http://schemas.microsoft.com/office/drawing/2014/main" id="{05525114-E72C-43A0-8F61-FDE6A2D8594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716020F3-BDE4-465B-94B0-AF1613B7E40F}"/>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425204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4ACBA-24E6-4CC6-BD02-432255B20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41661-C66D-428B-A852-40DABCC45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73680-988C-41E8-9A7E-86582FA61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7D994-8C86-476D-BCE7-C84E904385A8}" type="datetime1">
              <a:rPr lang="en-US" smtClean="0"/>
              <a:t>9/26/2021</a:t>
            </a:fld>
            <a:endParaRPr lang="en-US"/>
          </a:p>
        </p:txBody>
      </p:sp>
      <p:sp>
        <p:nvSpPr>
          <p:cNvPr id="5" name="Footer Placeholder 4">
            <a:extLst>
              <a:ext uri="{FF2B5EF4-FFF2-40B4-BE49-F238E27FC236}">
                <a16:creationId xmlns:a16="http://schemas.microsoft.com/office/drawing/2014/main" id="{CD2C74A2-931E-45E6-84C9-8093F4CA0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9870F1A9-AFE0-499D-B778-9AE684466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AF947-E962-4CDE-9BE9-1B36F7C4A011}" type="slidenum">
              <a:rPr lang="en-US" smtClean="0"/>
              <a:t>‹#›</a:t>
            </a:fld>
            <a:endParaRPr lang="en-US"/>
          </a:p>
        </p:txBody>
      </p:sp>
    </p:spTree>
    <p:extLst>
      <p:ext uri="{BB962C8B-B14F-4D97-AF65-F5344CB8AC3E}">
        <p14:creationId xmlns:p14="http://schemas.microsoft.com/office/powerpoint/2010/main" val="12160798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5122-87B1-45C7-822B-023CA2C6710D}"/>
              </a:ext>
            </a:extLst>
          </p:cNvPr>
          <p:cNvSpPr>
            <a:spLocks noGrp="1"/>
          </p:cNvSpPr>
          <p:nvPr>
            <p:ph type="ctrTitle"/>
          </p:nvPr>
        </p:nvSpPr>
        <p:spPr/>
        <p:txBody>
          <a:bodyPr/>
          <a:lstStyle/>
          <a:p>
            <a:r>
              <a:rPr lang="en-US" dirty="0"/>
              <a:t>Data Structure &amp; Algorithms</a:t>
            </a:r>
          </a:p>
        </p:txBody>
      </p:sp>
      <p:sp>
        <p:nvSpPr>
          <p:cNvPr id="3" name="Subtitle 2">
            <a:extLst>
              <a:ext uri="{FF2B5EF4-FFF2-40B4-BE49-F238E27FC236}">
                <a16:creationId xmlns:a16="http://schemas.microsoft.com/office/drawing/2014/main" id="{7C8E6069-6394-458D-B158-63791091FD63}"/>
              </a:ext>
            </a:extLst>
          </p:cNvPr>
          <p:cNvSpPr>
            <a:spLocks noGrp="1"/>
          </p:cNvSpPr>
          <p:nvPr>
            <p:ph type="subTitle" idx="1"/>
          </p:nvPr>
        </p:nvSpPr>
        <p:spPr/>
        <p:txBody>
          <a:bodyPr/>
          <a:lstStyle/>
          <a:p>
            <a:r>
              <a:rPr lang="en-US" dirty="0"/>
              <a:t>Introduction</a:t>
            </a:r>
          </a:p>
          <a:p>
            <a:endParaRPr lang="en-US" dirty="0"/>
          </a:p>
        </p:txBody>
      </p:sp>
      <p:sp>
        <p:nvSpPr>
          <p:cNvPr id="4" name="Footer Placeholder 3">
            <a:extLst>
              <a:ext uri="{FF2B5EF4-FFF2-40B4-BE49-F238E27FC236}">
                <a16:creationId xmlns:a16="http://schemas.microsoft.com/office/drawing/2014/main" id="{92BC1D96-86E1-4338-8B1A-F6F95702DC0F}"/>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0E2BCDB1-096B-4D34-B5C8-0A4BFFAC071C}"/>
              </a:ext>
            </a:extLst>
          </p:cNvPr>
          <p:cNvSpPr>
            <a:spLocks noGrp="1"/>
          </p:cNvSpPr>
          <p:nvPr>
            <p:ph type="sldNum" sz="quarter" idx="12"/>
          </p:nvPr>
        </p:nvSpPr>
        <p:spPr/>
        <p:txBody>
          <a:bodyPr>
            <a:normAutofit/>
          </a:bodyPr>
          <a:lstStyle/>
          <a:p>
            <a:fld id="{BE0AF947-E962-4CDE-9BE9-1B36F7C4A011}" type="slidenum">
              <a:rPr lang="en-US" smtClean="0"/>
              <a:t>1</a:t>
            </a:fld>
            <a:endParaRPr lang="en-US"/>
          </a:p>
        </p:txBody>
      </p:sp>
    </p:spTree>
    <p:extLst>
      <p:ext uri="{BB962C8B-B14F-4D97-AF65-F5344CB8AC3E}">
        <p14:creationId xmlns:p14="http://schemas.microsoft.com/office/powerpoint/2010/main" val="327727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570B-5E8E-4334-B31B-277B6D53EF41}"/>
              </a:ext>
            </a:extLst>
          </p:cNvPr>
          <p:cNvSpPr>
            <a:spLocks noGrp="1"/>
          </p:cNvSpPr>
          <p:nvPr>
            <p:ph type="title"/>
          </p:nvPr>
        </p:nvSpPr>
        <p:spPr/>
        <p:txBody>
          <a:bodyPr/>
          <a:lstStyle/>
          <a:p>
            <a:endParaRPr lang="en-US" dirty="0"/>
          </a:p>
        </p:txBody>
      </p:sp>
      <p:pic>
        <p:nvPicPr>
          <p:cNvPr id="4098" name="Picture 2">
            <a:extLst>
              <a:ext uri="{FF2B5EF4-FFF2-40B4-BE49-F238E27FC236}">
                <a16:creationId xmlns:a16="http://schemas.microsoft.com/office/drawing/2014/main" id="{5720593F-5C74-49EB-AC61-244E002CDC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23038" y="1671637"/>
            <a:ext cx="34925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E8641F2-E7B7-4BFB-A249-6A3571B6C24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b="0" i="0" dirty="0">
                <a:solidFill>
                  <a:srgbClr val="24292F"/>
                </a:solidFill>
                <a:effectLst/>
              </a:rPr>
              <a:t>Hence, many solution algorithms can be derived for a given problem. The next step is to analyze those proposed solution algorithms and implement the best suitable solution.</a:t>
            </a:r>
            <a:endParaRPr lang="en-US" sz="2000" dirty="0"/>
          </a:p>
        </p:txBody>
      </p:sp>
      <p:sp>
        <p:nvSpPr>
          <p:cNvPr id="5" name="Footer Placeholder 4">
            <a:extLst>
              <a:ext uri="{FF2B5EF4-FFF2-40B4-BE49-F238E27FC236}">
                <a16:creationId xmlns:a16="http://schemas.microsoft.com/office/drawing/2014/main" id="{694BF225-86ED-4942-9A99-75AE5947962B}"/>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E3D98361-4929-478F-9D54-B82E15A69968}"/>
              </a:ext>
            </a:extLst>
          </p:cNvPr>
          <p:cNvSpPr>
            <a:spLocks noGrp="1"/>
          </p:cNvSpPr>
          <p:nvPr>
            <p:ph type="sldNum" sz="quarter" idx="12"/>
          </p:nvPr>
        </p:nvSpPr>
        <p:spPr/>
        <p:txBody>
          <a:bodyPr>
            <a:normAutofit/>
          </a:bodyPr>
          <a:lstStyle/>
          <a:p>
            <a:fld id="{BE0AF947-E962-4CDE-9BE9-1B36F7C4A011}" type="slidenum">
              <a:rPr lang="en-US" smtClean="0"/>
              <a:t>10</a:t>
            </a:fld>
            <a:endParaRPr lang="en-US"/>
          </a:p>
        </p:txBody>
      </p:sp>
    </p:spTree>
    <p:extLst>
      <p:ext uri="{BB962C8B-B14F-4D97-AF65-F5344CB8AC3E}">
        <p14:creationId xmlns:p14="http://schemas.microsoft.com/office/powerpoint/2010/main" val="264040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7311-D1EB-463C-BDE2-9C161190EDE0}"/>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EA066696-8BB3-4D3D-B182-CA1F9C08FACA}"/>
              </a:ext>
            </a:extLst>
          </p:cNvPr>
          <p:cNvSpPr>
            <a:spLocks noGrp="1"/>
          </p:cNvSpPr>
          <p:nvPr>
            <p:ph idx="1"/>
          </p:nvPr>
        </p:nvSpPr>
        <p:spPr/>
        <p:txBody>
          <a:bodyPr/>
          <a:lstStyle/>
          <a:p>
            <a:r>
              <a:rPr lang="en-US" b="0" i="0" dirty="0">
                <a:solidFill>
                  <a:srgbClr val="202122"/>
                </a:solidFill>
                <a:effectLst/>
              </a:rPr>
              <a:t> the </a:t>
            </a:r>
            <a:r>
              <a:rPr lang="en-US" b="1" i="0" dirty="0">
                <a:solidFill>
                  <a:srgbClr val="202122"/>
                </a:solidFill>
                <a:effectLst/>
              </a:rPr>
              <a:t>time complexity</a:t>
            </a:r>
            <a:r>
              <a:rPr lang="en-US" b="0" i="0" dirty="0">
                <a:solidFill>
                  <a:srgbClr val="202122"/>
                </a:solidFill>
                <a:effectLst/>
              </a:rPr>
              <a:t> is the </a:t>
            </a:r>
            <a:r>
              <a:rPr lang="en-US" b="0" i="0" u="none" strike="noStrike" dirty="0">
                <a:effectLst/>
              </a:rPr>
              <a:t>computational complexity</a:t>
            </a:r>
            <a:r>
              <a:rPr lang="en-US" b="0" i="0" dirty="0">
                <a:effectLst/>
              </a:rPr>
              <a:t> </a:t>
            </a:r>
            <a:r>
              <a:rPr lang="en-US" b="0" i="0" dirty="0">
                <a:solidFill>
                  <a:srgbClr val="202122"/>
                </a:solidFill>
                <a:effectLst/>
              </a:rPr>
              <a:t>that describes the amount of computer time it takes to run an </a:t>
            </a:r>
            <a:r>
              <a:rPr lang="en-US" b="0" i="0" u="none" strike="noStrike" dirty="0">
                <a:effectLst/>
              </a:rPr>
              <a:t>algorithm</a:t>
            </a:r>
            <a:r>
              <a:rPr lang="en-US" b="0" i="0" dirty="0">
                <a:solidFill>
                  <a:srgbClr val="202122"/>
                </a:solidFill>
                <a:effectLst/>
              </a:rPr>
              <a:t>.</a:t>
            </a:r>
          </a:p>
          <a:p>
            <a:r>
              <a:rPr lang="en-US" b="0" i="0" dirty="0">
                <a:solidFill>
                  <a:srgbClr val="202122"/>
                </a:solidFill>
                <a:effectLst/>
              </a:rPr>
              <a:t>Time complexity is commonly estimated by counting the number of elementary operations performed by the algorithm, supposing that each elementary operation takes a fixed amount of time to perform.</a:t>
            </a:r>
            <a:endParaRPr lang="en-US" dirty="0"/>
          </a:p>
        </p:txBody>
      </p:sp>
      <p:sp>
        <p:nvSpPr>
          <p:cNvPr id="4" name="Footer Placeholder 3">
            <a:extLst>
              <a:ext uri="{FF2B5EF4-FFF2-40B4-BE49-F238E27FC236}">
                <a16:creationId xmlns:a16="http://schemas.microsoft.com/office/drawing/2014/main" id="{312222AB-4805-4210-A16B-D2B46A9EC0AC}"/>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CB376765-016C-45FB-A8B6-BBBD3829A505}"/>
              </a:ext>
            </a:extLst>
          </p:cNvPr>
          <p:cNvSpPr>
            <a:spLocks noGrp="1"/>
          </p:cNvSpPr>
          <p:nvPr>
            <p:ph type="sldNum" sz="quarter" idx="12"/>
          </p:nvPr>
        </p:nvSpPr>
        <p:spPr/>
        <p:txBody>
          <a:bodyPr>
            <a:normAutofit/>
          </a:bodyPr>
          <a:lstStyle/>
          <a:p>
            <a:fld id="{BE0AF947-E962-4CDE-9BE9-1B36F7C4A011}" type="slidenum">
              <a:rPr lang="en-US" smtClean="0"/>
              <a:t>11</a:t>
            </a:fld>
            <a:endParaRPr lang="en-US"/>
          </a:p>
        </p:txBody>
      </p:sp>
    </p:spTree>
    <p:extLst>
      <p:ext uri="{BB962C8B-B14F-4D97-AF65-F5344CB8AC3E}">
        <p14:creationId xmlns:p14="http://schemas.microsoft.com/office/powerpoint/2010/main" val="40640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ECE2-3B7C-43F1-8F4A-82ACE9512198}"/>
              </a:ext>
            </a:extLst>
          </p:cNvPr>
          <p:cNvSpPr>
            <a:spLocks noGrp="1"/>
          </p:cNvSpPr>
          <p:nvPr>
            <p:ph type="title"/>
          </p:nvPr>
        </p:nvSpPr>
        <p:spPr/>
        <p:txBody>
          <a:bodyPr/>
          <a:lstStyle/>
          <a:p>
            <a:r>
              <a:rPr lang="en-US" dirty="0"/>
              <a:t>Step count method</a:t>
            </a:r>
          </a:p>
        </p:txBody>
      </p:sp>
      <p:sp>
        <p:nvSpPr>
          <p:cNvPr id="3" name="Content Placeholder 2">
            <a:extLst>
              <a:ext uri="{FF2B5EF4-FFF2-40B4-BE49-F238E27FC236}">
                <a16:creationId xmlns:a16="http://schemas.microsoft.com/office/drawing/2014/main" id="{D7F5D618-CF9E-4167-A052-2BADB4608ECA}"/>
              </a:ext>
            </a:extLst>
          </p:cNvPr>
          <p:cNvSpPr>
            <a:spLocks noGrp="1"/>
          </p:cNvSpPr>
          <p:nvPr>
            <p:ph idx="1"/>
          </p:nvPr>
        </p:nvSpPr>
        <p:spPr/>
        <p:txBody>
          <a:bodyPr/>
          <a:lstStyle/>
          <a:p>
            <a:r>
              <a:rPr lang="en-US" b="0" i="0" dirty="0">
                <a:solidFill>
                  <a:srgbClr val="000000"/>
                </a:solidFill>
                <a:effectLst/>
              </a:rPr>
              <a:t>The step count method is one of the method to analyze the algorithm. </a:t>
            </a:r>
          </a:p>
          <a:p>
            <a:r>
              <a:rPr lang="en-US" b="0" i="0" dirty="0">
                <a:solidFill>
                  <a:srgbClr val="000000"/>
                </a:solidFill>
                <a:effectLst/>
              </a:rPr>
              <a:t>In this method, we count number of times one instruction is executing. From that we will try to find the complexity of the algorithm.</a:t>
            </a:r>
            <a:endParaRPr lang="en-US" dirty="0"/>
          </a:p>
        </p:txBody>
      </p:sp>
      <p:sp>
        <p:nvSpPr>
          <p:cNvPr id="4" name="Footer Placeholder 3">
            <a:extLst>
              <a:ext uri="{FF2B5EF4-FFF2-40B4-BE49-F238E27FC236}">
                <a16:creationId xmlns:a16="http://schemas.microsoft.com/office/drawing/2014/main" id="{4A2EBCFC-0253-4DC9-AFAF-2531C383F2DA}"/>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DE766B9A-DB0A-454C-B212-420F8DE1631B}"/>
              </a:ext>
            </a:extLst>
          </p:cNvPr>
          <p:cNvSpPr>
            <a:spLocks noGrp="1"/>
          </p:cNvSpPr>
          <p:nvPr>
            <p:ph type="sldNum" sz="quarter" idx="12"/>
          </p:nvPr>
        </p:nvSpPr>
        <p:spPr/>
        <p:txBody>
          <a:bodyPr>
            <a:normAutofit/>
          </a:bodyPr>
          <a:lstStyle/>
          <a:p>
            <a:fld id="{BE0AF947-E962-4CDE-9BE9-1B36F7C4A011}" type="slidenum">
              <a:rPr lang="en-US" smtClean="0"/>
              <a:t>12</a:t>
            </a:fld>
            <a:endParaRPr lang="en-US"/>
          </a:p>
        </p:txBody>
      </p:sp>
    </p:spTree>
    <p:extLst>
      <p:ext uri="{BB962C8B-B14F-4D97-AF65-F5344CB8AC3E}">
        <p14:creationId xmlns:p14="http://schemas.microsoft.com/office/powerpoint/2010/main" val="315535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3EF8-119C-45CE-943E-85DC1DF8BFE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089C902-0967-4818-9137-A283DB89B748}"/>
              </a:ext>
            </a:extLst>
          </p:cNvPr>
          <p:cNvSpPr>
            <a:spLocks noGrp="1"/>
          </p:cNvSpPr>
          <p:nvPr>
            <p:ph idx="1"/>
          </p:nvPr>
        </p:nvSpPr>
        <p:spPr/>
        <p:txBody>
          <a:bodyPr/>
          <a:lstStyle/>
          <a:p>
            <a:r>
              <a:rPr lang="en-US" b="0" i="0" dirty="0">
                <a:solidFill>
                  <a:srgbClr val="000000"/>
                </a:solidFill>
                <a:effectLst/>
              </a:rPr>
              <a:t>Suppose we have one algorithm to perform sequential search. Suppose each instruction will take c1, c2, …. amount of time to execute, then we will try to find out the time complexity of this algorithm</a:t>
            </a:r>
          </a:p>
          <a:p>
            <a:endParaRPr lang="en-US" b="0" i="0" dirty="0">
              <a:solidFill>
                <a:srgbClr val="000000"/>
              </a:solidFill>
              <a:effectLst/>
            </a:endParaRPr>
          </a:p>
          <a:p>
            <a:endParaRPr lang="en-US" dirty="0"/>
          </a:p>
        </p:txBody>
      </p:sp>
      <p:sp>
        <p:nvSpPr>
          <p:cNvPr id="4" name="Footer Placeholder 3">
            <a:extLst>
              <a:ext uri="{FF2B5EF4-FFF2-40B4-BE49-F238E27FC236}">
                <a16:creationId xmlns:a16="http://schemas.microsoft.com/office/drawing/2014/main" id="{2436C2F1-DEB4-41B7-8E94-BED29A81C43B}"/>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BE7AD7B6-BC8C-42C4-9968-B341BD82E9A8}"/>
              </a:ext>
            </a:extLst>
          </p:cNvPr>
          <p:cNvSpPr>
            <a:spLocks noGrp="1"/>
          </p:cNvSpPr>
          <p:nvPr>
            <p:ph type="sldNum" sz="quarter" idx="12"/>
          </p:nvPr>
        </p:nvSpPr>
        <p:spPr/>
        <p:txBody>
          <a:bodyPr>
            <a:normAutofit/>
          </a:bodyPr>
          <a:lstStyle/>
          <a:p>
            <a:fld id="{BE0AF947-E962-4CDE-9BE9-1B36F7C4A011}" type="slidenum">
              <a:rPr lang="en-US" smtClean="0"/>
              <a:t>13</a:t>
            </a:fld>
            <a:endParaRPr lang="en-US"/>
          </a:p>
        </p:txBody>
      </p:sp>
      <p:graphicFrame>
        <p:nvGraphicFramePr>
          <p:cNvPr id="7" name="Table 6">
            <a:extLst>
              <a:ext uri="{FF2B5EF4-FFF2-40B4-BE49-F238E27FC236}">
                <a16:creationId xmlns:a16="http://schemas.microsoft.com/office/drawing/2014/main" id="{71647561-CFE7-4CAD-9D4F-C6DB9A97FF67}"/>
              </a:ext>
            </a:extLst>
          </p:cNvPr>
          <p:cNvGraphicFramePr>
            <a:graphicFrameLocks noGrp="1"/>
          </p:cNvGraphicFramePr>
          <p:nvPr>
            <p:extLst>
              <p:ext uri="{D42A27DB-BD31-4B8C-83A1-F6EECF244321}">
                <p14:modId xmlns:p14="http://schemas.microsoft.com/office/powerpoint/2010/main" val="1648339676"/>
              </p:ext>
            </p:extLst>
          </p:nvPr>
        </p:nvGraphicFramePr>
        <p:xfrm>
          <a:off x="2295772" y="3429000"/>
          <a:ext cx="7600456" cy="2607888"/>
        </p:xfrm>
        <a:graphic>
          <a:graphicData uri="http://schemas.openxmlformats.org/drawingml/2006/table">
            <a:tbl>
              <a:tblPr/>
              <a:tblGrid>
                <a:gridCol w="3706783">
                  <a:extLst>
                    <a:ext uri="{9D8B030D-6E8A-4147-A177-3AD203B41FA5}">
                      <a16:colId xmlns:a16="http://schemas.microsoft.com/office/drawing/2014/main" val="304859089"/>
                    </a:ext>
                  </a:extLst>
                </a:gridCol>
                <a:gridCol w="3138526">
                  <a:extLst>
                    <a:ext uri="{9D8B030D-6E8A-4147-A177-3AD203B41FA5}">
                      <a16:colId xmlns:a16="http://schemas.microsoft.com/office/drawing/2014/main" val="3246524877"/>
                    </a:ext>
                  </a:extLst>
                </a:gridCol>
                <a:gridCol w="755147">
                  <a:extLst>
                    <a:ext uri="{9D8B030D-6E8A-4147-A177-3AD203B41FA5}">
                      <a16:colId xmlns:a16="http://schemas.microsoft.com/office/drawing/2014/main" val="3301665286"/>
                    </a:ext>
                  </a:extLst>
                </a:gridCol>
              </a:tblGrid>
              <a:tr h="400108">
                <a:tc>
                  <a:txBody>
                    <a:bodyPr/>
                    <a:lstStyle/>
                    <a:p>
                      <a:pPr algn="ctr" fontAlgn="t"/>
                      <a:r>
                        <a:rPr lang="en-US" sz="1700" dirty="0">
                          <a:effectLst/>
                          <a:latin typeface="Consolas" panose="020B0609020204030204" pitchFamily="49" charset="0"/>
                        </a:rPr>
                        <a:t>Algorithm</a:t>
                      </a:r>
                    </a:p>
                  </a:txBody>
                  <a:tcPr marL="29401" marR="29401" marT="29401" marB="29401">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dirty="0">
                          <a:effectLst/>
                          <a:latin typeface="Consolas" panose="020B0609020204030204" pitchFamily="49" charset="0"/>
                        </a:rPr>
                        <a:t>Number of times</a:t>
                      </a:r>
                    </a:p>
                  </a:txBody>
                  <a:tcPr marL="29401" marR="29401" marT="29401" marB="29401">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latin typeface="Consolas" panose="020B0609020204030204" pitchFamily="49" charset="0"/>
                        </a:rPr>
                        <a:t>Cost</a:t>
                      </a:r>
                    </a:p>
                  </a:txBody>
                  <a:tcPr marL="29401" marR="29401" marT="29401" marB="29401">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78346362"/>
                  </a:ext>
                </a:extLst>
              </a:tr>
              <a:tr h="2207780">
                <a:tc>
                  <a:txBody>
                    <a:bodyPr/>
                    <a:lstStyle/>
                    <a:p>
                      <a:pPr fontAlgn="t"/>
                      <a:r>
                        <a:rPr lang="en-US" sz="1700" dirty="0" err="1">
                          <a:effectLst/>
                          <a:latin typeface="Consolas" panose="020B0609020204030204" pitchFamily="49" charset="0"/>
                        </a:rPr>
                        <a:t>seqSearch</a:t>
                      </a:r>
                      <a:r>
                        <a:rPr lang="en-US" sz="1700" dirty="0">
                          <a:effectLst/>
                          <a:latin typeface="Consolas" panose="020B0609020204030204" pitchFamily="49" charset="0"/>
                        </a:rPr>
                        <a:t>(</a:t>
                      </a:r>
                      <a:r>
                        <a:rPr lang="en-US" sz="1700" dirty="0" err="1">
                          <a:effectLst/>
                          <a:latin typeface="Consolas" panose="020B0609020204030204" pitchFamily="49" charset="0"/>
                        </a:rPr>
                        <a:t>arr</a:t>
                      </a:r>
                      <a:r>
                        <a:rPr lang="en-US" sz="1700" dirty="0">
                          <a:effectLst/>
                          <a:latin typeface="Consolas" panose="020B0609020204030204" pitchFamily="49" charset="0"/>
                        </a:rPr>
                        <a:t>, n, key)</a:t>
                      </a:r>
                      <a:br>
                        <a:rPr lang="en-US" sz="1700" dirty="0">
                          <a:effectLst/>
                          <a:latin typeface="Consolas" panose="020B0609020204030204" pitchFamily="49" charset="0"/>
                        </a:rPr>
                      </a:br>
                      <a:r>
                        <a:rPr lang="en-US" sz="1700" dirty="0" err="1">
                          <a:effectLst/>
                          <a:latin typeface="Consolas" panose="020B0609020204030204" pitchFamily="49" charset="0"/>
                        </a:rPr>
                        <a:t>i</a:t>
                      </a:r>
                      <a:r>
                        <a:rPr lang="en-US" sz="1700" dirty="0">
                          <a:effectLst/>
                          <a:latin typeface="Consolas" panose="020B0609020204030204" pitchFamily="49" charset="0"/>
                        </a:rPr>
                        <a:t> &lt;- 1</a:t>
                      </a:r>
                      <a:br>
                        <a:rPr lang="en-US" sz="1700" dirty="0">
                          <a:effectLst/>
                          <a:latin typeface="Consolas" panose="020B0609020204030204" pitchFamily="49" charset="0"/>
                        </a:rPr>
                      </a:br>
                      <a:r>
                        <a:rPr lang="en-US" sz="1700" dirty="0">
                          <a:effectLst/>
                          <a:latin typeface="Consolas" panose="020B0609020204030204" pitchFamily="49" charset="0"/>
                        </a:rPr>
                        <a:t>while </a:t>
                      </a:r>
                      <a:r>
                        <a:rPr lang="en-US" sz="1700" dirty="0" err="1">
                          <a:effectLst/>
                          <a:latin typeface="Consolas" panose="020B0609020204030204" pitchFamily="49" charset="0"/>
                        </a:rPr>
                        <a:t>i</a:t>
                      </a:r>
                      <a:r>
                        <a:rPr lang="en-US" sz="1700" dirty="0">
                          <a:effectLst/>
                          <a:latin typeface="Consolas" panose="020B0609020204030204" pitchFamily="49" charset="0"/>
                        </a:rPr>
                        <a:t> &lt;= n</a:t>
                      </a:r>
                      <a:br>
                        <a:rPr lang="en-US" sz="1700" dirty="0">
                          <a:effectLst/>
                          <a:latin typeface="Consolas" panose="020B0609020204030204" pitchFamily="49" charset="0"/>
                        </a:rPr>
                      </a:br>
                      <a:r>
                        <a:rPr lang="en-US" sz="1700" dirty="0">
                          <a:effectLst/>
                          <a:latin typeface="Consolas" panose="020B0609020204030204" pitchFamily="49" charset="0"/>
                        </a:rPr>
                        <a:t>   if </a:t>
                      </a:r>
                      <a:r>
                        <a:rPr lang="en-US" sz="1700" dirty="0" err="1">
                          <a:effectLst/>
                          <a:latin typeface="Consolas" panose="020B0609020204030204" pitchFamily="49" charset="0"/>
                        </a:rPr>
                        <a:t>arr</a:t>
                      </a:r>
                      <a:r>
                        <a:rPr lang="en-US" sz="1700" dirty="0">
                          <a:effectLst/>
                          <a:latin typeface="Consolas" panose="020B0609020204030204" pitchFamily="49" charset="0"/>
                        </a:rPr>
                        <a:t>[</a:t>
                      </a:r>
                      <a:r>
                        <a:rPr lang="en-US" sz="1700" dirty="0" err="1">
                          <a:effectLst/>
                          <a:latin typeface="Consolas" panose="020B0609020204030204" pitchFamily="49" charset="0"/>
                        </a:rPr>
                        <a:t>i</a:t>
                      </a:r>
                      <a:r>
                        <a:rPr lang="en-US" sz="1700" dirty="0">
                          <a:effectLst/>
                          <a:latin typeface="Consolas" panose="020B0609020204030204" pitchFamily="49" charset="0"/>
                        </a:rPr>
                        <a:t>++] == key</a:t>
                      </a:r>
                      <a:br>
                        <a:rPr lang="en-US" sz="1700" dirty="0">
                          <a:effectLst/>
                          <a:latin typeface="Consolas" panose="020B0609020204030204" pitchFamily="49" charset="0"/>
                        </a:rPr>
                      </a:br>
                      <a:r>
                        <a:rPr lang="en-US" sz="1700" dirty="0">
                          <a:effectLst/>
                          <a:latin typeface="Consolas" panose="020B0609020204030204" pitchFamily="49" charset="0"/>
                        </a:rPr>
                        <a:t>      break</a:t>
                      </a:r>
                    </a:p>
                    <a:p>
                      <a:pPr fontAlgn="t"/>
                      <a:br>
                        <a:rPr lang="en-US" sz="1700" dirty="0">
                          <a:effectLst/>
                          <a:latin typeface="Consolas" panose="020B0609020204030204" pitchFamily="49" charset="0"/>
                        </a:rPr>
                      </a:br>
                      <a:r>
                        <a:rPr lang="en-US" sz="1700" dirty="0">
                          <a:effectLst/>
                          <a:latin typeface="Consolas" panose="020B0609020204030204" pitchFamily="49" charset="0"/>
                        </a:rPr>
                        <a:t>return </a:t>
                      </a:r>
                      <a:r>
                        <a:rPr lang="en-US" sz="1700" dirty="0" err="1">
                          <a:effectLst/>
                          <a:latin typeface="Consolas" panose="020B0609020204030204" pitchFamily="49" charset="0"/>
                        </a:rPr>
                        <a:t>i</a:t>
                      </a:r>
                      <a:br>
                        <a:rPr lang="en-US" sz="1700" dirty="0">
                          <a:effectLst/>
                          <a:latin typeface="Consolas" panose="020B0609020204030204" pitchFamily="49" charset="0"/>
                        </a:rPr>
                      </a:br>
                      <a:endParaRPr lang="en-US" sz="1700" dirty="0">
                        <a:effectLst/>
                        <a:latin typeface="Consolas" panose="020B0609020204030204" pitchFamily="49" charset="0"/>
                      </a:endParaRPr>
                    </a:p>
                  </a:txBody>
                  <a:tcPr marL="29401" marR="29401" marT="29401" marB="29401">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fontAlgn="t"/>
                      <a:endParaRPr lang="fa-IR" sz="1700" dirty="0">
                        <a:effectLst/>
                        <a:latin typeface="Consolas" panose="020B0609020204030204" pitchFamily="49" charset="0"/>
                      </a:endParaRPr>
                    </a:p>
                    <a:p>
                      <a:pPr fontAlgn="t"/>
                      <a:r>
                        <a:rPr lang="pt-BR" sz="1700" dirty="0">
                          <a:effectLst/>
                          <a:latin typeface="Consolas" panose="020B0609020204030204" pitchFamily="49" charset="0"/>
                        </a:rPr>
                        <a:t>1</a:t>
                      </a:r>
                      <a:br>
                        <a:rPr lang="pt-BR" sz="1700" dirty="0">
                          <a:effectLst/>
                          <a:latin typeface="Consolas" panose="020B0609020204030204" pitchFamily="49" charset="0"/>
                        </a:rPr>
                      </a:br>
                      <a:r>
                        <a:rPr lang="pt-BR" sz="1700" dirty="0">
                          <a:effectLst/>
                          <a:latin typeface="Consolas" panose="020B0609020204030204" pitchFamily="49" charset="0"/>
                        </a:rPr>
                        <a:t>n+1</a:t>
                      </a:r>
                      <a:br>
                        <a:rPr lang="pt-BR" sz="1700" dirty="0">
                          <a:effectLst/>
                          <a:latin typeface="Consolas" panose="020B0609020204030204" pitchFamily="49" charset="0"/>
                        </a:rPr>
                      </a:br>
                      <a:r>
                        <a:rPr lang="pt-BR" sz="1700" dirty="0">
                          <a:effectLst/>
                          <a:latin typeface="Consolas" panose="020B0609020204030204" pitchFamily="49" charset="0"/>
                        </a:rPr>
                        <a:t>n</a:t>
                      </a:r>
                      <a:br>
                        <a:rPr lang="pt-BR" sz="1700" dirty="0">
                          <a:effectLst/>
                          <a:latin typeface="Consolas" panose="020B0609020204030204" pitchFamily="49" charset="0"/>
                        </a:rPr>
                      </a:br>
                      <a:r>
                        <a:rPr lang="pt-BR" sz="1700" dirty="0">
                          <a:effectLst/>
                          <a:latin typeface="Consolas" panose="020B0609020204030204" pitchFamily="49" charset="0"/>
                        </a:rPr>
                        <a:t>0/1</a:t>
                      </a:r>
                      <a:br>
                        <a:rPr lang="pt-BR" sz="1700" dirty="0">
                          <a:effectLst/>
                          <a:latin typeface="Consolas" panose="020B0609020204030204" pitchFamily="49" charset="0"/>
                        </a:rPr>
                      </a:br>
                      <a:endParaRPr lang="pt-BR" sz="1700" dirty="0">
                        <a:effectLst/>
                        <a:latin typeface="Consolas" panose="020B0609020204030204" pitchFamily="49" charset="0"/>
                      </a:endParaRPr>
                    </a:p>
                    <a:p>
                      <a:pPr fontAlgn="t"/>
                      <a:r>
                        <a:rPr lang="pt-BR" sz="1700" dirty="0">
                          <a:effectLst/>
                          <a:latin typeface="Consolas" panose="020B0609020204030204" pitchFamily="49" charset="0"/>
                        </a:rPr>
                        <a:t>1</a:t>
                      </a:r>
                    </a:p>
                  </a:txBody>
                  <a:tcPr marL="29401" marR="29401" marT="29401" marB="29401">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fontAlgn="t"/>
                      <a:endParaRPr lang="fa-IR" sz="1700" dirty="0">
                        <a:effectLst/>
                        <a:latin typeface="Consolas" panose="020B0609020204030204" pitchFamily="49" charset="0"/>
                      </a:endParaRPr>
                    </a:p>
                    <a:p>
                      <a:pPr fontAlgn="t"/>
                      <a:r>
                        <a:rPr lang="en-US" sz="1700" dirty="0">
                          <a:effectLst/>
                          <a:latin typeface="Consolas" panose="020B0609020204030204" pitchFamily="49" charset="0"/>
                        </a:rPr>
                        <a:t>c1</a:t>
                      </a:r>
                      <a:br>
                        <a:rPr lang="en-US" sz="1700" dirty="0">
                          <a:effectLst/>
                          <a:latin typeface="Consolas" panose="020B0609020204030204" pitchFamily="49" charset="0"/>
                        </a:rPr>
                      </a:br>
                      <a:r>
                        <a:rPr lang="en-US" sz="1700" dirty="0">
                          <a:effectLst/>
                          <a:latin typeface="Consolas" panose="020B0609020204030204" pitchFamily="49" charset="0"/>
                        </a:rPr>
                        <a:t>c2</a:t>
                      </a:r>
                      <a:br>
                        <a:rPr lang="en-US" sz="1700" dirty="0">
                          <a:effectLst/>
                          <a:latin typeface="Consolas" panose="020B0609020204030204" pitchFamily="49" charset="0"/>
                        </a:rPr>
                      </a:br>
                      <a:r>
                        <a:rPr lang="en-US" sz="1700" dirty="0">
                          <a:effectLst/>
                          <a:latin typeface="Consolas" panose="020B0609020204030204" pitchFamily="49" charset="0"/>
                        </a:rPr>
                        <a:t>c3</a:t>
                      </a:r>
                      <a:br>
                        <a:rPr lang="en-US" sz="1700" dirty="0">
                          <a:effectLst/>
                          <a:latin typeface="Consolas" panose="020B0609020204030204" pitchFamily="49" charset="0"/>
                        </a:rPr>
                      </a:br>
                      <a:r>
                        <a:rPr lang="en-US" sz="1700" dirty="0">
                          <a:effectLst/>
                          <a:latin typeface="Consolas" panose="020B0609020204030204" pitchFamily="49" charset="0"/>
                        </a:rPr>
                        <a:t>c4</a:t>
                      </a:r>
                      <a:br>
                        <a:rPr lang="en-US" sz="1700" dirty="0">
                          <a:effectLst/>
                          <a:latin typeface="Consolas" panose="020B0609020204030204" pitchFamily="49" charset="0"/>
                        </a:rPr>
                      </a:br>
                      <a:br>
                        <a:rPr lang="en-US" sz="1700" dirty="0">
                          <a:effectLst/>
                          <a:latin typeface="Consolas" panose="020B0609020204030204" pitchFamily="49" charset="0"/>
                        </a:rPr>
                      </a:br>
                      <a:r>
                        <a:rPr lang="en-US" sz="1700" dirty="0">
                          <a:effectLst/>
                          <a:latin typeface="Consolas" panose="020B0609020204030204" pitchFamily="49" charset="0"/>
                        </a:rPr>
                        <a:t>c5</a:t>
                      </a:r>
                    </a:p>
                  </a:txBody>
                  <a:tcPr marL="29401" marR="29401" marT="29401" marB="29401">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3040046"/>
                  </a:ext>
                </a:extLst>
              </a:tr>
            </a:tbl>
          </a:graphicData>
        </a:graphic>
      </p:graphicFrame>
    </p:spTree>
    <p:extLst>
      <p:ext uri="{BB962C8B-B14F-4D97-AF65-F5344CB8AC3E}">
        <p14:creationId xmlns:p14="http://schemas.microsoft.com/office/powerpoint/2010/main" val="107874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754D-6F90-4695-86E0-B02A579C0A87}"/>
              </a:ext>
            </a:extLst>
          </p:cNvPr>
          <p:cNvSpPr>
            <a:spLocks noGrp="1"/>
          </p:cNvSpPr>
          <p:nvPr>
            <p:ph type="title"/>
          </p:nvPr>
        </p:nvSpPr>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0DE76-CB1B-4CBC-926D-1F330C1E0693}"/>
                  </a:ext>
                </a:extLst>
              </p:cNvPr>
              <p:cNvSpPr>
                <a:spLocks noGrp="1"/>
              </p:cNvSpPr>
              <p:nvPr>
                <p:ph idx="1"/>
              </p:nvPr>
            </p:nvSpPr>
            <p:spPr/>
            <p:txBody>
              <a:bodyPr/>
              <a:lstStyle/>
              <a:p>
                <a:pPr marL="0" indent="0">
                  <a:buNone/>
                </a:pPr>
                <a:r>
                  <a:rPr lang="en-US" b="0" i="0" dirty="0">
                    <a:solidFill>
                      <a:srgbClr val="000000"/>
                    </a:solidFill>
                    <a:effectLst/>
                    <a:latin typeface="Calibri (Body)"/>
                  </a:rPr>
                  <a:t>Now if we add the cost by multiplying the number of times it is executed, (considering the worst case situation), we will get</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𝐶𝑜𝑠𝑡</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𝑛𝑐</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4</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5</m:t>
                      </m:r>
                    </m:oMath>
                  </m:oMathPara>
                </a14:m>
                <a:endParaRPr lang="en-US" dirty="0">
                  <a:latin typeface="Calibri (Body)"/>
                </a:endParaRP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𝐶𝑜𝑠𝑡</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𝑛𝑐</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𝑛𝑐</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4</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5</m:t>
                      </m:r>
                    </m:oMath>
                  </m:oMathPara>
                </a14:m>
                <a:endParaRPr lang="en-US" dirty="0">
                  <a:latin typeface="Calibri (Body)"/>
                </a:endParaRP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𝐶𝑜𝑠𝑡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4</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5</m:t>
                      </m:r>
                    </m:oMath>
                  </m:oMathPara>
                </a14:m>
                <a:endParaRPr lang="en-US" dirty="0">
                  <a:latin typeface="Calibri (Body)"/>
                </a:endParaRP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𝐶𝑜𝑠𝑡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𝐶</m:t>
                      </m:r>
                    </m:oMath>
                  </m:oMathPara>
                </a14:m>
                <a:endParaRPr lang="en-US" dirty="0">
                  <a:latin typeface="Calibri (Body)"/>
                </a:endParaRPr>
              </a:p>
              <a:p>
                <a:pPr marL="0" indent="0">
                  <a:buNone/>
                </a:pPr>
                <a:r>
                  <a:rPr lang="en-US" b="0" i="0" dirty="0">
                    <a:solidFill>
                      <a:srgbClr val="000000"/>
                    </a:solidFill>
                    <a:effectLst/>
                    <a:latin typeface="Calibri (Body)"/>
                  </a:rPr>
                  <a:t>Considering the </a:t>
                </a:r>
                <a14:m>
                  <m:oMath xmlns:m="http://schemas.openxmlformats.org/officeDocument/2006/math">
                    <m:r>
                      <a:rPr lang="en-US" b="0" i="1" dirty="0" smtClean="0">
                        <a:solidFill>
                          <a:srgbClr val="000000"/>
                        </a:solidFill>
                        <a:effectLst/>
                        <a:latin typeface="Cambria Math" panose="02040503050406030204" pitchFamily="18" charset="0"/>
                      </a:rPr>
                      <m:t>𝑐</m:t>
                    </m:r>
                    <m:r>
                      <a:rPr lang="en-US" b="0" i="1" dirty="0" smtClean="0">
                        <a:solidFill>
                          <a:srgbClr val="000000"/>
                        </a:solidFill>
                        <a:effectLst/>
                        <a:latin typeface="Cambria Math" panose="02040503050406030204" pitchFamily="18" charset="0"/>
                      </a:rPr>
                      <m:t>1</m:t>
                    </m:r>
                    <m:r>
                      <a:rPr lang="en-US" b="0" i="1" dirty="0" smtClean="0">
                        <a:solidFill>
                          <a:srgbClr val="000000"/>
                        </a:solidFill>
                        <a:effectLst/>
                        <a:latin typeface="Cambria Math" panose="02040503050406030204" pitchFamily="18" charset="0"/>
                      </a:rPr>
                      <m:t> + </m:t>
                    </m:r>
                    <m:r>
                      <a:rPr lang="en-US" b="0" i="1" dirty="0" smtClean="0">
                        <a:solidFill>
                          <a:srgbClr val="000000"/>
                        </a:solidFill>
                        <a:effectLst/>
                        <a:latin typeface="Cambria Math" panose="02040503050406030204" pitchFamily="18" charset="0"/>
                      </a:rPr>
                      <m:t>𝑐</m:t>
                    </m:r>
                    <m:r>
                      <a:rPr lang="en-US" b="0" i="1" dirty="0" smtClean="0">
                        <a:solidFill>
                          <a:srgbClr val="000000"/>
                        </a:solidFill>
                        <a:effectLst/>
                        <a:latin typeface="Cambria Math" panose="02040503050406030204" pitchFamily="18" charset="0"/>
                      </a:rPr>
                      <m:t>4</m:t>
                    </m:r>
                    <m:r>
                      <a:rPr lang="en-US" b="0" i="1" dirty="0" smtClean="0">
                        <a:solidFill>
                          <a:srgbClr val="000000"/>
                        </a:solidFill>
                        <a:effectLst/>
                        <a:latin typeface="Cambria Math" panose="02040503050406030204" pitchFamily="18" charset="0"/>
                      </a:rPr>
                      <m:t> + </m:t>
                    </m:r>
                    <m:r>
                      <a:rPr lang="en-US" b="0" i="1" dirty="0" smtClean="0">
                        <a:solidFill>
                          <a:srgbClr val="000000"/>
                        </a:solidFill>
                        <a:effectLst/>
                        <a:latin typeface="Cambria Math" panose="02040503050406030204" pitchFamily="18" charset="0"/>
                      </a:rPr>
                      <m:t>𝑐</m:t>
                    </m:r>
                    <m:r>
                      <a:rPr lang="en-US" b="0" i="1" dirty="0" smtClean="0">
                        <a:solidFill>
                          <a:srgbClr val="000000"/>
                        </a:solidFill>
                        <a:effectLst/>
                        <a:latin typeface="Cambria Math" panose="02040503050406030204" pitchFamily="18" charset="0"/>
                      </a:rPr>
                      <m:t>5</m:t>
                    </m:r>
                    <m:r>
                      <a:rPr lang="en-US" b="0" i="1" dirty="0" smtClean="0">
                        <a:solidFill>
                          <a:srgbClr val="000000"/>
                        </a:solidFill>
                        <a:effectLst/>
                        <a:latin typeface="Cambria Math" panose="02040503050406030204" pitchFamily="18" charset="0"/>
                      </a:rPr>
                      <m:t> </m:t>
                    </m:r>
                  </m:oMath>
                </a14:m>
                <a:r>
                  <a:rPr lang="en-US" b="0" i="0" dirty="0">
                    <a:solidFill>
                      <a:srgbClr val="000000"/>
                    </a:solidFill>
                    <a:effectLst/>
                    <a:latin typeface="Calibri (Body)"/>
                  </a:rPr>
                  <a:t>is </a:t>
                </a:r>
                <a14:m>
                  <m:oMath xmlns:m="http://schemas.openxmlformats.org/officeDocument/2006/math">
                    <m:r>
                      <a:rPr lang="en-US" b="0" i="1" dirty="0" smtClean="0">
                        <a:solidFill>
                          <a:srgbClr val="000000"/>
                        </a:solidFill>
                        <a:effectLst/>
                        <a:latin typeface="Cambria Math" panose="02040503050406030204" pitchFamily="18" charset="0"/>
                      </a:rPr>
                      <m:t>𝐶</m:t>
                    </m:r>
                  </m:oMath>
                </a14:m>
                <a:r>
                  <a:rPr lang="en-US" b="0" i="0" dirty="0">
                    <a:solidFill>
                      <a:srgbClr val="000000"/>
                    </a:solidFill>
                    <a:effectLst/>
                    <a:latin typeface="Calibri (Body)"/>
                  </a:rPr>
                  <a:t>, so the final equation is like straight line </a:t>
                </a:r>
                <a14:m>
                  <m:oMath xmlns:m="http://schemas.openxmlformats.org/officeDocument/2006/math">
                    <m:r>
                      <a:rPr lang="en-US" b="0" i="1" dirty="0" smtClean="0">
                        <a:solidFill>
                          <a:srgbClr val="000000"/>
                        </a:solidFill>
                        <a:effectLst/>
                        <a:latin typeface="Cambria Math" panose="02040503050406030204" pitchFamily="18" charset="0"/>
                      </a:rPr>
                      <m:t>𝑦</m:t>
                    </m:r>
                    <m:r>
                      <a:rPr lang="en-US" b="0" i="1" dirty="0" smtClean="0">
                        <a:solidFill>
                          <a:srgbClr val="000000"/>
                        </a:solidFill>
                        <a:effectLst/>
                        <a:latin typeface="Cambria Math" panose="02040503050406030204" pitchFamily="18" charset="0"/>
                      </a:rPr>
                      <m:t> = </m:t>
                    </m:r>
                    <m:r>
                      <a:rPr lang="en-US" b="0" i="1" dirty="0" smtClean="0">
                        <a:solidFill>
                          <a:srgbClr val="000000"/>
                        </a:solidFill>
                        <a:effectLst/>
                        <a:latin typeface="Cambria Math" panose="02040503050406030204" pitchFamily="18" charset="0"/>
                      </a:rPr>
                      <m:t>𝑚𝑥</m:t>
                    </m:r>
                    <m:r>
                      <a:rPr lang="en-US" b="0" i="1" dirty="0" smtClean="0">
                        <a:solidFill>
                          <a:srgbClr val="000000"/>
                        </a:solidFill>
                        <a:effectLst/>
                        <a:latin typeface="Cambria Math" panose="02040503050406030204" pitchFamily="18" charset="0"/>
                      </a:rPr>
                      <m:t> + </m:t>
                    </m:r>
                    <m:r>
                      <a:rPr lang="en-US" b="0" i="1" dirty="0" smtClean="0">
                        <a:solidFill>
                          <a:srgbClr val="000000"/>
                        </a:solidFill>
                        <a:effectLst/>
                        <a:latin typeface="Cambria Math" panose="02040503050406030204" pitchFamily="18" charset="0"/>
                      </a:rPr>
                      <m:t>𝑏</m:t>
                    </m:r>
                  </m:oMath>
                </a14:m>
                <a:r>
                  <a:rPr lang="en-US" b="0" i="0" dirty="0">
                    <a:solidFill>
                      <a:srgbClr val="000000"/>
                    </a:solidFill>
                    <a:effectLst/>
                    <a:latin typeface="Calibri (Body)"/>
                  </a:rPr>
                  <a:t>. So we can say that the function is linear. The complexity will be </a:t>
                </a:r>
                <a14:m>
                  <m:oMath xmlns:m="http://schemas.openxmlformats.org/officeDocument/2006/math">
                    <m:r>
                      <a:rPr lang="en-US" b="0" i="1" dirty="0" smtClean="0">
                        <a:solidFill>
                          <a:srgbClr val="000000"/>
                        </a:solidFill>
                        <a:effectLst/>
                        <a:latin typeface="Cambria Math" panose="02040503050406030204" pitchFamily="18" charset="0"/>
                      </a:rPr>
                      <m:t>𝑂</m:t>
                    </m:r>
                    <m:r>
                      <a:rPr lang="en-US" b="0" i="1" dirty="0" smtClean="0">
                        <a:solidFill>
                          <a:srgbClr val="000000"/>
                        </a:solidFill>
                        <a:effectLst/>
                        <a:latin typeface="Cambria Math" panose="02040503050406030204" pitchFamily="18" charset="0"/>
                      </a:rPr>
                      <m:t>(</m:t>
                    </m:r>
                    <m:r>
                      <a:rPr lang="en-US" b="0" i="1" dirty="0" smtClean="0">
                        <a:solidFill>
                          <a:srgbClr val="000000"/>
                        </a:solidFill>
                        <a:effectLst/>
                        <a:latin typeface="Cambria Math" panose="02040503050406030204" pitchFamily="18" charset="0"/>
                      </a:rPr>
                      <m:t>𝑛</m:t>
                    </m:r>
                    <m:r>
                      <a:rPr lang="en-US" b="0" i="1" dirty="0" smtClean="0">
                        <a:solidFill>
                          <a:srgbClr val="000000"/>
                        </a:solidFill>
                        <a:effectLst/>
                        <a:latin typeface="Cambria Math" panose="02040503050406030204" pitchFamily="18" charset="0"/>
                      </a:rPr>
                      <m:t>)</m:t>
                    </m:r>
                  </m:oMath>
                </a14:m>
                <a:r>
                  <a:rPr lang="en-US" b="0" i="0" dirty="0">
                    <a:solidFill>
                      <a:srgbClr val="000000"/>
                    </a:solidFill>
                    <a:effectLst/>
                    <a:latin typeface="Calibri (Body)"/>
                  </a:rPr>
                  <a:t>. (more on that later)</a:t>
                </a:r>
                <a:endParaRPr lang="en-US" dirty="0">
                  <a:latin typeface="Calibri (Body)"/>
                </a:endParaRPr>
              </a:p>
            </p:txBody>
          </p:sp>
        </mc:Choice>
        <mc:Fallback xmlns="">
          <p:sp>
            <p:nvSpPr>
              <p:cNvPr id="3" name="Content Placeholder 2">
                <a:extLst>
                  <a:ext uri="{FF2B5EF4-FFF2-40B4-BE49-F238E27FC236}">
                    <a16:creationId xmlns:a16="http://schemas.microsoft.com/office/drawing/2014/main" id="{E080DE76-CB1B-4CBC-926D-1F330C1E0693}"/>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0169CD-DBEC-4206-927B-5F0010458BC4}"/>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5DDCDFFB-93E7-4165-A8CA-98CEBC7E58AC}"/>
              </a:ext>
            </a:extLst>
          </p:cNvPr>
          <p:cNvSpPr>
            <a:spLocks noGrp="1"/>
          </p:cNvSpPr>
          <p:nvPr>
            <p:ph type="sldNum" sz="quarter" idx="12"/>
          </p:nvPr>
        </p:nvSpPr>
        <p:spPr/>
        <p:txBody>
          <a:bodyPr>
            <a:normAutofit/>
          </a:bodyPr>
          <a:lstStyle/>
          <a:p>
            <a:fld id="{BE0AF947-E962-4CDE-9BE9-1B36F7C4A011}" type="slidenum">
              <a:rPr lang="en-US" smtClean="0"/>
              <a:t>14</a:t>
            </a:fld>
            <a:endParaRPr lang="en-US"/>
          </a:p>
        </p:txBody>
      </p:sp>
    </p:spTree>
    <p:extLst>
      <p:ext uri="{BB962C8B-B14F-4D97-AF65-F5344CB8AC3E}">
        <p14:creationId xmlns:p14="http://schemas.microsoft.com/office/powerpoint/2010/main" val="397137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CF65-ED2F-48B7-B026-2D17830E2061}"/>
              </a:ext>
            </a:extLst>
          </p:cNvPr>
          <p:cNvSpPr>
            <a:spLocks noGrp="1"/>
          </p:cNvSpPr>
          <p:nvPr>
            <p:ph type="title"/>
          </p:nvPr>
        </p:nvSpPr>
        <p:spPr/>
        <p:txBody>
          <a:bodyPr/>
          <a:lstStyle/>
          <a:p>
            <a:r>
              <a:rPr lang="en-US" dirty="0"/>
              <a:t>Example</a:t>
            </a:r>
          </a:p>
        </p:txBody>
      </p:sp>
      <p:pic>
        <p:nvPicPr>
          <p:cNvPr id="1028" name="Picture 4" descr="Big o Cheatsheet - Data structures and Algorithms with thier complexities |  HackerEarth">
            <a:extLst>
              <a:ext uri="{FF2B5EF4-FFF2-40B4-BE49-F238E27FC236}">
                <a16:creationId xmlns:a16="http://schemas.microsoft.com/office/drawing/2014/main" id="{F3F8182D-9B0F-498C-9E66-7E14B652A3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6442" y="1838817"/>
            <a:ext cx="7459116" cy="432495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27670C8-EC08-4764-9B4E-C3CED219E7BE}"/>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985E031D-8F56-4F50-A6E2-E595E6C71CAA}"/>
              </a:ext>
            </a:extLst>
          </p:cNvPr>
          <p:cNvSpPr>
            <a:spLocks noGrp="1"/>
          </p:cNvSpPr>
          <p:nvPr>
            <p:ph type="sldNum" sz="quarter" idx="12"/>
          </p:nvPr>
        </p:nvSpPr>
        <p:spPr/>
        <p:txBody>
          <a:bodyPr>
            <a:normAutofit/>
          </a:bodyPr>
          <a:lstStyle/>
          <a:p>
            <a:fld id="{BE0AF947-E962-4CDE-9BE9-1B36F7C4A011}" type="slidenum">
              <a:rPr lang="en-US" smtClean="0"/>
              <a:t>15</a:t>
            </a:fld>
            <a:endParaRPr lang="en-US"/>
          </a:p>
        </p:txBody>
      </p:sp>
    </p:spTree>
    <p:extLst>
      <p:ext uri="{BB962C8B-B14F-4D97-AF65-F5344CB8AC3E}">
        <p14:creationId xmlns:p14="http://schemas.microsoft.com/office/powerpoint/2010/main" val="156509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D177-FC0F-44E6-95E8-1F510E18CDF2}"/>
              </a:ext>
            </a:extLst>
          </p:cNvPr>
          <p:cNvSpPr>
            <a:spLocks noGrp="1"/>
          </p:cNvSpPr>
          <p:nvPr>
            <p:ph type="title"/>
          </p:nvPr>
        </p:nvSpPr>
        <p:spPr/>
        <p:txBody>
          <a:bodyPr/>
          <a:lstStyle/>
          <a:p>
            <a:r>
              <a:rPr lang="en-US" dirty="0"/>
              <a:t>1.3 Sorting Algorithm</a:t>
            </a:r>
          </a:p>
        </p:txBody>
      </p:sp>
      <p:sp>
        <p:nvSpPr>
          <p:cNvPr id="3" name="Content Placeholder 2">
            <a:extLst>
              <a:ext uri="{FF2B5EF4-FFF2-40B4-BE49-F238E27FC236}">
                <a16:creationId xmlns:a16="http://schemas.microsoft.com/office/drawing/2014/main" id="{ACEB602F-CB36-4DF1-B26B-EE7D4C8E6B37}"/>
              </a:ext>
            </a:extLst>
          </p:cNvPr>
          <p:cNvSpPr>
            <a:spLocks noGrp="1"/>
          </p:cNvSpPr>
          <p:nvPr>
            <p:ph idx="1"/>
          </p:nvPr>
        </p:nvSpPr>
        <p:spPr/>
        <p:txBody>
          <a:bodyPr/>
          <a:lstStyle/>
          <a:p>
            <a:r>
              <a:rPr lang="en-US" b="0" i="0" dirty="0">
                <a:solidFill>
                  <a:srgbClr val="273239"/>
                </a:solidFill>
                <a:effectLst/>
              </a:rPr>
              <a:t>A </a:t>
            </a:r>
            <a:r>
              <a:rPr lang="en-US" dirty="0">
                <a:solidFill>
                  <a:srgbClr val="273239"/>
                </a:solidFill>
              </a:rPr>
              <a:t>s</a:t>
            </a:r>
            <a:r>
              <a:rPr lang="en-US" b="0" i="0" dirty="0">
                <a:solidFill>
                  <a:srgbClr val="273239"/>
                </a:solidFill>
                <a:effectLst/>
              </a:rPr>
              <a:t>orting algorithm is used to rearrange a given array or list of elements according to a comparison operator on the elements. The comparison operator is used to decide the new order of the element in the respective data structure.</a:t>
            </a:r>
          </a:p>
          <a:p>
            <a:endParaRPr lang="en-US" dirty="0">
              <a:solidFill>
                <a:srgbClr val="273239"/>
              </a:solidFill>
            </a:endParaRPr>
          </a:p>
          <a:p>
            <a:r>
              <a:rPr lang="en-US" dirty="0">
                <a:solidFill>
                  <a:srgbClr val="273239"/>
                </a:solidFill>
              </a:rPr>
              <a:t>Input: A sequence of n numbers (A</a:t>
            </a:r>
            <a:r>
              <a:rPr lang="en-US" baseline="-25000" dirty="0">
                <a:solidFill>
                  <a:srgbClr val="273239"/>
                </a:solidFill>
              </a:rPr>
              <a:t>1</a:t>
            </a:r>
            <a:r>
              <a:rPr lang="en-US" dirty="0">
                <a:solidFill>
                  <a:srgbClr val="273239"/>
                </a:solidFill>
              </a:rPr>
              <a:t>, A</a:t>
            </a:r>
            <a:r>
              <a:rPr lang="en-US" baseline="-25000" dirty="0">
                <a:solidFill>
                  <a:srgbClr val="273239"/>
                </a:solidFill>
              </a:rPr>
              <a:t>2</a:t>
            </a:r>
            <a:r>
              <a:rPr lang="en-US" dirty="0">
                <a:solidFill>
                  <a:srgbClr val="273239"/>
                </a:solidFill>
              </a:rPr>
              <a:t>, … , A</a:t>
            </a:r>
            <a:r>
              <a:rPr lang="en-US" baseline="-25000" dirty="0">
                <a:solidFill>
                  <a:srgbClr val="273239"/>
                </a:solidFill>
              </a:rPr>
              <a:t>n</a:t>
            </a:r>
            <a:r>
              <a:rPr lang="en-US" dirty="0">
                <a:solidFill>
                  <a:srgbClr val="273239"/>
                </a:solidFill>
              </a:rPr>
              <a:t>)</a:t>
            </a:r>
          </a:p>
          <a:p>
            <a:r>
              <a:rPr lang="en-US" dirty="0">
                <a:solidFill>
                  <a:srgbClr val="273239"/>
                </a:solidFill>
              </a:rPr>
              <a:t>Output: A premutation (recording) of the input sequence (A’</a:t>
            </a:r>
            <a:r>
              <a:rPr lang="en-US" baseline="-25000" dirty="0">
                <a:solidFill>
                  <a:srgbClr val="273239"/>
                </a:solidFill>
              </a:rPr>
              <a:t>1</a:t>
            </a:r>
            <a:r>
              <a:rPr lang="en-US" dirty="0">
                <a:solidFill>
                  <a:srgbClr val="273239"/>
                </a:solidFill>
              </a:rPr>
              <a:t>, A’</a:t>
            </a:r>
            <a:r>
              <a:rPr lang="en-US" baseline="-25000" dirty="0">
                <a:solidFill>
                  <a:srgbClr val="273239"/>
                </a:solidFill>
              </a:rPr>
              <a:t>2</a:t>
            </a:r>
            <a:r>
              <a:rPr lang="en-US" dirty="0">
                <a:solidFill>
                  <a:srgbClr val="273239"/>
                </a:solidFill>
              </a:rPr>
              <a:t>, … , </a:t>
            </a:r>
            <a:r>
              <a:rPr lang="en-US" dirty="0" err="1">
                <a:solidFill>
                  <a:srgbClr val="273239"/>
                </a:solidFill>
              </a:rPr>
              <a:t>A’</a:t>
            </a:r>
            <a:r>
              <a:rPr lang="en-US" baseline="-25000" dirty="0" err="1">
                <a:solidFill>
                  <a:srgbClr val="273239"/>
                </a:solidFill>
              </a:rPr>
              <a:t>n</a:t>
            </a:r>
            <a:r>
              <a:rPr lang="en-US" dirty="0">
                <a:solidFill>
                  <a:srgbClr val="273239"/>
                </a:solidFill>
              </a:rPr>
              <a:t>) such that A’</a:t>
            </a:r>
            <a:r>
              <a:rPr lang="en-US" baseline="-25000" dirty="0">
                <a:solidFill>
                  <a:srgbClr val="273239"/>
                </a:solidFill>
              </a:rPr>
              <a:t>1</a:t>
            </a:r>
            <a:r>
              <a:rPr lang="en-US" dirty="0">
                <a:solidFill>
                  <a:srgbClr val="273239"/>
                </a:solidFill>
              </a:rPr>
              <a:t> ≤ A’</a:t>
            </a:r>
            <a:r>
              <a:rPr lang="en-US" baseline="-25000" dirty="0">
                <a:solidFill>
                  <a:srgbClr val="273239"/>
                </a:solidFill>
              </a:rPr>
              <a:t>2</a:t>
            </a:r>
            <a:r>
              <a:rPr lang="en-US" dirty="0">
                <a:solidFill>
                  <a:srgbClr val="273239"/>
                </a:solidFill>
              </a:rPr>
              <a:t> ≤ … ≤ </a:t>
            </a:r>
            <a:r>
              <a:rPr lang="en-US" dirty="0" err="1">
                <a:solidFill>
                  <a:srgbClr val="273239"/>
                </a:solidFill>
              </a:rPr>
              <a:t>A’</a:t>
            </a:r>
            <a:r>
              <a:rPr lang="en-US" baseline="-25000" dirty="0" err="1">
                <a:solidFill>
                  <a:srgbClr val="273239"/>
                </a:solidFill>
              </a:rPr>
              <a:t>n</a:t>
            </a:r>
            <a:endParaRPr lang="en-US" baseline="-25000" dirty="0"/>
          </a:p>
        </p:txBody>
      </p:sp>
      <p:sp>
        <p:nvSpPr>
          <p:cNvPr id="4" name="Footer Placeholder 3">
            <a:extLst>
              <a:ext uri="{FF2B5EF4-FFF2-40B4-BE49-F238E27FC236}">
                <a16:creationId xmlns:a16="http://schemas.microsoft.com/office/drawing/2014/main" id="{8C5D04A5-85BA-42C3-B537-D0581F4AD1E2}"/>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6C0E3074-DC3C-4492-BF2C-D6D1B8871896}"/>
              </a:ext>
            </a:extLst>
          </p:cNvPr>
          <p:cNvSpPr>
            <a:spLocks noGrp="1"/>
          </p:cNvSpPr>
          <p:nvPr>
            <p:ph type="sldNum" sz="quarter" idx="12"/>
          </p:nvPr>
        </p:nvSpPr>
        <p:spPr/>
        <p:txBody>
          <a:bodyPr>
            <a:normAutofit/>
          </a:bodyPr>
          <a:lstStyle/>
          <a:p>
            <a:fld id="{BE0AF947-E962-4CDE-9BE9-1B36F7C4A011}" type="slidenum">
              <a:rPr lang="en-US" smtClean="0"/>
              <a:t>16</a:t>
            </a:fld>
            <a:endParaRPr lang="en-US"/>
          </a:p>
        </p:txBody>
      </p:sp>
    </p:spTree>
    <p:extLst>
      <p:ext uri="{BB962C8B-B14F-4D97-AF65-F5344CB8AC3E}">
        <p14:creationId xmlns:p14="http://schemas.microsoft.com/office/powerpoint/2010/main" val="230784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3157-46C2-4DAF-ADF8-9AB5D414611E}"/>
              </a:ext>
            </a:extLst>
          </p:cNvPr>
          <p:cNvSpPr>
            <a:spLocks noGrp="1"/>
          </p:cNvSpPr>
          <p:nvPr>
            <p:ph type="title"/>
          </p:nvPr>
        </p:nvSpPr>
        <p:spPr/>
        <p:txBody>
          <a:bodyPr/>
          <a:lstStyle/>
          <a:p>
            <a:r>
              <a:rPr lang="en-US" dirty="0"/>
              <a:t>Example</a:t>
            </a:r>
          </a:p>
        </p:txBody>
      </p:sp>
      <p:pic>
        <p:nvPicPr>
          <p:cNvPr id="5122" name="Picture 2" descr="Is it bubble sort or insertion sort? - Stack Overflow">
            <a:extLst>
              <a:ext uri="{FF2B5EF4-FFF2-40B4-BE49-F238E27FC236}">
                <a16:creationId xmlns:a16="http://schemas.microsoft.com/office/drawing/2014/main" id="{F46EBF6F-A845-43BC-A5F7-157576A28741}"/>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3537" y="2577306"/>
            <a:ext cx="8924925" cy="28479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CDA6D7D-F493-4166-9065-E6F72DAFA9C0}"/>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F846241-81B0-493A-9ED0-FB49D57E2636}"/>
              </a:ext>
            </a:extLst>
          </p:cNvPr>
          <p:cNvSpPr>
            <a:spLocks noGrp="1"/>
          </p:cNvSpPr>
          <p:nvPr>
            <p:ph type="sldNum" sz="quarter" idx="12"/>
          </p:nvPr>
        </p:nvSpPr>
        <p:spPr/>
        <p:txBody>
          <a:bodyPr>
            <a:normAutofit/>
          </a:bodyPr>
          <a:lstStyle/>
          <a:p>
            <a:fld id="{BE0AF947-E962-4CDE-9BE9-1B36F7C4A011}" type="slidenum">
              <a:rPr lang="en-US" smtClean="0"/>
              <a:t>17</a:t>
            </a:fld>
            <a:endParaRPr lang="en-US"/>
          </a:p>
        </p:txBody>
      </p:sp>
    </p:spTree>
    <p:extLst>
      <p:ext uri="{BB962C8B-B14F-4D97-AF65-F5344CB8AC3E}">
        <p14:creationId xmlns:p14="http://schemas.microsoft.com/office/powerpoint/2010/main" val="277625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13A7-5C54-4C14-B828-EA003DCA66BE}"/>
              </a:ext>
            </a:extLst>
          </p:cNvPr>
          <p:cNvSpPr>
            <a:spLocks noGrp="1"/>
          </p:cNvSpPr>
          <p:nvPr>
            <p:ph type="title"/>
          </p:nvPr>
        </p:nvSpPr>
        <p:spPr/>
        <p:txBody>
          <a:bodyPr/>
          <a:lstStyle/>
          <a:p>
            <a:r>
              <a:rPr lang="en-US" dirty="0"/>
              <a:t>Sorting Algorithm (cont.)</a:t>
            </a:r>
          </a:p>
        </p:txBody>
      </p:sp>
      <p:sp>
        <p:nvSpPr>
          <p:cNvPr id="3" name="Content Placeholder 2">
            <a:extLst>
              <a:ext uri="{FF2B5EF4-FFF2-40B4-BE49-F238E27FC236}">
                <a16:creationId xmlns:a16="http://schemas.microsoft.com/office/drawing/2014/main" id="{23E4F23F-FE40-4373-9F77-F5D023328B90}"/>
              </a:ext>
            </a:extLst>
          </p:cNvPr>
          <p:cNvSpPr>
            <a:spLocks noGrp="1"/>
          </p:cNvSpPr>
          <p:nvPr>
            <p:ph idx="1"/>
          </p:nvPr>
        </p:nvSpPr>
        <p:spPr/>
        <p:txBody>
          <a:bodyPr/>
          <a:lstStyle/>
          <a:p>
            <a:r>
              <a:rPr lang="en-US" dirty="0"/>
              <a:t>The </a:t>
            </a:r>
            <a:r>
              <a:rPr lang="en-US" b="1" dirty="0"/>
              <a:t>sorting problem </a:t>
            </a:r>
            <a:r>
              <a:rPr lang="en-US" b="1" dirty="0">
                <a:latin typeface="Assistant" panose="020B0604020202020204" pitchFamily="2" charset="-79"/>
                <a:cs typeface="Assistant" panose="020B0604020202020204" pitchFamily="2" charset="-79"/>
              </a:rPr>
              <a:t>→</a:t>
            </a:r>
            <a:r>
              <a:rPr lang="en-US" dirty="0"/>
              <a:t> a </a:t>
            </a:r>
            <a:r>
              <a:rPr lang="en-US" b="1" dirty="0"/>
              <a:t>problem</a:t>
            </a:r>
          </a:p>
          <a:p>
            <a:r>
              <a:rPr lang="en-US" b="1" dirty="0"/>
              <a:t>Insertion sort </a:t>
            </a:r>
            <a:r>
              <a:rPr lang="en-US" b="1" dirty="0">
                <a:latin typeface="Assistant" panose="020B0604020202020204" pitchFamily="2" charset="-79"/>
                <a:cs typeface="Assistant" panose="020B0604020202020204" pitchFamily="2" charset="-79"/>
              </a:rPr>
              <a:t>→ </a:t>
            </a:r>
            <a:r>
              <a:rPr lang="en-US" dirty="0"/>
              <a:t>an algorithm (</a:t>
            </a:r>
            <a:r>
              <a:rPr lang="en-US" b="1" dirty="0"/>
              <a:t>solution</a:t>
            </a:r>
            <a:r>
              <a:rPr lang="en-US" dirty="0"/>
              <a:t>)</a:t>
            </a:r>
          </a:p>
          <a:p>
            <a:r>
              <a:rPr lang="en-US" b="1" dirty="0"/>
              <a:t>Bubble sort </a:t>
            </a:r>
            <a:r>
              <a:rPr lang="en-US" b="1" dirty="0">
                <a:latin typeface="Assistant" panose="020B0604020202020204" pitchFamily="2" charset="-79"/>
                <a:cs typeface="Assistant" panose="020B0604020202020204" pitchFamily="2" charset="-79"/>
              </a:rPr>
              <a:t>→</a:t>
            </a:r>
            <a:r>
              <a:rPr lang="en-US" dirty="0"/>
              <a:t> an algorithm (</a:t>
            </a:r>
            <a:r>
              <a:rPr lang="en-US" b="1" dirty="0"/>
              <a:t>solution</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38B5C1B1-9017-4B92-80A9-8D66EE00AA2A}"/>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2F8156FF-895B-469A-93B7-06B57A63C720}"/>
              </a:ext>
            </a:extLst>
          </p:cNvPr>
          <p:cNvSpPr>
            <a:spLocks noGrp="1"/>
          </p:cNvSpPr>
          <p:nvPr>
            <p:ph type="sldNum" sz="quarter" idx="12"/>
          </p:nvPr>
        </p:nvSpPr>
        <p:spPr/>
        <p:txBody>
          <a:bodyPr>
            <a:normAutofit/>
          </a:bodyPr>
          <a:lstStyle/>
          <a:p>
            <a:fld id="{BE0AF947-E962-4CDE-9BE9-1B36F7C4A011}" type="slidenum">
              <a:rPr lang="en-US" smtClean="0"/>
              <a:t>18</a:t>
            </a:fld>
            <a:endParaRPr lang="en-US"/>
          </a:p>
        </p:txBody>
      </p:sp>
    </p:spTree>
    <p:extLst>
      <p:ext uri="{BB962C8B-B14F-4D97-AF65-F5344CB8AC3E}">
        <p14:creationId xmlns:p14="http://schemas.microsoft.com/office/powerpoint/2010/main" val="237451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BEB5-9D14-450C-A7A9-A49CF2105BD6}"/>
              </a:ext>
            </a:extLst>
          </p:cNvPr>
          <p:cNvSpPr>
            <a:spLocks noGrp="1"/>
          </p:cNvSpPr>
          <p:nvPr>
            <p:ph type="title"/>
          </p:nvPr>
        </p:nvSpPr>
        <p:spPr/>
        <p:txBody>
          <a:bodyPr/>
          <a:lstStyle/>
          <a:p>
            <a:r>
              <a:rPr lang="en-US" dirty="0"/>
              <a:t>Insertion sort</a:t>
            </a:r>
          </a:p>
        </p:txBody>
      </p:sp>
      <p:pic>
        <p:nvPicPr>
          <p:cNvPr id="6" name="Picture 4" descr="fig2-1">
            <a:extLst>
              <a:ext uri="{FF2B5EF4-FFF2-40B4-BE49-F238E27FC236}">
                <a16:creationId xmlns:a16="http://schemas.microsoft.com/office/drawing/2014/main" id="{F334F937-E730-46BD-978D-C55ACC6D06D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404"/>
          <a:stretch/>
        </p:blipFill>
        <p:spPr>
          <a:xfrm>
            <a:off x="3820791" y="1825625"/>
            <a:ext cx="4550418" cy="4029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ooter Placeholder 3">
            <a:extLst>
              <a:ext uri="{FF2B5EF4-FFF2-40B4-BE49-F238E27FC236}">
                <a16:creationId xmlns:a16="http://schemas.microsoft.com/office/drawing/2014/main" id="{C3292E0B-7F59-4997-B5D9-AFE436ADBE0E}"/>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BF9E75B7-CFE2-465D-A285-10154EA7784B}"/>
              </a:ext>
            </a:extLst>
          </p:cNvPr>
          <p:cNvSpPr>
            <a:spLocks noGrp="1"/>
          </p:cNvSpPr>
          <p:nvPr>
            <p:ph type="sldNum" sz="quarter" idx="12"/>
          </p:nvPr>
        </p:nvSpPr>
        <p:spPr/>
        <p:txBody>
          <a:bodyPr>
            <a:normAutofit/>
          </a:bodyPr>
          <a:lstStyle/>
          <a:p>
            <a:fld id="{BE0AF947-E962-4CDE-9BE9-1B36F7C4A011}" type="slidenum">
              <a:rPr lang="en-US" smtClean="0"/>
              <a:t>19</a:t>
            </a:fld>
            <a:endParaRPr lang="en-US"/>
          </a:p>
        </p:txBody>
      </p:sp>
    </p:spTree>
    <p:extLst>
      <p:ext uri="{BB962C8B-B14F-4D97-AF65-F5344CB8AC3E}">
        <p14:creationId xmlns:p14="http://schemas.microsoft.com/office/powerpoint/2010/main" val="204867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9281-0EB5-45ED-A697-233F865546E1}"/>
              </a:ext>
            </a:extLst>
          </p:cNvPr>
          <p:cNvSpPr>
            <a:spLocks noGrp="1"/>
          </p:cNvSpPr>
          <p:nvPr>
            <p:ph type="title"/>
          </p:nvPr>
        </p:nvSpPr>
        <p:spPr/>
        <p:txBody>
          <a:bodyPr/>
          <a:lstStyle/>
          <a:p>
            <a:r>
              <a:rPr lang="en-US" dirty="0"/>
              <a:t>1.1 Some Definitions</a:t>
            </a:r>
          </a:p>
        </p:txBody>
      </p:sp>
      <p:sp>
        <p:nvSpPr>
          <p:cNvPr id="3" name="Content Placeholder 2">
            <a:extLst>
              <a:ext uri="{FF2B5EF4-FFF2-40B4-BE49-F238E27FC236}">
                <a16:creationId xmlns:a16="http://schemas.microsoft.com/office/drawing/2014/main" id="{5A06103F-4A9B-424D-BE63-3506821D3C9D}"/>
              </a:ext>
            </a:extLst>
          </p:cNvPr>
          <p:cNvSpPr>
            <a:spLocks noGrp="1"/>
          </p:cNvSpPr>
          <p:nvPr>
            <p:ph idx="1"/>
          </p:nvPr>
        </p:nvSpPr>
        <p:spPr/>
        <p:txBody>
          <a:bodyPr/>
          <a:lstStyle/>
          <a:p>
            <a:r>
              <a:rPr lang="en-US" dirty="0"/>
              <a:t>Algorithm</a:t>
            </a:r>
          </a:p>
          <a:p>
            <a:r>
              <a:rPr lang="en-US" dirty="0"/>
              <a:t>Data Structure</a:t>
            </a:r>
          </a:p>
          <a:p>
            <a:r>
              <a:rPr lang="en-US" dirty="0"/>
              <a:t>Time Complexity</a:t>
            </a:r>
          </a:p>
        </p:txBody>
      </p:sp>
      <p:sp>
        <p:nvSpPr>
          <p:cNvPr id="4" name="Footer Placeholder 3">
            <a:extLst>
              <a:ext uri="{FF2B5EF4-FFF2-40B4-BE49-F238E27FC236}">
                <a16:creationId xmlns:a16="http://schemas.microsoft.com/office/drawing/2014/main" id="{0C55D050-A917-4BB5-B545-107ED235CC2A}"/>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6B259071-617E-40AA-BDE1-681F4DCAE041}"/>
              </a:ext>
            </a:extLst>
          </p:cNvPr>
          <p:cNvSpPr>
            <a:spLocks noGrp="1"/>
          </p:cNvSpPr>
          <p:nvPr>
            <p:ph type="sldNum" sz="quarter" idx="12"/>
          </p:nvPr>
        </p:nvSpPr>
        <p:spPr/>
        <p:txBody>
          <a:bodyPr>
            <a:normAutofit/>
          </a:bodyPr>
          <a:lstStyle/>
          <a:p>
            <a:fld id="{BE0AF947-E962-4CDE-9BE9-1B36F7C4A011}" type="slidenum">
              <a:rPr lang="en-US" smtClean="0"/>
              <a:t>2</a:t>
            </a:fld>
            <a:endParaRPr lang="en-US"/>
          </a:p>
        </p:txBody>
      </p:sp>
    </p:spTree>
    <p:extLst>
      <p:ext uri="{BB962C8B-B14F-4D97-AF65-F5344CB8AC3E}">
        <p14:creationId xmlns:p14="http://schemas.microsoft.com/office/powerpoint/2010/main" val="333596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66B2-84B9-4A28-9BCA-FD7B04A20A28}"/>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2FFB3C-730F-4749-B40F-3855CEC9A4AF}"/>
              </a:ext>
            </a:extLst>
          </p:cNvPr>
          <p:cNvSpPr>
            <a:spLocks noGrp="1"/>
          </p:cNvSpPr>
          <p:nvPr>
            <p:ph idx="1"/>
          </p:nvPr>
        </p:nvSpPr>
        <p:spPr/>
        <p:txBody>
          <a:bodyPr/>
          <a:lstStyle/>
          <a:p>
            <a:r>
              <a:rPr lang="en-US" dirty="0"/>
              <a:t>A good algorithm for sorting small sets of numbers</a:t>
            </a:r>
          </a:p>
          <a:p>
            <a:r>
              <a:rPr lang="en-US" dirty="0"/>
              <a:t>Exactly the same way you arrange a hand of cards</a:t>
            </a:r>
            <a:endParaRPr lang="fa-IR" dirty="0"/>
          </a:p>
          <a:p>
            <a:pPr marL="914400" lvl="1" indent="-457200">
              <a:buFont typeface="+mj-lt"/>
              <a:buAutoNum type="arabicPeriod"/>
            </a:pPr>
            <a:r>
              <a:rPr lang="en-US" dirty="0"/>
              <a:t>First, all the cards are on the back of the table and your left hand is empty</a:t>
            </a:r>
          </a:p>
          <a:p>
            <a:pPr marL="914400" lvl="1" indent="-457200">
              <a:buFont typeface="+mj-lt"/>
              <a:buAutoNum type="arabicPeriod"/>
            </a:pPr>
            <a:r>
              <a:rPr lang="en-US" dirty="0"/>
              <a:t>Take a card off the table and place it in the appropriate sorted place in your left hand</a:t>
            </a:r>
            <a:endParaRPr lang="fa-IR" dirty="0"/>
          </a:p>
          <a:p>
            <a:pPr marL="914400" lvl="1" indent="-457200">
              <a:buFont typeface="+mj-lt"/>
              <a:buAutoNum type="arabicPeriod"/>
            </a:pPr>
            <a:r>
              <a:rPr lang="en-US" dirty="0"/>
              <a:t>To find the right place for the next card, compare it with all the cards in the left hand one by one (from right to left)</a:t>
            </a:r>
            <a:endParaRPr lang="fa-IR" dirty="0"/>
          </a:p>
          <a:p>
            <a:pPr marL="914400" lvl="1" indent="-457200">
              <a:buFont typeface="+mj-lt"/>
              <a:buAutoNum type="arabicPeriod"/>
            </a:pPr>
            <a:r>
              <a:rPr lang="en-US" dirty="0"/>
              <a:t>All the cards in your left hand are sorted at any time</a:t>
            </a:r>
            <a:endParaRPr lang="fa-IR" dirty="0"/>
          </a:p>
          <a:p>
            <a:pPr lvl="1"/>
            <a:endParaRPr lang="en-US" dirty="0"/>
          </a:p>
        </p:txBody>
      </p:sp>
      <p:sp>
        <p:nvSpPr>
          <p:cNvPr id="4" name="Footer Placeholder 3">
            <a:extLst>
              <a:ext uri="{FF2B5EF4-FFF2-40B4-BE49-F238E27FC236}">
                <a16:creationId xmlns:a16="http://schemas.microsoft.com/office/drawing/2014/main" id="{D717B220-6FF7-4E7F-ADF1-BDA532DC5902}"/>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1055E99B-BB71-43B3-A264-148DB744FE8B}"/>
              </a:ext>
            </a:extLst>
          </p:cNvPr>
          <p:cNvSpPr>
            <a:spLocks noGrp="1"/>
          </p:cNvSpPr>
          <p:nvPr>
            <p:ph type="sldNum" sz="quarter" idx="12"/>
          </p:nvPr>
        </p:nvSpPr>
        <p:spPr/>
        <p:txBody>
          <a:bodyPr>
            <a:normAutofit/>
          </a:bodyPr>
          <a:lstStyle/>
          <a:p>
            <a:fld id="{BE0AF947-E962-4CDE-9BE9-1B36F7C4A011}" type="slidenum">
              <a:rPr lang="en-US" smtClean="0"/>
              <a:t>20</a:t>
            </a:fld>
            <a:endParaRPr lang="en-US"/>
          </a:p>
        </p:txBody>
      </p:sp>
    </p:spTree>
    <p:extLst>
      <p:ext uri="{BB962C8B-B14F-4D97-AF65-F5344CB8AC3E}">
        <p14:creationId xmlns:p14="http://schemas.microsoft.com/office/powerpoint/2010/main" val="384950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B9A2-3DC4-4E1A-B4DA-8895A8C60A0E}"/>
              </a:ext>
            </a:extLst>
          </p:cNvPr>
          <p:cNvSpPr>
            <a:spLocks noGrp="1"/>
          </p:cNvSpPr>
          <p:nvPr>
            <p:ph type="title"/>
          </p:nvPr>
        </p:nvSpPr>
        <p:spPr/>
        <p:txBody>
          <a:bodyPr/>
          <a:lstStyle/>
          <a:p>
            <a:r>
              <a:rPr lang="en-US" dirty="0"/>
              <a:t>Example</a:t>
            </a:r>
          </a:p>
        </p:txBody>
      </p:sp>
      <p:pic>
        <p:nvPicPr>
          <p:cNvPr id="6146" name="Picture 2" descr="Sorting Algorithm Explained With GIF Animations | Insertion sort, Bubble  sort, Algorithm">
            <a:extLst>
              <a:ext uri="{FF2B5EF4-FFF2-40B4-BE49-F238E27FC236}">
                <a16:creationId xmlns:a16="http://schemas.microsoft.com/office/drawing/2014/main" id="{D93FEAEA-747B-4026-8EB8-0869D2F520C1}"/>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3471862" y="2505869"/>
            <a:ext cx="5248275"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DC8BC46-6BE2-4BB7-802E-F025F3E6FCEC}"/>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3C8CF5F2-D185-4079-A735-DF11352C713F}"/>
              </a:ext>
            </a:extLst>
          </p:cNvPr>
          <p:cNvSpPr>
            <a:spLocks noGrp="1"/>
          </p:cNvSpPr>
          <p:nvPr>
            <p:ph type="sldNum" sz="quarter" idx="12"/>
          </p:nvPr>
        </p:nvSpPr>
        <p:spPr/>
        <p:txBody>
          <a:bodyPr>
            <a:normAutofit/>
          </a:bodyPr>
          <a:lstStyle/>
          <a:p>
            <a:fld id="{BE0AF947-E962-4CDE-9BE9-1B36F7C4A011}" type="slidenum">
              <a:rPr lang="en-US" smtClean="0"/>
              <a:t>21</a:t>
            </a:fld>
            <a:endParaRPr lang="en-US"/>
          </a:p>
        </p:txBody>
      </p:sp>
    </p:spTree>
    <p:extLst>
      <p:ext uri="{BB962C8B-B14F-4D97-AF65-F5344CB8AC3E}">
        <p14:creationId xmlns:p14="http://schemas.microsoft.com/office/powerpoint/2010/main" val="326249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2838-B5A4-446A-9219-2A83761FB8FF}"/>
              </a:ext>
            </a:extLst>
          </p:cNvPr>
          <p:cNvSpPr>
            <a:spLocks noGrp="1"/>
          </p:cNvSpPr>
          <p:nvPr>
            <p:ph type="title"/>
          </p:nvPr>
        </p:nvSpPr>
        <p:spPr/>
        <p:txBody>
          <a:bodyPr/>
          <a:lstStyle/>
          <a:p>
            <a:r>
              <a:rPr lang="en-US"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6CFA0E-7C40-44AB-92D0-E318F5EBD03F}"/>
                  </a:ext>
                </a:extLst>
              </p:cNvPr>
              <p:cNvSpPr>
                <a:spLocks noGrp="1"/>
              </p:cNvSpPr>
              <p:nvPr>
                <p:ph idx="1"/>
              </p:nvPr>
            </p:nvSpPr>
            <p:spPr/>
            <p:txBody>
              <a:bodyPr/>
              <a:lstStyle/>
              <a:p>
                <a:pPr marL="0" indent="0">
                  <a:buNone/>
                </a:pPr>
                <a:r>
                  <a:rPr lang="en-US" b="0" i="0" dirty="0">
                    <a:solidFill>
                      <a:srgbClr val="161616"/>
                    </a:solidFill>
                    <a:effectLst/>
                  </a:rPr>
                  <a:t>For each element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err="1"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 </m:t>
                    </m:r>
                  </m:oMath>
                </a14:m>
                <a:r>
                  <a:rPr lang="en-US" b="0" i="0" dirty="0">
                    <a:solidFill>
                      <a:srgbClr val="161616"/>
                    </a:solidFill>
                    <a:effectLst/>
                  </a:rPr>
                  <a:t>if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err="1"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 </m:t>
                    </m:r>
                    <m:r>
                      <a:rPr lang="en-US" b="0" i="1" dirty="0" smtClean="0">
                        <a:solidFill>
                          <a:srgbClr val="161616"/>
                        </a:solidFill>
                        <a:effectLst/>
                        <a:latin typeface="Cambria Math" panose="02040503050406030204" pitchFamily="18" charset="0"/>
                        <a:ea typeface="Cambria Math" panose="02040503050406030204" pitchFamily="18" charset="0"/>
                      </a:rPr>
                      <m:t>&gt; </m:t>
                    </m:r>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 </m:t>
                    </m:r>
                  </m:oMath>
                </a14:m>
                <a:r>
                  <a:rPr lang="en-US" b="0" i="0" dirty="0">
                    <a:solidFill>
                      <a:srgbClr val="161616"/>
                    </a:solidFill>
                    <a:effectLst/>
                  </a:rPr>
                  <a:t>swap the elements until </a:t>
                </a:r>
                <a:endParaRPr lang="en-US" b="0" i="1" dirty="0">
                  <a:solidFill>
                    <a:srgbClr val="161616"/>
                  </a:solidFill>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err="1"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 </m:t>
                      </m:r>
                      <m:r>
                        <a:rPr lang="en-US" b="0" i="1" dirty="0" smtClean="0">
                          <a:solidFill>
                            <a:srgbClr val="161616"/>
                          </a:solidFill>
                          <a:effectLst/>
                          <a:latin typeface="Cambria Math" panose="02040503050406030204" pitchFamily="18" charset="0"/>
                          <a:ea typeface="Cambria Math" panose="02040503050406030204" pitchFamily="18" charset="0"/>
                        </a:rPr>
                        <m:t>&lt; </m:t>
                      </m:r>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ED6CFA0E-7C40-44AB-92D0-E318F5EBD03F}"/>
                  </a:ext>
                </a:extLst>
              </p:cNvPr>
              <p:cNvSpPr>
                <a:spLocks noGrp="1" noRot="1" noChangeAspect="1" noMove="1" noResize="1" noEditPoints="1" noAdjustHandles="1" noChangeArrowheads="1" noChangeShapeType="1" noTextEdit="1"/>
              </p:cNvSpPr>
              <p:nvPr>
                <p:ph idx="1"/>
              </p:nvPr>
            </p:nvSpPr>
            <p:spPr>
              <a:blipFill>
                <a:blip r:embed="rId2"/>
                <a:stretch>
                  <a:fillRect l="-709" t="-11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D4CA59A-1813-4454-90E2-A72A60BCAB61}"/>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51A02A6C-47B7-4AA1-B97B-20B927EE85CE}"/>
              </a:ext>
            </a:extLst>
          </p:cNvPr>
          <p:cNvSpPr>
            <a:spLocks noGrp="1"/>
          </p:cNvSpPr>
          <p:nvPr>
            <p:ph type="sldNum" sz="quarter" idx="12"/>
          </p:nvPr>
        </p:nvSpPr>
        <p:spPr/>
        <p:txBody>
          <a:bodyPr>
            <a:normAutofit/>
          </a:bodyPr>
          <a:lstStyle/>
          <a:p>
            <a:fld id="{BE0AF947-E962-4CDE-9BE9-1B36F7C4A011}" type="slidenum">
              <a:rPr lang="en-US" smtClean="0"/>
              <a:t>22</a:t>
            </a:fld>
            <a:endParaRPr lang="en-US"/>
          </a:p>
        </p:txBody>
      </p:sp>
    </p:spTree>
    <p:extLst>
      <p:ext uri="{BB962C8B-B14F-4D97-AF65-F5344CB8AC3E}">
        <p14:creationId xmlns:p14="http://schemas.microsoft.com/office/powerpoint/2010/main" val="64718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D0E2-A32B-48DB-8B05-75BCF34504A3}"/>
              </a:ext>
            </a:extLst>
          </p:cNvPr>
          <p:cNvSpPr>
            <a:spLocks noGrp="1"/>
          </p:cNvSpPr>
          <p:nvPr>
            <p:ph type="title"/>
          </p:nvPr>
        </p:nvSpPr>
        <p:spPr/>
        <p:txBody>
          <a:bodyPr/>
          <a:lstStyle/>
          <a:p>
            <a:r>
              <a:rPr lang="en-US" dirty="0"/>
              <a:t>Pseudocode</a:t>
            </a:r>
          </a:p>
        </p:txBody>
      </p:sp>
      <p:graphicFrame>
        <p:nvGraphicFramePr>
          <p:cNvPr id="12" name="Content Placeholder 11">
            <a:extLst>
              <a:ext uri="{FF2B5EF4-FFF2-40B4-BE49-F238E27FC236}">
                <a16:creationId xmlns:a16="http://schemas.microsoft.com/office/drawing/2014/main" id="{F08793F5-3C81-4008-8359-BE1749AF0FCE}"/>
              </a:ext>
            </a:extLst>
          </p:cNvPr>
          <p:cNvGraphicFramePr>
            <a:graphicFrameLocks noGrp="1"/>
          </p:cNvGraphicFramePr>
          <p:nvPr>
            <p:ph idx="1"/>
            <p:extLst>
              <p:ext uri="{D42A27DB-BD31-4B8C-83A1-F6EECF244321}">
                <p14:modId xmlns:p14="http://schemas.microsoft.com/office/powerpoint/2010/main" val="1705236753"/>
              </p:ext>
            </p:extLst>
          </p:nvPr>
        </p:nvGraphicFramePr>
        <p:xfrm>
          <a:off x="2311640" y="2409005"/>
          <a:ext cx="7179051" cy="2047240"/>
        </p:xfrm>
        <a:graphic>
          <a:graphicData uri="http://schemas.openxmlformats.org/drawingml/2006/table">
            <a:tbl>
              <a:tblPr/>
              <a:tblGrid>
                <a:gridCol w="7179051">
                  <a:extLst>
                    <a:ext uri="{9D8B030D-6E8A-4147-A177-3AD203B41FA5}">
                      <a16:colId xmlns:a16="http://schemas.microsoft.com/office/drawing/2014/main" val="2186390351"/>
                    </a:ext>
                  </a:extLst>
                </a:gridCol>
              </a:tblGrid>
              <a:tr h="0">
                <a:tc>
                  <a:txBody>
                    <a:bodyPr/>
                    <a:lstStyle/>
                    <a:p>
                      <a:pPr rtl="0" fontAlgn="t">
                        <a:spcBef>
                          <a:spcPts val="0"/>
                        </a:spcBef>
                        <a:spcAft>
                          <a:spcPts val="0"/>
                        </a:spcAft>
                      </a:pPr>
                      <a:r>
                        <a:rPr lang="en-US" sz="1400" b="0" i="0" u="none" strike="noStrike" dirty="0" err="1">
                          <a:solidFill>
                            <a:srgbClr val="FFFFFF"/>
                          </a:solidFill>
                          <a:effectLst/>
                          <a:latin typeface="Consolas" panose="020B0609020204030204" pitchFamily="49" charset="0"/>
                        </a:rPr>
                        <a:t>Insertion_Sort</a:t>
                      </a:r>
                      <a:r>
                        <a:rPr lang="en-US" sz="1400" b="0" i="0" u="none" strike="noStrike" dirty="0">
                          <a:solidFill>
                            <a:srgbClr val="FFFFFF"/>
                          </a:solidFill>
                          <a:effectLst/>
                          <a:latin typeface="Consolas" panose="020B0609020204030204" pitchFamily="49" charset="0"/>
                        </a:rPr>
                        <a:t>(A)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for</a:t>
                      </a:r>
                      <a:r>
                        <a:rPr lang="en-US" sz="1400" b="0" i="0" u="none" strike="noStrike" dirty="0">
                          <a:solidFill>
                            <a:srgbClr val="FFFFFF"/>
                          </a:solidFill>
                          <a:effectLst/>
                          <a:latin typeface="Consolas" panose="020B0609020204030204" pitchFamily="49" charset="0"/>
                        </a:rPr>
                        <a:t> j &lt;- </a:t>
                      </a: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to length[A]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do  key &lt;- A[j]</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3</a:t>
                      </a:r>
                      <a:r>
                        <a:rPr lang="en-US" sz="1400" b="0" i="0" u="none" strike="noStrike" dirty="0">
                          <a:solidFill>
                            <a:srgbClr val="FFFFFF"/>
                          </a:solidFill>
                          <a:effectLst/>
                          <a:latin typeface="Consolas" panose="020B0609020204030204" pitchFamily="49" charset="0"/>
                        </a:rPr>
                        <a:t>         Insert A[j] into the stored sequence A[</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 j -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4</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&lt;- j - </a:t>
                      </a:r>
                      <a:r>
                        <a:rPr lang="en-US" sz="1400" b="0" i="0" u="none" strike="noStrike" dirty="0">
                          <a:solidFill>
                            <a:srgbClr val="D36363"/>
                          </a:solidFill>
                          <a:effectLst/>
                          <a:latin typeface="Consolas" panose="020B0609020204030204" pitchFamily="49" charset="0"/>
                        </a:rPr>
                        <a:t>1</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5</a:t>
                      </a:r>
                      <a:r>
                        <a:rPr lang="en-US" sz="1400" b="0" i="0" u="none" strike="noStrike" dirty="0">
                          <a:solidFill>
                            <a:srgbClr val="FFFFFF"/>
                          </a:solidFill>
                          <a:effectLst/>
                          <a:latin typeface="Consolas" panose="020B0609020204030204" pitchFamily="49" charset="0"/>
                        </a:rPr>
                        <a:t>         while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&gt; </a:t>
                      </a:r>
                      <a:r>
                        <a:rPr lang="en-US" sz="1400" b="0" i="0" u="none" strike="noStrike" dirty="0">
                          <a:solidFill>
                            <a:srgbClr val="D36363"/>
                          </a:solidFill>
                          <a:effectLst/>
                          <a:latin typeface="Consolas" panose="020B0609020204030204" pitchFamily="49" charset="0"/>
                        </a:rPr>
                        <a:t>0</a:t>
                      </a:r>
                      <a:r>
                        <a:rPr lang="en-US" sz="1400" b="0" i="0" u="none" strike="noStrike" dirty="0">
                          <a:solidFill>
                            <a:srgbClr val="FFFFFF"/>
                          </a:solidFill>
                          <a:effectLst/>
                          <a:latin typeface="Consolas" panose="020B0609020204030204" pitchFamily="49" charset="0"/>
                        </a:rPr>
                        <a:t> and A[</a:t>
                      </a:r>
                      <a:r>
                        <a:rPr lang="en-US" sz="1400" b="0" i="0" u="none" strike="noStrike" dirty="0">
                          <a:solidFill>
                            <a:srgbClr val="D36363"/>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&gt; 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6</a:t>
                      </a:r>
                      <a:r>
                        <a:rPr lang="en-US" sz="1400" b="0" i="0" u="none" strike="noStrike" dirty="0">
                          <a:solidFill>
                            <a:srgbClr val="FFFFFF"/>
                          </a:solidFill>
                          <a:effectLst/>
                          <a:latin typeface="Consolas" panose="020B0609020204030204" pitchFamily="49" charset="0"/>
                        </a:rPr>
                        <a:t>             do  A[i+</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&lt;- A[</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7</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&lt;-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D36363"/>
                          </a:solidFill>
                          <a:effectLst/>
                          <a:latin typeface="Consolas" panose="020B0609020204030204" pitchFamily="49" charset="0"/>
                        </a:rPr>
                        <a:t>1</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8</a:t>
                      </a:r>
                      <a:r>
                        <a:rPr lang="en-US" sz="1400" b="0" i="0" u="none" strike="noStrike" dirty="0">
                          <a:solidFill>
                            <a:srgbClr val="FFFFFF"/>
                          </a:solidFill>
                          <a:effectLst/>
                          <a:latin typeface="Consolas" panose="020B0609020204030204" pitchFamily="49" charset="0"/>
                        </a:rPr>
                        <a:t>         A[i+</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&lt;- key</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713314415"/>
                  </a:ext>
                </a:extLst>
              </a:tr>
            </a:tbl>
          </a:graphicData>
        </a:graphic>
      </p:graphicFrame>
      <p:sp>
        <p:nvSpPr>
          <p:cNvPr id="4" name="Footer Placeholder 3">
            <a:extLst>
              <a:ext uri="{FF2B5EF4-FFF2-40B4-BE49-F238E27FC236}">
                <a16:creationId xmlns:a16="http://schemas.microsoft.com/office/drawing/2014/main" id="{00F02E6F-9445-4D97-ABFF-90FA0081B8BB}"/>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391F4F08-93DA-44EB-978D-D44FE70E2732}"/>
              </a:ext>
            </a:extLst>
          </p:cNvPr>
          <p:cNvSpPr>
            <a:spLocks noGrp="1"/>
          </p:cNvSpPr>
          <p:nvPr>
            <p:ph type="sldNum" sz="quarter" idx="12"/>
          </p:nvPr>
        </p:nvSpPr>
        <p:spPr/>
        <p:txBody>
          <a:bodyPr>
            <a:normAutofit/>
          </a:bodyPr>
          <a:lstStyle/>
          <a:p>
            <a:fld id="{BE0AF947-E962-4CDE-9BE9-1B36F7C4A011}" type="slidenum">
              <a:rPr lang="en-US" smtClean="0"/>
              <a:t>23</a:t>
            </a:fld>
            <a:endParaRPr lang="en-US"/>
          </a:p>
        </p:txBody>
      </p:sp>
      <p:sp>
        <p:nvSpPr>
          <p:cNvPr id="9" name="Rectangle 2">
            <a:extLst>
              <a:ext uri="{FF2B5EF4-FFF2-40B4-BE49-F238E27FC236}">
                <a16:creationId xmlns:a16="http://schemas.microsoft.com/office/drawing/2014/main" id="{D5E33F99-216C-47ED-8765-25A6885EEA20}"/>
              </a:ext>
            </a:extLst>
          </p:cNvPr>
          <p:cNvSpPr>
            <a:spLocks noChangeArrowheads="1"/>
          </p:cNvSpPr>
          <p:nvPr/>
        </p:nvSpPr>
        <p:spPr bwMode="auto">
          <a:xfrm>
            <a:off x="1532667" y="-810392"/>
            <a:ext cx="43189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Rectangle 3">
            <a:extLst>
              <a:ext uri="{FF2B5EF4-FFF2-40B4-BE49-F238E27FC236}">
                <a16:creationId xmlns:a16="http://schemas.microsoft.com/office/drawing/2014/main" id="{D3AEE302-F61A-4A8E-BAA7-40DFA6D9CAF0}"/>
              </a:ext>
            </a:extLst>
          </p:cNvPr>
          <p:cNvSpPr>
            <a:spLocks noChangeArrowheads="1"/>
          </p:cNvSpPr>
          <p:nvPr/>
        </p:nvSpPr>
        <p:spPr bwMode="auto">
          <a:xfrm>
            <a:off x="3247709" y="2676677"/>
            <a:ext cx="58127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2017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68C7-D3B5-450E-A9C0-0C1D8E08FB36}"/>
              </a:ext>
            </a:extLst>
          </p:cNvPr>
          <p:cNvSpPr>
            <a:spLocks noGrp="1"/>
          </p:cNvSpPr>
          <p:nvPr>
            <p:ph type="title"/>
          </p:nvPr>
        </p:nvSpPr>
        <p:spPr/>
        <p:txBody>
          <a:bodyPr/>
          <a:lstStyle/>
          <a:p>
            <a:r>
              <a:rPr lang="en-US" dirty="0"/>
              <a:t>Complexity</a:t>
            </a:r>
          </a:p>
        </p:txBody>
      </p:sp>
      <p:pic>
        <p:nvPicPr>
          <p:cNvPr id="6" name="Picture 12" descr="insertion_sort_a2">
            <a:extLst>
              <a:ext uri="{FF2B5EF4-FFF2-40B4-BE49-F238E27FC236}">
                <a16:creationId xmlns:a16="http://schemas.microsoft.com/office/drawing/2014/main" id="{06977226-2933-4976-A11D-69DAE0154F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604" y="1690688"/>
            <a:ext cx="7572791" cy="32941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ooter Placeholder 3">
            <a:extLst>
              <a:ext uri="{FF2B5EF4-FFF2-40B4-BE49-F238E27FC236}">
                <a16:creationId xmlns:a16="http://schemas.microsoft.com/office/drawing/2014/main" id="{D5182D98-32ED-4694-A322-22D063A226BE}"/>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EBE183A3-58CC-4813-BC68-FB4F2A9D4D27}"/>
              </a:ext>
            </a:extLst>
          </p:cNvPr>
          <p:cNvSpPr>
            <a:spLocks noGrp="1"/>
          </p:cNvSpPr>
          <p:nvPr>
            <p:ph type="sldNum" sz="quarter" idx="12"/>
          </p:nvPr>
        </p:nvSpPr>
        <p:spPr/>
        <p:txBody>
          <a:bodyPr>
            <a:normAutofit/>
          </a:bodyPr>
          <a:lstStyle/>
          <a:p>
            <a:fld id="{BE0AF947-E962-4CDE-9BE9-1B36F7C4A011}" type="slidenum">
              <a:rPr lang="en-US" smtClean="0"/>
              <a:t>24</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F43CF24-32AF-469C-8074-75C34F99DC0F}"/>
                  </a:ext>
                </a:extLst>
              </p:cNvPr>
              <p:cNvSpPr txBox="1"/>
              <p:nvPr/>
            </p:nvSpPr>
            <p:spPr>
              <a:xfrm>
                <a:off x="2309604" y="5031413"/>
                <a:ext cx="7572790" cy="1193981"/>
              </a:xfrm>
              <a:prstGeom prst="rect">
                <a:avLst/>
              </a:prstGeom>
              <a:noFill/>
            </p:spPr>
            <p:txBody>
              <a:bodyPr wrap="square">
                <a:spAutoFit/>
              </a:bodyPr>
              <a:lstStyle/>
              <a:p>
                <a:pPr marL="0" indent="0">
                  <a:spcBef>
                    <a:spcPct val="0"/>
                  </a:spcBef>
                  <a:buNone/>
                </a:pPr>
                <a14:m>
                  <m:oMath xmlns:m="http://schemas.openxmlformats.org/officeDocument/2006/math">
                    <m:r>
                      <a:rPr lang="en-US" altLang="en-US" i="1" dirty="0" smtClean="0">
                        <a:latin typeface="Cambria Math" panose="02040503050406030204" pitchFamily="18" charset="0"/>
                      </a:rPr>
                      <m:t>𝑡</m:t>
                    </m:r>
                    <m:r>
                      <a:rPr lang="en-US" altLang="en-US" i="1" baseline="-25000" dirty="0" err="1">
                        <a:latin typeface="Cambria Math" panose="02040503050406030204" pitchFamily="18" charset="0"/>
                      </a:rPr>
                      <m:t>𝑗</m:t>
                    </m:r>
                  </m:oMath>
                </a14:m>
                <a:r>
                  <a:rPr lang="en-US" altLang="en-US" dirty="0"/>
                  <a:t> is the number of times the while loop test in line 5 is executed for that value of j.</a:t>
                </a:r>
              </a:p>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𝑇</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𝑐</m:t>
                      </m:r>
                      <m:r>
                        <a:rPr lang="en-US" altLang="en-US" i="1" baseline="-25000" dirty="0">
                          <a:latin typeface="Cambria Math" panose="02040503050406030204" pitchFamily="18" charset="0"/>
                        </a:rPr>
                        <m:t>1</m:t>
                      </m:r>
                      <m:r>
                        <a:rPr lang="en-US" altLang="en-US" i="1" dirty="0">
                          <a:latin typeface="Cambria Math" panose="02040503050406030204" pitchFamily="18" charset="0"/>
                        </a:rPr>
                        <m:t>𝑛</m:t>
                      </m:r>
                      <m:r>
                        <a:rPr lang="en-US" altLang="en-US" i="1" dirty="0">
                          <a:latin typeface="Cambria Math" panose="02040503050406030204" pitchFamily="18" charset="0"/>
                        </a:rPr>
                        <m:t> + </m:t>
                      </m:r>
                      <m:r>
                        <a:rPr lang="en-US" altLang="en-US" i="1" dirty="0">
                          <a:latin typeface="Cambria Math" panose="02040503050406030204" pitchFamily="18" charset="0"/>
                        </a:rPr>
                        <m:t>𝑐</m:t>
                      </m:r>
                      <m:r>
                        <a:rPr lang="en-US" altLang="en-US" i="1" baseline="-25000" dirty="0">
                          <a:latin typeface="Cambria Math" panose="02040503050406030204" pitchFamily="18" charset="0"/>
                        </a:rPr>
                        <m:t>2</m:t>
                      </m:r>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 + </m:t>
                      </m:r>
                      <m:r>
                        <a:rPr lang="en-US" altLang="en-US" i="1" dirty="0">
                          <a:latin typeface="Cambria Math" panose="02040503050406030204" pitchFamily="18" charset="0"/>
                        </a:rPr>
                        <m:t>𝑐</m:t>
                      </m:r>
                      <m:r>
                        <a:rPr lang="en-US" altLang="en-US" i="1" baseline="-25000" dirty="0">
                          <a:latin typeface="Cambria Math" panose="02040503050406030204" pitchFamily="18" charset="0"/>
                        </a:rPr>
                        <m:t>4</m:t>
                      </m:r>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 + </m:t>
                      </m:r>
                      <m:r>
                        <a:rPr lang="en-US" altLang="en-US" i="1" dirty="0">
                          <a:latin typeface="Cambria Math" panose="02040503050406030204" pitchFamily="18" charset="0"/>
                        </a:rPr>
                        <m:t>𝑐</m:t>
                      </m:r>
                      <m:r>
                        <a:rPr lang="en-US" altLang="en-US" i="1" baseline="-25000" dirty="0">
                          <a:latin typeface="Cambria Math" panose="02040503050406030204" pitchFamily="18" charset="0"/>
                        </a:rPr>
                        <m:t>5</m:t>
                      </m:r>
                      <m:r>
                        <a:rPr lang="en-US" altLang="en-US" i="1" baseline="-25000" dirty="0">
                          <a:latin typeface="Cambria Math" panose="02040503050406030204" pitchFamily="18" charset="0"/>
                        </a:rPr>
                        <m:t> ∑</m:t>
                      </m:r>
                      <m:r>
                        <a:rPr lang="en-US" altLang="en-US" i="1" baseline="-25000" dirty="0">
                          <a:latin typeface="Cambria Math" panose="02040503050406030204" pitchFamily="18" charset="0"/>
                        </a:rPr>
                        <m:t>𝑗</m:t>
                      </m:r>
                      <m:r>
                        <a:rPr lang="en-US" altLang="en-US" i="1" baseline="-25000" dirty="0">
                          <a:latin typeface="Cambria Math" panose="02040503050406030204" pitchFamily="18" charset="0"/>
                        </a:rPr>
                        <m:t>=</m:t>
                      </m:r>
                      <m:r>
                        <a:rPr lang="en-US" altLang="en-US" i="1" baseline="-25000" dirty="0">
                          <a:latin typeface="Cambria Math" panose="02040503050406030204" pitchFamily="18" charset="0"/>
                        </a:rPr>
                        <m:t>2</m:t>
                      </m:r>
                      <m:r>
                        <a:rPr lang="en-US" altLang="en-US" i="1" baseline="-25000" dirty="0">
                          <a:latin typeface="Cambria Math" panose="02040503050406030204" pitchFamily="18" charset="0"/>
                        </a:rPr>
                        <m:t>..</m:t>
                      </m:r>
                      <m:r>
                        <a:rPr lang="en-US" altLang="en-US" i="1" baseline="-25000" dirty="0">
                          <a:latin typeface="Cambria Math" panose="02040503050406030204" pitchFamily="18" charset="0"/>
                        </a:rPr>
                        <m:t>𝑛</m:t>
                      </m:r>
                      <m:r>
                        <a:rPr lang="en-US" altLang="en-US" i="1" dirty="0">
                          <a:latin typeface="Cambria Math" panose="02040503050406030204" pitchFamily="18" charset="0"/>
                        </a:rPr>
                        <m:t> </m:t>
                      </m:r>
                      <m:r>
                        <a:rPr lang="en-US" altLang="en-US" i="1" dirty="0" err="1">
                          <a:latin typeface="Cambria Math" panose="02040503050406030204" pitchFamily="18" charset="0"/>
                        </a:rPr>
                        <m:t>𝑡</m:t>
                      </m:r>
                      <m:r>
                        <a:rPr lang="en-US" altLang="en-US" i="1" baseline="-25000" dirty="0" err="1">
                          <a:latin typeface="Cambria Math" panose="02040503050406030204" pitchFamily="18" charset="0"/>
                        </a:rPr>
                        <m:t>𝑗</m:t>
                      </m:r>
                      <m:r>
                        <a:rPr lang="en-US" altLang="en-US" i="1" baseline="-25000" dirty="0">
                          <a:latin typeface="Cambria Math" panose="02040503050406030204" pitchFamily="18" charset="0"/>
                        </a:rPr>
                        <m:t> </m:t>
                      </m:r>
                      <m:r>
                        <a:rPr lang="en-US" altLang="en-US" i="1" dirty="0">
                          <a:latin typeface="Cambria Math" panose="02040503050406030204" pitchFamily="18" charset="0"/>
                        </a:rPr>
                        <m:t>+ </m:t>
                      </m:r>
                      <m:r>
                        <a:rPr lang="en-US" altLang="en-US" i="1" dirty="0">
                          <a:latin typeface="Cambria Math" panose="02040503050406030204" pitchFamily="18" charset="0"/>
                        </a:rPr>
                        <m:t>𝑐</m:t>
                      </m:r>
                      <m:r>
                        <a:rPr lang="en-US" altLang="en-US" i="1" baseline="-25000" dirty="0">
                          <a:latin typeface="Cambria Math" panose="02040503050406030204" pitchFamily="18" charset="0"/>
                        </a:rPr>
                        <m:t>6</m:t>
                      </m:r>
                      <m:r>
                        <a:rPr lang="en-US" altLang="en-US" i="1" dirty="0">
                          <a:latin typeface="Cambria Math" panose="02040503050406030204" pitchFamily="18" charset="0"/>
                        </a:rPr>
                        <m:t> ∑</m:t>
                      </m:r>
                      <m:r>
                        <a:rPr lang="en-US" altLang="en-US" i="1" baseline="-25000" dirty="0">
                          <a:latin typeface="Cambria Math" panose="02040503050406030204" pitchFamily="18" charset="0"/>
                        </a:rPr>
                        <m:t>𝑗</m:t>
                      </m:r>
                      <m:r>
                        <a:rPr lang="en-US" altLang="en-US" i="1" baseline="-25000" dirty="0">
                          <a:latin typeface="Cambria Math" panose="02040503050406030204" pitchFamily="18" charset="0"/>
                        </a:rPr>
                        <m:t>=</m:t>
                      </m:r>
                      <m:r>
                        <a:rPr lang="en-US" altLang="en-US" i="1" baseline="-25000" dirty="0">
                          <a:latin typeface="Cambria Math" panose="02040503050406030204" pitchFamily="18" charset="0"/>
                        </a:rPr>
                        <m:t>2</m:t>
                      </m:r>
                      <m:r>
                        <a:rPr lang="en-US" altLang="en-US" i="1" baseline="-25000" dirty="0">
                          <a:latin typeface="Cambria Math" panose="02040503050406030204" pitchFamily="18" charset="0"/>
                        </a:rPr>
                        <m:t>..</m:t>
                      </m:r>
                      <m:r>
                        <a:rPr lang="en-US" altLang="en-US" i="1" baseline="-25000" dirty="0">
                          <a:latin typeface="Cambria Math" panose="02040503050406030204" pitchFamily="18" charset="0"/>
                        </a:rPr>
                        <m:t>𝑛</m:t>
                      </m:r>
                      <m:r>
                        <a:rPr lang="en-US" altLang="en-US" i="1" dirty="0">
                          <a:latin typeface="Cambria Math" panose="02040503050406030204" pitchFamily="18" charset="0"/>
                        </a:rPr>
                        <m:t> (</m:t>
                      </m:r>
                      <m:r>
                        <a:rPr lang="en-US" altLang="en-US" i="1" dirty="0">
                          <a:latin typeface="Cambria Math" panose="02040503050406030204" pitchFamily="18" charset="0"/>
                        </a:rPr>
                        <m:t>𝑡𝑗</m:t>
                      </m:r>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 + </m:t>
                      </m:r>
                      <m:r>
                        <a:rPr lang="en-US" altLang="en-US" i="1" dirty="0" smtClean="0">
                          <a:latin typeface="Cambria Math" panose="02040503050406030204" pitchFamily="18" charset="0"/>
                        </a:rPr>
                        <m:t>𝑐</m:t>
                      </m:r>
                      <m:r>
                        <a:rPr lang="en-US" altLang="en-US" i="1" baseline="-25000" dirty="0">
                          <a:latin typeface="Cambria Math" panose="02040503050406030204" pitchFamily="18" charset="0"/>
                        </a:rPr>
                        <m:t>7</m:t>
                      </m:r>
                      <m:r>
                        <a:rPr lang="en-US" altLang="en-US" i="1" dirty="0">
                          <a:latin typeface="Cambria Math" panose="02040503050406030204" pitchFamily="18" charset="0"/>
                        </a:rPr>
                        <m:t> ∑</m:t>
                      </m:r>
                      <m:r>
                        <a:rPr lang="en-US" altLang="en-US" i="1" baseline="-25000" dirty="0">
                          <a:latin typeface="Cambria Math" panose="02040503050406030204" pitchFamily="18" charset="0"/>
                        </a:rPr>
                        <m:t>𝑗</m:t>
                      </m:r>
                      <m:r>
                        <a:rPr lang="en-US" altLang="en-US" i="1" baseline="-25000" dirty="0">
                          <a:latin typeface="Cambria Math" panose="02040503050406030204" pitchFamily="18" charset="0"/>
                        </a:rPr>
                        <m:t>=</m:t>
                      </m:r>
                      <m:r>
                        <a:rPr lang="en-US" altLang="en-US" i="1" baseline="-25000" dirty="0">
                          <a:latin typeface="Cambria Math" panose="02040503050406030204" pitchFamily="18" charset="0"/>
                        </a:rPr>
                        <m:t>2</m:t>
                      </m:r>
                      <m:r>
                        <a:rPr lang="en-US" altLang="en-US" i="1" baseline="-25000" dirty="0">
                          <a:latin typeface="Cambria Math" panose="02040503050406030204" pitchFamily="18" charset="0"/>
                        </a:rPr>
                        <m:t>..</m:t>
                      </m:r>
                      <m:r>
                        <a:rPr lang="en-US" altLang="en-US" i="1" baseline="-25000" dirty="0">
                          <a:latin typeface="Cambria Math" panose="02040503050406030204" pitchFamily="18" charset="0"/>
                        </a:rPr>
                        <m:t>𝑛</m:t>
                      </m:r>
                      <m:r>
                        <a:rPr lang="en-US" altLang="en-US" i="1" dirty="0">
                          <a:latin typeface="Cambria Math" panose="02040503050406030204" pitchFamily="18" charset="0"/>
                        </a:rPr>
                        <m:t> (</m:t>
                      </m:r>
                      <m:r>
                        <a:rPr lang="en-US" altLang="en-US" i="1" dirty="0">
                          <a:latin typeface="Cambria Math" panose="02040503050406030204" pitchFamily="18" charset="0"/>
                        </a:rPr>
                        <m:t>𝑡𝑗</m:t>
                      </m:r>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 + </m:t>
                      </m:r>
                      <m:r>
                        <a:rPr lang="en-US" altLang="en-US" i="1" dirty="0">
                          <a:latin typeface="Cambria Math" panose="02040503050406030204" pitchFamily="18" charset="0"/>
                        </a:rPr>
                        <m:t>𝑐</m:t>
                      </m:r>
                      <m:r>
                        <a:rPr lang="en-US" altLang="en-US" i="1" baseline="-25000" dirty="0">
                          <a:latin typeface="Cambria Math" panose="02040503050406030204" pitchFamily="18" charset="0"/>
                        </a:rPr>
                        <m:t>8</m:t>
                      </m:r>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 </m:t>
                      </m:r>
                    </m:oMath>
                  </m:oMathPara>
                </a14:m>
                <a:endParaRPr lang="en-US" altLang="en-US" dirty="0"/>
              </a:p>
            </p:txBody>
          </p:sp>
        </mc:Choice>
        <mc:Fallback xmlns="">
          <p:sp>
            <p:nvSpPr>
              <p:cNvPr id="8" name="TextBox 7">
                <a:extLst>
                  <a:ext uri="{FF2B5EF4-FFF2-40B4-BE49-F238E27FC236}">
                    <a16:creationId xmlns:a16="http://schemas.microsoft.com/office/drawing/2014/main" id="{6F43CF24-32AF-469C-8074-75C34F99DC0F}"/>
                  </a:ext>
                </a:extLst>
              </p:cNvPr>
              <p:cNvSpPr txBox="1">
                <a:spLocks noRot="1" noChangeAspect="1" noMove="1" noResize="1" noEditPoints="1" noAdjustHandles="1" noChangeArrowheads="1" noChangeShapeType="1" noTextEdit="1"/>
              </p:cNvSpPr>
              <p:nvPr/>
            </p:nvSpPr>
            <p:spPr>
              <a:xfrm>
                <a:off x="2309604" y="5031413"/>
                <a:ext cx="7572790" cy="1193981"/>
              </a:xfrm>
              <a:prstGeom prst="rect">
                <a:avLst/>
              </a:prstGeom>
              <a:blipFill>
                <a:blip r:embed="rId3"/>
                <a:stretch>
                  <a:fillRect l="-725" t="-2551" b="-3571"/>
                </a:stretch>
              </a:blipFill>
            </p:spPr>
            <p:txBody>
              <a:bodyPr/>
              <a:lstStyle/>
              <a:p>
                <a:r>
                  <a:rPr lang="en-US">
                    <a:noFill/>
                  </a:rPr>
                  <a:t> </a:t>
                </a:r>
              </a:p>
            </p:txBody>
          </p:sp>
        </mc:Fallback>
      </mc:AlternateContent>
    </p:spTree>
    <p:extLst>
      <p:ext uri="{BB962C8B-B14F-4D97-AF65-F5344CB8AC3E}">
        <p14:creationId xmlns:p14="http://schemas.microsoft.com/office/powerpoint/2010/main" val="321213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4EA3-9E8D-4A21-BE6A-23A8DEBF47A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9264667F-7333-4FF4-BA04-8C982F852E0C}"/>
              </a:ext>
            </a:extLst>
          </p:cNvPr>
          <p:cNvSpPr>
            <a:spLocks noGrp="1"/>
          </p:cNvSpPr>
          <p:nvPr>
            <p:ph idx="1"/>
          </p:nvPr>
        </p:nvSpPr>
        <p:spPr/>
        <p:txBody>
          <a:bodyPr>
            <a:normAutofit/>
          </a:bodyPr>
          <a:lstStyle/>
          <a:p>
            <a:pPr>
              <a:spcBef>
                <a:spcPct val="0"/>
              </a:spcBef>
            </a:pPr>
            <a:r>
              <a:rPr lang="en-US" altLang="en-US" dirty="0"/>
              <a:t>What are the </a:t>
            </a:r>
            <a:r>
              <a:rPr lang="en-US" altLang="en-US" i="1" dirty="0"/>
              <a:t>best-case</a:t>
            </a:r>
            <a:r>
              <a:rPr lang="en-US" altLang="en-US" dirty="0"/>
              <a:t> and </a:t>
            </a:r>
            <a:r>
              <a:rPr lang="en-US" altLang="en-US" i="1" dirty="0"/>
              <a:t>worst-case</a:t>
            </a:r>
            <a:r>
              <a:rPr lang="en-US" altLang="en-US" dirty="0"/>
              <a:t> running times of INSERTION-SORT?</a:t>
            </a:r>
          </a:p>
          <a:p>
            <a:pPr>
              <a:spcBef>
                <a:spcPct val="0"/>
              </a:spcBef>
            </a:pPr>
            <a:r>
              <a:rPr lang="en-US" altLang="en-US" dirty="0"/>
              <a:t>How about </a:t>
            </a:r>
            <a:r>
              <a:rPr lang="en-US" altLang="en-US" i="1" dirty="0"/>
              <a:t>average-case</a:t>
            </a:r>
            <a:r>
              <a:rPr lang="en-US" altLang="en-US" dirty="0"/>
              <a:t>?</a:t>
            </a:r>
          </a:p>
        </p:txBody>
      </p:sp>
      <p:sp>
        <p:nvSpPr>
          <p:cNvPr id="4" name="Footer Placeholder 3">
            <a:extLst>
              <a:ext uri="{FF2B5EF4-FFF2-40B4-BE49-F238E27FC236}">
                <a16:creationId xmlns:a16="http://schemas.microsoft.com/office/drawing/2014/main" id="{B54E5B7C-3A38-4A16-99D1-0DF35F21D05F}"/>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D7D99AA6-ADC4-47F9-93DF-34071F05DB17}"/>
              </a:ext>
            </a:extLst>
          </p:cNvPr>
          <p:cNvSpPr>
            <a:spLocks noGrp="1"/>
          </p:cNvSpPr>
          <p:nvPr>
            <p:ph type="sldNum" sz="quarter" idx="12"/>
          </p:nvPr>
        </p:nvSpPr>
        <p:spPr/>
        <p:txBody>
          <a:bodyPr>
            <a:normAutofit/>
          </a:bodyPr>
          <a:lstStyle/>
          <a:p>
            <a:fld id="{BE0AF947-E962-4CDE-9BE9-1B36F7C4A011}" type="slidenum">
              <a:rPr lang="en-US" smtClean="0"/>
              <a:t>25</a:t>
            </a:fld>
            <a:endParaRPr lang="en-US"/>
          </a:p>
        </p:txBody>
      </p:sp>
    </p:spTree>
    <p:extLst>
      <p:ext uri="{BB962C8B-B14F-4D97-AF65-F5344CB8AC3E}">
        <p14:creationId xmlns:p14="http://schemas.microsoft.com/office/powerpoint/2010/main" val="1709086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5948-61D6-4FEB-9B2D-8B80A70379AB}"/>
              </a:ext>
            </a:extLst>
          </p:cNvPr>
          <p:cNvSpPr>
            <a:spLocks noGrp="1"/>
          </p:cNvSpPr>
          <p:nvPr>
            <p:ph type="title"/>
          </p:nvPr>
        </p:nvSpPr>
        <p:spPr/>
        <p:txBody>
          <a:bodyPr/>
          <a:lstStyle/>
          <a:p>
            <a:r>
              <a:rPr lang="en-US" dirty="0"/>
              <a:t>Best case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96781C-F818-48D1-8838-6E24CF1F6A2F}"/>
                  </a:ext>
                </a:extLst>
              </p:cNvPr>
              <p:cNvSpPr>
                <a:spLocks noGrp="1"/>
              </p:cNvSpPr>
              <p:nvPr>
                <p:ph idx="1"/>
              </p:nvPr>
            </p:nvSpPr>
            <p:spPr/>
            <p:txBody>
              <a:bodyPr>
                <a:normAutofit lnSpcReduction="10000"/>
              </a:bodyPr>
              <a:lstStyle/>
              <a:p>
                <a:pPr marL="0" indent="0">
                  <a:buNone/>
                </a:pPr>
                <a:r>
                  <a:rPr lang="en-US" dirty="0"/>
                  <a:t>The array is already sorted</a:t>
                </a:r>
              </a:p>
              <a:p>
                <a:pPr marL="0"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𝐴𝑟𝑟𝑎𝑦</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5</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9</m:t>
                      </m:r>
                      <m:r>
                        <a:rPr lang="en-US" i="1" dirty="0" smtClean="0">
                          <a:latin typeface="Cambria Math" panose="02040503050406030204" pitchFamily="18" charset="0"/>
                        </a:rPr>
                        <m:t>, </m:t>
                      </m:r>
                      <m:r>
                        <a:rPr lang="en-US" i="1" dirty="0" smtClean="0">
                          <a:latin typeface="Cambria Math" panose="02040503050406030204" pitchFamily="18" charset="0"/>
                        </a:rPr>
                        <m:t>11</m:t>
                      </m:r>
                      <m:r>
                        <a:rPr lang="en-US" i="1" dirty="0" smtClean="0">
                          <a:latin typeface="Cambria Math" panose="02040503050406030204" pitchFamily="18" charset="0"/>
                        </a:rPr>
                        <m:t>, </m:t>
                      </m:r>
                      <m:r>
                        <a:rPr lang="en-US" i="1" dirty="0" smtClean="0">
                          <a:latin typeface="Cambria Math" panose="02040503050406030204" pitchFamily="18" charset="0"/>
                        </a:rPr>
                        <m:t>13</m:t>
                      </m:r>
                      <m:r>
                        <a:rPr lang="en-US" i="1" dirty="0" smtClean="0">
                          <a:latin typeface="Cambria Math" panose="02040503050406030204" pitchFamily="18" charset="0"/>
                        </a:rPr>
                        <m:t>]</m:t>
                      </m:r>
                    </m:oMath>
                  </m:oMathPara>
                </a14:m>
                <a:endParaRPr lang="en-US" dirty="0"/>
              </a:p>
              <a:p>
                <a:pPr marL="457200" lvl="1" indent="0">
                  <a:buNone/>
                </a:pPr>
                <a:r>
                  <a:rPr lang="en-US" dirty="0"/>
                  <a:t>Step 1			2 </a:t>
                </a:r>
                <a:r>
                  <a:rPr lang="en-US" dirty="0">
                    <a:solidFill>
                      <a:srgbClr val="FF0000"/>
                    </a:solidFill>
                  </a:rPr>
                  <a:t>|</a:t>
                </a:r>
                <a:r>
                  <a:rPr lang="en-US" dirty="0"/>
                  <a:t> 5 7 9 11 13			</a:t>
                </a:r>
              </a:p>
              <a:p>
                <a:pPr marL="457200" lvl="1" indent="0">
                  <a:buNone/>
                </a:pPr>
                <a:r>
                  <a:rPr lang="en-US" dirty="0"/>
                  <a:t>Step 2			2 5 </a:t>
                </a:r>
                <a:r>
                  <a:rPr lang="en-US" dirty="0">
                    <a:solidFill>
                      <a:srgbClr val="FF0000"/>
                    </a:solidFill>
                  </a:rPr>
                  <a:t>|</a:t>
                </a:r>
                <a:r>
                  <a:rPr lang="en-US" dirty="0"/>
                  <a:t> 7 9 11 13			j = 2</a:t>
                </a:r>
              </a:p>
              <a:p>
                <a:pPr marL="457200" lvl="1" indent="0">
                  <a:buNone/>
                </a:pPr>
                <a:r>
                  <a:rPr lang="en-US" dirty="0"/>
                  <a:t>Step 3			2 5 7 </a:t>
                </a:r>
                <a:r>
                  <a:rPr lang="en-US" dirty="0">
                    <a:solidFill>
                      <a:srgbClr val="FF0000"/>
                    </a:solidFill>
                  </a:rPr>
                  <a:t>|</a:t>
                </a:r>
                <a:r>
                  <a:rPr lang="en-US" dirty="0"/>
                  <a:t> 9 11 13			j = 3</a:t>
                </a:r>
              </a:p>
              <a:p>
                <a:pPr marL="457200" lvl="1" indent="0">
                  <a:buNone/>
                </a:pPr>
                <a:r>
                  <a:rPr lang="en-US" dirty="0"/>
                  <a:t>Step 4			2 5 7 9 </a:t>
                </a:r>
                <a:r>
                  <a:rPr lang="en-US" dirty="0">
                    <a:solidFill>
                      <a:srgbClr val="FF0000"/>
                    </a:solidFill>
                  </a:rPr>
                  <a:t>|</a:t>
                </a:r>
                <a:r>
                  <a:rPr lang="en-US" dirty="0"/>
                  <a:t> 11 13			j = 4</a:t>
                </a:r>
              </a:p>
              <a:p>
                <a:pPr marL="457200" lvl="1" indent="0">
                  <a:buNone/>
                </a:pPr>
                <a:r>
                  <a:rPr lang="en-US" dirty="0"/>
                  <a:t>Step 5			2 5 7 9 11 </a:t>
                </a:r>
                <a:r>
                  <a:rPr lang="en-US" dirty="0">
                    <a:solidFill>
                      <a:srgbClr val="FF0000"/>
                    </a:solidFill>
                  </a:rPr>
                  <a:t>|</a:t>
                </a:r>
                <a:r>
                  <a:rPr lang="en-US" dirty="0"/>
                  <a:t> 13			j = 5</a:t>
                </a:r>
              </a:p>
              <a:p>
                <a:pPr marL="457200" lvl="1" indent="0">
                  <a:buNone/>
                </a:pPr>
                <a:r>
                  <a:rPr lang="en-US" dirty="0"/>
                  <a:t>Step 6			2 5 7 9 11 13 </a:t>
                </a:r>
                <a:r>
                  <a:rPr lang="en-US" dirty="0">
                    <a:solidFill>
                      <a:srgbClr val="FF0000"/>
                    </a:solidFill>
                  </a:rPr>
                  <a:t>|</a:t>
                </a:r>
                <a:r>
                  <a:rPr lang="en-US" dirty="0"/>
                  <a:t>			j = 6</a:t>
                </a:r>
              </a:p>
              <a:p>
                <a:pPr marL="457200" lvl="1" indent="0">
                  <a:buNone/>
                </a:pPr>
                <a:r>
                  <a:rPr lang="en-US" dirty="0"/>
                  <a:t>Step 7			</a:t>
                </a:r>
                <a:r>
                  <a:rPr lang="en-US" dirty="0">
                    <a:solidFill>
                      <a:srgbClr val="00B050"/>
                    </a:solidFill>
                  </a:rPr>
                  <a:t>2 5 7 9 11 13</a:t>
                </a:r>
              </a:p>
              <a:p>
                <a:pPr marL="457200" lvl="1" indent="0">
                  <a:buNone/>
                </a:pPr>
                <a:endParaRPr lang="en-US" dirty="0"/>
              </a:p>
              <a:p>
                <a:pPr marL="457200" lvl="1" indent="0">
                  <a:buNone/>
                </a:pPr>
                <a14:m>
                  <m:oMath xmlns:m="http://schemas.openxmlformats.org/officeDocument/2006/math">
                    <m:r>
                      <a:rPr lang="en-US" i="1" dirty="0" smtClean="0">
                        <a:solidFill>
                          <a:schemeClr val="accent1">
                            <a:lumMod val="75000"/>
                          </a:schemeClr>
                        </a:solidFill>
                        <a:latin typeface="Cambria Math" panose="02040503050406030204" pitchFamily="18" charset="0"/>
                      </a:rPr>
                      <m:t>𝐴</m:t>
                    </m:r>
                    <m:r>
                      <a:rPr lang="en-US" i="1" dirty="0" smtClean="0">
                        <a:solidFill>
                          <a:schemeClr val="accent1">
                            <a:lumMod val="75000"/>
                          </a:schemeClr>
                        </a:solidFill>
                        <a:latin typeface="Cambria Math" panose="02040503050406030204" pitchFamily="18" charset="0"/>
                      </a:rPr>
                      <m:t>[</m:t>
                    </m:r>
                    <m:r>
                      <a:rPr lang="en-US" i="1" dirty="0" err="1" smtClean="0">
                        <a:solidFill>
                          <a:schemeClr val="accent1">
                            <a:lumMod val="75000"/>
                          </a:schemeClr>
                        </a:solidFill>
                        <a:latin typeface="Cambria Math" panose="02040503050406030204" pitchFamily="18" charset="0"/>
                      </a:rPr>
                      <m:t>𝑖</m:t>
                    </m:r>
                    <m:r>
                      <a:rPr lang="en-US" i="1" dirty="0" smtClean="0">
                        <a:solidFill>
                          <a:schemeClr val="accent1">
                            <a:lumMod val="75000"/>
                          </a:schemeClr>
                        </a:solidFill>
                        <a:latin typeface="Cambria Math" panose="02040503050406030204" pitchFamily="18" charset="0"/>
                      </a:rPr>
                      <m:t>] &gt; </m:t>
                    </m:r>
                    <m:r>
                      <a:rPr lang="en-US" i="1" dirty="0" smtClean="0">
                        <a:solidFill>
                          <a:schemeClr val="accent1">
                            <a:lumMod val="75000"/>
                          </a:schemeClr>
                        </a:solidFill>
                        <a:latin typeface="Cambria Math" panose="02040503050406030204" pitchFamily="18" charset="0"/>
                      </a:rPr>
                      <m:t>𝑘𝑒𝑦</m:t>
                    </m:r>
                    <m:r>
                      <a:rPr lang="en-US" i="1" dirty="0" smtClean="0">
                        <a:latin typeface="Cambria Math" panose="02040503050406030204" pitchFamily="18" charset="0"/>
                      </a:rPr>
                      <m:t> </m:t>
                    </m:r>
                  </m:oMath>
                </a14:m>
                <a:r>
                  <a:rPr lang="en-US" dirty="0"/>
                  <a:t>is never satisfied</a:t>
                </a:r>
              </a:p>
            </p:txBody>
          </p:sp>
        </mc:Choice>
        <mc:Fallback>
          <p:sp>
            <p:nvSpPr>
              <p:cNvPr id="3" name="Content Placeholder 2">
                <a:extLst>
                  <a:ext uri="{FF2B5EF4-FFF2-40B4-BE49-F238E27FC236}">
                    <a16:creationId xmlns:a16="http://schemas.microsoft.com/office/drawing/2014/main" id="{E496781C-F818-48D1-8838-6E24CF1F6A2F}"/>
                  </a:ext>
                </a:extLst>
              </p:cNvPr>
              <p:cNvSpPr>
                <a:spLocks noGrp="1" noRot="1" noChangeAspect="1" noMove="1" noResize="1" noEditPoints="1" noAdjustHandles="1" noChangeArrowheads="1" noChangeShapeType="1" noTextEdit="1"/>
              </p:cNvSpPr>
              <p:nvPr>
                <p:ph idx="1"/>
              </p:nvPr>
            </p:nvSpPr>
            <p:spPr>
              <a:blipFill>
                <a:blip r:embed="rId2"/>
                <a:stretch>
                  <a:fillRect l="-928" t="-26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227FED9-9D26-411B-ADFD-2F1773F40627}"/>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F1CB9725-A9D3-49E1-B18F-54F5AD042C21}"/>
              </a:ext>
            </a:extLst>
          </p:cNvPr>
          <p:cNvSpPr>
            <a:spLocks noGrp="1"/>
          </p:cNvSpPr>
          <p:nvPr>
            <p:ph type="sldNum" sz="quarter" idx="12"/>
          </p:nvPr>
        </p:nvSpPr>
        <p:spPr/>
        <p:txBody>
          <a:bodyPr>
            <a:normAutofit/>
          </a:bodyPr>
          <a:lstStyle/>
          <a:p>
            <a:fld id="{BE0AF947-E962-4CDE-9BE9-1B36F7C4A011}" type="slidenum">
              <a:rPr lang="en-US" smtClean="0"/>
              <a:t>26</a:t>
            </a:fld>
            <a:endParaRPr lang="en-US"/>
          </a:p>
        </p:txBody>
      </p:sp>
    </p:spTree>
    <p:extLst>
      <p:ext uri="{BB962C8B-B14F-4D97-AF65-F5344CB8AC3E}">
        <p14:creationId xmlns:p14="http://schemas.microsoft.com/office/powerpoint/2010/main" val="3595028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04D7-9876-447F-AA6A-BD44E1F4066F}"/>
              </a:ext>
            </a:extLst>
          </p:cNvPr>
          <p:cNvSpPr>
            <a:spLocks noGrp="1"/>
          </p:cNvSpPr>
          <p:nvPr>
            <p:ph type="title"/>
          </p:nvPr>
        </p:nvSpPr>
        <p:spPr/>
        <p:txBody>
          <a:bodyPr/>
          <a:lstStyle/>
          <a:p>
            <a:r>
              <a:rPr lang="en-US" dirty="0"/>
              <a:t>Best case (cont.)</a:t>
            </a:r>
          </a:p>
        </p:txBody>
      </p:sp>
      <p:sp>
        <p:nvSpPr>
          <p:cNvPr id="3" name="Content Placeholder 2">
            <a:extLst>
              <a:ext uri="{FF2B5EF4-FFF2-40B4-BE49-F238E27FC236}">
                <a16:creationId xmlns:a16="http://schemas.microsoft.com/office/drawing/2014/main" id="{624BCF24-A31D-46A7-BDED-5C3F12456F11}"/>
              </a:ext>
            </a:extLst>
          </p:cNvPr>
          <p:cNvSpPr>
            <a:spLocks noGrp="1"/>
          </p:cNvSpPr>
          <p:nvPr>
            <p:ph idx="1"/>
          </p:nvPr>
        </p:nvSpPr>
        <p:spPr/>
        <p:txBody>
          <a:bodyPr/>
          <a:lstStyle/>
          <a:p>
            <a:pPr marL="0" indent="0">
              <a:buNone/>
            </a:pPr>
            <a:r>
              <a:rPr lang="en-US" dirty="0">
                <a:solidFill>
                  <a:srgbClr val="161616"/>
                </a:solidFill>
              </a:rPr>
              <a:t>I</a:t>
            </a:r>
            <a:r>
              <a:rPr lang="en-US" b="0" i="0" dirty="0">
                <a:solidFill>
                  <a:srgbClr val="161616"/>
                </a:solidFill>
                <a:effectLst/>
              </a:rPr>
              <a:t>t scans through the list, comparing each pair of elements, and it swaps elements if they are out of order. Each operation contributes to the running time of the algorithm. If the input array is already in sorted order, insertion sort compares </a:t>
            </a:r>
            <a:r>
              <a:rPr lang="en-US" b="0" dirty="0">
                <a:solidFill>
                  <a:srgbClr val="161616"/>
                </a:solidFill>
                <a:effectLst/>
              </a:rPr>
              <a:t>n </a:t>
            </a:r>
            <a:r>
              <a:rPr lang="en-US" b="0" i="0" dirty="0">
                <a:solidFill>
                  <a:srgbClr val="161616"/>
                </a:solidFill>
                <a:effectLst/>
              </a:rPr>
              <a:t>elements and performs no swaps. Therefore, in the </a:t>
            </a:r>
            <a:r>
              <a:rPr lang="en-US" b="0" i="1" dirty="0">
                <a:solidFill>
                  <a:srgbClr val="161616"/>
                </a:solidFill>
                <a:effectLst/>
              </a:rPr>
              <a:t>best-case</a:t>
            </a:r>
            <a:r>
              <a:rPr lang="en-US" b="0" i="0" dirty="0">
                <a:solidFill>
                  <a:srgbClr val="161616"/>
                </a:solidFill>
                <a:effectLst/>
              </a:rPr>
              <a:t>, insertion sort runs in </a:t>
            </a:r>
            <a:r>
              <a:rPr lang="en-US" b="1" dirty="0">
                <a:solidFill>
                  <a:srgbClr val="161616"/>
                </a:solidFill>
                <a:effectLst/>
              </a:rPr>
              <a:t>n</a:t>
            </a:r>
            <a:r>
              <a:rPr lang="en-US" b="0" dirty="0">
                <a:solidFill>
                  <a:srgbClr val="161616"/>
                </a:solidFill>
                <a:effectLst/>
              </a:rPr>
              <a:t> </a:t>
            </a:r>
            <a:r>
              <a:rPr lang="en-US" b="0" i="0" dirty="0">
                <a:solidFill>
                  <a:srgbClr val="161616"/>
                </a:solidFill>
                <a:effectLst/>
              </a:rPr>
              <a:t>time.</a:t>
            </a:r>
            <a:endParaRPr lang="en-US" dirty="0"/>
          </a:p>
        </p:txBody>
      </p:sp>
      <p:sp>
        <p:nvSpPr>
          <p:cNvPr id="4" name="Footer Placeholder 3">
            <a:extLst>
              <a:ext uri="{FF2B5EF4-FFF2-40B4-BE49-F238E27FC236}">
                <a16:creationId xmlns:a16="http://schemas.microsoft.com/office/drawing/2014/main" id="{4A10EC22-3D1B-47AB-843B-B4E9ED7D2BB2}"/>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24092D5-4CDC-4AC7-8976-2554D5F5E0D0}"/>
              </a:ext>
            </a:extLst>
          </p:cNvPr>
          <p:cNvSpPr>
            <a:spLocks noGrp="1"/>
          </p:cNvSpPr>
          <p:nvPr>
            <p:ph type="sldNum" sz="quarter" idx="12"/>
          </p:nvPr>
        </p:nvSpPr>
        <p:spPr/>
        <p:txBody>
          <a:bodyPr>
            <a:normAutofit/>
          </a:bodyPr>
          <a:lstStyle/>
          <a:p>
            <a:fld id="{BE0AF947-E962-4CDE-9BE9-1B36F7C4A011}" type="slidenum">
              <a:rPr lang="en-US" smtClean="0"/>
              <a:t>27</a:t>
            </a:fld>
            <a:endParaRPr lang="en-US"/>
          </a:p>
        </p:txBody>
      </p:sp>
    </p:spTree>
    <p:extLst>
      <p:ext uri="{BB962C8B-B14F-4D97-AF65-F5344CB8AC3E}">
        <p14:creationId xmlns:p14="http://schemas.microsoft.com/office/powerpoint/2010/main" val="3207993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1B0D-66C0-4723-8418-64B2DA10CC88}"/>
              </a:ext>
            </a:extLst>
          </p:cNvPr>
          <p:cNvSpPr>
            <a:spLocks noGrp="1"/>
          </p:cNvSpPr>
          <p:nvPr>
            <p:ph type="title"/>
          </p:nvPr>
        </p:nvSpPr>
        <p:spPr/>
        <p:txBody>
          <a:bodyPr/>
          <a:lstStyle/>
          <a:p>
            <a:r>
              <a:rPr lang="en-US" dirty="0"/>
              <a:t>Worst case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B4F6F5-D8BD-46EA-AB57-DB0084F10A5F}"/>
                  </a:ext>
                </a:extLst>
              </p:cNvPr>
              <p:cNvSpPr>
                <a:spLocks noGrp="1"/>
              </p:cNvSpPr>
              <p:nvPr>
                <p:ph idx="1"/>
              </p:nvPr>
            </p:nvSpPr>
            <p:spPr/>
            <p:txBody>
              <a:bodyPr>
                <a:normAutofit lnSpcReduction="10000"/>
              </a:bodyPr>
              <a:lstStyle/>
              <a:p>
                <a:pPr marL="0" indent="0">
                  <a:buNone/>
                </a:pPr>
                <a:r>
                  <a:rPr lang="en-US" dirty="0"/>
                  <a:t>The array is reverse sorted</a:t>
                </a:r>
              </a:p>
              <a:p>
                <a:pPr marL="0"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𝐴𝑟𝑟𝑎𝑦</m:t>
                      </m:r>
                      <m:r>
                        <a:rPr lang="en-US" i="1" dirty="0" smtClean="0">
                          <a:latin typeface="Cambria Math" panose="02040503050406030204" pitchFamily="18" charset="0"/>
                        </a:rPr>
                        <m:t> = [</m:t>
                      </m:r>
                      <m:r>
                        <a:rPr lang="en-US" b="0" i="1" dirty="0" smtClean="0">
                          <a:latin typeface="Cambria Math" panose="02040503050406030204" pitchFamily="18" charset="0"/>
                        </a:rPr>
                        <m:t>13</m:t>
                      </m:r>
                      <m:r>
                        <a:rPr lang="en-US" i="1" dirty="0" smtClean="0">
                          <a:latin typeface="Cambria Math" panose="02040503050406030204" pitchFamily="18" charset="0"/>
                        </a:rPr>
                        <m:t>, </m:t>
                      </m:r>
                      <m:r>
                        <a:rPr lang="en-US" b="0" i="1" dirty="0" smtClean="0">
                          <a:latin typeface="Cambria Math" panose="02040503050406030204" pitchFamily="18" charset="0"/>
                        </a:rPr>
                        <m:t>11</m:t>
                      </m:r>
                      <m:r>
                        <a:rPr lang="en-US" i="1" dirty="0" smtClean="0">
                          <a:latin typeface="Cambria Math" panose="02040503050406030204" pitchFamily="18" charset="0"/>
                        </a:rPr>
                        <m:t>, </m:t>
                      </m:r>
                      <m:r>
                        <a:rPr lang="en-US" b="0" i="1" dirty="0" smtClean="0">
                          <a:latin typeface="Cambria Math" panose="02040503050406030204" pitchFamily="18" charset="0"/>
                        </a:rPr>
                        <m:t>9</m:t>
                      </m:r>
                      <m:r>
                        <a:rPr lang="en-US" i="1" dirty="0" smtClean="0">
                          <a:latin typeface="Cambria Math" panose="02040503050406030204" pitchFamily="18" charset="0"/>
                        </a:rPr>
                        <m:t>, </m:t>
                      </m:r>
                      <m:r>
                        <a:rPr lang="en-US" b="0" i="1" dirty="0" smtClean="0">
                          <a:latin typeface="Cambria Math" panose="02040503050406030204" pitchFamily="18" charset="0"/>
                        </a:rPr>
                        <m:t>7</m:t>
                      </m:r>
                      <m:r>
                        <a:rPr lang="en-US" i="1" dirty="0" smtClean="0">
                          <a:latin typeface="Cambria Math" panose="02040503050406030204" pitchFamily="18" charset="0"/>
                        </a:rPr>
                        <m:t>, </m:t>
                      </m:r>
                      <m:r>
                        <a:rPr lang="en-US" b="0" i="1" dirty="0" smtClean="0">
                          <a:latin typeface="Cambria Math" panose="02040503050406030204" pitchFamily="18" charset="0"/>
                        </a:rPr>
                        <m:t>5</m:t>
                      </m:r>
                      <m:r>
                        <a:rPr lang="en-US" i="1" dirty="0" smtClean="0">
                          <a:latin typeface="Cambria Math" panose="02040503050406030204" pitchFamily="18" charset="0"/>
                        </a:rPr>
                        <m:t>, </m:t>
                      </m:r>
                      <m:r>
                        <a:rPr lang="en-US" b="0"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en-US" dirty="0"/>
              </a:p>
              <a:p>
                <a:pPr marL="457200" lvl="1" indent="0">
                  <a:buNone/>
                </a:pPr>
                <a:r>
                  <a:rPr lang="en-US" dirty="0"/>
                  <a:t>Step 1			13 </a:t>
                </a:r>
                <a:r>
                  <a:rPr lang="en-US" dirty="0">
                    <a:solidFill>
                      <a:srgbClr val="FF0000"/>
                    </a:solidFill>
                  </a:rPr>
                  <a:t>|</a:t>
                </a:r>
                <a:r>
                  <a:rPr lang="en-US" dirty="0"/>
                  <a:t> 11 9 7 5 2			</a:t>
                </a:r>
              </a:p>
              <a:p>
                <a:pPr marL="457200" lvl="1" indent="0">
                  <a:buNone/>
                </a:pPr>
                <a:r>
                  <a:rPr lang="en-US" dirty="0"/>
                  <a:t>Step 2			13 11 </a:t>
                </a:r>
                <a:r>
                  <a:rPr lang="en-US" dirty="0">
                    <a:solidFill>
                      <a:srgbClr val="FF0000"/>
                    </a:solidFill>
                  </a:rPr>
                  <a:t>|</a:t>
                </a:r>
                <a:r>
                  <a:rPr lang="en-US" dirty="0"/>
                  <a:t> 9 7 5 2			j = 2</a:t>
                </a:r>
              </a:p>
              <a:p>
                <a:pPr marL="457200" lvl="1" indent="0">
                  <a:buNone/>
                </a:pPr>
                <a:r>
                  <a:rPr lang="en-US" dirty="0"/>
                  <a:t>Step 3			11 13 9 </a:t>
                </a:r>
                <a:r>
                  <a:rPr lang="en-US" dirty="0">
                    <a:solidFill>
                      <a:srgbClr val="FF0000"/>
                    </a:solidFill>
                  </a:rPr>
                  <a:t>|</a:t>
                </a:r>
                <a:r>
                  <a:rPr lang="en-US" dirty="0"/>
                  <a:t> 7 5 2			j = 3</a:t>
                </a:r>
              </a:p>
              <a:p>
                <a:pPr marL="457200" lvl="1" indent="0">
                  <a:buNone/>
                </a:pPr>
                <a:r>
                  <a:rPr lang="en-US" dirty="0"/>
                  <a:t>Step 4			9 11 13 7 </a:t>
                </a:r>
                <a:r>
                  <a:rPr lang="en-US" dirty="0">
                    <a:solidFill>
                      <a:srgbClr val="FF0000"/>
                    </a:solidFill>
                  </a:rPr>
                  <a:t>|</a:t>
                </a:r>
                <a:r>
                  <a:rPr lang="en-US" dirty="0"/>
                  <a:t> 5 2			j = 4</a:t>
                </a:r>
              </a:p>
              <a:p>
                <a:pPr marL="457200" lvl="1" indent="0">
                  <a:buNone/>
                </a:pPr>
                <a:r>
                  <a:rPr lang="en-US" dirty="0"/>
                  <a:t>Step 5			7 9 11 13 5 </a:t>
                </a:r>
                <a:r>
                  <a:rPr lang="en-US" dirty="0">
                    <a:solidFill>
                      <a:srgbClr val="FF0000"/>
                    </a:solidFill>
                  </a:rPr>
                  <a:t>|</a:t>
                </a:r>
                <a:r>
                  <a:rPr lang="en-US" dirty="0"/>
                  <a:t> 2			j = 5</a:t>
                </a:r>
              </a:p>
              <a:p>
                <a:pPr marL="457200" lvl="1" indent="0">
                  <a:buNone/>
                </a:pPr>
                <a:r>
                  <a:rPr lang="en-US" dirty="0"/>
                  <a:t>Step 6			5 7 9 11 13 2 </a:t>
                </a:r>
                <a:r>
                  <a:rPr lang="en-US" dirty="0">
                    <a:solidFill>
                      <a:srgbClr val="FF0000"/>
                    </a:solidFill>
                  </a:rPr>
                  <a:t>|			</a:t>
                </a:r>
                <a:r>
                  <a:rPr lang="en-US" dirty="0"/>
                  <a:t>j = 6</a:t>
                </a:r>
              </a:p>
              <a:p>
                <a:pPr marL="457200" lvl="1" indent="0">
                  <a:buNone/>
                </a:pPr>
                <a:r>
                  <a:rPr lang="en-US" dirty="0"/>
                  <a:t>Step 7			</a:t>
                </a:r>
                <a:r>
                  <a:rPr lang="en-US" dirty="0">
                    <a:solidFill>
                      <a:srgbClr val="00B050"/>
                    </a:solidFill>
                  </a:rPr>
                  <a:t>2 5 7 9 11 13</a:t>
                </a:r>
              </a:p>
              <a:p>
                <a:pPr marL="457200" lvl="1" indent="0">
                  <a:buNone/>
                </a:pPr>
                <a:endParaRPr lang="en-US" dirty="0"/>
              </a:p>
              <a:p>
                <a:pPr marL="457200" lvl="1" indent="0">
                  <a:buNone/>
                </a:pPr>
                <a14:m>
                  <m:oMath xmlns:m="http://schemas.openxmlformats.org/officeDocument/2006/math">
                    <m:r>
                      <a:rPr lang="en-US" i="1" dirty="0" smtClean="0">
                        <a:solidFill>
                          <a:schemeClr val="accent1">
                            <a:lumMod val="75000"/>
                          </a:schemeClr>
                        </a:solidFill>
                        <a:latin typeface="Cambria Math" panose="02040503050406030204" pitchFamily="18" charset="0"/>
                      </a:rPr>
                      <m:t>𝐴</m:t>
                    </m:r>
                    <m:r>
                      <a:rPr lang="en-US" i="1" dirty="0" smtClean="0">
                        <a:solidFill>
                          <a:schemeClr val="accent1">
                            <a:lumMod val="75000"/>
                          </a:schemeClr>
                        </a:solidFill>
                        <a:latin typeface="Cambria Math" panose="02040503050406030204" pitchFamily="18" charset="0"/>
                      </a:rPr>
                      <m:t>[</m:t>
                    </m:r>
                    <m:r>
                      <a:rPr lang="en-US" i="1" dirty="0" err="1" smtClean="0">
                        <a:solidFill>
                          <a:schemeClr val="accent1">
                            <a:lumMod val="75000"/>
                          </a:schemeClr>
                        </a:solidFill>
                        <a:latin typeface="Cambria Math" panose="02040503050406030204" pitchFamily="18" charset="0"/>
                      </a:rPr>
                      <m:t>𝑖</m:t>
                    </m:r>
                    <m:r>
                      <a:rPr lang="en-US" i="1" dirty="0" smtClean="0">
                        <a:solidFill>
                          <a:schemeClr val="accent1">
                            <a:lumMod val="75000"/>
                          </a:schemeClr>
                        </a:solidFill>
                        <a:latin typeface="Cambria Math" panose="02040503050406030204" pitchFamily="18" charset="0"/>
                      </a:rPr>
                      <m:t>]</m:t>
                    </m:r>
                    <m:r>
                      <a:rPr lang="en-US" i="1" dirty="0">
                        <a:solidFill>
                          <a:schemeClr val="accent1">
                            <a:lumMod val="75000"/>
                          </a:schemeClr>
                        </a:solidFill>
                        <a:latin typeface="Cambria Math" panose="02040503050406030204" pitchFamily="18" charset="0"/>
                      </a:rPr>
                      <m:t> </m:t>
                    </m:r>
                    <m:r>
                      <a:rPr lang="en-US" i="1" dirty="0" smtClean="0">
                        <a:solidFill>
                          <a:schemeClr val="accent1">
                            <a:lumMod val="75000"/>
                          </a:schemeClr>
                        </a:solidFill>
                        <a:latin typeface="Cambria Math" panose="02040503050406030204" pitchFamily="18" charset="0"/>
                      </a:rPr>
                      <m:t>&gt; </m:t>
                    </m:r>
                    <m:r>
                      <a:rPr lang="en-US" i="1" dirty="0" smtClean="0">
                        <a:solidFill>
                          <a:schemeClr val="accent1">
                            <a:lumMod val="75000"/>
                          </a:schemeClr>
                        </a:solidFill>
                        <a:latin typeface="Cambria Math" panose="02040503050406030204" pitchFamily="18" charset="0"/>
                      </a:rPr>
                      <m:t>𝑘𝑒𝑦</m:t>
                    </m:r>
                    <m:r>
                      <a:rPr lang="en-US" i="1" dirty="0" smtClean="0">
                        <a:solidFill>
                          <a:schemeClr val="accent1">
                            <a:lumMod val="75000"/>
                          </a:schemeClr>
                        </a:solidFill>
                        <a:latin typeface="Cambria Math" panose="02040503050406030204" pitchFamily="18" charset="0"/>
                      </a:rPr>
                      <m:t> </m:t>
                    </m:r>
                  </m:oMath>
                </a14:m>
                <a:r>
                  <a:rPr lang="en-US" dirty="0"/>
                  <a:t>is always satisfied</a:t>
                </a:r>
              </a:p>
            </p:txBody>
          </p:sp>
        </mc:Choice>
        <mc:Fallback>
          <p:sp>
            <p:nvSpPr>
              <p:cNvPr id="3" name="Content Placeholder 2">
                <a:extLst>
                  <a:ext uri="{FF2B5EF4-FFF2-40B4-BE49-F238E27FC236}">
                    <a16:creationId xmlns:a16="http://schemas.microsoft.com/office/drawing/2014/main" id="{14B4F6F5-D8BD-46EA-AB57-DB0084F10A5F}"/>
                  </a:ext>
                </a:extLst>
              </p:cNvPr>
              <p:cNvSpPr>
                <a:spLocks noGrp="1" noRot="1" noChangeAspect="1" noMove="1" noResize="1" noEditPoints="1" noAdjustHandles="1" noChangeArrowheads="1" noChangeShapeType="1" noTextEdit="1"/>
              </p:cNvSpPr>
              <p:nvPr>
                <p:ph idx="1"/>
              </p:nvPr>
            </p:nvSpPr>
            <p:spPr>
              <a:blipFill>
                <a:blip r:embed="rId2"/>
                <a:stretch>
                  <a:fillRect l="-928" t="-26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9D09FF0-0363-433B-A824-01B6B547FF50}"/>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3785D434-03B5-40B8-93A5-F98FD8412CBF}"/>
              </a:ext>
            </a:extLst>
          </p:cNvPr>
          <p:cNvSpPr>
            <a:spLocks noGrp="1"/>
          </p:cNvSpPr>
          <p:nvPr>
            <p:ph type="sldNum" sz="quarter" idx="12"/>
          </p:nvPr>
        </p:nvSpPr>
        <p:spPr/>
        <p:txBody>
          <a:bodyPr>
            <a:normAutofit/>
          </a:bodyPr>
          <a:lstStyle/>
          <a:p>
            <a:fld id="{BE0AF947-E962-4CDE-9BE9-1B36F7C4A011}" type="slidenum">
              <a:rPr lang="en-US" smtClean="0"/>
              <a:t>28</a:t>
            </a:fld>
            <a:endParaRPr lang="en-US"/>
          </a:p>
        </p:txBody>
      </p:sp>
    </p:spTree>
    <p:extLst>
      <p:ext uri="{BB962C8B-B14F-4D97-AF65-F5344CB8AC3E}">
        <p14:creationId xmlns:p14="http://schemas.microsoft.com/office/powerpoint/2010/main" val="848693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399E-2237-45E2-A24D-C9EC4BC56E34}"/>
              </a:ext>
            </a:extLst>
          </p:cNvPr>
          <p:cNvSpPr>
            <a:spLocks noGrp="1"/>
          </p:cNvSpPr>
          <p:nvPr>
            <p:ph type="title"/>
          </p:nvPr>
        </p:nvSpPr>
        <p:spPr/>
        <p:txBody>
          <a:bodyPr/>
          <a:lstStyle/>
          <a:p>
            <a:r>
              <a:rPr lang="en-US" dirty="0"/>
              <a:t>Worst case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1B7E29-EDB3-4ED3-9686-DB6D63E7F875}"/>
                  </a:ext>
                </a:extLst>
              </p:cNvPr>
              <p:cNvSpPr>
                <a:spLocks noGrp="1"/>
              </p:cNvSpPr>
              <p:nvPr>
                <p:ph idx="1"/>
              </p:nvPr>
            </p:nvSpPr>
            <p:spPr/>
            <p:txBody>
              <a:bodyPr>
                <a:normAutofit fontScale="92500"/>
              </a:bodyPr>
              <a:lstStyle/>
              <a:p>
                <a:pPr marL="0" indent="0">
                  <a:buNone/>
                </a:pPr>
                <a:r>
                  <a:rPr lang="en-US" b="0" i="0" dirty="0">
                    <a:solidFill>
                      <a:srgbClr val="161616"/>
                    </a:solidFill>
                    <a:effectLst/>
                  </a:rPr>
                  <a:t>The </a:t>
                </a:r>
                <a:r>
                  <a:rPr lang="en-US" b="0" i="1" dirty="0">
                    <a:solidFill>
                      <a:srgbClr val="161616"/>
                    </a:solidFill>
                    <a:effectLst/>
                  </a:rPr>
                  <a:t>worst-case</a:t>
                </a:r>
                <a:r>
                  <a:rPr lang="en-US" b="0" i="0" dirty="0">
                    <a:solidFill>
                      <a:srgbClr val="161616"/>
                    </a:solidFill>
                    <a:effectLst/>
                  </a:rPr>
                  <a:t> for insertion sort will occur when the input list is in decreasing order. To insert the last element, we need at most </a:t>
                </a:r>
                <a:r>
                  <a:rPr lang="en-US" b="0" dirty="0">
                    <a:solidFill>
                      <a:srgbClr val="161616"/>
                    </a:solidFill>
                    <a:effectLst/>
                  </a:rPr>
                  <a:t>n-1 </a:t>
                </a:r>
                <a:r>
                  <a:rPr lang="en-US" b="0" i="0" dirty="0">
                    <a:solidFill>
                      <a:srgbClr val="161616"/>
                    </a:solidFill>
                    <a:effectLst/>
                  </a:rPr>
                  <a:t>comparisons and at most </a:t>
                </a:r>
                <a:r>
                  <a:rPr lang="en-US" b="0" dirty="0">
                    <a:solidFill>
                      <a:srgbClr val="161616"/>
                    </a:solidFill>
                    <a:effectLst/>
                  </a:rPr>
                  <a:t>n-1</a:t>
                </a:r>
                <a:r>
                  <a:rPr lang="en-US" b="0" i="0" dirty="0">
                    <a:solidFill>
                      <a:srgbClr val="161616"/>
                    </a:solidFill>
                    <a:effectLst/>
                  </a:rPr>
                  <a:t> swaps. To insert the second to last element, we need at most </a:t>
                </a:r>
                <a:r>
                  <a:rPr lang="en-US" b="0" dirty="0">
                    <a:solidFill>
                      <a:srgbClr val="161616"/>
                    </a:solidFill>
                    <a:effectLst/>
                  </a:rPr>
                  <a:t>n-2</a:t>
                </a:r>
                <a:r>
                  <a:rPr lang="en-US" b="0" i="0" dirty="0">
                    <a:solidFill>
                      <a:srgbClr val="161616"/>
                    </a:solidFill>
                    <a:effectLst/>
                  </a:rPr>
                  <a:t> comparisons and at most </a:t>
                </a:r>
                <a:r>
                  <a:rPr lang="en-US" b="0" dirty="0">
                    <a:solidFill>
                      <a:srgbClr val="161616"/>
                    </a:solidFill>
                    <a:effectLst/>
                  </a:rPr>
                  <a:t>n-2 </a:t>
                </a:r>
                <a:r>
                  <a:rPr lang="en-US" b="0" i="0" dirty="0">
                    <a:solidFill>
                      <a:srgbClr val="161616"/>
                    </a:solidFill>
                    <a:effectLst/>
                  </a:rPr>
                  <a:t>swaps, and so on. The number of operations needed to perform insertion sort is therefore: </a:t>
                </a:r>
              </a:p>
              <a:p>
                <a:pPr marL="0" indent="0">
                  <a:buNone/>
                </a:pPr>
                <a14:m>
                  <m:oMathPara xmlns:m="http://schemas.openxmlformats.org/officeDocument/2006/math">
                    <m:oMathParaPr>
                      <m:jc m:val="centerGroup"/>
                    </m:oMathParaPr>
                    <m:oMath xmlns:m="http://schemas.openxmlformats.org/officeDocument/2006/math">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 ×(</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 + </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 + … + </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 + </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oMath>
                  </m:oMathPara>
                </a14:m>
                <a:endParaRPr lang="en-US" b="0" i="0" dirty="0">
                  <a:solidFill>
                    <a:srgbClr val="161616"/>
                  </a:solidFill>
                  <a:effectLst/>
                </a:endParaRPr>
              </a:p>
              <a:p>
                <a:pPr marL="0" indent="0">
                  <a:buNone/>
                </a:pPr>
                <a:r>
                  <a:rPr lang="en-US" b="0" i="0" dirty="0">
                    <a:solidFill>
                      <a:srgbClr val="161616"/>
                    </a:solidFill>
                    <a:effectLst/>
                  </a:rPr>
                  <a:t>To calculate the </a:t>
                </a:r>
                <a:r>
                  <a:rPr lang="en-US" b="0" i="0" u="none" strike="noStrike" dirty="0">
                    <a:effectLst/>
                  </a:rPr>
                  <a:t>recurrence</a:t>
                </a:r>
                <a:r>
                  <a:rPr lang="en-US" b="0" i="0" dirty="0">
                    <a:solidFill>
                      <a:srgbClr val="161616"/>
                    </a:solidFill>
                    <a:effectLst/>
                  </a:rPr>
                  <a:t> relation for this algorithm, use the following summation:</a:t>
                </a:r>
              </a:p>
              <a:p>
                <a:pPr marL="0" indent="0">
                  <a:buNone/>
                </a:pPr>
                <a14:m>
                  <m:oMathPara xmlns:m="http://schemas.openxmlformats.org/officeDocument/2006/math">
                    <m:oMathParaPr>
                      <m:jc m:val="centerGroup"/>
                    </m:oMathParaPr>
                    <m:oMath xmlns:m="http://schemas.openxmlformats.org/officeDocument/2006/math">
                      <m:nary>
                        <m:naryPr>
                          <m:chr m:val="∑"/>
                          <m:ctrlPr>
                            <a:rPr lang="en-US" b="0" i="1" dirty="0" smtClean="0">
                              <a:solidFill>
                                <a:srgbClr val="161616"/>
                              </a:solidFill>
                              <a:effectLst/>
                              <a:latin typeface="Cambria Math" panose="02040503050406030204" pitchFamily="18" charset="0"/>
                            </a:rPr>
                          </m:ctrlPr>
                        </m:naryPr>
                        <m:sub>
                          <m:r>
                            <m:rPr>
                              <m:brk m:alnAt="23"/>
                            </m:rPr>
                            <a:rPr lang="en-US" b="0" i="1" dirty="0" smtClean="0">
                              <a:solidFill>
                                <a:srgbClr val="161616"/>
                              </a:solidFill>
                              <a:effectLst/>
                              <a:latin typeface="Cambria Math" panose="02040503050406030204" pitchFamily="18" charset="0"/>
                            </a:rPr>
                            <m:t>𝑞</m:t>
                          </m:r>
                          <m:r>
                            <a:rPr lang="en-US" b="0" i="1" dirty="0" smtClean="0">
                              <a:solidFill>
                                <a:srgbClr val="161616"/>
                              </a:solidFill>
                              <a:effectLst/>
                              <a:latin typeface="Cambria Math" panose="02040503050406030204" pitchFamily="18" charset="0"/>
                            </a:rPr>
                            <m:t>=</m:t>
                          </m:r>
                          <m:r>
                            <m:rPr>
                              <m:brk m:alnAt="23"/>
                            </m:rPr>
                            <a:rPr lang="en-US" b="0" i="1" dirty="0" smtClean="0">
                              <a:solidFill>
                                <a:srgbClr val="161616"/>
                              </a:solidFill>
                              <a:effectLst/>
                              <a:latin typeface="Cambria Math" panose="02040503050406030204" pitchFamily="18" charset="0"/>
                            </a:rPr>
                            <m:t>1</m:t>
                          </m:r>
                        </m:sub>
                        <m:sup>
                          <m:r>
                            <a:rPr lang="en-US" b="0" i="1" dirty="0" smtClean="0">
                              <a:solidFill>
                                <a:srgbClr val="161616"/>
                              </a:solidFill>
                              <a:effectLst/>
                              <a:latin typeface="Cambria Math" panose="02040503050406030204" pitchFamily="18" charset="0"/>
                            </a:rPr>
                            <m:t>𝑝</m:t>
                          </m:r>
                        </m:sup>
                        <m:e>
                          <m:r>
                            <a:rPr lang="en-US" b="0" i="1" dirty="0" smtClean="0">
                              <a:solidFill>
                                <a:srgbClr val="161616"/>
                              </a:solidFill>
                              <a:effectLst/>
                              <a:latin typeface="Cambria Math" panose="02040503050406030204" pitchFamily="18" charset="0"/>
                            </a:rPr>
                            <m:t>𝑞</m:t>
                          </m:r>
                        </m:e>
                      </m:nary>
                      <m:r>
                        <a:rPr lang="en-US" b="0" i="1" dirty="0" smtClean="0">
                          <a:solidFill>
                            <a:srgbClr val="161616"/>
                          </a:solidFill>
                          <a:effectLst/>
                          <a:latin typeface="Cambria Math" panose="02040503050406030204" pitchFamily="18" charset="0"/>
                        </a:rPr>
                        <m:t>=</m:t>
                      </m:r>
                      <m:f>
                        <m:fPr>
                          <m:ctrlPr>
                            <a:rPr lang="en-US" i="1" dirty="0" smtClean="0">
                              <a:latin typeface="Cambria Math" panose="02040503050406030204" pitchFamily="18" charset="0"/>
                            </a:rPr>
                          </m:ctrlPr>
                        </m:fPr>
                        <m:num>
                          <m:r>
                            <a:rPr lang="en-US" i="1" dirty="0">
                              <a:solidFill>
                                <a:srgbClr val="161616"/>
                              </a:solidFill>
                              <a:latin typeface="Cambria Math" panose="02040503050406030204" pitchFamily="18" charset="0"/>
                            </a:rPr>
                            <m:t>𝑝</m:t>
                          </m:r>
                          <m:r>
                            <a:rPr lang="en-US" i="1" dirty="0">
                              <a:solidFill>
                                <a:srgbClr val="161616"/>
                              </a:solidFill>
                              <a:latin typeface="Cambria Math" panose="02040503050406030204" pitchFamily="18" charset="0"/>
                            </a:rPr>
                            <m:t>(</m:t>
                          </m:r>
                          <m:r>
                            <a:rPr lang="en-US" i="1" dirty="0">
                              <a:solidFill>
                                <a:srgbClr val="161616"/>
                              </a:solidFill>
                              <a:latin typeface="Cambria Math" panose="02040503050406030204" pitchFamily="18" charset="0"/>
                            </a:rPr>
                            <m:t>𝑝</m:t>
                          </m:r>
                          <m:r>
                            <a:rPr lang="en-US" i="1" dirty="0">
                              <a:solidFill>
                                <a:srgbClr val="161616"/>
                              </a:solidFill>
                              <a:latin typeface="Cambria Math" panose="02040503050406030204" pitchFamily="18" charset="0"/>
                            </a:rPr>
                            <m:t>+</m:t>
                          </m:r>
                          <m:r>
                            <a:rPr lang="en-US" i="1" dirty="0">
                              <a:solidFill>
                                <a:srgbClr val="161616"/>
                              </a:solidFill>
                              <a:latin typeface="Cambria Math" panose="02040503050406030204" pitchFamily="18" charset="0"/>
                            </a:rPr>
                            <m:t>1</m:t>
                          </m:r>
                          <m:r>
                            <a:rPr lang="en-US" i="1" dirty="0">
                              <a:solidFill>
                                <a:srgbClr val="161616"/>
                              </a:solidFill>
                              <a:latin typeface="Cambria Math" panose="02040503050406030204" pitchFamily="18" charset="0"/>
                            </a:rPr>
                            <m:t>)​</m:t>
                          </m:r>
                        </m:num>
                        <m:den>
                          <m:r>
                            <a:rPr lang="en-US" b="0" i="1" dirty="0" smtClean="0">
                              <a:latin typeface="Cambria Math" panose="02040503050406030204" pitchFamily="18" charset="0"/>
                            </a:rPr>
                            <m:t>2</m:t>
                          </m:r>
                        </m:den>
                      </m:f>
                      <m:r>
                        <a:rPr lang="en-US" b="0" i="1" dirty="0" smtClean="0">
                          <a:solidFill>
                            <a:srgbClr val="161616"/>
                          </a:solidFill>
                          <a:effectLst/>
                          <a:latin typeface="Cambria Math" panose="02040503050406030204" pitchFamily="18" charset="0"/>
                        </a:rPr>
                        <m:t>.</m:t>
                      </m:r>
                    </m:oMath>
                  </m:oMathPara>
                </a14:m>
                <a:endParaRPr lang="en-US" dirty="0"/>
              </a:p>
              <a:p>
                <a:pPr marL="0" indent="0">
                  <a:buNone/>
                </a:pPr>
                <a:r>
                  <a:rPr lang="en-US" dirty="0"/>
                  <a:t>It follows that</a:t>
                </a:r>
              </a:p>
              <a:p>
                <a:pPr marL="0" indent="0">
                  <a:buNone/>
                </a:pPr>
                <a14:m>
                  <m:oMathPara xmlns:m="http://schemas.openxmlformats.org/officeDocument/2006/math">
                    <m:oMathParaPr>
                      <m:jc m:val="centerGroup"/>
                    </m:oMathParaPr>
                    <m:oMath xmlns:m="http://schemas.openxmlformats.org/officeDocument/2006/math">
                      <m:f>
                        <m:fPr>
                          <m:ctrlPr>
                            <a:rPr lang="pt-BR" b="0" i="1" dirty="0" smtClean="0">
                              <a:solidFill>
                                <a:srgbClr val="161616"/>
                              </a:solidFill>
                              <a:effectLst/>
                              <a:latin typeface="Cambria Math" panose="02040503050406030204" pitchFamily="18" charset="0"/>
                            </a:rPr>
                          </m:ctrlPr>
                        </m:fPr>
                        <m:num>
                          <m:r>
                            <a:rPr lang="pt-BR" i="1" dirty="0">
                              <a:solidFill>
                                <a:srgbClr val="161616"/>
                              </a:solidFill>
                              <a:latin typeface="Cambria Math" panose="02040503050406030204" pitchFamily="18" charset="0"/>
                            </a:rPr>
                            <m:t>2</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𝑛</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𝑛</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num>
                        <m:den>
                          <m:r>
                            <a:rPr lang="en-US" b="0" i="1" dirty="0" smtClean="0">
                              <a:solidFill>
                                <a:srgbClr val="161616"/>
                              </a:solidFill>
                              <a:effectLst/>
                              <a:latin typeface="Cambria Math" panose="02040503050406030204" pitchFamily="18" charset="0"/>
                            </a:rPr>
                            <m:t>2</m:t>
                          </m:r>
                        </m:den>
                      </m:f>
                      <m:r>
                        <a:rPr lang="pt-BR" b="0" i="1" dirty="0" smtClean="0">
                          <a:solidFill>
                            <a:srgbClr val="161616"/>
                          </a:solidFill>
                          <a:effectLst/>
                          <a:latin typeface="Cambria Math" panose="02040503050406030204" pitchFamily="18" charset="0"/>
                        </a:rPr>
                        <m:t>=</m:t>
                      </m:r>
                      <m:r>
                        <a:rPr lang="pt-BR" b="0" i="1" dirty="0" smtClean="0">
                          <a:solidFill>
                            <a:srgbClr val="161616"/>
                          </a:solidFill>
                          <a:effectLst/>
                          <a:latin typeface="Cambria Math" panose="02040503050406030204" pitchFamily="18" charset="0"/>
                        </a:rPr>
                        <m:t>𝑛</m:t>
                      </m:r>
                      <m:r>
                        <a:rPr lang="pt-BR" b="0" i="1" dirty="0" smtClean="0">
                          <a:solidFill>
                            <a:srgbClr val="161616"/>
                          </a:solidFill>
                          <a:effectLst/>
                          <a:latin typeface="Cambria Math" panose="02040503050406030204" pitchFamily="18" charset="0"/>
                        </a:rPr>
                        <m:t>(</m:t>
                      </m:r>
                      <m:r>
                        <a:rPr lang="pt-BR" b="0" i="1" dirty="0" smtClean="0">
                          <a:solidFill>
                            <a:srgbClr val="161616"/>
                          </a:solidFill>
                          <a:effectLst/>
                          <a:latin typeface="Cambria Math" panose="02040503050406030204" pitchFamily="18" charset="0"/>
                        </a:rPr>
                        <m:t>𝑛</m:t>
                      </m:r>
                      <m:r>
                        <a:rPr lang="pt-BR" b="0" i="1" dirty="0" smtClean="0">
                          <a:solidFill>
                            <a:srgbClr val="161616"/>
                          </a:solidFill>
                          <a:effectLst/>
                          <a:latin typeface="Cambria Math" panose="02040503050406030204" pitchFamily="18" charset="0"/>
                        </a:rPr>
                        <m:t>−</m:t>
                      </m:r>
                      <m:r>
                        <a:rPr lang="pt-BR" b="0" i="1" dirty="0" smtClean="0">
                          <a:solidFill>
                            <a:srgbClr val="161616"/>
                          </a:solidFill>
                          <a:effectLst/>
                          <a:latin typeface="Cambria Math" panose="02040503050406030204" pitchFamily="18" charset="0"/>
                        </a:rPr>
                        <m:t>1</m:t>
                      </m:r>
                      <m:r>
                        <a:rPr lang="pt-BR" b="0" i="1" dirty="0" smtClean="0">
                          <a:solidFill>
                            <a:srgbClr val="161616"/>
                          </a:solidFill>
                          <a:effectLst/>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A71B7E29-EDB3-4ED3-9686-DB6D63E7F875}"/>
                  </a:ext>
                </a:extLst>
              </p:cNvPr>
              <p:cNvSpPr>
                <a:spLocks noGrp="1" noRot="1" noChangeAspect="1" noMove="1" noResize="1" noEditPoints="1" noAdjustHandles="1" noChangeArrowheads="1" noChangeShapeType="1" noTextEdit="1"/>
              </p:cNvSpPr>
              <p:nvPr>
                <p:ph idx="1"/>
              </p:nvPr>
            </p:nvSpPr>
            <p:spPr>
              <a:blipFill>
                <a:blip r:embed="rId2"/>
                <a:stretch>
                  <a:fillRect l="-754" t="-1681" r="-4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F53A3D6-CAF6-436B-82C6-5EDB083D1340}"/>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3DE146B6-B257-4A92-B9DE-15C35A1B271F}"/>
              </a:ext>
            </a:extLst>
          </p:cNvPr>
          <p:cNvSpPr>
            <a:spLocks noGrp="1"/>
          </p:cNvSpPr>
          <p:nvPr>
            <p:ph type="sldNum" sz="quarter" idx="12"/>
          </p:nvPr>
        </p:nvSpPr>
        <p:spPr/>
        <p:txBody>
          <a:bodyPr>
            <a:normAutofit/>
          </a:bodyPr>
          <a:lstStyle/>
          <a:p>
            <a:fld id="{BE0AF947-E962-4CDE-9BE9-1B36F7C4A011}" type="slidenum">
              <a:rPr lang="en-US" smtClean="0"/>
              <a:t>29</a:t>
            </a:fld>
            <a:endParaRPr lang="en-US"/>
          </a:p>
        </p:txBody>
      </p:sp>
    </p:spTree>
    <p:extLst>
      <p:ext uri="{BB962C8B-B14F-4D97-AF65-F5344CB8AC3E}">
        <p14:creationId xmlns:p14="http://schemas.microsoft.com/office/powerpoint/2010/main" val="370373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ABC6-6963-4CFE-BC1A-BC2D9CFF6D8C}"/>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3796FE5-026B-4A6B-8284-6DDF7BA0B181}"/>
              </a:ext>
            </a:extLst>
          </p:cNvPr>
          <p:cNvSpPr>
            <a:spLocks noGrp="1"/>
          </p:cNvSpPr>
          <p:nvPr>
            <p:ph idx="1"/>
          </p:nvPr>
        </p:nvSpPr>
        <p:spPr/>
        <p:txBody>
          <a:bodyPr>
            <a:normAutofit/>
          </a:bodyPr>
          <a:lstStyle/>
          <a:p>
            <a:r>
              <a:rPr lang="en-US" b="0" i="0" dirty="0">
                <a:solidFill>
                  <a:srgbClr val="24292F"/>
                </a:solidFill>
                <a:effectLst/>
              </a:rPr>
              <a:t>Algorithm is a step-by-step procedure, which defines a set of instructions to be executed in a certain order to get the desired output. </a:t>
            </a:r>
            <a:endParaRPr lang="fa-IR" b="0" i="0" dirty="0">
              <a:solidFill>
                <a:srgbClr val="24292F"/>
              </a:solidFill>
              <a:effectLst/>
            </a:endParaRPr>
          </a:p>
          <a:p>
            <a:r>
              <a:rPr lang="en-US" b="0" i="0" dirty="0">
                <a:solidFill>
                  <a:srgbClr val="24292F"/>
                </a:solidFill>
                <a:effectLst/>
              </a:rPr>
              <a:t>Algorithms are generally created independent of underlying languages, i.e. an algorithm can be implemented in more than one programming language.</a:t>
            </a:r>
          </a:p>
          <a:p>
            <a:pPr marL="0" indent="0" algn="l">
              <a:buNone/>
            </a:pPr>
            <a:endParaRPr lang="en-US" b="0" i="0" dirty="0">
              <a:solidFill>
                <a:srgbClr val="24292F"/>
              </a:solidFill>
              <a:effectLst/>
            </a:endParaRPr>
          </a:p>
        </p:txBody>
      </p:sp>
      <p:sp>
        <p:nvSpPr>
          <p:cNvPr id="4" name="Footer Placeholder 3">
            <a:extLst>
              <a:ext uri="{FF2B5EF4-FFF2-40B4-BE49-F238E27FC236}">
                <a16:creationId xmlns:a16="http://schemas.microsoft.com/office/drawing/2014/main" id="{7C4DB4AD-9694-4A64-99C9-29B78A8E73F6}"/>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1423CC9A-8B0A-4F30-B02C-60D9F10E998C}"/>
              </a:ext>
            </a:extLst>
          </p:cNvPr>
          <p:cNvSpPr>
            <a:spLocks noGrp="1"/>
          </p:cNvSpPr>
          <p:nvPr>
            <p:ph type="sldNum" sz="quarter" idx="12"/>
          </p:nvPr>
        </p:nvSpPr>
        <p:spPr/>
        <p:txBody>
          <a:bodyPr>
            <a:normAutofit/>
          </a:bodyPr>
          <a:lstStyle/>
          <a:p>
            <a:fld id="{BE0AF947-E962-4CDE-9BE9-1B36F7C4A011}" type="slidenum">
              <a:rPr lang="en-US" smtClean="0"/>
              <a:t>3</a:t>
            </a:fld>
            <a:endParaRPr lang="en-US"/>
          </a:p>
        </p:txBody>
      </p:sp>
    </p:spTree>
    <p:extLst>
      <p:ext uri="{BB962C8B-B14F-4D97-AF65-F5344CB8AC3E}">
        <p14:creationId xmlns:p14="http://schemas.microsoft.com/office/powerpoint/2010/main" val="411561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0B97-1293-4681-A1B1-A1EA4A241A46}"/>
              </a:ext>
            </a:extLst>
          </p:cNvPr>
          <p:cNvSpPr>
            <a:spLocks noGrp="1"/>
          </p:cNvSpPr>
          <p:nvPr>
            <p:ph type="title"/>
          </p:nvPr>
        </p:nvSpPr>
        <p:spPr/>
        <p:txBody>
          <a:bodyPr/>
          <a:lstStyle/>
          <a:p>
            <a:r>
              <a:rPr lang="en-US" dirty="0"/>
              <a:t>Average-case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FC3828-A144-4315-B017-58E79BE29FBB}"/>
                  </a:ext>
                </a:extLst>
              </p:cNvPr>
              <p:cNvSpPr>
                <a:spLocks noGrp="1"/>
              </p:cNvSpPr>
              <p:nvPr>
                <p:ph idx="1"/>
              </p:nvPr>
            </p:nvSpPr>
            <p:spPr/>
            <p:txBody>
              <a:bodyPr/>
              <a:lstStyle/>
              <a:p>
                <a:pPr marL="0" indent="0">
                  <a:buNone/>
                </a:pPr>
                <a:r>
                  <a:rPr lang="en-US" b="0" i="0" dirty="0">
                    <a:solidFill>
                      <a:srgbClr val="161616"/>
                    </a:solidFill>
                    <a:effectLst/>
                  </a:rPr>
                  <a:t>When analyzing algorithms, the </a:t>
                </a:r>
                <a:r>
                  <a:rPr lang="en-US" b="0" i="1" dirty="0">
                    <a:solidFill>
                      <a:srgbClr val="161616"/>
                    </a:solidFill>
                    <a:effectLst/>
                  </a:rPr>
                  <a:t>average-case</a:t>
                </a:r>
                <a:r>
                  <a:rPr lang="en-US" b="0" i="0" dirty="0">
                    <a:solidFill>
                      <a:srgbClr val="161616"/>
                    </a:solidFill>
                    <a:effectLst/>
                  </a:rPr>
                  <a:t> often has the same complexity as the worst case. So insertion sort, on average, takes </a:t>
                </a:r>
                <a14:m>
                  <m:oMath xmlns:m="http://schemas.openxmlformats.org/officeDocument/2006/math">
                    <m:sSup>
                      <m:sSupPr>
                        <m:ctrlPr>
                          <a:rPr lang="en-US" b="0" i="1" smtClean="0">
                            <a:solidFill>
                              <a:srgbClr val="161616"/>
                            </a:solidFill>
                            <a:effectLst/>
                            <a:latin typeface="Cambria Math" panose="02040503050406030204" pitchFamily="18" charset="0"/>
                          </a:rPr>
                        </m:ctrlPr>
                      </m:sSupPr>
                      <m:e>
                        <m:r>
                          <a:rPr lang="en-US" b="0" i="1" smtClean="0">
                            <a:solidFill>
                              <a:srgbClr val="161616"/>
                            </a:solidFill>
                            <a:effectLst/>
                            <a:latin typeface="Cambria Math" panose="02040503050406030204" pitchFamily="18" charset="0"/>
                          </a:rPr>
                          <m:t>𝑛</m:t>
                        </m:r>
                      </m:e>
                      <m:sup>
                        <m:r>
                          <a:rPr lang="en-US" b="0" i="1" smtClean="0">
                            <a:solidFill>
                              <a:srgbClr val="161616"/>
                            </a:solidFill>
                            <a:effectLst/>
                            <a:latin typeface="Cambria Math" panose="02040503050406030204" pitchFamily="18" charset="0"/>
                          </a:rPr>
                          <m:t>2</m:t>
                        </m:r>
                      </m:sup>
                    </m:sSup>
                  </m:oMath>
                </a14:m>
                <a:r>
                  <a:rPr lang="en-US" b="0" i="0" dirty="0">
                    <a:solidFill>
                      <a:srgbClr val="161616"/>
                    </a:solidFill>
                    <a:effectLst/>
                  </a:rPr>
                  <a:t> time.</a:t>
                </a:r>
                <a:endParaRPr lang="en-US" dirty="0"/>
              </a:p>
            </p:txBody>
          </p:sp>
        </mc:Choice>
        <mc:Fallback xmlns="">
          <p:sp>
            <p:nvSpPr>
              <p:cNvPr id="3" name="Content Placeholder 2">
                <a:extLst>
                  <a:ext uri="{FF2B5EF4-FFF2-40B4-BE49-F238E27FC236}">
                    <a16:creationId xmlns:a16="http://schemas.microsoft.com/office/drawing/2014/main" id="{2AFC3828-A144-4315-B017-58E79BE29FBB}"/>
                  </a:ext>
                </a:extLst>
              </p:cNvPr>
              <p:cNvSpPr>
                <a:spLocks noGrp="1" noRot="1" noChangeAspect="1" noMove="1" noResize="1" noEditPoints="1" noAdjustHandles="1" noChangeArrowheads="1" noChangeShapeType="1" noTextEdit="1"/>
              </p:cNvSpPr>
              <p:nvPr>
                <p:ph idx="1"/>
              </p:nvPr>
            </p:nvSpPr>
            <p:spPr>
              <a:blipFill>
                <a:blip r:embed="rId2"/>
                <a:stretch>
                  <a:fillRect l="-754"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A2AE37E-68B8-406D-BBC7-F7351108A3B4}"/>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628F9D77-6B7D-475E-99E6-94314CF6B525}"/>
              </a:ext>
            </a:extLst>
          </p:cNvPr>
          <p:cNvSpPr>
            <a:spLocks noGrp="1"/>
          </p:cNvSpPr>
          <p:nvPr>
            <p:ph type="sldNum" sz="quarter" idx="12"/>
          </p:nvPr>
        </p:nvSpPr>
        <p:spPr/>
        <p:txBody>
          <a:bodyPr>
            <a:normAutofit/>
          </a:bodyPr>
          <a:lstStyle/>
          <a:p>
            <a:fld id="{BE0AF947-E962-4CDE-9BE9-1B36F7C4A011}" type="slidenum">
              <a:rPr lang="en-US" smtClean="0"/>
              <a:t>30</a:t>
            </a:fld>
            <a:endParaRPr lang="en-US"/>
          </a:p>
        </p:txBody>
      </p:sp>
    </p:spTree>
    <p:extLst>
      <p:ext uri="{BB962C8B-B14F-4D97-AF65-F5344CB8AC3E}">
        <p14:creationId xmlns:p14="http://schemas.microsoft.com/office/powerpoint/2010/main" val="3756152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C684-FF65-4BF8-8B56-893810A5923C}"/>
              </a:ext>
            </a:extLst>
          </p:cNvPr>
          <p:cNvSpPr>
            <a:spLocks noGrp="1"/>
          </p:cNvSpPr>
          <p:nvPr>
            <p:ph type="title"/>
          </p:nvPr>
        </p:nvSpPr>
        <p:spPr/>
        <p:txBody>
          <a:bodyPr/>
          <a:lstStyle/>
          <a:p>
            <a:r>
              <a:rPr lang="en-US" dirty="0"/>
              <a:t>Worst-case and average-case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AA9070-081D-47B4-9AD8-772A1978C63B}"/>
                  </a:ext>
                </a:extLst>
              </p:cNvPr>
              <p:cNvSpPr>
                <a:spLocks noGrp="1"/>
              </p:cNvSpPr>
              <p:nvPr>
                <p:ph idx="1"/>
              </p:nvPr>
            </p:nvSpPr>
            <p:spPr/>
            <p:txBody>
              <a:bodyPr>
                <a:normAutofit fontScale="92500" lnSpcReduction="10000"/>
              </a:bodyPr>
              <a:lstStyle/>
              <a:p>
                <a:pPr marL="0" indent="0">
                  <a:buNone/>
                </a:pPr>
                <a:r>
                  <a:rPr lang="en-US" dirty="0"/>
                  <a:t>Usually, we use the </a:t>
                </a:r>
                <a:r>
                  <a:rPr lang="en-US" i="1" dirty="0"/>
                  <a:t>worst-case</a:t>
                </a:r>
                <a:r>
                  <a:rPr lang="en-US" dirty="0"/>
                  <a:t> running-time to analyze an algorithm, which is actually the longest runtime for each input of size </a:t>
                </a:r>
                <a14:m>
                  <m:oMath xmlns:m="http://schemas.openxmlformats.org/officeDocument/2006/math">
                    <m:r>
                      <a:rPr lang="en-US" i="1" dirty="0" smtClean="0">
                        <a:latin typeface="Cambria Math" panose="02040503050406030204" pitchFamily="18" charset="0"/>
                      </a:rPr>
                      <m:t>𝑛</m:t>
                    </m:r>
                  </m:oMath>
                </a14:m>
                <a:r>
                  <a:rPr lang="en-US" dirty="0"/>
                  <a:t>.</a:t>
                </a:r>
              </a:p>
              <a:p>
                <a:pPr marL="0" indent="0">
                  <a:buNone/>
                </a:pPr>
                <a:endParaRPr lang="en-US" dirty="0"/>
              </a:p>
              <a:p>
                <a:pPr marL="0" indent="0">
                  <a:buNone/>
                </a:pPr>
                <a:r>
                  <a:rPr lang="en-US" dirty="0"/>
                  <a:t>Why do we do this?</a:t>
                </a:r>
              </a:p>
              <a:p>
                <a:pPr marL="914400" lvl="1" indent="-457200">
                  <a:buFont typeface="+mj-lt"/>
                  <a:buAutoNum type="arabicPeriod"/>
                </a:pPr>
                <a:r>
                  <a:rPr lang="en-US" i="1" dirty="0"/>
                  <a:t>Worst-case</a:t>
                </a:r>
                <a:r>
                  <a:rPr lang="en-US" dirty="0"/>
                  <a:t> gives an upper-bound guarantee of run-time</a:t>
                </a:r>
              </a:p>
              <a:p>
                <a:pPr marL="914400" lvl="1" indent="-457200">
                  <a:buFont typeface="+mj-lt"/>
                  <a:buAutoNum type="arabicPeriod"/>
                </a:pPr>
                <a:r>
                  <a:rPr lang="en-US" dirty="0"/>
                  <a:t>For most algorithms, the worst case occurs more often during execution (e.g., In searching, It often happens that the target element is missing)</a:t>
                </a:r>
              </a:p>
              <a:p>
                <a:pPr marL="457200" lvl="1" indent="0">
                  <a:buNone/>
                </a:pPr>
                <a:endParaRPr lang="en-US" dirty="0"/>
              </a:p>
              <a:p>
                <a:pPr marL="0" indent="0">
                  <a:buNone/>
                </a:pPr>
                <a:r>
                  <a:rPr lang="en-US" dirty="0"/>
                  <a:t>Why we don’t use </a:t>
                </a:r>
                <a:r>
                  <a:rPr lang="en-US" i="1" dirty="0"/>
                  <a:t>average-case</a:t>
                </a:r>
                <a:r>
                  <a:rPr lang="en-US" dirty="0"/>
                  <a:t>?</a:t>
                </a:r>
              </a:p>
              <a:p>
                <a:pPr marL="914400" lvl="1" indent="-457200">
                  <a:buFont typeface="+mj-lt"/>
                  <a:buAutoNum type="arabicPeriod"/>
                </a:pPr>
                <a:r>
                  <a:rPr lang="en-US" dirty="0"/>
                  <a:t>False estimate</a:t>
                </a:r>
              </a:p>
              <a:p>
                <a:pPr marL="914400" lvl="1" indent="-457200">
                  <a:buFont typeface="+mj-lt"/>
                  <a:buAutoNum type="arabicPeriod"/>
                </a:pPr>
                <a:r>
                  <a:rPr lang="en-US" dirty="0"/>
                  <a:t>To compute a useful average-case complexity you need to have a probability distribution over your inputs. Often you simply don’t know what that is, so you compute it from a uniform (or some other appropriate maximum-entropy) distribution. That’s still only going to be an approximation.</a:t>
                </a:r>
              </a:p>
            </p:txBody>
          </p:sp>
        </mc:Choice>
        <mc:Fallback xmlns="">
          <p:sp>
            <p:nvSpPr>
              <p:cNvPr id="3" name="Content Placeholder 2">
                <a:extLst>
                  <a:ext uri="{FF2B5EF4-FFF2-40B4-BE49-F238E27FC236}">
                    <a16:creationId xmlns:a16="http://schemas.microsoft.com/office/drawing/2014/main" id="{55AA9070-081D-47B4-9AD8-772A1978C63B}"/>
                  </a:ext>
                </a:extLst>
              </p:cNvPr>
              <p:cNvSpPr>
                <a:spLocks noGrp="1" noRot="1" noChangeAspect="1" noMove="1" noResize="1" noEditPoints="1" noAdjustHandles="1" noChangeArrowheads="1" noChangeShapeType="1" noTextEdit="1"/>
              </p:cNvSpPr>
              <p:nvPr>
                <p:ph idx="1"/>
              </p:nvPr>
            </p:nvSpPr>
            <p:spPr>
              <a:blipFill>
                <a:blip r:embed="rId2"/>
                <a:stretch>
                  <a:fillRect l="-754" t="-2241" r="-522" b="-21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B62F964-AB54-4B35-A200-3230922452FE}"/>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508AA1D7-DC7D-44A2-A467-063AAB95A9B3}"/>
              </a:ext>
            </a:extLst>
          </p:cNvPr>
          <p:cNvSpPr>
            <a:spLocks noGrp="1"/>
          </p:cNvSpPr>
          <p:nvPr>
            <p:ph type="sldNum" sz="quarter" idx="12"/>
          </p:nvPr>
        </p:nvSpPr>
        <p:spPr/>
        <p:txBody>
          <a:bodyPr>
            <a:normAutofit/>
          </a:bodyPr>
          <a:lstStyle/>
          <a:p>
            <a:fld id="{BE0AF947-E962-4CDE-9BE9-1B36F7C4A011}" type="slidenum">
              <a:rPr lang="en-US" smtClean="0"/>
              <a:t>31</a:t>
            </a:fld>
            <a:endParaRPr lang="en-US"/>
          </a:p>
        </p:txBody>
      </p:sp>
    </p:spTree>
    <p:extLst>
      <p:ext uri="{BB962C8B-B14F-4D97-AF65-F5344CB8AC3E}">
        <p14:creationId xmlns:p14="http://schemas.microsoft.com/office/powerpoint/2010/main" val="160509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9DD4-E526-46FD-9874-7FAC1E5EBB94}"/>
              </a:ext>
            </a:extLst>
          </p:cNvPr>
          <p:cNvSpPr>
            <a:spLocks noGrp="1"/>
          </p:cNvSpPr>
          <p:nvPr>
            <p:ph type="title"/>
          </p:nvPr>
        </p:nvSpPr>
        <p:spPr/>
        <p:txBody>
          <a:bodyPr/>
          <a:lstStyle/>
          <a:p>
            <a:r>
              <a:rPr lang="en-US" dirty="0"/>
              <a:t>Bubble sort</a:t>
            </a:r>
          </a:p>
        </p:txBody>
      </p:sp>
      <p:pic>
        <p:nvPicPr>
          <p:cNvPr id="11270" name="Picture 6" descr="Category:Bubble sort - Wikimedia Commons">
            <a:extLst>
              <a:ext uri="{FF2B5EF4-FFF2-40B4-BE49-F238E27FC236}">
                <a16:creationId xmlns:a16="http://schemas.microsoft.com/office/drawing/2014/main" id="{AF2BA03A-EB53-4B4C-8F9B-D94871CBC2CF}"/>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0869" y="1873652"/>
            <a:ext cx="4112531" cy="381642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456F762-1986-45C0-8F7F-3AF48C1FB4B2}"/>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3DA6ECBE-AC50-4314-8D67-11A025CA17EE}"/>
              </a:ext>
            </a:extLst>
          </p:cNvPr>
          <p:cNvSpPr>
            <a:spLocks noGrp="1"/>
          </p:cNvSpPr>
          <p:nvPr>
            <p:ph type="sldNum" sz="quarter" idx="12"/>
          </p:nvPr>
        </p:nvSpPr>
        <p:spPr/>
        <p:txBody>
          <a:bodyPr>
            <a:normAutofit/>
          </a:bodyPr>
          <a:lstStyle/>
          <a:p>
            <a:fld id="{BE0AF947-E962-4CDE-9BE9-1B36F7C4A011}" type="slidenum">
              <a:rPr lang="en-US" smtClean="0"/>
              <a:t>32</a:t>
            </a:fld>
            <a:endParaRPr lang="en-US"/>
          </a:p>
        </p:txBody>
      </p:sp>
    </p:spTree>
    <p:extLst>
      <p:ext uri="{BB962C8B-B14F-4D97-AF65-F5344CB8AC3E}">
        <p14:creationId xmlns:p14="http://schemas.microsoft.com/office/powerpoint/2010/main" val="2410870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DFCE-8543-460E-B4E7-31713DE95A05}"/>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32FD3E17-503A-4121-BE1B-94A4F8601D3C}"/>
              </a:ext>
            </a:extLst>
          </p:cNvPr>
          <p:cNvSpPr>
            <a:spLocks noGrp="1"/>
          </p:cNvSpPr>
          <p:nvPr>
            <p:ph idx="1"/>
          </p:nvPr>
        </p:nvSpPr>
        <p:spPr/>
        <p:txBody>
          <a:bodyPr/>
          <a:lstStyle/>
          <a:p>
            <a:pPr marL="0" indent="0">
              <a:buNone/>
            </a:pPr>
            <a:r>
              <a:rPr lang="en-US" b="0" i="0" dirty="0">
                <a:solidFill>
                  <a:srgbClr val="24292F"/>
                </a:solidFill>
                <a:effectLst/>
              </a:rPr>
              <a:t>Bubble sort, sometimes referred to as sinking sort, is a simple sorting algorithm that repeatedly steps through the list, compares adjacent elements and swaps them if they are in the wrong order. The pass through the list is repeated until the list is sorted. The algorithm, which is a comparison sort, is named for the way smaller or larger elements "bubble" to the top of the list.</a:t>
            </a:r>
          </a:p>
          <a:p>
            <a:pPr marL="0" indent="0">
              <a:buNone/>
            </a:pPr>
            <a:endParaRPr lang="en-US" dirty="0">
              <a:solidFill>
                <a:srgbClr val="24292F"/>
              </a:solidFill>
            </a:endParaRPr>
          </a:p>
          <a:p>
            <a:pPr marL="0" indent="0">
              <a:buNone/>
            </a:pPr>
            <a:r>
              <a:rPr lang="en-US" b="0" i="0" dirty="0">
                <a:solidFill>
                  <a:srgbClr val="000000"/>
                </a:solidFill>
                <a:effectLst/>
              </a:rPr>
              <a:t>This algorithm is not suitable for large data sets as its average and worst case complexity are of n</a:t>
            </a:r>
            <a:r>
              <a:rPr lang="en-US" b="0" i="0" baseline="30000" dirty="0">
                <a:solidFill>
                  <a:srgbClr val="000000"/>
                </a:solidFill>
                <a:effectLst/>
              </a:rPr>
              <a:t>2</a:t>
            </a:r>
            <a:r>
              <a:rPr lang="en-US" b="0" i="0" dirty="0">
                <a:solidFill>
                  <a:srgbClr val="000000"/>
                </a:solidFill>
                <a:effectLst/>
              </a:rPr>
              <a:t> where </a:t>
            </a:r>
            <a:r>
              <a:rPr lang="en-US" b="1" i="0" dirty="0">
                <a:solidFill>
                  <a:srgbClr val="000000"/>
                </a:solidFill>
                <a:effectLst/>
              </a:rPr>
              <a:t>n</a:t>
            </a:r>
            <a:r>
              <a:rPr lang="en-US" b="0" i="0" dirty="0">
                <a:solidFill>
                  <a:srgbClr val="000000"/>
                </a:solidFill>
                <a:effectLst/>
              </a:rPr>
              <a:t> is the number of items.</a:t>
            </a:r>
            <a:endParaRPr lang="en-US" dirty="0"/>
          </a:p>
        </p:txBody>
      </p:sp>
      <p:sp>
        <p:nvSpPr>
          <p:cNvPr id="4" name="Footer Placeholder 3">
            <a:extLst>
              <a:ext uri="{FF2B5EF4-FFF2-40B4-BE49-F238E27FC236}">
                <a16:creationId xmlns:a16="http://schemas.microsoft.com/office/drawing/2014/main" id="{FA5B7D1B-7C7E-4F89-8C40-2B928F56FB96}"/>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86C7E289-0941-4C82-B454-DC92D9122F68}"/>
              </a:ext>
            </a:extLst>
          </p:cNvPr>
          <p:cNvSpPr>
            <a:spLocks noGrp="1"/>
          </p:cNvSpPr>
          <p:nvPr>
            <p:ph type="sldNum" sz="quarter" idx="12"/>
          </p:nvPr>
        </p:nvSpPr>
        <p:spPr/>
        <p:txBody>
          <a:bodyPr>
            <a:normAutofit/>
          </a:bodyPr>
          <a:lstStyle/>
          <a:p>
            <a:fld id="{BE0AF947-E962-4CDE-9BE9-1B36F7C4A011}" type="slidenum">
              <a:rPr lang="en-US" smtClean="0"/>
              <a:t>33</a:t>
            </a:fld>
            <a:endParaRPr lang="en-US"/>
          </a:p>
        </p:txBody>
      </p:sp>
    </p:spTree>
    <p:extLst>
      <p:ext uri="{BB962C8B-B14F-4D97-AF65-F5344CB8AC3E}">
        <p14:creationId xmlns:p14="http://schemas.microsoft.com/office/powerpoint/2010/main" val="4117566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4781-373D-4607-BBD9-8FA269F7B1E0}"/>
              </a:ext>
            </a:extLst>
          </p:cNvPr>
          <p:cNvSpPr>
            <a:spLocks noGrp="1"/>
          </p:cNvSpPr>
          <p:nvPr>
            <p:ph type="title"/>
          </p:nvPr>
        </p:nvSpPr>
        <p:spPr/>
        <p:txBody>
          <a:bodyPr/>
          <a:lstStyle/>
          <a:p>
            <a:r>
              <a:rPr lang="en-US"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40422-3CA6-40C0-BFCB-A3C82D747A4F}"/>
                  </a:ext>
                </a:extLst>
              </p:cNvPr>
              <p:cNvSpPr>
                <a:spLocks noGrp="1"/>
              </p:cNvSpPr>
              <p:nvPr>
                <p:ph idx="1"/>
              </p:nvPr>
            </p:nvSpPr>
            <p:spPr/>
            <p:txBody>
              <a:bodyPr/>
              <a:lstStyle/>
              <a:p>
                <a:pPr marL="0" indent="0" algn="l">
                  <a:buNone/>
                </a:pPr>
                <a:r>
                  <a:rPr lang="en-US" b="0" i="0" dirty="0">
                    <a:solidFill>
                      <a:srgbClr val="161616"/>
                    </a:solidFill>
                    <a:effectLst/>
                  </a:rPr>
                  <a:t>The </a:t>
                </a:r>
                <a:r>
                  <a:rPr lang="en-US" b="1" i="0" dirty="0">
                    <a:solidFill>
                      <a:srgbClr val="161616"/>
                    </a:solidFill>
                    <a:effectLst/>
                  </a:rPr>
                  <a:t>bubble sort algorithm</a:t>
                </a:r>
                <a:r>
                  <a:rPr lang="en-US" b="0" i="0" dirty="0">
                    <a:solidFill>
                      <a:srgbClr val="161616"/>
                    </a:solidFill>
                    <a:effectLst/>
                  </a:rPr>
                  <a:t> is as follows:</a:t>
                </a:r>
              </a:p>
              <a:p>
                <a:pPr lvl="1">
                  <a:buFont typeface="+mj-lt"/>
                  <a:buAutoNum type="arabicPeriod"/>
                </a:pPr>
                <a:r>
                  <a:rPr lang="en-US" b="0" i="0" dirty="0">
                    <a:solidFill>
                      <a:srgbClr val="161616"/>
                    </a:solidFill>
                    <a:effectLst/>
                  </a:rPr>
                  <a:t>Compare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0</m:t>
                    </m:r>
                    <m:r>
                      <a:rPr lang="en-US" b="0" i="1" dirty="0" smtClean="0">
                        <a:solidFill>
                          <a:srgbClr val="161616"/>
                        </a:solidFill>
                        <a:effectLst/>
                        <a:latin typeface="Cambria Math" panose="02040503050406030204" pitchFamily="18" charset="0"/>
                      </a:rPr>
                      <m:t>]</m:t>
                    </m:r>
                  </m:oMath>
                </a14:m>
                <a:r>
                  <a:rPr lang="en-US" b="0" i="0" dirty="0">
                    <a:solidFill>
                      <a:srgbClr val="161616"/>
                    </a:solidFill>
                    <a:effectLst/>
                  </a:rPr>
                  <a:t> and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 </m:t>
                    </m:r>
                  </m:oMath>
                </a14:m>
                <a:r>
                  <a:rPr lang="en-US" b="0" i="0" dirty="0">
                    <a:solidFill>
                      <a:srgbClr val="161616"/>
                    </a:solidFill>
                    <a:effectLst/>
                  </a:rPr>
                  <a:t>If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0</m:t>
                    </m:r>
                    <m:r>
                      <a:rPr lang="en-US" b="0" i="1" dirty="0" smtClean="0">
                        <a:solidFill>
                          <a:srgbClr val="161616"/>
                        </a:solidFill>
                        <a:effectLst/>
                        <a:latin typeface="Cambria Math" panose="02040503050406030204" pitchFamily="18" charset="0"/>
                      </a:rPr>
                      <m:t>]</m:t>
                    </m:r>
                  </m:oMath>
                </a14:m>
                <a:r>
                  <a:rPr lang="en-US" b="0" i="1" dirty="0">
                    <a:solidFill>
                      <a:srgbClr val="161616"/>
                    </a:solidFill>
                    <a:effectLst/>
                  </a:rPr>
                  <a:t> </a:t>
                </a:r>
                <a:r>
                  <a:rPr lang="en-US" b="0" i="0" dirty="0">
                    <a:solidFill>
                      <a:srgbClr val="161616"/>
                    </a:solidFill>
                    <a:effectLst/>
                  </a:rPr>
                  <a:t>is bigger than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oMath>
                </a14:m>
                <a:r>
                  <a:rPr lang="en-US" b="0" i="1" dirty="0">
                    <a:solidFill>
                      <a:srgbClr val="161616"/>
                    </a:solidFill>
                    <a:effectLst/>
                  </a:rPr>
                  <a:t> </a:t>
                </a:r>
                <a:r>
                  <a:rPr lang="en-US" b="0" i="0" dirty="0">
                    <a:solidFill>
                      <a:srgbClr val="161616"/>
                    </a:solidFill>
                    <a:effectLst/>
                  </a:rPr>
                  <a:t>swap the elements.</a:t>
                </a:r>
              </a:p>
              <a:p>
                <a:pPr lvl="1">
                  <a:buFont typeface="+mj-lt"/>
                  <a:buAutoNum type="arabicPeriod"/>
                </a:pPr>
                <a:r>
                  <a:rPr lang="en-US" b="0" i="0" dirty="0">
                    <a:solidFill>
                      <a:srgbClr val="161616"/>
                    </a:solidFill>
                    <a:effectLst/>
                  </a:rPr>
                  <a:t>Move to the next element,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oMath>
                </a14:m>
                <a:r>
                  <a:rPr lang="en-US" b="0" i="1" dirty="0">
                    <a:solidFill>
                      <a:srgbClr val="161616"/>
                    </a:solidFill>
                    <a:effectLst/>
                  </a:rPr>
                  <a:t> </a:t>
                </a:r>
                <a:r>
                  <a:rPr lang="en-US" b="0" i="0" dirty="0">
                    <a:solidFill>
                      <a:srgbClr val="161616"/>
                    </a:solidFill>
                    <a:effectLst/>
                  </a:rPr>
                  <a:t>(which might now contain the result of a swap from the previous step), and compare it with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m:t>
                    </m:r>
                  </m:oMath>
                </a14:m>
                <a:r>
                  <a:rPr lang="en-US" i="1" dirty="0">
                    <a:solidFill>
                      <a:srgbClr val="161616"/>
                    </a:solidFill>
                  </a:rPr>
                  <a:t>. </a:t>
                </a:r>
                <a:r>
                  <a:rPr lang="en-US" b="0" i="0" dirty="0">
                    <a:solidFill>
                      <a:srgbClr val="161616"/>
                    </a:solidFill>
                    <a:effectLst/>
                  </a:rPr>
                  <a:t>If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oMath>
                </a14:m>
                <a:r>
                  <a:rPr lang="en-US" i="1" dirty="0">
                    <a:solidFill>
                      <a:srgbClr val="161616"/>
                    </a:solidFill>
                  </a:rPr>
                  <a:t> </a:t>
                </a:r>
                <a:r>
                  <a:rPr lang="en-US" b="0" i="0" dirty="0">
                    <a:solidFill>
                      <a:srgbClr val="161616"/>
                    </a:solidFill>
                    <a:effectLst/>
                  </a:rPr>
                  <a:t>is bigger than </a:t>
                </a:r>
                <a14:m>
                  <m:oMath xmlns:m="http://schemas.openxmlformats.org/officeDocument/2006/math">
                    <m:r>
                      <a:rPr lang="en-US" b="0" i="1" dirty="0" smtClean="0">
                        <a:solidFill>
                          <a:srgbClr val="161616"/>
                        </a:solidFill>
                        <a:effectLst/>
                        <a:latin typeface="Cambria Math" panose="02040503050406030204" pitchFamily="18" charset="0"/>
                      </a:rPr>
                      <m:t>𝐴</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m:t>
                    </m:r>
                  </m:oMath>
                </a14:m>
                <a:r>
                  <a:rPr lang="en-US" i="1" dirty="0">
                    <a:solidFill>
                      <a:srgbClr val="161616"/>
                    </a:solidFill>
                  </a:rPr>
                  <a:t>, </a:t>
                </a:r>
                <a:r>
                  <a:rPr lang="en-US" b="0" i="0" dirty="0">
                    <a:solidFill>
                      <a:srgbClr val="161616"/>
                    </a:solidFill>
                    <a:effectLst/>
                  </a:rPr>
                  <a:t>swap the elements. Do this for every pair of elements until the end of the list.</a:t>
                </a:r>
              </a:p>
              <a:p>
                <a:pPr lvl="1">
                  <a:buFont typeface="+mj-lt"/>
                  <a:buAutoNum type="arabicPeriod"/>
                </a:pPr>
                <a:r>
                  <a:rPr lang="en-US" b="0" i="0" dirty="0">
                    <a:solidFill>
                      <a:srgbClr val="161616"/>
                    </a:solidFill>
                    <a:effectLst/>
                  </a:rPr>
                  <a:t>Do steps 1 and 2 for </a:t>
                </a:r>
                <a14:m>
                  <m:oMath xmlns:m="http://schemas.openxmlformats.org/officeDocument/2006/math">
                    <m:r>
                      <a:rPr lang="en-US" b="0" i="1" dirty="0" smtClean="0">
                        <a:solidFill>
                          <a:srgbClr val="161616"/>
                        </a:solidFill>
                        <a:effectLst/>
                        <a:latin typeface="Cambria Math" panose="02040503050406030204" pitchFamily="18" charset="0"/>
                      </a:rPr>
                      <m:t>𝑛</m:t>
                    </m:r>
                  </m:oMath>
                </a14:m>
                <a:r>
                  <a:rPr lang="en-US" b="0" i="0" dirty="0">
                    <a:solidFill>
                      <a:srgbClr val="161616"/>
                    </a:solidFill>
                    <a:effectLst/>
                  </a:rPr>
                  <a:t> times.</a:t>
                </a:r>
              </a:p>
              <a:p>
                <a:endParaRPr lang="en-US" dirty="0"/>
              </a:p>
            </p:txBody>
          </p:sp>
        </mc:Choice>
        <mc:Fallback xmlns="">
          <p:sp>
            <p:nvSpPr>
              <p:cNvPr id="3" name="Content Placeholder 2">
                <a:extLst>
                  <a:ext uri="{FF2B5EF4-FFF2-40B4-BE49-F238E27FC236}">
                    <a16:creationId xmlns:a16="http://schemas.microsoft.com/office/drawing/2014/main" id="{35840422-3CA6-40C0-BFCB-A3C82D747A4F}"/>
                  </a:ext>
                </a:extLst>
              </p:cNvPr>
              <p:cNvSpPr>
                <a:spLocks noGrp="1" noRot="1" noChangeAspect="1" noMove="1" noResize="1" noEditPoints="1" noAdjustHandles="1" noChangeArrowheads="1" noChangeShapeType="1" noTextEdit="1"/>
              </p:cNvSpPr>
              <p:nvPr>
                <p:ph idx="1"/>
              </p:nvPr>
            </p:nvSpPr>
            <p:spPr>
              <a:blipFill>
                <a:blip r:embed="rId2"/>
                <a:stretch>
                  <a:fillRect l="-754"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7829AC9-BD48-4694-80CF-B91E36F17E26}"/>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5307BBCA-853A-40B3-A16F-BA59A2333A30}"/>
              </a:ext>
            </a:extLst>
          </p:cNvPr>
          <p:cNvSpPr>
            <a:spLocks noGrp="1"/>
          </p:cNvSpPr>
          <p:nvPr>
            <p:ph type="sldNum" sz="quarter" idx="12"/>
          </p:nvPr>
        </p:nvSpPr>
        <p:spPr/>
        <p:txBody>
          <a:bodyPr>
            <a:normAutofit/>
          </a:bodyPr>
          <a:lstStyle/>
          <a:p>
            <a:fld id="{BE0AF947-E962-4CDE-9BE9-1B36F7C4A011}" type="slidenum">
              <a:rPr lang="en-US" smtClean="0"/>
              <a:t>34</a:t>
            </a:fld>
            <a:endParaRPr lang="en-US"/>
          </a:p>
        </p:txBody>
      </p:sp>
    </p:spTree>
    <p:extLst>
      <p:ext uri="{BB962C8B-B14F-4D97-AF65-F5344CB8AC3E}">
        <p14:creationId xmlns:p14="http://schemas.microsoft.com/office/powerpoint/2010/main" val="93103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2BC-615F-4787-8B0B-AEC68CDD1DAF}"/>
              </a:ext>
            </a:extLst>
          </p:cNvPr>
          <p:cNvSpPr>
            <a:spLocks noGrp="1"/>
          </p:cNvSpPr>
          <p:nvPr>
            <p:ph type="title"/>
          </p:nvPr>
        </p:nvSpPr>
        <p:spPr/>
        <p:txBody>
          <a:bodyPr/>
          <a:lstStyle/>
          <a:p>
            <a:r>
              <a:rPr lang="en-US" dirty="0"/>
              <a:t>Pseudocode</a:t>
            </a:r>
          </a:p>
        </p:txBody>
      </p:sp>
      <p:sp>
        <p:nvSpPr>
          <p:cNvPr id="18" name="Content Placeholder 17">
            <a:extLst>
              <a:ext uri="{FF2B5EF4-FFF2-40B4-BE49-F238E27FC236}">
                <a16:creationId xmlns:a16="http://schemas.microsoft.com/office/drawing/2014/main" id="{19E46C2B-147F-471A-91D7-EA543A0FD834}"/>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FEE08428-2587-407A-964A-829CA35D8388}"/>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355A372A-D9D9-49CB-BA55-DE2A34C9C59D}"/>
              </a:ext>
            </a:extLst>
          </p:cNvPr>
          <p:cNvSpPr>
            <a:spLocks noGrp="1"/>
          </p:cNvSpPr>
          <p:nvPr>
            <p:ph type="sldNum" sz="quarter" idx="12"/>
          </p:nvPr>
        </p:nvSpPr>
        <p:spPr/>
        <p:txBody>
          <a:bodyPr>
            <a:normAutofit/>
          </a:bodyPr>
          <a:lstStyle/>
          <a:p>
            <a:fld id="{BE0AF947-E962-4CDE-9BE9-1B36F7C4A011}" type="slidenum">
              <a:rPr lang="en-US" smtClean="0"/>
              <a:t>35</a:t>
            </a:fld>
            <a:endParaRPr lang="en-US"/>
          </a:p>
        </p:txBody>
      </p:sp>
      <p:sp>
        <p:nvSpPr>
          <p:cNvPr id="7" name="Rectangle 1">
            <a:extLst>
              <a:ext uri="{FF2B5EF4-FFF2-40B4-BE49-F238E27FC236}">
                <a16:creationId xmlns:a16="http://schemas.microsoft.com/office/drawing/2014/main" id="{5C162950-356A-4B95-8ACD-662A68300912}"/>
              </a:ext>
            </a:extLst>
          </p:cNvPr>
          <p:cNvSpPr>
            <a:spLocks noChangeArrowheads="1"/>
          </p:cNvSpPr>
          <p:nvPr/>
        </p:nvSpPr>
        <p:spPr bwMode="auto">
          <a:xfrm>
            <a:off x="2630525" y="-891956"/>
            <a:ext cx="5173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244D7C12-F60E-44B6-B675-116605C4A4AE}"/>
              </a:ext>
            </a:extLst>
          </p:cNvPr>
          <p:cNvSpPr>
            <a:spLocks noChangeArrowheads="1"/>
          </p:cNvSpPr>
          <p:nvPr/>
        </p:nvSpPr>
        <p:spPr bwMode="auto">
          <a:xfrm>
            <a:off x="1464774" y="-839953"/>
            <a:ext cx="54846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56F18075-2729-4524-99ED-54A6376B94FE}"/>
              </a:ext>
            </a:extLst>
          </p:cNvPr>
          <p:cNvSpPr>
            <a:spLocks noChangeArrowheads="1"/>
          </p:cNvSpPr>
          <p:nvPr/>
        </p:nvSpPr>
        <p:spPr bwMode="auto">
          <a:xfrm>
            <a:off x="1898139" y="-363251"/>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F966E390-17F0-4E1B-AF60-386BC3EC4FD9}"/>
              </a:ext>
            </a:extLst>
          </p:cNvPr>
          <p:cNvSpPr>
            <a:spLocks noChangeArrowheads="1"/>
          </p:cNvSpPr>
          <p:nvPr/>
        </p:nvSpPr>
        <p:spPr bwMode="auto">
          <a:xfrm>
            <a:off x="2218829" y="-631938"/>
            <a:ext cx="6137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Content Placeholder 13">
            <a:extLst>
              <a:ext uri="{FF2B5EF4-FFF2-40B4-BE49-F238E27FC236}">
                <a16:creationId xmlns:a16="http://schemas.microsoft.com/office/drawing/2014/main" id="{9FF14001-BCF0-43B9-83FA-B34623D27C52}"/>
              </a:ext>
            </a:extLst>
          </p:cNvPr>
          <p:cNvGraphicFramePr>
            <a:graphicFrameLocks/>
          </p:cNvGraphicFramePr>
          <p:nvPr>
            <p:extLst>
              <p:ext uri="{D42A27DB-BD31-4B8C-83A1-F6EECF244321}">
                <p14:modId xmlns:p14="http://schemas.microsoft.com/office/powerpoint/2010/main" val="761724815"/>
              </p:ext>
            </p:extLst>
          </p:nvPr>
        </p:nvGraphicFramePr>
        <p:xfrm>
          <a:off x="3277864" y="2725420"/>
          <a:ext cx="5636271" cy="1407160"/>
        </p:xfrm>
        <a:graphic>
          <a:graphicData uri="http://schemas.openxmlformats.org/drawingml/2006/table">
            <a:tbl>
              <a:tblPr/>
              <a:tblGrid>
                <a:gridCol w="5636271">
                  <a:extLst>
                    <a:ext uri="{9D8B030D-6E8A-4147-A177-3AD203B41FA5}">
                      <a16:colId xmlns:a16="http://schemas.microsoft.com/office/drawing/2014/main" val="1363629729"/>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Bubble-sort(A)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for</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&lt;- n -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to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do</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for</a:t>
                      </a:r>
                      <a:r>
                        <a:rPr lang="en-US" sz="1400" b="0" i="0" u="none" strike="noStrike" dirty="0">
                          <a:solidFill>
                            <a:srgbClr val="FFFFFF"/>
                          </a:solidFill>
                          <a:effectLst/>
                          <a:latin typeface="Consolas" panose="020B0609020204030204" pitchFamily="49" charset="0"/>
                        </a:rPr>
                        <a:t> j &lt;-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to </a:t>
                      </a:r>
                      <a:r>
                        <a:rPr lang="en-US" sz="1400" b="0" i="0" u="none" strike="noStrike" dirty="0" err="1">
                          <a:solidFill>
                            <a:srgbClr val="FFFFFF"/>
                          </a:solidFill>
                          <a:effectLst/>
                          <a:latin typeface="Consolas" panose="020B0609020204030204" pitchFamily="49" charset="0"/>
                        </a:rPr>
                        <a:t>i</a:t>
                      </a:r>
                      <a:r>
                        <a:rPr lang="en-US" sz="1400" b="0" i="0" u="none" strike="noStrike" dirty="0">
                          <a:solidFill>
                            <a:srgbClr val="FFFFFF"/>
                          </a:solidFill>
                          <a:effectLst/>
                          <a:latin typeface="Consolas" panose="020B0609020204030204" pitchFamily="49" charset="0"/>
                        </a:rPr>
                        <a:t> do</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3</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A[j]&gt;A[j+</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4</a:t>
                      </a:r>
                      <a:r>
                        <a:rPr lang="en-US" sz="1400" b="0" i="0" u="none" strike="noStrike" dirty="0">
                          <a:solidFill>
                            <a:srgbClr val="FFFFFF"/>
                          </a:solidFill>
                          <a:effectLst/>
                          <a:latin typeface="Consolas" panose="020B0609020204030204" pitchFamily="49" charset="0"/>
                        </a:rPr>
                        <a:t>              swap(A[j],A[j+</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5</a:t>
                      </a:r>
                      <a:r>
                        <a:rPr lang="en-US" sz="1400" b="0" i="0" u="none" strike="noStrike" dirty="0">
                          <a:solidFill>
                            <a:srgbClr val="FFFFFF"/>
                          </a:solidFill>
                          <a:effectLst/>
                          <a:latin typeface="Consolas" panose="020B0609020204030204" pitchFamily="49" charset="0"/>
                        </a:rPr>
                        <a:t>          end </a:t>
                      </a:r>
                      <a:r>
                        <a:rPr lang="en-US" sz="1400" b="0" i="0" u="none" strike="noStrike" dirty="0">
                          <a:solidFill>
                            <a:srgbClr val="FCC28C"/>
                          </a:solidFill>
                          <a:effectLst/>
                          <a:latin typeface="Consolas" panose="020B0609020204030204" pitchFamily="49" charset="0"/>
                        </a:rPr>
                        <a:t>if</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238772776"/>
                  </a:ext>
                </a:extLst>
              </a:tr>
            </a:tbl>
          </a:graphicData>
        </a:graphic>
      </p:graphicFrame>
    </p:spTree>
    <p:extLst>
      <p:ext uri="{BB962C8B-B14F-4D97-AF65-F5344CB8AC3E}">
        <p14:creationId xmlns:p14="http://schemas.microsoft.com/office/powerpoint/2010/main" val="290462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449D-C1A8-49E3-AD29-320003F82EE7}"/>
              </a:ext>
            </a:extLst>
          </p:cNvPr>
          <p:cNvSpPr>
            <a:spLocks noGrp="1"/>
          </p:cNvSpPr>
          <p:nvPr>
            <p:ph type="title"/>
          </p:nvPr>
        </p:nvSpPr>
        <p:spPr/>
        <p:txBody>
          <a:bodyPr/>
          <a:lstStyle/>
          <a:p>
            <a:r>
              <a:rPr lang="en-US" dirty="0"/>
              <a:t>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E050D2-F334-4E96-AA8D-E24E9FE62DDD}"/>
                  </a:ext>
                </a:extLst>
              </p:cNvPr>
              <p:cNvSpPr>
                <a:spLocks noGrp="1"/>
              </p:cNvSpPr>
              <p:nvPr>
                <p:ph idx="1"/>
              </p:nvPr>
            </p:nvSpPr>
            <p:spPr/>
            <p:txBody>
              <a:bodyPr/>
              <a:lstStyle/>
              <a:p>
                <a:pPr marL="0" indent="0">
                  <a:buNone/>
                </a:pPr>
                <a:r>
                  <a:rPr lang="en-US" b="0" i="0" dirty="0">
                    <a:solidFill>
                      <a:srgbClr val="161616"/>
                    </a:solidFill>
                    <a:effectLst/>
                  </a:rPr>
                  <a:t>To calculate the complexity of the bubble sort algorithm, it is useful to determine how many comparisons each loop performs. For each element in the array, bubble sort does </a:t>
                </a:r>
                <a14:m>
                  <m:oMath xmlns:m="http://schemas.openxmlformats.org/officeDocument/2006/math">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oMath>
                </a14:m>
                <a:r>
                  <a:rPr lang="en-US" b="0" i="0" dirty="0">
                    <a:solidFill>
                      <a:srgbClr val="161616"/>
                    </a:solidFill>
                    <a:effectLst/>
                  </a:rPr>
                  <a:t> comparisons. Because the array contains </a:t>
                </a:r>
                <a:r>
                  <a:rPr lang="en-US" b="0" dirty="0">
                    <a:solidFill>
                      <a:srgbClr val="161616"/>
                    </a:solidFill>
                    <a:effectLst/>
                  </a:rPr>
                  <a:t>n</a:t>
                </a:r>
                <a:r>
                  <a:rPr lang="en-US" b="0" i="0" dirty="0">
                    <a:solidFill>
                      <a:srgbClr val="161616"/>
                    </a:solidFill>
                    <a:effectLst/>
                  </a:rPr>
                  <a:t> elements, it does </a:t>
                </a:r>
                <a14:m>
                  <m:oMath xmlns:m="http://schemas.openxmlformats.org/officeDocument/2006/math">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 </m:t>
                    </m:r>
                  </m:oMath>
                </a14:m>
                <a:r>
                  <a:rPr lang="en-US" b="0" i="0" dirty="0">
                    <a:solidFill>
                      <a:srgbClr val="161616"/>
                    </a:solidFill>
                    <a:effectLst/>
                  </a:rPr>
                  <a:t>comparisons. In other words, bubble sort performs </a:t>
                </a:r>
                <a14:m>
                  <m:oMath xmlns:m="http://schemas.openxmlformats.org/officeDocument/2006/math">
                    <m:r>
                      <a:rPr lang="en-US" b="0" i="1" dirty="0" smtClean="0">
                        <a:solidFill>
                          <a:srgbClr val="161616"/>
                        </a:solidFill>
                        <a:effectLst/>
                        <a:latin typeface="Cambria Math" panose="02040503050406030204" pitchFamily="18" charset="0"/>
                      </a:rPr>
                      <m:t>𝑛</m:t>
                    </m:r>
                  </m:oMath>
                </a14:m>
                <a:r>
                  <a:rPr lang="en-US" b="0" i="0" dirty="0">
                    <a:solidFill>
                      <a:srgbClr val="161616"/>
                    </a:solidFill>
                    <a:effectLst/>
                  </a:rPr>
                  <a:t> operations on </a:t>
                </a:r>
                <a14:m>
                  <m:oMath xmlns:m="http://schemas.openxmlformats.org/officeDocument/2006/math">
                    <m:r>
                      <a:rPr lang="en-US" b="0" i="1" dirty="0" smtClean="0">
                        <a:solidFill>
                          <a:srgbClr val="161616"/>
                        </a:solidFill>
                        <a:effectLst/>
                        <a:latin typeface="Cambria Math" panose="02040503050406030204" pitchFamily="18" charset="0"/>
                      </a:rPr>
                      <m:t>𝑛</m:t>
                    </m:r>
                  </m:oMath>
                </a14:m>
                <a:r>
                  <a:rPr lang="en-US" b="0" i="0" dirty="0">
                    <a:solidFill>
                      <a:srgbClr val="161616"/>
                    </a:solidFill>
                    <a:effectLst/>
                  </a:rPr>
                  <a:t> number of elements, leading to a total running time of </a:t>
                </a:r>
                <a14:m>
                  <m:oMath xmlns:m="http://schemas.openxmlformats.org/officeDocument/2006/math">
                    <m:sSup>
                      <m:sSupPr>
                        <m:ctrlPr>
                          <a:rPr lang="en-US" b="0" i="1" smtClean="0">
                            <a:solidFill>
                              <a:srgbClr val="161616"/>
                            </a:solidFill>
                            <a:effectLst/>
                            <a:latin typeface="Cambria Math" panose="02040503050406030204" pitchFamily="18" charset="0"/>
                          </a:rPr>
                        </m:ctrlPr>
                      </m:sSupPr>
                      <m:e>
                        <m:r>
                          <a:rPr lang="en-US" b="0" i="1" smtClean="0">
                            <a:solidFill>
                              <a:srgbClr val="161616"/>
                            </a:solidFill>
                            <a:effectLst/>
                            <a:latin typeface="Cambria Math" panose="02040503050406030204" pitchFamily="18" charset="0"/>
                          </a:rPr>
                          <m:t>𝑛</m:t>
                        </m:r>
                      </m:e>
                      <m:sup>
                        <m:r>
                          <a:rPr lang="en-US" b="0" i="1" smtClean="0">
                            <a:solidFill>
                              <a:srgbClr val="161616"/>
                            </a:solidFill>
                            <a:effectLst/>
                            <a:latin typeface="Cambria Math" panose="02040503050406030204" pitchFamily="18" charset="0"/>
                          </a:rPr>
                          <m:t>2</m:t>
                        </m:r>
                      </m:sup>
                    </m:sSup>
                  </m:oMath>
                </a14:m>
                <a:r>
                  <a:rPr lang="en-US" dirty="0"/>
                  <a:t>.</a:t>
                </a:r>
              </a:p>
            </p:txBody>
          </p:sp>
        </mc:Choice>
        <mc:Fallback xmlns="">
          <p:sp>
            <p:nvSpPr>
              <p:cNvPr id="3" name="Content Placeholder 2">
                <a:extLst>
                  <a:ext uri="{FF2B5EF4-FFF2-40B4-BE49-F238E27FC236}">
                    <a16:creationId xmlns:a16="http://schemas.microsoft.com/office/drawing/2014/main" id="{7BE050D2-F334-4E96-AA8D-E24E9FE62DDD}"/>
                  </a:ext>
                </a:extLst>
              </p:cNvPr>
              <p:cNvSpPr>
                <a:spLocks noGrp="1" noRot="1" noChangeAspect="1" noMove="1" noResize="1" noEditPoints="1" noAdjustHandles="1" noChangeArrowheads="1" noChangeShapeType="1" noTextEdit="1"/>
              </p:cNvSpPr>
              <p:nvPr>
                <p:ph idx="1"/>
              </p:nvPr>
            </p:nvSpPr>
            <p:spPr>
              <a:blipFill>
                <a:blip r:embed="rId2"/>
                <a:stretch>
                  <a:fillRect l="-709" t="-980" r="-28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92E321C-77F6-4642-85BC-2C5423EB4543}"/>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E1490D4-C989-4E5F-9A7E-C1531C40FA75}"/>
              </a:ext>
            </a:extLst>
          </p:cNvPr>
          <p:cNvSpPr>
            <a:spLocks noGrp="1"/>
          </p:cNvSpPr>
          <p:nvPr>
            <p:ph type="sldNum" sz="quarter" idx="12"/>
          </p:nvPr>
        </p:nvSpPr>
        <p:spPr/>
        <p:txBody>
          <a:bodyPr>
            <a:normAutofit/>
          </a:bodyPr>
          <a:lstStyle/>
          <a:p>
            <a:fld id="{BE0AF947-E962-4CDE-9BE9-1B36F7C4A011}" type="slidenum">
              <a:rPr lang="en-US" smtClean="0"/>
              <a:t>36</a:t>
            </a:fld>
            <a:endParaRPr lang="en-US"/>
          </a:p>
        </p:txBody>
      </p:sp>
    </p:spTree>
    <p:extLst>
      <p:ext uri="{BB962C8B-B14F-4D97-AF65-F5344CB8AC3E}">
        <p14:creationId xmlns:p14="http://schemas.microsoft.com/office/powerpoint/2010/main" val="862240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C563-6876-4206-91ED-AF70F472CDC8}"/>
              </a:ext>
            </a:extLst>
          </p:cNvPr>
          <p:cNvSpPr>
            <a:spLocks noGrp="1"/>
          </p:cNvSpPr>
          <p:nvPr>
            <p:ph type="title"/>
          </p:nvPr>
        </p:nvSpPr>
        <p:spPr/>
        <p:txBody>
          <a:bodyPr/>
          <a:lstStyle/>
          <a:p>
            <a:r>
              <a:rPr lang="en-US" dirty="0"/>
              <a:t>Complexity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702FD6-9BC4-47BF-8120-D6F1B62C79EE}"/>
                  </a:ext>
                </a:extLst>
              </p:cNvPr>
              <p:cNvSpPr>
                <a:spLocks noGrp="1"/>
              </p:cNvSpPr>
              <p:nvPr>
                <p:ph idx="1"/>
              </p:nvPr>
            </p:nvSpPr>
            <p:spPr/>
            <p:txBody>
              <a:bodyPr>
                <a:normAutofit/>
              </a:bodyPr>
              <a:lstStyle/>
              <a:p>
                <a:pPr marL="0" indent="0">
                  <a:buNone/>
                </a:pPr>
                <a:r>
                  <a:rPr lang="en-US" b="0" i="0" dirty="0">
                    <a:solidFill>
                      <a:srgbClr val="161616"/>
                    </a:solidFill>
                    <a:effectLst/>
                  </a:rPr>
                  <a:t>When </a:t>
                </a:r>
                <a14:m>
                  <m:oMath xmlns:m="http://schemas.openxmlformats.org/officeDocument/2006/math">
                    <m:r>
                      <a:rPr lang="en-US" b="0" i="1" dirty="0"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oMath>
                </a14:m>
                <a:r>
                  <a:rPr lang="en-US" b="0" dirty="0">
                    <a:solidFill>
                      <a:srgbClr val="161616"/>
                    </a:solidFill>
                    <a:effectLst/>
                  </a:rPr>
                  <a:t>,</a:t>
                </a:r>
                <a:r>
                  <a:rPr lang="en-US" b="0" i="0" dirty="0">
                    <a:solidFill>
                      <a:srgbClr val="161616"/>
                    </a:solidFill>
                    <a:effectLst/>
                  </a:rPr>
                  <a:t> no comparisons are made by the program. When </a:t>
                </a:r>
                <a14:m>
                  <m:oMath xmlns:m="http://schemas.openxmlformats.org/officeDocument/2006/math">
                    <m:r>
                      <a:rPr lang="en-US" b="0" i="1" dirty="0"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oMath>
                </a14:m>
                <a:r>
                  <a:rPr lang="en-US" b="0" dirty="0">
                    <a:solidFill>
                      <a:srgbClr val="161616"/>
                    </a:solidFill>
                    <a:effectLst/>
                  </a:rPr>
                  <a:t>,</a:t>
                </a:r>
                <a:r>
                  <a:rPr lang="en-US" b="0" i="0" dirty="0">
                    <a:solidFill>
                      <a:srgbClr val="161616"/>
                    </a:solidFill>
                    <a:effectLst/>
                  </a:rPr>
                  <a:t> one comparison is made by the program. When </a:t>
                </a:r>
                <a14:m>
                  <m:oMath xmlns:m="http://schemas.openxmlformats.org/officeDocument/2006/math">
                    <m:r>
                      <a:rPr lang="en-US" b="0" i="1" dirty="0"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3</m:t>
                    </m:r>
                  </m:oMath>
                </a14:m>
                <a:r>
                  <a:rPr lang="en-US" b="0" dirty="0">
                    <a:solidFill>
                      <a:srgbClr val="161616"/>
                    </a:solidFill>
                    <a:effectLst/>
                  </a:rPr>
                  <a:t>,</a:t>
                </a:r>
                <a:r>
                  <a:rPr lang="en-US" b="0" i="0" dirty="0">
                    <a:solidFill>
                      <a:srgbClr val="161616"/>
                    </a:solidFill>
                    <a:effectLst/>
                  </a:rPr>
                  <a:t> two comparisons are made, and so on. Thus, we can conclude that when </a:t>
                </a:r>
                <a14:m>
                  <m:oMath xmlns:m="http://schemas.openxmlformats.org/officeDocument/2006/math">
                    <m:r>
                      <a:rPr lang="en-US" b="0" i="1" dirty="0" smtClean="0">
                        <a:solidFill>
                          <a:srgbClr val="161616"/>
                        </a:solidFill>
                        <a:effectLst/>
                        <a:latin typeface="Cambria Math" panose="02040503050406030204" pitchFamily="18" charset="0"/>
                      </a:rPr>
                      <m:t>𝑖</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𝑚</m:t>
                    </m:r>
                    <m:r>
                      <a:rPr lang="en-US" b="0" i="1" dirty="0" smtClean="0">
                        <a:solidFill>
                          <a:srgbClr val="161616"/>
                        </a:solidFill>
                        <a:effectLst/>
                        <a:latin typeface="Cambria Math" panose="02040503050406030204" pitchFamily="18" charset="0"/>
                      </a:rPr>
                      <m:t>, </m:t>
                    </m:r>
                    <m:r>
                      <a:rPr lang="en-US" b="0" i="1" dirty="0" smtClean="0">
                        <a:solidFill>
                          <a:srgbClr val="161616"/>
                        </a:solidFill>
                        <a:effectLst/>
                        <a:latin typeface="Cambria Math" panose="02040503050406030204" pitchFamily="18" charset="0"/>
                      </a:rPr>
                      <m:t>𝑚</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i="1" dirty="0">
                        <a:solidFill>
                          <a:srgbClr val="161616"/>
                        </a:solidFill>
                        <a:latin typeface="Cambria Math" panose="02040503050406030204" pitchFamily="18" charset="0"/>
                      </a:rPr>
                      <m:t> </m:t>
                    </m:r>
                  </m:oMath>
                </a14:m>
                <a:r>
                  <a:rPr lang="en-US" b="0" i="0" dirty="0">
                    <a:solidFill>
                      <a:srgbClr val="161616"/>
                    </a:solidFill>
                    <a:effectLst/>
                  </a:rPr>
                  <a:t>comparisons are made. Hence, in an array of length </a:t>
                </a:r>
                <a:r>
                  <a:rPr lang="en-US" b="0" dirty="0">
                    <a:solidFill>
                      <a:srgbClr val="161616"/>
                    </a:solidFill>
                    <a:effectLst/>
                  </a:rPr>
                  <a:t>n,</a:t>
                </a:r>
                <a:r>
                  <a:rPr lang="en-US" b="0" i="0" dirty="0">
                    <a:solidFill>
                      <a:srgbClr val="161616"/>
                    </a:solidFill>
                    <a:effectLst/>
                  </a:rPr>
                  <a:t> it does </a:t>
                </a:r>
                <a14:m>
                  <m:oMath xmlns:m="http://schemas.openxmlformats.org/officeDocument/2006/math">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3</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4</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oMath>
                </a14:m>
                <a:r>
                  <a:rPr lang="en-US" dirty="0">
                    <a:solidFill>
                      <a:srgbClr val="161616"/>
                    </a:solidFill>
                  </a:rPr>
                  <a:t> </a:t>
                </a:r>
                <a:r>
                  <a:rPr lang="en-US" b="0" i="0" dirty="0">
                    <a:solidFill>
                      <a:srgbClr val="161616"/>
                    </a:solidFill>
                    <a:effectLst/>
                  </a:rPr>
                  <a:t>comparisons.</a:t>
                </a:r>
              </a:p>
              <a:p>
                <a:pPr marL="0" indent="0">
                  <a:buNone/>
                </a:pPr>
                <a:r>
                  <a:rPr lang="en-US" b="0" i="0" dirty="0">
                    <a:solidFill>
                      <a:srgbClr val="161616"/>
                    </a:solidFill>
                    <a:effectLst/>
                  </a:rPr>
                  <a:t>Using the previous formula to calculate </a:t>
                </a:r>
                <a14:m>
                  <m:oMath xmlns:m="http://schemas.openxmlformats.org/officeDocument/2006/math">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3</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4</m:t>
                    </m:r>
                    <m:r>
                      <a:rPr lang="en-US" b="0" i="1" dirty="0" smtClean="0">
                        <a:solidFill>
                          <a:srgbClr val="161616"/>
                        </a:solidFill>
                        <a:effectLst/>
                        <a:latin typeface="Cambria Math" panose="02040503050406030204" pitchFamily="18" charset="0"/>
                      </a:rPr>
                      <m:t>+ … +(</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2</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𝑛</m:t>
                    </m:r>
                    <m:r>
                      <a:rPr lang="en-US" b="0" i="1" dirty="0" smtClean="0">
                        <a:solidFill>
                          <a:srgbClr val="161616"/>
                        </a:solidFill>
                        <a:effectLst/>
                        <a:latin typeface="Cambria Math" panose="02040503050406030204" pitchFamily="18" charset="0"/>
                      </a:rPr>
                      <m:t>−</m:t>
                    </m:r>
                    <m:r>
                      <a:rPr lang="en-US" b="0" i="1" dirty="0" smtClean="0">
                        <a:solidFill>
                          <a:srgbClr val="161616"/>
                        </a:solidFill>
                        <a:effectLst/>
                        <a:latin typeface="Cambria Math" panose="02040503050406030204" pitchFamily="18" charset="0"/>
                      </a:rPr>
                      <m:t>1</m:t>
                    </m:r>
                    <m:r>
                      <a:rPr lang="en-US" b="0" i="1" dirty="0" smtClean="0">
                        <a:solidFill>
                          <a:srgbClr val="161616"/>
                        </a:solidFill>
                        <a:effectLst/>
                        <a:latin typeface="Cambria Math" panose="02040503050406030204" pitchFamily="18" charset="0"/>
                      </a:rPr>
                      <m:t>), </m:t>
                    </m:r>
                  </m:oMath>
                </a14:m>
                <a:r>
                  <a:rPr lang="en-US" b="0" i="0" dirty="0">
                    <a:solidFill>
                      <a:srgbClr val="161616"/>
                    </a:solidFill>
                    <a:effectLst/>
                  </a:rPr>
                  <a:t>it follows that</a:t>
                </a:r>
              </a:p>
              <a:p>
                <a:pPr marL="0" indent="0">
                  <a:buNone/>
                </a:pPr>
                <a14:m>
                  <m:oMathPara xmlns:m="http://schemas.openxmlformats.org/officeDocument/2006/math">
                    <m:oMathParaPr>
                      <m:jc m:val="centerGroup"/>
                    </m:oMathParaPr>
                    <m:oMath xmlns:m="http://schemas.openxmlformats.org/officeDocument/2006/math">
                      <m:f>
                        <m:fPr>
                          <m:ctrlPr>
                            <a:rPr lang="pt-BR" i="1" dirty="0" smtClean="0">
                              <a:latin typeface="Cambria Math" panose="02040503050406030204" pitchFamily="18" charset="0"/>
                            </a:rPr>
                          </m:ctrlPr>
                        </m:fPr>
                        <m:num>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𝑛</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𝑛</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num>
                        <m:den>
                          <m:r>
                            <a:rPr lang="en-US" b="0" i="1" dirty="0" smtClean="0">
                              <a:latin typeface="Cambria Math" panose="02040503050406030204" pitchFamily="18" charset="0"/>
                            </a:rPr>
                            <m:t>2</m:t>
                          </m:r>
                        </m:den>
                      </m:f>
                      <m:r>
                        <a:rPr lang="pt-BR" b="0" i="1" dirty="0" smtClean="0">
                          <a:solidFill>
                            <a:srgbClr val="161616"/>
                          </a:solidFill>
                          <a:effectLst/>
                          <a:latin typeface="Cambria Math" panose="02040503050406030204" pitchFamily="18" charset="0"/>
                        </a:rPr>
                        <m:t>​=</m:t>
                      </m:r>
                      <m:f>
                        <m:fPr>
                          <m:ctrlPr>
                            <a:rPr lang="pt-BR" b="0" i="1" dirty="0" smtClean="0">
                              <a:solidFill>
                                <a:srgbClr val="161616"/>
                              </a:solidFill>
                              <a:effectLst/>
                              <a:latin typeface="Cambria Math" panose="02040503050406030204" pitchFamily="18" charset="0"/>
                            </a:rPr>
                          </m:ctrlPr>
                        </m:fPr>
                        <m:num>
                          <m:r>
                            <a:rPr lang="pt-BR" i="1" dirty="0">
                              <a:solidFill>
                                <a:srgbClr val="161616"/>
                              </a:solidFill>
                              <a:latin typeface="Cambria Math" panose="02040503050406030204" pitchFamily="18" charset="0"/>
                            </a:rPr>
                            <m:t>𝑛</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𝑛</m:t>
                          </m:r>
                          <m:r>
                            <a:rPr lang="pt-BR" i="1" dirty="0">
                              <a:solidFill>
                                <a:srgbClr val="161616"/>
                              </a:solidFill>
                              <a:latin typeface="Cambria Math" panose="02040503050406030204" pitchFamily="18" charset="0"/>
                            </a:rPr>
                            <m:t>−</m:t>
                          </m:r>
                          <m:r>
                            <a:rPr lang="pt-BR" i="1" dirty="0">
                              <a:solidFill>
                                <a:srgbClr val="161616"/>
                              </a:solidFill>
                              <a:latin typeface="Cambria Math" panose="02040503050406030204" pitchFamily="18" charset="0"/>
                            </a:rPr>
                            <m:t>1</m:t>
                          </m:r>
                          <m:r>
                            <a:rPr lang="pt-BR" i="1" dirty="0">
                              <a:solidFill>
                                <a:srgbClr val="161616"/>
                              </a:solidFill>
                              <a:latin typeface="Cambria Math" panose="02040503050406030204" pitchFamily="18" charset="0"/>
                            </a:rPr>
                            <m:t>)​</m:t>
                          </m:r>
                        </m:num>
                        <m:den>
                          <m:r>
                            <a:rPr lang="en-US" b="0" i="1" dirty="0" smtClean="0">
                              <a:solidFill>
                                <a:srgbClr val="161616"/>
                              </a:solidFill>
                              <a:effectLst/>
                              <a:latin typeface="Cambria Math" panose="02040503050406030204" pitchFamily="18" charset="0"/>
                            </a:rPr>
                            <m:t>2</m:t>
                          </m:r>
                        </m:den>
                      </m:f>
                    </m:oMath>
                  </m:oMathPara>
                </a14:m>
                <a:endParaRPr lang="pt-BR" dirty="0"/>
              </a:p>
              <a:p>
                <a:pPr marL="0" indent="0">
                  <a:buNone/>
                </a:pPr>
                <a:r>
                  <a:rPr lang="en-US" b="0" i="0" dirty="0">
                    <a:solidFill>
                      <a:srgbClr val="161616"/>
                    </a:solidFill>
                    <a:effectLst/>
                  </a:rPr>
                  <a:t>As expected, the algorithm's complexity is </a:t>
                </a:r>
                <a14:m>
                  <m:oMath xmlns:m="http://schemas.openxmlformats.org/officeDocument/2006/math">
                    <m:sSup>
                      <m:sSupPr>
                        <m:ctrlPr>
                          <a:rPr lang="en-US" b="0" i="1" smtClean="0">
                            <a:solidFill>
                              <a:srgbClr val="161616"/>
                            </a:solidFill>
                            <a:effectLst/>
                            <a:latin typeface="Cambria Math" panose="02040503050406030204" pitchFamily="18" charset="0"/>
                          </a:rPr>
                        </m:ctrlPr>
                      </m:sSupPr>
                      <m:e>
                        <m:r>
                          <a:rPr lang="en-US" b="0" i="1" smtClean="0">
                            <a:solidFill>
                              <a:srgbClr val="161616"/>
                            </a:solidFill>
                            <a:effectLst/>
                            <a:latin typeface="Cambria Math" panose="02040503050406030204" pitchFamily="18" charset="0"/>
                          </a:rPr>
                          <m:t>𝑛</m:t>
                        </m:r>
                      </m:e>
                      <m:sup>
                        <m:r>
                          <a:rPr lang="en-US" b="0" i="1" smtClean="0">
                            <a:solidFill>
                              <a:srgbClr val="161616"/>
                            </a:solidFill>
                            <a:effectLst/>
                            <a:latin typeface="Cambria Math" panose="02040503050406030204" pitchFamily="18" charset="0"/>
                          </a:rPr>
                          <m:t>2</m:t>
                        </m:r>
                      </m:sup>
                    </m:sSup>
                  </m:oMath>
                </a14:m>
                <a:r>
                  <a:rPr lang="en-US" i="0" dirty="0">
                    <a:solidFill>
                      <a:srgbClr val="161616"/>
                    </a:solidFill>
                  </a:rPr>
                  <a:t>.</a:t>
                </a:r>
                <a:br>
                  <a:rPr lang="pt-BR" dirty="0"/>
                </a:br>
                <a:endParaRPr lang="en-US" dirty="0"/>
              </a:p>
            </p:txBody>
          </p:sp>
        </mc:Choice>
        <mc:Fallback xmlns="">
          <p:sp>
            <p:nvSpPr>
              <p:cNvPr id="3" name="Content Placeholder 2">
                <a:extLst>
                  <a:ext uri="{FF2B5EF4-FFF2-40B4-BE49-F238E27FC236}">
                    <a16:creationId xmlns:a16="http://schemas.microsoft.com/office/drawing/2014/main" id="{78702FD6-9BC4-47BF-8120-D6F1B62C79EE}"/>
                  </a:ext>
                </a:extLst>
              </p:cNvPr>
              <p:cNvSpPr>
                <a:spLocks noGrp="1" noRot="1" noChangeAspect="1" noMove="1" noResize="1" noEditPoints="1" noAdjustHandles="1" noChangeArrowheads="1" noChangeShapeType="1" noTextEdit="1"/>
              </p:cNvSpPr>
              <p:nvPr>
                <p:ph idx="1"/>
              </p:nvPr>
            </p:nvSpPr>
            <p:spPr>
              <a:blipFill>
                <a:blip r:embed="rId2"/>
                <a:stretch>
                  <a:fillRect l="-928" t="-1961" r="-139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FE0BAA2-DC95-4D85-931A-373B7D25DD21}"/>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E9F7C4B2-A763-4F3A-A827-5CEE94CFDB78}"/>
              </a:ext>
            </a:extLst>
          </p:cNvPr>
          <p:cNvSpPr>
            <a:spLocks noGrp="1"/>
          </p:cNvSpPr>
          <p:nvPr>
            <p:ph type="sldNum" sz="quarter" idx="12"/>
          </p:nvPr>
        </p:nvSpPr>
        <p:spPr/>
        <p:txBody>
          <a:bodyPr>
            <a:normAutofit/>
          </a:bodyPr>
          <a:lstStyle/>
          <a:p>
            <a:fld id="{BE0AF947-E962-4CDE-9BE9-1B36F7C4A011}" type="slidenum">
              <a:rPr lang="en-US" smtClean="0"/>
              <a:t>37</a:t>
            </a:fld>
            <a:endParaRPr lang="en-US"/>
          </a:p>
        </p:txBody>
      </p:sp>
    </p:spTree>
    <p:extLst>
      <p:ext uri="{BB962C8B-B14F-4D97-AF65-F5344CB8AC3E}">
        <p14:creationId xmlns:p14="http://schemas.microsoft.com/office/powerpoint/2010/main" val="2644248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34D6-B4D2-492A-9A2D-22D8B98C00E3}"/>
              </a:ext>
            </a:extLst>
          </p:cNvPr>
          <p:cNvSpPr>
            <a:spLocks noGrp="1"/>
          </p:cNvSpPr>
          <p:nvPr>
            <p:ph type="title"/>
          </p:nvPr>
        </p:nvSpPr>
        <p:spPr/>
        <p:txBody>
          <a:bodyPr/>
          <a:lstStyle/>
          <a:p>
            <a:r>
              <a:rPr lang="en-US" dirty="0"/>
              <a:t>Complexity </a:t>
            </a:r>
            <a:r>
              <a:rPr lang="en-US"/>
              <a:t>(cont.)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4B314-4731-4126-BE90-3C5AD263883A}"/>
                  </a:ext>
                </a:extLst>
              </p:cNvPr>
              <p:cNvSpPr>
                <a:spLocks noGrp="1"/>
              </p:cNvSpPr>
              <p:nvPr>
                <p:ph idx="1"/>
              </p:nvPr>
            </p:nvSpPr>
            <p:spPr/>
            <p:txBody>
              <a:bodyPr/>
              <a:lstStyle/>
              <a:p>
                <a:pPr marL="0" indent="0">
                  <a:buNone/>
                </a:pPr>
                <a14:m>
                  <m:oMath xmlns:m="http://schemas.openxmlformats.org/officeDocument/2006/math">
                    <m:r>
                      <a:rPr lang="en-US" b="0" i="1" dirty="0" smtClean="0">
                        <a:solidFill>
                          <a:srgbClr val="161616"/>
                        </a:solidFill>
                        <a:effectLst/>
                        <a:latin typeface="Cambria Math" panose="02040503050406030204" pitchFamily="18" charset="0"/>
                      </a:rPr>
                      <m:t>𝑛</m:t>
                    </m:r>
                  </m:oMath>
                </a14:m>
                <a:r>
                  <a:rPr lang="en-US" b="0" dirty="0">
                    <a:solidFill>
                      <a:srgbClr val="161616"/>
                    </a:solidFill>
                    <a:effectLst/>
                  </a:rPr>
                  <a:t> </a:t>
                </a:r>
                <a:r>
                  <a:rPr lang="en-US" b="0" i="0" dirty="0">
                    <a:solidFill>
                      <a:srgbClr val="161616"/>
                    </a:solidFill>
                    <a:effectLst/>
                  </a:rPr>
                  <a:t>is the </a:t>
                </a:r>
                <a:r>
                  <a:rPr lang="en-US" b="0" i="1" dirty="0">
                    <a:solidFill>
                      <a:srgbClr val="161616"/>
                    </a:solidFill>
                    <a:effectLst/>
                  </a:rPr>
                  <a:t>best-case</a:t>
                </a:r>
                <a:r>
                  <a:rPr lang="en-US" b="0" i="0" dirty="0">
                    <a:solidFill>
                      <a:srgbClr val="161616"/>
                    </a:solidFill>
                    <a:effectLst/>
                  </a:rPr>
                  <a:t> running time for bubble sort. It is possible to modify bubble sort to keep track of the number of swaps it performs. If an array is already in sorted order, and bubble sort makes no swaps, the algorithm can terminate after one pass. With this modification, if bubble sort encounters a list that is already sorted, it will finish in </a:t>
                </a:r>
                <a14:m>
                  <m:oMath xmlns:m="http://schemas.openxmlformats.org/officeDocument/2006/math">
                    <m:r>
                      <a:rPr lang="en-US" b="0" i="1" dirty="0" smtClean="0">
                        <a:solidFill>
                          <a:srgbClr val="161616"/>
                        </a:solidFill>
                        <a:effectLst/>
                        <a:latin typeface="Cambria Math" panose="02040503050406030204" pitchFamily="18" charset="0"/>
                      </a:rPr>
                      <m:t>𝑛</m:t>
                    </m:r>
                  </m:oMath>
                </a14:m>
                <a:r>
                  <a:rPr lang="en-US" b="0" dirty="0">
                    <a:solidFill>
                      <a:srgbClr val="161616"/>
                    </a:solidFill>
                    <a:effectLst/>
                  </a:rPr>
                  <a:t> </a:t>
                </a:r>
                <a:r>
                  <a:rPr lang="en-US" b="0" i="0" dirty="0">
                    <a:solidFill>
                      <a:srgbClr val="161616"/>
                    </a:solidFill>
                    <a:effectLst/>
                  </a:rPr>
                  <a:t>time.</a:t>
                </a:r>
                <a:endParaRPr lang="en-US" dirty="0"/>
              </a:p>
              <a:p>
                <a:endParaRPr lang="en-US" dirty="0"/>
              </a:p>
            </p:txBody>
          </p:sp>
        </mc:Choice>
        <mc:Fallback xmlns="">
          <p:sp>
            <p:nvSpPr>
              <p:cNvPr id="3" name="Content Placeholder 2">
                <a:extLst>
                  <a:ext uri="{FF2B5EF4-FFF2-40B4-BE49-F238E27FC236}">
                    <a16:creationId xmlns:a16="http://schemas.microsoft.com/office/drawing/2014/main" id="{4BC4B314-4731-4126-BE90-3C5AD263883A}"/>
                  </a:ext>
                </a:extLst>
              </p:cNvPr>
              <p:cNvSpPr>
                <a:spLocks noGrp="1" noRot="1" noChangeAspect="1" noMove="1" noResize="1" noEditPoints="1" noAdjustHandles="1" noChangeArrowheads="1" noChangeShapeType="1" noTextEdit="1"/>
              </p:cNvSpPr>
              <p:nvPr>
                <p:ph idx="1"/>
              </p:nvPr>
            </p:nvSpPr>
            <p:spPr>
              <a:blipFill>
                <a:blip r:embed="rId2"/>
                <a:stretch>
                  <a:fillRect l="-754" t="-1541" r="-6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1E9CF82-8BE2-4165-B863-C628CAD51BF5}"/>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1E4A61CD-06F2-4F23-976E-E09543B4B8B7}"/>
              </a:ext>
            </a:extLst>
          </p:cNvPr>
          <p:cNvSpPr>
            <a:spLocks noGrp="1"/>
          </p:cNvSpPr>
          <p:nvPr>
            <p:ph type="sldNum" sz="quarter" idx="12"/>
          </p:nvPr>
        </p:nvSpPr>
        <p:spPr/>
        <p:txBody>
          <a:bodyPr>
            <a:normAutofit/>
          </a:bodyPr>
          <a:lstStyle/>
          <a:p>
            <a:fld id="{BE0AF947-E962-4CDE-9BE9-1B36F7C4A011}" type="slidenum">
              <a:rPr lang="en-US" smtClean="0"/>
              <a:t>38</a:t>
            </a:fld>
            <a:endParaRPr lang="en-US"/>
          </a:p>
        </p:txBody>
      </p:sp>
    </p:spTree>
    <p:extLst>
      <p:ext uri="{BB962C8B-B14F-4D97-AF65-F5344CB8AC3E}">
        <p14:creationId xmlns:p14="http://schemas.microsoft.com/office/powerpoint/2010/main" val="115050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ABC6-6963-4CFE-BC1A-BC2D9CFF6D8C}"/>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3796FE5-026B-4A6B-8284-6DDF7BA0B181}"/>
              </a:ext>
            </a:extLst>
          </p:cNvPr>
          <p:cNvSpPr>
            <a:spLocks noGrp="1"/>
          </p:cNvSpPr>
          <p:nvPr>
            <p:ph idx="1"/>
          </p:nvPr>
        </p:nvSpPr>
        <p:spPr/>
        <p:txBody>
          <a:bodyPr>
            <a:normAutofit/>
          </a:bodyPr>
          <a:lstStyle/>
          <a:p>
            <a:r>
              <a:rPr lang="en-US" b="0" i="0" dirty="0">
                <a:solidFill>
                  <a:srgbClr val="24292F"/>
                </a:solidFill>
                <a:effectLst/>
              </a:rPr>
              <a:t>From the data structure point of view (more on that later), the following are some important categories of algorithms −</a:t>
            </a:r>
          </a:p>
          <a:p>
            <a:pPr lvl="1"/>
            <a:r>
              <a:rPr lang="en-US" sz="1800" b="1" i="0" dirty="0">
                <a:solidFill>
                  <a:srgbClr val="24292F"/>
                </a:solidFill>
                <a:effectLst/>
              </a:rPr>
              <a:t>Search</a:t>
            </a:r>
            <a:r>
              <a:rPr lang="en-US" sz="1800" b="0" i="0" dirty="0">
                <a:solidFill>
                  <a:srgbClr val="24292F"/>
                </a:solidFill>
                <a:effectLst/>
              </a:rPr>
              <a:t> − Algorithm to search an item in a data structure.</a:t>
            </a:r>
            <a:endParaRPr lang="en-US" sz="1800" b="1" i="0" dirty="0">
              <a:solidFill>
                <a:srgbClr val="24292F"/>
              </a:solidFill>
              <a:effectLst/>
            </a:endParaRPr>
          </a:p>
          <a:p>
            <a:pPr lvl="1"/>
            <a:r>
              <a:rPr lang="en-US" sz="1800" b="1" i="0" dirty="0">
                <a:solidFill>
                  <a:srgbClr val="24292F"/>
                </a:solidFill>
                <a:effectLst/>
              </a:rPr>
              <a:t>Sort</a:t>
            </a:r>
            <a:r>
              <a:rPr lang="en-US" sz="1800" b="0" i="0" dirty="0">
                <a:solidFill>
                  <a:srgbClr val="24292F"/>
                </a:solidFill>
                <a:effectLst/>
              </a:rPr>
              <a:t> − Algorithm to sort items in a certain order.</a:t>
            </a:r>
          </a:p>
          <a:p>
            <a:pPr lvl="1"/>
            <a:r>
              <a:rPr lang="en-US" sz="1800" b="1" i="0" dirty="0">
                <a:solidFill>
                  <a:srgbClr val="24292F"/>
                </a:solidFill>
                <a:effectLst/>
              </a:rPr>
              <a:t>Insert</a:t>
            </a:r>
            <a:r>
              <a:rPr lang="en-US" sz="1800" b="0" i="0" dirty="0">
                <a:solidFill>
                  <a:srgbClr val="24292F"/>
                </a:solidFill>
                <a:effectLst/>
              </a:rPr>
              <a:t> − Algorithm to insert item in a data structure.</a:t>
            </a:r>
          </a:p>
          <a:p>
            <a:pPr lvl="1"/>
            <a:r>
              <a:rPr lang="en-US" sz="1800" b="1" i="0" dirty="0">
                <a:solidFill>
                  <a:srgbClr val="24292F"/>
                </a:solidFill>
                <a:effectLst/>
              </a:rPr>
              <a:t>Update</a:t>
            </a:r>
            <a:r>
              <a:rPr lang="en-US" sz="1800" b="0" i="0" dirty="0">
                <a:solidFill>
                  <a:srgbClr val="24292F"/>
                </a:solidFill>
                <a:effectLst/>
              </a:rPr>
              <a:t> − Algorithm to update an existing item in a data structure.</a:t>
            </a:r>
          </a:p>
          <a:p>
            <a:pPr lvl="1"/>
            <a:r>
              <a:rPr lang="en-US" sz="1800" b="1" i="0" dirty="0">
                <a:solidFill>
                  <a:srgbClr val="24292F"/>
                </a:solidFill>
                <a:effectLst/>
              </a:rPr>
              <a:t>Delete</a:t>
            </a:r>
            <a:r>
              <a:rPr lang="en-US" sz="1800" b="0" i="0" dirty="0">
                <a:solidFill>
                  <a:srgbClr val="24292F"/>
                </a:solidFill>
                <a:effectLst/>
              </a:rPr>
              <a:t> − Algorithm to delete an existing item from a data structure.</a:t>
            </a:r>
          </a:p>
          <a:p>
            <a:endParaRPr lang="en-US" sz="2000" dirty="0"/>
          </a:p>
        </p:txBody>
      </p:sp>
      <p:sp>
        <p:nvSpPr>
          <p:cNvPr id="4" name="Footer Placeholder 3">
            <a:extLst>
              <a:ext uri="{FF2B5EF4-FFF2-40B4-BE49-F238E27FC236}">
                <a16:creationId xmlns:a16="http://schemas.microsoft.com/office/drawing/2014/main" id="{7C4DB4AD-9694-4A64-99C9-29B78A8E73F6}"/>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1423CC9A-8B0A-4F30-B02C-60D9F10E998C}"/>
              </a:ext>
            </a:extLst>
          </p:cNvPr>
          <p:cNvSpPr>
            <a:spLocks noGrp="1"/>
          </p:cNvSpPr>
          <p:nvPr>
            <p:ph type="sldNum" sz="quarter" idx="12"/>
          </p:nvPr>
        </p:nvSpPr>
        <p:spPr/>
        <p:txBody>
          <a:bodyPr>
            <a:normAutofit/>
          </a:bodyPr>
          <a:lstStyle/>
          <a:p>
            <a:fld id="{BE0AF947-E962-4CDE-9BE9-1B36F7C4A011}" type="slidenum">
              <a:rPr lang="en-US" smtClean="0"/>
              <a:t>4</a:t>
            </a:fld>
            <a:endParaRPr lang="en-US"/>
          </a:p>
        </p:txBody>
      </p:sp>
    </p:spTree>
    <p:extLst>
      <p:ext uri="{BB962C8B-B14F-4D97-AF65-F5344CB8AC3E}">
        <p14:creationId xmlns:p14="http://schemas.microsoft.com/office/powerpoint/2010/main" val="62980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536E-9E60-45AA-BF6B-8D6C1F60CEE6}"/>
              </a:ext>
            </a:extLst>
          </p:cNvPr>
          <p:cNvSpPr>
            <a:spLocks noGrp="1"/>
          </p:cNvSpPr>
          <p:nvPr>
            <p:ph type="title"/>
          </p:nvPr>
        </p:nvSpPr>
        <p:spPr/>
        <p:txBody>
          <a:bodyPr/>
          <a:lstStyle/>
          <a:p>
            <a:r>
              <a:rPr lang="en-US" b="1" dirty="0"/>
              <a:t>Data Structure</a:t>
            </a:r>
          </a:p>
        </p:txBody>
      </p:sp>
      <p:sp>
        <p:nvSpPr>
          <p:cNvPr id="3" name="Content Placeholder 2">
            <a:extLst>
              <a:ext uri="{FF2B5EF4-FFF2-40B4-BE49-F238E27FC236}">
                <a16:creationId xmlns:a16="http://schemas.microsoft.com/office/drawing/2014/main" id="{8252E5E7-F14A-4755-8CB8-C93881BADCFA}"/>
              </a:ext>
            </a:extLst>
          </p:cNvPr>
          <p:cNvSpPr>
            <a:spLocks noGrp="1"/>
          </p:cNvSpPr>
          <p:nvPr>
            <p:ph idx="1"/>
          </p:nvPr>
        </p:nvSpPr>
        <p:spPr/>
        <p:txBody>
          <a:bodyPr>
            <a:normAutofit/>
          </a:bodyPr>
          <a:lstStyle/>
          <a:p>
            <a:r>
              <a:rPr lang="en-US" b="0" i="0" dirty="0">
                <a:solidFill>
                  <a:srgbClr val="202122"/>
                </a:solidFill>
                <a:effectLst/>
              </a:rPr>
              <a:t>a </a:t>
            </a:r>
            <a:r>
              <a:rPr lang="en-US" b="1" i="0" dirty="0">
                <a:solidFill>
                  <a:srgbClr val="202122"/>
                </a:solidFill>
                <a:effectLst/>
              </a:rPr>
              <a:t>data structure</a:t>
            </a:r>
            <a:r>
              <a:rPr lang="en-US" b="0" i="0" dirty="0">
                <a:solidFill>
                  <a:srgbClr val="202122"/>
                </a:solidFill>
                <a:effectLst/>
              </a:rPr>
              <a:t> is a data organization, management, and storage format that enables efficient access and modification.</a:t>
            </a:r>
            <a:r>
              <a:rPr lang="en-US" b="0" i="0" baseline="30000" dirty="0">
                <a:solidFill>
                  <a:srgbClr val="0645AD"/>
                </a:solidFill>
                <a:effectLst/>
              </a:rPr>
              <a:t> </a:t>
            </a:r>
            <a:r>
              <a:rPr lang="en-US" b="0" i="0" dirty="0">
                <a:solidFill>
                  <a:srgbClr val="202122"/>
                </a:solidFill>
                <a:effectLst/>
              </a:rPr>
              <a:t>More precisely, a data structure is a collection of data values, the relationships among them, and the functions or operations that can be applied to the data, i.e., it is an </a:t>
            </a:r>
            <a:r>
              <a:rPr lang="en-US" b="0" i="0" u="none" strike="noStrike" dirty="0">
                <a:effectLst/>
              </a:rPr>
              <a:t>algebraic structure</a:t>
            </a:r>
            <a:r>
              <a:rPr lang="en-US" b="0" i="0" dirty="0">
                <a:effectLst/>
              </a:rPr>
              <a:t> </a:t>
            </a:r>
            <a:r>
              <a:rPr lang="en-US" b="0" i="0" dirty="0">
                <a:solidFill>
                  <a:srgbClr val="202122"/>
                </a:solidFill>
                <a:effectLst/>
              </a:rPr>
              <a:t>about </a:t>
            </a:r>
            <a:r>
              <a:rPr lang="en-US" b="0" i="0" u="none" strike="noStrike" dirty="0">
                <a:effectLst/>
              </a:rPr>
              <a:t>data</a:t>
            </a:r>
            <a:r>
              <a:rPr lang="en-US" b="0" i="0" dirty="0">
                <a:solidFill>
                  <a:srgbClr val="202122"/>
                </a:solidFill>
                <a:effectLst/>
              </a:rPr>
              <a:t>.</a:t>
            </a:r>
          </a:p>
          <a:p>
            <a:r>
              <a:rPr lang="en-US" b="0" i="0" dirty="0">
                <a:solidFill>
                  <a:srgbClr val="333333"/>
                </a:solidFill>
                <a:effectLst/>
              </a:rPr>
              <a:t>Some examples of Data Structures are arrays, Linked List, Stack, Queue, etc.</a:t>
            </a:r>
          </a:p>
          <a:p>
            <a:r>
              <a:rPr lang="en-US" b="0" i="0" dirty="0">
                <a:solidFill>
                  <a:srgbClr val="333333"/>
                </a:solidFill>
                <a:effectLst/>
              </a:rPr>
              <a:t>Data Structures are widely used in almost every aspect of Computer Science i.e. Operating System, Compiler Design, Artificial intelligence, Graphics and many more.</a:t>
            </a:r>
            <a:endParaRPr lang="en-US" dirty="0"/>
          </a:p>
        </p:txBody>
      </p:sp>
      <p:sp>
        <p:nvSpPr>
          <p:cNvPr id="4" name="Footer Placeholder 3">
            <a:extLst>
              <a:ext uri="{FF2B5EF4-FFF2-40B4-BE49-F238E27FC236}">
                <a16:creationId xmlns:a16="http://schemas.microsoft.com/office/drawing/2014/main" id="{C7E4D6FF-0BBA-4D52-9C12-CFC8F7E964DC}"/>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F1FAB1F3-BC8B-40EB-8873-5B1DDE34FD9A}"/>
              </a:ext>
            </a:extLst>
          </p:cNvPr>
          <p:cNvSpPr>
            <a:spLocks noGrp="1"/>
          </p:cNvSpPr>
          <p:nvPr>
            <p:ph type="sldNum" sz="quarter" idx="12"/>
          </p:nvPr>
        </p:nvSpPr>
        <p:spPr/>
        <p:txBody>
          <a:bodyPr>
            <a:normAutofit/>
          </a:bodyPr>
          <a:lstStyle/>
          <a:p>
            <a:fld id="{BE0AF947-E962-4CDE-9BE9-1B36F7C4A011}" type="slidenum">
              <a:rPr lang="en-US" smtClean="0"/>
              <a:t>5</a:t>
            </a:fld>
            <a:endParaRPr lang="en-US"/>
          </a:p>
        </p:txBody>
      </p:sp>
    </p:spTree>
    <p:extLst>
      <p:ext uri="{BB962C8B-B14F-4D97-AF65-F5344CB8AC3E}">
        <p14:creationId xmlns:p14="http://schemas.microsoft.com/office/powerpoint/2010/main" val="90043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9B66-AD24-47ED-8090-150FDB315C84}"/>
              </a:ext>
            </a:extLst>
          </p:cNvPr>
          <p:cNvSpPr>
            <a:spLocks noGrp="1"/>
          </p:cNvSpPr>
          <p:nvPr>
            <p:ph type="title"/>
          </p:nvPr>
        </p:nvSpPr>
        <p:spPr/>
        <p:txBody>
          <a:bodyPr/>
          <a:lstStyle/>
          <a:p>
            <a:r>
              <a:rPr lang="en-US" dirty="0"/>
              <a:t>Types of Data Structure</a:t>
            </a:r>
          </a:p>
        </p:txBody>
      </p:sp>
      <p:pic>
        <p:nvPicPr>
          <p:cNvPr id="1026" name="Picture 2" descr="TutorialScan.com">
            <a:extLst>
              <a:ext uri="{FF2B5EF4-FFF2-40B4-BE49-F238E27FC236}">
                <a16:creationId xmlns:a16="http://schemas.microsoft.com/office/drawing/2014/main" id="{4BE7ABE2-2E63-40D9-884A-EF46187AA1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80916" y="2000765"/>
            <a:ext cx="6030167" cy="400105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EF3DAC0-E426-4C80-81E8-E3529BE7EA96}"/>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7298133-54B4-4246-9CBB-C759AE63065D}"/>
              </a:ext>
            </a:extLst>
          </p:cNvPr>
          <p:cNvSpPr>
            <a:spLocks noGrp="1"/>
          </p:cNvSpPr>
          <p:nvPr>
            <p:ph type="sldNum" sz="quarter" idx="12"/>
          </p:nvPr>
        </p:nvSpPr>
        <p:spPr/>
        <p:txBody>
          <a:bodyPr>
            <a:normAutofit/>
          </a:bodyPr>
          <a:lstStyle/>
          <a:p>
            <a:fld id="{BE0AF947-E962-4CDE-9BE9-1B36F7C4A011}" type="slidenum">
              <a:rPr lang="en-US" smtClean="0"/>
              <a:t>6</a:t>
            </a:fld>
            <a:endParaRPr lang="en-US"/>
          </a:p>
        </p:txBody>
      </p:sp>
    </p:spTree>
    <p:extLst>
      <p:ext uri="{BB962C8B-B14F-4D97-AF65-F5344CB8AC3E}">
        <p14:creationId xmlns:p14="http://schemas.microsoft.com/office/powerpoint/2010/main" val="240495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CC6D-465D-41BB-B900-E862ECE807E7}"/>
              </a:ext>
            </a:extLst>
          </p:cNvPr>
          <p:cNvSpPr>
            <a:spLocks noGrp="1"/>
          </p:cNvSpPr>
          <p:nvPr>
            <p:ph type="title"/>
          </p:nvPr>
        </p:nvSpPr>
        <p:spPr/>
        <p:txBody>
          <a:bodyPr/>
          <a:lstStyle/>
          <a:p>
            <a:r>
              <a:rPr lang="en-US" b="1" dirty="0"/>
              <a:t>1.2 How To Write An Algorithm</a:t>
            </a:r>
            <a:endParaRPr lang="en-US" dirty="0"/>
          </a:p>
        </p:txBody>
      </p:sp>
      <p:sp>
        <p:nvSpPr>
          <p:cNvPr id="3" name="Content Placeholder 2">
            <a:extLst>
              <a:ext uri="{FF2B5EF4-FFF2-40B4-BE49-F238E27FC236}">
                <a16:creationId xmlns:a16="http://schemas.microsoft.com/office/drawing/2014/main" id="{0A722323-F6A1-4BEF-AB65-0BAE413BF266}"/>
              </a:ext>
            </a:extLst>
          </p:cNvPr>
          <p:cNvSpPr>
            <a:spLocks noGrp="1"/>
          </p:cNvSpPr>
          <p:nvPr>
            <p:ph idx="1"/>
          </p:nvPr>
        </p:nvSpPr>
        <p:spPr/>
        <p:txBody>
          <a:bodyPr/>
          <a:lstStyle/>
          <a:p>
            <a:pPr algn="l"/>
            <a:r>
              <a:rPr lang="en-US" b="0" i="0" dirty="0">
                <a:solidFill>
                  <a:srgbClr val="24292F"/>
                </a:solidFill>
                <a:effectLst/>
              </a:rPr>
              <a:t>Algorithms are never written to support a particular programming code.</a:t>
            </a:r>
          </a:p>
          <a:p>
            <a:pPr algn="l"/>
            <a:r>
              <a:rPr lang="en-US" b="0" i="0" dirty="0">
                <a:solidFill>
                  <a:srgbClr val="24292F"/>
                </a:solidFill>
                <a:effectLst/>
              </a:rPr>
              <a:t>basic code constructs like loops (do, for, while), flow-control (if-else), </a:t>
            </a:r>
            <a:r>
              <a:rPr lang="en-US" b="0" i="0" dirty="0" err="1">
                <a:solidFill>
                  <a:srgbClr val="24292F"/>
                </a:solidFill>
                <a:effectLst/>
              </a:rPr>
              <a:t>etc</a:t>
            </a:r>
            <a:r>
              <a:rPr lang="en-US" b="0" i="0" dirty="0">
                <a:solidFill>
                  <a:srgbClr val="24292F"/>
                </a:solidFill>
                <a:effectLst/>
              </a:rPr>
              <a:t> can be used. </a:t>
            </a:r>
          </a:p>
          <a:p>
            <a:pPr algn="l"/>
            <a:r>
              <a:rPr lang="en-US" b="0" i="0" dirty="0">
                <a:solidFill>
                  <a:srgbClr val="24292F"/>
                </a:solidFill>
                <a:effectLst/>
              </a:rPr>
              <a:t>We write algorithms in a step-by-step manner.</a:t>
            </a:r>
          </a:p>
        </p:txBody>
      </p:sp>
      <p:sp>
        <p:nvSpPr>
          <p:cNvPr id="4" name="Footer Placeholder 3">
            <a:extLst>
              <a:ext uri="{FF2B5EF4-FFF2-40B4-BE49-F238E27FC236}">
                <a16:creationId xmlns:a16="http://schemas.microsoft.com/office/drawing/2014/main" id="{BC6C5949-B463-4EEC-9977-EA9C9E24A4F6}"/>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10CF8BB8-EBEE-4597-9C45-8CE20FD93467}"/>
              </a:ext>
            </a:extLst>
          </p:cNvPr>
          <p:cNvSpPr>
            <a:spLocks noGrp="1"/>
          </p:cNvSpPr>
          <p:nvPr>
            <p:ph type="sldNum" sz="quarter" idx="12"/>
          </p:nvPr>
        </p:nvSpPr>
        <p:spPr/>
        <p:txBody>
          <a:bodyPr>
            <a:normAutofit/>
          </a:bodyPr>
          <a:lstStyle/>
          <a:p>
            <a:fld id="{BE0AF947-E962-4CDE-9BE9-1B36F7C4A011}" type="slidenum">
              <a:rPr lang="en-US" smtClean="0"/>
              <a:t>7</a:t>
            </a:fld>
            <a:endParaRPr lang="en-US"/>
          </a:p>
        </p:txBody>
      </p:sp>
    </p:spTree>
    <p:extLst>
      <p:ext uri="{BB962C8B-B14F-4D97-AF65-F5344CB8AC3E}">
        <p14:creationId xmlns:p14="http://schemas.microsoft.com/office/powerpoint/2010/main" val="155665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C22F-D064-4FBE-8822-265777BA9A34}"/>
              </a:ext>
            </a:extLst>
          </p:cNvPr>
          <p:cNvSpPr>
            <a:spLocks noGrp="1"/>
          </p:cNvSpPr>
          <p:nvPr>
            <p:ph type="title"/>
          </p:nvPr>
        </p:nvSpPr>
        <p:spPr/>
        <p:txBody>
          <a:bodyPr/>
          <a:lstStyle/>
          <a:p>
            <a:r>
              <a:rPr lang="en-US" dirty="0"/>
              <a:t>Example</a:t>
            </a:r>
            <a:endParaRPr lang="en-US" b="1" dirty="0"/>
          </a:p>
        </p:txBody>
      </p:sp>
      <p:sp>
        <p:nvSpPr>
          <p:cNvPr id="3" name="Content Placeholder 2">
            <a:extLst>
              <a:ext uri="{FF2B5EF4-FFF2-40B4-BE49-F238E27FC236}">
                <a16:creationId xmlns:a16="http://schemas.microsoft.com/office/drawing/2014/main" id="{B557766B-AB58-40FA-BF67-42236CFCED5C}"/>
              </a:ext>
            </a:extLst>
          </p:cNvPr>
          <p:cNvSpPr>
            <a:spLocks noGrp="1"/>
          </p:cNvSpPr>
          <p:nvPr>
            <p:ph idx="1"/>
          </p:nvPr>
        </p:nvSpPr>
        <p:spPr/>
        <p:txBody>
          <a:bodyPr/>
          <a:lstStyle/>
          <a:p>
            <a:pPr marL="0" indent="0">
              <a:buNone/>
            </a:pPr>
            <a:r>
              <a:rPr lang="en-US" b="0" i="0" dirty="0">
                <a:solidFill>
                  <a:srgbClr val="24292F"/>
                </a:solidFill>
                <a:effectLst/>
              </a:rPr>
              <a:t>Let's try to learn algorithm-writing by using an example.</a:t>
            </a:r>
          </a:p>
          <a:p>
            <a:pPr marL="0" indent="0">
              <a:buNone/>
            </a:pPr>
            <a:r>
              <a:rPr lang="en-US" b="0" i="0" dirty="0">
                <a:solidFill>
                  <a:srgbClr val="24292F"/>
                </a:solidFill>
                <a:effectLst/>
              </a:rPr>
              <a:t>Problem − Design an algorithm to add two numbers and display the result.</a:t>
            </a:r>
          </a:p>
          <a:p>
            <a:pPr marL="0" indent="0">
              <a:buNone/>
            </a:pPr>
            <a:endParaRPr lang="en-US" b="0" i="0" dirty="0">
              <a:solidFill>
                <a:srgbClr val="24292F"/>
              </a:solidFill>
              <a:effectLst/>
            </a:endParaRPr>
          </a:p>
          <a:p>
            <a:pPr marL="0" indent="0">
              <a:buNone/>
            </a:pPr>
            <a:endParaRPr lang="en-US" dirty="0">
              <a:solidFill>
                <a:srgbClr val="24292F"/>
              </a:solidFill>
            </a:endParaRPr>
          </a:p>
          <a:p>
            <a:pPr marL="0" indent="0">
              <a:buNone/>
            </a:pPr>
            <a:endParaRPr lang="en-US" b="0" i="0" dirty="0">
              <a:solidFill>
                <a:srgbClr val="24292F"/>
              </a:solidFill>
              <a:effectLst/>
            </a:endParaRPr>
          </a:p>
          <a:p>
            <a:pPr marL="0" indent="0">
              <a:buNone/>
            </a:pPr>
            <a:endParaRPr lang="en-US" dirty="0">
              <a:solidFill>
                <a:srgbClr val="24292F"/>
              </a:solidFill>
            </a:endParaRPr>
          </a:p>
          <a:p>
            <a:pPr marL="0" indent="0">
              <a:buNone/>
            </a:pPr>
            <a:endParaRPr lang="en-US" b="0" i="0" dirty="0">
              <a:solidFill>
                <a:srgbClr val="24292F"/>
              </a:solidFill>
              <a:effectLst/>
            </a:endParaRPr>
          </a:p>
          <a:p>
            <a:pPr marL="0" indent="0">
              <a:buNone/>
            </a:pPr>
            <a:endParaRPr lang="en-US" b="0" i="0" dirty="0">
              <a:solidFill>
                <a:srgbClr val="24292F"/>
              </a:solidFill>
              <a:effectLst/>
            </a:endParaRPr>
          </a:p>
        </p:txBody>
      </p:sp>
      <p:sp>
        <p:nvSpPr>
          <p:cNvPr id="4" name="Footer Placeholder 3">
            <a:extLst>
              <a:ext uri="{FF2B5EF4-FFF2-40B4-BE49-F238E27FC236}">
                <a16:creationId xmlns:a16="http://schemas.microsoft.com/office/drawing/2014/main" id="{9CA5E1DE-C301-425D-9250-326A01BB1C98}"/>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0CFA8BD5-846B-4985-B356-4E5F3180216A}"/>
              </a:ext>
            </a:extLst>
          </p:cNvPr>
          <p:cNvSpPr>
            <a:spLocks noGrp="1"/>
          </p:cNvSpPr>
          <p:nvPr>
            <p:ph type="sldNum" sz="quarter" idx="12"/>
          </p:nvPr>
        </p:nvSpPr>
        <p:spPr/>
        <p:txBody>
          <a:bodyPr>
            <a:normAutofit/>
          </a:bodyPr>
          <a:lstStyle/>
          <a:p>
            <a:fld id="{BE0AF947-E962-4CDE-9BE9-1B36F7C4A011}" type="slidenum">
              <a:rPr lang="en-US" smtClean="0"/>
              <a:t>8</a:t>
            </a:fld>
            <a:endParaRPr lang="en-US"/>
          </a:p>
        </p:txBody>
      </p:sp>
      <p:sp>
        <p:nvSpPr>
          <p:cNvPr id="9" name="Rectangle 2">
            <a:extLst>
              <a:ext uri="{FF2B5EF4-FFF2-40B4-BE49-F238E27FC236}">
                <a16:creationId xmlns:a16="http://schemas.microsoft.com/office/drawing/2014/main" id="{2632B943-BE37-47DA-BCE2-F3CBCEF804EC}"/>
              </a:ext>
            </a:extLst>
          </p:cNvPr>
          <p:cNvSpPr>
            <a:spLocks noChangeArrowheads="1"/>
          </p:cNvSpPr>
          <p:nvPr/>
        </p:nvSpPr>
        <p:spPr bwMode="auto">
          <a:xfrm>
            <a:off x="838200" y="33562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C8C42D2E-D9F8-47CE-8E90-55C563AEA93C}"/>
              </a:ext>
            </a:extLst>
          </p:cNvPr>
          <p:cNvGraphicFramePr>
            <a:graphicFrameLocks noGrp="1"/>
          </p:cNvGraphicFramePr>
          <p:nvPr>
            <p:extLst>
              <p:ext uri="{D42A27DB-BD31-4B8C-83A1-F6EECF244321}">
                <p14:modId xmlns:p14="http://schemas.microsoft.com/office/powerpoint/2010/main" val="246118666"/>
              </p:ext>
            </p:extLst>
          </p:nvPr>
        </p:nvGraphicFramePr>
        <p:xfrm>
          <a:off x="2968008" y="3216615"/>
          <a:ext cx="6255984" cy="1833880"/>
        </p:xfrm>
        <a:graphic>
          <a:graphicData uri="http://schemas.openxmlformats.org/drawingml/2006/table">
            <a:tbl>
              <a:tblPr/>
              <a:tblGrid>
                <a:gridCol w="6255984">
                  <a:extLst>
                    <a:ext uri="{9D8B030D-6E8A-4147-A177-3AD203B41FA5}">
                      <a16:colId xmlns:a16="http://schemas.microsoft.com/office/drawing/2014/main" val="2355810575"/>
                    </a:ext>
                  </a:extLst>
                </a:gridCol>
              </a:tblGrid>
              <a:tr h="0">
                <a:tc>
                  <a:txBody>
                    <a:bodyPr/>
                    <a:lstStyle/>
                    <a:p>
                      <a:pPr rtl="0" fontAlgn="t">
                        <a:spcBef>
                          <a:spcPts val="0"/>
                        </a:spcBef>
                        <a:spcAft>
                          <a:spcPts val="0"/>
                        </a:spcAft>
                      </a:pP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1</a:t>
                      </a:r>
                      <a:r>
                        <a:rPr lang="en-US" sz="1600" b="0" i="0" u="none" strike="noStrike" dirty="0">
                          <a:solidFill>
                            <a:srgbClr val="DCDCDC"/>
                          </a:solidFill>
                          <a:effectLst/>
                          <a:latin typeface="Consolas" panose="020B0609020204030204" pitchFamily="49" charset="0"/>
                        </a:rPr>
                        <a:t> − START</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2</a:t>
                      </a:r>
                      <a:r>
                        <a:rPr lang="en-US" sz="1600" b="0" i="0" u="none" strike="noStrike" dirty="0">
                          <a:solidFill>
                            <a:srgbClr val="DCDCDC"/>
                          </a:solidFill>
                          <a:effectLst/>
                          <a:latin typeface="Consolas" panose="020B0609020204030204" pitchFamily="49" charset="0"/>
                        </a:rPr>
                        <a:t> − </a:t>
                      </a:r>
                      <a:r>
                        <a:rPr lang="en-US" sz="1600" b="0" i="0" u="none" strike="noStrike" dirty="0">
                          <a:solidFill>
                            <a:srgbClr val="569CD6"/>
                          </a:solidFill>
                          <a:effectLst/>
                          <a:latin typeface="Consolas" panose="020B0609020204030204" pitchFamily="49" charset="0"/>
                        </a:rPr>
                        <a:t>declare</a:t>
                      </a:r>
                      <a:r>
                        <a:rPr lang="en-US" sz="1600" b="0" i="0" u="none" strike="noStrike" dirty="0">
                          <a:solidFill>
                            <a:srgbClr val="DCDCDC"/>
                          </a:solidFill>
                          <a:effectLst/>
                          <a:latin typeface="Consolas" panose="020B0609020204030204" pitchFamily="49" charset="0"/>
                        </a:rPr>
                        <a:t> three integers a, b &amp; c</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3</a:t>
                      </a:r>
                      <a:r>
                        <a:rPr lang="en-US" sz="1600" b="0" i="0" u="none" strike="noStrike" dirty="0">
                          <a:solidFill>
                            <a:srgbClr val="DCDCDC"/>
                          </a:solidFill>
                          <a:effectLst/>
                          <a:latin typeface="Consolas" panose="020B0609020204030204" pitchFamily="49" charset="0"/>
                        </a:rPr>
                        <a:t> − define values </a:t>
                      </a:r>
                      <a:r>
                        <a:rPr lang="en-US" sz="1600" b="0" i="0" u="none" strike="noStrike" dirty="0">
                          <a:solidFill>
                            <a:srgbClr val="569CD6"/>
                          </a:solidFill>
                          <a:effectLst/>
                          <a:latin typeface="Consolas" panose="020B0609020204030204" pitchFamily="49" charset="0"/>
                        </a:rPr>
                        <a:t>of</a:t>
                      </a:r>
                      <a:r>
                        <a:rPr lang="en-US" sz="1600" b="0" i="0" u="none" strike="noStrike" dirty="0">
                          <a:solidFill>
                            <a:srgbClr val="DCDCDC"/>
                          </a:solidFill>
                          <a:effectLst/>
                          <a:latin typeface="Consolas" panose="020B0609020204030204" pitchFamily="49" charset="0"/>
                        </a:rPr>
                        <a:t> a &amp; b</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4</a:t>
                      </a:r>
                      <a:r>
                        <a:rPr lang="en-US" sz="1600" b="0" i="0" u="none" strike="noStrike" dirty="0">
                          <a:solidFill>
                            <a:srgbClr val="DCDCDC"/>
                          </a:solidFill>
                          <a:effectLst/>
                          <a:latin typeface="Consolas" panose="020B0609020204030204" pitchFamily="49" charset="0"/>
                        </a:rPr>
                        <a:t> − add values </a:t>
                      </a:r>
                      <a:r>
                        <a:rPr lang="en-US" sz="1600" b="0" i="0" u="none" strike="noStrike" dirty="0">
                          <a:solidFill>
                            <a:srgbClr val="569CD6"/>
                          </a:solidFill>
                          <a:effectLst/>
                          <a:latin typeface="Consolas" panose="020B0609020204030204" pitchFamily="49" charset="0"/>
                        </a:rPr>
                        <a:t>of</a:t>
                      </a:r>
                      <a:r>
                        <a:rPr lang="en-US" sz="1600" b="0" i="0" u="none" strike="noStrike" dirty="0">
                          <a:solidFill>
                            <a:srgbClr val="DCDCDC"/>
                          </a:solidFill>
                          <a:effectLst/>
                          <a:latin typeface="Consolas" panose="020B0609020204030204" pitchFamily="49" charset="0"/>
                        </a:rPr>
                        <a:t> a &amp; b</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5</a:t>
                      </a:r>
                      <a:r>
                        <a:rPr lang="en-US" sz="1600" b="0" i="0" u="none" strike="noStrike" dirty="0">
                          <a:solidFill>
                            <a:srgbClr val="DCDCDC"/>
                          </a:solidFill>
                          <a:effectLst/>
                          <a:latin typeface="Consolas" panose="020B0609020204030204" pitchFamily="49" charset="0"/>
                        </a:rPr>
                        <a:t> − store output </a:t>
                      </a:r>
                      <a:r>
                        <a:rPr lang="en-US" sz="1600" b="0" i="0" u="none" strike="noStrike" dirty="0">
                          <a:solidFill>
                            <a:srgbClr val="569CD6"/>
                          </a:solidFill>
                          <a:effectLst/>
                          <a:latin typeface="Consolas" panose="020B0609020204030204" pitchFamily="49" charset="0"/>
                        </a:rPr>
                        <a:t>of</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4</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569CD6"/>
                          </a:solidFill>
                          <a:effectLst/>
                          <a:latin typeface="Consolas" panose="020B0609020204030204" pitchFamily="49" charset="0"/>
                        </a:rPr>
                        <a:t>to</a:t>
                      </a:r>
                      <a:r>
                        <a:rPr lang="en-US" sz="1600" b="0" i="0" u="none" strike="noStrike" dirty="0">
                          <a:solidFill>
                            <a:srgbClr val="DCDCDC"/>
                          </a:solidFill>
                          <a:effectLst/>
                          <a:latin typeface="Consolas" panose="020B0609020204030204" pitchFamily="49" charset="0"/>
                        </a:rPr>
                        <a:t> c</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6</a:t>
                      </a:r>
                      <a:r>
                        <a:rPr lang="en-US" sz="1600" b="0" i="0" u="none" strike="noStrike" dirty="0">
                          <a:solidFill>
                            <a:srgbClr val="DCDCDC"/>
                          </a:solidFill>
                          <a:effectLst/>
                          <a:latin typeface="Consolas" panose="020B0609020204030204" pitchFamily="49" charset="0"/>
                        </a:rPr>
                        <a:t> − print c</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a:t>
                      </a:r>
                      <a:r>
                        <a:rPr lang="en-US" sz="1600" b="0" i="0" u="none" strike="noStrike" dirty="0">
                          <a:solidFill>
                            <a:srgbClr val="B8D7A3"/>
                          </a:solidFill>
                          <a:effectLst/>
                          <a:latin typeface="Consolas" panose="020B0609020204030204" pitchFamily="49" charset="0"/>
                        </a:rPr>
                        <a:t>7</a:t>
                      </a:r>
                      <a:r>
                        <a:rPr lang="en-US" sz="1600" b="0" i="0" u="none" strike="noStrike" dirty="0">
                          <a:solidFill>
                            <a:srgbClr val="DCDCDC"/>
                          </a:solidFill>
                          <a:effectLst/>
                          <a:latin typeface="Consolas" panose="020B0609020204030204" pitchFamily="49" charset="0"/>
                        </a:rPr>
                        <a:t> − </a:t>
                      </a:r>
                      <a:r>
                        <a:rPr lang="en-US" sz="1600" b="0" i="0" u="none" strike="noStrike" dirty="0">
                          <a:solidFill>
                            <a:srgbClr val="569CD6"/>
                          </a:solidFill>
                          <a:effectLst/>
                          <a:latin typeface="Consolas" panose="020B0609020204030204" pitchFamily="49" charset="0"/>
                        </a:rPr>
                        <a:t>STOP</a:t>
                      </a:r>
                      <a:endParaRPr lang="en-US" sz="1600" dirty="0">
                        <a:effectLst/>
                      </a:endParaRPr>
                    </a:p>
                  </a:txBody>
                  <a:tcPr marL="63500" marR="63500" marT="63500" marB="63500">
                    <a:lnL>
                      <a:noFill/>
                    </a:lnL>
                    <a:lnR>
                      <a:noFill/>
                    </a:lnR>
                    <a:lnT>
                      <a:noFill/>
                    </a:lnT>
                    <a:lnB>
                      <a:noFill/>
                    </a:lnB>
                    <a:solidFill>
                      <a:srgbClr val="1E1E1E"/>
                    </a:solidFill>
                  </a:tcPr>
                </a:tc>
                <a:extLst>
                  <a:ext uri="{0D108BD9-81ED-4DB2-BD59-A6C34878D82A}">
                    <a16:rowId xmlns:a16="http://schemas.microsoft.com/office/drawing/2014/main" val="1084119277"/>
                  </a:ext>
                </a:extLst>
              </a:tr>
            </a:tbl>
          </a:graphicData>
        </a:graphic>
      </p:graphicFrame>
      <p:sp>
        <p:nvSpPr>
          <p:cNvPr id="13" name="Rectangle 4">
            <a:extLst>
              <a:ext uri="{FF2B5EF4-FFF2-40B4-BE49-F238E27FC236}">
                <a16:creationId xmlns:a16="http://schemas.microsoft.com/office/drawing/2014/main" id="{547579A4-8A45-4E3F-866A-0C04710D1EC7}"/>
              </a:ext>
            </a:extLst>
          </p:cNvPr>
          <p:cNvSpPr>
            <a:spLocks noChangeArrowheads="1"/>
          </p:cNvSpPr>
          <p:nvPr/>
        </p:nvSpPr>
        <p:spPr bwMode="auto">
          <a:xfrm>
            <a:off x="1384240" y="2714942"/>
            <a:ext cx="3816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95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1DE3-F068-4BDB-BB54-689B3468DD18}"/>
              </a:ext>
            </a:extLst>
          </p:cNvPr>
          <p:cNvSpPr>
            <a:spLocks noGrp="1"/>
          </p:cNvSpPr>
          <p:nvPr>
            <p:ph type="title"/>
          </p:nvPr>
        </p:nvSpPr>
        <p:spPr/>
        <p:txBody>
          <a:bodyPr/>
          <a:lstStyle/>
          <a:p>
            <a:r>
              <a:rPr lang="en-US" b="1" dirty="0"/>
              <a:t>Example (cont.)</a:t>
            </a:r>
            <a:endParaRPr lang="en-US" dirty="0"/>
          </a:p>
        </p:txBody>
      </p:sp>
      <p:sp>
        <p:nvSpPr>
          <p:cNvPr id="3" name="Content Placeholder 2">
            <a:extLst>
              <a:ext uri="{FF2B5EF4-FFF2-40B4-BE49-F238E27FC236}">
                <a16:creationId xmlns:a16="http://schemas.microsoft.com/office/drawing/2014/main" id="{0D0D639C-1293-407B-B294-4D81CBA2CC45}"/>
              </a:ext>
            </a:extLst>
          </p:cNvPr>
          <p:cNvSpPr>
            <a:spLocks noGrp="1"/>
          </p:cNvSpPr>
          <p:nvPr>
            <p:ph idx="1"/>
          </p:nvPr>
        </p:nvSpPr>
        <p:spPr/>
        <p:txBody>
          <a:bodyPr>
            <a:normAutofit fontScale="92500" lnSpcReduction="20000"/>
          </a:bodyPr>
          <a:lstStyle/>
          <a:p>
            <a:pPr marL="0" indent="0">
              <a:buNone/>
            </a:pPr>
            <a:r>
              <a:rPr lang="en-US" b="0" i="0" dirty="0">
                <a:solidFill>
                  <a:srgbClr val="24292F"/>
                </a:solidFill>
                <a:effectLst/>
              </a:rPr>
              <a:t>Algorithms tell the programmers how to code the program. Alternatively, the algorithm can be written as −</a:t>
            </a:r>
          </a:p>
          <a:p>
            <a:pPr marL="0" indent="0">
              <a:buNone/>
            </a:pPr>
            <a:endParaRPr lang="en-US" dirty="0">
              <a:solidFill>
                <a:srgbClr val="24292F"/>
              </a:solidFill>
            </a:endParaRPr>
          </a:p>
          <a:p>
            <a:pPr marL="0" indent="0">
              <a:buNone/>
            </a:pPr>
            <a:endParaRPr lang="en-US" dirty="0">
              <a:solidFill>
                <a:srgbClr val="24292F"/>
              </a:solidFill>
            </a:endParaRPr>
          </a:p>
          <a:p>
            <a:pPr marL="0" indent="0">
              <a:buNone/>
            </a:pPr>
            <a:endParaRPr lang="en-US" dirty="0">
              <a:solidFill>
                <a:srgbClr val="24292F"/>
              </a:solidFill>
            </a:endParaRPr>
          </a:p>
          <a:p>
            <a:pPr marL="0" indent="0">
              <a:buNone/>
            </a:pPr>
            <a:endParaRPr lang="en-US" dirty="0">
              <a:solidFill>
                <a:srgbClr val="24292F"/>
              </a:solidFill>
            </a:endParaRPr>
          </a:p>
          <a:p>
            <a:r>
              <a:rPr lang="en-US" b="0" i="0" dirty="0">
                <a:solidFill>
                  <a:srgbClr val="24292F"/>
                </a:solidFill>
                <a:effectLst/>
              </a:rPr>
              <a:t>In design and analysis of algorithms, usually the second method is used to describe an algorithm. It makes it easy for the analyst to analyze the algorithm ignoring all unwanted definitions. He can observe what operations are being used and how the process is flowing.</a:t>
            </a:r>
          </a:p>
          <a:p>
            <a:r>
              <a:rPr lang="en-US" b="0" i="0" dirty="0">
                <a:solidFill>
                  <a:srgbClr val="24292F"/>
                </a:solidFill>
                <a:effectLst/>
              </a:rPr>
              <a:t>Writing step numbers is optional.</a:t>
            </a:r>
          </a:p>
          <a:p>
            <a:r>
              <a:rPr lang="en-US" b="0" i="0" dirty="0">
                <a:solidFill>
                  <a:srgbClr val="24292F"/>
                </a:solidFill>
                <a:effectLst/>
              </a:rPr>
              <a:t>We design an algorithm to get a solution </a:t>
            </a:r>
            <a:r>
              <a:rPr lang="en-US" dirty="0">
                <a:solidFill>
                  <a:srgbClr val="24292F"/>
                </a:solidFill>
              </a:rPr>
              <a:t>for</a:t>
            </a:r>
            <a:r>
              <a:rPr lang="en-US" b="0" i="0" dirty="0">
                <a:solidFill>
                  <a:srgbClr val="24292F"/>
                </a:solidFill>
                <a:effectLst/>
              </a:rPr>
              <a:t> a given problem. A problem can be solved in more than one way.</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9055BCB3-83A8-49B2-BC5A-24FC4FA00749}"/>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68513A7B-E11D-4B2D-8EC0-CD6D7601C309}"/>
              </a:ext>
            </a:extLst>
          </p:cNvPr>
          <p:cNvSpPr>
            <a:spLocks noGrp="1"/>
          </p:cNvSpPr>
          <p:nvPr>
            <p:ph type="sldNum" sz="quarter" idx="12"/>
          </p:nvPr>
        </p:nvSpPr>
        <p:spPr/>
        <p:txBody>
          <a:bodyPr>
            <a:normAutofit/>
          </a:bodyPr>
          <a:lstStyle/>
          <a:p>
            <a:fld id="{BE0AF947-E962-4CDE-9BE9-1B36F7C4A011}" type="slidenum">
              <a:rPr lang="en-US" smtClean="0"/>
              <a:t>9</a:t>
            </a:fld>
            <a:endParaRPr lang="en-US"/>
          </a:p>
        </p:txBody>
      </p:sp>
      <p:graphicFrame>
        <p:nvGraphicFramePr>
          <p:cNvPr id="6" name="Table 5">
            <a:extLst>
              <a:ext uri="{FF2B5EF4-FFF2-40B4-BE49-F238E27FC236}">
                <a16:creationId xmlns:a16="http://schemas.microsoft.com/office/drawing/2014/main" id="{B273841E-F8F9-4801-B0F5-64961F7B374D}"/>
              </a:ext>
            </a:extLst>
          </p:cNvPr>
          <p:cNvGraphicFramePr>
            <a:graphicFrameLocks noGrp="1"/>
          </p:cNvGraphicFramePr>
          <p:nvPr>
            <p:extLst>
              <p:ext uri="{D42A27DB-BD31-4B8C-83A1-F6EECF244321}">
                <p14:modId xmlns:p14="http://schemas.microsoft.com/office/powerpoint/2010/main" val="2861460029"/>
              </p:ext>
            </p:extLst>
          </p:nvPr>
        </p:nvGraphicFramePr>
        <p:xfrm>
          <a:off x="3884574" y="2438399"/>
          <a:ext cx="4422851" cy="1346200"/>
        </p:xfrm>
        <a:graphic>
          <a:graphicData uri="http://schemas.openxmlformats.org/drawingml/2006/table">
            <a:tbl>
              <a:tblPr/>
              <a:tblGrid>
                <a:gridCol w="4422851">
                  <a:extLst>
                    <a:ext uri="{9D8B030D-6E8A-4147-A177-3AD203B41FA5}">
                      <a16:colId xmlns:a16="http://schemas.microsoft.com/office/drawing/2014/main" val="2469961835"/>
                    </a:ext>
                  </a:extLst>
                </a:gridCol>
              </a:tblGrid>
              <a:tr h="0">
                <a:tc>
                  <a:txBody>
                    <a:bodyPr/>
                    <a:lstStyle/>
                    <a:p>
                      <a:pPr rtl="0" fontAlgn="t">
                        <a:spcBef>
                          <a:spcPts val="0"/>
                        </a:spcBef>
                        <a:spcAft>
                          <a:spcPts val="0"/>
                        </a:spcAft>
                      </a:pP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1 − START </a:t>
                      </a:r>
                      <a:r>
                        <a:rPr lang="en-US" sz="1600" b="0" i="0" u="none" strike="noStrike" dirty="0">
                          <a:solidFill>
                            <a:srgbClr val="9CDCFE"/>
                          </a:solidFill>
                          <a:effectLst/>
                          <a:latin typeface="Consolas" panose="020B0609020204030204" pitchFamily="49" charset="0"/>
                        </a:rPr>
                        <a:t>ADD</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2 − </a:t>
                      </a:r>
                      <a:r>
                        <a:rPr lang="en-US" sz="1600" b="0" i="0" u="none" strike="noStrike" dirty="0">
                          <a:solidFill>
                            <a:srgbClr val="9CDCFE"/>
                          </a:solidFill>
                          <a:effectLst/>
                          <a:latin typeface="Consolas" panose="020B0609020204030204" pitchFamily="49" charset="0"/>
                        </a:rPr>
                        <a:t>get</a:t>
                      </a:r>
                      <a:r>
                        <a:rPr lang="en-US" sz="1600" b="0" i="0" u="none" strike="noStrike" dirty="0">
                          <a:solidFill>
                            <a:srgbClr val="DCDCDC"/>
                          </a:solidFill>
                          <a:effectLst/>
                          <a:latin typeface="Consolas" panose="020B0609020204030204" pitchFamily="49" charset="0"/>
                        </a:rPr>
                        <a:t> values of a &amp; b</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3 − c ← a + b</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4 − display c</a:t>
                      </a:r>
                      <a:br>
                        <a:rPr lang="en-US" sz="1600" b="0" i="0" u="none" strike="noStrike" dirty="0">
                          <a:solidFill>
                            <a:srgbClr val="DCDCDC"/>
                          </a:solidFill>
                          <a:effectLst/>
                          <a:latin typeface="Consolas" panose="020B0609020204030204" pitchFamily="49" charset="0"/>
                        </a:rPr>
                      </a:br>
                      <a:r>
                        <a:rPr lang="en-US" sz="1600" b="0" i="0" u="none" strike="noStrike" dirty="0">
                          <a:solidFill>
                            <a:srgbClr val="569CD6"/>
                          </a:solidFill>
                          <a:effectLst/>
                          <a:latin typeface="Consolas" panose="020B0609020204030204" pitchFamily="49" charset="0"/>
                        </a:rPr>
                        <a:t>Step</a:t>
                      </a:r>
                      <a:r>
                        <a:rPr lang="en-US" sz="1600" b="0" i="0" u="none" strike="noStrike" dirty="0">
                          <a:solidFill>
                            <a:srgbClr val="DCDCDC"/>
                          </a:solidFill>
                          <a:effectLst/>
                          <a:latin typeface="Consolas" panose="020B0609020204030204" pitchFamily="49" charset="0"/>
                        </a:rPr>
                        <a:t> 5 − STOP</a:t>
                      </a:r>
                      <a:endParaRPr lang="en-US" sz="1600" dirty="0">
                        <a:effectLst/>
                      </a:endParaRPr>
                    </a:p>
                  </a:txBody>
                  <a:tcPr marL="63500" marR="63500" marT="63500" marB="63500">
                    <a:lnL>
                      <a:noFill/>
                    </a:lnL>
                    <a:lnR>
                      <a:noFill/>
                    </a:lnR>
                    <a:lnT>
                      <a:noFill/>
                    </a:lnT>
                    <a:lnB>
                      <a:noFill/>
                    </a:lnB>
                    <a:solidFill>
                      <a:srgbClr val="1E1E1E"/>
                    </a:solidFill>
                  </a:tcPr>
                </a:tc>
                <a:extLst>
                  <a:ext uri="{0D108BD9-81ED-4DB2-BD59-A6C34878D82A}">
                    <a16:rowId xmlns:a16="http://schemas.microsoft.com/office/drawing/2014/main" val="1668824036"/>
                  </a:ext>
                </a:extLst>
              </a:tr>
            </a:tbl>
          </a:graphicData>
        </a:graphic>
      </p:graphicFrame>
    </p:spTree>
    <p:extLst>
      <p:ext uri="{BB962C8B-B14F-4D97-AF65-F5344CB8AC3E}">
        <p14:creationId xmlns:p14="http://schemas.microsoft.com/office/powerpoint/2010/main" val="1882808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1150</TotalTime>
  <Words>2955</Words>
  <Application>Microsoft Office PowerPoint</Application>
  <PresentationFormat>Widescreen</PresentationFormat>
  <Paragraphs>257</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-apple-system</vt:lpstr>
      <vt:lpstr>Arial</vt:lpstr>
      <vt:lpstr>Assistant</vt:lpstr>
      <vt:lpstr>Calibri</vt:lpstr>
      <vt:lpstr>Calibri (Body)</vt:lpstr>
      <vt:lpstr>Calibri Light</vt:lpstr>
      <vt:lpstr>Cambria Math</vt:lpstr>
      <vt:lpstr>Consolas</vt:lpstr>
      <vt:lpstr>Office Theme</vt:lpstr>
      <vt:lpstr>Data Structure &amp; Algorithms</vt:lpstr>
      <vt:lpstr>1.1 Some Definitions</vt:lpstr>
      <vt:lpstr>Algorithm</vt:lpstr>
      <vt:lpstr>Algorithm</vt:lpstr>
      <vt:lpstr>Data Structure</vt:lpstr>
      <vt:lpstr>Types of Data Structure</vt:lpstr>
      <vt:lpstr>1.2 How To Write An Algorithm</vt:lpstr>
      <vt:lpstr>Example</vt:lpstr>
      <vt:lpstr>Example (cont.)</vt:lpstr>
      <vt:lpstr>PowerPoint Presentation</vt:lpstr>
      <vt:lpstr>Time Complexity</vt:lpstr>
      <vt:lpstr>Step count method</vt:lpstr>
      <vt:lpstr>Example</vt:lpstr>
      <vt:lpstr>Example (cont.)</vt:lpstr>
      <vt:lpstr>Example</vt:lpstr>
      <vt:lpstr>1.3 Sorting Algorithm</vt:lpstr>
      <vt:lpstr>Example</vt:lpstr>
      <vt:lpstr>Sorting Algorithm (cont.)</vt:lpstr>
      <vt:lpstr>Insertion sort</vt:lpstr>
      <vt:lpstr>Insertion sort</vt:lpstr>
      <vt:lpstr>Example</vt:lpstr>
      <vt:lpstr>Algorithm</vt:lpstr>
      <vt:lpstr>Pseudocode</vt:lpstr>
      <vt:lpstr>Complexity</vt:lpstr>
      <vt:lpstr>Question</vt:lpstr>
      <vt:lpstr>Best case</vt:lpstr>
      <vt:lpstr>Best case (cont.)</vt:lpstr>
      <vt:lpstr>Worst case</vt:lpstr>
      <vt:lpstr>Worst case (cont.)</vt:lpstr>
      <vt:lpstr>Average-case</vt:lpstr>
      <vt:lpstr>Worst-case and average-case analysis</vt:lpstr>
      <vt:lpstr>Bubble sort</vt:lpstr>
      <vt:lpstr>Bubble sort</vt:lpstr>
      <vt:lpstr>Algorithm</vt:lpstr>
      <vt:lpstr>Pseudocode</vt:lpstr>
      <vt:lpstr>Complexity</vt:lpstr>
      <vt:lpstr>Complexity (cont.)</vt:lpstr>
      <vt:lpstr>Complexity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bardia ardakanian</dc:creator>
  <cp:lastModifiedBy>bardia ardakanian</cp:lastModifiedBy>
  <cp:revision>84</cp:revision>
  <dcterms:created xsi:type="dcterms:W3CDTF">2021-09-12T15:50:03Z</dcterms:created>
  <dcterms:modified xsi:type="dcterms:W3CDTF">2021-09-26T10:55:36Z</dcterms:modified>
</cp:coreProperties>
</file>