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handoutMasterIdLst>
    <p:handoutMasterId r:id="rId33"/>
  </p:handout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9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83" r:id="rId22"/>
    <p:sldId id="284" r:id="rId23"/>
    <p:sldId id="286" r:id="rId24"/>
    <p:sldId id="287" r:id="rId25"/>
    <p:sldId id="275" r:id="rId26"/>
    <p:sldId id="276" r:id="rId27"/>
    <p:sldId id="277" r:id="rId28"/>
    <p:sldId id="278" r:id="rId29"/>
    <p:sldId id="27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211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-211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672D81-0C1C-459E-B70B-E828520A7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AB226-EDC2-439F-BF45-730D4A3EC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0D83-F72E-4AEA-876C-BD90A880B39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D4D08-39BA-408A-8F0F-C7D5EDFA1F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FA4AE-87A0-4543-B85D-C2A6FB92D9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FFFD0-39B8-4BBE-A061-C994BDCC2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17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B042-B581-4BF1-8348-26C2FED55786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61E7-376F-454A-BC86-395D3112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7089-18D2-4A61-8765-69DC0A9D2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E01FC-09F2-4911-8F6C-A917AEE3A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00A7-4B50-4337-BD35-0DB8E436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D07-2A7D-4B45-B0E1-D44B3107DE54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5E64-C4A5-47C2-95B1-AAFAF18A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0044-7A08-4266-8ADD-51FEFEC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C7FCA-2C21-4A3C-A020-A892B60604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69" y="588368"/>
            <a:ext cx="1468331" cy="17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A008-F3F7-4743-9E89-B35E622D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F9ED2-A221-4220-80FC-D7ABE4CE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1072-F552-46E1-8AAF-002604C0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9078-E336-4B03-929D-4FE854C401BA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BFD0-2C4B-4863-A9CE-F5CC9BD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03CF-39BD-4826-A0E2-CA4E339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6F1C1-1636-4A2C-85CC-A61B6917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B3A1F-7DD0-40D7-8143-C1A66C92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F1EA-6E2A-4FB8-871E-8A720C14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CD40-79B3-442E-B631-B948D38E61BD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AA23-02B0-4EB4-9047-2EE51A0D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3EB5-AC58-4A0B-A4D0-DBFC876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3F51-365F-4EA3-B7DC-4073582F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515E-148F-4FE6-989E-98CC86B6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8C40-767E-44C4-842A-35BF5C28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A67C-DC4D-4D44-9DE0-F00FA4E17ED3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E830-B6AF-4E61-A5F7-13D301E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CC3-F5AC-45F9-94C0-D8A08302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3DAD-EE81-4925-8741-61A9D2E7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410FC-E308-46EE-A88A-2973732F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566A-4E8E-481E-B450-34FF8D5B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9D89-E28B-4B7B-847B-241239D6EA58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0197-C673-4668-8009-D45AC0C2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3017-99C2-49B8-AECB-6DCCB6E4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A17B-C94F-425D-8E74-F4C07646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2EE6-83E6-4A3F-A2CD-B9DE3C910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40B6F-23A7-4F6D-B3E5-29F49B639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9E53E-2974-4DCC-8AA8-E63A7340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D71-1EF7-4E8B-9674-144C775C7A9D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211D-EB7E-4035-B351-5A57FA40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17F6-4EB0-47C9-BB7E-9A7F1F81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2382-3010-477D-B799-987CB95B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A3D4-1C55-4F42-8B55-19E3D85D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D11DC-C9CF-42F4-9826-2CF13FFC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9BD3B-8D60-4481-9543-3D7356D85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C56A-5A10-48B8-A80F-E2F732346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8D727-6EAD-4910-B6D1-45384B07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C2A-A2B1-4E20-870C-BE1627F17FB7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6FDB6-A89B-432D-8F17-50BA99C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65027-2A1C-473F-B1D2-C0DF9901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E121-3111-42E8-9BC5-265911AE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70307-EA02-4A53-B0EE-06316D0F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BEC7-C86D-4E61-B279-548620271C84}" type="datetime1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FD55-6BD8-4C1A-9A2A-FDC1D0E6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4D016-06D1-4C2D-9EAF-5FD50AD1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A26D5-5427-4642-980B-3F595BC5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EB9-169F-4E06-B134-2254D451126B}" type="datetime1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8ED4B-E450-4819-8235-3861FCCC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4FB9-170E-4733-A180-7E42E05F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5926-F2CA-4957-A7B4-B3C5CBD8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09F4-9CC9-4182-9C5F-35E8B594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3DEAA-C585-462A-8E38-33527DE8C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6C00-7BF8-497E-BC6D-D118A3D0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11B-F6C7-4D47-A137-D81638B04F4C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C65A-7BCA-4731-ADEC-5A4ED566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48E0C-7696-4719-81FA-2E46AABC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686D-C8A7-4444-A932-7C52A939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C1CE1-CE64-4295-9E3B-6AA7AA5D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656DC-FFF4-4C3D-88C9-11C7EC1C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0A0EC-139C-4201-8453-597D79A2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8DC0-F909-4542-8176-90739160CB93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5114-E72C-43A0-8F61-FDE6A2D8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020F3-BDE4-465B-94B0-AF1613B7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4ACBA-24E6-4CC6-BD02-432255B2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41661-C66D-428B-A852-40DABCC4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3680-988C-41E8-9A7E-86582FA61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D994-8C86-476D-BCE7-C84E904385A8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74A2-931E-45E6-84C9-8093F4CA0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F1A9-AFE0-499D-B778-9AE68446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5122-87B1-45C7-822B-023CA2C67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Data Structure &amp;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6069-6394-458D-B158-63791091F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Growth of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C1D96-86E1-4338-8B1A-F6F95702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CDB1-096B-4D34-B5C8-0A4BFFAC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0AF947-E962-4CDE-9BE9-1B36F7C4A0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))   </m:t>
                      </m:r>
                    </m:oMath>
                  </m:oMathPara>
                </a14:m>
                <a:endParaRPr lang="en-US" alt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)) = {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: 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| 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≤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⋅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}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461543" y="2563813"/>
            <a:ext cx="5268913" cy="3613150"/>
            <a:chOff x="1170" y="1456"/>
            <a:chExt cx="3319" cy="2276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" y="1497"/>
              <a:ext cx="3319" cy="2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4045" y="2754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f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3864" y="2487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00BF00"/>
                  </a:solidFill>
                  <a:latin typeface="Times" charset="0"/>
                </a:rPr>
                <a:t>1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00BF00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614" y="3455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 dirty="0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 dirty="0">
                  <a:solidFill>
                    <a:srgbClr val="000000"/>
                  </a:solidFill>
                  <a:latin typeface="Times" charset="0"/>
                </a:rPr>
                <a:t>1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3880" y="1998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BF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0000BF"/>
                  </a:solidFill>
                  <a:latin typeface="Times" charset="0"/>
                </a:rPr>
                <a:t>2</a:t>
              </a:r>
              <a:r>
                <a:rPr lang="en-US" altLang="en-US" sz="2500">
                  <a:solidFill>
                    <a:srgbClr val="0000BF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0000BF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0000BF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0000BF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3900" y="1456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BF0000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BF0000"/>
                  </a:solidFill>
                  <a:latin typeface="Times" charset="0"/>
                </a:rPr>
                <a:t>3</a:t>
              </a:r>
              <a:r>
                <a:rPr lang="en-US" altLang="en-US" sz="2500">
                  <a:solidFill>
                    <a:srgbClr val="BF0000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BF0000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BF0000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BF0000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133" y="3467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charset="0"/>
                </a:rPr>
                <a:t>2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3635" y="3466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charset="0"/>
                </a:rPr>
                <a:t>3</a:t>
              </a:r>
            </a:p>
          </p:txBody>
        </p:sp>
      </p:grpSp>
      <p:sp>
        <p:nvSpPr>
          <p:cNvPr id="23" name="Text Box 7">
            <a:extLst>
              <a:ext uri="{FF2B5EF4-FFF2-40B4-BE49-F238E27FC236}">
                <a16:creationId xmlns:a16="http://schemas.microsoft.com/office/drawing/2014/main" id="{61404EB9-013A-48AD-99BC-91DA45C84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744" y="5754688"/>
            <a:ext cx="280526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3206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642938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963613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2858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17430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2002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26574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1146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500" i="1" dirty="0">
                <a:solidFill>
                  <a:srgbClr val="000000"/>
                </a:solidFill>
                <a:latin typeface="Times" charset="0"/>
              </a:rPr>
              <a:t>n</a:t>
            </a:r>
            <a:r>
              <a:rPr lang="en-US" altLang="en-US" sz="2800" i="1" baseline="-33000" dirty="0">
                <a:solidFill>
                  <a:srgbClr val="000000"/>
                </a:solidFill>
                <a:latin typeface="Times" charset="0"/>
              </a:rPr>
              <a:t>0</a:t>
            </a:r>
            <a:endParaRPr lang="en-US" altLang="en-US" sz="2800" baseline="-33000" dirty="0">
              <a:solidFill>
                <a:srgbClr val="000000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7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))   </m:t>
                      </m:r>
                    </m:oMath>
                  </m:oMathPara>
                </a14:m>
                <a:endParaRPr lang="en-US" alt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)) = {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: 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| 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≥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⋅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}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3407568" y="2517776"/>
            <a:ext cx="5376863" cy="3659187"/>
            <a:chOff x="1100" y="1483"/>
            <a:chExt cx="3387" cy="2305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" y="1507"/>
              <a:ext cx="3387" cy="2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857" y="1483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f</a:t>
              </a: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3978" y="2773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00BF00"/>
                  </a:solidFill>
                  <a:latin typeface="Times" charset="0"/>
                </a:rPr>
                <a:t>1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00BF00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1724" y="3536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charset="0"/>
                </a:rPr>
                <a:t>1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962" y="2201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BF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0000BF"/>
                  </a:solidFill>
                  <a:latin typeface="Times" charset="0"/>
                </a:rPr>
                <a:t>2</a:t>
              </a:r>
              <a:r>
                <a:rPr lang="en-US" altLang="en-US" sz="2500">
                  <a:solidFill>
                    <a:srgbClr val="0000BF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0000BF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0000BF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0000BF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965" y="1694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BF0000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BF0000"/>
                  </a:solidFill>
                  <a:latin typeface="Times" charset="0"/>
                </a:rPr>
                <a:t>3</a:t>
              </a:r>
              <a:r>
                <a:rPr lang="en-US" altLang="en-US" sz="2500">
                  <a:solidFill>
                    <a:srgbClr val="BF0000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BF0000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BF0000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BF0000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064" y="3526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charset="0"/>
                </a:rPr>
                <a:t>2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3595" y="3509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charset="0"/>
                </a:rPr>
                <a:t>3</a:t>
              </a:r>
            </a:p>
          </p:txBody>
        </p:sp>
      </p:grpSp>
      <p:sp>
        <p:nvSpPr>
          <p:cNvPr id="15" name="Text Box 7">
            <a:extLst>
              <a:ext uri="{FF2B5EF4-FFF2-40B4-BE49-F238E27FC236}">
                <a16:creationId xmlns:a16="http://schemas.microsoft.com/office/drawing/2014/main" id="{A154C09B-E532-4889-80DB-521AEF972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34" y="5729141"/>
            <a:ext cx="280526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3206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642938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963613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2858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17430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2002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26574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1146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500" i="1" dirty="0">
                <a:solidFill>
                  <a:srgbClr val="000000"/>
                </a:solidFill>
                <a:latin typeface="Times" charset="0"/>
              </a:rPr>
              <a:t>n</a:t>
            </a:r>
            <a:r>
              <a:rPr lang="en-US" altLang="en-US" sz="2800" i="1" baseline="-33000" dirty="0">
                <a:solidFill>
                  <a:srgbClr val="000000"/>
                </a:solidFill>
                <a:latin typeface="Times" charset="0"/>
              </a:rPr>
              <a:t>0</a:t>
            </a:r>
            <a:endParaRPr lang="en-US" altLang="en-US" sz="2800" baseline="-33000" dirty="0">
              <a:solidFill>
                <a:srgbClr val="000000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 : 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mr-IN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Comparison of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Reflexivity: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Transitivity: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⇒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⇒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⇒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Also for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en-US" dirty="0"/>
                  <a:t> &amp;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Comparison of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Symmetry: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⇐⇒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Transpose Symmetry: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⇐⇒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⇐⇒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err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Theorem 3.1: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 ⇒ 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Comparison of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Also: </a:t>
                </a:r>
              </a:p>
              <a:p>
                <a:pPr lvl="1"/>
                <a:r>
                  <a:rPr lang="en-US" altLang="en-US" dirty="0"/>
                  <a:t>    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 ⇒ 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 ⇒ 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Comparison of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Also: </a:t>
                </a:r>
              </a:p>
              <a:p>
                <a:pPr lvl="1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 ⇒ 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 ⇒ 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Correspondence</a:t>
            </a:r>
            <a:r>
              <a:rPr lang="fa-IR" sz="4000" dirty="0"/>
              <a:t> </a:t>
            </a:r>
            <a:r>
              <a:rPr lang="en-US" sz="4000" dirty="0"/>
              <a:t>between notations and “&lt;“ , “&gt;”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dirty="0" smtClean="0"/>
                      <m:t>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en-US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77400" y="1938652"/>
                <a:ext cx="33528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en-US" sz="2800" dirty="0">
                    <a:latin typeface="+mj-lt"/>
                  </a:rPr>
                  <a:t> b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>
                    <a:latin typeface="+mj-lt"/>
                  </a:rPr>
                  <a:t> b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a =  b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a &lt;  b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a &gt;  b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1938652"/>
                <a:ext cx="3352800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3818" t="-1382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55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Floors and ceilings</a:t>
                </a:r>
              </a:p>
              <a:p>
                <a:pPr lvl="1"/>
                <a:r>
                  <a:rPr lang="en-US" altLang="en-US" dirty="0"/>
                  <a:t>For any real number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, the greatest integer less than or equal to x is denoted by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For any real number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, the least integer greater than or equal to x is denoted by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  <a:sym typeface="Symbol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For all real numbers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,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i="1" dirty="0" smtClean="0">
                        <a:latin typeface="Times New Roman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  <a:sym typeface="Symbol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</a:rPr>
                      <m:t>1 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</a:rPr>
                      <m:t>&lt; </m:t>
                    </m:r>
                    <m:d>
                      <m:dPr>
                        <m:begChr m:val="⌊"/>
                        <m:endChr m:val="⌋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  <a:sym typeface="Symbol" charset="2"/>
                      </a:rPr>
                      <m:t> </m:t>
                    </m:r>
                    <m:r>
                      <m:rPr>
                        <m:nor/>
                      </m:rPr>
                      <a:rPr lang="en-US" altLang="en-US" sz="2400" i="1" dirty="0" smtClean="0">
                        <a:latin typeface="Times New Roman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en-US" sz="2400" i="1" dirty="0" smtClean="0">
                        <a:latin typeface="Times New Roman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  <a:sym typeface="Symbol" charset="2"/>
                      </a:rPr>
                      <m:t>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sym typeface="Symbol" charset="2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sym typeface="Symbol" charset="2"/>
                          </a:rPr>
                          <m:t>𝑥</m:t>
                        </m:r>
                      </m:e>
                    </m:d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</a:rPr>
                      <m:t>&lt; </m:t>
                    </m:r>
                    <m:r>
                      <m:rPr>
                        <m:nor/>
                      </m:rPr>
                      <a:rPr lang="en-US" altLang="en-US" sz="2400" i="1" dirty="0" smtClean="0">
                        <a:latin typeface="Times New Roman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en-US" sz="2400" dirty="0" smtClean="0">
                        <a:latin typeface="Times New Roman" charset="0"/>
                      </a:rPr>
                      <m:t>1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Both functions are </a:t>
                </a:r>
                <a:r>
                  <a:rPr lang="en-US" altLang="en-US" u="sng" dirty="0"/>
                  <a:t>monotonically increasing</a:t>
                </a:r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5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0229-8639-414C-B4AE-1A77E229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Order of growth of functions provides a simple characterization of efficiency</a:t>
            </a:r>
          </a:p>
          <a:p>
            <a:r>
              <a:rPr lang="en-US" altLang="en-US" dirty="0"/>
              <a:t>Allows for comparison of relative performance between alternative algorithms</a:t>
            </a:r>
          </a:p>
          <a:p>
            <a:r>
              <a:rPr lang="en-US" altLang="en-US" dirty="0"/>
              <a:t>Concerned with asymptotic efficiency of algorithms</a:t>
            </a:r>
          </a:p>
          <a:p>
            <a:r>
              <a:rPr lang="en-US" altLang="en-US" dirty="0"/>
              <a:t>Best </a:t>
            </a:r>
            <a:r>
              <a:rPr lang="en-US" altLang="en-US" b="1" dirty="0"/>
              <a:t>asymptotic</a:t>
            </a:r>
            <a:r>
              <a:rPr lang="en-US" altLang="en-US" dirty="0"/>
              <a:t> efficiency usually is best choice except for smaller inputs</a:t>
            </a:r>
          </a:p>
          <a:p>
            <a:r>
              <a:rPr lang="en-US" altLang="en-US" dirty="0"/>
              <a:t>Several standard methods to simplify asymptotic analysis of algorithms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⌈"/>
                        <m:endChr m:val="⌉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⌈"/>
                        <m:endChr m:val="⌉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&amp; </m:t>
                    </m:r>
                    <m:d>
                      <m:dPr>
                        <m:begChr m:val="⌊"/>
                        <m:endChr m:val="⌋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d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 err="1"/>
                  <a:t>a,b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en-US" dirty="0"/>
                  <a:t>, 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altLang="en-US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en-US" dirty="0"/>
                  <a:t> = 0 </a:t>
                </a:r>
                <a14:m>
                  <m:oMath xmlns:m="http://schemas.openxmlformats.org/officeDocument/2006/math">
                    <m:r>
                      <a:rPr lang="is-IS" alt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dirty="0"/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en-US" dirty="0"/>
                  <a:t> + </a:t>
                </a:r>
                <a:r>
                  <a:rPr lang="mr-IN" altLang="en-US" dirty="0"/>
                  <a:t>…</a:t>
                </a:r>
                <a:r>
                  <a:rPr lang="en-US" altLang="en-US" dirty="0"/>
                  <a:t>. </a:t>
                </a:r>
                <a14:m>
                  <m:oMath xmlns:m="http://schemas.openxmlformats.org/officeDocument/2006/math">
                    <m:r>
                      <a:rPr lang="is-IS" altLang="en-US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altLang="en-US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mr-I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1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endParaRPr lang="en-US" alt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s-IS" alt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−…</m:t>
                        </m:r>
                      </m:e>
                    </m:func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&gt;−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s-IS" altLang="en-US" dirty="0"/>
                  <a:t> </a:t>
                </a:r>
                <a14:m>
                  <m:oMath xmlns:m="http://schemas.openxmlformats.org/officeDocument/2006/math">
                    <m:r>
                      <a:rPr lang="is-IS" altLang="en-US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mr-IN" altLang="en-US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)≤</m:t>
                        </m:r>
                      </m:e>
                    </m:func>
                    <m:r>
                      <a:rPr lang="en-US" altLang="en-US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Stirling’s Approximation:</a:t>
                </a:r>
              </a:p>
              <a:p>
                <a:endParaRPr lang="en-US" altLang="en-US" dirty="0"/>
              </a:p>
              <a:p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!= </m:t>
                    </m:r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dirty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mr-I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en-US" dirty="0"/>
                          <m:t>)</m:t>
                        </m:r>
                      </m:e>
                      <m:sup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Prove this relations:</a:t>
                </a:r>
              </a:p>
              <a:p>
                <a:endParaRPr lang="en-US" alt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𝑛𝑙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𝑔𝑛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! ∈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! ∈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425299"/>
            <a:ext cx="10515600" cy="25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40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Exponentials</a:t>
                </a:r>
              </a:p>
              <a:p>
                <a:pPr lvl="1"/>
                <a:r>
                  <a:rPr lang="en-US" altLang="en-US" dirty="0"/>
                  <a:t>For all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dirty="0">
                        <a:latin typeface="Cambria Math" panose="02040503050406030204" pitchFamily="18" charset="0"/>
                        <a:sym typeface="Symbol" charset="2"/>
                      </a:rPr>
                      <m:t>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/>
                  <a:t>,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/>
                  <a:t> is the exponential function with base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/>
                  <a:t> and is </a:t>
                </a:r>
                <a:r>
                  <a:rPr lang="en-US" altLang="en-US" u="sng" dirty="0"/>
                  <a:t>monotonically increasing</a:t>
                </a:r>
                <a:r>
                  <a:rPr lang="en-US" altLang="en-US" dirty="0"/>
                  <a:t>.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Logarithms</a:t>
                </a:r>
              </a:p>
              <a:p>
                <a:pPr lvl="1"/>
                <a:r>
                  <a:rPr lang="en-US" altLang="en-US" dirty="0"/>
                  <a:t>Textbook adopts the following convention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 dirty="0"/>
                  <a:t> 		(binary logarithm)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en-US" dirty="0"/>
                  <a:t>		(natural logarithm)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en-US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= (</m:t>
                    </m:r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US" altLang="en-US" dirty="0"/>
                  <a:t>		(exponentiation)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dirty="0"/>
                  <a:t>		(composition)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(</m:t>
                    </m:r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	(precedence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altLang="en-US" dirty="0"/>
                  <a:t>)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3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Important relationships</a:t>
                </a:r>
              </a:p>
              <a:p>
                <a:pPr lvl="1"/>
                <a:r>
                  <a:rPr lang="en-US" altLang="en-US" dirty="0"/>
                  <a:t>For all real constants a and b such that a</a:t>
                </a:r>
                <a:r>
                  <a:rPr lang="en-US" altLang="en-US" dirty="0">
                    <a:sym typeface="Symbol" charset="2"/>
                  </a:rPr>
                  <a:t>&gt;</a:t>
                </a:r>
                <a:r>
                  <a:rPr lang="en-US" altLang="en-US" dirty="0"/>
                  <a:t>1,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r>
                  <a:rPr lang="en-US" altLang="en-US" dirty="0"/>
                  <a:t>that is, </a:t>
                </a:r>
                <a:r>
                  <a:rPr lang="en-US" altLang="en-US" u="sng" dirty="0"/>
                  <a:t>any exponential function with a base strictly greater than unity grows faster than any polynomial function. </a:t>
                </a:r>
              </a:p>
              <a:p>
                <a:pPr lvl="1"/>
                <a:r>
                  <a:rPr lang="en-US" altLang="en-US" dirty="0"/>
                  <a:t>For all real constants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dirty="0"/>
                  <a:t> such that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dirty="0">
                        <a:latin typeface="Cambria Math" panose="02040503050406030204" pitchFamily="18" charset="0"/>
                        <a:sym typeface="Symbol" charset="2"/>
                      </a:rPr>
                      <m:t>&gt;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/>
                  <a:t>,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en-US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altLang="en-US" dirty="0"/>
                </a:br>
                <a:r>
                  <a:rPr lang="en-US" altLang="en-US" dirty="0"/>
                  <a:t>that is, </a:t>
                </a:r>
                <a:r>
                  <a:rPr lang="en-US" altLang="en-US" u="sng" dirty="0"/>
                  <a:t>any positive polynomial function grows faster than any polylogarithmic function.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0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Factorials</a:t>
                </a:r>
              </a:p>
              <a:p>
                <a:pPr lvl="1"/>
                <a:r>
                  <a:rPr lang="en-US" altLang="en-US" dirty="0"/>
                  <a:t>For all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the function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US" altLang="en-US" dirty="0"/>
                  <a:t>or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𝑓𝑎𝑐𝑡𝑜𝑟𝑖𝑎𝑙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given by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!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  <a:sym typeface="Symbol" charset="2"/>
                      </a:rPr>
                      <m:t>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  <a:sym typeface="Symbol" charset="2"/>
                      </a:rPr>
                      <m:t>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  <a:sym typeface="Symbol" charset="2"/>
                      </a:rPr>
                      <m:t>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sz="2400" dirty="0">
                        <a:latin typeface="Times New Roman" charset="0"/>
                        <a:sym typeface="Symbol" charset="2"/>
                      </a:rPr>
                      <m:t>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It can be established that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!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alt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! =</m:t>
                    </m:r>
                    <m:r>
                      <m:rPr>
                        <m:nor/>
                      </m:rPr>
                      <a:rPr lang="en-US" altLang="en-US" sz="2400" i="1" dirty="0">
                        <a:latin typeface="Times New Roman" charset="0"/>
                        <a:sym typeface="Symbol" charset="2"/>
                      </a:rPr>
                      <m:t>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alt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!) =</m:t>
                    </m:r>
                    <m:r>
                      <m:rPr>
                        <m:nor/>
                      </m:rPr>
                      <a:rPr lang="en-US" altLang="en-US" dirty="0">
                        <a:latin typeface="Times New Roman" charset="0"/>
                        <a:sym typeface="Symbol" charset="2"/>
                      </a:rPr>
                      <m:t>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err="1">
                        <a:latin typeface="Cambria Math" panose="02040503050406030204" pitchFamily="18" charset="0"/>
                      </a:rPr>
                      <m:t>𝑛𝑙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en-US" dirty="0" err="1">
                        <a:latin typeface="Cambria Math" panose="02040503050406030204" pitchFamily="18" charset="0"/>
                      </a:rPr>
                      <m:t>𝑔𝑛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0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Functional iteration</a:t>
                </a:r>
              </a:p>
              <a:p>
                <a:pPr marL="457200" lvl="1" indent="0">
                  <a:buNone/>
                </a:pPr>
                <a:r>
                  <a:rPr lang="en-US" altLang="en-US" dirty="0"/>
                  <a:t>The notation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represents the function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iteratively applied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times to an initial value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, or, recursively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charset="2"/>
                      </a:rPr>
                      <m:t>𝑖𝑓</m:t>
                    </m:r>
                  </m:oMath>
                </a14:m>
                <a:r>
                  <a:rPr lang="en-US" altLang="en-US" dirty="0"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))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charset="2"/>
                      </a:rPr>
                      <m:t>𝑖𝑓</m:t>
                    </m:r>
                  </m:oMath>
                </a14:m>
                <a:r>
                  <a:rPr lang="en-US" altLang="en-US" dirty="0"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  <a:sym typeface="Symbol" charset="2"/>
                      </a:rPr>
                      <m:t>&gt;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Example: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𝐼𝑓</m:t>
                    </m:r>
                  </m:oMath>
                </a14:m>
                <a:r>
                  <a:rPr lang="en-US" altLang="en-US" dirty="0"/>
                  <a:t>         	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𝑒𝑛</m:t>
                    </m:r>
                  </m:oMath>
                </a14:m>
                <a:r>
                  <a:rPr lang="en-US" altLang="en-US" dirty="0"/>
                  <a:t> 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𝑒𝑛</m:t>
                    </m:r>
                  </m:oMath>
                </a14:m>
                <a:r>
                  <a:rPr lang="en-US" altLang="en-US" b="0" i="0" dirty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0" i="0" dirty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2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Iterated logarithmic function</a:t>
                </a:r>
              </a:p>
              <a:p>
                <a:pPr lvl="1"/>
                <a:r>
                  <a:rPr lang="en-US" altLang="en-US" dirty="0"/>
                  <a:t>The notation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en-US" dirty="0"/>
                  <a:t> n which reads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𝑠𝑡𝑎𝑟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defined as</a:t>
                </a:r>
              </a:p>
              <a:p>
                <a:pPr marL="457200" lvl="1" indent="0">
                  <a:buNone/>
                </a:pPr>
                <a:endParaRPr lang="en-US" altLang="en-US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altLang="en-US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m:rPr>
                          <m:sty m:val="p"/>
                        </m:rPr>
                        <a:rPr lang="en-US" altLang="en-US" dirty="0" err="1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en-US" dirty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altLang="en-US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 ∗</m:t>
                                  </m:r>
                                  <m:d>
                                    <m:dPr>
                                      <m:ctrlP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𝑙𝑜𝑔𝑛</m:t>
                                      </m:r>
                                    </m:e>
                                  </m:d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           </m:t>
                                  </m:r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65536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sty m:val="p"/>
                      </m:rPr>
                      <a:rPr lang="en-US" altLang="en-US" dirty="0" err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1AE3-2C7B-4A86-ADB8-DD52CA45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Asymptotic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E86AF-2F57-4421-A3B2-0E5214A1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en-US" dirty="0"/>
                  <a:t>Applies to functions whose domains are the set of natural numbers: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If time resource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is being analyzed, the function’s range is usually the set of non-negative real numbers: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US" altLang="en-US" dirty="0">
                        <a:sym typeface="Symbol" charset="2"/>
                      </a:rPr>
                      <m:t></m:t>
                    </m:r>
                    <m:r>
                      <m:rPr>
                        <m:nor/>
                      </m:rPr>
                      <a:rPr lang="en-US" altLang="en-US" b="0" i="0" dirty="0" smtClean="0">
                        <a:sym typeface="Symbol" charset="2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In our textbook, asymptotic categories are expressed in terms of set membership meaning functions belong to a family of functions that exhibit some property.</a:t>
                </a: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E86AF-2F57-4421-A3B2-0E5214A1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14A5-6745-4680-8E3A-CAFECCF0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B20B7-203E-4333-828A-32E87143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0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E79-FF92-4C0E-9C70-E829B3E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Standard Notation and Common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Fibonnaci relations:</a:t>
                </a:r>
              </a:p>
              <a:p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s-IS" altLang="en-US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mtClean="0">
                        <a:latin typeface="Cambria Math" panose="02040503050406030204" pitchFamily="18" charset="0"/>
                      </a:rPr>
                      <m:t>       </m:t>
                    </m:r>
                    <m:acc>
                      <m:accPr>
                        <m:chr m:val="̂"/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95753D-9AF2-458C-B96C-B26A7C0EBE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95753D-9AF2-458C-B96C-B26A7C0EB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2892B-365C-407B-9467-2F254B1A9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8886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mr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                </m:t>
                      </m:r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 ∃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000" i="1" dirty="0">
                              <a:solidFill>
                                <a:schemeClr val="tx1"/>
                              </a:solidFill>
                              <a:latin typeface="Times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2000" baseline="-33000" dirty="0">
                              <a:solidFill>
                                <a:schemeClr val="tx1"/>
                              </a:solidFill>
                              <a:latin typeface="Times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</m:t>
                      </m:r>
                      <m:r>
                        <m:rPr>
                          <m:nor/>
                        </m:rPr>
                        <a:rPr lang="en-US" altLang="en-US" sz="2000" i="1" dirty="0">
                          <a:solidFill>
                            <a:schemeClr val="tx1"/>
                          </a:solidFill>
                          <a:latin typeface="Times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2000" baseline="-33000" dirty="0">
                          <a:solidFill>
                            <a:schemeClr val="tx1"/>
                          </a:solidFill>
                          <a:latin typeface="Times" charset="0"/>
                        </a:rPr>
                        <m:t>0</m:t>
                      </m:r>
                      <m:r>
                        <a:rPr lang="en-US" altLang="en-US" sz="2000" b="0" i="1" baseline="-33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≤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⋅ 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}</m:t>
                      </m:r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2892B-365C-407B-9467-2F254B1A9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88869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B5679-A24E-42C2-B154-C421B95D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Structure &amp; Algorithms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3F32-41D4-4D2B-85E5-BB8CBCCB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57561" y="2667000"/>
            <a:ext cx="5476875" cy="3689350"/>
            <a:chOff x="1325" y="1464"/>
            <a:chExt cx="3450" cy="232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1464"/>
              <a:ext cx="3450" cy="2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599" y="2490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f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288" y="2075"/>
              <a:ext cx="38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A5002E"/>
                  </a:solidFill>
                  <a:latin typeface="Times" charset="0"/>
                </a:rPr>
                <a:t>c</a:t>
              </a:r>
              <a:r>
                <a:rPr lang="en-US" altLang="en-US" sz="2500">
                  <a:solidFill>
                    <a:srgbClr val="A5002E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319" y="3505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 dirty="0">
                  <a:solidFill>
                    <a:srgbClr val="000000"/>
                  </a:solidFill>
                  <a:latin typeface="Times" charset="0"/>
                </a:rPr>
                <a:t>n</a:t>
              </a:r>
              <a:r>
                <a:rPr lang="en-US" altLang="en-US" sz="2800" baseline="-33000" dirty="0">
                  <a:solidFill>
                    <a:srgbClr val="000000"/>
                  </a:solidFill>
                  <a:latin typeface="Times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69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69A34-FC71-49A7-917E-365574FACC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69A34-FC71-49A7-917E-365574FAC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1274C-8463-45B0-93A0-472A2DA8E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𝐼𝑓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alt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1274C-8463-45B0-93A0-472A2DA8E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E07F7-38A6-41FE-B5A0-0274933E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EFF64-6C9C-4888-80CD-1239ED9C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287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mr-I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altLang="en-US" sz="2000" i="0" dirty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alt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 i="0" dirty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: ∃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000" i="1" dirty="0">
                              <a:latin typeface="Times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2000" baseline="-33000" dirty="0">
                              <a:latin typeface="Times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m:rPr>
                          <m:nor/>
                        </m:rPr>
                        <a:rPr lang="en-US" altLang="en-US" sz="2000" i="1" dirty="0" smtClean="0">
                          <a:latin typeface="Times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2000" baseline="-33000" dirty="0" smtClean="0">
                          <a:latin typeface="Times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≥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⋅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}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2871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756" y="2723662"/>
            <a:ext cx="5424487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7" name="Text Box 6">
            <a:extLst>
              <a:ext uri="{FF2B5EF4-FFF2-40B4-BE49-F238E27FC236}">
                <a16:creationId xmlns:a16="http://schemas.microsoft.com/office/drawing/2014/main" id="{5790F6F6-19E7-4F51-85ED-6317879E9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491" y="5933709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3206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642938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963613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2858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17430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2002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26574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1146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500" i="1" dirty="0">
                <a:solidFill>
                  <a:srgbClr val="000000"/>
                </a:solidFill>
                <a:latin typeface="Times" charset="0"/>
              </a:rPr>
              <a:t>n</a:t>
            </a:r>
            <a:r>
              <a:rPr lang="en-US" altLang="en-US" sz="2800" baseline="-33000" dirty="0">
                <a:solidFill>
                  <a:srgbClr val="000000"/>
                </a:solidFill>
                <a:latin typeface="Times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595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dirty="0" smtClean="0"/>
                      <m:t>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dirty="0" smtClean="0"/>
                      <m:t>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altLang="en-US" dirty="0" smtClean="0"/>
                      <m:t>Ω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𝐼𝑓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altLang="en-US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en-US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11313-D970-4C05-A5A1-2C87316C6E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11313-D970-4C05-A5A1-2C87316C6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44A8-45F0-4BD6-8A46-1B1A9B958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mr-I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m:rPr>
                          <m:sty m:val="p"/>
                        </m:rPr>
                        <a:rPr lang="el-GR" altLang="en-US" sz="200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))       </m:t>
                      </m:r>
                    </m:oMath>
                  </m:oMathPara>
                </a14:m>
                <a:endParaRPr lang="en-US" alt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 i="0" dirty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: ∃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en-US" sz="200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en-US" sz="200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en-US" sz="2000" i="1" dirty="0">
                              <a:latin typeface="Times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en-US" sz="2000" baseline="-33000" dirty="0">
                              <a:latin typeface="Times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&gt; 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m:rPr>
                          <m:nor/>
                        </m:rPr>
                        <a:rPr lang="en-US" altLang="en-US" sz="2000" i="1" dirty="0">
                          <a:latin typeface="Times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en-US" sz="2000" baseline="-33000" dirty="0">
                          <a:latin typeface="Times" charset="0"/>
                        </a:rPr>
                        <m:t>0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≤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 ≤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⋅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44A8-45F0-4BD6-8A46-1B1A9B958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40093-41F3-4AA7-84DC-53CAA28A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03222-816D-445D-A213-A4C90CA9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1D5A6491-74F9-4657-9E37-03670D4F5FE0}"/>
              </a:ext>
            </a:extLst>
          </p:cNvPr>
          <p:cNvGrpSpPr>
            <a:grpSpLocks/>
          </p:cNvGrpSpPr>
          <p:nvPr/>
        </p:nvGrpSpPr>
        <p:grpSpPr bwMode="auto">
          <a:xfrm>
            <a:off x="3629025" y="2944019"/>
            <a:ext cx="4933950" cy="3322638"/>
            <a:chOff x="1570" y="1747"/>
            <a:chExt cx="3108" cy="209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741657-3B47-481A-9F12-2F1C20E0C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" y="1747"/>
              <a:ext cx="3108" cy="2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4" name="Text Box 4">
              <a:extLst>
                <a:ext uri="{FF2B5EF4-FFF2-40B4-BE49-F238E27FC236}">
                  <a16:creationId xmlns:a16="http://schemas.microsoft.com/office/drawing/2014/main" id="{176F2015-A3AD-4E52-9258-E966E2791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4" y="2601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0000"/>
                  </a:solidFill>
                  <a:latin typeface="Times" charset="0"/>
                </a:rPr>
                <a:t>f</a:t>
              </a: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8214A823-9DFC-4572-B099-157016FD4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2903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00BF00"/>
                  </a:solidFill>
                  <a:latin typeface="Times" charset="0"/>
                </a:rPr>
                <a:t>1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00BF00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00BF00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00BF00"/>
                  </a:solidFill>
                  <a:latin typeface="Times" charset="0"/>
                </a:rPr>
                <a:t>g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8EBECC2A-31B0-47B7-B006-5ED6DA6FF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2244"/>
              <a:ext cx="46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3206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642938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963613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285875" defTabSz="642938"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17430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2002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26574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114675" defTabSz="642938" fontAlgn="base">
                <a:spcBef>
                  <a:spcPct val="0"/>
                </a:spcBef>
                <a:spcAft>
                  <a:spcPct val="0"/>
                </a:spcAft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en-US" sz="2500" i="1">
                  <a:solidFill>
                    <a:srgbClr val="A5002E"/>
                  </a:solidFill>
                  <a:latin typeface="Times" charset="0"/>
                </a:rPr>
                <a:t>c</a:t>
              </a:r>
              <a:r>
                <a:rPr lang="en-US" altLang="en-US" sz="2800" baseline="-33000">
                  <a:solidFill>
                    <a:srgbClr val="BF0000"/>
                  </a:solidFill>
                  <a:latin typeface="Times" charset="0"/>
                </a:rPr>
                <a:t>2</a:t>
              </a:r>
              <a:r>
                <a:rPr lang="en-US" altLang="en-US" sz="2500">
                  <a:solidFill>
                    <a:srgbClr val="A5002E"/>
                  </a:solidFill>
                  <a:latin typeface="Times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charset="0"/>
                </a:rPr>
                <a:t>g</a:t>
              </a:r>
            </a:p>
          </p:txBody>
        </p:sp>
      </p:grpSp>
      <p:sp>
        <p:nvSpPr>
          <p:cNvPr id="28" name="Text Box 6">
            <a:extLst>
              <a:ext uri="{FF2B5EF4-FFF2-40B4-BE49-F238E27FC236}">
                <a16:creationId xmlns:a16="http://schemas.microsoft.com/office/drawing/2014/main" id="{FE3FE8A5-1C43-4936-B128-DB230ECE4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856" y="5853845"/>
            <a:ext cx="3746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3206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642938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963613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285875" defTabSz="642938"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17430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2002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26574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114675" defTabSz="642938" fontAlgn="base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500" i="1" dirty="0">
                <a:solidFill>
                  <a:srgbClr val="000000"/>
                </a:solidFill>
                <a:latin typeface="Times" charset="0"/>
              </a:rPr>
              <a:t>n</a:t>
            </a:r>
            <a:r>
              <a:rPr lang="en-US" altLang="en-US" sz="2800" baseline="-33000" dirty="0">
                <a:solidFill>
                  <a:srgbClr val="000000"/>
                </a:solidFill>
                <a:latin typeface="Times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2344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alt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en-US" dirty="0"/>
                  <a:t>-Notation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F17E79-FF92-4C0E-9C70-E829B3E9A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en-US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l-GR" altLang="en-US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mr-IN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l-GR" altLang="en-US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𝐼𝑓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mr-I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alt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is-IS" altLang="en-US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en-US" dirty="0"/>
                  <a:t> =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en-US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7941308-9FE6-40F9-8AF2-647AF1D59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06A5-AA47-4882-9EC5-1EAAF655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0F8F-D80F-4C18-B45C-C0079BE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0AF947-E962-4CDE-9BE9-1B36F7C4A0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2053</Words>
  <Application>Microsoft Office PowerPoint</Application>
  <PresentationFormat>Widescreen</PresentationFormat>
  <Paragraphs>283</Paragraphs>
  <Slides>30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Cochin</vt:lpstr>
      <vt:lpstr>Times</vt:lpstr>
      <vt:lpstr>Times New Roman</vt:lpstr>
      <vt:lpstr>Office Theme</vt:lpstr>
      <vt:lpstr>Data Structure &amp; Algorithms</vt:lpstr>
      <vt:lpstr>Overview</vt:lpstr>
      <vt:lpstr>Asymptotic Notation</vt:lpstr>
      <vt:lpstr>The O-Notation</vt:lpstr>
      <vt:lpstr>The O-Notation</vt:lpstr>
      <vt:lpstr>The Ω-Notation</vt:lpstr>
      <vt:lpstr>The Ω-Notation</vt:lpstr>
      <vt:lpstr>The Θ-Notation</vt:lpstr>
      <vt:lpstr>The Θ-Notation</vt:lpstr>
      <vt:lpstr>The o-Notation</vt:lpstr>
      <vt:lpstr>The o-Notation</vt:lpstr>
      <vt:lpstr>The ω-Notation</vt:lpstr>
      <vt:lpstr>The ω-Notation</vt:lpstr>
      <vt:lpstr>Comparison of Functions</vt:lpstr>
      <vt:lpstr>Comparison of Functions</vt:lpstr>
      <vt:lpstr>Comparison of Functions</vt:lpstr>
      <vt:lpstr>Comparison of Functions</vt:lpstr>
      <vt:lpstr>Correspondence between notations and “&lt;“ , “&gt;”</vt:lpstr>
      <vt:lpstr>Standard Notation and Common Functions</vt:lpstr>
      <vt:lpstr>Standard Notation and Common Functions</vt:lpstr>
      <vt:lpstr>Standard Notation and Common Functions</vt:lpstr>
      <vt:lpstr>Standard Notation and Common Functions</vt:lpstr>
      <vt:lpstr>Standard Notation and Common Functions</vt:lpstr>
      <vt:lpstr>Exercise</vt:lpstr>
      <vt:lpstr>Standard Notation and Common Functions</vt:lpstr>
      <vt:lpstr>Standard Notation and Common Functions</vt:lpstr>
      <vt:lpstr>Standard Notation and Common Functions</vt:lpstr>
      <vt:lpstr>Standard Notation and Common Functions</vt:lpstr>
      <vt:lpstr>Standard Notation and Common Functions</vt:lpstr>
      <vt:lpstr>Standard Notation and Common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ardakanian</dc:creator>
  <cp:lastModifiedBy>bardia ardakanian</cp:lastModifiedBy>
  <cp:revision>88</cp:revision>
  <dcterms:created xsi:type="dcterms:W3CDTF">2021-09-12T15:50:03Z</dcterms:created>
  <dcterms:modified xsi:type="dcterms:W3CDTF">2021-10-04T15:10:36Z</dcterms:modified>
</cp:coreProperties>
</file>