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6"/>
  </p:notesMasterIdLst>
  <p:handoutMasterIdLst>
    <p:handoutMasterId r:id="rId17"/>
  </p:handoutMasterIdLst>
  <p:sldIdLst>
    <p:sldId id="294" r:id="rId2"/>
    <p:sldId id="257" r:id="rId3"/>
    <p:sldId id="289" r:id="rId4"/>
    <p:sldId id="290" r:id="rId5"/>
    <p:sldId id="292" r:id="rId6"/>
    <p:sldId id="291" r:id="rId7"/>
    <p:sldId id="293" r:id="rId8"/>
    <p:sldId id="295" r:id="rId9"/>
    <p:sldId id="296" r:id="rId10"/>
    <p:sldId id="258" r:id="rId11"/>
    <p:sldId id="297" r:id="rId12"/>
    <p:sldId id="298" r:id="rId13"/>
    <p:sldId id="299" r:id="rId14"/>
    <p:sldId id="30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5211" autoAdjust="0"/>
  </p:normalViewPr>
  <p:slideViewPr>
    <p:cSldViewPr snapToGrid="0">
      <p:cViewPr varScale="1">
        <p:scale>
          <a:sx n="83" d="100"/>
          <a:sy n="83" d="100"/>
        </p:scale>
        <p:origin x="677" y="67"/>
      </p:cViewPr>
      <p:guideLst/>
    </p:cSldViewPr>
  </p:slideViewPr>
  <p:outlineViewPr>
    <p:cViewPr>
      <p:scale>
        <a:sx n="33" d="100"/>
        <a:sy n="33" d="100"/>
      </p:scale>
      <p:origin x="0" y="-2119"/>
    </p:cViewPr>
  </p:outlineViewPr>
  <p:notesTextViewPr>
    <p:cViewPr>
      <p:scale>
        <a:sx n="3" d="2"/>
        <a:sy n="3" d="2"/>
      </p:scale>
      <p:origin x="0" y="0"/>
    </p:cViewPr>
  </p:notesText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672D81-0C1C-459E-B70B-E828520A7D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1EAB226-EDC2-439F-BF45-730D4A3ECE1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9EC0D83-F72E-4AEA-876C-BD90A880B39B}" type="datetimeFigureOut">
              <a:rPr lang="en-US" smtClean="0"/>
              <a:t>9/29/2021</a:t>
            </a:fld>
            <a:endParaRPr lang="en-US"/>
          </a:p>
        </p:txBody>
      </p:sp>
      <p:sp>
        <p:nvSpPr>
          <p:cNvPr id="4" name="Footer Placeholder 3">
            <a:extLst>
              <a:ext uri="{FF2B5EF4-FFF2-40B4-BE49-F238E27FC236}">
                <a16:creationId xmlns:a16="http://schemas.microsoft.com/office/drawing/2014/main" id="{46BD4D08-39BA-408A-8F0F-C7D5EDFA1FE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19FA4AE-87A0-4543-B85D-C2A6FB92D9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EFFFD0-39B8-4BBE-A061-C994BDCC2522}" type="slidenum">
              <a:rPr lang="en-US" smtClean="0"/>
              <a:t>‹#›</a:t>
            </a:fld>
            <a:endParaRPr lang="en-US"/>
          </a:p>
        </p:txBody>
      </p:sp>
    </p:spTree>
    <p:extLst>
      <p:ext uri="{BB962C8B-B14F-4D97-AF65-F5344CB8AC3E}">
        <p14:creationId xmlns:p14="http://schemas.microsoft.com/office/powerpoint/2010/main" val="37894171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CEB042-B581-4BF1-8348-26C2FED55786}" type="datetimeFigureOut">
              <a:rPr lang="en-US" smtClean="0"/>
              <a:t>9/29/2021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9C61E7-376F-454A-BC86-395D311225F5}" type="slidenum">
              <a:rPr lang="en-US" smtClean="0"/>
              <a:t>‹#›</a:t>
            </a:fld>
            <a:endParaRPr lang="en-US"/>
          </a:p>
        </p:txBody>
      </p:sp>
    </p:spTree>
    <p:extLst>
      <p:ext uri="{BB962C8B-B14F-4D97-AF65-F5344CB8AC3E}">
        <p14:creationId xmlns:p14="http://schemas.microsoft.com/office/powerpoint/2010/main" val="3764433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47089-18D2-4A61-8765-69DC0A9D27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7E01FC-09F2-4911-8F6C-A917AEE3A1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2200A7-4B50-4337-BD35-0DB8E43696EE}"/>
              </a:ext>
            </a:extLst>
          </p:cNvPr>
          <p:cNvSpPr>
            <a:spLocks noGrp="1"/>
          </p:cNvSpPr>
          <p:nvPr>
            <p:ph type="dt" sz="half" idx="10"/>
          </p:nvPr>
        </p:nvSpPr>
        <p:spPr/>
        <p:txBody>
          <a:bodyPr/>
          <a:lstStyle/>
          <a:p>
            <a:fld id="{7D7ACD07-2A7D-4B45-B0E1-D44B3107DE54}" type="datetime1">
              <a:rPr lang="en-US" smtClean="0"/>
              <a:t>9/29/2021</a:t>
            </a:fld>
            <a:endParaRPr lang="en-US"/>
          </a:p>
        </p:txBody>
      </p:sp>
      <p:sp>
        <p:nvSpPr>
          <p:cNvPr id="5" name="Footer Placeholder 4">
            <a:extLst>
              <a:ext uri="{FF2B5EF4-FFF2-40B4-BE49-F238E27FC236}">
                <a16:creationId xmlns:a16="http://schemas.microsoft.com/office/drawing/2014/main" id="{BFBB5E64-C4A5-47C2-95B1-AAFAF18AA08C}"/>
              </a:ext>
            </a:extLst>
          </p:cNvPr>
          <p:cNvSpPr>
            <a:spLocks noGrp="1"/>
          </p:cNvSpPr>
          <p:nvPr>
            <p:ph type="ftr" sz="quarter" idx="11"/>
          </p:nvPr>
        </p:nvSpPr>
        <p:spPr/>
        <p:txBody>
          <a:bodyPr/>
          <a:lstStyle/>
          <a:p>
            <a:r>
              <a:rPr lang="en-US"/>
              <a:t>Data Structure &amp; Algorithms Fall 2021</a:t>
            </a:r>
            <a:endParaRPr lang="en-US" dirty="0"/>
          </a:p>
        </p:txBody>
      </p:sp>
      <p:sp>
        <p:nvSpPr>
          <p:cNvPr id="6" name="Slide Number Placeholder 5">
            <a:extLst>
              <a:ext uri="{FF2B5EF4-FFF2-40B4-BE49-F238E27FC236}">
                <a16:creationId xmlns:a16="http://schemas.microsoft.com/office/drawing/2014/main" id="{D21E0044-7A08-4266-8ADD-51FEFECBFA81}"/>
              </a:ext>
            </a:extLst>
          </p:cNvPr>
          <p:cNvSpPr>
            <a:spLocks noGrp="1"/>
          </p:cNvSpPr>
          <p:nvPr>
            <p:ph type="sldNum" sz="quarter" idx="12"/>
          </p:nvPr>
        </p:nvSpPr>
        <p:spPr/>
        <p:txBody>
          <a:bodyPr/>
          <a:lstStyle/>
          <a:p>
            <a:fld id="{BE0AF947-E962-4CDE-9BE9-1B36F7C4A011}" type="slidenum">
              <a:rPr lang="en-US" smtClean="0"/>
              <a:t>‹#›</a:t>
            </a:fld>
            <a:endParaRPr lang="en-US"/>
          </a:p>
        </p:txBody>
      </p:sp>
      <p:pic>
        <p:nvPicPr>
          <p:cNvPr id="7" name="Picture 6">
            <a:extLst>
              <a:ext uri="{FF2B5EF4-FFF2-40B4-BE49-F238E27FC236}">
                <a16:creationId xmlns:a16="http://schemas.microsoft.com/office/drawing/2014/main" id="{EF3C7FCA-2C21-4A3C-A020-A892B606041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99669" y="588368"/>
            <a:ext cx="1468331" cy="1727795"/>
          </a:xfrm>
          <a:prstGeom prst="rect">
            <a:avLst/>
          </a:prstGeom>
        </p:spPr>
      </p:pic>
    </p:spTree>
    <p:extLst>
      <p:ext uri="{BB962C8B-B14F-4D97-AF65-F5344CB8AC3E}">
        <p14:creationId xmlns:p14="http://schemas.microsoft.com/office/powerpoint/2010/main" val="3448508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9A008-F3F7-4743-9E89-B35E622DA0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AF9ED2-A221-4220-80FC-D7ABE4CE0F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FA1072-F552-46E1-8AAF-002604C0A7DC}"/>
              </a:ext>
            </a:extLst>
          </p:cNvPr>
          <p:cNvSpPr>
            <a:spLocks noGrp="1"/>
          </p:cNvSpPr>
          <p:nvPr>
            <p:ph type="dt" sz="half" idx="10"/>
          </p:nvPr>
        </p:nvSpPr>
        <p:spPr/>
        <p:txBody>
          <a:bodyPr/>
          <a:lstStyle/>
          <a:p>
            <a:fld id="{40F19078-E336-4B03-929D-4FE854C401BA}" type="datetime1">
              <a:rPr lang="en-US" smtClean="0"/>
              <a:t>9/29/2021</a:t>
            </a:fld>
            <a:endParaRPr lang="en-US"/>
          </a:p>
        </p:txBody>
      </p:sp>
      <p:sp>
        <p:nvSpPr>
          <p:cNvPr id="5" name="Footer Placeholder 4">
            <a:extLst>
              <a:ext uri="{FF2B5EF4-FFF2-40B4-BE49-F238E27FC236}">
                <a16:creationId xmlns:a16="http://schemas.microsoft.com/office/drawing/2014/main" id="{0DDCBFD0-2C4B-4863-A9CE-F5CC9BD541E4}"/>
              </a:ext>
            </a:extLst>
          </p:cNvPr>
          <p:cNvSpPr>
            <a:spLocks noGrp="1"/>
          </p:cNvSpPr>
          <p:nvPr>
            <p:ph type="ftr" sz="quarter" idx="11"/>
          </p:nvPr>
        </p:nvSpPr>
        <p:spPr/>
        <p:txBody>
          <a:bodyPr/>
          <a:lstStyle/>
          <a:p>
            <a:r>
              <a:rPr lang="en-US"/>
              <a:t>Data Structure &amp; Algorithms Fall 2021</a:t>
            </a:r>
            <a:endParaRPr lang="en-US" dirty="0"/>
          </a:p>
        </p:txBody>
      </p:sp>
      <p:sp>
        <p:nvSpPr>
          <p:cNvPr id="6" name="Slide Number Placeholder 5">
            <a:extLst>
              <a:ext uri="{FF2B5EF4-FFF2-40B4-BE49-F238E27FC236}">
                <a16:creationId xmlns:a16="http://schemas.microsoft.com/office/drawing/2014/main" id="{73AB03CF-39BD-4826-A0E2-CA4E3398E7FC}"/>
              </a:ext>
            </a:extLst>
          </p:cNvPr>
          <p:cNvSpPr>
            <a:spLocks noGrp="1"/>
          </p:cNvSpPr>
          <p:nvPr>
            <p:ph type="sldNum" sz="quarter" idx="12"/>
          </p:nvPr>
        </p:nvSpPr>
        <p:spPr/>
        <p:txBody>
          <a:bodyPr/>
          <a:lstStyle/>
          <a:p>
            <a:fld id="{BE0AF947-E962-4CDE-9BE9-1B36F7C4A011}" type="slidenum">
              <a:rPr lang="en-US" smtClean="0"/>
              <a:t>‹#›</a:t>
            </a:fld>
            <a:endParaRPr lang="en-US"/>
          </a:p>
        </p:txBody>
      </p:sp>
    </p:spTree>
    <p:extLst>
      <p:ext uri="{BB962C8B-B14F-4D97-AF65-F5344CB8AC3E}">
        <p14:creationId xmlns:p14="http://schemas.microsoft.com/office/powerpoint/2010/main" val="3124527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76F1C1-1636-4A2C-85CC-A61B691777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CB3A1F-7DD0-40D7-8143-C1A66C92E8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B7F1EA-6E2A-4FB8-871E-8A720C14F097}"/>
              </a:ext>
            </a:extLst>
          </p:cNvPr>
          <p:cNvSpPr>
            <a:spLocks noGrp="1"/>
          </p:cNvSpPr>
          <p:nvPr>
            <p:ph type="dt" sz="half" idx="10"/>
          </p:nvPr>
        </p:nvSpPr>
        <p:spPr/>
        <p:txBody>
          <a:bodyPr/>
          <a:lstStyle/>
          <a:p>
            <a:fld id="{60C8CD40-79B3-442E-B631-B948D38E61BD}" type="datetime1">
              <a:rPr lang="en-US" smtClean="0"/>
              <a:t>9/29/2021</a:t>
            </a:fld>
            <a:endParaRPr lang="en-US"/>
          </a:p>
        </p:txBody>
      </p:sp>
      <p:sp>
        <p:nvSpPr>
          <p:cNvPr id="5" name="Footer Placeholder 4">
            <a:extLst>
              <a:ext uri="{FF2B5EF4-FFF2-40B4-BE49-F238E27FC236}">
                <a16:creationId xmlns:a16="http://schemas.microsoft.com/office/drawing/2014/main" id="{AF1DAA23-02B0-4EB4-9047-2EE51A0D6EF0}"/>
              </a:ext>
            </a:extLst>
          </p:cNvPr>
          <p:cNvSpPr>
            <a:spLocks noGrp="1"/>
          </p:cNvSpPr>
          <p:nvPr>
            <p:ph type="ftr" sz="quarter" idx="11"/>
          </p:nvPr>
        </p:nvSpPr>
        <p:spPr/>
        <p:txBody>
          <a:bodyPr/>
          <a:lstStyle/>
          <a:p>
            <a:r>
              <a:rPr lang="en-US"/>
              <a:t>Data Structure &amp; Algorithms Fall 2021</a:t>
            </a:r>
            <a:endParaRPr lang="en-US" dirty="0"/>
          </a:p>
        </p:txBody>
      </p:sp>
      <p:sp>
        <p:nvSpPr>
          <p:cNvPr id="6" name="Slide Number Placeholder 5">
            <a:extLst>
              <a:ext uri="{FF2B5EF4-FFF2-40B4-BE49-F238E27FC236}">
                <a16:creationId xmlns:a16="http://schemas.microsoft.com/office/drawing/2014/main" id="{00313EB5-AC58-4A0B-A4D0-DBFC8763724E}"/>
              </a:ext>
            </a:extLst>
          </p:cNvPr>
          <p:cNvSpPr>
            <a:spLocks noGrp="1"/>
          </p:cNvSpPr>
          <p:nvPr>
            <p:ph type="sldNum" sz="quarter" idx="12"/>
          </p:nvPr>
        </p:nvSpPr>
        <p:spPr/>
        <p:txBody>
          <a:bodyPr/>
          <a:lstStyle/>
          <a:p>
            <a:fld id="{BE0AF947-E962-4CDE-9BE9-1B36F7C4A011}" type="slidenum">
              <a:rPr lang="en-US" smtClean="0"/>
              <a:t>‹#›</a:t>
            </a:fld>
            <a:endParaRPr lang="en-US"/>
          </a:p>
        </p:txBody>
      </p:sp>
    </p:spTree>
    <p:extLst>
      <p:ext uri="{BB962C8B-B14F-4D97-AF65-F5344CB8AC3E}">
        <p14:creationId xmlns:p14="http://schemas.microsoft.com/office/powerpoint/2010/main" val="1809610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73F51-365F-4EA3-B7DC-4073582F68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77515E-148F-4FE6-989E-98CC86B6FAB1}"/>
              </a:ext>
            </a:extLst>
          </p:cNvPr>
          <p:cNvSpPr>
            <a:spLocks noGrp="1"/>
          </p:cNvSpPr>
          <p:nvPr>
            <p:ph idx="1"/>
          </p:nvPr>
        </p:nvSpPr>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5C8C40-767E-44C4-842A-35BF5C28B52E}"/>
              </a:ext>
            </a:extLst>
          </p:cNvPr>
          <p:cNvSpPr>
            <a:spLocks noGrp="1"/>
          </p:cNvSpPr>
          <p:nvPr>
            <p:ph type="dt" sz="half" idx="10"/>
          </p:nvPr>
        </p:nvSpPr>
        <p:spPr/>
        <p:txBody>
          <a:bodyPr/>
          <a:lstStyle/>
          <a:p>
            <a:fld id="{143DA67C-DC4D-4D44-9DE0-F00FA4E17ED3}" type="datetime1">
              <a:rPr lang="en-US" smtClean="0"/>
              <a:t>9/29/2021</a:t>
            </a:fld>
            <a:endParaRPr lang="en-US"/>
          </a:p>
        </p:txBody>
      </p:sp>
      <p:sp>
        <p:nvSpPr>
          <p:cNvPr id="5" name="Footer Placeholder 4">
            <a:extLst>
              <a:ext uri="{FF2B5EF4-FFF2-40B4-BE49-F238E27FC236}">
                <a16:creationId xmlns:a16="http://schemas.microsoft.com/office/drawing/2014/main" id="{B99EE830-B6AF-4E61-A5F7-13D301E1F36F}"/>
              </a:ext>
            </a:extLst>
          </p:cNvPr>
          <p:cNvSpPr>
            <a:spLocks noGrp="1"/>
          </p:cNvSpPr>
          <p:nvPr>
            <p:ph type="ftr" sz="quarter" idx="11"/>
          </p:nvPr>
        </p:nvSpPr>
        <p:spPr/>
        <p:txBody>
          <a:bodyPr/>
          <a:lstStyle/>
          <a:p>
            <a:r>
              <a:rPr lang="en-US"/>
              <a:t>Data Structure &amp; Algorithms Fall 2021</a:t>
            </a:r>
            <a:endParaRPr lang="en-US" dirty="0"/>
          </a:p>
        </p:txBody>
      </p:sp>
      <p:sp>
        <p:nvSpPr>
          <p:cNvPr id="6" name="Slide Number Placeholder 5">
            <a:extLst>
              <a:ext uri="{FF2B5EF4-FFF2-40B4-BE49-F238E27FC236}">
                <a16:creationId xmlns:a16="http://schemas.microsoft.com/office/drawing/2014/main" id="{C7DF5CC3-F5AC-45F9-94C0-D8A083024F22}"/>
              </a:ext>
            </a:extLst>
          </p:cNvPr>
          <p:cNvSpPr>
            <a:spLocks noGrp="1"/>
          </p:cNvSpPr>
          <p:nvPr>
            <p:ph type="sldNum" sz="quarter" idx="12"/>
          </p:nvPr>
        </p:nvSpPr>
        <p:spPr/>
        <p:txBody>
          <a:bodyPr/>
          <a:lstStyle/>
          <a:p>
            <a:fld id="{BE0AF947-E962-4CDE-9BE9-1B36F7C4A011}" type="slidenum">
              <a:rPr lang="en-US" smtClean="0"/>
              <a:t>‹#›</a:t>
            </a:fld>
            <a:endParaRPr lang="en-US"/>
          </a:p>
        </p:txBody>
      </p:sp>
    </p:spTree>
    <p:extLst>
      <p:ext uri="{BB962C8B-B14F-4D97-AF65-F5344CB8AC3E}">
        <p14:creationId xmlns:p14="http://schemas.microsoft.com/office/powerpoint/2010/main" val="109680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33DAD-EE81-4925-8741-61A9D2E730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6410FC-E308-46EE-A88A-2973732FC2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B0566A-4E8E-481E-B450-34FF8D5B7268}"/>
              </a:ext>
            </a:extLst>
          </p:cNvPr>
          <p:cNvSpPr>
            <a:spLocks noGrp="1"/>
          </p:cNvSpPr>
          <p:nvPr>
            <p:ph type="dt" sz="half" idx="10"/>
          </p:nvPr>
        </p:nvSpPr>
        <p:spPr/>
        <p:txBody>
          <a:bodyPr/>
          <a:lstStyle/>
          <a:p>
            <a:fld id="{2DB39D89-E28B-4B7B-847B-241239D6EA58}" type="datetime1">
              <a:rPr lang="en-US" smtClean="0"/>
              <a:t>9/29/2021</a:t>
            </a:fld>
            <a:endParaRPr lang="en-US"/>
          </a:p>
        </p:txBody>
      </p:sp>
      <p:sp>
        <p:nvSpPr>
          <p:cNvPr id="5" name="Footer Placeholder 4">
            <a:extLst>
              <a:ext uri="{FF2B5EF4-FFF2-40B4-BE49-F238E27FC236}">
                <a16:creationId xmlns:a16="http://schemas.microsoft.com/office/drawing/2014/main" id="{B15F0197-C673-4668-8009-D45AC0C20267}"/>
              </a:ext>
            </a:extLst>
          </p:cNvPr>
          <p:cNvSpPr>
            <a:spLocks noGrp="1"/>
          </p:cNvSpPr>
          <p:nvPr>
            <p:ph type="ftr" sz="quarter" idx="11"/>
          </p:nvPr>
        </p:nvSpPr>
        <p:spPr/>
        <p:txBody>
          <a:bodyPr/>
          <a:lstStyle/>
          <a:p>
            <a:r>
              <a:rPr lang="en-US"/>
              <a:t>Data Structure &amp; Algorithms Fall 2021</a:t>
            </a:r>
            <a:endParaRPr lang="en-US" dirty="0"/>
          </a:p>
        </p:txBody>
      </p:sp>
      <p:sp>
        <p:nvSpPr>
          <p:cNvPr id="6" name="Slide Number Placeholder 5">
            <a:extLst>
              <a:ext uri="{FF2B5EF4-FFF2-40B4-BE49-F238E27FC236}">
                <a16:creationId xmlns:a16="http://schemas.microsoft.com/office/drawing/2014/main" id="{F7FD3017-99C2-49B8-AECB-6DCCB6E462C7}"/>
              </a:ext>
            </a:extLst>
          </p:cNvPr>
          <p:cNvSpPr>
            <a:spLocks noGrp="1"/>
          </p:cNvSpPr>
          <p:nvPr>
            <p:ph type="sldNum" sz="quarter" idx="12"/>
          </p:nvPr>
        </p:nvSpPr>
        <p:spPr/>
        <p:txBody>
          <a:bodyPr/>
          <a:lstStyle/>
          <a:p>
            <a:fld id="{BE0AF947-E962-4CDE-9BE9-1B36F7C4A011}" type="slidenum">
              <a:rPr lang="en-US" smtClean="0"/>
              <a:t>‹#›</a:t>
            </a:fld>
            <a:endParaRPr lang="en-US"/>
          </a:p>
        </p:txBody>
      </p:sp>
    </p:spTree>
    <p:extLst>
      <p:ext uri="{BB962C8B-B14F-4D97-AF65-F5344CB8AC3E}">
        <p14:creationId xmlns:p14="http://schemas.microsoft.com/office/powerpoint/2010/main" val="2601646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4A17B-C94F-425D-8E74-F4C07646C1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92EE6-83E6-4A3F-A2CD-B9DE3C910C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C40B6F-23A7-4F6D-B3E5-29F49B639B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49E53E-2974-4DCC-8AA8-E63A73400020}"/>
              </a:ext>
            </a:extLst>
          </p:cNvPr>
          <p:cNvSpPr>
            <a:spLocks noGrp="1"/>
          </p:cNvSpPr>
          <p:nvPr>
            <p:ph type="dt" sz="half" idx="10"/>
          </p:nvPr>
        </p:nvSpPr>
        <p:spPr/>
        <p:txBody>
          <a:bodyPr/>
          <a:lstStyle/>
          <a:p>
            <a:fld id="{A4DFFD71-1EF7-4E8B-9674-144C775C7A9D}" type="datetime1">
              <a:rPr lang="en-US" smtClean="0"/>
              <a:t>9/29/2021</a:t>
            </a:fld>
            <a:endParaRPr lang="en-US"/>
          </a:p>
        </p:txBody>
      </p:sp>
      <p:sp>
        <p:nvSpPr>
          <p:cNvPr id="6" name="Footer Placeholder 5">
            <a:extLst>
              <a:ext uri="{FF2B5EF4-FFF2-40B4-BE49-F238E27FC236}">
                <a16:creationId xmlns:a16="http://schemas.microsoft.com/office/drawing/2014/main" id="{AA02211D-EB7E-4035-B351-5A57FA40E1B6}"/>
              </a:ext>
            </a:extLst>
          </p:cNvPr>
          <p:cNvSpPr>
            <a:spLocks noGrp="1"/>
          </p:cNvSpPr>
          <p:nvPr>
            <p:ph type="ftr" sz="quarter" idx="11"/>
          </p:nvPr>
        </p:nvSpPr>
        <p:spPr/>
        <p:txBody>
          <a:bodyPr/>
          <a:lstStyle/>
          <a:p>
            <a:r>
              <a:rPr lang="en-US"/>
              <a:t>Data Structure &amp; Algorithms Fall 2021</a:t>
            </a:r>
            <a:endParaRPr lang="en-US" dirty="0"/>
          </a:p>
        </p:txBody>
      </p:sp>
      <p:sp>
        <p:nvSpPr>
          <p:cNvPr id="7" name="Slide Number Placeholder 6">
            <a:extLst>
              <a:ext uri="{FF2B5EF4-FFF2-40B4-BE49-F238E27FC236}">
                <a16:creationId xmlns:a16="http://schemas.microsoft.com/office/drawing/2014/main" id="{2EE017F6-4EB0-47C9-BB7E-9A7F1F813201}"/>
              </a:ext>
            </a:extLst>
          </p:cNvPr>
          <p:cNvSpPr>
            <a:spLocks noGrp="1"/>
          </p:cNvSpPr>
          <p:nvPr>
            <p:ph type="sldNum" sz="quarter" idx="12"/>
          </p:nvPr>
        </p:nvSpPr>
        <p:spPr/>
        <p:txBody>
          <a:bodyPr/>
          <a:lstStyle/>
          <a:p>
            <a:fld id="{BE0AF947-E962-4CDE-9BE9-1B36F7C4A011}" type="slidenum">
              <a:rPr lang="en-US" smtClean="0"/>
              <a:t>‹#›</a:t>
            </a:fld>
            <a:endParaRPr lang="en-US"/>
          </a:p>
        </p:txBody>
      </p:sp>
    </p:spTree>
    <p:extLst>
      <p:ext uri="{BB962C8B-B14F-4D97-AF65-F5344CB8AC3E}">
        <p14:creationId xmlns:p14="http://schemas.microsoft.com/office/powerpoint/2010/main" val="3037914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B2382-3010-477D-B799-987CB95BB9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F3CA3D4-1C55-4F42-8B55-19E3D85D81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4D11DC-C9CF-42F4-9826-2CF13FFC61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B9BD3B-8D60-4481-9543-3D7356D85A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5C56A-5A10-48B8-A80F-E2F7323464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78D727-6EAD-4910-B6D1-45384B07FAE8}"/>
              </a:ext>
            </a:extLst>
          </p:cNvPr>
          <p:cNvSpPr>
            <a:spLocks noGrp="1"/>
          </p:cNvSpPr>
          <p:nvPr>
            <p:ph type="dt" sz="half" idx="10"/>
          </p:nvPr>
        </p:nvSpPr>
        <p:spPr/>
        <p:txBody>
          <a:bodyPr/>
          <a:lstStyle/>
          <a:p>
            <a:fld id="{7E5C4C2A-A2B1-4E20-870C-BE1627F17FB7}" type="datetime1">
              <a:rPr lang="en-US" smtClean="0"/>
              <a:t>9/29/2021</a:t>
            </a:fld>
            <a:endParaRPr lang="en-US"/>
          </a:p>
        </p:txBody>
      </p:sp>
      <p:sp>
        <p:nvSpPr>
          <p:cNvPr id="8" name="Footer Placeholder 7">
            <a:extLst>
              <a:ext uri="{FF2B5EF4-FFF2-40B4-BE49-F238E27FC236}">
                <a16:creationId xmlns:a16="http://schemas.microsoft.com/office/drawing/2014/main" id="{3C46FDB6-A89B-432D-8F17-50BA99C99965}"/>
              </a:ext>
            </a:extLst>
          </p:cNvPr>
          <p:cNvSpPr>
            <a:spLocks noGrp="1"/>
          </p:cNvSpPr>
          <p:nvPr>
            <p:ph type="ftr" sz="quarter" idx="11"/>
          </p:nvPr>
        </p:nvSpPr>
        <p:spPr/>
        <p:txBody>
          <a:bodyPr/>
          <a:lstStyle/>
          <a:p>
            <a:r>
              <a:rPr lang="en-US"/>
              <a:t>Data Structure &amp; Algorithms Fall 2021</a:t>
            </a:r>
            <a:endParaRPr lang="en-US" dirty="0"/>
          </a:p>
        </p:txBody>
      </p:sp>
      <p:sp>
        <p:nvSpPr>
          <p:cNvPr id="9" name="Slide Number Placeholder 8">
            <a:extLst>
              <a:ext uri="{FF2B5EF4-FFF2-40B4-BE49-F238E27FC236}">
                <a16:creationId xmlns:a16="http://schemas.microsoft.com/office/drawing/2014/main" id="{38265027-2A1C-473F-B1D2-C0DF99012BB2}"/>
              </a:ext>
            </a:extLst>
          </p:cNvPr>
          <p:cNvSpPr>
            <a:spLocks noGrp="1"/>
          </p:cNvSpPr>
          <p:nvPr>
            <p:ph type="sldNum" sz="quarter" idx="12"/>
          </p:nvPr>
        </p:nvSpPr>
        <p:spPr/>
        <p:txBody>
          <a:bodyPr/>
          <a:lstStyle/>
          <a:p>
            <a:fld id="{BE0AF947-E962-4CDE-9BE9-1B36F7C4A011}" type="slidenum">
              <a:rPr lang="en-US" smtClean="0"/>
              <a:t>‹#›</a:t>
            </a:fld>
            <a:endParaRPr lang="en-US"/>
          </a:p>
        </p:txBody>
      </p:sp>
    </p:spTree>
    <p:extLst>
      <p:ext uri="{BB962C8B-B14F-4D97-AF65-F5344CB8AC3E}">
        <p14:creationId xmlns:p14="http://schemas.microsoft.com/office/powerpoint/2010/main" val="1991374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DE121-3111-42E8-9BC5-265911AE8B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570307-EA02-4A53-B0EE-06316D0F569C}"/>
              </a:ext>
            </a:extLst>
          </p:cNvPr>
          <p:cNvSpPr>
            <a:spLocks noGrp="1"/>
          </p:cNvSpPr>
          <p:nvPr>
            <p:ph type="dt" sz="half" idx="10"/>
          </p:nvPr>
        </p:nvSpPr>
        <p:spPr/>
        <p:txBody>
          <a:bodyPr/>
          <a:lstStyle/>
          <a:p>
            <a:fld id="{F45FBEC7-C86D-4E61-B279-548620271C84}" type="datetime1">
              <a:rPr lang="en-US" smtClean="0"/>
              <a:t>9/29/2021</a:t>
            </a:fld>
            <a:endParaRPr lang="en-US"/>
          </a:p>
        </p:txBody>
      </p:sp>
      <p:sp>
        <p:nvSpPr>
          <p:cNvPr id="4" name="Footer Placeholder 3">
            <a:extLst>
              <a:ext uri="{FF2B5EF4-FFF2-40B4-BE49-F238E27FC236}">
                <a16:creationId xmlns:a16="http://schemas.microsoft.com/office/drawing/2014/main" id="{5BFFFD55-6BD8-4C1A-9A2A-FDC1D0E608D4}"/>
              </a:ext>
            </a:extLst>
          </p:cNvPr>
          <p:cNvSpPr>
            <a:spLocks noGrp="1"/>
          </p:cNvSpPr>
          <p:nvPr>
            <p:ph type="ftr" sz="quarter" idx="11"/>
          </p:nvPr>
        </p:nvSpPr>
        <p:spPr/>
        <p:txBody>
          <a:bodyPr/>
          <a:lstStyle/>
          <a:p>
            <a:r>
              <a:rPr lang="en-US"/>
              <a:t>Data Structure &amp; Algorithms Fall 2021</a:t>
            </a:r>
            <a:endParaRPr lang="en-US" dirty="0"/>
          </a:p>
        </p:txBody>
      </p:sp>
      <p:sp>
        <p:nvSpPr>
          <p:cNvPr id="5" name="Slide Number Placeholder 4">
            <a:extLst>
              <a:ext uri="{FF2B5EF4-FFF2-40B4-BE49-F238E27FC236}">
                <a16:creationId xmlns:a16="http://schemas.microsoft.com/office/drawing/2014/main" id="{A154D016-06D1-4C2D-9EAF-5FD50AD1AE49}"/>
              </a:ext>
            </a:extLst>
          </p:cNvPr>
          <p:cNvSpPr>
            <a:spLocks noGrp="1"/>
          </p:cNvSpPr>
          <p:nvPr>
            <p:ph type="sldNum" sz="quarter" idx="12"/>
          </p:nvPr>
        </p:nvSpPr>
        <p:spPr/>
        <p:txBody>
          <a:bodyPr/>
          <a:lstStyle/>
          <a:p>
            <a:fld id="{BE0AF947-E962-4CDE-9BE9-1B36F7C4A011}" type="slidenum">
              <a:rPr lang="en-US" smtClean="0"/>
              <a:t>‹#›</a:t>
            </a:fld>
            <a:endParaRPr lang="en-US"/>
          </a:p>
        </p:txBody>
      </p:sp>
    </p:spTree>
    <p:extLst>
      <p:ext uri="{BB962C8B-B14F-4D97-AF65-F5344CB8AC3E}">
        <p14:creationId xmlns:p14="http://schemas.microsoft.com/office/powerpoint/2010/main" val="259290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1A26D5-5427-4642-980B-3F595BC55B19}"/>
              </a:ext>
            </a:extLst>
          </p:cNvPr>
          <p:cNvSpPr>
            <a:spLocks noGrp="1"/>
          </p:cNvSpPr>
          <p:nvPr>
            <p:ph type="dt" sz="half" idx="10"/>
          </p:nvPr>
        </p:nvSpPr>
        <p:spPr/>
        <p:txBody>
          <a:bodyPr/>
          <a:lstStyle/>
          <a:p>
            <a:fld id="{EACC1EB9-169F-4E06-B134-2254D451126B}" type="datetime1">
              <a:rPr lang="en-US" smtClean="0"/>
              <a:t>9/29/2021</a:t>
            </a:fld>
            <a:endParaRPr lang="en-US"/>
          </a:p>
        </p:txBody>
      </p:sp>
      <p:sp>
        <p:nvSpPr>
          <p:cNvPr id="3" name="Footer Placeholder 2">
            <a:extLst>
              <a:ext uri="{FF2B5EF4-FFF2-40B4-BE49-F238E27FC236}">
                <a16:creationId xmlns:a16="http://schemas.microsoft.com/office/drawing/2014/main" id="{C718ED4B-E450-4819-8235-3861FCCC5D1E}"/>
              </a:ext>
            </a:extLst>
          </p:cNvPr>
          <p:cNvSpPr>
            <a:spLocks noGrp="1"/>
          </p:cNvSpPr>
          <p:nvPr>
            <p:ph type="ftr" sz="quarter" idx="11"/>
          </p:nvPr>
        </p:nvSpPr>
        <p:spPr/>
        <p:txBody>
          <a:bodyPr/>
          <a:lstStyle/>
          <a:p>
            <a:r>
              <a:rPr lang="en-US"/>
              <a:t>Data Structure &amp; Algorithms Fall 2021</a:t>
            </a:r>
            <a:endParaRPr lang="en-US" dirty="0"/>
          </a:p>
        </p:txBody>
      </p:sp>
      <p:sp>
        <p:nvSpPr>
          <p:cNvPr id="4" name="Slide Number Placeholder 3">
            <a:extLst>
              <a:ext uri="{FF2B5EF4-FFF2-40B4-BE49-F238E27FC236}">
                <a16:creationId xmlns:a16="http://schemas.microsoft.com/office/drawing/2014/main" id="{F00E4FB9-170E-4733-A180-7E42E05F343A}"/>
              </a:ext>
            </a:extLst>
          </p:cNvPr>
          <p:cNvSpPr>
            <a:spLocks noGrp="1"/>
          </p:cNvSpPr>
          <p:nvPr>
            <p:ph type="sldNum" sz="quarter" idx="12"/>
          </p:nvPr>
        </p:nvSpPr>
        <p:spPr/>
        <p:txBody>
          <a:bodyPr/>
          <a:lstStyle/>
          <a:p>
            <a:fld id="{BE0AF947-E962-4CDE-9BE9-1B36F7C4A011}" type="slidenum">
              <a:rPr lang="en-US" smtClean="0"/>
              <a:t>‹#›</a:t>
            </a:fld>
            <a:endParaRPr lang="en-US"/>
          </a:p>
        </p:txBody>
      </p:sp>
    </p:spTree>
    <p:extLst>
      <p:ext uri="{BB962C8B-B14F-4D97-AF65-F5344CB8AC3E}">
        <p14:creationId xmlns:p14="http://schemas.microsoft.com/office/powerpoint/2010/main" val="940579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15926-F2CA-4957-A7B4-B3C5CBD8FE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0509F4-9CC9-4182-9C5F-35E8B59471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33DEAA-C585-462A-8E38-33527DE8C5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076C00-7BF8-497E-BC6D-D118A3D0942C}"/>
              </a:ext>
            </a:extLst>
          </p:cNvPr>
          <p:cNvSpPr>
            <a:spLocks noGrp="1"/>
          </p:cNvSpPr>
          <p:nvPr>
            <p:ph type="dt" sz="half" idx="10"/>
          </p:nvPr>
        </p:nvSpPr>
        <p:spPr/>
        <p:txBody>
          <a:bodyPr/>
          <a:lstStyle/>
          <a:p>
            <a:fld id="{3E4F911B-F6C7-4D47-A137-D81638B04F4C}" type="datetime1">
              <a:rPr lang="en-US" smtClean="0"/>
              <a:t>9/29/2021</a:t>
            </a:fld>
            <a:endParaRPr lang="en-US"/>
          </a:p>
        </p:txBody>
      </p:sp>
      <p:sp>
        <p:nvSpPr>
          <p:cNvPr id="6" name="Footer Placeholder 5">
            <a:extLst>
              <a:ext uri="{FF2B5EF4-FFF2-40B4-BE49-F238E27FC236}">
                <a16:creationId xmlns:a16="http://schemas.microsoft.com/office/drawing/2014/main" id="{3125C65A-7BCA-4731-ADEC-5A4ED56623CF}"/>
              </a:ext>
            </a:extLst>
          </p:cNvPr>
          <p:cNvSpPr>
            <a:spLocks noGrp="1"/>
          </p:cNvSpPr>
          <p:nvPr>
            <p:ph type="ftr" sz="quarter" idx="11"/>
          </p:nvPr>
        </p:nvSpPr>
        <p:spPr/>
        <p:txBody>
          <a:bodyPr/>
          <a:lstStyle/>
          <a:p>
            <a:r>
              <a:rPr lang="en-US"/>
              <a:t>Data Structure &amp; Algorithms Fall 2021</a:t>
            </a:r>
            <a:endParaRPr lang="en-US" dirty="0"/>
          </a:p>
        </p:txBody>
      </p:sp>
      <p:sp>
        <p:nvSpPr>
          <p:cNvPr id="7" name="Slide Number Placeholder 6">
            <a:extLst>
              <a:ext uri="{FF2B5EF4-FFF2-40B4-BE49-F238E27FC236}">
                <a16:creationId xmlns:a16="http://schemas.microsoft.com/office/drawing/2014/main" id="{A8148E0C-7696-4719-81FA-2E46AABC93D4}"/>
              </a:ext>
            </a:extLst>
          </p:cNvPr>
          <p:cNvSpPr>
            <a:spLocks noGrp="1"/>
          </p:cNvSpPr>
          <p:nvPr>
            <p:ph type="sldNum" sz="quarter" idx="12"/>
          </p:nvPr>
        </p:nvSpPr>
        <p:spPr/>
        <p:txBody>
          <a:bodyPr/>
          <a:lstStyle/>
          <a:p>
            <a:fld id="{BE0AF947-E962-4CDE-9BE9-1B36F7C4A011}" type="slidenum">
              <a:rPr lang="en-US" smtClean="0"/>
              <a:t>‹#›</a:t>
            </a:fld>
            <a:endParaRPr lang="en-US"/>
          </a:p>
        </p:txBody>
      </p:sp>
    </p:spTree>
    <p:extLst>
      <p:ext uri="{BB962C8B-B14F-4D97-AF65-F5344CB8AC3E}">
        <p14:creationId xmlns:p14="http://schemas.microsoft.com/office/powerpoint/2010/main" val="754612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3686D-C8A7-4444-A932-7C52A93924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0C1CE1-CE64-4295-9E3B-6AA7AA5D0E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D656DC-FFF4-4C3D-88C9-11C7EC1CE4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90A0EC-139C-4201-8453-597D79A2E929}"/>
              </a:ext>
            </a:extLst>
          </p:cNvPr>
          <p:cNvSpPr>
            <a:spLocks noGrp="1"/>
          </p:cNvSpPr>
          <p:nvPr>
            <p:ph type="dt" sz="half" idx="10"/>
          </p:nvPr>
        </p:nvSpPr>
        <p:spPr/>
        <p:txBody>
          <a:bodyPr/>
          <a:lstStyle/>
          <a:p>
            <a:fld id="{7DDB8DC0-F909-4542-8176-90739160CB93}" type="datetime1">
              <a:rPr lang="en-US" smtClean="0"/>
              <a:t>9/29/2021</a:t>
            </a:fld>
            <a:endParaRPr lang="en-US"/>
          </a:p>
        </p:txBody>
      </p:sp>
      <p:sp>
        <p:nvSpPr>
          <p:cNvPr id="6" name="Footer Placeholder 5">
            <a:extLst>
              <a:ext uri="{FF2B5EF4-FFF2-40B4-BE49-F238E27FC236}">
                <a16:creationId xmlns:a16="http://schemas.microsoft.com/office/drawing/2014/main" id="{05525114-E72C-43A0-8F61-FDE6A2D8594F}"/>
              </a:ext>
            </a:extLst>
          </p:cNvPr>
          <p:cNvSpPr>
            <a:spLocks noGrp="1"/>
          </p:cNvSpPr>
          <p:nvPr>
            <p:ph type="ftr" sz="quarter" idx="11"/>
          </p:nvPr>
        </p:nvSpPr>
        <p:spPr/>
        <p:txBody>
          <a:bodyPr/>
          <a:lstStyle/>
          <a:p>
            <a:r>
              <a:rPr lang="en-US"/>
              <a:t>Data Structure &amp; Algorithms Fall 2021</a:t>
            </a:r>
            <a:endParaRPr lang="en-US" dirty="0"/>
          </a:p>
        </p:txBody>
      </p:sp>
      <p:sp>
        <p:nvSpPr>
          <p:cNvPr id="7" name="Slide Number Placeholder 6">
            <a:extLst>
              <a:ext uri="{FF2B5EF4-FFF2-40B4-BE49-F238E27FC236}">
                <a16:creationId xmlns:a16="http://schemas.microsoft.com/office/drawing/2014/main" id="{716020F3-BDE4-465B-94B0-AF1613B7E40F}"/>
              </a:ext>
            </a:extLst>
          </p:cNvPr>
          <p:cNvSpPr>
            <a:spLocks noGrp="1"/>
          </p:cNvSpPr>
          <p:nvPr>
            <p:ph type="sldNum" sz="quarter" idx="12"/>
          </p:nvPr>
        </p:nvSpPr>
        <p:spPr/>
        <p:txBody>
          <a:bodyPr/>
          <a:lstStyle/>
          <a:p>
            <a:fld id="{BE0AF947-E962-4CDE-9BE9-1B36F7C4A011}" type="slidenum">
              <a:rPr lang="en-US" smtClean="0"/>
              <a:t>‹#›</a:t>
            </a:fld>
            <a:endParaRPr lang="en-US"/>
          </a:p>
        </p:txBody>
      </p:sp>
    </p:spTree>
    <p:extLst>
      <p:ext uri="{BB962C8B-B14F-4D97-AF65-F5344CB8AC3E}">
        <p14:creationId xmlns:p14="http://schemas.microsoft.com/office/powerpoint/2010/main" val="4252042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C4ACBA-24E6-4CC6-BD02-432255B208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741661-C66D-428B-A852-40DABCC459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873680-988C-41E8-9A7E-86582FA615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7D994-8C86-476D-BCE7-C84E904385A8}" type="datetime1">
              <a:rPr lang="en-US" smtClean="0"/>
              <a:t>9/29/2021</a:t>
            </a:fld>
            <a:endParaRPr lang="en-US"/>
          </a:p>
        </p:txBody>
      </p:sp>
      <p:sp>
        <p:nvSpPr>
          <p:cNvPr id="5" name="Footer Placeholder 4">
            <a:extLst>
              <a:ext uri="{FF2B5EF4-FFF2-40B4-BE49-F238E27FC236}">
                <a16:creationId xmlns:a16="http://schemas.microsoft.com/office/drawing/2014/main" id="{CD2C74A2-931E-45E6-84C9-8093F4CA01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Data Structure &amp; Algorithms Fall 2021</a:t>
            </a:r>
          </a:p>
        </p:txBody>
      </p:sp>
      <p:sp>
        <p:nvSpPr>
          <p:cNvPr id="6" name="Slide Number Placeholder 5">
            <a:extLst>
              <a:ext uri="{FF2B5EF4-FFF2-40B4-BE49-F238E27FC236}">
                <a16:creationId xmlns:a16="http://schemas.microsoft.com/office/drawing/2014/main" id="{9870F1A9-AFE0-499D-B778-9AE6844661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0AF947-E962-4CDE-9BE9-1B36F7C4A011}" type="slidenum">
              <a:rPr lang="en-US" smtClean="0"/>
              <a:t>‹#›</a:t>
            </a:fld>
            <a:endParaRPr lang="en-US"/>
          </a:p>
        </p:txBody>
      </p:sp>
    </p:spTree>
    <p:extLst>
      <p:ext uri="{BB962C8B-B14F-4D97-AF65-F5344CB8AC3E}">
        <p14:creationId xmlns:p14="http://schemas.microsoft.com/office/powerpoint/2010/main" val="121607981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25122-87B1-45C7-822B-023CA2C6710D}"/>
              </a:ext>
            </a:extLst>
          </p:cNvPr>
          <p:cNvSpPr>
            <a:spLocks noGrp="1"/>
          </p:cNvSpPr>
          <p:nvPr>
            <p:ph type="ctrTitle"/>
          </p:nvPr>
        </p:nvSpPr>
        <p:spPr>
          <a:xfrm>
            <a:off x="1524000" y="1122363"/>
            <a:ext cx="9144000" cy="2387600"/>
          </a:xfrm>
        </p:spPr>
        <p:txBody>
          <a:bodyPr/>
          <a:lstStyle/>
          <a:p>
            <a:r>
              <a:rPr lang="en-US" dirty="0"/>
              <a:t>Data Structure &amp; Algorithms</a:t>
            </a:r>
          </a:p>
        </p:txBody>
      </p:sp>
      <p:sp>
        <p:nvSpPr>
          <p:cNvPr id="3" name="Subtitle 2">
            <a:extLst>
              <a:ext uri="{FF2B5EF4-FFF2-40B4-BE49-F238E27FC236}">
                <a16:creationId xmlns:a16="http://schemas.microsoft.com/office/drawing/2014/main" id="{7C8E6069-6394-458D-B158-63791091FD63}"/>
              </a:ext>
            </a:extLst>
          </p:cNvPr>
          <p:cNvSpPr>
            <a:spLocks noGrp="1"/>
          </p:cNvSpPr>
          <p:nvPr>
            <p:ph type="subTitle" idx="1"/>
          </p:nvPr>
        </p:nvSpPr>
        <p:spPr>
          <a:xfrm>
            <a:off x="1524000" y="3602038"/>
            <a:ext cx="9144000" cy="1655762"/>
          </a:xfrm>
        </p:spPr>
        <p:txBody>
          <a:bodyPr/>
          <a:lstStyle/>
          <a:p>
            <a:r>
              <a:rPr lang="en-US" dirty="0"/>
              <a:t>Queues</a:t>
            </a:r>
          </a:p>
          <a:p>
            <a:endParaRPr lang="en-US" dirty="0"/>
          </a:p>
        </p:txBody>
      </p:sp>
      <p:sp>
        <p:nvSpPr>
          <p:cNvPr id="4" name="Footer Placeholder 3">
            <a:extLst>
              <a:ext uri="{FF2B5EF4-FFF2-40B4-BE49-F238E27FC236}">
                <a16:creationId xmlns:a16="http://schemas.microsoft.com/office/drawing/2014/main" id="{92BC1D96-86E1-4338-8B1A-F6F95702DC0F}"/>
              </a:ext>
            </a:extLst>
          </p:cNvPr>
          <p:cNvSpPr>
            <a:spLocks noGrp="1"/>
          </p:cNvSpPr>
          <p:nvPr>
            <p:ph type="ftr" sz="quarter" idx="11"/>
          </p:nvPr>
        </p:nvSpPr>
        <p:spPr>
          <a:xfrm>
            <a:off x="4038600" y="6356350"/>
            <a:ext cx="4114800" cy="365125"/>
          </a:xfrm>
        </p:spPr>
        <p:txBody>
          <a:bodyPr/>
          <a:lstStyle/>
          <a:p>
            <a:r>
              <a:rPr lang="en-US"/>
              <a:t>Data Structure &amp; Algorithms Fall 2021</a:t>
            </a:r>
            <a:endParaRPr lang="en-US" dirty="0"/>
          </a:p>
        </p:txBody>
      </p:sp>
      <p:sp>
        <p:nvSpPr>
          <p:cNvPr id="5" name="Slide Number Placeholder 4">
            <a:extLst>
              <a:ext uri="{FF2B5EF4-FFF2-40B4-BE49-F238E27FC236}">
                <a16:creationId xmlns:a16="http://schemas.microsoft.com/office/drawing/2014/main" id="{0E2BCDB1-096B-4D34-B5C8-0A4BFFAC071C}"/>
              </a:ext>
            </a:extLst>
          </p:cNvPr>
          <p:cNvSpPr>
            <a:spLocks noGrp="1"/>
          </p:cNvSpPr>
          <p:nvPr>
            <p:ph type="sldNum" sz="quarter" idx="12"/>
          </p:nvPr>
        </p:nvSpPr>
        <p:spPr>
          <a:xfrm>
            <a:off x="8610600" y="6356350"/>
            <a:ext cx="2743200" cy="365125"/>
          </a:xfrm>
        </p:spPr>
        <p:txBody>
          <a:bodyPr>
            <a:normAutofit/>
          </a:bodyPr>
          <a:lstStyle/>
          <a:p>
            <a:fld id="{BE0AF947-E962-4CDE-9BE9-1B36F7C4A011}" type="slidenum">
              <a:rPr lang="en-US" smtClean="0"/>
              <a:pPr/>
              <a:t>1</a:t>
            </a:fld>
            <a:endParaRPr lang="en-US"/>
          </a:p>
        </p:txBody>
      </p:sp>
    </p:spTree>
    <p:extLst>
      <p:ext uri="{BB962C8B-B14F-4D97-AF65-F5344CB8AC3E}">
        <p14:creationId xmlns:p14="http://schemas.microsoft.com/office/powerpoint/2010/main" val="3277272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31AE3-2C7B-4A86-ADB8-DD52CA455AC0}"/>
              </a:ext>
            </a:extLst>
          </p:cNvPr>
          <p:cNvSpPr>
            <a:spLocks noGrp="1"/>
          </p:cNvSpPr>
          <p:nvPr>
            <p:ph type="title"/>
          </p:nvPr>
        </p:nvSpPr>
        <p:spPr>
          <a:xfrm>
            <a:off x="838200" y="365125"/>
            <a:ext cx="10515600" cy="1325563"/>
          </a:xfrm>
        </p:spPr>
        <p:txBody>
          <a:bodyPr/>
          <a:lstStyle/>
          <a:p>
            <a:r>
              <a:rPr lang="en-US" altLang="en-US" dirty="0"/>
              <a:t>Where is the problem?</a:t>
            </a:r>
            <a:endParaRPr lang="en-US" dirty="0"/>
          </a:p>
        </p:txBody>
      </p:sp>
      <p:sp>
        <p:nvSpPr>
          <p:cNvPr id="3" name="Content Placeholder 2">
            <a:extLst>
              <a:ext uri="{FF2B5EF4-FFF2-40B4-BE49-F238E27FC236}">
                <a16:creationId xmlns:a16="http://schemas.microsoft.com/office/drawing/2014/main" id="{694E86AF-2F57-4421-A3B2-0E5214A168BE}"/>
              </a:ext>
            </a:extLst>
          </p:cNvPr>
          <p:cNvSpPr>
            <a:spLocks noGrp="1"/>
          </p:cNvSpPr>
          <p:nvPr>
            <p:ph idx="1"/>
          </p:nvPr>
        </p:nvSpPr>
        <p:spPr>
          <a:xfrm>
            <a:off x="838200" y="1825625"/>
            <a:ext cx="10515600" cy="4351338"/>
          </a:xfrm>
        </p:spPr>
        <p:txBody>
          <a:bodyPr/>
          <a:lstStyle/>
          <a:p>
            <a:r>
              <a:rPr lang="en-US" dirty="0"/>
              <a:t>There was one limitation in the array implementation of Queue. If the rear reaches to the end position of the Queue then there might be possibility that some vacant spaces are left in the beginning which cannot be utilized. So, to overcome such limitations, the concept of the circular queue was introduced. Take a look at this situation:</a:t>
            </a:r>
            <a:endParaRPr lang="en-US" altLang="en-US" dirty="0"/>
          </a:p>
        </p:txBody>
      </p:sp>
      <p:sp>
        <p:nvSpPr>
          <p:cNvPr id="4" name="Footer Placeholder 3">
            <a:extLst>
              <a:ext uri="{FF2B5EF4-FFF2-40B4-BE49-F238E27FC236}">
                <a16:creationId xmlns:a16="http://schemas.microsoft.com/office/drawing/2014/main" id="{6AA814A5-6745-4680-8E3A-CAFECCF0B16A}"/>
              </a:ext>
            </a:extLst>
          </p:cNvPr>
          <p:cNvSpPr>
            <a:spLocks noGrp="1"/>
          </p:cNvSpPr>
          <p:nvPr>
            <p:ph type="ftr" sz="quarter" idx="11"/>
          </p:nvPr>
        </p:nvSpPr>
        <p:spPr>
          <a:xfrm>
            <a:off x="4038600" y="6356350"/>
            <a:ext cx="4114800" cy="365125"/>
          </a:xfrm>
        </p:spPr>
        <p:txBody>
          <a:bodyPr/>
          <a:lstStyle/>
          <a:p>
            <a:r>
              <a:rPr lang="en-US"/>
              <a:t>Data Structure &amp; Algorithms Fall 2021</a:t>
            </a:r>
            <a:endParaRPr lang="en-US" dirty="0"/>
          </a:p>
        </p:txBody>
      </p:sp>
      <p:sp>
        <p:nvSpPr>
          <p:cNvPr id="5" name="Slide Number Placeholder 4">
            <a:extLst>
              <a:ext uri="{FF2B5EF4-FFF2-40B4-BE49-F238E27FC236}">
                <a16:creationId xmlns:a16="http://schemas.microsoft.com/office/drawing/2014/main" id="{956B20B7-203E-4333-828A-32E87143D377}"/>
              </a:ext>
            </a:extLst>
          </p:cNvPr>
          <p:cNvSpPr>
            <a:spLocks noGrp="1"/>
          </p:cNvSpPr>
          <p:nvPr>
            <p:ph type="sldNum" sz="quarter" idx="12"/>
          </p:nvPr>
        </p:nvSpPr>
        <p:spPr>
          <a:xfrm>
            <a:off x="8610600" y="6356350"/>
            <a:ext cx="2743200" cy="365125"/>
          </a:xfrm>
        </p:spPr>
        <p:txBody>
          <a:bodyPr/>
          <a:lstStyle/>
          <a:p>
            <a:fld id="{BE0AF947-E962-4CDE-9BE9-1B36F7C4A011}" type="slidenum">
              <a:rPr lang="en-US" smtClean="0"/>
              <a:pPr/>
              <a:t>10</a:t>
            </a:fld>
            <a:endParaRPr lang="en-US"/>
          </a:p>
        </p:txBody>
      </p:sp>
      <p:sp>
        <p:nvSpPr>
          <p:cNvPr id="7" name="Rectangle 6"/>
          <p:cNvSpPr/>
          <p:nvPr/>
        </p:nvSpPr>
        <p:spPr>
          <a:xfrm>
            <a:off x="4038600" y="4356383"/>
            <a:ext cx="3927423" cy="584617"/>
          </a:xfrm>
          <a:prstGeom prst="rect">
            <a:avLst/>
          </a:prstGeom>
          <a:solidFill>
            <a:schemeClr val="accent1"/>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a:t>
            </a:r>
            <a:r>
              <a:rPr lang="mr-IN" dirty="0"/>
              <a:t>…</a:t>
            </a:r>
            <a:endParaRPr lang="en-US" dirty="0"/>
          </a:p>
        </p:txBody>
      </p:sp>
      <p:cxnSp>
        <p:nvCxnSpPr>
          <p:cNvPr id="8" name="Straight Connector 7"/>
          <p:cNvCxnSpPr/>
          <p:nvPr/>
        </p:nvCxnSpPr>
        <p:spPr>
          <a:xfrm>
            <a:off x="4540339" y="4368691"/>
            <a:ext cx="0" cy="5735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083437" y="4356383"/>
            <a:ext cx="0" cy="5735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640390" y="4367422"/>
            <a:ext cx="0" cy="5735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427626" y="4367422"/>
            <a:ext cx="0" cy="5735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87299" y="4367422"/>
            <a:ext cx="0" cy="5735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140014" y="4037058"/>
            <a:ext cx="301686" cy="369332"/>
          </a:xfrm>
          <a:prstGeom prst="rect">
            <a:avLst/>
          </a:prstGeom>
          <a:noFill/>
        </p:spPr>
        <p:txBody>
          <a:bodyPr wrap="none" rtlCol="0">
            <a:spAutoFit/>
          </a:bodyPr>
          <a:lstStyle/>
          <a:p>
            <a:r>
              <a:rPr lang="en-US" dirty="0"/>
              <a:t>1</a:t>
            </a:r>
          </a:p>
        </p:txBody>
      </p:sp>
      <p:sp>
        <p:nvSpPr>
          <p:cNvPr id="14" name="TextBox 13"/>
          <p:cNvSpPr txBox="1"/>
          <p:nvPr/>
        </p:nvSpPr>
        <p:spPr>
          <a:xfrm>
            <a:off x="4653517" y="4041749"/>
            <a:ext cx="301686" cy="369332"/>
          </a:xfrm>
          <a:prstGeom prst="rect">
            <a:avLst/>
          </a:prstGeom>
          <a:noFill/>
        </p:spPr>
        <p:txBody>
          <a:bodyPr wrap="none" rtlCol="0">
            <a:spAutoFit/>
          </a:bodyPr>
          <a:lstStyle/>
          <a:p>
            <a:r>
              <a:rPr lang="en-US" dirty="0"/>
              <a:t>2</a:t>
            </a:r>
          </a:p>
        </p:txBody>
      </p:sp>
      <p:sp>
        <p:nvSpPr>
          <p:cNvPr id="21" name="Rectangle 20"/>
          <p:cNvSpPr/>
          <p:nvPr/>
        </p:nvSpPr>
        <p:spPr>
          <a:xfrm>
            <a:off x="4556965" y="4361903"/>
            <a:ext cx="523701" cy="57909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7341299" y="3981532"/>
            <a:ext cx="920188" cy="369332"/>
          </a:xfrm>
          <a:prstGeom prst="rect">
            <a:avLst/>
          </a:prstGeom>
          <a:noFill/>
        </p:spPr>
        <p:txBody>
          <a:bodyPr wrap="none" rtlCol="0">
            <a:spAutoFit/>
          </a:bodyPr>
          <a:lstStyle/>
          <a:p>
            <a:r>
              <a:rPr lang="en-US" dirty="0" err="1"/>
              <a:t>maxsize</a:t>
            </a:r>
            <a:endParaRPr lang="en-US" dirty="0"/>
          </a:p>
        </p:txBody>
      </p:sp>
      <p:sp>
        <p:nvSpPr>
          <p:cNvPr id="22" name="Rectangle 21"/>
          <p:cNvSpPr/>
          <p:nvPr/>
        </p:nvSpPr>
        <p:spPr>
          <a:xfrm>
            <a:off x="4049074" y="4374211"/>
            <a:ext cx="474640" cy="56678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075233" y="5120387"/>
            <a:ext cx="650178" cy="369332"/>
          </a:xfrm>
          <a:prstGeom prst="rect">
            <a:avLst/>
          </a:prstGeom>
          <a:noFill/>
        </p:spPr>
        <p:txBody>
          <a:bodyPr wrap="none" rtlCol="0">
            <a:spAutoFit/>
          </a:bodyPr>
          <a:lstStyle/>
          <a:p>
            <a:r>
              <a:rPr lang="en-US"/>
              <a:t>front</a:t>
            </a:r>
          </a:p>
        </p:txBody>
      </p:sp>
      <p:sp>
        <p:nvSpPr>
          <p:cNvPr id="24" name="TextBox 23"/>
          <p:cNvSpPr txBox="1"/>
          <p:nvPr/>
        </p:nvSpPr>
        <p:spPr>
          <a:xfrm>
            <a:off x="7427626" y="5120387"/>
            <a:ext cx="567976" cy="369332"/>
          </a:xfrm>
          <a:prstGeom prst="rect">
            <a:avLst/>
          </a:prstGeom>
          <a:noFill/>
        </p:spPr>
        <p:txBody>
          <a:bodyPr wrap="none" rtlCol="0">
            <a:spAutoFit/>
          </a:bodyPr>
          <a:lstStyle/>
          <a:p>
            <a:r>
              <a:rPr lang="en-US" dirty="0"/>
              <a:t>rear</a:t>
            </a:r>
          </a:p>
        </p:txBody>
      </p:sp>
      <p:sp>
        <p:nvSpPr>
          <p:cNvPr id="25" name="Down Arrow 24"/>
          <p:cNvSpPr/>
          <p:nvPr/>
        </p:nvSpPr>
        <p:spPr>
          <a:xfrm>
            <a:off x="5307724" y="4952039"/>
            <a:ext cx="147145" cy="168348"/>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Down Arrow 26"/>
          <p:cNvSpPr/>
          <p:nvPr/>
        </p:nvSpPr>
        <p:spPr>
          <a:xfrm>
            <a:off x="7621127" y="4948974"/>
            <a:ext cx="180266" cy="163439"/>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3836276" y="3981532"/>
            <a:ext cx="1334814" cy="1323521"/>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Left Arrow 28"/>
          <p:cNvSpPr/>
          <p:nvPr/>
        </p:nvSpPr>
        <p:spPr>
          <a:xfrm rot="20221176">
            <a:off x="2860816" y="5058122"/>
            <a:ext cx="1062099" cy="108580"/>
          </a:xfrm>
          <a:prstGeom prst="leftArrow">
            <a:avLst>
              <a:gd name="adj1" fmla="val 50000"/>
              <a:gd name="adj2" fmla="val 660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948744" y="5185058"/>
            <a:ext cx="911532" cy="369332"/>
          </a:xfrm>
          <a:prstGeom prst="rect">
            <a:avLst/>
          </a:prstGeom>
          <a:noFill/>
        </p:spPr>
        <p:txBody>
          <a:bodyPr wrap="none" rtlCol="0">
            <a:spAutoFit/>
          </a:bodyPr>
          <a:lstStyle/>
          <a:p>
            <a:r>
              <a:rPr lang="en-US"/>
              <a:t>Empty !</a:t>
            </a:r>
          </a:p>
        </p:txBody>
      </p:sp>
      <p:sp>
        <p:nvSpPr>
          <p:cNvPr id="31" name="TextBox 30"/>
          <p:cNvSpPr txBox="1"/>
          <p:nvPr/>
        </p:nvSpPr>
        <p:spPr>
          <a:xfrm>
            <a:off x="957063" y="5737523"/>
            <a:ext cx="4869603" cy="461665"/>
          </a:xfrm>
          <a:prstGeom prst="rect">
            <a:avLst/>
          </a:prstGeom>
          <a:noFill/>
        </p:spPr>
        <p:txBody>
          <a:bodyPr wrap="none" rtlCol="0">
            <a:spAutoFit/>
          </a:bodyPr>
          <a:lstStyle/>
          <a:p>
            <a:r>
              <a:rPr lang="en-US" sz="2400" dirty="0"/>
              <a:t>What is the solution? Circular Queue!</a:t>
            </a:r>
          </a:p>
        </p:txBody>
      </p:sp>
    </p:spTree>
    <p:extLst>
      <p:ext uri="{BB962C8B-B14F-4D97-AF65-F5344CB8AC3E}">
        <p14:creationId xmlns:p14="http://schemas.microsoft.com/office/powerpoint/2010/main" val="883430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31AE3-2C7B-4A86-ADB8-DD52CA455AC0}"/>
              </a:ext>
            </a:extLst>
          </p:cNvPr>
          <p:cNvSpPr>
            <a:spLocks noGrp="1"/>
          </p:cNvSpPr>
          <p:nvPr>
            <p:ph type="title"/>
          </p:nvPr>
        </p:nvSpPr>
        <p:spPr>
          <a:xfrm>
            <a:off x="838200" y="365125"/>
            <a:ext cx="10515600" cy="1325563"/>
          </a:xfrm>
        </p:spPr>
        <p:txBody>
          <a:bodyPr/>
          <a:lstStyle/>
          <a:p>
            <a:r>
              <a:rPr lang="en-US" altLang="en-US" dirty="0"/>
              <a:t>Circular Queue</a:t>
            </a:r>
            <a:endParaRPr lang="en-US" dirty="0"/>
          </a:p>
        </p:txBody>
      </p:sp>
      <p:sp>
        <p:nvSpPr>
          <p:cNvPr id="3" name="Content Placeholder 2">
            <a:extLst>
              <a:ext uri="{FF2B5EF4-FFF2-40B4-BE49-F238E27FC236}">
                <a16:creationId xmlns:a16="http://schemas.microsoft.com/office/drawing/2014/main" id="{694E86AF-2F57-4421-A3B2-0E5214A168BE}"/>
              </a:ext>
            </a:extLst>
          </p:cNvPr>
          <p:cNvSpPr>
            <a:spLocks noGrp="1"/>
          </p:cNvSpPr>
          <p:nvPr>
            <p:ph idx="1"/>
          </p:nvPr>
        </p:nvSpPr>
        <p:spPr>
          <a:xfrm>
            <a:off x="838200" y="1825625"/>
            <a:ext cx="10515600" cy="4351338"/>
          </a:xfrm>
        </p:spPr>
        <p:txBody>
          <a:bodyPr/>
          <a:lstStyle/>
          <a:p>
            <a:r>
              <a:rPr lang="en-US" dirty="0"/>
              <a:t>A circular queue is similar to a linear queue as it is also based on the FIFO (First In First Out) principle except that the last position is connected to the first position in a circular queue that forms a circle</a:t>
            </a:r>
            <a:endParaRPr lang="en-US" altLang="en-US" dirty="0"/>
          </a:p>
        </p:txBody>
      </p:sp>
      <p:sp>
        <p:nvSpPr>
          <p:cNvPr id="4" name="Footer Placeholder 3">
            <a:extLst>
              <a:ext uri="{FF2B5EF4-FFF2-40B4-BE49-F238E27FC236}">
                <a16:creationId xmlns:a16="http://schemas.microsoft.com/office/drawing/2014/main" id="{6AA814A5-6745-4680-8E3A-CAFECCF0B16A}"/>
              </a:ext>
            </a:extLst>
          </p:cNvPr>
          <p:cNvSpPr>
            <a:spLocks noGrp="1"/>
          </p:cNvSpPr>
          <p:nvPr>
            <p:ph type="ftr" sz="quarter" idx="11"/>
          </p:nvPr>
        </p:nvSpPr>
        <p:spPr>
          <a:xfrm>
            <a:off x="4038600" y="6356350"/>
            <a:ext cx="4114800" cy="365125"/>
          </a:xfrm>
        </p:spPr>
        <p:txBody>
          <a:bodyPr/>
          <a:lstStyle/>
          <a:p>
            <a:r>
              <a:rPr lang="en-US"/>
              <a:t>Data Structure &amp; Algorithms Fall 2021</a:t>
            </a:r>
            <a:endParaRPr lang="en-US" dirty="0"/>
          </a:p>
        </p:txBody>
      </p:sp>
      <p:sp>
        <p:nvSpPr>
          <p:cNvPr id="5" name="Slide Number Placeholder 4">
            <a:extLst>
              <a:ext uri="{FF2B5EF4-FFF2-40B4-BE49-F238E27FC236}">
                <a16:creationId xmlns:a16="http://schemas.microsoft.com/office/drawing/2014/main" id="{956B20B7-203E-4333-828A-32E87143D377}"/>
              </a:ext>
            </a:extLst>
          </p:cNvPr>
          <p:cNvSpPr>
            <a:spLocks noGrp="1"/>
          </p:cNvSpPr>
          <p:nvPr>
            <p:ph type="sldNum" sz="quarter" idx="12"/>
          </p:nvPr>
        </p:nvSpPr>
        <p:spPr>
          <a:xfrm>
            <a:off x="8610600" y="6356350"/>
            <a:ext cx="2743200" cy="365125"/>
          </a:xfrm>
        </p:spPr>
        <p:txBody>
          <a:bodyPr/>
          <a:lstStyle/>
          <a:p>
            <a:fld id="{BE0AF947-E962-4CDE-9BE9-1B36F7C4A011}" type="slidenum">
              <a:rPr lang="en-US" smtClean="0"/>
              <a:pPr/>
              <a:t>11</a:t>
            </a:fld>
            <a:endParaRPr lang="en-US"/>
          </a:p>
        </p:txBody>
      </p:sp>
      <p:pic>
        <p:nvPicPr>
          <p:cNvPr id="43010" name="Picture 2" descr="ircular Que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3377" y="2579553"/>
            <a:ext cx="3830423" cy="3776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7801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31AE3-2C7B-4A86-ADB8-DD52CA455AC0}"/>
              </a:ext>
            </a:extLst>
          </p:cNvPr>
          <p:cNvSpPr>
            <a:spLocks noGrp="1"/>
          </p:cNvSpPr>
          <p:nvPr>
            <p:ph type="title"/>
          </p:nvPr>
        </p:nvSpPr>
        <p:spPr>
          <a:xfrm>
            <a:off x="838200" y="365125"/>
            <a:ext cx="10515600" cy="1325563"/>
          </a:xfrm>
        </p:spPr>
        <p:txBody>
          <a:bodyPr/>
          <a:lstStyle/>
          <a:p>
            <a:r>
              <a:rPr lang="en-US" altLang="en-US" dirty="0"/>
              <a:t>Circular Queue</a:t>
            </a:r>
            <a:endParaRPr lang="en-US" dirty="0"/>
          </a:p>
        </p:txBody>
      </p:sp>
      <p:sp>
        <p:nvSpPr>
          <p:cNvPr id="3" name="Content Placeholder 2">
            <a:extLst>
              <a:ext uri="{FF2B5EF4-FFF2-40B4-BE49-F238E27FC236}">
                <a16:creationId xmlns:a16="http://schemas.microsoft.com/office/drawing/2014/main" id="{694E86AF-2F57-4421-A3B2-0E5214A168BE}"/>
              </a:ext>
            </a:extLst>
          </p:cNvPr>
          <p:cNvSpPr>
            <a:spLocks noGrp="1"/>
          </p:cNvSpPr>
          <p:nvPr>
            <p:ph idx="1"/>
          </p:nvPr>
        </p:nvSpPr>
        <p:spPr>
          <a:xfrm>
            <a:off x="838200" y="1825625"/>
            <a:ext cx="10515600" cy="4351338"/>
          </a:xfrm>
        </p:spPr>
        <p:txBody>
          <a:bodyPr>
            <a:normAutofit/>
          </a:bodyPr>
          <a:lstStyle/>
          <a:p>
            <a:pPr marL="0" indent="0">
              <a:buNone/>
            </a:pPr>
            <a:r>
              <a:rPr lang="en-US" dirty="0"/>
              <a:t>Assumptions: Front = 1, Rear = 0</a:t>
            </a:r>
          </a:p>
          <a:p>
            <a:pPr marL="0" indent="0">
              <a:buNone/>
            </a:pPr>
            <a:r>
              <a:rPr lang="en-US" dirty="0"/>
              <a:t>Empty circular queue</a:t>
            </a:r>
          </a:p>
          <a:p>
            <a:pPr marL="0" indent="0">
              <a:buNone/>
            </a:pPr>
            <a:r>
              <a:rPr lang="en-US" dirty="0"/>
              <a:t>Rear mod </a:t>
            </a:r>
            <a:r>
              <a:rPr lang="en-US" dirty="0" err="1"/>
              <a:t>maxsize</a:t>
            </a:r>
            <a:r>
              <a:rPr lang="en-US" dirty="0"/>
              <a:t> + 1 = Front</a:t>
            </a:r>
          </a:p>
          <a:p>
            <a:pPr marL="0" indent="0">
              <a:buNone/>
            </a:pPr>
            <a:endParaRPr lang="en-US" dirty="0"/>
          </a:p>
          <a:p>
            <a:pPr marL="0" indent="0">
              <a:buNone/>
            </a:pPr>
            <a:r>
              <a:rPr lang="en-US" dirty="0"/>
              <a:t>Full queue</a:t>
            </a:r>
          </a:p>
          <a:p>
            <a:pPr marL="0" indent="0">
              <a:buNone/>
            </a:pPr>
            <a:r>
              <a:rPr lang="en-US" dirty="0"/>
              <a:t>(Rear + 1) mod </a:t>
            </a:r>
            <a:r>
              <a:rPr lang="en-US" dirty="0" err="1"/>
              <a:t>maxsize</a:t>
            </a:r>
            <a:r>
              <a:rPr lang="en-US" dirty="0"/>
              <a:t> + 1 = Front</a:t>
            </a:r>
          </a:p>
          <a:p>
            <a:endParaRPr lang="en-US" dirty="0"/>
          </a:p>
          <a:p>
            <a:endParaRPr lang="en-US" altLang="en-US" dirty="0"/>
          </a:p>
          <a:p>
            <a:endParaRPr lang="en-US" altLang="en-US" dirty="0"/>
          </a:p>
        </p:txBody>
      </p:sp>
      <p:sp>
        <p:nvSpPr>
          <p:cNvPr id="4" name="Footer Placeholder 3">
            <a:extLst>
              <a:ext uri="{FF2B5EF4-FFF2-40B4-BE49-F238E27FC236}">
                <a16:creationId xmlns:a16="http://schemas.microsoft.com/office/drawing/2014/main" id="{6AA814A5-6745-4680-8E3A-CAFECCF0B16A}"/>
              </a:ext>
            </a:extLst>
          </p:cNvPr>
          <p:cNvSpPr>
            <a:spLocks noGrp="1"/>
          </p:cNvSpPr>
          <p:nvPr>
            <p:ph type="ftr" sz="quarter" idx="11"/>
          </p:nvPr>
        </p:nvSpPr>
        <p:spPr>
          <a:xfrm>
            <a:off x="4038600" y="6356350"/>
            <a:ext cx="4114800" cy="365125"/>
          </a:xfrm>
        </p:spPr>
        <p:txBody>
          <a:bodyPr/>
          <a:lstStyle/>
          <a:p>
            <a:r>
              <a:rPr lang="en-US"/>
              <a:t>Data Structure &amp; Algorithms Fall 2021</a:t>
            </a:r>
            <a:endParaRPr lang="en-US" dirty="0"/>
          </a:p>
        </p:txBody>
      </p:sp>
      <p:sp>
        <p:nvSpPr>
          <p:cNvPr id="5" name="Slide Number Placeholder 4">
            <a:extLst>
              <a:ext uri="{FF2B5EF4-FFF2-40B4-BE49-F238E27FC236}">
                <a16:creationId xmlns:a16="http://schemas.microsoft.com/office/drawing/2014/main" id="{956B20B7-203E-4333-828A-32E87143D377}"/>
              </a:ext>
            </a:extLst>
          </p:cNvPr>
          <p:cNvSpPr>
            <a:spLocks noGrp="1"/>
          </p:cNvSpPr>
          <p:nvPr>
            <p:ph type="sldNum" sz="quarter" idx="12"/>
          </p:nvPr>
        </p:nvSpPr>
        <p:spPr>
          <a:xfrm>
            <a:off x="8610600" y="6356350"/>
            <a:ext cx="2743200" cy="365125"/>
          </a:xfrm>
        </p:spPr>
        <p:txBody>
          <a:bodyPr/>
          <a:lstStyle/>
          <a:p>
            <a:fld id="{BE0AF947-E962-4CDE-9BE9-1B36F7C4A011}" type="slidenum">
              <a:rPr lang="en-US" smtClean="0"/>
              <a:pPr/>
              <a:t>12</a:t>
            </a:fld>
            <a:endParaRPr lang="en-US"/>
          </a:p>
        </p:txBody>
      </p:sp>
    </p:spTree>
    <p:extLst>
      <p:ext uri="{BB962C8B-B14F-4D97-AF65-F5344CB8AC3E}">
        <p14:creationId xmlns:p14="http://schemas.microsoft.com/office/powerpoint/2010/main" val="1827415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D22E3-0C66-42C8-A0C6-C95CB6DF4F5C}"/>
              </a:ext>
            </a:extLst>
          </p:cNvPr>
          <p:cNvSpPr>
            <a:spLocks noGrp="1"/>
          </p:cNvSpPr>
          <p:nvPr>
            <p:ph type="title"/>
          </p:nvPr>
        </p:nvSpPr>
        <p:spPr>
          <a:xfrm>
            <a:off x="838200" y="365125"/>
            <a:ext cx="10515600" cy="1325563"/>
          </a:xfrm>
        </p:spPr>
        <p:txBody>
          <a:bodyPr/>
          <a:lstStyle/>
          <a:p>
            <a:r>
              <a:rPr lang="en-US" dirty="0" err="1"/>
              <a:t>Enqueue</a:t>
            </a:r>
            <a:r>
              <a:rPr lang="en-US" dirty="0"/>
              <a:t> Operation - Algorithm</a:t>
            </a:r>
          </a:p>
        </p:txBody>
      </p:sp>
      <p:graphicFrame>
        <p:nvGraphicFramePr>
          <p:cNvPr id="10" name="Content Placeholder 9">
            <a:extLst>
              <a:ext uri="{FF2B5EF4-FFF2-40B4-BE49-F238E27FC236}">
                <a16:creationId xmlns:a16="http://schemas.microsoft.com/office/drawing/2014/main" id="{269F96A0-6EE7-4EA8-9653-7C265DFD1693}"/>
              </a:ext>
            </a:extLst>
          </p:cNvPr>
          <p:cNvGraphicFramePr>
            <a:graphicFrameLocks noGrp="1"/>
          </p:cNvGraphicFramePr>
          <p:nvPr>
            <p:ph idx="1"/>
            <p:extLst>
              <p:ext uri="{D42A27DB-BD31-4B8C-83A1-F6EECF244321}">
                <p14:modId xmlns:p14="http://schemas.microsoft.com/office/powerpoint/2010/main" val="1546671537"/>
              </p:ext>
            </p:extLst>
          </p:nvPr>
        </p:nvGraphicFramePr>
        <p:xfrm>
          <a:off x="3467100" y="2085340"/>
          <a:ext cx="5257800" cy="2687320"/>
        </p:xfrm>
        <a:graphic>
          <a:graphicData uri="http://schemas.openxmlformats.org/drawingml/2006/table">
            <a:tbl>
              <a:tblPr/>
              <a:tblGrid>
                <a:gridCol w="5257800">
                  <a:extLst>
                    <a:ext uri="{9D8B030D-6E8A-4147-A177-3AD203B41FA5}">
                      <a16:colId xmlns:a16="http://schemas.microsoft.com/office/drawing/2014/main" val="546302369"/>
                    </a:ext>
                  </a:extLst>
                </a:gridCol>
              </a:tblGrid>
              <a:tr h="0">
                <a:tc>
                  <a:txBody>
                    <a:bodyPr/>
                    <a:lstStyle/>
                    <a:p>
                      <a:pPr rtl="0" fontAlgn="t">
                        <a:spcBef>
                          <a:spcPts val="0"/>
                        </a:spcBef>
                        <a:spcAft>
                          <a:spcPts val="0"/>
                        </a:spcAft>
                      </a:pPr>
                      <a:r>
                        <a:rPr lang="en-US" sz="1400" b="0" i="0" u="none" strike="noStrike" dirty="0">
                          <a:solidFill>
                            <a:srgbClr val="FCC28C"/>
                          </a:solidFill>
                          <a:effectLst/>
                          <a:latin typeface="Consolas" panose="020B0609020204030204" pitchFamily="49" charset="0"/>
                        </a:rPr>
                        <a:t>int</a:t>
                      </a:r>
                      <a:r>
                        <a:rPr lang="en-US" sz="1400" b="0" i="0" u="none" strike="noStrike" dirty="0">
                          <a:solidFill>
                            <a:srgbClr val="FFFFFF"/>
                          </a:solidFill>
                          <a:effectLst/>
                          <a:latin typeface="Consolas" panose="020B0609020204030204" pitchFamily="49" charset="0"/>
                        </a:rPr>
                        <a:t> items[</a:t>
                      </a:r>
                      <a:r>
                        <a:rPr lang="en-US" sz="1400" b="0" i="0" u="none" strike="noStrike" dirty="0" err="1">
                          <a:solidFill>
                            <a:srgbClr val="FFFFFF"/>
                          </a:solidFill>
                          <a:effectLst/>
                          <a:latin typeface="Consolas" panose="020B0609020204030204" pitchFamily="49" charset="0"/>
                        </a:rPr>
                        <a:t>maxsize</a:t>
                      </a:r>
                      <a:r>
                        <a:rPr lang="en-US" sz="1400" b="0" i="0" u="none" strike="noStrike" dirty="0">
                          <a:solidFill>
                            <a:srgbClr val="FFFFFF"/>
                          </a:solidFill>
                          <a:effectLst/>
                          <a:latin typeface="Consolas" panose="020B0609020204030204" pitchFamily="49" charset="0"/>
                        </a:rPr>
                        <a:t>];</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CC28C"/>
                          </a:solidFill>
                          <a:effectLst/>
                          <a:latin typeface="Consolas" panose="020B0609020204030204" pitchFamily="49" charset="0"/>
                        </a:rPr>
                        <a:t>int</a:t>
                      </a:r>
                      <a:r>
                        <a:rPr lang="en-US" sz="1400" b="0" i="0" u="none" strike="noStrike" dirty="0">
                          <a:solidFill>
                            <a:srgbClr val="FFFFFF"/>
                          </a:solidFill>
                          <a:effectLst/>
                          <a:latin typeface="Consolas" panose="020B0609020204030204" pitchFamily="49" charset="0"/>
                        </a:rPr>
                        <a:t> front, rear;</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CC28C"/>
                          </a:solidFill>
                          <a:effectLst/>
                          <a:latin typeface="Consolas" panose="020B0609020204030204" pitchFamily="49" charset="0"/>
                        </a:rPr>
                        <a:t>int</a:t>
                      </a:r>
                      <a:r>
                        <a:rPr lang="en-US" sz="1400" b="0" i="0" u="none" strike="noStrike" dirty="0">
                          <a:solidFill>
                            <a:srgbClr val="FFFFFF"/>
                          </a:solidFill>
                          <a:effectLst/>
                          <a:latin typeface="Consolas" panose="020B0609020204030204" pitchFamily="49" charset="0"/>
                        </a:rPr>
                        <a:t> Enqueue (</a:t>
                      </a:r>
                      <a:r>
                        <a:rPr lang="en-US" sz="1400" b="0" i="0" u="none" strike="noStrike" dirty="0">
                          <a:solidFill>
                            <a:srgbClr val="FCC28C"/>
                          </a:solidFill>
                          <a:effectLst/>
                          <a:latin typeface="Consolas" panose="020B0609020204030204" pitchFamily="49" charset="0"/>
                        </a:rPr>
                        <a:t>int</a:t>
                      </a:r>
                      <a:r>
                        <a:rPr lang="en-US" sz="1400" b="0" i="0" u="none" strike="noStrike" dirty="0">
                          <a:solidFill>
                            <a:srgbClr val="FFFFFF"/>
                          </a:solidFill>
                          <a:effectLst/>
                          <a:latin typeface="Consolas" panose="020B0609020204030204" pitchFamily="49" charset="0"/>
                        </a:rPr>
                        <a:t> item){</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if</a:t>
                      </a:r>
                      <a:r>
                        <a:rPr lang="en-US" sz="1400" b="0" i="0" u="none" strike="noStrike" dirty="0">
                          <a:solidFill>
                            <a:srgbClr val="FFFFFF"/>
                          </a:solidFill>
                          <a:effectLst/>
                          <a:latin typeface="Consolas" panose="020B0609020204030204" pitchFamily="49" charset="0"/>
                        </a:rPr>
                        <a:t>( (rear + </a:t>
                      </a:r>
                      <a:r>
                        <a:rPr lang="en-US" sz="1400" b="0" i="0" u="none" strike="noStrike" dirty="0">
                          <a:solidFill>
                            <a:srgbClr val="D36363"/>
                          </a:solidFill>
                          <a:effectLst/>
                          <a:latin typeface="Consolas" panose="020B0609020204030204" pitchFamily="49" charset="0"/>
                        </a:rPr>
                        <a:t>1</a:t>
                      </a:r>
                      <a:r>
                        <a:rPr lang="en-US" sz="1400" b="0" i="0" u="none" strike="noStrike" dirty="0">
                          <a:solidFill>
                            <a:srgbClr val="FFFFFF"/>
                          </a:solidFill>
                          <a:effectLst/>
                          <a:latin typeface="Consolas" panose="020B0609020204030204" pitchFamily="49" charset="0"/>
                        </a:rPr>
                        <a:t>) mod </a:t>
                      </a:r>
                      <a:r>
                        <a:rPr lang="en-US" sz="1400" b="0" i="0" u="none" strike="noStrike" dirty="0" err="1">
                          <a:solidFill>
                            <a:srgbClr val="FFFFFF"/>
                          </a:solidFill>
                          <a:effectLst/>
                          <a:latin typeface="Consolas" panose="020B0609020204030204" pitchFamily="49" charset="0"/>
                        </a:rPr>
                        <a:t>maxsize</a:t>
                      </a:r>
                      <a:r>
                        <a:rPr lang="en-US" sz="1400" b="0" i="0" u="none" strike="noStrike" dirty="0">
                          <a:solidFill>
                            <a:srgbClr val="FFFFFF"/>
                          </a:solidFill>
                          <a:effectLst/>
                          <a:latin typeface="Consolas" panose="020B0609020204030204" pitchFamily="49" charset="0"/>
                        </a:rPr>
                        <a:t> + </a:t>
                      </a:r>
                      <a:r>
                        <a:rPr lang="en-US" sz="1400" b="0" i="0" u="none" strike="noStrike" dirty="0">
                          <a:solidFill>
                            <a:srgbClr val="D36363"/>
                          </a:solidFill>
                          <a:effectLst/>
                          <a:latin typeface="Consolas" panose="020B0609020204030204" pitchFamily="49" charset="0"/>
                        </a:rPr>
                        <a:t>1</a:t>
                      </a:r>
                      <a:r>
                        <a:rPr lang="en-US" sz="1400" b="0" i="0" u="none" strike="noStrike" dirty="0">
                          <a:solidFill>
                            <a:srgbClr val="FFFFFF"/>
                          </a:solidFill>
                          <a:effectLst/>
                          <a:latin typeface="Consolas" panose="020B0609020204030204" pitchFamily="49" charset="0"/>
                        </a:rPr>
                        <a:t> == front){</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fa-IR" sz="1400" b="0" i="0" u="none" strike="noStrike" dirty="0">
                          <a:solidFill>
                            <a:srgbClr val="FFFFFF"/>
                          </a:solidFill>
                          <a:effectLst/>
                          <a:latin typeface="Consolas" panose="020B0609020204030204" pitchFamily="49" charset="0"/>
                        </a:rPr>
                        <a:t>    </a:t>
                      </a:r>
                      <a:r>
                        <a:rPr lang="en-US" sz="1400" b="0" i="0" u="none" strike="noStrike" dirty="0">
                          <a:solidFill>
                            <a:srgbClr val="FFFFAA"/>
                          </a:solidFill>
                          <a:effectLst/>
                          <a:latin typeface="Consolas" panose="020B0609020204030204" pitchFamily="49" charset="0"/>
                        </a:rPr>
                        <a:t>print</a:t>
                      </a:r>
                      <a:r>
                        <a:rPr lang="en-US" sz="1400" b="0" i="0" u="none" strike="noStrike" dirty="0">
                          <a:solidFill>
                            <a:srgbClr val="FFFFFF"/>
                          </a:solidFill>
                          <a:effectLst/>
                          <a:latin typeface="Consolas" panose="020B0609020204030204" pitchFamily="49" charset="0"/>
                        </a:rPr>
                        <a:t>(</a:t>
                      </a:r>
                      <a:r>
                        <a:rPr lang="en-US" sz="1400" b="0" i="0" u="none" strike="noStrike" dirty="0">
                          <a:solidFill>
                            <a:srgbClr val="A2FCA2"/>
                          </a:solidFill>
                          <a:effectLst/>
                          <a:latin typeface="Consolas" panose="020B0609020204030204" pitchFamily="49" charset="0"/>
                        </a:rPr>
                        <a:t>"Queue is full!"</a:t>
                      </a:r>
                      <a:r>
                        <a:rPr lang="en-US" sz="1400" b="0" i="0" u="none" strike="noStrike" dirty="0">
                          <a:solidFill>
                            <a:srgbClr val="FFFFFF"/>
                          </a:solidFill>
                          <a:effectLst/>
                          <a:latin typeface="Consolas" panose="020B0609020204030204" pitchFamily="49" charset="0"/>
                        </a:rPr>
                        <a:t>);</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fa-IR"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return</a:t>
                      </a: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D36363"/>
                          </a:solidFill>
                          <a:effectLst/>
                          <a:latin typeface="Consolas" panose="020B0609020204030204" pitchFamily="49" charset="0"/>
                        </a:rPr>
                        <a:t>-1</a:t>
                      </a: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888888"/>
                          </a:solidFill>
                          <a:effectLst/>
                          <a:latin typeface="Consolas" panose="020B0609020204030204" pitchFamily="49" charset="0"/>
                        </a:rPr>
                        <a:t>//Error!</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p>
                    <a:p>
                      <a:pPr rtl="0" fontAlgn="t">
                        <a:spcBef>
                          <a:spcPts val="0"/>
                        </a:spcBef>
                        <a:spcAft>
                          <a:spcPts val="0"/>
                        </a:spcAft>
                      </a:pPr>
                      <a:r>
                        <a:rPr lang="fa-IR" sz="1400" b="0" i="0" u="none" strike="noStrike" dirty="0">
                          <a:solidFill>
                            <a:srgbClr val="FFFFFF"/>
                          </a:solidFill>
                          <a:effectLst/>
                          <a:latin typeface="Consolas" panose="020B0609020204030204" pitchFamily="49" charset="0"/>
                        </a:rPr>
                        <a:t>    </a:t>
                      </a:r>
                      <a:r>
                        <a:rPr lang="en-US" sz="1400" b="0" i="0" u="none" strike="noStrike" dirty="0">
                          <a:solidFill>
                            <a:srgbClr val="FFFFFF"/>
                          </a:solidFill>
                          <a:effectLst/>
                          <a:latin typeface="Consolas" panose="020B0609020204030204" pitchFamily="49" charset="0"/>
                        </a:rPr>
                        <a:t>rear = rear mod </a:t>
                      </a:r>
                      <a:r>
                        <a:rPr lang="en-US" sz="1400" b="0" i="0" u="none" strike="noStrike" dirty="0" err="1">
                          <a:solidFill>
                            <a:srgbClr val="FFFFFF"/>
                          </a:solidFill>
                          <a:effectLst/>
                          <a:latin typeface="Consolas" panose="020B0609020204030204" pitchFamily="49" charset="0"/>
                        </a:rPr>
                        <a:t>maxsize</a:t>
                      </a:r>
                      <a:r>
                        <a:rPr lang="en-US" sz="1400" b="0" i="0" u="none" strike="noStrike" dirty="0">
                          <a:solidFill>
                            <a:srgbClr val="FFFFFF"/>
                          </a:solidFill>
                          <a:effectLst/>
                          <a:latin typeface="Consolas" panose="020B0609020204030204" pitchFamily="49" charset="0"/>
                        </a:rPr>
                        <a:t> + </a:t>
                      </a:r>
                      <a:r>
                        <a:rPr lang="en-US" sz="1400" b="0" i="0" u="none" strike="noStrike" dirty="0">
                          <a:solidFill>
                            <a:srgbClr val="D36363"/>
                          </a:solidFill>
                          <a:effectLst/>
                          <a:latin typeface="Consolas" panose="020B0609020204030204" pitchFamily="49" charset="0"/>
                        </a:rPr>
                        <a:t>1</a:t>
                      </a:r>
                      <a:br>
                        <a:rPr lang="en-US" sz="1400" b="0" i="0" u="none" strike="noStrike" dirty="0">
                          <a:solidFill>
                            <a:srgbClr val="FFFFFF"/>
                          </a:solidFill>
                          <a:effectLst/>
                          <a:latin typeface="Consolas" panose="020B0609020204030204" pitchFamily="49" charset="0"/>
                        </a:rPr>
                      </a:br>
                      <a:r>
                        <a:rPr lang="fa-IR" sz="1400" b="0" i="0" u="none" strike="noStrike" dirty="0">
                          <a:solidFill>
                            <a:srgbClr val="FFFFFF"/>
                          </a:solidFill>
                          <a:effectLst/>
                          <a:latin typeface="Consolas" panose="020B0609020204030204" pitchFamily="49" charset="0"/>
                        </a:rPr>
                        <a:t>    </a:t>
                      </a:r>
                      <a:r>
                        <a:rPr lang="en-US" sz="1400" b="0" i="0" u="none" strike="noStrike" dirty="0">
                          <a:solidFill>
                            <a:srgbClr val="FFFFFF"/>
                          </a:solidFill>
                          <a:effectLst/>
                          <a:latin typeface="Consolas" panose="020B0609020204030204" pitchFamily="49" charset="0"/>
                        </a:rPr>
                        <a:t>items[rear] = item;</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return</a:t>
                      </a: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D36363"/>
                          </a:solidFill>
                          <a:effectLst/>
                          <a:latin typeface="Consolas" panose="020B0609020204030204" pitchFamily="49" charset="0"/>
                        </a:rPr>
                        <a:t>0</a:t>
                      </a: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888888"/>
                          </a:solidFill>
                          <a:effectLst/>
                          <a:latin typeface="Consolas" panose="020B0609020204030204" pitchFamily="49" charset="0"/>
                        </a:rPr>
                        <a:t>//Success!</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a:t>
                      </a:r>
                      <a:endParaRPr lang="en-US" sz="1400" dirty="0">
                        <a:effectLst/>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280535460"/>
                  </a:ext>
                </a:extLst>
              </a:tr>
            </a:tbl>
          </a:graphicData>
        </a:graphic>
      </p:graphicFrame>
      <p:sp>
        <p:nvSpPr>
          <p:cNvPr id="4" name="Footer Placeholder 3">
            <a:extLst>
              <a:ext uri="{FF2B5EF4-FFF2-40B4-BE49-F238E27FC236}">
                <a16:creationId xmlns:a16="http://schemas.microsoft.com/office/drawing/2014/main" id="{984BC8F6-3E29-4E5C-B208-700D56577F64}"/>
              </a:ext>
            </a:extLst>
          </p:cNvPr>
          <p:cNvSpPr>
            <a:spLocks noGrp="1"/>
          </p:cNvSpPr>
          <p:nvPr>
            <p:ph type="ftr" sz="quarter" idx="11"/>
          </p:nvPr>
        </p:nvSpPr>
        <p:spPr>
          <a:xfrm>
            <a:off x="4038600" y="6356350"/>
            <a:ext cx="4114800" cy="365125"/>
          </a:xfrm>
        </p:spPr>
        <p:txBody>
          <a:bodyPr/>
          <a:lstStyle/>
          <a:p>
            <a:r>
              <a:rPr lang="en-US"/>
              <a:t>Data Structure &amp; Algorithms Fall 2021</a:t>
            </a:r>
            <a:endParaRPr lang="en-US" dirty="0"/>
          </a:p>
        </p:txBody>
      </p:sp>
      <p:sp>
        <p:nvSpPr>
          <p:cNvPr id="5" name="Slide Number Placeholder 4">
            <a:extLst>
              <a:ext uri="{FF2B5EF4-FFF2-40B4-BE49-F238E27FC236}">
                <a16:creationId xmlns:a16="http://schemas.microsoft.com/office/drawing/2014/main" id="{74994815-6E2E-4AA2-B8CF-C5A48A426B21}"/>
              </a:ext>
            </a:extLst>
          </p:cNvPr>
          <p:cNvSpPr>
            <a:spLocks noGrp="1"/>
          </p:cNvSpPr>
          <p:nvPr>
            <p:ph type="sldNum" sz="quarter" idx="12"/>
          </p:nvPr>
        </p:nvSpPr>
        <p:spPr>
          <a:xfrm>
            <a:off x="8610600" y="6356350"/>
            <a:ext cx="2743200" cy="365125"/>
          </a:xfrm>
        </p:spPr>
        <p:txBody>
          <a:bodyPr/>
          <a:lstStyle/>
          <a:p>
            <a:fld id="{BE0AF947-E962-4CDE-9BE9-1B36F7C4A011}" type="slidenum">
              <a:rPr lang="en-US" smtClean="0"/>
              <a:pPr/>
              <a:t>13</a:t>
            </a:fld>
            <a:endParaRPr lang="en-US"/>
          </a:p>
        </p:txBody>
      </p:sp>
      <p:sp>
        <p:nvSpPr>
          <p:cNvPr id="11" name="Rectangle 1">
            <a:extLst>
              <a:ext uri="{FF2B5EF4-FFF2-40B4-BE49-F238E27FC236}">
                <a16:creationId xmlns:a16="http://schemas.microsoft.com/office/drawing/2014/main" id="{9C900EBB-9F5F-4A0B-BB64-A20A3D73681E}"/>
              </a:ext>
            </a:extLst>
          </p:cNvPr>
          <p:cNvSpPr>
            <a:spLocks noChangeArrowheads="1"/>
          </p:cNvSpPr>
          <p:nvPr/>
        </p:nvSpPr>
        <p:spPr bwMode="auto">
          <a:xfrm>
            <a:off x="2321169" y="-437465"/>
            <a:ext cx="6096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9801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D22E3-0C66-42C8-A0C6-C95CB6DF4F5C}"/>
              </a:ext>
            </a:extLst>
          </p:cNvPr>
          <p:cNvSpPr>
            <a:spLocks noGrp="1"/>
          </p:cNvSpPr>
          <p:nvPr>
            <p:ph type="title"/>
          </p:nvPr>
        </p:nvSpPr>
        <p:spPr>
          <a:xfrm>
            <a:off x="838200" y="365125"/>
            <a:ext cx="10515600" cy="1325563"/>
          </a:xfrm>
        </p:spPr>
        <p:txBody>
          <a:bodyPr/>
          <a:lstStyle/>
          <a:p>
            <a:r>
              <a:rPr lang="en-US" dirty="0" err="1"/>
              <a:t>Dequeue</a:t>
            </a:r>
            <a:r>
              <a:rPr lang="en-US" dirty="0"/>
              <a:t> Operation - Algorithm</a:t>
            </a:r>
          </a:p>
        </p:txBody>
      </p:sp>
      <p:graphicFrame>
        <p:nvGraphicFramePr>
          <p:cNvPr id="10" name="Content Placeholder 9">
            <a:extLst>
              <a:ext uri="{FF2B5EF4-FFF2-40B4-BE49-F238E27FC236}">
                <a16:creationId xmlns:a16="http://schemas.microsoft.com/office/drawing/2014/main" id="{0E535D2F-0351-4026-ADDA-0AAB1AAC8728}"/>
              </a:ext>
            </a:extLst>
          </p:cNvPr>
          <p:cNvGraphicFramePr>
            <a:graphicFrameLocks noGrp="1"/>
          </p:cNvGraphicFramePr>
          <p:nvPr>
            <p:ph idx="1"/>
            <p:extLst>
              <p:ext uri="{D42A27DB-BD31-4B8C-83A1-F6EECF244321}">
                <p14:modId xmlns:p14="http://schemas.microsoft.com/office/powerpoint/2010/main" val="3331202510"/>
              </p:ext>
            </p:extLst>
          </p:nvPr>
        </p:nvGraphicFramePr>
        <p:xfrm>
          <a:off x="3467100" y="1978660"/>
          <a:ext cx="5257800" cy="2900680"/>
        </p:xfrm>
        <a:graphic>
          <a:graphicData uri="http://schemas.openxmlformats.org/drawingml/2006/table">
            <a:tbl>
              <a:tblPr/>
              <a:tblGrid>
                <a:gridCol w="5257800">
                  <a:extLst>
                    <a:ext uri="{9D8B030D-6E8A-4147-A177-3AD203B41FA5}">
                      <a16:colId xmlns:a16="http://schemas.microsoft.com/office/drawing/2014/main" val="2189783960"/>
                    </a:ext>
                  </a:extLst>
                </a:gridCol>
              </a:tblGrid>
              <a:tr h="0">
                <a:tc>
                  <a:txBody>
                    <a:bodyPr/>
                    <a:lstStyle/>
                    <a:p>
                      <a:pPr rtl="0" fontAlgn="t">
                        <a:spcBef>
                          <a:spcPts val="0"/>
                        </a:spcBef>
                        <a:spcAft>
                          <a:spcPts val="0"/>
                        </a:spcAft>
                      </a:pPr>
                      <a:r>
                        <a:rPr lang="en-US" sz="1400" b="0" i="0" u="none" strike="noStrike" dirty="0">
                          <a:solidFill>
                            <a:srgbClr val="FCC28C"/>
                          </a:solidFill>
                          <a:effectLst/>
                          <a:latin typeface="Consolas" panose="020B0609020204030204" pitchFamily="49" charset="0"/>
                        </a:rPr>
                        <a:t>int</a:t>
                      </a:r>
                      <a:r>
                        <a:rPr lang="en-US" sz="1400" b="0" i="0" u="none" strike="noStrike" dirty="0">
                          <a:solidFill>
                            <a:srgbClr val="FFFFFF"/>
                          </a:solidFill>
                          <a:effectLst/>
                          <a:latin typeface="Consolas" panose="020B0609020204030204" pitchFamily="49" charset="0"/>
                        </a:rPr>
                        <a:t> items[</a:t>
                      </a:r>
                      <a:r>
                        <a:rPr lang="en-US" sz="1400" b="0" i="0" u="none" strike="noStrike" dirty="0" err="1">
                          <a:solidFill>
                            <a:srgbClr val="FFFFFF"/>
                          </a:solidFill>
                          <a:effectLst/>
                          <a:latin typeface="Consolas" panose="020B0609020204030204" pitchFamily="49" charset="0"/>
                        </a:rPr>
                        <a:t>maxsize</a:t>
                      </a:r>
                      <a:r>
                        <a:rPr lang="en-US" sz="1400" b="0" i="0" u="none" strike="noStrike" dirty="0">
                          <a:solidFill>
                            <a:srgbClr val="FFFFFF"/>
                          </a:solidFill>
                          <a:effectLst/>
                          <a:latin typeface="Consolas" panose="020B0609020204030204" pitchFamily="49" charset="0"/>
                        </a:rPr>
                        <a:t>];</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CC28C"/>
                          </a:solidFill>
                          <a:effectLst/>
                          <a:latin typeface="Consolas" panose="020B0609020204030204" pitchFamily="49" charset="0"/>
                        </a:rPr>
                        <a:t>int</a:t>
                      </a:r>
                      <a:r>
                        <a:rPr lang="en-US" sz="1400" b="0" i="0" u="none" strike="noStrike" dirty="0">
                          <a:solidFill>
                            <a:srgbClr val="FFFFFF"/>
                          </a:solidFill>
                          <a:effectLst/>
                          <a:latin typeface="Consolas" panose="020B0609020204030204" pitchFamily="49" charset="0"/>
                        </a:rPr>
                        <a:t> front, rear;</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CC28C"/>
                          </a:solidFill>
                          <a:effectLst/>
                          <a:latin typeface="Consolas" panose="020B0609020204030204" pitchFamily="49" charset="0"/>
                        </a:rPr>
                        <a:t>int</a:t>
                      </a:r>
                      <a:r>
                        <a:rPr lang="en-US" sz="1400" b="0" i="0" u="none" strike="noStrike" dirty="0">
                          <a:solidFill>
                            <a:srgbClr val="FFFFFF"/>
                          </a:solidFill>
                          <a:effectLst/>
                          <a:latin typeface="Consolas" panose="020B0609020204030204" pitchFamily="49" charset="0"/>
                        </a:rPr>
                        <a:t> Dequeue (){</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int</a:t>
                      </a:r>
                      <a:r>
                        <a:rPr lang="en-US" sz="1400" b="0" i="0" u="none" strike="noStrike" dirty="0">
                          <a:solidFill>
                            <a:srgbClr val="FFFFFF"/>
                          </a:solidFill>
                          <a:effectLst/>
                          <a:latin typeface="Consolas" panose="020B0609020204030204" pitchFamily="49" charset="0"/>
                        </a:rPr>
                        <a:t> x ;</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if</a:t>
                      </a:r>
                      <a:r>
                        <a:rPr lang="en-US" sz="1400" b="0" i="0" u="none" strike="noStrike" dirty="0">
                          <a:solidFill>
                            <a:srgbClr val="FFFFFF"/>
                          </a:solidFill>
                          <a:effectLst/>
                          <a:latin typeface="Consolas" panose="020B0609020204030204" pitchFamily="49" charset="0"/>
                        </a:rPr>
                        <a:t>( rear mod </a:t>
                      </a:r>
                      <a:r>
                        <a:rPr lang="en-US" sz="1400" b="0" i="0" u="none" strike="noStrike" dirty="0" err="1">
                          <a:solidFill>
                            <a:srgbClr val="FFFFFF"/>
                          </a:solidFill>
                          <a:effectLst/>
                          <a:latin typeface="Consolas" panose="020B0609020204030204" pitchFamily="49" charset="0"/>
                        </a:rPr>
                        <a:t>maxsize</a:t>
                      </a:r>
                      <a:r>
                        <a:rPr lang="en-US" sz="1400" b="0" i="0" u="none" strike="noStrike" dirty="0">
                          <a:solidFill>
                            <a:srgbClr val="FFFFFF"/>
                          </a:solidFill>
                          <a:effectLst/>
                          <a:latin typeface="Consolas" panose="020B0609020204030204" pitchFamily="49" charset="0"/>
                        </a:rPr>
                        <a:t> + </a:t>
                      </a:r>
                      <a:r>
                        <a:rPr lang="en-US" sz="1400" b="0" i="0" u="none" strike="noStrike" dirty="0">
                          <a:solidFill>
                            <a:srgbClr val="D36363"/>
                          </a:solidFill>
                          <a:effectLst/>
                          <a:latin typeface="Consolas" panose="020B0609020204030204" pitchFamily="49" charset="0"/>
                        </a:rPr>
                        <a:t>1</a:t>
                      </a:r>
                      <a:r>
                        <a:rPr lang="en-US" sz="1400" b="0" i="0" u="none" strike="noStrike" dirty="0">
                          <a:solidFill>
                            <a:srgbClr val="FFFFFF"/>
                          </a:solidFill>
                          <a:effectLst/>
                          <a:latin typeface="Consolas" panose="020B0609020204030204" pitchFamily="49" charset="0"/>
                        </a:rPr>
                        <a:t> == front){</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fa-IR" sz="1400" b="0" i="0" u="none" strike="noStrike" dirty="0">
                          <a:solidFill>
                            <a:srgbClr val="FFFFFF"/>
                          </a:solidFill>
                          <a:effectLst/>
                          <a:latin typeface="Consolas" panose="020B0609020204030204" pitchFamily="49" charset="0"/>
                        </a:rPr>
                        <a:t>    </a:t>
                      </a:r>
                      <a:r>
                        <a:rPr lang="en-US" sz="1400" b="0" i="0" u="none" strike="noStrike" dirty="0">
                          <a:solidFill>
                            <a:srgbClr val="FFFFAA"/>
                          </a:solidFill>
                          <a:effectLst/>
                          <a:latin typeface="Consolas" panose="020B0609020204030204" pitchFamily="49" charset="0"/>
                        </a:rPr>
                        <a:t>print</a:t>
                      </a:r>
                      <a:r>
                        <a:rPr lang="en-US" sz="1400" b="0" i="0" u="none" strike="noStrike" dirty="0">
                          <a:solidFill>
                            <a:srgbClr val="FFFFFF"/>
                          </a:solidFill>
                          <a:effectLst/>
                          <a:latin typeface="Consolas" panose="020B0609020204030204" pitchFamily="49" charset="0"/>
                        </a:rPr>
                        <a:t>(</a:t>
                      </a:r>
                      <a:r>
                        <a:rPr lang="en-US" sz="1400" b="0" i="0" u="none" strike="noStrike" dirty="0">
                          <a:solidFill>
                            <a:srgbClr val="A2FCA2"/>
                          </a:solidFill>
                          <a:effectLst/>
                          <a:latin typeface="Consolas" panose="020B0609020204030204" pitchFamily="49" charset="0"/>
                        </a:rPr>
                        <a:t>"Queue is empty!"</a:t>
                      </a:r>
                      <a:r>
                        <a:rPr lang="en-US" sz="1400" b="0" i="0" u="none" strike="noStrike" dirty="0">
                          <a:solidFill>
                            <a:srgbClr val="FFFFFF"/>
                          </a:solidFill>
                          <a:effectLst/>
                          <a:latin typeface="Consolas" panose="020B0609020204030204" pitchFamily="49" charset="0"/>
                        </a:rPr>
                        <a:t>);</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fa-IR"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return</a:t>
                      </a: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D36363"/>
                          </a:solidFill>
                          <a:effectLst/>
                          <a:latin typeface="Consolas" panose="020B0609020204030204" pitchFamily="49" charset="0"/>
                        </a:rPr>
                        <a:t>-1</a:t>
                      </a: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888888"/>
                          </a:solidFill>
                          <a:effectLst/>
                          <a:latin typeface="Consolas" panose="020B0609020204030204" pitchFamily="49" charset="0"/>
                        </a:rPr>
                        <a:t>//Error!</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endParaRPr lang="en-US" sz="1400" b="0" i="0" u="none" strike="noStrike" dirty="0">
                        <a:solidFill>
                          <a:srgbClr val="FCC28C"/>
                        </a:solidFill>
                        <a:effectLst/>
                        <a:latin typeface="Consolas" panose="020B0609020204030204" pitchFamily="49" charset="0"/>
                      </a:endParaRPr>
                    </a:p>
                    <a:p>
                      <a:pPr rtl="0" fontAlgn="t">
                        <a:spcBef>
                          <a:spcPts val="0"/>
                        </a:spcBef>
                        <a:spcAft>
                          <a:spcPts val="0"/>
                        </a:spcAft>
                      </a:pPr>
                      <a:r>
                        <a:rPr lang="fa-IR" sz="1400" b="0" i="0" u="none" strike="noStrike">
                          <a:solidFill>
                            <a:srgbClr val="FFFFFF"/>
                          </a:solidFill>
                          <a:effectLst/>
                          <a:latin typeface="Consolas" panose="020B0609020204030204" pitchFamily="49" charset="0"/>
                        </a:rPr>
                        <a:t>  </a:t>
                      </a:r>
                      <a:endParaRPr lang="en-US" sz="1400" b="0" i="0" u="none" strike="noStrike" dirty="0">
                        <a:solidFill>
                          <a:srgbClr val="FFFFFF"/>
                        </a:solidFill>
                        <a:effectLst/>
                        <a:latin typeface="Consolas" panose="020B0609020204030204" pitchFamily="49" charset="0"/>
                      </a:endParaRPr>
                    </a:p>
                    <a:p>
                      <a:pPr rtl="0" fontAlgn="t">
                        <a:spcBef>
                          <a:spcPts val="0"/>
                        </a:spcBef>
                        <a:spcAft>
                          <a:spcPts val="0"/>
                        </a:spcAft>
                      </a:pPr>
                      <a:r>
                        <a:rPr lang="en-US" sz="1400" b="0" i="0" u="none" strike="noStrike" dirty="0">
                          <a:solidFill>
                            <a:srgbClr val="FFFFFF"/>
                          </a:solidFill>
                          <a:effectLst/>
                          <a:latin typeface="Consolas" panose="020B0609020204030204" pitchFamily="49" charset="0"/>
                        </a:rPr>
                        <a:t>  x = items[front];</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front = front mod </a:t>
                      </a:r>
                      <a:r>
                        <a:rPr lang="en-US" sz="1400" b="0" i="0" u="none" strike="noStrike" dirty="0" err="1">
                          <a:solidFill>
                            <a:srgbClr val="FFFFFF"/>
                          </a:solidFill>
                          <a:effectLst/>
                          <a:latin typeface="Consolas" panose="020B0609020204030204" pitchFamily="49" charset="0"/>
                        </a:rPr>
                        <a:t>maxsize</a:t>
                      </a:r>
                      <a:r>
                        <a:rPr lang="en-US" sz="1400" b="0" i="0" u="none" strike="noStrike" dirty="0">
                          <a:solidFill>
                            <a:srgbClr val="FFFFFF"/>
                          </a:solidFill>
                          <a:effectLst/>
                          <a:latin typeface="Consolas" panose="020B0609020204030204" pitchFamily="49" charset="0"/>
                        </a:rPr>
                        <a:t> + </a:t>
                      </a:r>
                      <a:r>
                        <a:rPr lang="en-US" sz="1400" b="0" i="0" u="none" strike="noStrike" dirty="0">
                          <a:solidFill>
                            <a:srgbClr val="D36363"/>
                          </a:solidFill>
                          <a:effectLst/>
                          <a:latin typeface="Consolas" panose="020B0609020204030204" pitchFamily="49" charset="0"/>
                        </a:rPr>
                        <a:t>1</a:t>
                      </a:r>
                      <a:r>
                        <a:rPr lang="en-US" sz="1400" b="0" i="0" u="none" strike="noStrike" dirty="0">
                          <a:solidFill>
                            <a:srgbClr val="FFFFFF"/>
                          </a:solidFill>
                          <a:effectLst/>
                          <a:latin typeface="Consolas" panose="020B0609020204030204" pitchFamily="49" charset="0"/>
                        </a:rPr>
                        <a:t>;</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return</a:t>
                      </a:r>
                      <a:r>
                        <a:rPr lang="en-US" sz="1400" b="0" i="0" u="none" strike="noStrike" dirty="0">
                          <a:solidFill>
                            <a:srgbClr val="FFFFFF"/>
                          </a:solidFill>
                          <a:effectLst/>
                          <a:latin typeface="Consolas" panose="020B0609020204030204" pitchFamily="49" charset="0"/>
                        </a:rPr>
                        <a:t> x;</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a:t>
                      </a:r>
                      <a:endParaRPr lang="en-US" sz="1400" dirty="0">
                        <a:effectLst/>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687701326"/>
                  </a:ext>
                </a:extLst>
              </a:tr>
            </a:tbl>
          </a:graphicData>
        </a:graphic>
      </p:graphicFrame>
      <p:sp>
        <p:nvSpPr>
          <p:cNvPr id="4" name="Footer Placeholder 3">
            <a:extLst>
              <a:ext uri="{FF2B5EF4-FFF2-40B4-BE49-F238E27FC236}">
                <a16:creationId xmlns:a16="http://schemas.microsoft.com/office/drawing/2014/main" id="{984BC8F6-3E29-4E5C-B208-700D56577F64}"/>
              </a:ext>
            </a:extLst>
          </p:cNvPr>
          <p:cNvSpPr>
            <a:spLocks noGrp="1"/>
          </p:cNvSpPr>
          <p:nvPr>
            <p:ph type="ftr" sz="quarter" idx="11"/>
          </p:nvPr>
        </p:nvSpPr>
        <p:spPr>
          <a:xfrm>
            <a:off x="4038600" y="6356350"/>
            <a:ext cx="4114800" cy="365125"/>
          </a:xfrm>
        </p:spPr>
        <p:txBody>
          <a:bodyPr/>
          <a:lstStyle/>
          <a:p>
            <a:r>
              <a:rPr lang="en-US"/>
              <a:t>Data Structure &amp; Algorithms Fall 2021</a:t>
            </a:r>
            <a:endParaRPr lang="en-US" dirty="0"/>
          </a:p>
        </p:txBody>
      </p:sp>
      <p:sp>
        <p:nvSpPr>
          <p:cNvPr id="5" name="Slide Number Placeholder 4">
            <a:extLst>
              <a:ext uri="{FF2B5EF4-FFF2-40B4-BE49-F238E27FC236}">
                <a16:creationId xmlns:a16="http://schemas.microsoft.com/office/drawing/2014/main" id="{74994815-6E2E-4AA2-B8CF-C5A48A426B21}"/>
              </a:ext>
            </a:extLst>
          </p:cNvPr>
          <p:cNvSpPr>
            <a:spLocks noGrp="1"/>
          </p:cNvSpPr>
          <p:nvPr>
            <p:ph type="sldNum" sz="quarter" idx="12"/>
          </p:nvPr>
        </p:nvSpPr>
        <p:spPr>
          <a:xfrm>
            <a:off x="8610600" y="6356350"/>
            <a:ext cx="2743200" cy="365125"/>
          </a:xfrm>
        </p:spPr>
        <p:txBody>
          <a:bodyPr/>
          <a:lstStyle/>
          <a:p>
            <a:fld id="{BE0AF947-E962-4CDE-9BE9-1B36F7C4A011}" type="slidenum">
              <a:rPr lang="en-US" smtClean="0"/>
              <a:pPr/>
              <a:t>14</a:t>
            </a:fld>
            <a:endParaRPr lang="en-US"/>
          </a:p>
        </p:txBody>
      </p:sp>
      <p:sp>
        <p:nvSpPr>
          <p:cNvPr id="11" name="Rectangle 1">
            <a:extLst>
              <a:ext uri="{FF2B5EF4-FFF2-40B4-BE49-F238E27FC236}">
                <a16:creationId xmlns:a16="http://schemas.microsoft.com/office/drawing/2014/main" id="{DB6EA1E6-A2F8-44EF-B163-DE28EFF7692D}"/>
              </a:ext>
            </a:extLst>
          </p:cNvPr>
          <p:cNvSpPr>
            <a:spLocks noChangeArrowheads="1"/>
          </p:cNvSpPr>
          <p:nvPr/>
        </p:nvSpPr>
        <p:spPr bwMode="auto">
          <a:xfrm>
            <a:off x="1960685" y="-156112"/>
            <a:ext cx="6096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7485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D22E3-0C66-42C8-A0C6-C95CB6DF4F5C}"/>
              </a:ext>
            </a:extLst>
          </p:cNvPr>
          <p:cNvSpPr>
            <a:spLocks noGrp="1"/>
          </p:cNvSpPr>
          <p:nvPr>
            <p:ph type="title"/>
          </p:nvPr>
        </p:nvSpPr>
        <p:spPr>
          <a:xfrm>
            <a:off x="838200" y="365125"/>
            <a:ext cx="10515600" cy="1325563"/>
          </a:xfrm>
        </p:spPr>
        <p:txBody>
          <a:bodyPr/>
          <a:lstStyle/>
          <a:p>
            <a:r>
              <a:rPr lang="en-US" dirty="0"/>
              <a:t>What is Queue?</a:t>
            </a:r>
          </a:p>
        </p:txBody>
      </p:sp>
      <p:sp>
        <p:nvSpPr>
          <p:cNvPr id="3" name="Content Placeholder 2">
            <a:extLst>
              <a:ext uri="{FF2B5EF4-FFF2-40B4-BE49-F238E27FC236}">
                <a16:creationId xmlns:a16="http://schemas.microsoft.com/office/drawing/2014/main" id="{AF5A0229-8639-414C-B4AE-1A77E2298883}"/>
              </a:ext>
            </a:extLst>
          </p:cNvPr>
          <p:cNvSpPr>
            <a:spLocks noGrp="1"/>
          </p:cNvSpPr>
          <p:nvPr>
            <p:ph idx="1"/>
          </p:nvPr>
        </p:nvSpPr>
        <p:spPr>
          <a:xfrm>
            <a:off x="838200" y="1825625"/>
            <a:ext cx="10515600" cy="4351338"/>
          </a:xfrm>
        </p:spPr>
        <p:txBody>
          <a:bodyPr>
            <a:normAutofit/>
          </a:bodyPr>
          <a:lstStyle/>
          <a:p>
            <a:r>
              <a:rPr lang="en-US" dirty="0"/>
              <a:t>A Queue is a linear structure which follows a particular order in which the operations are performed. The order is First In First Out (FIFO).</a:t>
            </a:r>
          </a:p>
          <a:p>
            <a:r>
              <a:rPr lang="en-US" dirty="0"/>
              <a:t> A good example of a queue is any queue of consumers for a resource where the consumer that came first is served first.</a:t>
            </a:r>
          </a:p>
        </p:txBody>
      </p:sp>
      <p:sp>
        <p:nvSpPr>
          <p:cNvPr id="4" name="Footer Placeholder 3">
            <a:extLst>
              <a:ext uri="{FF2B5EF4-FFF2-40B4-BE49-F238E27FC236}">
                <a16:creationId xmlns:a16="http://schemas.microsoft.com/office/drawing/2014/main" id="{984BC8F6-3E29-4E5C-B208-700D56577F64}"/>
              </a:ext>
            </a:extLst>
          </p:cNvPr>
          <p:cNvSpPr>
            <a:spLocks noGrp="1"/>
          </p:cNvSpPr>
          <p:nvPr>
            <p:ph type="ftr" sz="quarter" idx="11"/>
          </p:nvPr>
        </p:nvSpPr>
        <p:spPr>
          <a:xfrm>
            <a:off x="4038600" y="6356350"/>
            <a:ext cx="4114800" cy="365125"/>
          </a:xfrm>
        </p:spPr>
        <p:txBody>
          <a:bodyPr/>
          <a:lstStyle/>
          <a:p>
            <a:r>
              <a:rPr lang="en-US"/>
              <a:t>Data Structure &amp; Algorithms Fall 2021</a:t>
            </a:r>
            <a:endParaRPr lang="en-US" dirty="0"/>
          </a:p>
        </p:txBody>
      </p:sp>
      <p:sp>
        <p:nvSpPr>
          <p:cNvPr id="5" name="Slide Number Placeholder 4">
            <a:extLst>
              <a:ext uri="{FF2B5EF4-FFF2-40B4-BE49-F238E27FC236}">
                <a16:creationId xmlns:a16="http://schemas.microsoft.com/office/drawing/2014/main" id="{74994815-6E2E-4AA2-B8CF-C5A48A426B21}"/>
              </a:ext>
            </a:extLst>
          </p:cNvPr>
          <p:cNvSpPr>
            <a:spLocks noGrp="1"/>
          </p:cNvSpPr>
          <p:nvPr>
            <p:ph type="sldNum" sz="quarter" idx="12"/>
          </p:nvPr>
        </p:nvSpPr>
        <p:spPr>
          <a:xfrm>
            <a:off x="8610600" y="6356350"/>
            <a:ext cx="2743200" cy="365125"/>
          </a:xfrm>
        </p:spPr>
        <p:txBody>
          <a:bodyPr/>
          <a:lstStyle/>
          <a:p>
            <a:fld id="{BE0AF947-E962-4CDE-9BE9-1B36F7C4A011}" type="slidenum">
              <a:rPr lang="en-US" smtClean="0"/>
              <a:pPr/>
              <a:t>2</a:t>
            </a:fld>
            <a:endParaRPr lang="en-US"/>
          </a:p>
        </p:txBody>
      </p:sp>
      <p:pic>
        <p:nvPicPr>
          <p:cNvPr id="33794" name="Picture 2" descr="https://www.baeldung.com/wp-content/uploads/sites/4/2020/06/simple_queue-2.png"/>
          <p:cNvPicPr>
            <a:picLocks noChangeAspect="1" noChangeArrowheads="1"/>
          </p:cNvPicPr>
          <p:nvPr/>
        </p:nvPicPr>
        <p:blipFill rotWithShape="1">
          <a:blip r:embed="rId2">
            <a:extLst>
              <a:ext uri="{28A0092B-C50C-407E-A947-70E740481C1C}">
                <a14:useLocalDpi xmlns:a14="http://schemas.microsoft.com/office/drawing/2010/main" val="0"/>
              </a:ext>
            </a:extLst>
          </a:blip>
          <a:srcRect l="14461" r="17421"/>
          <a:stretch/>
        </p:blipFill>
        <p:spPr bwMode="auto">
          <a:xfrm>
            <a:off x="3270354" y="4318001"/>
            <a:ext cx="5651291" cy="172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3645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D22E3-0C66-42C8-A0C6-C95CB6DF4F5C}"/>
              </a:ext>
            </a:extLst>
          </p:cNvPr>
          <p:cNvSpPr>
            <a:spLocks noGrp="1"/>
          </p:cNvSpPr>
          <p:nvPr>
            <p:ph type="title"/>
          </p:nvPr>
        </p:nvSpPr>
        <p:spPr>
          <a:xfrm>
            <a:off x="838200" y="365125"/>
            <a:ext cx="10515600" cy="1325563"/>
          </a:xfrm>
        </p:spPr>
        <p:txBody>
          <a:bodyPr/>
          <a:lstStyle/>
          <a:p>
            <a:r>
              <a:rPr lang="en-US" dirty="0"/>
              <a:t>FIFO</a:t>
            </a:r>
          </a:p>
        </p:txBody>
      </p:sp>
      <p:sp>
        <p:nvSpPr>
          <p:cNvPr id="3" name="Content Placeholder 2">
            <a:extLst>
              <a:ext uri="{FF2B5EF4-FFF2-40B4-BE49-F238E27FC236}">
                <a16:creationId xmlns:a16="http://schemas.microsoft.com/office/drawing/2014/main" id="{AF5A0229-8639-414C-B4AE-1A77E2298883}"/>
              </a:ext>
            </a:extLst>
          </p:cNvPr>
          <p:cNvSpPr>
            <a:spLocks noGrp="1"/>
          </p:cNvSpPr>
          <p:nvPr>
            <p:ph idx="1"/>
          </p:nvPr>
        </p:nvSpPr>
        <p:spPr>
          <a:xfrm>
            <a:off x="838200" y="1825625"/>
            <a:ext cx="10515600" cy="4351338"/>
          </a:xfrm>
        </p:spPr>
        <p:txBody>
          <a:bodyPr>
            <a:normAutofit/>
          </a:bodyPr>
          <a:lstStyle/>
          <a:p>
            <a:r>
              <a:rPr lang="en-US" dirty="0"/>
              <a:t>In computing and in systems theory, FIFO (an acronym for first in, first out) is a method for organizing the manipulation of a data structure (often, specifically a data buffer) where the oldest (first) entry, or "head" of the queue, is processed first.</a:t>
            </a:r>
          </a:p>
          <a:p>
            <a:r>
              <a:rPr lang="en-US" dirty="0"/>
              <a:t>Take a look at this example: </a:t>
            </a:r>
          </a:p>
        </p:txBody>
      </p:sp>
      <p:sp>
        <p:nvSpPr>
          <p:cNvPr id="4" name="Footer Placeholder 3">
            <a:extLst>
              <a:ext uri="{FF2B5EF4-FFF2-40B4-BE49-F238E27FC236}">
                <a16:creationId xmlns:a16="http://schemas.microsoft.com/office/drawing/2014/main" id="{984BC8F6-3E29-4E5C-B208-700D56577F64}"/>
              </a:ext>
            </a:extLst>
          </p:cNvPr>
          <p:cNvSpPr>
            <a:spLocks noGrp="1"/>
          </p:cNvSpPr>
          <p:nvPr>
            <p:ph type="ftr" sz="quarter" idx="11"/>
          </p:nvPr>
        </p:nvSpPr>
        <p:spPr>
          <a:xfrm>
            <a:off x="4038600" y="6356350"/>
            <a:ext cx="4114800" cy="365125"/>
          </a:xfrm>
        </p:spPr>
        <p:txBody>
          <a:bodyPr/>
          <a:lstStyle/>
          <a:p>
            <a:r>
              <a:rPr lang="en-US"/>
              <a:t>Data Structure &amp; Algorithms Fall 2021</a:t>
            </a:r>
            <a:endParaRPr lang="en-US" dirty="0"/>
          </a:p>
        </p:txBody>
      </p:sp>
      <p:sp>
        <p:nvSpPr>
          <p:cNvPr id="5" name="Slide Number Placeholder 4">
            <a:extLst>
              <a:ext uri="{FF2B5EF4-FFF2-40B4-BE49-F238E27FC236}">
                <a16:creationId xmlns:a16="http://schemas.microsoft.com/office/drawing/2014/main" id="{74994815-6E2E-4AA2-B8CF-C5A48A426B21}"/>
              </a:ext>
            </a:extLst>
          </p:cNvPr>
          <p:cNvSpPr>
            <a:spLocks noGrp="1"/>
          </p:cNvSpPr>
          <p:nvPr>
            <p:ph type="sldNum" sz="quarter" idx="12"/>
          </p:nvPr>
        </p:nvSpPr>
        <p:spPr>
          <a:xfrm>
            <a:off x="8610600" y="6356350"/>
            <a:ext cx="2743200" cy="365125"/>
          </a:xfrm>
        </p:spPr>
        <p:txBody>
          <a:bodyPr/>
          <a:lstStyle/>
          <a:p>
            <a:fld id="{BE0AF947-E962-4CDE-9BE9-1B36F7C4A011}" type="slidenum">
              <a:rPr lang="en-US" smtClean="0"/>
              <a:pPr/>
              <a:t>3</a:t>
            </a:fld>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1116" y="3567817"/>
            <a:ext cx="4482684" cy="2474209"/>
          </a:xfrm>
          <a:prstGeom prst="rect">
            <a:avLst/>
          </a:prstGeom>
        </p:spPr>
      </p:pic>
    </p:spTree>
    <p:extLst>
      <p:ext uri="{BB962C8B-B14F-4D97-AF65-F5344CB8AC3E}">
        <p14:creationId xmlns:p14="http://schemas.microsoft.com/office/powerpoint/2010/main" val="1787658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D22E3-0C66-42C8-A0C6-C95CB6DF4F5C}"/>
              </a:ext>
            </a:extLst>
          </p:cNvPr>
          <p:cNvSpPr>
            <a:spLocks noGrp="1"/>
          </p:cNvSpPr>
          <p:nvPr>
            <p:ph type="title"/>
          </p:nvPr>
        </p:nvSpPr>
        <p:spPr>
          <a:xfrm>
            <a:off x="838200" y="365125"/>
            <a:ext cx="10515600" cy="1325563"/>
          </a:xfrm>
        </p:spPr>
        <p:txBody>
          <a:bodyPr/>
          <a:lstStyle/>
          <a:p>
            <a:r>
              <a:rPr lang="en-US" dirty="0"/>
              <a:t>Operations on queue</a:t>
            </a:r>
          </a:p>
        </p:txBody>
      </p:sp>
      <p:sp>
        <p:nvSpPr>
          <p:cNvPr id="3" name="Content Placeholder 2">
            <a:extLst>
              <a:ext uri="{FF2B5EF4-FFF2-40B4-BE49-F238E27FC236}">
                <a16:creationId xmlns:a16="http://schemas.microsoft.com/office/drawing/2014/main" id="{AF5A0229-8639-414C-B4AE-1A77E2298883}"/>
              </a:ext>
            </a:extLst>
          </p:cNvPr>
          <p:cNvSpPr>
            <a:spLocks noGrp="1"/>
          </p:cNvSpPr>
          <p:nvPr>
            <p:ph idx="1"/>
          </p:nvPr>
        </p:nvSpPr>
        <p:spPr>
          <a:xfrm>
            <a:off x="838200" y="1825625"/>
            <a:ext cx="10515600" cy="4351338"/>
          </a:xfrm>
        </p:spPr>
        <p:txBody>
          <a:bodyPr>
            <a:normAutofit/>
          </a:bodyPr>
          <a:lstStyle/>
          <a:p>
            <a:r>
              <a:rPr lang="en-US" dirty="0"/>
              <a:t>Queue operations may involve initializing or defining the queue, utilizing it, and then completely erasing it from the memory. Here we shall try to understand the basic operations associated with queues.</a:t>
            </a:r>
          </a:p>
        </p:txBody>
      </p:sp>
      <p:sp>
        <p:nvSpPr>
          <p:cNvPr id="4" name="Footer Placeholder 3">
            <a:extLst>
              <a:ext uri="{FF2B5EF4-FFF2-40B4-BE49-F238E27FC236}">
                <a16:creationId xmlns:a16="http://schemas.microsoft.com/office/drawing/2014/main" id="{984BC8F6-3E29-4E5C-B208-700D56577F64}"/>
              </a:ext>
            </a:extLst>
          </p:cNvPr>
          <p:cNvSpPr>
            <a:spLocks noGrp="1"/>
          </p:cNvSpPr>
          <p:nvPr>
            <p:ph type="ftr" sz="quarter" idx="11"/>
          </p:nvPr>
        </p:nvSpPr>
        <p:spPr>
          <a:xfrm>
            <a:off x="4038600" y="6356350"/>
            <a:ext cx="4114800" cy="365125"/>
          </a:xfrm>
        </p:spPr>
        <p:txBody>
          <a:bodyPr/>
          <a:lstStyle/>
          <a:p>
            <a:r>
              <a:rPr lang="en-US"/>
              <a:t>Data Structure &amp; Algorithms Fall 2021</a:t>
            </a:r>
            <a:endParaRPr lang="en-US" dirty="0"/>
          </a:p>
        </p:txBody>
      </p:sp>
      <p:sp>
        <p:nvSpPr>
          <p:cNvPr id="5" name="Slide Number Placeholder 4">
            <a:extLst>
              <a:ext uri="{FF2B5EF4-FFF2-40B4-BE49-F238E27FC236}">
                <a16:creationId xmlns:a16="http://schemas.microsoft.com/office/drawing/2014/main" id="{74994815-6E2E-4AA2-B8CF-C5A48A426B21}"/>
              </a:ext>
            </a:extLst>
          </p:cNvPr>
          <p:cNvSpPr>
            <a:spLocks noGrp="1"/>
          </p:cNvSpPr>
          <p:nvPr>
            <p:ph type="sldNum" sz="quarter" idx="12"/>
          </p:nvPr>
        </p:nvSpPr>
        <p:spPr>
          <a:xfrm>
            <a:off x="8610600" y="6356350"/>
            <a:ext cx="2743200" cy="365125"/>
          </a:xfrm>
        </p:spPr>
        <p:txBody>
          <a:bodyPr/>
          <a:lstStyle/>
          <a:p>
            <a:fld id="{BE0AF947-E962-4CDE-9BE9-1B36F7C4A011}" type="slidenum">
              <a:rPr lang="en-US" smtClean="0"/>
              <a:pPr/>
              <a:t>4</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3495" y="3628375"/>
            <a:ext cx="3929905" cy="2570813"/>
          </a:xfrm>
          <a:prstGeom prst="rect">
            <a:avLst/>
          </a:prstGeom>
        </p:spPr>
      </p:pic>
    </p:spTree>
    <p:extLst>
      <p:ext uri="{BB962C8B-B14F-4D97-AF65-F5344CB8AC3E}">
        <p14:creationId xmlns:p14="http://schemas.microsoft.com/office/powerpoint/2010/main" val="1500322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D22E3-0C66-42C8-A0C6-C95CB6DF4F5C}"/>
              </a:ext>
            </a:extLst>
          </p:cNvPr>
          <p:cNvSpPr>
            <a:spLocks noGrp="1"/>
          </p:cNvSpPr>
          <p:nvPr>
            <p:ph type="title"/>
          </p:nvPr>
        </p:nvSpPr>
        <p:spPr>
          <a:xfrm>
            <a:off x="838200" y="365125"/>
            <a:ext cx="10515600" cy="1325563"/>
          </a:xfrm>
        </p:spPr>
        <p:txBody>
          <a:bodyPr/>
          <a:lstStyle/>
          <a:p>
            <a:r>
              <a:rPr lang="en-US" dirty="0"/>
              <a:t>Rear and Front</a:t>
            </a:r>
          </a:p>
        </p:txBody>
      </p:sp>
      <p:sp>
        <p:nvSpPr>
          <p:cNvPr id="3" name="Content Placeholder 2">
            <a:extLst>
              <a:ext uri="{FF2B5EF4-FFF2-40B4-BE49-F238E27FC236}">
                <a16:creationId xmlns:a16="http://schemas.microsoft.com/office/drawing/2014/main" id="{AF5A0229-8639-414C-B4AE-1A77E2298883}"/>
              </a:ext>
            </a:extLst>
          </p:cNvPr>
          <p:cNvSpPr>
            <a:spLocks noGrp="1"/>
          </p:cNvSpPr>
          <p:nvPr>
            <p:ph idx="1"/>
          </p:nvPr>
        </p:nvSpPr>
        <p:spPr>
          <a:xfrm>
            <a:off x="838200" y="1825625"/>
            <a:ext cx="10515600" cy="4351338"/>
          </a:xfrm>
        </p:spPr>
        <p:txBody>
          <a:bodyPr>
            <a:normAutofit/>
          </a:bodyPr>
          <a:lstStyle/>
          <a:p>
            <a:pPr marL="0" indent="0">
              <a:buNone/>
            </a:pPr>
            <a:r>
              <a:rPr lang="en-US" dirty="0"/>
              <a:t>Assumption: queue can only be used for one time, it cannot be refilled.</a:t>
            </a:r>
          </a:p>
          <a:p>
            <a:pPr marL="0" indent="0">
              <a:buNone/>
            </a:pPr>
            <a:r>
              <a:rPr lang="en-US" dirty="0"/>
              <a:t>Empty queue</a:t>
            </a:r>
          </a:p>
          <a:p>
            <a:pPr marL="0" indent="0">
              <a:buNone/>
            </a:pPr>
            <a:r>
              <a:rPr lang="en-US" dirty="0"/>
              <a:t>Front = 1 , Rear = 0, Rear + 1 = Front</a:t>
            </a:r>
          </a:p>
          <a:p>
            <a:pPr marL="0" indent="0">
              <a:buNone/>
            </a:pPr>
            <a:endParaRPr lang="en-US" dirty="0"/>
          </a:p>
          <a:p>
            <a:pPr marL="0" indent="0">
              <a:buNone/>
            </a:pPr>
            <a:r>
              <a:rPr lang="en-US" dirty="0"/>
              <a:t>Queue with 1 element</a:t>
            </a:r>
          </a:p>
          <a:p>
            <a:pPr marL="0" indent="0">
              <a:buNone/>
            </a:pPr>
            <a:r>
              <a:rPr lang="en-US" dirty="0"/>
              <a:t>Front = 1 , Rear = 1</a:t>
            </a:r>
          </a:p>
          <a:p>
            <a:pPr marL="0" indent="0">
              <a:buNone/>
            </a:pPr>
            <a:endParaRPr lang="en-US" dirty="0"/>
          </a:p>
          <a:p>
            <a:pPr marL="0" indent="0">
              <a:buNone/>
            </a:pPr>
            <a:r>
              <a:rPr lang="en-US" dirty="0"/>
              <a:t>Full queue</a:t>
            </a:r>
          </a:p>
          <a:p>
            <a:pPr marL="0" indent="0">
              <a:buNone/>
            </a:pPr>
            <a:r>
              <a:rPr lang="en-US" dirty="0"/>
              <a:t>Front = 1 , Rear = </a:t>
            </a:r>
            <a:r>
              <a:rPr lang="en-US" dirty="0" err="1"/>
              <a:t>maxsize</a:t>
            </a:r>
            <a:r>
              <a:rPr lang="en-US" dirty="0"/>
              <a:t>, Rear=</a:t>
            </a:r>
            <a:r>
              <a:rPr lang="en-US" dirty="0" err="1"/>
              <a:t>maxsize</a:t>
            </a:r>
            <a:endParaRPr lang="en-US" dirty="0"/>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984BC8F6-3E29-4E5C-B208-700D56577F64}"/>
              </a:ext>
            </a:extLst>
          </p:cNvPr>
          <p:cNvSpPr>
            <a:spLocks noGrp="1"/>
          </p:cNvSpPr>
          <p:nvPr>
            <p:ph type="ftr" sz="quarter" idx="11"/>
          </p:nvPr>
        </p:nvSpPr>
        <p:spPr>
          <a:xfrm>
            <a:off x="4038600" y="6356350"/>
            <a:ext cx="4114800" cy="365125"/>
          </a:xfrm>
        </p:spPr>
        <p:txBody>
          <a:bodyPr/>
          <a:lstStyle/>
          <a:p>
            <a:r>
              <a:rPr lang="en-US"/>
              <a:t>Data Structure &amp; Algorithms Fall 2021</a:t>
            </a:r>
            <a:endParaRPr lang="en-US" dirty="0"/>
          </a:p>
        </p:txBody>
      </p:sp>
      <p:sp>
        <p:nvSpPr>
          <p:cNvPr id="5" name="Slide Number Placeholder 4">
            <a:extLst>
              <a:ext uri="{FF2B5EF4-FFF2-40B4-BE49-F238E27FC236}">
                <a16:creationId xmlns:a16="http://schemas.microsoft.com/office/drawing/2014/main" id="{74994815-6E2E-4AA2-B8CF-C5A48A426B21}"/>
              </a:ext>
            </a:extLst>
          </p:cNvPr>
          <p:cNvSpPr>
            <a:spLocks noGrp="1"/>
          </p:cNvSpPr>
          <p:nvPr>
            <p:ph type="sldNum" sz="quarter" idx="12"/>
          </p:nvPr>
        </p:nvSpPr>
        <p:spPr>
          <a:xfrm>
            <a:off x="8610600" y="6356350"/>
            <a:ext cx="2743200" cy="365125"/>
          </a:xfrm>
        </p:spPr>
        <p:txBody>
          <a:bodyPr/>
          <a:lstStyle/>
          <a:p>
            <a:fld id="{BE0AF947-E962-4CDE-9BE9-1B36F7C4A011}" type="slidenum">
              <a:rPr lang="en-US" smtClean="0"/>
              <a:pPr/>
              <a:t>5</a:t>
            </a:fld>
            <a:endParaRPr lang="en-US"/>
          </a:p>
        </p:txBody>
      </p:sp>
      <p:sp>
        <p:nvSpPr>
          <p:cNvPr id="8" name="Rectangle 7"/>
          <p:cNvSpPr/>
          <p:nvPr/>
        </p:nvSpPr>
        <p:spPr>
          <a:xfrm>
            <a:off x="7651661" y="2589576"/>
            <a:ext cx="3927423" cy="584617"/>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a:t>
            </a:r>
            <a:r>
              <a:rPr lang="mr-IN" dirty="0"/>
              <a:t>…</a:t>
            </a:r>
            <a:endParaRPr lang="en-US" dirty="0"/>
          </a:p>
        </p:txBody>
      </p:sp>
      <p:cxnSp>
        <p:nvCxnSpPr>
          <p:cNvPr id="10" name="Straight Connector 9"/>
          <p:cNvCxnSpPr/>
          <p:nvPr/>
        </p:nvCxnSpPr>
        <p:spPr>
          <a:xfrm>
            <a:off x="8153400" y="2601884"/>
            <a:ext cx="0" cy="5735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696498" y="2589576"/>
            <a:ext cx="0" cy="5735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9253451" y="2600615"/>
            <a:ext cx="0" cy="5735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040687" y="2600615"/>
            <a:ext cx="0" cy="5735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0500360" y="2600615"/>
            <a:ext cx="0" cy="5735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753075" y="2270251"/>
            <a:ext cx="301686" cy="369332"/>
          </a:xfrm>
          <a:prstGeom prst="rect">
            <a:avLst/>
          </a:prstGeom>
          <a:noFill/>
        </p:spPr>
        <p:txBody>
          <a:bodyPr wrap="none" rtlCol="0">
            <a:spAutoFit/>
          </a:bodyPr>
          <a:lstStyle/>
          <a:p>
            <a:r>
              <a:rPr lang="en-US" dirty="0"/>
              <a:t>1</a:t>
            </a:r>
          </a:p>
        </p:txBody>
      </p:sp>
      <p:sp>
        <p:nvSpPr>
          <p:cNvPr id="16" name="TextBox 15"/>
          <p:cNvSpPr txBox="1"/>
          <p:nvPr/>
        </p:nvSpPr>
        <p:spPr>
          <a:xfrm>
            <a:off x="8266578" y="2274942"/>
            <a:ext cx="301686" cy="369332"/>
          </a:xfrm>
          <a:prstGeom prst="rect">
            <a:avLst/>
          </a:prstGeom>
          <a:noFill/>
        </p:spPr>
        <p:txBody>
          <a:bodyPr wrap="none" rtlCol="0">
            <a:spAutoFit/>
          </a:bodyPr>
          <a:lstStyle/>
          <a:p>
            <a:r>
              <a:rPr lang="en-US" dirty="0"/>
              <a:t>2</a:t>
            </a:r>
          </a:p>
        </p:txBody>
      </p:sp>
      <p:sp>
        <p:nvSpPr>
          <p:cNvPr id="17" name="TextBox 16"/>
          <p:cNvSpPr txBox="1"/>
          <p:nvPr/>
        </p:nvSpPr>
        <p:spPr>
          <a:xfrm>
            <a:off x="10954360" y="2214725"/>
            <a:ext cx="920188" cy="369332"/>
          </a:xfrm>
          <a:prstGeom prst="rect">
            <a:avLst/>
          </a:prstGeom>
          <a:noFill/>
        </p:spPr>
        <p:txBody>
          <a:bodyPr wrap="none" rtlCol="0">
            <a:spAutoFit/>
          </a:bodyPr>
          <a:lstStyle/>
          <a:p>
            <a:r>
              <a:rPr lang="en-US" dirty="0" err="1"/>
              <a:t>maxsize</a:t>
            </a:r>
            <a:endParaRPr lang="en-US" dirty="0"/>
          </a:p>
        </p:txBody>
      </p:sp>
      <p:sp>
        <p:nvSpPr>
          <p:cNvPr id="18" name="Rectangle 17"/>
          <p:cNvSpPr/>
          <p:nvPr/>
        </p:nvSpPr>
        <p:spPr>
          <a:xfrm>
            <a:off x="7651661" y="3829160"/>
            <a:ext cx="3927423" cy="584617"/>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a:t>
            </a:r>
            <a:r>
              <a:rPr lang="mr-IN" dirty="0"/>
              <a:t>…</a:t>
            </a:r>
            <a:endParaRPr lang="en-US" dirty="0"/>
          </a:p>
        </p:txBody>
      </p:sp>
      <p:cxnSp>
        <p:nvCxnSpPr>
          <p:cNvPr id="19" name="Straight Connector 18"/>
          <p:cNvCxnSpPr/>
          <p:nvPr/>
        </p:nvCxnSpPr>
        <p:spPr>
          <a:xfrm>
            <a:off x="8153400" y="3841468"/>
            <a:ext cx="0" cy="5735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8696498" y="3829160"/>
            <a:ext cx="0" cy="5735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253451" y="3840199"/>
            <a:ext cx="0" cy="5735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1040687" y="3840199"/>
            <a:ext cx="0" cy="5735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0500360" y="3840199"/>
            <a:ext cx="0" cy="5735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753075" y="3509835"/>
            <a:ext cx="301686" cy="369332"/>
          </a:xfrm>
          <a:prstGeom prst="rect">
            <a:avLst/>
          </a:prstGeom>
          <a:noFill/>
        </p:spPr>
        <p:txBody>
          <a:bodyPr wrap="none" rtlCol="0">
            <a:spAutoFit/>
          </a:bodyPr>
          <a:lstStyle/>
          <a:p>
            <a:r>
              <a:rPr lang="en-US" dirty="0"/>
              <a:t>1</a:t>
            </a:r>
          </a:p>
        </p:txBody>
      </p:sp>
      <p:sp>
        <p:nvSpPr>
          <p:cNvPr id="25" name="TextBox 24"/>
          <p:cNvSpPr txBox="1"/>
          <p:nvPr/>
        </p:nvSpPr>
        <p:spPr>
          <a:xfrm>
            <a:off x="8266578" y="3514526"/>
            <a:ext cx="301686" cy="369332"/>
          </a:xfrm>
          <a:prstGeom prst="rect">
            <a:avLst/>
          </a:prstGeom>
          <a:noFill/>
        </p:spPr>
        <p:txBody>
          <a:bodyPr wrap="none" rtlCol="0">
            <a:spAutoFit/>
          </a:bodyPr>
          <a:lstStyle/>
          <a:p>
            <a:r>
              <a:rPr lang="en-US" dirty="0"/>
              <a:t>2</a:t>
            </a:r>
          </a:p>
        </p:txBody>
      </p:sp>
      <p:sp>
        <p:nvSpPr>
          <p:cNvPr id="26" name="TextBox 25"/>
          <p:cNvSpPr txBox="1"/>
          <p:nvPr/>
        </p:nvSpPr>
        <p:spPr>
          <a:xfrm>
            <a:off x="10954360" y="3454309"/>
            <a:ext cx="920188" cy="369332"/>
          </a:xfrm>
          <a:prstGeom prst="rect">
            <a:avLst/>
          </a:prstGeom>
          <a:noFill/>
        </p:spPr>
        <p:txBody>
          <a:bodyPr wrap="none" rtlCol="0">
            <a:spAutoFit/>
          </a:bodyPr>
          <a:lstStyle/>
          <a:p>
            <a:r>
              <a:rPr lang="en-US" dirty="0" err="1"/>
              <a:t>maxsize</a:t>
            </a:r>
            <a:endParaRPr lang="en-US" dirty="0"/>
          </a:p>
        </p:txBody>
      </p:sp>
      <p:sp>
        <p:nvSpPr>
          <p:cNvPr id="27" name="Rectangle 26"/>
          <p:cNvSpPr/>
          <p:nvPr/>
        </p:nvSpPr>
        <p:spPr>
          <a:xfrm>
            <a:off x="7651661" y="5124048"/>
            <a:ext cx="3927423" cy="584617"/>
          </a:xfrm>
          <a:prstGeom prst="rect">
            <a:avLst/>
          </a:prstGeom>
          <a:solidFill>
            <a:schemeClr val="accent1"/>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a:t>
            </a:r>
            <a:r>
              <a:rPr lang="mr-IN" dirty="0"/>
              <a:t>…</a:t>
            </a:r>
            <a:endParaRPr lang="en-US" dirty="0"/>
          </a:p>
        </p:txBody>
      </p:sp>
      <p:cxnSp>
        <p:nvCxnSpPr>
          <p:cNvPr id="28" name="Straight Connector 27"/>
          <p:cNvCxnSpPr/>
          <p:nvPr/>
        </p:nvCxnSpPr>
        <p:spPr>
          <a:xfrm>
            <a:off x="8153400" y="5136356"/>
            <a:ext cx="0" cy="5735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696498" y="5124048"/>
            <a:ext cx="0" cy="5735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9253451" y="5135087"/>
            <a:ext cx="0" cy="5735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1040687" y="5135087"/>
            <a:ext cx="0" cy="5735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0500360" y="5135087"/>
            <a:ext cx="0" cy="5735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753075" y="4804723"/>
            <a:ext cx="301686" cy="369332"/>
          </a:xfrm>
          <a:prstGeom prst="rect">
            <a:avLst/>
          </a:prstGeom>
          <a:noFill/>
        </p:spPr>
        <p:txBody>
          <a:bodyPr wrap="none" rtlCol="0">
            <a:spAutoFit/>
          </a:bodyPr>
          <a:lstStyle/>
          <a:p>
            <a:r>
              <a:rPr lang="en-US" dirty="0"/>
              <a:t>1</a:t>
            </a:r>
          </a:p>
        </p:txBody>
      </p:sp>
      <p:sp>
        <p:nvSpPr>
          <p:cNvPr id="34" name="TextBox 33"/>
          <p:cNvSpPr txBox="1"/>
          <p:nvPr/>
        </p:nvSpPr>
        <p:spPr>
          <a:xfrm>
            <a:off x="8266578" y="4809414"/>
            <a:ext cx="301686" cy="369332"/>
          </a:xfrm>
          <a:prstGeom prst="rect">
            <a:avLst/>
          </a:prstGeom>
          <a:noFill/>
        </p:spPr>
        <p:txBody>
          <a:bodyPr wrap="none" rtlCol="0">
            <a:spAutoFit/>
          </a:bodyPr>
          <a:lstStyle/>
          <a:p>
            <a:r>
              <a:rPr lang="en-US" dirty="0"/>
              <a:t>2</a:t>
            </a:r>
          </a:p>
        </p:txBody>
      </p:sp>
      <p:sp>
        <p:nvSpPr>
          <p:cNvPr id="35" name="TextBox 34"/>
          <p:cNvSpPr txBox="1"/>
          <p:nvPr/>
        </p:nvSpPr>
        <p:spPr>
          <a:xfrm>
            <a:off x="10954360" y="4749197"/>
            <a:ext cx="920188" cy="369332"/>
          </a:xfrm>
          <a:prstGeom prst="rect">
            <a:avLst/>
          </a:prstGeom>
          <a:noFill/>
        </p:spPr>
        <p:txBody>
          <a:bodyPr wrap="none" rtlCol="0">
            <a:spAutoFit/>
          </a:bodyPr>
          <a:lstStyle/>
          <a:p>
            <a:r>
              <a:rPr lang="en-US" dirty="0" err="1"/>
              <a:t>maxsize</a:t>
            </a:r>
            <a:endParaRPr lang="en-US" dirty="0"/>
          </a:p>
        </p:txBody>
      </p:sp>
      <p:sp>
        <p:nvSpPr>
          <p:cNvPr id="36" name="Rectangle 35"/>
          <p:cNvSpPr/>
          <p:nvPr/>
        </p:nvSpPr>
        <p:spPr>
          <a:xfrm>
            <a:off x="7651661" y="3840199"/>
            <a:ext cx="501739" cy="562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51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D22E3-0C66-42C8-A0C6-C95CB6DF4F5C}"/>
              </a:ext>
            </a:extLst>
          </p:cNvPr>
          <p:cNvSpPr>
            <a:spLocks noGrp="1"/>
          </p:cNvSpPr>
          <p:nvPr>
            <p:ph type="title"/>
          </p:nvPr>
        </p:nvSpPr>
        <p:spPr>
          <a:xfrm>
            <a:off x="838200" y="365125"/>
            <a:ext cx="10515600" cy="1325563"/>
          </a:xfrm>
        </p:spPr>
        <p:txBody>
          <a:bodyPr/>
          <a:lstStyle/>
          <a:p>
            <a:r>
              <a:rPr lang="en-US" dirty="0" err="1"/>
              <a:t>Enqueue</a:t>
            </a:r>
            <a:r>
              <a:rPr lang="en-US" dirty="0"/>
              <a:t> Operation</a:t>
            </a:r>
          </a:p>
        </p:txBody>
      </p:sp>
      <p:sp>
        <p:nvSpPr>
          <p:cNvPr id="3" name="Content Placeholder 2">
            <a:extLst>
              <a:ext uri="{FF2B5EF4-FFF2-40B4-BE49-F238E27FC236}">
                <a16:creationId xmlns:a16="http://schemas.microsoft.com/office/drawing/2014/main" id="{AF5A0229-8639-414C-B4AE-1A77E2298883}"/>
              </a:ext>
            </a:extLst>
          </p:cNvPr>
          <p:cNvSpPr>
            <a:spLocks noGrp="1"/>
          </p:cNvSpPr>
          <p:nvPr>
            <p:ph idx="1"/>
          </p:nvPr>
        </p:nvSpPr>
        <p:spPr>
          <a:xfrm>
            <a:off x="838200" y="1825625"/>
            <a:ext cx="10515600" cy="4351338"/>
          </a:xfrm>
        </p:spPr>
        <p:txBody>
          <a:bodyPr>
            <a:normAutofit/>
          </a:bodyPr>
          <a:lstStyle/>
          <a:p>
            <a:pPr marL="0" indent="0">
              <a:buNone/>
            </a:pPr>
            <a:r>
              <a:rPr lang="en-US" dirty="0"/>
              <a:t>We call the INSERT operation on a queue ENQUEUE. When an element is </a:t>
            </a:r>
            <a:r>
              <a:rPr lang="en-US" dirty="0" err="1"/>
              <a:t>enqueued</a:t>
            </a:r>
            <a:r>
              <a:rPr lang="en-US" dirty="0"/>
              <a:t>, it takes its place at the tail of the queue, just as a newly arriving customer takes a place at the end of the line. Take a look at the steps:</a:t>
            </a:r>
          </a:p>
          <a:p>
            <a:endParaRPr lang="en-US" dirty="0"/>
          </a:p>
          <a:p>
            <a:r>
              <a:rPr lang="en-US" dirty="0"/>
              <a:t>Step 1 − Check if the queue is full.</a:t>
            </a:r>
          </a:p>
          <a:p>
            <a:r>
              <a:rPr lang="en-US" dirty="0"/>
              <a:t>Step 2 − If the queue is full, produce overflow error and exit.</a:t>
            </a:r>
          </a:p>
          <a:p>
            <a:r>
              <a:rPr lang="en-US" dirty="0"/>
              <a:t>Step 3 − If the queue is not full, increment rear pointer to point the next empty space.</a:t>
            </a:r>
          </a:p>
          <a:p>
            <a:r>
              <a:rPr lang="en-US" dirty="0"/>
              <a:t>Step 4 − Add data element to the queue location, where the rear is pointing.</a:t>
            </a:r>
          </a:p>
          <a:p>
            <a:r>
              <a:rPr lang="en-US" dirty="0"/>
              <a:t>Step 5 − return success</a:t>
            </a:r>
          </a:p>
          <a:p>
            <a:endParaRPr lang="en-US" dirty="0"/>
          </a:p>
        </p:txBody>
      </p:sp>
      <p:sp>
        <p:nvSpPr>
          <p:cNvPr id="4" name="Footer Placeholder 3">
            <a:extLst>
              <a:ext uri="{FF2B5EF4-FFF2-40B4-BE49-F238E27FC236}">
                <a16:creationId xmlns:a16="http://schemas.microsoft.com/office/drawing/2014/main" id="{984BC8F6-3E29-4E5C-B208-700D56577F64}"/>
              </a:ext>
            </a:extLst>
          </p:cNvPr>
          <p:cNvSpPr>
            <a:spLocks noGrp="1"/>
          </p:cNvSpPr>
          <p:nvPr>
            <p:ph type="ftr" sz="quarter" idx="11"/>
          </p:nvPr>
        </p:nvSpPr>
        <p:spPr>
          <a:xfrm>
            <a:off x="4038600" y="6356350"/>
            <a:ext cx="4114800" cy="365125"/>
          </a:xfrm>
        </p:spPr>
        <p:txBody>
          <a:bodyPr/>
          <a:lstStyle/>
          <a:p>
            <a:r>
              <a:rPr lang="en-US"/>
              <a:t>Data Structure &amp; Algorithms Fall 2021</a:t>
            </a:r>
            <a:endParaRPr lang="en-US" dirty="0"/>
          </a:p>
        </p:txBody>
      </p:sp>
      <p:sp>
        <p:nvSpPr>
          <p:cNvPr id="5" name="Slide Number Placeholder 4">
            <a:extLst>
              <a:ext uri="{FF2B5EF4-FFF2-40B4-BE49-F238E27FC236}">
                <a16:creationId xmlns:a16="http://schemas.microsoft.com/office/drawing/2014/main" id="{74994815-6E2E-4AA2-B8CF-C5A48A426B21}"/>
              </a:ext>
            </a:extLst>
          </p:cNvPr>
          <p:cNvSpPr>
            <a:spLocks noGrp="1"/>
          </p:cNvSpPr>
          <p:nvPr>
            <p:ph type="sldNum" sz="quarter" idx="12"/>
          </p:nvPr>
        </p:nvSpPr>
        <p:spPr>
          <a:xfrm>
            <a:off x="8610600" y="6356350"/>
            <a:ext cx="2743200" cy="365125"/>
          </a:xfrm>
        </p:spPr>
        <p:txBody>
          <a:bodyPr/>
          <a:lstStyle/>
          <a:p>
            <a:fld id="{BE0AF947-E962-4CDE-9BE9-1B36F7C4A011}" type="slidenum">
              <a:rPr lang="en-US" smtClean="0"/>
              <a:pPr/>
              <a:t>6</a:t>
            </a:fld>
            <a:endParaRPr lang="en-US"/>
          </a:p>
        </p:txBody>
      </p:sp>
    </p:spTree>
    <p:extLst>
      <p:ext uri="{BB962C8B-B14F-4D97-AF65-F5344CB8AC3E}">
        <p14:creationId xmlns:p14="http://schemas.microsoft.com/office/powerpoint/2010/main" val="1769385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D22E3-0C66-42C8-A0C6-C95CB6DF4F5C}"/>
              </a:ext>
            </a:extLst>
          </p:cNvPr>
          <p:cNvSpPr>
            <a:spLocks noGrp="1"/>
          </p:cNvSpPr>
          <p:nvPr>
            <p:ph type="title"/>
          </p:nvPr>
        </p:nvSpPr>
        <p:spPr>
          <a:xfrm>
            <a:off x="838200" y="365125"/>
            <a:ext cx="10515600" cy="1325563"/>
          </a:xfrm>
        </p:spPr>
        <p:txBody>
          <a:bodyPr/>
          <a:lstStyle/>
          <a:p>
            <a:r>
              <a:rPr lang="en-US" dirty="0" err="1"/>
              <a:t>Enqueue</a:t>
            </a:r>
            <a:r>
              <a:rPr lang="en-US" dirty="0"/>
              <a:t> Operation - Algorithm</a:t>
            </a:r>
          </a:p>
        </p:txBody>
      </p:sp>
      <p:graphicFrame>
        <p:nvGraphicFramePr>
          <p:cNvPr id="10" name="Content Placeholder 9">
            <a:extLst>
              <a:ext uri="{FF2B5EF4-FFF2-40B4-BE49-F238E27FC236}">
                <a16:creationId xmlns:a16="http://schemas.microsoft.com/office/drawing/2014/main" id="{B222DE92-C705-4854-AF27-46580F23B3F8}"/>
              </a:ext>
            </a:extLst>
          </p:cNvPr>
          <p:cNvGraphicFramePr>
            <a:graphicFrameLocks noGrp="1"/>
          </p:cNvGraphicFramePr>
          <p:nvPr>
            <p:ph idx="1"/>
            <p:extLst>
              <p:ext uri="{D42A27DB-BD31-4B8C-83A1-F6EECF244321}">
                <p14:modId xmlns:p14="http://schemas.microsoft.com/office/powerpoint/2010/main" val="397021658"/>
              </p:ext>
            </p:extLst>
          </p:nvPr>
        </p:nvGraphicFramePr>
        <p:xfrm>
          <a:off x="3352800" y="2225016"/>
          <a:ext cx="5257800" cy="2473960"/>
        </p:xfrm>
        <a:graphic>
          <a:graphicData uri="http://schemas.openxmlformats.org/drawingml/2006/table">
            <a:tbl>
              <a:tblPr/>
              <a:tblGrid>
                <a:gridCol w="5257800">
                  <a:extLst>
                    <a:ext uri="{9D8B030D-6E8A-4147-A177-3AD203B41FA5}">
                      <a16:colId xmlns:a16="http://schemas.microsoft.com/office/drawing/2014/main" val="2196726996"/>
                    </a:ext>
                  </a:extLst>
                </a:gridCol>
              </a:tblGrid>
              <a:tr h="0">
                <a:tc>
                  <a:txBody>
                    <a:bodyPr/>
                    <a:lstStyle/>
                    <a:p>
                      <a:pPr rtl="0" fontAlgn="t">
                        <a:spcBef>
                          <a:spcPts val="0"/>
                        </a:spcBef>
                        <a:spcAft>
                          <a:spcPts val="0"/>
                        </a:spcAft>
                      </a:pPr>
                      <a:r>
                        <a:rPr lang="en-US" sz="1400" b="0" i="0" u="none" strike="noStrike" dirty="0">
                          <a:solidFill>
                            <a:srgbClr val="FCC28C"/>
                          </a:solidFill>
                          <a:effectLst/>
                          <a:latin typeface="Consolas" panose="020B0609020204030204" pitchFamily="49" charset="0"/>
                        </a:rPr>
                        <a:t>int</a:t>
                      </a:r>
                      <a:r>
                        <a:rPr lang="en-US" sz="1400" b="0" i="0" u="none" strike="noStrike" dirty="0">
                          <a:solidFill>
                            <a:srgbClr val="FFFFFF"/>
                          </a:solidFill>
                          <a:effectLst/>
                          <a:latin typeface="Consolas" panose="020B0609020204030204" pitchFamily="49" charset="0"/>
                        </a:rPr>
                        <a:t> items[</a:t>
                      </a:r>
                      <a:r>
                        <a:rPr lang="en-US" sz="1400" b="0" i="0" u="none" strike="noStrike" dirty="0" err="1">
                          <a:solidFill>
                            <a:srgbClr val="FFFFFF"/>
                          </a:solidFill>
                          <a:effectLst/>
                          <a:latin typeface="Consolas" panose="020B0609020204030204" pitchFamily="49" charset="0"/>
                        </a:rPr>
                        <a:t>maxsize</a:t>
                      </a:r>
                      <a:r>
                        <a:rPr lang="en-US" sz="1400" b="0" i="0" u="none" strike="noStrike" dirty="0">
                          <a:solidFill>
                            <a:srgbClr val="FFFFFF"/>
                          </a:solidFill>
                          <a:effectLst/>
                          <a:latin typeface="Consolas" panose="020B0609020204030204" pitchFamily="49" charset="0"/>
                        </a:rPr>
                        <a:t>];</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CC28C"/>
                          </a:solidFill>
                          <a:effectLst/>
                          <a:latin typeface="Consolas" panose="020B0609020204030204" pitchFamily="49" charset="0"/>
                        </a:rPr>
                        <a:t>int</a:t>
                      </a:r>
                      <a:r>
                        <a:rPr lang="en-US" sz="1400" b="0" i="0" u="none" strike="noStrike" dirty="0">
                          <a:solidFill>
                            <a:srgbClr val="FFFFFF"/>
                          </a:solidFill>
                          <a:effectLst/>
                          <a:latin typeface="Consolas" panose="020B0609020204030204" pitchFamily="49" charset="0"/>
                        </a:rPr>
                        <a:t> front, rear;</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CC28C"/>
                          </a:solidFill>
                          <a:effectLst/>
                          <a:latin typeface="Consolas" panose="020B0609020204030204" pitchFamily="49" charset="0"/>
                        </a:rPr>
                        <a:t>int</a:t>
                      </a:r>
                      <a:r>
                        <a:rPr lang="en-US" sz="1400" b="0" i="0" u="none" strike="noStrike" dirty="0">
                          <a:solidFill>
                            <a:srgbClr val="FFFFFF"/>
                          </a:solidFill>
                          <a:effectLst/>
                          <a:latin typeface="Consolas" panose="020B0609020204030204" pitchFamily="49" charset="0"/>
                        </a:rPr>
                        <a:t> Enqueue (</a:t>
                      </a:r>
                      <a:r>
                        <a:rPr lang="en-US" sz="1400" b="0" i="0" u="none" strike="noStrike" dirty="0">
                          <a:solidFill>
                            <a:srgbClr val="FCC28C"/>
                          </a:solidFill>
                          <a:effectLst/>
                          <a:latin typeface="Consolas" panose="020B0609020204030204" pitchFamily="49" charset="0"/>
                        </a:rPr>
                        <a:t>int</a:t>
                      </a:r>
                      <a:r>
                        <a:rPr lang="en-US" sz="1400" b="0" i="0" u="none" strike="noStrike" dirty="0">
                          <a:solidFill>
                            <a:srgbClr val="FFFFFF"/>
                          </a:solidFill>
                          <a:effectLst/>
                          <a:latin typeface="Consolas" panose="020B0609020204030204" pitchFamily="49" charset="0"/>
                        </a:rPr>
                        <a:t> item){</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if</a:t>
                      </a:r>
                      <a:r>
                        <a:rPr lang="en-US" sz="1400" b="0" i="0" u="none" strike="noStrike" dirty="0">
                          <a:solidFill>
                            <a:srgbClr val="FFFFFF"/>
                          </a:solidFill>
                          <a:effectLst/>
                          <a:latin typeface="Consolas" panose="020B0609020204030204" pitchFamily="49" charset="0"/>
                        </a:rPr>
                        <a:t>(rear == </a:t>
                      </a:r>
                      <a:r>
                        <a:rPr lang="en-US" sz="1400" b="0" i="0" u="none" strike="noStrike" dirty="0" err="1">
                          <a:solidFill>
                            <a:srgbClr val="FFFFFF"/>
                          </a:solidFill>
                          <a:effectLst/>
                          <a:latin typeface="Consolas" panose="020B0609020204030204" pitchFamily="49" charset="0"/>
                        </a:rPr>
                        <a:t>maxsize</a:t>
                      </a:r>
                      <a:r>
                        <a:rPr lang="en-US" sz="1400" b="0" i="0" u="none" strike="noStrike" dirty="0">
                          <a:solidFill>
                            <a:srgbClr val="FFFFFF"/>
                          </a:solidFill>
                          <a:effectLst/>
                          <a:latin typeface="Consolas" panose="020B0609020204030204" pitchFamily="49" charset="0"/>
                        </a:rPr>
                        <a:t>){</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fa-IR" sz="1400" b="0" i="0" u="none" strike="noStrike" dirty="0">
                          <a:solidFill>
                            <a:srgbClr val="FFFFFF"/>
                          </a:solidFill>
                          <a:effectLst/>
                          <a:latin typeface="Consolas" panose="020B0609020204030204" pitchFamily="49" charset="0"/>
                        </a:rPr>
                        <a:t>    </a:t>
                      </a:r>
                      <a:r>
                        <a:rPr lang="en-US" sz="1400" b="0" i="0" u="none" strike="noStrike" dirty="0">
                          <a:solidFill>
                            <a:srgbClr val="FFFFAA"/>
                          </a:solidFill>
                          <a:effectLst/>
                          <a:latin typeface="Consolas" panose="020B0609020204030204" pitchFamily="49" charset="0"/>
                        </a:rPr>
                        <a:t>print</a:t>
                      </a:r>
                      <a:r>
                        <a:rPr lang="en-US" sz="1400" b="0" i="0" u="none" strike="noStrike" dirty="0">
                          <a:solidFill>
                            <a:srgbClr val="FFFFFF"/>
                          </a:solidFill>
                          <a:effectLst/>
                          <a:latin typeface="Consolas" panose="020B0609020204030204" pitchFamily="49" charset="0"/>
                        </a:rPr>
                        <a:t>(</a:t>
                      </a:r>
                      <a:r>
                        <a:rPr lang="en-US" sz="1400" b="0" i="0" u="none" strike="noStrike" dirty="0">
                          <a:solidFill>
                            <a:srgbClr val="A2FCA2"/>
                          </a:solidFill>
                          <a:effectLst/>
                          <a:latin typeface="Consolas" panose="020B0609020204030204" pitchFamily="49" charset="0"/>
                        </a:rPr>
                        <a:t>"Queue is full!"</a:t>
                      </a:r>
                      <a:r>
                        <a:rPr lang="en-US" sz="1400" b="0" i="0" u="none" strike="noStrike" dirty="0">
                          <a:solidFill>
                            <a:srgbClr val="FFFFFF"/>
                          </a:solidFill>
                          <a:effectLst/>
                          <a:latin typeface="Consolas" panose="020B0609020204030204" pitchFamily="49" charset="0"/>
                        </a:rPr>
                        <a:t>);</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fa-IR"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return</a:t>
                      </a: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D36363"/>
                          </a:solidFill>
                          <a:effectLst/>
                          <a:latin typeface="Consolas" panose="020B0609020204030204" pitchFamily="49" charset="0"/>
                        </a:rPr>
                        <a:t>-1</a:t>
                      </a: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888888"/>
                          </a:solidFill>
                          <a:effectLst/>
                          <a:latin typeface="Consolas" panose="020B0609020204030204" pitchFamily="49" charset="0"/>
                        </a:rPr>
                        <a:t>//Error!</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fa-IR" sz="1400" b="0" i="0" u="none" strike="noStrike" dirty="0">
                          <a:solidFill>
                            <a:srgbClr val="FFFFFF"/>
                          </a:solidFill>
                          <a:effectLst/>
                          <a:latin typeface="Consolas" panose="020B0609020204030204" pitchFamily="49" charset="0"/>
                        </a:rPr>
                        <a:t> </a:t>
                      </a:r>
                      <a:endParaRPr lang="en-US" sz="1400" b="0" i="0" u="none" strike="noStrike" dirty="0">
                        <a:solidFill>
                          <a:srgbClr val="FFFFFF"/>
                        </a:solidFill>
                        <a:effectLst/>
                        <a:latin typeface="Consolas" panose="020B0609020204030204" pitchFamily="49" charset="0"/>
                      </a:endParaRPr>
                    </a:p>
                    <a:p>
                      <a:pPr rtl="0" fontAlgn="t">
                        <a:spcBef>
                          <a:spcPts val="0"/>
                        </a:spcBef>
                        <a:spcAft>
                          <a:spcPts val="0"/>
                        </a:spcAft>
                      </a:pPr>
                      <a:r>
                        <a:rPr lang="en-US" sz="1400" b="0" i="0" u="none" strike="noStrike" dirty="0">
                          <a:solidFill>
                            <a:srgbClr val="FFFFFF"/>
                          </a:solidFill>
                          <a:effectLst/>
                          <a:latin typeface="Consolas" panose="020B0609020204030204" pitchFamily="49" charset="0"/>
                        </a:rPr>
                        <a:t>  items[++rear] = item;</a:t>
                      </a:r>
                      <a:br>
                        <a:rPr lang="en-US" sz="1400" b="0" i="0" u="none" strike="noStrike" dirty="0">
                          <a:solidFill>
                            <a:srgbClr val="FFFFFF"/>
                          </a:solidFill>
                          <a:effectLst/>
                          <a:latin typeface="Consolas" panose="020B0609020204030204" pitchFamily="49" charset="0"/>
                        </a:rPr>
                      </a:br>
                      <a:r>
                        <a:rPr lang="fa-IR"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return</a:t>
                      </a: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D36363"/>
                          </a:solidFill>
                          <a:effectLst/>
                          <a:latin typeface="Consolas" panose="020B0609020204030204" pitchFamily="49" charset="0"/>
                        </a:rPr>
                        <a:t>0</a:t>
                      </a: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888888"/>
                          </a:solidFill>
                          <a:effectLst/>
                          <a:latin typeface="Consolas" panose="020B0609020204030204" pitchFamily="49" charset="0"/>
                        </a:rPr>
                        <a:t>//Success!</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a:t>
                      </a:r>
                      <a:endParaRPr lang="en-US" sz="1400" dirty="0">
                        <a:effectLst/>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2177961404"/>
                  </a:ext>
                </a:extLst>
              </a:tr>
            </a:tbl>
          </a:graphicData>
        </a:graphic>
      </p:graphicFrame>
      <p:sp>
        <p:nvSpPr>
          <p:cNvPr id="4" name="Footer Placeholder 3">
            <a:extLst>
              <a:ext uri="{FF2B5EF4-FFF2-40B4-BE49-F238E27FC236}">
                <a16:creationId xmlns:a16="http://schemas.microsoft.com/office/drawing/2014/main" id="{984BC8F6-3E29-4E5C-B208-700D56577F64}"/>
              </a:ext>
            </a:extLst>
          </p:cNvPr>
          <p:cNvSpPr>
            <a:spLocks noGrp="1"/>
          </p:cNvSpPr>
          <p:nvPr>
            <p:ph type="ftr" sz="quarter" idx="11"/>
          </p:nvPr>
        </p:nvSpPr>
        <p:spPr>
          <a:xfrm>
            <a:off x="4038600" y="6356350"/>
            <a:ext cx="4114800" cy="365125"/>
          </a:xfrm>
        </p:spPr>
        <p:txBody>
          <a:bodyPr/>
          <a:lstStyle/>
          <a:p>
            <a:r>
              <a:rPr lang="en-US"/>
              <a:t>Data Structure &amp; Algorithms Fall 2021</a:t>
            </a:r>
            <a:endParaRPr lang="en-US" dirty="0"/>
          </a:p>
        </p:txBody>
      </p:sp>
      <p:sp>
        <p:nvSpPr>
          <p:cNvPr id="5" name="Slide Number Placeholder 4">
            <a:extLst>
              <a:ext uri="{FF2B5EF4-FFF2-40B4-BE49-F238E27FC236}">
                <a16:creationId xmlns:a16="http://schemas.microsoft.com/office/drawing/2014/main" id="{74994815-6E2E-4AA2-B8CF-C5A48A426B21}"/>
              </a:ext>
            </a:extLst>
          </p:cNvPr>
          <p:cNvSpPr>
            <a:spLocks noGrp="1"/>
          </p:cNvSpPr>
          <p:nvPr>
            <p:ph type="sldNum" sz="quarter" idx="12"/>
          </p:nvPr>
        </p:nvSpPr>
        <p:spPr>
          <a:xfrm>
            <a:off x="8610600" y="6356350"/>
            <a:ext cx="2743200" cy="365125"/>
          </a:xfrm>
        </p:spPr>
        <p:txBody>
          <a:bodyPr/>
          <a:lstStyle/>
          <a:p>
            <a:fld id="{BE0AF947-E962-4CDE-9BE9-1B36F7C4A011}" type="slidenum">
              <a:rPr lang="en-US" smtClean="0"/>
              <a:pPr/>
              <a:t>7</a:t>
            </a:fld>
            <a:endParaRPr lang="en-US"/>
          </a:p>
        </p:txBody>
      </p:sp>
      <p:sp>
        <p:nvSpPr>
          <p:cNvPr id="11" name="Rectangle 1">
            <a:extLst>
              <a:ext uri="{FF2B5EF4-FFF2-40B4-BE49-F238E27FC236}">
                <a16:creationId xmlns:a16="http://schemas.microsoft.com/office/drawing/2014/main" id="{7AA34194-5BE9-465C-B41D-A0A3A50F8425}"/>
              </a:ext>
            </a:extLst>
          </p:cNvPr>
          <p:cNvSpPr>
            <a:spLocks noChangeArrowheads="1"/>
          </p:cNvSpPr>
          <p:nvPr/>
        </p:nvSpPr>
        <p:spPr bwMode="auto">
          <a:xfrm>
            <a:off x="2514600" y="-815534"/>
            <a:ext cx="6096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82490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D22E3-0C66-42C8-A0C6-C95CB6DF4F5C}"/>
              </a:ext>
            </a:extLst>
          </p:cNvPr>
          <p:cNvSpPr>
            <a:spLocks noGrp="1"/>
          </p:cNvSpPr>
          <p:nvPr>
            <p:ph type="title"/>
          </p:nvPr>
        </p:nvSpPr>
        <p:spPr>
          <a:xfrm>
            <a:off x="838200" y="365125"/>
            <a:ext cx="10515600" cy="1325563"/>
          </a:xfrm>
        </p:spPr>
        <p:txBody>
          <a:bodyPr/>
          <a:lstStyle/>
          <a:p>
            <a:r>
              <a:rPr lang="en-US" dirty="0" err="1"/>
              <a:t>Dequeue</a:t>
            </a:r>
            <a:r>
              <a:rPr lang="en-US" dirty="0"/>
              <a:t> Operation</a:t>
            </a:r>
          </a:p>
        </p:txBody>
      </p:sp>
      <p:sp>
        <p:nvSpPr>
          <p:cNvPr id="3" name="Content Placeholder 2">
            <a:extLst>
              <a:ext uri="{FF2B5EF4-FFF2-40B4-BE49-F238E27FC236}">
                <a16:creationId xmlns:a16="http://schemas.microsoft.com/office/drawing/2014/main" id="{AF5A0229-8639-414C-B4AE-1A77E2298883}"/>
              </a:ext>
            </a:extLst>
          </p:cNvPr>
          <p:cNvSpPr>
            <a:spLocks noGrp="1"/>
          </p:cNvSpPr>
          <p:nvPr>
            <p:ph idx="1"/>
          </p:nvPr>
        </p:nvSpPr>
        <p:spPr>
          <a:xfrm>
            <a:off x="838200" y="1825625"/>
            <a:ext cx="10515600" cy="4351338"/>
          </a:xfrm>
        </p:spPr>
        <p:txBody>
          <a:bodyPr>
            <a:normAutofit/>
          </a:bodyPr>
          <a:lstStyle/>
          <a:p>
            <a:pPr marL="0" indent="0">
              <a:buNone/>
            </a:pPr>
            <a:r>
              <a:rPr lang="en-US" dirty="0"/>
              <a:t>We call the DELETE operation on a queue DEQUEUE. Accessing data from the queue is a process of two tasks − access the data where front is pointing and remove the data after access. The following steps are taken to perform </a:t>
            </a:r>
            <a:r>
              <a:rPr lang="en-US" dirty="0" err="1"/>
              <a:t>dequeue</a:t>
            </a:r>
            <a:r>
              <a:rPr lang="en-US" dirty="0"/>
              <a:t> operation:</a:t>
            </a:r>
          </a:p>
          <a:p>
            <a:endParaRPr lang="en-US" dirty="0"/>
          </a:p>
          <a:p>
            <a:r>
              <a:rPr lang="en-US" dirty="0"/>
              <a:t>Step 1 − Check if the queue is empty.</a:t>
            </a:r>
          </a:p>
          <a:p>
            <a:r>
              <a:rPr lang="en-US" dirty="0"/>
              <a:t>Step 2 − If the queue is empty, produce underflow error and exit.</a:t>
            </a:r>
          </a:p>
          <a:p>
            <a:r>
              <a:rPr lang="en-US" dirty="0"/>
              <a:t>Step 3 − If the queue is not empty, access the data where front is pointing.</a:t>
            </a:r>
          </a:p>
          <a:p>
            <a:r>
              <a:rPr lang="en-US" dirty="0"/>
              <a:t>Step 4 − Increment front pointer to point to the next available data element.</a:t>
            </a:r>
          </a:p>
          <a:p>
            <a:r>
              <a:rPr lang="en-US" dirty="0"/>
              <a:t>Step 5 − Return success.</a:t>
            </a:r>
          </a:p>
          <a:p>
            <a:endParaRPr lang="en-US" dirty="0"/>
          </a:p>
        </p:txBody>
      </p:sp>
      <p:sp>
        <p:nvSpPr>
          <p:cNvPr id="4" name="Footer Placeholder 3">
            <a:extLst>
              <a:ext uri="{FF2B5EF4-FFF2-40B4-BE49-F238E27FC236}">
                <a16:creationId xmlns:a16="http://schemas.microsoft.com/office/drawing/2014/main" id="{984BC8F6-3E29-4E5C-B208-700D56577F64}"/>
              </a:ext>
            </a:extLst>
          </p:cNvPr>
          <p:cNvSpPr>
            <a:spLocks noGrp="1"/>
          </p:cNvSpPr>
          <p:nvPr>
            <p:ph type="ftr" sz="quarter" idx="11"/>
          </p:nvPr>
        </p:nvSpPr>
        <p:spPr>
          <a:xfrm>
            <a:off x="4038600" y="6356350"/>
            <a:ext cx="4114800" cy="365125"/>
          </a:xfrm>
        </p:spPr>
        <p:txBody>
          <a:bodyPr/>
          <a:lstStyle/>
          <a:p>
            <a:r>
              <a:rPr lang="en-US"/>
              <a:t>Data Structure &amp; Algorithms Fall 2021</a:t>
            </a:r>
            <a:endParaRPr lang="en-US" dirty="0"/>
          </a:p>
        </p:txBody>
      </p:sp>
      <p:sp>
        <p:nvSpPr>
          <p:cNvPr id="5" name="Slide Number Placeholder 4">
            <a:extLst>
              <a:ext uri="{FF2B5EF4-FFF2-40B4-BE49-F238E27FC236}">
                <a16:creationId xmlns:a16="http://schemas.microsoft.com/office/drawing/2014/main" id="{74994815-6E2E-4AA2-B8CF-C5A48A426B21}"/>
              </a:ext>
            </a:extLst>
          </p:cNvPr>
          <p:cNvSpPr>
            <a:spLocks noGrp="1"/>
          </p:cNvSpPr>
          <p:nvPr>
            <p:ph type="sldNum" sz="quarter" idx="12"/>
          </p:nvPr>
        </p:nvSpPr>
        <p:spPr>
          <a:xfrm>
            <a:off x="8610600" y="6356350"/>
            <a:ext cx="2743200" cy="365125"/>
          </a:xfrm>
        </p:spPr>
        <p:txBody>
          <a:bodyPr/>
          <a:lstStyle/>
          <a:p>
            <a:fld id="{BE0AF947-E962-4CDE-9BE9-1B36F7C4A011}" type="slidenum">
              <a:rPr lang="en-US" smtClean="0"/>
              <a:pPr/>
              <a:t>8</a:t>
            </a:fld>
            <a:endParaRPr lang="en-US"/>
          </a:p>
        </p:txBody>
      </p:sp>
    </p:spTree>
    <p:extLst>
      <p:ext uri="{BB962C8B-B14F-4D97-AF65-F5344CB8AC3E}">
        <p14:creationId xmlns:p14="http://schemas.microsoft.com/office/powerpoint/2010/main" val="2031758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D22E3-0C66-42C8-A0C6-C95CB6DF4F5C}"/>
              </a:ext>
            </a:extLst>
          </p:cNvPr>
          <p:cNvSpPr>
            <a:spLocks noGrp="1"/>
          </p:cNvSpPr>
          <p:nvPr>
            <p:ph type="title"/>
          </p:nvPr>
        </p:nvSpPr>
        <p:spPr>
          <a:xfrm>
            <a:off x="838200" y="365125"/>
            <a:ext cx="10515600" cy="1325563"/>
          </a:xfrm>
        </p:spPr>
        <p:txBody>
          <a:bodyPr/>
          <a:lstStyle/>
          <a:p>
            <a:r>
              <a:rPr lang="en-US" dirty="0" err="1"/>
              <a:t>Dequeue</a:t>
            </a:r>
            <a:r>
              <a:rPr lang="en-US" dirty="0"/>
              <a:t> Operation - Algorithm</a:t>
            </a:r>
          </a:p>
        </p:txBody>
      </p:sp>
      <p:graphicFrame>
        <p:nvGraphicFramePr>
          <p:cNvPr id="10" name="Content Placeholder 9">
            <a:extLst>
              <a:ext uri="{FF2B5EF4-FFF2-40B4-BE49-F238E27FC236}">
                <a16:creationId xmlns:a16="http://schemas.microsoft.com/office/drawing/2014/main" id="{9BB1A907-93EF-45D1-B218-09BB8A9F5CFA}"/>
              </a:ext>
            </a:extLst>
          </p:cNvPr>
          <p:cNvGraphicFramePr>
            <a:graphicFrameLocks noGrp="1"/>
          </p:cNvGraphicFramePr>
          <p:nvPr>
            <p:ph idx="1"/>
            <p:extLst>
              <p:ext uri="{D42A27DB-BD31-4B8C-83A1-F6EECF244321}">
                <p14:modId xmlns:p14="http://schemas.microsoft.com/office/powerpoint/2010/main" val="3317635800"/>
              </p:ext>
            </p:extLst>
          </p:nvPr>
        </p:nvGraphicFramePr>
        <p:xfrm>
          <a:off x="3467100" y="2298700"/>
          <a:ext cx="5257800" cy="2260600"/>
        </p:xfrm>
        <a:graphic>
          <a:graphicData uri="http://schemas.openxmlformats.org/drawingml/2006/table">
            <a:tbl>
              <a:tblPr/>
              <a:tblGrid>
                <a:gridCol w="5257800">
                  <a:extLst>
                    <a:ext uri="{9D8B030D-6E8A-4147-A177-3AD203B41FA5}">
                      <a16:colId xmlns:a16="http://schemas.microsoft.com/office/drawing/2014/main" val="2006845748"/>
                    </a:ext>
                  </a:extLst>
                </a:gridCol>
              </a:tblGrid>
              <a:tr h="0">
                <a:tc>
                  <a:txBody>
                    <a:bodyPr/>
                    <a:lstStyle/>
                    <a:p>
                      <a:pPr rtl="0" fontAlgn="t">
                        <a:spcBef>
                          <a:spcPts val="0"/>
                        </a:spcBef>
                        <a:spcAft>
                          <a:spcPts val="0"/>
                        </a:spcAft>
                      </a:pPr>
                      <a:r>
                        <a:rPr lang="en-US" sz="1400" b="0" i="0" u="none" strike="noStrike" dirty="0">
                          <a:solidFill>
                            <a:srgbClr val="FCC28C"/>
                          </a:solidFill>
                          <a:effectLst/>
                          <a:latin typeface="Consolas" panose="020B0609020204030204" pitchFamily="49" charset="0"/>
                        </a:rPr>
                        <a:t>int</a:t>
                      </a:r>
                      <a:r>
                        <a:rPr lang="en-US" sz="1400" b="0" i="0" u="none" strike="noStrike" dirty="0">
                          <a:solidFill>
                            <a:srgbClr val="FFFFFF"/>
                          </a:solidFill>
                          <a:effectLst/>
                          <a:latin typeface="Consolas" panose="020B0609020204030204" pitchFamily="49" charset="0"/>
                        </a:rPr>
                        <a:t> items[</a:t>
                      </a:r>
                      <a:r>
                        <a:rPr lang="en-US" sz="1400" b="0" i="0" u="none" strike="noStrike" dirty="0" err="1">
                          <a:solidFill>
                            <a:srgbClr val="FFFFFF"/>
                          </a:solidFill>
                          <a:effectLst/>
                          <a:latin typeface="Consolas" panose="020B0609020204030204" pitchFamily="49" charset="0"/>
                        </a:rPr>
                        <a:t>maxsize</a:t>
                      </a:r>
                      <a:r>
                        <a:rPr lang="en-US" sz="1400" b="0" i="0" u="none" strike="noStrike" dirty="0">
                          <a:solidFill>
                            <a:srgbClr val="FFFFFF"/>
                          </a:solidFill>
                          <a:effectLst/>
                          <a:latin typeface="Consolas" panose="020B0609020204030204" pitchFamily="49" charset="0"/>
                        </a:rPr>
                        <a:t>];</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CC28C"/>
                          </a:solidFill>
                          <a:effectLst/>
                          <a:latin typeface="Consolas" panose="020B0609020204030204" pitchFamily="49" charset="0"/>
                        </a:rPr>
                        <a:t>int</a:t>
                      </a:r>
                      <a:r>
                        <a:rPr lang="en-US" sz="1400" b="0" i="0" u="none" strike="noStrike" dirty="0">
                          <a:solidFill>
                            <a:srgbClr val="FFFFFF"/>
                          </a:solidFill>
                          <a:effectLst/>
                          <a:latin typeface="Consolas" panose="020B0609020204030204" pitchFamily="49" charset="0"/>
                        </a:rPr>
                        <a:t> front, rear;</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CC28C"/>
                          </a:solidFill>
                          <a:effectLst/>
                          <a:latin typeface="Consolas" panose="020B0609020204030204" pitchFamily="49" charset="0"/>
                        </a:rPr>
                        <a:t>int</a:t>
                      </a:r>
                      <a:r>
                        <a:rPr lang="en-US" sz="1400" b="0" i="0" u="none" strike="noStrike" dirty="0">
                          <a:solidFill>
                            <a:srgbClr val="FFFFFF"/>
                          </a:solidFill>
                          <a:effectLst/>
                          <a:latin typeface="Consolas" panose="020B0609020204030204" pitchFamily="49" charset="0"/>
                        </a:rPr>
                        <a:t> Dequeue (){</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if</a:t>
                      </a:r>
                      <a:r>
                        <a:rPr lang="en-US" sz="1400" b="0" i="0" u="none" strike="noStrike" dirty="0">
                          <a:solidFill>
                            <a:srgbClr val="FFFFFF"/>
                          </a:solidFill>
                          <a:effectLst/>
                          <a:latin typeface="Consolas" panose="020B0609020204030204" pitchFamily="49" charset="0"/>
                        </a:rPr>
                        <a:t>(rear+</a:t>
                      </a:r>
                      <a:r>
                        <a:rPr lang="en-US" sz="1400" b="0" i="0" u="none" strike="noStrike" dirty="0">
                          <a:solidFill>
                            <a:srgbClr val="D36363"/>
                          </a:solidFill>
                          <a:effectLst/>
                          <a:latin typeface="Consolas" panose="020B0609020204030204" pitchFamily="49" charset="0"/>
                        </a:rPr>
                        <a:t>1</a:t>
                      </a:r>
                      <a:r>
                        <a:rPr lang="en-US" sz="1400" b="0" i="0" u="none" strike="noStrike" dirty="0">
                          <a:solidFill>
                            <a:srgbClr val="FFFFFF"/>
                          </a:solidFill>
                          <a:effectLst/>
                          <a:latin typeface="Consolas" panose="020B0609020204030204" pitchFamily="49" charset="0"/>
                        </a:rPr>
                        <a:t> == front){</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fa-IR" sz="1400" b="0" i="0" u="none" strike="noStrike" dirty="0">
                          <a:solidFill>
                            <a:srgbClr val="FFFFFF"/>
                          </a:solidFill>
                          <a:effectLst/>
                          <a:latin typeface="Consolas" panose="020B0609020204030204" pitchFamily="49" charset="0"/>
                        </a:rPr>
                        <a:t>    </a:t>
                      </a:r>
                      <a:r>
                        <a:rPr lang="en-US" sz="1400" b="0" i="0" u="none" strike="noStrike" dirty="0">
                          <a:solidFill>
                            <a:srgbClr val="FFFFAA"/>
                          </a:solidFill>
                          <a:effectLst/>
                          <a:latin typeface="Consolas" panose="020B0609020204030204" pitchFamily="49" charset="0"/>
                        </a:rPr>
                        <a:t>print</a:t>
                      </a:r>
                      <a:r>
                        <a:rPr lang="en-US" sz="1400" b="0" i="0" u="none" strike="noStrike" dirty="0">
                          <a:solidFill>
                            <a:srgbClr val="FFFFFF"/>
                          </a:solidFill>
                          <a:effectLst/>
                          <a:latin typeface="Consolas" panose="020B0609020204030204" pitchFamily="49" charset="0"/>
                        </a:rPr>
                        <a:t>(</a:t>
                      </a:r>
                      <a:r>
                        <a:rPr lang="en-US" sz="1400" b="0" i="0" u="none" strike="noStrike" dirty="0">
                          <a:solidFill>
                            <a:srgbClr val="A2FCA2"/>
                          </a:solidFill>
                          <a:effectLst/>
                          <a:latin typeface="Consolas" panose="020B0609020204030204" pitchFamily="49" charset="0"/>
                        </a:rPr>
                        <a:t>"Queue is empty!"</a:t>
                      </a:r>
                      <a:r>
                        <a:rPr lang="en-US" sz="1400" b="0" i="0" u="none" strike="noStrike" dirty="0">
                          <a:solidFill>
                            <a:srgbClr val="FFFFFF"/>
                          </a:solidFill>
                          <a:effectLst/>
                          <a:latin typeface="Consolas" panose="020B0609020204030204" pitchFamily="49" charset="0"/>
                        </a:rPr>
                        <a:t>);</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fa-IR"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return</a:t>
                      </a: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D36363"/>
                          </a:solidFill>
                          <a:effectLst/>
                          <a:latin typeface="Consolas" panose="020B0609020204030204" pitchFamily="49" charset="0"/>
                        </a:rPr>
                        <a:t>-1</a:t>
                      </a: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888888"/>
                          </a:solidFill>
                          <a:effectLst/>
                          <a:latin typeface="Consolas" panose="020B0609020204030204" pitchFamily="49" charset="0"/>
                        </a:rPr>
                        <a:t>//Error!</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p>
                    <a:p>
                      <a:pPr rtl="0" fontAlgn="t">
                        <a:spcBef>
                          <a:spcPts val="0"/>
                        </a:spcBef>
                        <a:spcAft>
                          <a:spcPts val="0"/>
                        </a:spcAft>
                      </a:pPr>
                      <a:endParaRPr lang="en-US" sz="1400" b="0" i="0" u="none" strike="noStrike" dirty="0">
                        <a:solidFill>
                          <a:srgbClr val="FFFFFF"/>
                        </a:solidFill>
                        <a:effectLst/>
                        <a:latin typeface="Consolas" panose="020B0609020204030204" pitchFamily="49" charset="0"/>
                      </a:endParaRPr>
                    </a:p>
                    <a:p>
                      <a:pPr rtl="0" fontAlgn="t">
                        <a:spcBef>
                          <a:spcPts val="0"/>
                        </a:spcBef>
                        <a:spcAft>
                          <a:spcPts val="0"/>
                        </a:spcAft>
                      </a:pPr>
                      <a:r>
                        <a:rPr lang="fa-IR"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return</a:t>
                      </a:r>
                      <a:r>
                        <a:rPr lang="en-US" sz="1400" b="0" i="0" u="none" strike="noStrike" dirty="0">
                          <a:solidFill>
                            <a:srgbClr val="FFFFFF"/>
                          </a:solidFill>
                          <a:effectLst/>
                          <a:latin typeface="Consolas" panose="020B0609020204030204" pitchFamily="49" charset="0"/>
                        </a:rPr>
                        <a:t> items[front++]; </a:t>
                      </a:r>
                      <a:r>
                        <a:rPr lang="en-US" sz="1400" b="0" i="0" u="none" strike="noStrike" dirty="0">
                          <a:solidFill>
                            <a:srgbClr val="888888"/>
                          </a:solidFill>
                          <a:effectLst/>
                          <a:latin typeface="Consolas" panose="020B0609020204030204" pitchFamily="49" charset="0"/>
                        </a:rPr>
                        <a:t>//Success!</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a:t>
                      </a:r>
                      <a:endParaRPr lang="en-US" sz="1400" dirty="0">
                        <a:effectLst/>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2668374144"/>
                  </a:ext>
                </a:extLst>
              </a:tr>
            </a:tbl>
          </a:graphicData>
        </a:graphic>
      </p:graphicFrame>
      <p:sp>
        <p:nvSpPr>
          <p:cNvPr id="4" name="Footer Placeholder 3">
            <a:extLst>
              <a:ext uri="{FF2B5EF4-FFF2-40B4-BE49-F238E27FC236}">
                <a16:creationId xmlns:a16="http://schemas.microsoft.com/office/drawing/2014/main" id="{984BC8F6-3E29-4E5C-B208-700D56577F64}"/>
              </a:ext>
            </a:extLst>
          </p:cNvPr>
          <p:cNvSpPr>
            <a:spLocks noGrp="1"/>
          </p:cNvSpPr>
          <p:nvPr>
            <p:ph type="ftr" sz="quarter" idx="11"/>
          </p:nvPr>
        </p:nvSpPr>
        <p:spPr>
          <a:xfrm>
            <a:off x="4038600" y="6356350"/>
            <a:ext cx="4114800" cy="365125"/>
          </a:xfrm>
        </p:spPr>
        <p:txBody>
          <a:bodyPr/>
          <a:lstStyle/>
          <a:p>
            <a:r>
              <a:rPr lang="en-US"/>
              <a:t>Data Structure &amp; Algorithms Fall 2021</a:t>
            </a:r>
            <a:endParaRPr lang="en-US" dirty="0"/>
          </a:p>
        </p:txBody>
      </p:sp>
      <p:sp>
        <p:nvSpPr>
          <p:cNvPr id="5" name="Slide Number Placeholder 4">
            <a:extLst>
              <a:ext uri="{FF2B5EF4-FFF2-40B4-BE49-F238E27FC236}">
                <a16:creationId xmlns:a16="http://schemas.microsoft.com/office/drawing/2014/main" id="{74994815-6E2E-4AA2-B8CF-C5A48A426B21}"/>
              </a:ext>
            </a:extLst>
          </p:cNvPr>
          <p:cNvSpPr>
            <a:spLocks noGrp="1"/>
          </p:cNvSpPr>
          <p:nvPr>
            <p:ph type="sldNum" sz="quarter" idx="12"/>
          </p:nvPr>
        </p:nvSpPr>
        <p:spPr>
          <a:xfrm>
            <a:off x="8610600" y="6356350"/>
            <a:ext cx="2743200" cy="365125"/>
          </a:xfrm>
        </p:spPr>
        <p:txBody>
          <a:bodyPr/>
          <a:lstStyle/>
          <a:p>
            <a:fld id="{BE0AF947-E962-4CDE-9BE9-1B36F7C4A011}" type="slidenum">
              <a:rPr lang="en-US" smtClean="0"/>
              <a:pPr/>
              <a:t>9</a:t>
            </a:fld>
            <a:endParaRPr lang="en-US"/>
          </a:p>
        </p:txBody>
      </p:sp>
      <p:sp>
        <p:nvSpPr>
          <p:cNvPr id="11" name="Rectangle 1">
            <a:extLst>
              <a:ext uri="{FF2B5EF4-FFF2-40B4-BE49-F238E27FC236}">
                <a16:creationId xmlns:a16="http://schemas.microsoft.com/office/drawing/2014/main" id="{14EDF4A7-1034-44BD-BBDB-0D7BC7FB1BA9}"/>
              </a:ext>
            </a:extLst>
          </p:cNvPr>
          <p:cNvSpPr>
            <a:spLocks noChangeArrowheads="1"/>
          </p:cNvSpPr>
          <p:nvPr/>
        </p:nvSpPr>
        <p:spPr bwMode="auto">
          <a:xfrm>
            <a:off x="2303585" y="-666859"/>
            <a:ext cx="6096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23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1126</TotalTime>
  <Words>1089</Words>
  <Application>Microsoft Office PowerPoint</Application>
  <PresentationFormat>Widescreen</PresentationFormat>
  <Paragraphs>115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Consolas</vt:lpstr>
      <vt:lpstr>Office Theme</vt:lpstr>
      <vt:lpstr>Data Structure &amp; Algorithms</vt:lpstr>
      <vt:lpstr>What is Queue?</vt:lpstr>
      <vt:lpstr>FIFO</vt:lpstr>
      <vt:lpstr>Operations on queue</vt:lpstr>
      <vt:lpstr>Rear and Front</vt:lpstr>
      <vt:lpstr>Enqueue Operation</vt:lpstr>
      <vt:lpstr>Enqueue Operation - Algorithm</vt:lpstr>
      <vt:lpstr>Dequeue Operation</vt:lpstr>
      <vt:lpstr>Dequeue Operation - Algorithm</vt:lpstr>
      <vt:lpstr>Where is the problem?</vt:lpstr>
      <vt:lpstr>Circular Queue</vt:lpstr>
      <vt:lpstr>Circular Queue</vt:lpstr>
      <vt:lpstr>Enqueue Operation - Algorithm</vt:lpstr>
      <vt:lpstr>Dequeue Operation - Algorithm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bardia ardakanian</dc:creator>
  <cp:lastModifiedBy>bardia ardakanian</cp:lastModifiedBy>
  <cp:revision>80</cp:revision>
  <dcterms:created xsi:type="dcterms:W3CDTF">2021-09-12T15:50:03Z</dcterms:created>
  <dcterms:modified xsi:type="dcterms:W3CDTF">2021-09-29T07:35:51Z</dcterms:modified>
</cp:coreProperties>
</file>