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5"/>
  </p:notesMasterIdLst>
  <p:handoutMasterIdLst>
    <p:handoutMasterId r:id="rId26"/>
  </p:handoutMasterIdLst>
  <p:sldIdLst>
    <p:sldId id="29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5211" autoAdjust="0"/>
  </p:normalViewPr>
  <p:slideViewPr>
    <p:cSldViewPr snapToGrid="0">
      <p:cViewPr varScale="1">
        <p:scale>
          <a:sx n="109" d="100"/>
          <a:sy n="109" d="100"/>
        </p:scale>
        <p:origin x="672" y="102"/>
      </p:cViewPr>
      <p:guideLst/>
    </p:cSldViewPr>
  </p:slideViewPr>
  <p:outlineViewPr>
    <p:cViewPr>
      <p:scale>
        <a:sx n="33" d="100"/>
        <a:sy n="33" d="100"/>
      </p:scale>
      <p:origin x="0" y="-2119"/>
    </p:cViewPr>
  </p:outlin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672D81-0C1C-459E-B70B-E828520A7D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1EAB226-EDC2-439F-BF45-730D4A3ECE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EC0D83-F72E-4AEA-876C-BD90A880B39B}" type="datetimeFigureOut">
              <a:rPr lang="en-US" smtClean="0"/>
              <a:t>10/8/2021</a:t>
            </a:fld>
            <a:endParaRPr lang="en-US"/>
          </a:p>
        </p:txBody>
      </p:sp>
      <p:sp>
        <p:nvSpPr>
          <p:cNvPr id="4" name="Footer Placeholder 3">
            <a:extLst>
              <a:ext uri="{FF2B5EF4-FFF2-40B4-BE49-F238E27FC236}">
                <a16:creationId xmlns:a16="http://schemas.microsoft.com/office/drawing/2014/main" id="{46BD4D08-39BA-408A-8F0F-C7D5EDFA1F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19FA4AE-87A0-4543-B85D-C2A6FB92D9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EFFFD0-39B8-4BBE-A061-C994BDCC2522}" type="slidenum">
              <a:rPr lang="en-US" smtClean="0"/>
              <a:t>‹#›</a:t>
            </a:fld>
            <a:endParaRPr lang="en-US"/>
          </a:p>
        </p:txBody>
      </p:sp>
    </p:spTree>
    <p:extLst>
      <p:ext uri="{BB962C8B-B14F-4D97-AF65-F5344CB8AC3E}">
        <p14:creationId xmlns:p14="http://schemas.microsoft.com/office/powerpoint/2010/main" val="37894171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EB042-B581-4BF1-8348-26C2FED55786}" type="datetimeFigureOut">
              <a:rPr lang="en-US" smtClean="0"/>
              <a:t>10/8/2021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C61E7-376F-454A-BC86-395D311225F5}" type="slidenum">
              <a:rPr lang="en-US" smtClean="0"/>
              <a:t>‹#›</a:t>
            </a:fld>
            <a:endParaRPr lang="en-US"/>
          </a:p>
        </p:txBody>
      </p:sp>
    </p:spTree>
    <p:extLst>
      <p:ext uri="{BB962C8B-B14F-4D97-AF65-F5344CB8AC3E}">
        <p14:creationId xmlns:p14="http://schemas.microsoft.com/office/powerpoint/2010/main" val="3764433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2e3ed9fb6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2e3ed9fb6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f2e3ed9fb6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f2fbf0cc59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f2fbf0cc59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f2fbf0cc59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2fbf0cc59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f2fbf0cc59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f2fbf0cc59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f2fbf0cc59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f2fbf0cc59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f2fbf0cc59_0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2fbf0cc59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2fbf0cc59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f2fbf0cc59_0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f2fbf0cc59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f2fbf0cc59_0_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gf2fbf0cc59_0_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f2fbf0cc59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f2fbf0cc59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f2fbf0cc59_0_10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f2fbf0cc59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f2fbf0cc59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f2fbf0cc59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f2fbf0cc59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f2fbf0cc59_0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f2fbf0cc59_0_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f2fbf0cc59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f2fbf0cc59_0_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f2fbf0cc59_0_9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f2fbf0cc59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f2fbf0cc59_0_1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gf2fbf0cc59_0_1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f2fbf0cc59_0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f2fbf0cc59_0_1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f2fbf0cc59_0_1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2e3ed9f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f2e3ed9fb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f2e3ed9fb6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7089-18D2-4A61-8765-69DC0A9D27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7E01FC-09F2-4911-8F6C-A917AEE3A1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2200A7-4B50-4337-BD35-0DB8E43696EE}"/>
              </a:ext>
            </a:extLst>
          </p:cNvPr>
          <p:cNvSpPr>
            <a:spLocks noGrp="1"/>
          </p:cNvSpPr>
          <p:nvPr>
            <p:ph type="dt" sz="half" idx="10"/>
          </p:nvPr>
        </p:nvSpPr>
        <p:spPr/>
        <p:txBody>
          <a:bodyPr/>
          <a:lstStyle/>
          <a:p>
            <a:fld id="{7D7ACD07-2A7D-4B45-B0E1-D44B3107DE54}" type="datetime1">
              <a:rPr lang="en-US" smtClean="0"/>
              <a:t>10/8/2021</a:t>
            </a:fld>
            <a:endParaRPr lang="en-US"/>
          </a:p>
        </p:txBody>
      </p:sp>
      <p:sp>
        <p:nvSpPr>
          <p:cNvPr id="5" name="Footer Placeholder 4">
            <a:extLst>
              <a:ext uri="{FF2B5EF4-FFF2-40B4-BE49-F238E27FC236}">
                <a16:creationId xmlns:a16="http://schemas.microsoft.com/office/drawing/2014/main" id="{BFBB5E64-C4A5-47C2-95B1-AAFAF18AA08C}"/>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D21E0044-7A08-4266-8ADD-51FEFECBFA81}"/>
              </a:ext>
            </a:extLst>
          </p:cNvPr>
          <p:cNvSpPr>
            <a:spLocks noGrp="1"/>
          </p:cNvSpPr>
          <p:nvPr>
            <p:ph type="sldNum" sz="quarter" idx="12"/>
          </p:nvPr>
        </p:nvSpPr>
        <p:spPr/>
        <p:txBody>
          <a:bodyPr/>
          <a:lstStyle/>
          <a:p>
            <a:fld id="{BE0AF947-E962-4CDE-9BE9-1B36F7C4A011}" type="slidenum">
              <a:rPr lang="en-US" smtClean="0"/>
              <a:t>‹#›</a:t>
            </a:fld>
            <a:endParaRPr lang="en-US"/>
          </a:p>
        </p:txBody>
      </p:sp>
      <p:pic>
        <p:nvPicPr>
          <p:cNvPr id="7" name="Picture 6">
            <a:extLst>
              <a:ext uri="{FF2B5EF4-FFF2-40B4-BE49-F238E27FC236}">
                <a16:creationId xmlns:a16="http://schemas.microsoft.com/office/drawing/2014/main" id="{EF3C7FCA-2C21-4A3C-A020-A892B60604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99669" y="588368"/>
            <a:ext cx="1468331" cy="1727795"/>
          </a:xfrm>
          <a:prstGeom prst="rect">
            <a:avLst/>
          </a:prstGeom>
        </p:spPr>
      </p:pic>
    </p:spTree>
    <p:extLst>
      <p:ext uri="{BB962C8B-B14F-4D97-AF65-F5344CB8AC3E}">
        <p14:creationId xmlns:p14="http://schemas.microsoft.com/office/powerpoint/2010/main" val="344850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A008-F3F7-4743-9E89-B35E622DA0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AF9ED2-A221-4220-80FC-D7ABE4CE0F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A1072-F552-46E1-8AAF-002604C0A7DC}"/>
              </a:ext>
            </a:extLst>
          </p:cNvPr>
          <p:cNvSpPr>
            <a:spLocks noGrp="1"/>
          </p:cNvSpPr>
          <p:nvPr>
            <p:ph type="dt" sz="half" idx="10"/>
          </p:nvPr>
        </p:nvSpPr>
        <p:spPr/>
        <p:txBody>
          <a:bodyPr/>
          <a:lstStyle/>
          <a:p>
            <a:fld id="{40F19078-E336-4B03-929D-4FE854C401BA}" type="datetime1">
              <a:rPr lang="en-US" smtClean="0"/>
              <a:t>10/8/2021</a:t>
            </a:fld>
            <a:endParaRPr lang="en-US"/>
          </a:p>
        </p:txBody>
      </p:sp>
      <p:sp>
        <p:nvSpPr>
          <p:cNvPr id="5" name="Footer Placeholder 4">
            <a:extLst>
              <a:ext uri="{FF2B5EF4-FFF2-40B4-BE49-F238E27FC236}">
                <a16:creationId xmlns:a16="http://schemas.microsoft.com/office/drawing/2014/main" id="{0DDCBFD0-2C4B-4863-A9CE-F5CC9BD541E4}"/>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73AB03CF-39BD-4826-A0E2-CA4E3398E7FC}"/>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312452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6F1C1-1636-4A2C-85CC-A61B691777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CB3A1F-7DD0-40D7-8143-C1A66C92E8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7F1EA-6E2A-4FB8-871E-8A720C14F097}"/>
              </a:ext>
            </a:extLst>
          </p:cNvPr>
          <p:cNvSpPr>
            <a:spLocks noGrp="1"/>
          </p:cNvSpPr>
          <p:nvPr>
            <p:ph type="dt" sz="half" idx="10"/>
          </p:nvPr>
        </p:nvSpPr>
        <p:spPr/>
        <p:txBody>
          <a:bodyPr/>
          <a:lstStyle/>
          <a:p>
            <a:fld id="{60C8CD40-79B3-442E-B631-B948D38E61BD}" type="datetime1">
              <a:rPr lang="en-US" smtClean="0"/>
              <a:t>10/8/2021</a:t>
            </a:fld>
            <a:endParaRPr lang="en-US"/>
          </a:p>
        </p:txBody>
      </p:sp>
      <p:sp>
        <p:nvSpPr>
          <p:cNvPr id="5" name="Footer Placeholder 4">
            <a:extLst>
              <a:ext uri="{FF2B5EF4-FFF2-40B4-BE49-F238E27FC236}">
                <a16:creationId xmlns:a16="http://schemas.microsoft.com/office/drawing/2014/main" id="{AF1DAA23-02B0-4EB4-9047-2EE51A0D6EF0}"/>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00313EB5-AC58-4A0B-A4D0-DBFC8763724E}"/>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180961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3F51-365F-4EA3-B7DC-4073582F6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77515E-148F-4FE6-989E-98CC86B6FAB1}"/>
              </a:ext>
            </a:extLst>
          </p:cNvPr>
          <p:cNvSpPr>
            <a:spLocks noGrp="1"/>
          </p:cNvSpPr>
          <p:nvPr>
            <p:ph idx="1"/>
          </p:nvPr>
        </p:nvSpPr>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5C8C40-767E-44C4-842A-35BF5C28B52E}"/>
              </a:ext>
            </a:extLst>
          </p:cNvPr>
          <p:cNvSpPr>
            <a:spLocks noGrp="1"/>
          </p:cNvSpPr>
          <p:nvPr>
            <p:ph type="dt" sz="half" idx="10"/>
          </p:nvPr>
        </p:nvSpPr>
        <p:spPr/>
        <p:txBody>
          <a:bodyPr/>
          <a:lstStyle/>
          <a:p>
            <a:fld id="{143DA67C-DC4D-4D44-9DE0-F00FA4E17ED3}" type="datetime1">
              <a:rPr lang="en-US" smtClean="0"/>
              <a:t>10/8/2021</a:t>
            </a:fld>
            <a:endParaRPr lang="en-US"/>
          </a:p>
        </p:txBody>
      </p:sp>
      <p:sp>
        <p:nvSpPr>
          <p:cNvPr id="5" name="Footer Placeholder 4">
            <a:extLst>
              <a:ext uri="{FF2B5EF4-FFF2-40B4-BE49-F238E27FC236}">
                <a16:creationId xmlns:a16="http://schemas.microsoft.com/office/drawing/2014/main" id="{B99EE830-B6AF-4E61-A5F7-13D301E1F36F}"/>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C7DF5CC3-F5AC-45F9-94C0-D8A083024F22}"/>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10968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3DAD-EE81-4925-8741-61A9D2E73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6410FC-E308-46EE-A88A-2973732FC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B0566A-4E8E-481E-B450-34FF8D5B7268}"/>
              </a:ext>
            </a:extLst>
          </p:cNvPr>
          <p:cNvSpPr>
            <a:spLocks noGrp="1"/>
          </p:cNvSpPr>
          <p:nvPr>
            <p:ph type="dt" sz="half" idx="10"/>
          </p:nvPr>
        </p:nvSpPr>
        <p:spPr/>
        <p:txBody>
          <a:bodyPr/>
          <a:lstStyle/>
          <a:p>
            <a:fld id="{2DB39D89-E28B-4B7B-847B-241239D6EA58}" type="datetime1">
              <a:rPr lang="en-US" smtClean="0"/>
              <a:t>10/8/2021</a:t>
            </a:fld>
            <a:endParaRPr lang="en-US"/>
          </a:p>
        </p:txBody>
      </p:sp>
      <p:sp>
        <p:nvSpPr>
          <p:cNvPr id="5" name="Footer Placeholder 4">
            <a:extLst>
              <a:ext uri="{FF2B5EF4-FFF2-40B4-BE49-F238E27FC236}">
                <a16:creationId xmlns:a16="http://schemas.microsoft.com/office/drawing/2014/main" id="{B15F0197-C673-4668-8009-D45AC0C20267}"/>
              </a:ext>
            </a:extLst>
          </p:cNvPr>
          <p:cNvSpPr>
            <a:spLocks noGrp="1"/>
          </p:cNvSpPr>
          <p:nvPr>
            <p:ph type="ftr" sz="quarter" idx="11"/>
          </p:nvPr>
        </p:nvSpPr>
        <p:spPr/>
        <p:txBody>
          <a:bodyPr/>
          <a:lstStyle/>
          <a:p>
            <a:r>
              <a:rPr lang="en-US"/>
              <a:t>Data Structure &amp; Algorithms Fall 2021</a:t>
            </a:r>
            <a:endParaRPr lang="en-US" dirty="0"/>
          </a:p>
        </p:txBody>
      </p:sp>
      <p:sp>
        <p:nvSpPr>
          <p:cNvPr id="6" name="Slide Number Placeholder 5">
            <a:extLst>
              <a:ext uri="{FF2B5EF4-FFF2-40B4-BE49-F238E27FC236}">
                <a16:creationId xmlns:a16="http://schemas.microsoft.com/office/drawing/2014/main" id="{F7FD3017-99C2-49B8-AECB-6DCCB6E462C7}"/>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260164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A17B-C94F-425D-8E74-F4C07646C1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92EE6-83E6-4A3F-A2CD-B9DE3C910C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40B6F-23A7-4F6D-B3E5-29F49B639B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49E53E-2974-4DCC-8AA8-E63A73400020}"/>
              </a:ext>
            </a:extLst>
          </p:cNvPr>
          <p:cNvSpPr>
            <a:spLocks noGrp="1"/>
          </p:cNvSpPr>
          <p:nvPr>
            <p:ph type="dt" sz="half" idx="10"/>
          </p:nvPr>
        </p:nvSpPr>
        <p:spPr/>
        <p:txBody>
          <a:bodyPr/>
          <a:lstStyle/>
          <a:p>
            <a:fld id="{A4DFFD71-1EF7-4E8B-9674-144C775C7A9D}" type="datetime1">
              <a:rPr lang="en-US" smtClean="0"/>
              <a:t>10/8/2021</a:t>
            </a:fld>
            <a:endParaRPr lang="en-US"/>
          </a:p>
        </p:txBody>
      </p:sp>
      <p:sp>
        <p:nvSpPr>
          <p:cNvPr id="6" name="Footer Placeholder 5">
            <a:extLst>
              <a:ext uri="{FF2B5EF4-FFF2-40B4-BE49-F238E27FC236}">
                <a16:creationId xmlns:a16="http://schemas.microsoft.com/office/drawing/2014/main" id="{AA02211D-EB7E-4035-B351-5A57FA40E1B6}"/>
              </a:ext>
            </a:extLst>
          </p:cNvPr>
          <p:cNvSpPr>
            <a:spLocks noGrp="1"/>
          </p:cNvSpPr>
          <p:nvPr>
            <p:ph type="ftr" sz="quarter" idx="11"/>
          </p:nvPr>
        </p:nvSpPr>
        <p:spPr/>
        <p:txBody>
          <a:bodyPr/>
          <a:lstStyle/>
          <a:p>
            <a:r>
              <a:rPr lang="en-US"/>
              <a:t>Data Structure &amp; Algorithms Fall 2021</a:t>
            </a:r>
            <a:endParaRPr lang="en-US" dirty="0"/>
          </a:p>
        </p:txBody>
      </p:sp>
      <p:sp>
        <p:nvSpPr>
          <p:cNvPr id="7" name="Slide Number Placeholder 6">
            <a:extLst>
              <a:ext uri="{FF2B5EF4-FFF2-40B4-BE49-F238E27FC236}">
                <a16:creationId xmlns:a16="http://schemas.microsoft.com/office/drawing/2014/main" id="{2EE017F6-4EB0-47C9-BB7E-9A7F1F813201}"/>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303791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2382-3010-477D-B799-987CB95BB9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3CA3D4-1C55-4F42-8B55-19E3D85D8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4D11DC-C9CF-42F4-9826-2CF13FFC61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9BD3B-8D60-4481-9543-3D7356D85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5C56A-5A10-48B8-A80F-E2F7323464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8D727-6EAD-4910-B6D1-45384B07FAE8}"/>
              </a:ext>
            </a:extLst>
          </p:cNvPr>
          <p:cNvSpPr>
            <a:spLocks noGrp="1"/>
          </p:cNvSpPr>
          <p:nvPr>
            <p:ph type="dt" sz="half" idx="10"/>
          </p:nvPr>
        </p:nvSpPr>
        <p:spPr/>
        <p:txBody>
          <a:bodyPr/>
          <a:lstStyle/>
          <a:p>
            <a:fld id="{7E5C4C2A-A2B1-4E20-870C-BE1627F17FB7}" type="datetime1">
              <a:rPr lang="en-US" smtClean="0"/>
              <a:t>10/8/2021</a:t>
            </a:fld>
            <a:endParaRPr lang="en-US"/>
          </a:p>
        </p:txBody>
      </p:sp>
      <p:sp>
        <p:nvSpPr>
          <p:cNvPr id="8" name="Footer Placeholder 7">
            <a:extLst>
              <a:ext uri="{FF2B5EF4-FFF2-40B4-BE49-F238E27FC236}">
                <a16:creationId xmlns:a16="http://schemas.microsoft.com/office/drawing/2014/main" id="{3C46FDB6-A89B-432D-8F17-50BA99C99965}"/>
              </a:ext>
            </a:extLst>
          </p:cNvPr>
          <p:cNvSpPr>
            <a:spLocks noGrp="1"/>
          </p:cNvSpPr>
          <p:nvPr>
            <p:ph type="ftr" sz="quarter" idx="11"/>
          </p:nvPr>
        </p:nvSpPr>
        <p:spPr/>
        <p:txBody>
          <a:bodyPr/>
          <a:lstStyle/>
          <a:p>
            <a:r>
              <a:rPr lang="en-US"/>
              <a:t>Data Structure &amp; Algorithms Fall 2021</a:t>
            </a:r>
            <a:endParaRPr lang="en-US" dirty="0"/>
          </a:p>
        </p:txBody>
      </p:sp>
      <p:sp>
        <p:nvSpPr>
          <p:cNvPr id="9" name="Slide Number Placeholder 8">
            <a:extLst>
              <a:ext uri="{FF2B5EF4-FFF2-40B4-BE49-F238E27FC236}">
                <a16:creationId xmlns:a16="http://schemas.microsoft.com/office/drawing/2014/main" id="{38265027-2A1C-473F-B1D2-C0DF99012BB2}"/>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199137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E121-3111-42E8-9BC5-265911AE8B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570307-EA02-4A53-B0EE-06316D0F569C}"/>
              </a:ext>
            </a:extLst>
          </p:cNvPr>
          <p:cNvSpPr>
            <a:spLocks noGrp="1"/>
          </p:cNvSpPr>
          <p:nvPr>
            <p:ph type="dt" sz="half" idx="10"/>
          </p:nvPr>
        </p:nvSpPr>
        <p:spPr/>
        <p:txBody>
          <a:bodyPr/>
          <a:lstStyle/>
          <a:p>
            <a:fld id="{F45FBEC7-C86D-4E61-B279-548620271C84}" type="datetime1">
              <a:rPr lang="en-US" smtClean="0"/>
              <a:t>10/8/2021</a:t>
            </a:fld>
            <a:endParaRPr lang="en-US"/>
          </a:p>
        </p:txBody>
      </p:sp>
      <p:sp>
        <p:nvSpPr>
          <p:cNvPr id="4" name="Footer Placeholder 3">
            <a:extLst>
              <a:ext uri="{FF2B5EF4-FFF2-40B4-BE49-F238E27FC236}">
                <a16:creationId xmlns:a16="http://schemas.microsoft.com/office/drawing/2014/main" id="{5BFFFD55-6BD8-4C1A-9A2A-FDC1D0E608D4}"/>
              </a:ext>
            </a:extLst>
          </p:cNvPr>
          <p:cNvSpPr>
            <a:spLocks noGrp="1"/>
          </p:cNvSpPr>
          <p:nvPr>
            <p:ph type="ftr" sz="quarter" idx="11"/>
          </p:nvPr>
        </p:nvSpPr>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A154D016-06D1-4C2D-9EAF-5FD50AD1AE49}"/>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25929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1A26D5-5427-4642-980B-3F595BC55B19}"/>
              </a:ext>
            </a:extLst>
          </p:cNvPr>
          <p:cNvSpPr>
            <a:spLocks noGrp="1"/>
          </p:cNvSpPr>
          <p:nvPr>
            <p:ph type="dt" sz="half" idx="10"/>
          </p:nvPr>
        </p:nvSpPr>
        <p:spPr/>
        <p:txBody>
          <a:bodyPr/>
          <a:lstStyle/>
          <a:p>
            <a:fld id="{EACC1EB9-169F-4E06-B134-2254D451126B}" type="datetime1">
              <a:rPr lang="en-US" smtClean="0"/>
              <a:t>10/8/2021</a:t>
            </a:fld>
            <a:endParaRPr lang="en-US"/>
          </a:p>
        </p:txBody>
      </p:sp>
      <p:sp>
        <p:nvSpPr>
          <p:cNvPr id="3" name="Footer Placeholder 2">
            <a:extLst>
              <a:ext uri="{FF2B5EF4-FFF2-40B4-BE49-F238E27FC236}">
                <a16:creationId xmlns:a16="http://schemas.microsoft.com/office/drawing/2014/main" id="{C718ED4B-E450-4819-8235-3861FCCC5D1E}"/>
              </a:ext>
            </a:extLst>
          </p:cNvPr>
          <p:cNvSpPr>
            <a:spLocks noGrp="1"/>
          </p:cNvSpPr>
          <p:nvPr>
            <p:ph type="ftr" sz="quarter" idx="11"/>
          </p:nvPr>
        </p:nvSpPr>
        <p:spPr/>
        <p:txBody>
          <a:bodyPr/>
          <a:lstStyle/>
          <a:p>
            <a:r>
              <a:rPr lang="en-US"/>
              <a:t>Data Structure &amp; Algorithms Fall 2021</a:t>
            </a:r>
            <a:endParaRPr lang="en-US" dirty="0"/>
          </a:p>
        </p:txBody>
      </p:sp>
      <p:sp>
        <p:nvSpPr>
          <p:cNvPr id="4" name="Slide Number Placeholder 3">
            <a:extLst>
              <a:ext uri="{FF2B5EF4-FFF2-40B4-BE49-F238E27FC236}">
                <a16:creationId xmlns:a16="http://schemas.microsoft.com/office/drawing/2014/main" id="{F00E4FB9-170E-4733-A180-7E42E05F343A}"/>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94057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5926-F2CA-4957-A7B4-B3C5CBD8FE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0509F4-9CC9-4182-9C5F-35E8B5947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33DEAA-C585-462A-8E38-33527DE8C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76C00-7BF8-497E-BC6D-D118A3D0942C}"/>
              </a:ext>
            </a:extLst>
          </p:cNvPr>
          <p:cNvSpPr>
            <a:spLocks noGrp="1"/>
          </p:cNvSpPr>
          <p:nvPr>
            <p:ph type="dt" sz="half" idx="10"/>
          </p:nvPr>
        </p:nvSpPr>
        <p:spPr/>
        <p:txBody>
          <a:bodyPr/>
          <a:lstStyle/>
          <a:p>
            <a:fld id="{3E4F911B-F6C7-4D47-A137-D81638B04F4C}" type="datetime1">
              <a:rPr lang="en-US" smtClean="0"/>
              <a:t>10/8/2021</a:t>
            </a:fld>
            <a:endParaRPr lang="en-US"/>
          </a:p>
        </p:txBody>
      </p:sp>
      <p:sp>
        <p:nvSpPr>
          <p:cNvPr id="6" name="Footer Placeholder 5">
            <a:extLst>
              <a:ext uri="{FF2B5EF4-FFF2-40B4-BE49-F238E27FC236}">
                <a16:creationId xmlns:a16="http://schemas.microsoft.com/office/drawing/2014/main" id="{3125C65A-7BCA-4731-ADEC-5A4ED56623CF}"/>
              </a:ext>
            </a:extLst>
          </p:cNvPr>
          <p:cNvSpPr>
            <a:spLocks noGrp="1"/>
          </p:cNvSpPr>
          <p:nvPr>
            <p:ph type="ftr" sz="quarter" idx="11"/>
          </p:nvPr>
        </p:nvSpPr>
        <p:spPr/>
        <p:txBody>
          <a:bodyPr/>
          <a:lstStyle/>
          <a:p>
            <a:r>
              <a:rPr lang="en-US"/>
              <a:t>Data Structure &amp; Algorithms Fall 2021</a:t>
            </a:r>
            <a:endParaRPr lang="en-US" dirty="0"/>
          </a:p>
        </p:txBody>
      </p:sp>
      <p:sp>
        <p:nvSpPr>
          <p:cNvPr id="7" name="Slide Number Placeholder 6">
            <a:extLst>
              <a:ext uri="{FF2B5EF4-FFF2-40B4-BE49-F238E27FC236}">
                <a16:creationId xmlns:a16="http://schemas.microsoft.com/office/drawing/2014/main" id="{A8148E0C-7696-4719-81FA-2E46AABC93D4}"/>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75461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686D-C8A7-4444-A932-7C52A93924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0C1CE1-CE64-4295-9E3B-6AA7AA5D0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D656DC-FFF4-4C3D-88C9-11C7EC1CE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90A0EC-139C-4201-8453-597D79A2E929}"/>
              </a:ext>
            </a:extLst>
          </p:cNvPr>
          <p:cNvSpPr>
            <a:spLocks noGrp="1"/>
          </p:cNvSpPr>
          <p:nvPr>
            <p:ph type="dt" sz="half" idx="10"/>
          </p:nvPr>
        </p:nvSpPr>
        <p:spPr/>
        <p:txBody>
          <a:bodyPr/>
          <a:lstStyle/>
          <a:p>
            <a:fld id="{7DDB8DC0-F909-4542-8176-90739160CB93}" type="datetime1">
              <a:rPr lang="en-US" smtClean="0"/>
              <a:t>10/8/2021</a:t>
            </a:fld>
            <a:endParaRPr lang="en-US"/>
          </a:p>
        </p:txBody>
      </p:sp>
      <p:sp>
        <p:nvSpPr>
          <p:cNvPr id="6" name="Footer Placeholder 5">
            <a:extLst>
              <a:ext uri="{FF2B5EF4-FFF2-40B4-BE49-F238E27FC236}">
                <a16:creationId xmlns:a16="http://schemas.microsoft.com/office/drawing/2014/main" id="{05525114-E72C-43A0-8F61-FDE6A2D8594F}"/>
              </a:ext>
            </a:extLst>
          </p:cNvPr>
          <p:cNvSpPr>
            <a:spLocks noGrp="1"/>
          </p:cNvSpPr>
          <p:nvPr>
            <p:ph type="ftr" sz="quarter" idx="11"/>
          </p:nvPr>
        </p:nvSpPr>
        <p:spPr/>
        <p:txBody>
          <a:bodyPr/>
          <a:lstStyle/>
          <a:p>
            <a:r>
              <a:rPr lang="en-US"/>
              <a:t>Data Structure &amp; Algorithms Fall 2021</a:t>
            </a:r>
            <a:endParaRPr lang="en-US" dirty="0"/>
          </a:p>
        </p:txBody>
      </p:sp>
      <p:sp>
        <p:nvSpPr>
          <p:cNvPr id="7" name="Slide Number Placeholder 6">
            <a:extLst>
              <a:ext uri="{FF2B5EF4-FFF2-40B4-BE49-F238E27FC236}">
                <a16:creationId xmlns:a16="http://schemas.microsoft.com/office/drawing/2014/main" id="{716020F3-BDE4-465B-94B0-AF1613B7E40F}"/>
              </a:ext>
            </a:extLst>
          </p:cNvPr>
          <p:cNvSpPr>
            <a:spLocks noGrp="1"/>
          </p:cNvSpPr>
          <p:nvPr>
            <p:ph type="sldNum" sz="quarter" idx="12"/>
          </p:nvPr>
        </p:nvSpPr>
        <p:spPr/>
        <p:txBody>
          <a:bodyPr/>
          <a:lstStyle/>
          <a:p>
            <a:fld id="{BE0AF947-E962-4CDE-9BE9-1B36F7C4A011}" type="slidenum">
              <a:rPr lang="en-US" smtClean="0"/>
              <a:t>‹#›</a:t>
            </a:fld>
            <a:endParaRPr lang="en-US"/>
          </a:p>
        </p:txBody>
      </p:sp>
    </p:spTree>
    <p:extLst>
      <p:ext uri="{BB962C8B-B14F-4D97-AF65-F5344CB8AC3E}">
        <p14:creationId xmlns:p14="http://schemas.microsoft.com/office/powerpoint/2010/main" val="425204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C4ACBA-24E6-4CC6-BD02-432255B208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741661-C66D-428B-A852-40DABCC45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73680-988C-41E8-9A7E-86582FA61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7D994-8C86-476D-BCE7-C84E904385A8}" type="datetime1">
              <a:rPr lang="en-US" smtClean="0"/>
              <a:t>10/8/2021</a:t>
            </a:fld>
            <a:endParaRPr lang="en-US"/>
          </a:p>
        </p:txBody>
      </p:sp>
      <p:sp>
        <p:nvSpPr>
          <p:cNvPr id="5" name="Footer Placeholder 4">
            <a:extLst>
              <a:ext uri="{FF2B5EF4-FFF2-40B4-BE49-F238E27FC236}">
                <a16:creationId xmlns:a16="http://schemas.microsoft.com/office/drawing/2014/main" id="{CD2C74A2-931E-45E6-84C9-8093F4CA01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 Structure &amp; Algorithms Fall 2021</a:t>
            </a:r>
          </a:p>
        </p:txBody>
      </p:sp>
      <p:sp>
        <p:nvSpPr>
          <p:cNvPr id="6" name="Slide Number Placeholder 5">
            <a:extLst>
              <a:ext uri="{FF2B5EF4-FFF2-40B4-BE49-F238E27FC236}">
                <a16:creationId xmlns:a16="http://schemas.microsoft.com/office/drawing/2014/main" id="{9870F1A9-AFE0-499D-B778-9AE684466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AF947-E962-4CDE-9BE9-1B36F7C4A011}" type="slidenum">
              <a:rPr lang="en-US" smtClean="0"/>
              <a:t>‹#›</a:t>
            </a:fld>
            <a:endParaRPr lang="en-US"/>
          </a:p>
        </p:txBody>
      </p:sp>
    </p:spTree>
    <p:extLst>
      <p:ext uri="{BB962C8B-B14F-4D97-AF65-F5344CB8AC3E}">
        <p14:creationId xmlns:p14="http://schemas.microsoft.com/office/powerpoint/2010/main" val="12160798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25122-87B1-45C7-822B-023CA2C6710D}"/>
              </a:ext>
            </a:extLst>
          </p:cNvPr>
          <p:cNvSpPr>
            <a:spLocks noGrp="1"/>
          </p:cNvSpPr>
          <p:nvPr>
            <p:ph type="ctrTitle"/>
          </p:nvPr>
        </p:nvSpPr>
        <p:spPr>
          <a:xfrm>
            <a:off x="1524000" y="1122363"/>
            <a:ext cx="9144000" cy="2387600"/>
          </a:xfrm>
        </p:spPr>
        <p:txBody>
          <a:bodyPr/>
          <a:lstStyle/>
          <a:p>
            <a:r>
              <a:rPr lang="en-US" dirty="0"/>
              <a:t>Data Structure &amp; Algorithms</a:t>
            </a:r>
          </a:p>
        </p:txBody>
      </p:sp>
      <p:sp>
        <p:nvSpPr>
          <p:cNvPr id="3" name="Subtitle 2">
            <a:extLst>
              <a:ext uri="{FF2B5EF4-FFF2-40B4-BE49-F238E27FC236}">
                <a16:creationId xmlns:a16="http://schemas.microsoft.com/office/drawing/2014/main" id="{7C8E6069-6394-458D-B158-63791091FD63}"/>
              </a:ext>
            </a:extLst>
          </p:cNvPr>
          <p:cNvSpPr>
            <a:spLocks noGrp="1"/>
          </p:cNvSpPr>
          <p:nvPr>
            <p:ph type="subTitle" idx="1"/>
          </p:nvPr>
        </p:nvSpPr>
        <p:spPr>
          <a:xfrm>
            <a:off x="1524000" y="3602038"/>
            <a:ext cx="9144000" cy="1655762"/>
          </a:xfrm>
        </p:spPr>
        <p:txBody>
          <a:bodyPr/>
          <a:lstStyle/>
          <a:p>
            <a:r>
              <a:rPr lang="en-US" dirty="0"/>
              <a:t>Stack</a:t>
            </a:r>
          </a:p>
        </p:txBody>
      </p:sp>
      <p:sp>
        <p:nvSpPr>
          <p:cNvPr id="4" name="Footer Placeholder 3">
            <a:extLst>
              <a:ext uri="{FF2B5EF4-FFF2-40B4-BE49-F238E27FC236}">
                <a16:creationId xmlns:a16="http://schemas.microsoft.com/office/drawing/2014/main" id="{92BC1D96-86E1-4338-8B1A-F6F95702DC0F}"/>
              </a:ext>
            </a:extLst>
          </p:cNvPr>
          <p:cNvSpPr>
            <a:spLocks noGrp="1"/>
          </p:cNvSpPr>
          <p:nvPr>
            <p:ph type="ftr" sz="quarter" idx="11"/>
          </p:nvPr>
        </p:nvSpPr>
        <p:spPr>
          <a:xfrm>
            <a:off x="4038600" y="6356350"/>
            <a:ext cx="4114800" cy="365125"/>
          </a:xfrm>
        </p:spPr>
        <p:txBody>
          <a:bodyPr/>
          <a:lstStyle/>
          <a:p>
            <a:r>
              <a:rPr lang="en-US"/>
              <a:t>Data Structure &amp; Algorithms Fall 2021</a:t>
            </a:r>
            <a:endParaRPr lang="en-US" dirty="0"/>
          </a:p>
        </p:txBody>
      </p:sp>
      <p:sp>
        <p:nvSpPr>
          <p:cNvPr id="5" name="Slide Number Placeholder 4">
            <a:extLst>
              <a:ext uri="{FF2B5EF4-FFF2-40B4-BE49-F238E27FC236}">
                <a16:creationId xmlns:a16="http://schemas.microsoft.com/office/drawing/2014/main" id="{0E2BCDB1-096B-4D34-B5C8-0A4BFFAC071C}"/>
              </a:ext>
            </a:extLst>
          </p:cNvPr>
          <p:cNvSpPr>
            <a:spLocks noGrp="1"/>
          </p:cNvSpPr>
          <p:nvPr>
            <p:ph type="sldNum" sz="quarter" idx="12"/>
          </p:nvPr>
        </p:nvSpPr>
        <p:spPr>
          <a:xfrm>
            <a:off x="8610600" y="6356350"/>
            <a:ext cx="2743200" cy="365125"/>
          </a:xfrm>
        </p:spPr>
        <p:txBody>
          <a:bodyPr>
            <a:normAutofit/>
          </a:bodyPr>
          <a:lstStyle/>
          <a:p>
            <a:fld id="{BE0AF947-E962-4CDE-9BE9-1B36F7C4A011}" type="slidenum">
              <a:rPr lang="en-US" smtClean="0"/>
              <a:pPr/>
              <a:t>1</a:t>
            </a:fld>
            <a:endParaRPr lang="en-US"/>
          </a:p>
        </p:txBody>
      </p:sp>
    </p:spTree>
    <p:extLst>
      <p:ext uri="{BB962C8B-B14F-4D97-AF65-F5344CB8AC3E}">
        <p14:creationId xmlns:p14="http://schemas.microsoft.com/office/powerpoint/2010/main" val="3277272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Top or Peek Operation</a:t>
            </a:r>
          </a:p>
        </p:txBody>
      </p:sp>
      <p:sp>
        <p:nvSpPr>
          <p:cNvPr id="171" name="Google Shape;171;p22"/>
          <p:cNvSpPr txBox="1">
            <a:spLocks noGrp="1"/>
          </p:cNvSpPr>
          <p:nvPr>
            <p:ph idx="1"/>
          </p:nvPr>
        </p:nvSpPr>
        <p:spPr>
          <a:xfrm>
            <a:off x="838200" y="1825625"/>
            <a:ext cx="10515600" cy="4351338"/>
          </a:xfrm>
          <a:noFill/>
          <a:ln>
            <a:noFill/>
          </a:ln>
        </p:spPr>
        <p:txBody>
          <a:bodyPr spcFirstLastPara="1" wrap="square" lIns="91425" tIns="45700" rIns="91425" bIns="45700" anchor="t" anchorCtr="0">
            <a:normAutofit/>
          </a:bodyPr>
          <a:lstStyle/>
          <a:p>
            <a:pPr marL="0" lvl="0" indent="0">
              <a:buNone/>
            </a:pPr>
            <a:r>
              <a:rPr lang="en-US" dirty="0"/>
              <a:t>Top or Peek operation allows the user to see the element on the top of the stack. The stack is not modified in any manner in this operation.</a:t>
            </a:r>
          </a:p>
          <a:p>
            <a:pPr lvl="0"/>
            <a:r>
              <a:rPr lang="en-US" b="1" dirty="0"/>
              <a:t>Note: </a:t>
            </a:r>
            <a:r>
              <a:rPr lang="en-US" dirty="0"/>
              <a:t>The difference between this operation and pop operation is that in this operation </a:t>
            </a:r>
            <a:r>
              <a:rPr lang="en-US" b="1" dirty="0"/>
              <a:t>the top item will not be removed!</a:t>
            </a:r>
          </a:p>
          <a:p>
            <a:pPr lvl="0"/>
            <a:endParaRPr lang="en-US" dirty="0"/>
          </a:p>
          <a:p>
            <a:pPr lvl="0"/>
            <a:r>
              <a:rPr lang="en-US" dirty="0"/>
              <a:t>Step 1 − Check if the stack is empty.</a:t>
            </a:r>
          </a:p>
          <a:p>
            <a:pPr lvl="0"/>
            <a:r>
              <a:rPr lang="en-US" dirty="0"/>
              <a:t>Step 2 − If the stack is empty, produce underflow error and exit.</a:t>
            </a:r>
          </a:p>
          <a:p>
            <a:pPr lvl="0"/>
            <a:r>
              <a:rPr lang="en-US" dirty="0"/>
              <a:t>Step 3 − If the stack is not empty, return the data where top is pointing.</a:t>
            </a:r>
          </a:p>
          <a:p>
            <a:pPr lvl="0"/>
            <a:endParaRPr lang="en-US" dirty="0"/>
          </a:p>
        </p:txBody>
      </p:sp>
      <p:sp>
        <p:nvSpPr>
          <p:cNvPr id="172" name="Google Shape;172;p22"/>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73" name="Google Shape;173;p22"/>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10</a:t>
            </a:fld>
            <a:endParaRPr lang="en-US"/>
          </a:p>
        </p:txBody>
      </p:sp>
      <p:sp>
        <p:nvSpPr>
          <p:cNvPr id="174" name="Google Shape;174;p22"/>
          <p:cNvSpPr txBox="1"/>
          <p:nvPr/>
        </p:nvSpPr>
        <p:spPr>
          <a:xfrm>
            <a:off x="4653517" y="4041749"/>
            <a:ext cx="301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175" name="Google Shape;175;p22"/>
          <p:cNvSpPr txBox="1"/>
          <p:nvPr/>
        </p:nvSpPr>
        <p:spPr>
          <a:xfrm>
            <a:off x="5075233" y="5120387"/>
            <a:ext cx="6501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176" name="Google Shape;176;p22"/>
          <p:cNvSpPr txBox="1"/>
          <p:nvPr/>
        </p:nvSpPr>
        <p:spPr>
          <a:xfrm>
            <a:off x="1948744" y="5185058"/>
            <a:ext cx="91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22"/>
          <p:cNvSpPr txBox="1"/>
          <p:nvPr/>
        </p:nvSpPr>
        <p:spPr>
          <a:xfrm>
            <a:off x="957063" y="5737523"/>
            <a:ext cx="48696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t>Top or Peek Operation - Algorithm</a:t>
            </a:r>
          </a:p>
        </p:txBody>
      </p:sp>
      <p:sp>
        <p:nvSpPr>
          <p:cNvPr id="9" name="Content Placeholder 8">
            <a:extLst>
              <a:ext uri="{FF2B5EF4-FFF2-40B4-BE49-F238E27FC236}">
                <a16:creationId xmlns:a16="http://schemas.microsoft.com/office/drawing/2014/main" id="{6B518379-6EE3-4DC3-9D89-59B9F80C4D29}"/>
              </a:ext>
            </a:extLst>
          </p:cNvPr>
          <p:cNvSpPr>
            <a:spLocks noGrp="1"/>
          </p:cNvSpPr>
          <p:nvPr>
            <p:ph idx="1"/>
          </p:nvPr>
        </p:nvSpPr>
        <p:spPr/>
        <p:txBody>
          <a:bodyPr/>
          <a:lstStyle/>
          <a:p>
            <a:endParaRPr lang="en-US"/>
          </a:p>
        </p:txBody>
      </p:sp>
      <p:sp>
        <p:nvSpPr>
          <p:cNvPr id="186" name="Google Shape;186;p23"/>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84" name="Google Shape;184;p23"/>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11</a:t>
            </a:fld>
            <a:endParaRPr lang="en-US"/>
          </a:p>
        </p:txBody>
      </p:sp>
      <p:sp>
        <p:nvSpPr>
          <p:cNvPr id="187" name="Google Shape;187;p23"/>
          <p:cNvSpPr txBox="1">
            <a:spLocks noGrp="1"/>
          </p:cNvSpPr>
          <p:nvPr>
            <p:ph type="sldNum" idx="4294967295"/>
          </p:nvPr>
        </p:nvSpPr>
        <p:spPr>
          <a:xfrm>
            <a:off x="94488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graphicFrame>
        <p:nvGraphicFramePr>
          <p:cNvPr id="185" name="Google Shape;185;p23"/>
          <p:cNvGraphicFramePr/>
          <p:nvPr>
            <p:extLst>
              <p:ext uri="{D42A27DB-BD31-4B8C-83A1-F6EECF244321}">
                <p14:modId xmlns:p14="http://schemas.microsoft.com/office/powerpoint/2010/main" val="2086568463"/>
              </p:ext>
            </p:extLst>
          </p:nvPr>
        </p:nvGraphicFramePr>
        <p:xfrm>
          <a:off x="3563500" y="2870994"/>
          <a:ext cx="5065000" cy="2260600"/>
        </p:xfrm>
        <a:graphic>
          <a:graphicData uri="http://schemas.openxmlformats.org/drawingml/2006/table">
            <a:tbl>
              <a:tblPr>
                <a:noFill/>
              </a:tblPr>
              <a:tblGrid>
                <a:gridCol w="5065000">
                  <a:extLst>
                    <a:ext uri="{9D8B030D-6E8A-4147-A177-3AD203B41FA5}">
                      <a16:colId xmlns:a16="http://schemas.microsoft.com/office/drawing/2014/main" val="20000"/>
                    </a:ext>
                  </a:extLst>
                </a:gridCol>
              </a:tblGrid>
              <a:tr h="2222838">
                <a:tc>
                  <a:txBody>
                    <a:bodyPr/>
                    <a:lstStyle/>
                    <a:p>
                      <a:pPr marL="0" marR="0" lvl="0" indent="0" algn="l" rtl="0">
                        <a:spcBef>
                          <a:spcPts val="0"/>
                        </a:spcBef>
                        <a:spcAft>
                          <a:spcPts val="0"/>
                        </a:spcAft>
                        <a:buNone/>
                      </a:pP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items[</a:t>
                      </a:r>
                      <a:r>
                        <a:rPr lang="en-US" sz="1400" b="0" i="0" u="none" strike="noStrike" cap="none" dirty="0" err="1">
                          <a:solidFill>
                            <a:srgbClr val="FFFFFF"/>
                          </a:solidFill>
                          <a:latin typeface="Consolas"/>
                          <a:ea typeface="Consolas"/>
                          <a:cs typeface="Consolas"/>
                          <a:sym typeface="Consolas"/>
                        </a:rPr>
                        <a:t>maxsize</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a:t>
                      </a:r>
                      <a:r>
                        <a:rPr lang="en-US" sz="1400" dirty="0">
                          <a:solidFill>
                            <a:srgbClr val="FFFFFF"/>
                          </a:solidFill>
                          <a:latin typeface="Consolas"/>
                          <a:ea typeface="Consolas"/>
                          <a:cs typeface="Consolas"/>
                          <a:sym typeface="Consolas"/>
                        </a:rPr>
                        <a:t>top</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a:t>
                      </a:r>
                      <a:r>
                        <a:rPr lang="en-US" sz="1400" dirty="0">
                          <a:solidFill>
                            <a:srgbClr val="FFFFFF"/>
                          </a:solidFill>
                          <a:latin typeface="Consolas"/>
                          <a:ea typeface="Consolas"/>
                          <a:cs typeface="Consolas"/>
                          <a:sym typeface="Consolas"/>
                        </a:rPr>
                        <a:t>Peek</a:t>
                      </a:r>
                      <a:r>
                        <a:rPr lang="en-US" sz="1400" b="0" i="0" u="none" strike="noStrike" cap="none" dirty="0">
                          <a:solidFill>
                            <a:srgbClr val="FFFFFF"/>
                          </a:solidFill>
                          <a:latin typeface="Consolas"/>
                          <a:ea typeface="Consolas"/>
                          <a:cs typeface="Consolas"/>
                          <a:sym typeface="Consolas"/>
                        </a:rPr>
                        <a:t> (){</a:t>
                      </a:r>
                      <a:br>
                        <a:rPr lang="en-US" sz="1400" b="0" i="0" u="none" strike="noStrike" cap="none" dirty="0">
                          <a:solidFill>
                            <a:srgbClr val="FFFFFF"/>
                          </a:solidFill>
                          <a:latin typeface="Consolas"/>
                          <a:ea typeface="Consolas"/>
                          <a:cs typeface="Consolas"/>
                          <a:sym typeface="Consolas"/>
                        </a:rPr>
                      </a:br>
                      <a:r>
                        <a:rPr lang="en-US" sz="1400"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if</a:t>
                      </a:r>
                      <a:r>
                        <a:rPr lang="en-US" sz="1400" b="0" i="0" u="none" strike="noStrike" cap="none" dirty="0">
                          <a:solidFill>
                            <a:srgbClr val="FFFFFF"/>
                          </a:solidFill>
                          <a:latin typeface="Consolas"/>
                          <a:ea typeface="Consolas"/>
                          <a:cs typeface="Consolas"/>
                          <a:sym typeface="Consolas"/>
                        </a:rPr>
                        <a:t>(</a:t>
                      </a:r>
                      <a:r>
                        <a:rPr lang="en-US" sz="1400" dirty="0">
                          <a:solidFill>
                            <a:srgbClr val="FFFFFF"/>
                          </a:solidFill>
                          <a:latin typeface="Consolas"/>
                          <a:ea typeface="Consolas"/>
                          <a:cs typeface="Consolas"/>
                          <a:sym typeface="Consolas"/>
                        </a:rPr>
                        <a:t>top &lt;= 0</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FFFAA"/>
                          </a:solidFill>
                          <a:latin typeface="Consolas"/>
                          <a:ea typeface="Consolas"/>
                          <a:cs typeface="Consolas"/>
                          <a:sym typeface="Consolas"/>
                        </a:rPr>
                        <a:t>print</a:t>
                      </a:r>
                      <a:r>
                        <a:rPr lang="en-US" sz="1400" b="0" i="0" u="none" strike="noStrike" cap="none" dirty="0">
                          <a:solidFill>
                            <a:srgbClr val="FFFFFF"/>
                          </a:solidFill>
                          <a:latin typeface="Consolas"/>
                          <a:ea typeface="Consolas"/>
                          <a:cs typeface="Consolas"/>
                          <a:sym typeface="Consolas"/>
                        </a:rPr>
                        <a:t>(</a:t>
                      </a:r>
                      <a:r>
                        <a:rPr lang="en-US" sz="1400" b="0" i="0" u="none" strike="noStrike" cap="none" dirty="0">
                          <a:solidFill>
                            <a:srgbClr val="A2FCA2"/>
                          </a:solidFill>
                          <a:latin typeface="Consolas"/>
                          <a:ea typeface="Consolas"/>
                          <a:cs typeface="Consolas"/>
                          <a:sym typeface="Consolas"/>
                        </a:rPr>
                        <a:t>"</a:t>
                      </a:r>
                      <a:r>
                        <a:rPr lang="en-US" sz="1400" dirty="0">
                          <a:solidFill>
                            <a:srgbClr val="A2FCA2"/>
                          </a:solidFill>
                          <a:latin typeface="Consolas"/>
                          <a:ea typeface="Consolas"/>
                          <a:cs typeface="Consolas"/>
                          <a:sym typeface="Consolas"/>
                        </a:rPr>
                        <a:t>Stack</a:t>
                      </a:r>
                      <a:r>
                        <a:rPr lang="en-US" sz="1400" b="0" i="0" u="none" strike="noStrike" cap="none" dirty="0">
                          <a:solidFill>
                            <a:srgbClr val="A2FCA2"/>
                          </a:solidFill>
                          <a:latin typeface="Consolas"/>
                          <a:ea typeface="Consolas"/>
                          <a:cs typeface="Consolas"/>
                          <a:sym typeface="Consolas"/>
                        </a:rPr>
                        <a:t> is empty!"</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return</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D36363"/>
                          </a:solidFill>
                          <a:latin typeface="Consolas"/>
                          <a:ea typeface="Consolas"/>
                          <a:cs typeface="Consolas"/>
                          <a:sym typeface="Consolas"/>
                        </a:rPr>
                        <a:t>-1</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888888"/>
                          </a:solidFill>
                          <a:latin typeface="Consolas"/>
                          <a:ea typeface="Consolas"/>
                          <a:cs typeface="Consolas"/>
                          <a:sym typeface="Consolas"/>
                        </a:rPr>
                        <a:t>//Error!</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p>
                    <a:p>
                      <a:pPr marL="0" marR="0" lvl="0" indent="0" algn="l" rtl="0">
                        <a:spcBef>
                          <a:spcPts val="0"/>
                        </a:spcBef>
                        <a:spcAft>
                          <a:spcPts val="0"/>
                        </a:spcAft>
                        <a:buNone/>
                      </a:pP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return</a:t>
                      </a:r>
                      <a:r>
                        <a:rPr lang="en-US" sz="1400" b="0" i="0" u="none" strike="noStrike" cap="none" dirty="0">
                          <a:solidFill>
                            <a:srgbClr val="FFFFFF"/>
                          </a:solidFill>
                          <a:latin typeface="Consolas"/>
                          <a:ea typeface="Consolas"/>
                          <a:cs typeface="Consolas"/>
                          <a:sym typeface="Consolas"/>
                        </a:rPr>
                        <a:t> items[</a:t>
                      </a:r>
                      <a:r>
                        <a:rPr lang="en-US" sz="1400" dirty="0">
                          <a:solidFill>
                            <a:srgbClr val="FFFFFF"/>
                          </a:solidFill>
                          <a:latin typeface="Consolas"/>
                          <a:ea typeface="Consolas"/>
                          <a:cs typeface="Consolas"/>
                          <a:sym typeface="Consolas"/>
                        </a:rPr>
                        <a:t>top</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888888"/>
                          </a:solidFill>
                          <a:latin typeface="Consolas"/>
                          <a:ea typeface="Consolas"/>
                          <a:cs typeface="Consolas"/>
                          <a:sym typeface="Consolas"/>
                        </a:rPr>
                        <a:t>//Success!</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a:t>
                      </a:r>
                      <a:endParaRPr sz="1400" u="none" strike="noStrike" cap="none" dirty="0"/>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33333"/>
                    </a:solidFill>
                  </a:tcPr>
                </a:tc>
                <a:extLst>
                  <a:ext uri="{0D108BD9-81ED-4DB2-BD59-A6C34878D82A}">
                    <a16:rowId xmlns:a16="http://schemas.microsoft.com/office/drawing/2014/main" val="10000"/>
                  </a:ext>
                </a:extLst>
              </a:tr>
            </a:tbl>
          </a:graphicData>
        </a:graphic>
      </p:graphicFrame>
      <p:sp>
        <p:nvSpPr>
          <p:cNvPr id="188" name="Google Shape;188;p23"/>
          <p:cNvSpPr/>
          <p:nvPr/>
        </p:nvSpPr>
        <p:spPr>
          <a:xfrm>
            <a:off x="2303585" y="-666859"/>
            <a:ext cx="6096000" cy="646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Stack - Application</a:t>
            </a:r>
          </a:p>
        </p:txBody>
      </p:sp>
      <p:sp>
        <p:nvSpPr>
          <p:cNvPr id="194" name="Google Shape;194;p24"/>
          <p:cNvSpPr txBox="1">
            <a:spLocks noGrp="1"/>
          </p:cNvSpPr>
          <p:nvPr>
            <p:ph idx="1"/>
          </p:nvPr>
        </p:nvSpPr>
        <p:spPr>
          <a:xfrm>
            <a:off x="838200" y="1825625"/>
            <a:ext cx="10515600" cy="4351338"/>
          </a:xfrm>
          <a:noFill/>
          <a:ln>
            <a:noFill/>
          </a:ln>
        </p:spPr>
        <p:txBody>
          <a:bodyPr spcFirstLastPara="1" wrap="square" lIns="91425" tIns="45700" rIns="91425" bIns="45700" anchor="t" anchorCtr="0">
            <a:normAutofit/>
          </a:bodyPr>
          <a:lstStyle/>
          <a:p>
            <a:pPr lvl="0"/>
            <a:r>
              <a:rPr lang="en-US" dirty="0"/>
              <a:t>One of the main usage of stack is in </a:t>
            </a:r>
            <a:r>
              <a:rPr lang="en-US" u="sng" dirty="0"/>
              <a:t>function call</a:t>
            </a:r>
            <a:r>
              <a:rPr lang="en-US" dirty="0"/>
              <a:t>.</a:t>
            </a:r>
          </a:p>
          <a:p>
            <a:pPr lvl="0"/>
            <a:r>
              <a:rPr lang="en-US" dirty="0"/>
              <a:t>Example:</a:t>
            </a:r>
          </a:p>
        </p:txBody>
      </p:sp>
      <p:sp>
        <p:nvSpPr>
          <p:cNvPr id="195" name="Google Shape;195;p24"/>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96" name="Google Shape;196;p24"/>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12</a:t>
            </a:fld>
            <a:endParaRPr lang="en-US"/>
          </a:p>
        </p:txBody>
      </p:sp>
      <p:sp>
        <p:nvSpPr>
          <p:cNvPr id="197" name="Google Shape;197;p24"/>
          <p:cNvSpPr txBox="1"/>
          <p:nvPr/>
        </p:nvSpPr>
        <p:spPr>
          <a:xfrm>
            <a:off x="7246950" y="3127375"/>
            <a:ext cx="1146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latin typeface="Calibri"/>
                <a:ea typeface="Calibri"/>
                <a:cs typeface="Calibri"/>
                <a:sym typeface="Calibri"/>
              </a:rPr>
              <a:t>main</a:t>
            </a:r>
            <a:endParaRPr sz="2000" b="1">
              <a:latin typeface="Calibri"/>
              <a:ea typeface="Calibri"/>
              <a:cs typeface="Calibri"/>
              <a:sym typeface="Calibri"/>
            </a:endParaRPr>
          </a:p>
        </p:txBody>
      </p:sp>
      <p:sp>
        <p:nvSpPr>
          <p:cNvPr id="198" name="Google Shape;198;p24"/>
          <p:cNvSpPr/>
          <p:nvPr/>
        </p:nvSpPr>
        <p:spPr>
          <a:xfrm>
            <a:off x="7758750" y="2885647"/>
            <a:ext cx="696050" cy="348875"/>
          </a:xfrm>
          <a:custGeom>
            <a:avLst/>
            <a:gdLst/>
            <a:ahLst/>
            <a:cxnLst/>
            <a:rect l="l" t="t" r="r" b="b"/>
            <a:pathLst>
              <a:path w="27842" h="13955" extrusionOk="0">
                <a:moveTo>
                  <a:pt x="0" y="13955"/>
                </a:moveTo>
                <a:cubicBezTo>
                  <a:pt x="2184" y="11635"/>
                  <a:pt x="8462" y="171"/>
                  <a:pt x="13102" y="34"/>
                </a:cubicBezTo>
                <a:cubicBezTo>
                  <a:pt x="17742" y="-102"/>
                  <a:pt x="25385" y="10952"/>
                  <a:pt x="27842" y="13136"/>
                </a:cubicBezTo>
              </a:path>
            </a:pathLst>
          </a:custGeom>
          <a:noFill/>
          <a:ln w="9525" cap="flat" cmpd="sng">
            <a:solidFill>
              <a:schemeClr val="dk2"/>
            </a:solidFill>
            <a:prstDash val="solid"/>
            <a:round/>
            <a:headEnd type="none" w="med" len="med"/>
            <a:tailEnd type="none" w="med" len="med"/>
          </a:ln>
        </p:spPr>
      </p:sp>
      <p:sp>
        <p:nvSpPr>
          <p:cNvPr id="199" name="Google Shape;199;p24"/>
          <p:cNvSpPr txBox="1"/>
          <p:nvPr/>
        </p:nvSpPr>
        <p:spPr>
          <a:xfrm>
            <a:off x="9866225" y="3507225"/>
            <a:ext cx="69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00" name="Google Shape;200;p24"/>
          <p:cNvSpPr/>
          <p:nvPr/>
        </p:nvSpPr>
        <p:spPr>
          <a:xfrm>
            <a:off x="8791425" y="2885647"/>
            <a:ext cx="696050" cy="348875"/>
          </a:xfrm>
          <a:custGeom>
            <a:avLst/>
            <a:gdLst/>
            <a:ahLst/>
            <a:cxnLst/>
            <a:rect l="l" t="t" r="r" b="b"/>
            <a:pathLst>
              <a:path w="27842" h="13955" extrusionOk="0">
                <a:moveTo>
                  <a:pt x="0" y="13955"/>
                </a:moveTo>
                <a:cubicBezTo>
                  <a:pt x="2184" y="11635"/>
                  <a:pt x="8462" y="171"/>
                  <a:pt x="13102" y="34"/>
                </a:cubicBezTo>
                <a:cubicBezTo>
                  <a:pt x="17742" y="-102"/>
                  <a:pt x="25385" y="10952"/>
                  <a:pt x="27842" y="13136"/>
                </a:cubicBezTo>
              </a:path>
            </a:pathLst>
          </a:custGeom>
          <a:noFill/>
          <a:ln w="9525" cap="flat" cmpd="sng">
            <a:solidFill>
              <a:schemeClr val="dk2"/>
            </a:solidFill>
            <a:prstDash val="solid"/>
            <a:round/>
            <a:headEnd type="none" w="med" len="med"/>
            <a:tailEnd type="none" w="med" len="med"/>
          </a:ln>
        </p:spPr>
      </p:sp>
      <p:sp>
        <p:nvSpPr>
          <p:cNvPr id="201" name="Google Shape;201;p24"/>
          <p:cNvSpPr/>
          <p:nvPr/>
        </p:nvSpPr>
        <p:spPr>
          <a:xfrm>
            <a:off x="9824100" y="2885647"/>
            <a:ext cx="696050" cy="348875"/>
          </a:xfrm>
          <a:custGeom>
            <a:avLst/>
            <a:gdLst/>
            <a:ahLst/>
            <a:cxnLst/>
            <a:rect l="l" t="t" r="r" b="b"/>
            <a:pathLst>
              <a:path w="27842" h="13955" extrusionOk="0">
                <a:moveTo>
                  <a:pt x="0" y="13955"/>
                </a:moveTo>
                <a:cubicBezTo>
                  <a:pt x="2184" y="11635"/>
                  <a:pt x="8462" y="171"/>
                  <a:pt x="13102" y="34"/>
                </a:cubicBezTo>
                <a:cubicBezTo>
                  <a:pt x="17742" y="-102"/>
                  <a:pt x="25385" y="10952"/>
                  <a:pt x="27842" y="13136"/>
                </a:cubicBezTo>
              </a:path>
            </a:pathLst>
          </a:custGeom>
          <a:noFill/>
          <a:ln w="9525" cap="flat" cmpd="sng">
            <a:solidFill>
              <a:schemeClr val="dk2"/>
            </a:solidFill>
            <a:prstDash val="solid"/>
            <a:round/>
            <a:headEnd type="none" w="med" len="med"/>
            <a:tailEnd type="none" w="med" len="med"/>
          </a:ln>
        </p:spPr>
      </p:sp>
      <p:sp>
        <p:nvSpPr>
          <p:cNvPr id="202" name="Google Shape;202;p24"/>
          <p:cNvSpPr txBox="1"/>
          <p:nvPr/>
        </p:nvSpPr>
        <p:spPr>
          <a:xfrm>
            <a:off x="8413850" y="3135585"/>
            <a:ext cx="377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Calibri"/>
                <a:ea typeface="Calibri"/>
                <a:cs typeface="Calibri"/>
                <a:sym typeface="Calibri"/>
              </a:rPr>
              <a:t>C</a:t>
            </a:r>
            <a:endParaRPr sz="2000">
              <a:latin typeface="Calibri"/>
              <a:ea typeface="Calibri"/>
              <a:cs typeface="Calibri"/>
              <a:sym typeface="Calibri"/>
            </a:endParaRPr>
          </a:p>
        </p:txBody>
      </p:sp>
      <p:sp>
        <p:nvSpPr>
          <p:cNvPr id="203" name="Google Shape;203;p24"/>
          <p:cNvSpPr txBox="1"/>
          <p:nvPr/>
        </p:nvSpPr>
        <p:spPr>
          <a:xfrm>
            <a:off x="9498850" y="3193575"/>
            <a:ext cx="325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Calibri"/>
                <a:ea typeface="Calibri"/>
                <a:cs typeface="Calibri"/>
                <a:sym typeface="Calibri"/>
              </a:rPr>
              <a:t>B</a:t>
            </a:r>
            <a:endParaRPr sz="2000">
              <a:latin typeface="Calibri"/>
              <a:ea typeface="Calibri"/>
              <a:cs typeface="Calibri"/>
              <a:sym typeface="Calibri"/>
            </a:endParaRPr>
          </a:p>
        </p:txBody>
      </p:sp>
      <p:sp>
        <p:nvSpPr>
          <p:cNvPr id="204" name="Google Shape;204;p24"/>
          <p:cNvSpPr txBox="1"/>
          <p:nvPr/>
        </p:nvSpPr>
        <p:spPr>
          <a:xfrm>
            <a:off x="10563375" y="3173100"/>
            <a:ext cx="325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Calibri"/>
                <a:ea typeface="Calibri"/>
                <a:cs typeface="Calibri"/>
                <a:sym typeface="Calibri"/>
              </a:rPr>
              <a:t>A</a:t>
            </a:r>
            <a:endParaRPr sz="2000">
              <a:latin typeface="Calibri"/>
              <a:ea typeface="Calibri"/>
              <a:cs typeface="Calibri"/>
              <a:sym typeface="Calibri"/>
            </a:endParaRPr>
          </a:p>
        </p:txBody>
      </p:sp>
      <p:sp>
        <p:nvSpPr>
          <p:cNvPr id="205" name="Google Shape;205;p24"/>
          <p:cNvSpPr/>
          <p:nvPr/>
        </p:nvSpPr>
        <p:spPr>
          <a:xfrm rot="10800000" flipH="1">
            <a:off x="8687888" y="3545216"/>
            <a:ext cx="841594" cy="373959"/>
          </a:xfrm>
          <a:custGeom>
            <a:avLst/>
            <a:gdLst/>
            <a:ahLst/>
            <a:cxnLst/>
            <a:rect l="l" t="t" r="r" b="b"/>
            <a:pathLst>
              <a:path w="27842" h="13955" extrusionOk="0">
                <a:moveTo>
                  <a:pt x="0" y="13955"/>
                </a:moveTo>
                <a:cubicBezTo>
                  <a:pt x="2184" y="11635"/>
                  <a:pt x="8462" y="171"/>
                  <a:pt x="13102" y="34"/>
                </a:cubicBezTo>
                <a:cubicBezTo>
                  <a:pt x="17742" y="-102"/>
                  <a:pt x="25385" y="10952"/>
                  <a:pt x="27842" y="13136"/>
                </a:cubicBezTo>
              </a:path>
            </a:pathLst>
          </a:custGeom>
          <a:noFill/>
          <a:ln w="9525" cap="flat" cmpd="sng">
            <a:solidFill>
              <a:schemeClr val="dk2"/>
            </a:solidFill>
            <a:prstDash val="solid"/>
            <a:round/>
            <a:headEnd type="none" w="med" len="med"/>
            <a:tailEnd type="none" w="med" len="med"/>
          </a:ln>
        </p:spPr>
      </p:sp>
      <p:sp>
        <p:nvSpPr>
          <p:cNvPr id="206" name="Google Shape;206;p24"/>
          <p:cNvSpPr txBox="1"/>
          <p:nvPr/>
        </p:nvSpPr>
        <p:spPr>
          <a:xfrm>
            <a:off x="8760675" y="3507225"/>
            <a:ext cx="696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07" name="Google Shape;207;p24"/>
          <p:cNvSpPr/>
          <p:nvPr/>
        </p:nvSpPr>
        <p:spPr>
          <a:xfrm rot="10800000" flipH="1">
            <a:off x="7761975" y="3545216"/>
            <a:ext cx="841594" cy="373959"/>
          </a:xfrm>
          <a:custGeom>
            <a:avLst/>
            <a:gdLst/>
            <a:ahLst/>
            <a:cxnLst/>
            <a:rect l="l" t="t" r="r" b="b"/>
            <a:pathLst>
              <a:path w="27842" h="13955" extrusionOk="0">
                <a:moveTo>
                  <a:pt x="0" y="13955"/>
                </a:moveTo>
                <a:cubicBezTo>
                  <a:pt x="2184" y="11635"/>
                  <a:pt x="8462" y="171"/>
                  <a:pt x="13102" y="34"/>
                </a:cubicBezTo>
                <a:cubicBezTo>
                  <a:pt x="17742" y="-102"/>
                  <a:pt x="25385" y="10952"/>
                  <a:pt x="27842" y="13136"/>
                </a:cubicBezTo>
              </a:path>
            </a:pathLst>
          </a:custGeom>
          <a:noFill/>
          <a:ln w="9525" cap="flat" cmpd="sng">
            <a:solidFill>
              <a:schemeClr val="dk2"/>
            </a:solidFill>
            <a:prstDash val="solid"/>
            <a:round/>
            <a:headEnd type="none" w="med" len="med"/>
            <a:tailEnd type="none" w="med" len="med"/>
          </a:ln>
        </p:spPr>
      </p:sp>
      <p:sp>
        <p:nvSpPr>
          <p:cNvPr id="208" name="Google Shape;208;p24"/>
          <p:cNvSpPr/>
          <p:nvPr/>
        </p:nvSpPr>
        <p:spPr>
          <a:xfrm rot="10800000" flipH="1">
            <a:off x="9824125" y="3545216"/>
            <a:ext cx="841594" cy="373959"/>
          </a:xfrm>
          <a:custGeom>
            <a:avLst/>
            <a:gdLst/>
            <a:ahLst/>
            <a:cxnLst/>
            <a:rect l="l" t="t" r="r" b="b"/>
            <a:pathLst>
              <a:path w="27842" h="13955" extrusionOk="0">
                <a:moveTo>
                  <a:pt x="0" y="13955"/>
                </a:moveTo>
                <a:cubicBezTo>
                  <a:pt x="2184" y="11635"/>
                  <a:pt x="8462" y="171"/>
                  <a:pt x="13102" y="34"/>
                </a:cubicBezTo>
                <a:cubicBezTo>
                  <a:pt x="17742" y="-102"/>
                  <a:pt x="25385" y="10952"/>
                  <a:pt x="27842" y="13136"/>
                </a:cubicBezTo>
              </a:path>
            </a:pathLst>
          </a:custGeom>
          <a:noFill/>
          <a:ln w="9525" cap="flat" cmpd="sng">
            <a:solidFill>
              <a:schemeClr val="dk2"/>
            </a:solidFill>
            <a:prstDash val="solid"/>
            <a:round/>
            <a:headEnd type="none" w="med" len="med"/>
            <a:tailEnd type="none" w="med" len="med"/>
          </a:ln>
        </p:spPr>
      </p:sp>
      <p:sp>
        <p:nvSpPr>
          <p:cNvPr id="209" name="Google Shape;209;p24"/>
          <p:cNvSpPr/>
          <p:nvPr/>
        </p:nvSpPr>
        <p:spPr>
          <a:xfrm rot="2569948">
            <a:off x="8320891" y="3071515"/>
            <a:ext cx="213133" cy="269820"/>
          </a:xfrm>
          <a:prstGeom prst="rightArrow">
            <a:avLst>
              <a:gd name="adj1" fmla="val 50000"/>
              <a:gd name="adj2" fmla="val 50000"/>
            </a:avLst>
          </a:prstGeom>
          <a:solidFill>
            <a:schemeClr val="dk1"/>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210" name="Google Shape;210;p24"/>
          <p:cNvSpPr/>
          <p:nvPr/>
        </p:nvSpPr>
        <p:spPr>
          <a:xfrm rot="2569948">
            <a:off x="9371754" y="3071515"/>
            <a:ext cx="213133" cy="269820"/>
          </a:xfrm>
          <a:prstGeom prst="rightArrow">
            <a:avLst>
              <a:gd name="adj1" fmla="val 50000"/>
              <a:gd name="adj2" fmla="val 50000"/>
            </a:avLst>
          </a:prstGeom>
          <a:solidFill>
            <a:schemeClr val="dk1"/>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211" name="Google Shape;211;p24"/>
          <p:cNvSpPr/>
          <p:nvPr/>
        </p:nvSpPr>
        <p:spPr>
          <a:xfrm rot="2569948">
            <a:off x="10422641" y="3071515"/>
            <a:ext cx="213133" cy="269820"/>
          </a:xfrm>
          <a:prstGeom prst="rightArrow">
            <a:avLst>
              <a:gd name="adj1" fmla="val 50000"/>
              <a:gd name="adj2" fmla="val 50000"/>
            </a:avLst>
          </a:prstGeom>
          <a:solidFill>
            <a:schemeClr val="dk1"/>
          </a:solidFill>
          <a:ln w="9525"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212" name="Google Shape;212;p24"/>
          <p:cNvSpPr/>
          <p:nvPr/>
        </p:nvSpPr>
        <p:spPr>
          <a:xfrm rot="-7526558">
            <a:off x="9794656" y="3413103"/>
            <a:ext cx="231252" cy="281122"/>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rot="-7526558">
            <a:off x="8666381" y="3413103"/>
            <a:ext cx="231252" cy="281122"/>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rot="-7527438">
            <a:off x="7675732" y="3535264"/>
            <a:ext cx="348046" cy="281122"/>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txBox="1"/>
          <p:nvPr/>
        </p:nvSpPr>
        <p:spPr>
          <a:xfrm>
            <a:off x="8966575" y="2518000"/>
            <a:ext cx="3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graphicFrame>
        <p:nvGraphicFramePr>
          <p:cNvPr id="216" name="Google Shape;216;p24"/>
          <p:cNvGraphicFramePr/>
          <p:nvPr>
            <p:extLst>
              <p:ext uri="{D42A27DB-BD31-4B8C-83A1-F6EECF244321}">
                <p14:modId xmlns:p14="http://schemas.microsoft.com/office/powerpoint/2010/main" val="4256028521"/>
              </p:ext>
            </p:extLst>
          </p:nvPr>
        </p:nvGraphicFramePr>
        <p:xfrm>
          <a:off x="2756056" y="2540587"/>
          <a:ext cx="3123050" cy="3546475"/>
        </p:xfrm>
        <a:graphic>
          <a:graphicData uri="http://schemas.openxmlformats.org/drawingml/2006/table">
            <a:tbl>
              <a:tblPr>
                <a:noFill/>
              </a:tblPr>
              <a:tblGrid>
                <a:gridCol w="31230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US" sz="1400" dirty="0">
                          <a:solidFill>
                            <a:srgbClr val="FCC28C"/>
                          </a:solidFill>
                          <a:highlight>
                            <a:srgbClr val="333333"/>
                          </a:highlight>
                          <a:latin typeface="Consolas"/>
                          <a:ea typeface="Consolas"/>
                          <a:cs typeface="Consolas"/>
                          <a:sym typeface="Consolas"/>
                        </a:rPr>
                        <a:t>void</a:t>
                      </a:r>
                      <a:r>
                        <a:rPr lang="en-US" sz="1400" dirty="0">
                          <a:solidFill>
                            <a:srgbClr val="FFFFFF"/>
                          </a:solidFill>
                          <a:highlight>
                            <a:srgbClr val="333333"/>
                          </a:highlight>
                          <a:latin typeface="Consolas"/>
                          <a:ea typeface="Consolas"/>
                          <a:cs typeface="Consolas"/>
                          <a:sym typeface="Consolas"/>
                        </a:rPr>
                        <a:t> </a:t>
                      </a:r>
                      <a:r>
                        <a:rPr lang="en-US" sz="1400" dirty="0">
                          <a:solidFill>
                            <a:srgbClr val="FFFFAA"/>
                          </a:solidFill>
                          <a:highlight>
                            <a:srgbClr val="333333"/>
                          </a:highlight>
                          <a:latin typeface="Consolas"/>
                          <a:ea typeface="Consolas"/>
                          <a:cs typeface="Consolas"/>
                          <a:sym typeface="Consolas"/>
                        </a:rPr>
                        <a:t>A</a:t>
                      </a:r>
                      <a:r>
                        <a:rPr lang="en-US" sz="1400" dirty="0">
                          <a:solidFill>
                            <a:srgbClr val="FFFFFF"/>
                          </a:solidFill>
                          <a:highlight>
                            <a:srgbClr val="333333"/>
                          </a:highlight>
                          <a:latin typeface="Consolas"/>
                          <a:ea typeface="Consolas"/>
                          <a:cs typeface="Consolas"/>
                          <a:sym typeface="Consolas"/>
                        </a:rPr>
                        <a:t>(){</a:t>
                      </a:r>
                      <a:br>
                        <a:rPr lang="en-US" sz="1400" dirty="0">
                          <a:solidFill>
                            <a:srgbClr val="FFFFFF"/>
                          </a:solidFill>
                          <a:highlight>
                            <a:srgbClr val="333333"/>
                          </a:highlight>
                          <a:latin typeface="Consolas"/>
                          <a:ea typeface="Consolas"/>
                          <a:cs typeface="Consolas"/>
                          <a:sym typeface="Consolas"/>
                        </a:rPr>
                      </a:br>
                      <a:r>
                        <a:rPr lang="en-US" sz="1400" dirty="0">
                          <a:solidFill>
                            <a:srgbClr val="FFFFFF"/>
                          </a:solidFill>
                          <a:highlight>
                            <a:srgbClr val="333333"/>
                          </a:highlight>
                          <a:latin typeface="Consolas"/>
                          <a:ea typeface="Consolas"/>
                          <a:cs typeface="Consolas"/>
                          <a:sym typeface="Consolas"/>
                        </a:rPr>
                        <a:t>}</a:t>
                      </a:r>
                      <a:br>
                        <a:rPr lang="en-US" sz="1400" dirty="0">
                          <a:solidFill>
                            <a:srgbClr val="FFFFFF"/>
                          </a:solidFill>
                          <a:highlight>
                            <a:srgbClr val="333333"/>
                          </a:highlight>
                          <a:latin typeface="Consolas"/>
                          <a:ea typeface="Consolas"/>
                          <a:cs typeface="Consolas"/>
                          <a:sym typeface="Consolas"/>
                        </a:rPr>
                      </a:br>
                      <a:br>
                        <a:rPr lang="en-US" sz="1400" dirty="0">
                          <a:solidFill>
                            <a:srgbClr val="FFFFFF"/>
                          </a:solidFill>
                          <a:highlight>
                            <a:srgbClr val="333333"/>
                          </a:highlight>
                          <a:latin typeface="Consolas"/>
                          <a:ea typeface="Consolas"/>
                          <a:cs typeface="Consolas"/>
                          <a:sym typeface="Consolas"/>
                        </a:rPr>
                      </a:br>
                      <a:r>
                        <a:rPr lang="en-US" sz="1400" dirty="0">
                          <a:solidFill>
                            <a:srgbClr val="FCC28C"/>
                          </a:solidFill>
                          <a:highlight>
                            <a:srgbClr val="333333"/>
                          </a:highlight>
                          <a:latin typeface="Consolas"/>
                          <a:ea typeface="Consolas"/>
                          <a:cs typeface="Consolas"/>
                          <a:sym typeface="Consolas"/>
                        </a:rPr>
                        <a:t>void</a:t>
                      </a:r>
                      <a:r>
                        <a:rPr lang="en-US" sz="1400" dirty="0">
                          <a:solidFill>
                            <a:srgbClr val="FFFFFF"/>
                          </a:solidFill>
                          <a:highlight>
                            <a:srgbClr val="333333"/>
                          </a:highlight>
                          <a:latin typeface="Consolas"/>
                          <a:ea typeface="Consolas"/>
                          <a:cs typeface="Consolas"/>
                          <a:sym typeface="Consolas"/>
                        </a:rPr>
                        <a:t> </a:t>
                      </a:r>
                      <a:r>
                        <a:rPr lang="en-US" sz="1400" dirty="0">
                          <a:solidFill>
                            <a:srgbClr val="FFFFAA"/>
                          </a:solidFill>
                          <a:highlight>
                            <a:srgbClr val="333333"/>
                          </a:highlight>
                          <a:latin typeface="Consolas"/>
                          <a:ea typeface="Consolas"/>
                          <a:cs typeface="Consolas"/>
                          <a:sym typeface="Consolas"/>
                        </a:rPr>
                        <a:t>B</a:t>
                      </a:r>
                      <a:r>
                        <a:rPr lang="en-US" sz="1400" dirty="0">
                          <a:solidFill>
                            <a:srgbClr val="FFFFFF"/>
                          </a:solidFill>
                          <a:highlight>
                            <a:srgbClr val="333333"/>
                          </a:highlight>
                          <a:latin typeface="Consolas"/>
                          <a:ea typeface="Consolas"/>
                          <a:cs typeface="Consolas"/>
                          <a:sym typeface="Consolas"/>
                        </a:rPr>
                        <a:t>(){</a:t>
                      </a:r>
                      <a:br>
                        <a:rPr lang="en-US" sz="1400" dirty="0">
                          <a:solidFill>
                            <a:srgbClr val="FFFFFF"/>
                          </a:solidFill>
                          <a:highlight>
                            <a:srgbClr val="333333"/>
                          </a:highlight>
                          <a:latin typeface="Consolas"/>
                          <a:ea typeface="Consolas"/>
                          <a:cs typeface="Consolas"/>
                          <a:sym typeface="Consolas"/>
                        </a:rPr>
                      </a:br>
                      <a:r>
                        <a:rPr lang="en-US" sz="1400" dirty="0">
                          <a:solidFill>
                            <a:srgbClr val="FFFFFF"/>
                          </a:solidFill>
                          <a:highlight>
                            <a:srgbClr val="333333"/>
                          </a:highlight>
                          <a:latin typeface="Consolas"/>
                          <a:ea typeface="Consolas"/>
                          <a:cs typeface="Consolas"/>
                          <a:sym typeface="Consolas"/>
                        </a:rPr>
                        <a:t>  A();</a:t>
                      </a:r>
                      <a:br>
                        <a:rPr lang="en-US" sz="1400" dirty="0">
                          <a:solidFill>
                            <a:srgbClr val="FFFFFF"/>
                          </a:solidFill>
                          <a:highlight>
                            <a:srgbClr val="333333"/>
                          </a:highlight>
                          <a:latin typeface="Consolas"/>
                          <a:ea typeface="Consolas"/>
                          <a:cs typeface="Consolas"/>
                          <a:sym typeface="Consolas"/>
                        </a:rPr>
                      </a:br>
                      <a:r>
                        <a:rPr lang="en-US" sz="1400" dirty="0">
                          <a:solidFill>
                            <a:srgbClr val="FFFFFF"/>
                          </a:solidFill>
                          <a:highlight>
                            <a:srgbClr val="333333"/>
                          </a:highlight>
                          <a:latin typeface="Consolas"/>
                          <a:ea typeface="Consolas"/>
                          <a:cs typeface="Consolas"/>
                          <a:sym typeface="Consolas"/>
                        </a:rPr>
                        <a:t>}</a:t>
                      </a:r>
                      <a:br>
                        <a:rPr lang="en-US" sz="1400" dirty="0">
                          <a:solidFill>
                            <a:srgbClr val="FFFFFF"/>
                          </a:solidFill>
                          <a:highlight>
                            <a:srgbClr val="333333"/>
                          </a:highlight>
                          <a:latin typeface="Consolas"/>
                          <a:ea typeface="Consolas"/>
                          <a:cs typeface="Consolas"/>
                          <a:sym typeface="Consolas"/>
                        </a:rPr>
                      </a:br>
                      <a:br>
                        <a:rPr lang="en-US" sz="1400" dirty="0">
                          <a:solidFill>
                            <a:srgbClr val="FFFFFF"/>
                          </a:solidFill>
                          <a:highlight>
                            <a:srgbClr val="333333"/>
                          </a:highlight>
                          <a:latin typeface="Consolas"/>
                          <a:ea typeface="Consolas"/>
                          <a:cs typeface="Consolas"/>
                          <a:sym typeface="Consolas"/>
                        </a:rPr>
                      </a:br>
                      <a:r>
                        <a:rPr lang="en-US" sz="1400" dirty="0">
                          <a:solidFill>
                            <a:srgbClr val="FCC28C"/>
                          </a:solidFill>
                          <a:highlight>
                            <a:srgbClr val="333333"/>
                          </a:highlight>
                          <a:latin typeface="Consolas"/>
                          <a:ea typeface="Consolas"/>
                          <a:cs typeface="Consolas"/>
                          <a:sym typeface="Consolas"/>
                        </a:rPr>
                        <a:t>void</a:t>
                      </a:r>
                      <a:r>
                        <a:rPr lang="en-US" sz="1400" dirty="0">
                          <a:solidFill>
                            <a:srgbClr val="FFFFFF"/>
                          </a:solidFill>
                          <a:highlight>
                            <a:srgbClr val="333333"/>
                          </a:highlight>
                          <a:latin typeface="Consolas"/>
                          <a:ea typeface="Consolas"/>
                          <a:cs typeface="Consolas"/>
                          <a:sym typeface="Consolas"/>
                        </a:rPr>
                        <a:t> </a:t>
                      </a:r>
                      <a:r>
                        <a:rPr lang="en-US" sz="1400" dirty="0">
                          <a:solidFill>
                            <a:srgbClr val="FFFFAA"/>
                          </a:solidFill>
                          <a:highlight>
                            <a:srgbClr val="333333"/>
                          </a:highlight>
                          <a:latin typeface="Consolas"/>
                          <a:ea typeface="Consolas"/>
                          <a:cs typeface="Consolas"/>
                          <a:sym typeface="Consolas"/>
                        </a:rPr>
                        <a:t>C</a:t>
                      </a:r>
                      <a:r>
                        <a:rPr lang="en-US" sz="1400" dirty="0">
                          <a:solidFill>
                            <a:srgbClr val="FFFFFF"/>
                          </a:solidFill>
                          <a:highlight>
                            <a:srgbClr val="333333"/>
                          </a:highlight>
                          <a:latin typeface="Consolas"/>
                          <a:ea typeface="Consolas"/>
                          <a:cs typeface="Consolas"/>
                          <a:sym typeface="Consolas"/>
                        </a:rPr>
                        <a:t>(){</a:t>
                      </a:r>
                      <a:br>
                        <a:rPr lang="en-US" sz="1400" dirty="0">
                          <a:solidFill>
                            <a:srgbClr val="FFFFFF"/>
                          </a:solidFill>
                          <a:highlight>
                            <a:srgbClr val="333333"/>
                          </a:highlight>
                          <a:latin typeface="Consolas"/>
                          <a:ea typeface="Consolas"/>
                          <a:cs typeface="Consolas"/>
                          <a:sym typeface="Consolas"/>
                        </a:rPr>
                      </a:br>
                      <a:r>
                        <a:rPr lang="en-US" sz="1400" dirty="0">
                          <a:solidFill>
                            <a:srgbClr val="FFFFFF"/>
                          </a:solidFill>
                          <a:highlight>
                            <a:srgbClr val="333333"/>
                          </a:highlight>
                          <a:latin typeface="Consolas"/>
                          <a:ea typeface="Consolas"/>
                          <a:cs typeface="Consolas"/>
                          <a:sym typeface="Consolas"/>
                        </a:rPr>
                        <a:t>  B();</a:t>
                      </a:r>
                      <a:br>
                        <a:rPr lang="en-US" sz="1400" dirty="0">
                          <a:solidFill>
                            <a:srgbClr val="FFFFFF"/>
                          </a:solidFill>
                          <a:highlight>
                            <a:srgbClr val="333333"/>
                          </a:highlight>
                          <a:latin typeface="Consolas"/>
                          <a:ea typeface="Consolas"/>
                          <a:cs typeface="Consolas"/>
                          <a:sym typeface="Consolas"/>
                        </a:rPr>
                      </a:br>
                      <a:r>
                        <a:rPr lang="en-US" sz="1400" dirty="0">
                          <a:solidFill>
                            <a:srgbClr val="FFFFFF"/>
                          </a:solidFill>
                          <a:highlight>
                            <a:srgbClr val="333333"/>
                          </a:highlight>
                          <a:latin typeface="Consolas"/>
                          <a:ea typeface="Consolas"/>
                          <a:cs typeface="Consolas"/>
                          <a:sym typeface="Consolas"/>
                        </a:rPr>
                        <a:t>}</a:t>
                      </a:r>
                      <a:br>
                        <a:rPr lang="en-US" sz="1400" dirty="0">
                          <a:solidFill>
                            <a:srgbClr val="FFFFFF"/>
                          </a:solidFill>
                          <a:highlight>
                            <a:srgbClr val="333333"/>
                          </a:highlight>
                          <a:latin typeface="Consolas"/>
                          <a:ea typeface="Consolas"/>
                          <a:cs typeface="Consolas"/>
                          <a:sym typeface="Consolas"/>
                        </a:rPr>
                      </a:br>
                      <a:br>
                        <a:rPr lang="en-US" sz="1400" dirty="0">
                          <a:solidFill>
                            <a:srgbClr val="FFFFFF"/>
                          </a:solidFill>
                          <a:highlight>
                            <a:srgbClr val="333333"/>
                          </a:highlight>
                          <a:latin typeface="Consolas"/>
                          <a:ea typeface="Consolas"/>
                          <a:cs typeface="Consolas"/>
                          <a:sym typeface="Consolas"/>
                        </a:rPr>
                      </a:br>
                      <a:r>
                        <a:rPr lang="en-US" sz="1400" dirty="0">
                          <a:solidFill>
                            <a:srgbClr val="FCC28C"/>
                          </a:solidFill>
                          <a:highlight>
                            <a:srgbClr val="333333"/>
                          </a:highlight>
                          <a:latin typeface="Consolas"/>
                          <a:ea typeface="Consolas"/>
                          <a:cs typeface="Consolas"/>
                          <a:sym typeface="Consolas"/>
                        </a:rPr>
                        <a:t>void</a:t>
                      </a:r>
                      <a:r>
                        <a:rPr lang="en-US" sz="1400" dirty="0">
                          <a:solidFill>
                            <a:srgbClr val="FFFFFF"/>
                          </a:solidFill>
                          <a:highlight>
                            <a:srgbClr val="333333"/>
                          </a:highlight>
                          <a:latin typeface="Consolas"/>
                          <a:ea typeface="Consolas"/>
                          <a:cs typeface="Consolas"/>
                          <a:sym typeface="Consolas"/>
                        </a:rPr>
                        <a:t> </a:t>
                      </a:r>
                      <a:r>
                        <a:rPr lang="en-US" sz="1400" dirty="0">
                          <a:solidFill>
                            <a:srgbClr val="FFFFAA"/>
                          </a:solidFill>
                          <a:highlight>
                            <a:srgbClr val="333333"/>
                          </a:highlight>
                          <a:latin typeface="Consolas"/>
                          <a:ea typeface="Consolas"/>
                          <a:cs typeface="Consolas"/>
                          <a:sym typeface="Consolas"/>
                        </a:rPr>
                        <a:t>main</a:t>
                      </a:r>
                      <a:r>
                        <a:rPr lang="en-US" sz="1400" dirty="0">
                          <a:solidFill>
                            <a:srgbClr val="FFFFFF"/>
                          </a:solidFill>
                          <a:highlight>
                            <a:srgbClr val="333333"/>
                          </a:highlight>
                          <a:latin typeface="Consolas"/>
                          <a:ea typeface="Consolas"/>
                          <a:cs typeface="Consolas"/>
                          <a:sym typeface="Consolas"/>
                        </a:rPr>
                        <a:t>(){</a:t>
                      </a:r>
                      <a:br>
                        <a:rPr lang="en-US" sz="1400" dirty="0">
                          <a:solidFill>
                            <a:srgbClr val="FFFFFF"/>
                          </a:solidFill>
                          <a:highlight>
                            <a:srgbClr val="333333"/>
                          </a:highlight>
                          <a:latin typeface="Consolas"/>
                          <a:ea typeface="Consolas"/>
                          <a:cs typeface="Consolas"/>
                          <a:sym typeface="Consolas"/>
                        </a:rPr>
                      </a:br>
                      <a:r>
                        <a:rPr lang="en-US" sz="1400" dirty="0">
                          <a:solidFill>
                            <a:srgbClr val="FFFFFF"/>
                          </a:solidFill>
                          <a:highlight>
                            <a:srgbClr val="333333"/>
                          </a:highlight>
                          <a:latin typeface="Consolas"/>
                          <a:ea typeface="Consolas"/>
                          <a:cs typeface="Consolas"/>
                          <a:sym typeface="Consolas"/>
                        </a:rPr>
                        <a:t>  C();</a:t>
                      </a:r>
                      <a:br>
                        <a:rPr lang="en-US" sz="1400" dirty="0">
                          <a:solidFill>
                            <a:srgbClr val="FFFFFF"/>
                          </a:solidFill>
                          <a:highlight>
                            <a:srgbClr val="333333"/>
                          </a:highlight>
                          <a:latin typeface="Consolas"/>
                          <a:ea typeface="Consolas"/>
                          <a:cs typeface="Consolas"/>
                          <a:sym typeface="Consolas"/>
                        </a:rPr>
                      </a:br>
                      <a:r>
                        <a:rPr lang="en-US" sz="1400" dirty="0">
                          <a:solidFill>
                            <a:srgbClr val="FFFFFF"/>
                          </a:solidFill>
                          <a:highlight>
                            <a:srgbClr val="333333"/>
                          </a:highlight>
                          <a:latin typeface="Consolas"/>
                          <a:ea typeface="Consolas"/>
                          <a:cs typeface="Consolas"/>
                          <a:sym typeface="Consolas"/>
                        </a:rPr>
                        <a:t>}</a:t>
                      </a:r>
                      <a:endParaRPr sz="1400" dirty="0">
                        <a:latin typeface="Consolas"/>
                        <a:ea typeface="Consolas"/>
                        <a:cs typeface="Consolas"/>
                        <a:sym typeface="Consolas"/>
                      </a:endParaRPr>
                    </a:p>
                  </a:txBody>
                  <a:tcPr marL="63500" marR="63500" marT="63500" marB="63500">
                    <a:solidFill>
                      <a:srgbClr val="333333"/>
                    </a:solidFill>
                  </a:tcPr>
                </a:tc>
                <a:extLst>
                  <a:ext uri="{0D108BD9-81ED-4DB2-BD59-A6C34878D82A}">
                    <a16:rowId xmlns:a16="http://schemas.microsoft.com/office/drawing/2014/main" val="10000"/>
                  </a:ext>
                </a:extLst>
              </a:tr>
            </a:tbl>
          </a:graphicData>
        </a:graphic>
      </p:graphicFrame>
      <p:sp>
        <p:nvSpPr>
          <p:cNvPr id="217" name="Google Shape;217;p24"/>
          <p:cNvSpPr txBox="1"/>
          <p:nvPr/>
        </p:nvSpPr>
        <p:spPr>
          <a:xfrm>
            <a:off x="6673775" y="4036775"/>
            <a:ext cx="4544700" cy="5541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Calibri"/>
              <a:buChar char="●"/>
            </a:pPr>
            <a:r>
              <a:rPr lang="en-US" sz="2400" dirty="0">
                <a:latin typeface="Calibri"/>
                <a:ea typeface="Calibri"/>
                <a:cs typeface="Calibri"/>
                <a:sym typeface="Calibri"/>
              </a:rPr>
              <a:t>So, it’s better to have a stack:</a:t>
            </a:r>
            <a:endParaRPr sz="2400" dirty="0">
              <a:latin typeface="Calibri"/>
              <a:ea typeface="Calibri"/>
              <a:cs typeface="Calibri"/>
              <a:sym typeface="Calibri"/>
            </a:endParaRPr>
          </a:p>
        </p:txBody>
      </p:sp>
      <p:sp>
        <p:nvSpPr>
          <p:cNvPr id="218" name="Google Shape;218;p24"/>
          <p:cNvSpPr txBox="1"/>
          <p:nvPr/>
        </p:nvSpPr>
        <p:spPr>
          <a:xfrm>
            <a:off x="8930200" y="5451875"/>
            <a:ext cx="978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graphicFrame>
        <p:nvGraphicFramePr>
          <p:cNvPr id="219" name="Google Shape;219;p24"/>
          <p:cNvGraphicFramePr/>
          <p:nvPr/>
        </p:nvGraphicFramePr>
        <p:xfrm>
          <a:off x="8257650" y="4590863"/>
          <a:ext cx="2101750" cy="2130600"/>
        </p:xfrm>
        <a:graphic>
          <a:graphicData uri="http://schemas.openxmlformats.org/drawingml/2006/table">
            <a:tbl>
              <a:tblPr>
                <a:noFill/>
              </a:tblPr>
              <a:tblGrid>
                <a:gridCol w="2101750">
                  <a:extLst>
                    <a:ext uri="{9D8B030D-6E8A-4147-A177-3AD203B41FA5}">
                      <a16:colId xmlns:a16="http://schemas.microsoft.com/office/drawing/2014/main" val="20000"/>
                    </a:ext>
                  </a:extLst>
                </a:gridCol>
              </a:tblGrid>
              <a:tr h="710200">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10200">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10200">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20" name="Google Shape;220;p24"/>
          <p:cNvSpPr txBox="1"/>
          <p:nvPr/>
        </p:nvSpPr>
        <p:spPr>
          <a:xfrm>
            <a:off x="8408075" y="4662650"/>
            <a:ext cx="16836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500" b="1">
                <a:latin typeface="Calibri"/>
                <a:ea typeface="Calibri"/>
                <a:cs typeface="Calibri"/>
                <a:sym typeface="Calibri"/>
              </a:rPr>
              <a:t>Memory address of B</a:t>
            </a:r>
            <a:endParaRPr sz="1500" b="1">
              <a:latin typeface="Calibri"/>
              <a:ea typeface="Calibri"/>
              <a:cs typeface="Calibri"/>
              <a:sym typeface="Calibri"/>
            </a:endParaRPr>
          </a:p>
        </p:txBody>
      </p:sp>
      <p:sp>
        <p:nvSpPr>
          <p:cNvPr id="221" name="Google Shape;221;p24"/>
          <p:cNvSpPr txBox="1"/>
          <p:nvPr/>
        </p:nvSpPr>
        <p:spPr>
          <a:xfrm>
            <a:off x="8543825" y="5380925"/>
            <a:ext cx="15294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500" b="1">
                <a:latin typeface="Calibri"/>
                <a:ea typeface="Calibri"/>
                <a:cs typeface="Calibri"/>
                <a:sym typeface="Calibri"/>
              </a:rPr>
              <a:t>Memory address of C</a:t>
            </a:r>
            <a:endParaRPr sz="1500" b="1">
              <a:latin typeface="Calibri"/>
              <a:ea typeface="Calibri"/>
              <a:cs typeface="Calibri"/>
              <a:sym typeface="Calibri"/>
            </a:endParaRPr>
          </a:p>
        </p:txBody>
      </p:sp>
      <p:sp>
        <p:nvSpPr>
          <p:cNvPr id="222" name="Google Shape;222;p24"/>
          <p:cNvSpPr txBox="1"/>
          <p:nvPr/>
        </p:nvSpPr>
        <p:spPr>
          <a:xfrm>
            <a:off x="8535500" y="6142600"/>
            <a:ext cx="15294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500" b="1">
                <a:latin typeface="Calibri"/>
                <a:ea typeface="Calibri"/>
                <a:cs typeface="Calibri"/>
                <a:sym typeface="Calibri"/>
              </a:rPr>
              <a:t>Memory address of main</a:t>
            </a:r>
            <a:endParaRPr sz="1500" b="1">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31" name="Google Shape;231;p25"/>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Stack - Application</a:t>
            </a:r>
          </a:p>
        </p:txBody>
      </p:sp>
      <mc:AlternateContent xmlns:mc="http://schemas.openxmlformats.org/markup-compatibility/2006" xmlns:a14="http://schemas.microsoft.com/office/drawing/2010/main">
        <mc:Choice Requires="a14">
          <p:sp>
            <p:nvSpPr>
              <p:cNvPr id="228" name="Google Shape;228;p25"/>
              <p:cNvSpPr txBox="1">
                <a:spLocks noGrp="1"/>
              </p:cNvSpPr>
              <p:nvPr>
                <p:ph idx="1"/>
              </p:nvPr>
            </p:nvSpPr>
            <p:spPr>
              <a:xfrm>
                <a:off x="838200" y="1825625"/>
                <a:ext cx="10515600" cy="4351338"/>
              </a:xfrm>
            </p:spPr>
            <p:txBody>
              <a:bodyPr spcFirstLastPara="1" wrap="square" lIns="91425" tIns="45700" rIns="91425" bIns="45700" anchor="t" anchorCtr="0">
                <a:normAutofit fontScale="92500" lnSpcReduction="20000"/>
              </a:bodyPr>
              <a:lstStyle/>
              <a:p>
                <a:pPr marL="0" lvl="0" indent="0">
                  <a:buNone/>
                </a:pPr>
                <a:r>
                  <a:rPr lang="en-US" u="sng" dirty="0"/>
                  <a:t>Expression conversion</a:t>
                </a:r>
                <a:r>
                  <a:rPr lang="en-US" dirty="0"/>
                  <a:t> is the most important application of stacks. Given an infix expression, it can be converted to both prefix and postfix notations.</a:t>
                </a:r>
              </a:p>
              <a:p>
                <a:pPr lvl="0"/>
                <a:endParaRPr lang="en-US" dirty="0"/>
              </a:p>
              <a:p>
                <a:pPr lvl="0"/>
                <a:r>
                  <a:rPr lang="en-US" dirty="0"/>
                  <a:t>Infix notation ( </a:t>
                </a:r>
                <a14:m>
                  <m:oMath xmlns:m="http://schemas.openxmlformats.org/officeDocument/2006/math">
                    <m:r>
                      <a:rPr lang="en-US" b="1" i="1" dirty="0" smtClean="0">
                        <a:latin typeface="Cambria Math" panose="02040503050406030204" pitchFamily="18" charset="0"/>
                      </a:rPr>
                      <m:t>𝒂</m:t>
                    </m:r>
                  </m:oMath>
                </a14:m>
                <a:r>
                  <a:rPr lang="en-US" b="1" dirty="0"/>
                  <a:t> operator </a:t>
                </a:r>
                <a14:m>
                  <m:oMath xmlns:m="http://schemas.openxmlformats.org/officeDocument/2006/math">
                    <m:r>
                      <a:rPr lang="en-US" b="1" i="1" dirty="0" smtClean="0">
                        <a:latin typeface="Cambria Math" panose="02040503050406030204" pitchFamily="18" charset="0"/>
                      </a:rPr>
                      <m:t>𝒃</m:t>
                    </m:r>
                  </m:oMath>
                </a14:m>
                <a:r>
                  <a:rPr lang="en-US" b="1" dirty="0"/>
                  <a:t> </a:t>
                </a:r>
                <a:r>
                  <a:rPr lang="en-US" dirty="0"/>
                  <a:t>): For example, </a:t>
                </a:r>
                <a14:m>
                  <m:oMath xmlns:m="http://schemas.openxmlformats.org/officeDocument/2006/math">
                    <m:r>
                      <a:rPr lang="en-US" b="1" i="1" dirty="0" smtClean="0">
                        <a:latin typeface="Cambria Math" panose="02040503050406030204" pitchFamily="18" charset="0"/>
                      </a:rPr>
                      <m:t>𝒂</m:t>
                    </m:r>
                    <m:r>
                      <a:rPr lang="en-US" b="1" i="1" dirty="0" smtClean="0">
                        <a:latin typeface="Cambria Math" panose="02040503050406030204" pitchFamily="18" charset="0"/>
                      </a:rPr>
                      <m:t> + </m:t>
                    </m:r>
                    <m:r>
                      <a:rPr lang="en-US" b="1" i="1" dirty="0" smtClean="0">
                        <a:latin typeface="Cambria Math" panose="02040503050406030204" pitchFamily="18" charset="0"/>
                      </a:rPr>
                      <m:t>𝒃</m:t>
                    </m:r>
                    <m:r>
                      <a:rPr lang="en-US" b="1" i="1" dirty="0" smtClean="0">
                        <a:latin typeface="Cambria Math" panose="02040503050406030204" pitchFamily="18" charset="0"/>
                      </a:rPr>
                      <m:t> </m:t>
                    </m:r>
                  </m:oMath>
                </a14:m>
                <a:r>
                  <a:rPr lang="en-US" dirty="0"/>
                  <a:t>is an infix notation.</a:t>
                </a:r>
              </a:p>
              <a:p>
                <a:pPr lvl="0"/>
                <a:r>
                  <a:rPr lang="en-US" dirty="0"/>
                  <a:t>Prefix notation ( </a:t>
                </a:r>
                <a:r>
                  <a:rPr lang="en-US" b="1" dirty="0"/>
                  <a:t>operator </a:t>
                </a:r>
                <a14:m>
                  <m:oMath xmlns:m="http://schemas.openxmlformats.org/officeDocument/2006/math">
                    <m:r>
                      <a:rPr lang="en-US" b="1" i="1" dirty="0" smtClean="0">
                        <a:latin typeface="Cambria Math" panose="02040503050406030204" pitchFamily="18" charset="0"/>
                      </a:rPr>
                      <m:t>𝒂</m:t>
                    </m:r>
                    <m:r>
                      <a:rPr lang="en-US" b="1" i="1" dirty="0" smtClean="0">
                        <a:latin typeface="Cambria Math" panose="02040503050406030204" pitchFamily="18" charset="0"/>
                      </a:rPr>
                      <m:t> </m:t>
                    </m:r>
                    <m:r>
                      <a:rPr lang="en-US" b="1" i="1" dirty="0" smtClean="0">
                        <a:latin typeface="Cambria Math" panose="02040503050406030204" pitchFamily="18" charset="0"/>
                      </a:rPr>
                      <m:t>𝒃</m:t>
                    </m:r>
                  </m:oMath>
                </a14:m>
                <a:r>
                  <a:rPr lang="en-US" b="1" dirty="0"/>
                  <a:t> </a:t>
                </a:r>
                <a:r>
                  <a:rPr lang="en-US" dirty="0"/>
                  <a:t>): </a:t>
                </a:r>
                <a14:m>
                  <m:oMath xmlns:m="http://schemas.openxmlformats.org/officeDocument/2006/math">
                    <m:r>
                      <a:rPr lang="en-US" b="1" i="1" dirty="0" smtClean="0">
                        <a:latin typeface="Cambria Math" panose="02040503050406030204" pitchFamily="18" charset="0"/>
                      </a:rPr>
                      <m:t>+ </m:t>
                    </m:r>
                    <m:r>
                      <a:rPr lang="en-US" b="1" i="1" dirty="0" smtClean="0">
                        <a:latin typeface="Cambria Math" panose="02040503050406030204" pitchFamily="18" charset="0"/>
                      </a:rPr>
                      <m:t>𝒂</m:t>
                    </m:r>
                    <m:r>
                      <a:rPr lang="en-US" b="1" i="1" dirty="0" smtClean="0">
                        <a:latin typeface="Cambria Math" panose="02040503050406030204" pitchFamily="18" charset="0"/>
                      </a:rPr>
                      <m:t> </m:t>
                    </m:r>
                    <m:r>
                      <a:rPr lang="en-US" b="1" i="1" dirty="0" smtClean="0">
                        <a:latin typeface="Cambria Math" panose="02040503050406030204" pitchFamily="18" charset="0"/>
                      </a:rPr>
                      <m:t>𝒃</m:t>
                    </m:r>
                    <m:r>
                      <a:rPr lang="en-US" b="1" i="1" dirty="0" smtClean="0">
                        <a:latin typeface="Cambria Math" panose="02040503050406030204" pitchFamily="18" charset="0"/>
                      </a:rPr>
                      <m:t>  </m:t>
                    </m:r>
                  </m:oMath>
                </a14:m>
                <a:r>
                  <a:rPr lang="en-US" dirty="0"/>
                  <a:t>is the equivalent prefix notation of </a:t>
                </a:r>
                <a14:m>
                  <m:oMath xmlns:m="http://schemas.openxmlformats.org/officeDocument/2006/math">
                    <m:r>
                      <a:rPr lang="en-US" b="1" i="1" dirty="0" smtClean="0">
                        <a:latin typeface="Cambria Math" panose="02040503050406030204" pitchFamily="18" charset="0"/>
                      </a:rPr>
                      <m:t>𝒂</m:t>
                    </m:r>
                    <m:r>
                      <a:rPr lang="en-US" b="1" i="1" dirty="0" smtClean="0">
                        <a:latin typeface="Cambria Math" panose="02040503050406030204" pitchFamily="18" charset="0"/>
                      </a:rPr>
                      <m:t> + </m:t>
                    </m:r>
                    <m:r>
                      <a:rPr lang="en-US" b="1" i="1" dirty="0" smtClean="0">
                        <a:latin typeface="Cambria Math" panose="02040503050406030204" pitchFamily="18" charset="0"/>
                      </a:rPr>
                      <m:t>𝒃</m:t>
                    </m:r>
                  </m:oMath>
                </a14:m>
                <a:r>
                  <a:rPr lang="en-US" dirty="0"/>
                  <a:t>.</a:t>
                </a:r>
              </a:p>
              <a:p>
                <a:pPr lvl="0"/>
                <a:r>
                  <a:rPr lang="en-US" dirty="0"/>
                  <a:t>Postfix notation ( </a:t>
                </a:r>
                <a14:m>
                  <m:oMath xmlns:m="http://schemas.openxmlformats.org/officeDocument/2006/math">
                    <m:r>
                      <a:rPr lang="en-US" b="1" i="1" dirty="0" smtClean="0">
                        <a:latin typeface="Cambria Math" panose="02040503050406030204" pitchFamily="18" charset="0"/>
                      </a:rPr>
                      <m:t>𝒂</m:t>
                    </m:r>
                    <m:r>
                      <a:rPr lang="en-US" b="1" i="1" dirty="0" smtClean="0">
                        <a:latin typeface="Cambria Math" panose="02040503050406030204" pitchFamily="18" charset="0"/>
                      </a:rPr>
                      <m:t> </m:t>
                    </m:r>
                    <m:r>
                      <a:rPr lang="en-US" b="1" i="1" dirty="0" smtClean="0">
                        <a:latin typeface="Cambria Math" panose="02040503050406030204" pitchFamily="18" charset="0"/>
                      </a:rPr>
                      <m:t>𝒃</m:t>
                    </m:r>
                  </m:oMath>
                </a14:m>
                <a:r>
                  <a:rPr lang="en-US" b="1" dirty="0"/>
                  <a:t> operator </a:t>
                </a:r>
                <a:r>
                  <a:rPr lang="en-US" dirty="0"/>
                  <a:t>): </a:t>
                </a:r>
                <a14:m>
                  <m:oMath xmlns:m="http://schemas.openxmlformats.org/officeDocument/2006/math">
                    <m:r>
                      <a:rPr lang="en-US" b="1" i="1" dirty="0" smtClean="0">
                        <a:latin typeface="Cambria Math" panose="02040503050406030204" pitchFamily="18" charset="0"/>
                      </a:rPr>
                      <m:t>𝒂</m:t>
                    </m:r>
                    <m:r>
                      <a:rPr lang="en-US" b="1" i="1" dirty="0" smtClean="0">
                        <a:latin typeface="Cambria Math" panose="02040503050406030204" pitchFamily="18" charset="0"/>
                      </a:rPr>
                      <m:t> </m:t>
                    </m:r>
                    <m:r>
                      <a:rPr lang="en-US" b="1" i="1" dirty="0" smtClean="0">
                        <a:latin typeface="Cambria Math" panose="02040503050406030204" pitchFamily="18" charset="0"/>
                      </a:rPr>
                      <m:t>𝒃</m:t>
                    </m:r>
                    <m:r>
                      <a:rPr lang="en-US" b="1" i="1" dirty="0" smtClean="0">
                        <a:latin typeface="Cambria Math" panose="02040503050406030204" pitchFamily="18" charset="0"/>
                      </a:rPr>
                      <m:t> + </m:t>
                    </m:r>
                  </m:oMath>
                </a14:m>
                <a:r>
                  <a:rPr lang="en-US" dirty="0"/>
                  <a:t>is the equivalent postfix notation of </a:t>
                </a:r>
                <a14:m>
                  <m:oMath xmlns:m="http://schemas.openxmlformats.org/officeDocument/2006/math">
                    <m:r>
                      <a:rPr lang="en-US" b="1" i="1" dirty="0" smtClean="0">
                        <a:latin typeface="Cambria Math" panose="02040503050406030204" pitchFamily="18" charset="0"/>
                      </a:rPr>
                      <m:t>𝒂</m:t>
                    </m:r>
                    <m:r>
                      <a:rPr lang="en-US" b="1" i="1" dirty="0" smtClean="0">
                        <a:latin typeface="Cambria Math" panose="02040503050406030204" pitchFamily="18" charset="0"/>
                      </a:rPr>
                      <m:t> + </m:t>
                    </m:r>
                    <m:r>
                      <a:rPr lang="en-US" b="1" i="1" dirty="0" smtClean="0">
                        <a:latin typeface="Cambria Math" panose="02040503050406030204" pitchFamily="18" charset="0"/>
                      </a:rPr>
                      <m:t>𝒃</m:t>
                    </m:r>
                  </m:oMath>
                </a14:m>
                <a:r>
                  <a:rPr lang="en-US" dirty="0"/>
                  <a:t>.</a:t>
                </a:r>
              </a:p>
              <a:p>
                <a:pPr lvl="0"/>
                <a:endParaRPr lang="en-US" dirty="0"/>
              </a:p>
              <a:p>
                <a:pPr marL="0" lvl="0" indent="0">
                  <a:buNone/>
                </a:pPr>
                <a:r>
                  <a:rPr lang="en-US" dirty="0"/>
                  <a:t>Infix notation is the notation commonly used in arithmetical and logical statements. Consider another infix example,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𝐵</m:t>
                    </m:r>
                    <m:r>
                      <a:rPr lang="en-US" i="1" dirty="0" smtClean="0">
                        <a:latin typeface="Cambria Math" panose="02040503050406030204" pitchFamily="18" charset="0"/>
                      </a:rPr>
                      <m:t> ∗ </m:t>
                    </m:r>
                    <m:r>
                      <a:rPr lang="en-US" i="1" dirty="0" smtClean="0">
                        <a:latin typeface="Cambria Math" panose="02040503050406030204" pitchFamily="18" charset="0"/>
                      </a:rPr>
                      <m:t>𝐶</m:t>
                    </m:r>
                  </m:oMath>
                </a14:m>
                <a:r>
                  <a:rPr lang="en-US" dirty="0"/>
                  <a:t>. The operators </a:t>
                </a:r>
                <a14:m>
                  <m:oMath xmlns:m="http://schemas.openxmlformats.org/officeDocument/2006/math">
                    <m:r>
                      <a:rPr lang="en-US" i="1" dirty="0" smtClean="0">
                        <a:latin typeface="Cambria Math" panose="02040503050406030204" pitchFamily="18" charset="0"/>
                      </a:rPr>
                      <m:t>+</m:t>
                    </m:r>
                  </m:oMath>
                </a14:m>
                <a:r>
                  <a:rPr lang="en-US" dirty="0"/>
                  <a:t> and </a:t>
                </a:r>
                <a14:m>
                  <m:oMath xmlns:m="http://schemas.openxmlformats.org/officeDocument/2006/math">
                    <m:r>
                      <a:rPr lang="en-US" i="1" dirty="0" smtClean="0">
                        <a:latin typeface="Cambria Math" panose="02040503050406030204" pitchFamily="18" charset="0"/>
                      </a:rPr>
                      <m:t>∗</m:t>
                    </m:r>
                  </m:oMath>
                </a14:m>
                <a:r>
                  <a:rPr lang="en-US" dirty="0"/>
                  <a:t> still appear between the operands, but there is a problem. Which operands do they work on? Does the </a:t>
                </a:r>
                <a14:m>
                  <m:oMath xmlns:m="http://schemas.openxmlformats.org/officeDocument/2006/math">
                    <m:r>
                      <a:rPr lang="en-US" i="1" dirty="0" smtClean="0">
                        <a:latin typeface="Cambria Math" panose="02040503050406030204" pitchFamily="18" charset="0"/>
                      </a:rPr>
                      <m:t>+</m:t>
                    </m:r>
                  </m:oMath>
                </a14:m>
                <a:r>
                  <a:rPr lang="en-US" dirty="0"/>
                  <a:t> work on </a:t>
                </a:r>
                <a14:m>
                  <m:oMath xmlns:m="http://schemas.openxmlformats.org/officeDocument/2006/math">
                    <m:r>
                      <a:rPr lang="en-US" i="1" dirty="0" smtClean="0">
                        <a:latin typeface="Cambria Math" panose="02040503050406030204" pitchFamily="18" charset="0"/>
                      </a:rPr>
                      <m:t>𝐴</m:t>
                    </m:r>
                  </m:oMath>
                </a14:m>
                <a:r>
                  <a:rPr lang="en-US" dirty="0"/>
                  <a:t> and </a:t>
                </a:r>
                <a14:m>
                  <m:oMath xmlns:m="http://schemas.openxmlformats.org/officeDocument/2006/math">
                    <m:r>
                      <a:rPr lang="en-US" i="1" dirty="0" smtClean="0">
                        <a:latin typeface="Cambria Math" panose="02040503050406030204" pitchFamily="18" charset="0"/>
                      </a:rPr>
                      <m:t>𝐵</m:t>
                    </m:r>
                  </m:oMath>
                </a14:m>
                <a:r>
                  <a:rPr lang="en-US" dirty="0"/>
                  <a:t> or does the </a:t>
                </a:r>
                <a14:m>
                  <m:oMath xmlns:m="http://schemas.openxmlformats.org/officeDocument/2006/math">
                    <m:r>
                      <a:rPr lang="en-US" i="1" dirty="0" smtClean="0">
                        <a:latin typeface="Cambria Math" panose="02040503050406030204" pitchFamily="18" charset="0"/>
                      </a:rPr>
                      <m:t>∗</m:t>
                    </m:r>
                  </m:oMath>
                </a14:m>
                <a:r>
                  <a:rPr lang="en-US" dirty="0"/>
                  <a:t> take </a:t>
                </a:r>
                <a14:m>
                  <m:oMath xmlns:m="http://schemas.openxmlformats.org/officeDocument/2006/math">
                    <m:r>
                      <a:rPr lang="en-US" i="1" dirty="0" smtClean="0">
                        <a:latin typeface="Cambria Math" panose="02040503050406030204" pitchFamily="18" charset="0"/>
                      </a:rPr>
                      <m:t>𝐵</m:t>
                    </m:r>
                  </m:oMath>
                </a14:m>
                <a:r>
                  <a:rPr lang="en-US" dirty="0"/>
                  <a:t> and </a:t>
                </a:r>
                <a14:m>
                  <m:oMath xmlns:m="http://schemas.openxmlformats.org/officeDocument/2006/math">
                    <m:r>
                      <a:rPr lang="en-US" i="1" dirty="0" smtClean="0">
                        <a:latin typeface="Cambria Math" panose="02040503050406030204" pitchFamily="18" charset="0"/>
                      </a:rPr>
                      <m:t>𝐶</m:t>
                    </m:r>
                  </m:oMath>
                </a14:m>
                <a:r>
                  <a:rPr lang="en-US" dirty="0"/>
                  <a:t>?</a:t>
                </a:r>
              </a:p>
              <a:p>
                <a:pPr marL="0" lvl="0" indent="0">
                  <a:buNone/>
                </a:pPr>
                <a:endParaRPr lang="en-US" dirty="0"/>
              </a:p>
              <a:p>
                <a:pPr marL="0" lvl="0" indent="0">
                  <a:buNone/>
                </a:pPr>
                <a:r>
                  <a:rPr lang="en-US" dirty="0"/>
                  <a:t>The expression seems </a:t>
                </a:r>
                <a:r>
                  <a:rPr lang="en-US" b="1" dirty="0"/>
                  <a:t>ambiguous</a:t>
                </a:r>
                <a:r>
                  <a:rPr lang="en-US" dirty="0"/>
                  <a:t>.</a:t>
                </a:r>
              </a:p>
              <a:p>
                <a:pPr lvl="0"/>
                <a:endParaRPr lang="en-US" dirty="0"/>
              </a:p>
            </p:txBody>
          </p:sp>
        </mc:Choice>
        <mc:Fallback xmlns="">
          <p:sp>
            <p:nvSpPr>
              <p:cNvPr id="228" name="Google Shape;228;p25"/>
              <p:cNvSpPr txBox="1">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812" b="-1681"/>
                </a:stretch>
              </a:blipFill>
            </p:spPr>
            <p:txBody>
              <a:bodyPr/>
              <a:lstStyle/>
              <a:p>
                <a:r>
                  <a:rPr lang="en-US">
                    <a:noFill/>
                  </a:rPr>
                  <a:t> </a:t>
                </a:r>
              </a:p>
            </p:txBody>
          </p:sp>
        </mc:Fallback>
      </mc:AlternateContent>
      <p:sp>
        <p:nvSpPr>
          <p:cNvPr id="230" name="Google Shape;230;p25"/>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229" name="Google Shape;229;p25"/>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6"/>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t>What is the solution?</a:t>
            </a:r>
          </a:p>
        </p:txBody>
      </p:sp>
      <mc:AlternateContent xmlns:mc="http://schemas.openxmlformats.org/markup-compatibility/2006" xmlns:a14="http://schemas.microsoft.com/office/drawing/2010/main">
        <mc:Choice Requires="a14">
          <p:sp>
            <p:nvSpPr>
              <p:cNvPr id="238" name="Google Shape;238;p26"/>
              <p:cNvSpPr txBox="1">
                <a:spLocks noGrp="1"/>
              </p:cNvSpPr>
              <p:nvPr>
                <p:ph idx="1"/>
              </p:nvPr>
            </p:nvSpPr>
            <p:spPr>
              <a:xfrm>
                <a:off x="838200" y="1825625"/>
                <a:ext cx="10515600" cy="4351338"/>
              </a:xfrm>
            </p:spPr>
            <p:txBody>
              <a:bodyPr spcFirstLastPara="1" wrap="square" lIns="91425" tIns="45700" rIns="91425" bIns="45700" anchor="t" anchorCtr="0">
                <a:normAutofit lnSpcReduction="10000"/>
              </a:bodyPr>
              <a:lstStyle/>
              <a:p>
                <a:pPr lvl="0"/>
                <a:r>
                  <a:rPr lang="en-US" dirty="0"/>
                  <a:t>One way to write an expression that guarantees there will be no confusion with respect to the order of operations is to create what is called a fully parenthesized expression. This type of expression uses one pair of parentheses for each operator. The parentheses dictate the order of operations.</a:t>
                </a:r>
              </a:p>
              <a:p>
                <a:pPr lvl="0"/>
                <a:endParaRPr lang="en-US" dirty="0"/>
              </a:p>
              <a:p>
                <a:pPr lvl="0"/>
                <a:r>
                  <a:rPr lang="en-US" dirty="0"/>
                  <a:t>Another way is to convert infix expression to prefix or postfix expression. There is no ambiguity in prefix and postfix notations.</a:t>
                </a:r>
              </a:p>
              <a:p>
                <a:pPr lvl="0"/>
                <a:endParaRPr lang="en-US" dirty="0"/>
              </a:p>
              <a:p>
                <a:pPr lvl="0"/>
                <a:r>
                  <a:rPr lang="en-US" dirty="0"/>
                  <a:t>Look at this examples:</a:t>
                </a:r>
              </a:p>
              <a:p>
                <a:pPr lvl="1"/>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𝐵</m:t>
                    </m:r>
                    <m:r>
                      <a:rPr lang="en-US" i="1" dirty="0" smtClean="0">
                        <a:latin typeface="Cambria Math" panose="02040503050406030204" pitchFamily="18" charset="0"/>
                      </a:rPr>
                      <m:t> ) ∗ </m:t>
                    </m:r>
                    <m:r>
                      <a:rPr lang="en-US" i="1" dirty="0" smtClean="0">
                        <a:latin typeface="Cambria Math" panose="02040503050406030204" pitchFamily="18" charset="0"/>
                      </a:rPr>
                      <m:t>𝐶</m:t>
                    </m:r>
                    <m:r>
                      <a:rPr lang="en-US" i="1" dirty="0" smtClean="0">
                        <a:latin typeface="Cambria Math" panose="02040503050406030204" pitchFamily="18" charset="0"/>
                      </a:rPr>
                      <m:t> ≡ </m:t>
                    </m:r>
                    <m:r>
                      <a:rPr lang="en-US" i="1" dirty="0" smtClean="0">
                        <a:latin typeface="Cambria Math" panose="02040503050406030204" pitchFamily="18" charset="0"/>
                      </a:rPr>
                      <m:t>𝐴</m:t>
                    </m:r>
                    <m:r>
                      <a:rPr lang="en-US" i="1" dirty="0" smtClean="0">
                        <a:latin typeface="Cambria Math" panose="02040503050406030204" pitchFamily="18" charset="0"/>
                      </a:rPr>
                      <m:t> </m:t>
                    </m:r>
                    <m:r>
                      <a:rPr lang="en-US" i="1" dirty="0" smtClean="0">
                        <a:latin typeface="Cambria Math" panose="02040503050406030204" pitchFamily="18" charset="0"/>
                      </a:rPr>
                      <m:t>𝐵</m:t>
                    </m:r>
                    <m:r>
                      <a:rPr lang="en-US" i="1" dirty="0" smtClean="0">
                        <a:latin typeface="Cambria Math" panose="02040503050406030204" pitchFamily="18" charset="0"/>
                      </a:rPr>
                      <m:t> + </m:t>
                    </m:r>
                    <m:r>
                      <a:rPr lang="en-US" i="1" dirty="0" smtClean="0">
                        <a:latin typeface="Cambria Math" panose="02040503050406030204" pitchFamily="18" charset="0"/>
                      </a:rPr>
                      <m:t>𝐶</m:t>
                    </m:r>
                    <m:r>
                      <a:rPr lang="en-US" i="1" dirty="0" smtClean="0">
                        <a:latin typeface="Cambria Math" panose="02040503050406030204" pitchFamily="18" charset="0"/>
                      </a:rPr>
                      <m:t> ∗</m:t>
                    </m:r>
                  </m:oMath>
                </a14:m>
                <a:endParaRPr lang="en-US" dirty="0"/>
              </a:p>
              <a:p>
                <a:pPr lvl="1"/>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 ( </m:t>
                    </m:r>
                    <m:r>
                      <a:rPr lang="en-US" i="1" dirty="0" smtClean="0">
                        <a:latin typeface="Cambria Math" panose="02040503050406030204" pitchFamily="18" charset="0"/>
                      </a:rPr>
                      <m:t>𝐵</m:t>
                    </m:r>
                    <m:r>
                      <a:rPr lang="en-US" i="1" dirty="0" smtClean="0">
                        <a:latin typeface="Cambria Math" panose="02040503050406030204" pitchFamily="18" charset="0"/>
                      </a:rPr>
                      <m:t> ∗ </m:t>
                    </m:r>
                    <m:r>
                      <a:rPr lang="en-US" i="1" dirty="0" smtClean="0">
                        <a:latin typeface="Cambria Math" panose="02040503050406030204" pitchFamily="18" charset="0"/>
                      </a:rPr>
                      <m:t>𝐶</m:t>
                    </m:r>
                    <m:r>
                      <a:rPr lang="en-US" i="1" dirty="0" smtClean="0">
                        <a:latin typeface="Cambria Math" panose="02040503050406030204" pitchFamily="18" charset="0"/>
                      </a:rPr>
                      <m:t> ) ≡  </m:t>
                    </m:r>
                    <m:r>
                      <a:rPr lang="en-US" i="1" dirty="0" smtClean="0">
                        <a:latin typeface="Cambria Math" panose="02040503050406030204" pitchFamily="18" charset="0"/>
                      </a:rPr>
                      <m:t>𝐴</m:t>
                    </m:r>
                    <m:r>
                      <a:rPr lang="en-US" i="1" dirty="0" smtClean="0">
                        <a:latin typeface="Cambria Math" panose="02040503050406030204" pitchFamily="18" charset="0"/>
                      </a:rPr>
                      <m:t> </m:t>
                    </m:r>
                    <m:r>
                      <a:rPr lang="en-US" i="1" dirty="0" smtClean="0">
                        <a:latin typeface="Cambria Math" panose="02040503050406030204" pitchFamily="18" charset="0"/>
                      </a:rPr>
                      <m:t>𝐵</m:t>
                    </m:r>
                    <m:r>
                      <a:rPr lang="en-US" i="1" dirty="0" smtClean="0">
                        <a:latin typeface="Cambria Math" panose="02040503050406030204" pitchFamily="18" charset="0"/>
                      </a:rPr>
                      <m:t> </m:t>
                    </m:r>
                    <m:r>
                      <a:rPr lang="en-US" i="1" dirty="0" smtClean="0">
                        <a:latin typeface="Cambria Math" panose="02040503050406030204" pitchFamily="18" charset="0"/>
                      </a:rPr>
                      <m:t>𝐶</m:t>
                    </m:r>
                    <m:r>
                      <a:rPr lang="en-US" i="1" dirty="0" smtClean="0">
                        <a:latin typeface="Cambria Math" panose="02040503050406030204" pitchFamily="18" charset="0"/>
                      </a:rPr>
                      <m:t> ∗ +</m:t>
                    </m:r>
                  </m:oMath>
                </a14:m>
                <a:endParaRPr lang="en-US" dirty="0"/>
              </a:p>
              <a:p>
                <a:pPr lvl="0"/>
                <a:endParaRPr lang="en-US" dirty="0"/>
              </a:p>
            </p:txBody>
          </p:sp>
        </mc:Choice>
        <mc:Fallback xmlns="">
          <p:sp>
            <p:nvSpPr>
              <p:cNvPr id="238" name="Google Shape;238;p26"/>
              <p:cNvSpPr txBox="1">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812" r="-580"/>
                </a:stretch>
              </a:blipFill>
            </p:spPr>
            <p:txBody>
              <a:bodyPr/>
              <a:lstStyle/>
              <a:p>
                <a:r>
                  <a:rPr lang="en-US">
                    <a:noFill/>
                  </a:rPr>
                  <a:t> </a:t>
                </a:r>
              </a:p>
            </p:txBody>
          </p:sp>
        </mc:Fallback>
      </mc:AlternateContent>
      <p:sp>
        <p:nvSpPr>
          <p:cNvPr id="240" name="Google Shape;240;p26"/>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239" name="Google Shape;239;p26"/>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dirty="0"/>
              <a:t>Infix to Prefix conversion using Stack</a:t>
            </a:r>
          </a:p>
        </p:txBody>
      </p:sp>
      <p:sp>
        <p:nvSpPr>
          <p:cNvPr id="247" name="Google Shape;247;p27"/>
          <p:cNvSpPr txBox="1">
            <a:spLocks noGrp="1"/>
          </p:cNvSpPr>
          <p:nvPr>
            <p:ph idx="1"/>
          </p:nvPr>
        </p:nvSpPr>
        <p:spPr>
          <a:xfrm>
            <a:off x="838200" y="1825625"/>
            <a:ext cx="10515600" cy="4351338"/>
          </a:xfrm>
        </p:spPr>
        <p:txBody>
          <a:bodyPr spcFirstLastPara="1" wrap="square" lIns="91425" tIns="45700" rIns="91425" bIns="45700" anchor="t" anchorCtr="0">
            <a:noAutofit/>
          </a:bodyPr>
          <a:lstStyle/>
          <a:p>
            <a:pPr marL="0" lvl="0" indent="0">
              <a:buNone/>
            </a:pPr>
            <a:r>
              <a:rPr lang="en-US" dirty="0"/>
              <a:t>Steps:</a:t>
            </a:r>
          </a:p>
          <a:p>
            <a:pPr marL="0" lvl="0" indent="0">
              <a:buNone/>
            </a:pPr>
            <a:r>
              <a:rPr lang="en-US" dirty="0"/>
              <a:t>1. Scan the infix expression from left to right. </a:t>
            </a:r>
          </a:p>
          <a:p>
            <a:pPr marL="0" lvl="0" indent="0">
              <a:buNone/>
            </a:pPr>
            <a:r>
              <a:rPr lang="en-US" dirty="0"/>
              <a:t>2. If the scanned character is an operand, output it. </a:t>
            </a:r>
          </a:p>
          <a:p>
            <a:pPr marL="0" lvl="0" indent="0">
              <a:buNone/>
            </a:pPr>
            <a:r>
              <a:rPr lang="en-US" dirty="0"/>
              <a:t>3. Else, </a:t>
            </a:r>
          </a:p>
          <a:p>
            <a:pPr marL="914400" lvl="1" indent="-457200">
              <a:buFont typeface="+mj-lt"/>
              <a:buAutoNum type="arabicPeriod"/>
            </a:pPr>
            <a:r>
              <a:rPr lang="en-US" dirty="0"/>
              <a:t>If the precedence of the scanned operator is greater than the precedence of the operator in the stack(or the stack is empty or the stack contains a ‘(‘ ), push it. </a:t>
            </a:r>
          </a:p>
          <a:p>
            <a:pPr marL="914400" lvl="1" indent="-457200">
              <a:buFont typeface="+mj-lt"/>
              <a:buAutoNum type="arabicPeriod"/>
            </a:pPr>
            <a:r>
              <a:rPr lang="en-US" dirty="0"/>
              <a:t>Else, Pop all the operators from the stack which are greater than or equal to in precedence than that of the scanned operator. After doing that Push the scanned operator to the stack. (If you encounter parenthesis while popping then stop there and push the scanned operator in the stack.) </a:t>
            </a:r>
          </a:p>
          <a:p>
            <a:pPr lvl="0"/>
            <a:endParaRPr lang="en-US" dirty="0"/>
          </a:p>
        </p:txBody>
      </p:sp>
      <p:sp>
        <p:nvSpPr>
          <p:cNvPr id="249" name="Google Shape;249;p27"/>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248" name="Google Shape;248;p27"/>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9" name="Title 8">
            <a:extLst>
              <a:ext uri="{FF2B5EF4-FFF2-40B4-BE49-F238E27FC236}">
                <a16:creationId xmlns:a16="http://schemas.microsoft.com/office/drawing/2014/main" id="{012753B0-6114-4841-9146-FD3C6450A6A8}"/>
              </a:ext>
            </a:extLst>
          </p:cNvPr>
          <p:cNvSpPr>
            <a:spLocks noGrp="1"/>
          </p:cNvSpPr>
          <p:nvPr>
            <p:ph type="title"/>
          </p:nvPr>
        </p:nvSpPr>
        <p:spPr/>
        <p:txBody>
          <a:bodyPr/>
          <a:lstStyle/>
          <a:p>
            <a:r>
              <a:rPr lang="en-US" dirty="0"/>
              <a:t>Infix to Prefix conversion using Stack (cont.)</a:t>
            </a:r>
          </a:p>
        </p:txBody>
      </p:sp>
      <p:sp>
        <p:nvSpPr>
          <p:cNvPr id="255" name="Google Shape;255;p28"/>
          <p:cNvSpPr txBox="1">
            <a:spLocks noGrp="1"/>
          </p:cNvSpPr>
          <p:nvPr>
            <p:ph idx="1"/>
          </p:nvPr>
        </p:nvSpPr>
        <p:spPr>
          <a:xfrm>
            <a:off x="838200" y="1825625"/>
            <a:ext cx="10515600" cy="4351338"/>
          </a:xfrm>
        </p:spPr>
        <p:txBody>
          <a:bodyPr spcFirstLastPara="1" wrap="square" lIns="91425" tIns="45700" rIns="91425" bIns="45700" anchor="t" anchorCtr="0">
            <a:normAutofit/>
          </a:bodyPr>
          <a:lstStyle/>
          <a:p>
            <a:pPr marL="0" lvl="0" indent="0">
              <a:buNone/>
            </a:pPr>
            <a:r>
              <a:rPr lang="en-US" dirty="0"/>
              <a:t>4. If the scanned character is an ‘(‘, push it to the stack. </a:t>
            </a:r>
          </a:p>
          <a:p>
            <a:pPr marL="0" lvl="0" indent="0">
              <a:buNone/>
            </a:pPr>
            <a:r>
              <a:rPr lang="en-US" dirty="0"/>
              <a:t>5. If the scanned character is an ‘)’, pop the stack and output it until a ‘(‘ is encountered, and discard both the parenthesis. </a:t>
            </a:r>
          </a:p>
          <a:p>
            <a:pPr marL="0" lvl="0" indent="0">
              <a:buNone/>
            </a:pPr>
            <a:r>
              <a:rPr lang="en-US" dirty="0"/>
              <a:t>6. Repeat steps 2-6 until infix expression is scanned. </a:t>
            </a:r>
          </a:p>
          <a:p>
            <a:pPr marL="0" lvl="0" indent="0">
              <a:buNone/>
            </a:pPr>
            <a:r>
              <a:rPr lang="en-US" dirty="0"/>
              <a:t>7. Print the output </a:t>
            </a:r>
          </a:p>
          <a:p>
            <a:pPr marL="0" lvl="0" indent="0">
              <a:buNone/>
            </a:pPr>
            <a:r>
              <a:rPr lang="en-US" dirty="0"/>
              <a:t>8. Pop and output from the stack until it is not empty.</a:t>
            </a:r>
          </a:p>
          <a:p>
            <a:pPr lvl="0"/>
            <a:endParaRPr lang="en-US" dirty="0"/>
          </a:p>
        </p:txBody>
      </p:sp>
      <p:sp>
        <p:nvSpPr>
          <p:cNvPr id="257" name="Google Shape;257;p28"/>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256" name="Google Shape;256;p28"/>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t>Example</a:t>
            </a:r>
          </a:p>
        </p:txBody>
      </p:sp>
      <p:sp>
        <p:nvSpPr>
          <p:cNvPr id="264" name="Google Shape;264;p29"/>
          <p:cNvSpPr txBox="1">
            <a:spLocks noGrp="1"/>
          </p:cNvSpPr>
          <p:nvPr>
            <p:ph idx="1"/>
          </p:nvPr>
        </p:nvSpPr>
        <p:spPr>
          <a:xfrm>
            <a:off x="838200" y="1825625"/>
            <a:ext cx="4937683" cy="1078399"/>
          </a:xfrm>
        </p:spPr>
        <p:txBody>
          <a:bodyPr spcFirstLastPara="1" wrap="square" lIns="91425" tIns="45700" rIns="91425" bIns="45700" anchor="t" anchorCtr="0">
            <a:normAutofit/>
          </a:bodyPr>
          <a:lstStyle/>
          <a:p>
            <a:pPr lvl="0"/>
            <a:r>
              <a:rPr lang="en-US" dirty="0"/>
              <a:t>Expression: a + b * ( c / ( d + e ) ) * f</a:t>
            </a:r>
          </a:p>
          <a:p>
            <a:pPr lvl="0"/>
            <a:endParaRPr lang="en-US" dirty="0"/>
          </a:p>
          <a:p>
            <a:pPr lvl="0"/>
            <a:endParaRPr lang="en-US" dirty="0"/>
          </a:p>
        </p:txBody>
      </p:sp>
      <p:sp>
        <p:nvSpPr>
          <p:cNvPr id="266" name="Google Shape;266;p29"/>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dirty="0"/>
              <a:t>Data Structure &amp; Algorithms Fall 2021</a:t>
            </a:r>
          </a:p>
        </p:txBody>
      </p:sp>
      <p:sp>
        <p:nvSpPr>
          <p:cNvPr id="265" name="Google Shape;265;p29"/>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17</a:t>
            </a:fld>
            <a:endParaRPr lang="en-US"/>
          </a:p>
        </p:txBody>
      </p:sp>
      <p:graphicFrame>
        <p:nvGraphicFramePr>
          <p:cNvPr id="267" name="Google Shape;267;p29"/>
          <p:cNvGraphicFramePr/>
          <p:nvPr>
            <p:extLst>
              <p:ext uri="{D42A27DB-BD31-4B8C-83A1-F6EECF244321}">
                <p14:modId xmlns:p14="http://schemas.microsoft.com/office/powerpoint/2010/main" val="2574167971"/>
              </p:ext>
            </p:extLst>
          </p:nvPr>
        </p:nvGraphicFramePr>
        <p:xfrm>
          <a:off x="6068700" y="592625"/>
          <a:ext cx="4800775" cy="5425440"/>
        </p:xfrm>
        <a:graphic>
          <a:graphicData uri="http://schemas.openxmlformats.org/drawingml/2006/table">
            <a:tbl>
              <a:tblPr>
                <a:noFill/>
              </a:tblPr>
              <a:tblGrid>
                <a:gridCol w="1036875">
                  <a:extLst>
                    <a:ext uri="{9D8B030D-6E8A-4147-A177-3AD203B41FA5}">
                      <a16:colId xmlns:a16="http://schemas.microsoft.com/office/drawing/2014/main" val="20000"/>
                    </a:ext>
                  </a:extLst>
                </a:gridCol>
                <a:gridCol w="2304725">
                  <a:extLst>
                    <a:ext uri="{9D8B030D-6E8A-4147-A177-3AD203B41FA5}">
                      <a16:colId xmlns:a16="http://schemas.microsoft.com/office/drawing/2014/main" val="20001"/>
                    </a:ext>
                  </a:extLst>
                </a:gridCol>
                <a:gridCol w="1459175">
                  <a:extLst>
                    <a:ext uri="{9D8B030D-6E8A-4147-A177-3AD203B41FA5}">
                      <a16:colId xmlns:a16="http://schemas.microsoft.com/office/drawing/2014/main" val="20002"/>
                    </a:ext>
                  </a:extLst>
                </a:gridCol>
              </a:tblGrid>
              <a:tr h="369750">
                <a:tc>
                  <a:txBody>
                    <a:bodyPr/>
                    <a:lstStyle/>
                    <a:p>
                      <a:pPr marL="0" lvl="0" indent="0" algn="l" rtl="0">
                        <a:spcBef>
                          <a:spcPts val="0"/>
                        </a:spcBef>
                        <a:spcAft>
                          <a:spcPts val="0"/>
                        </a:spcAft>
                        <a:buNone/>
                      </a:pPr>
                      <a:r>
                        <a:rPr lang="en-US" sz="1800" b="1"/>
                        <a:t>input</a:t>
                      </a:r>
                      <a:endParaRPr sz="1800" b="1"/>
                    </a:p>
                  </a:txBody>
                  <a:tcPr marL="88900" marR="88900" marT="88900" marB="88900"/>
                </a:tc>
                <a:tc>
                  <a:txBody>
                    <a:bodyPr/>
                    <a:lstStyle/>
                    <a:p>
                      <a:pPr marL="0" lvl="0" indent="0" algn="l" rtl="0">
                        <a:spcBef>
                          <a:spcPts val="0"/>
                        </a:spcBef>
                        <a:spcAft>
                          <a:spcPts val="0"/>
                        </a:spcAft>
                        <a:buNone/>
                      </a:pPr>
                      <a:r>
                        <a:rPr lang="en-US" sz="1800" b="1"/>
                        <a:t>stack</a:t>
                      </a:r>
                      <a:endParaRPr sz="1800" b="1"/>
                    </a:p>
                  </a:txBody>
                  <a:tcPr marL="88900" marR="88900" marT="88900" marB="88900"/>
                </a:tc>
                <a:tc>
                  <a:txBody>
                    <a:bodyPr/>
                    <a:lstStyle/>
                    <a:p>
                      <a:pPr marL="0" lvl="0" indent="0" algn="l" rtl="0">
                        <a:spcBef>
                          <a:spcPts val="0"/>
                        </a:spcBef>
                        <a:spcAft>
                          <a:spcPts val="0"/>
                        </a:spcAft>
                        <a:buNone/>
                      </a:pPr>
                      <a:r>
                        <a:rPr lang="en-US" sz="1800" b="1"/>
                        <a:t>output</a:t>
                      </a:r>
                      <a:endParaRPr sz="1800" b="1"/>
                    </a:p>
                  </a:txBody>
                  <a:tcPr marL="88900" marR="88900" marT="88900" marB="88900"/>
                </a:tc>
                <a:extLst>
                  <a:ext uri="{0D108BD9-81ED-4DB2-BD59-A6C34878D82A}">
                    <a16:rowId xmlns:a16="http://schemas.microsoft.com/office/drawing/2014/main" val="10000"/>
                  </a:ext>
                </a:extLst>
              </a:tr>
              <a:tr h="369750">
                <a:tc>
                  <a:txBody>
                    <a:bodyPr/>
                    <a:lstStyle/>
                    <a:p>
                      <a:pPr marL="0" lvl="0" indent="0" algn="l" rtl="0">
                        <a:spcBef>
                          <a:spcPts val="0"/>
                        </a:spcBef>
                        <a:spcAft>
                          <a:spcPts val="0"/>
                        </a:spcAft>
                        <a:buNone/>
                      </a:pPr>
                      <a:r>
                        <a:rPr lang="en-US" sz="1800" b="1" dirty="0"/>
                        <a:t>a</a:t>
                      </a:r>
                      <a:endParaRPr sz="1800" b="1" dirty="0"/>
                    </a:p>
                  </a:txBody>
                  <a:tcPr marL="88900" marR="88900" marT="88900" marB="88900"/>
                </a:tc>
                <a:tc>
                  <a:txBody>
                    <a:bodyPr/>
                    <a:lstStyle/>
                    <a:p>
                      <a:pPr marL="0" lvl="0" indent="0" algn="l" rtl="0">
                        <a:spcBef>
                          <a:spcPts val="0"/>
                        </a:spcBef>
                        <a:spcAft>
                          <a:spcPts val="0"/>
                        </a:spcAft>
                        <a:buNone/>
                      </a:pPr>
                      <a:endParaRPr sz="1800" b="1" dirty="0"/>
                    </a:p>
                  </a:txBody>
                  <a:tcPr marL="88900" marR="88900" marT="88900" marB="88900"/>
                </a:tc>
                <a:tc>
                  <a:txBody>
                    <a:bodyPr/>
                    <a:lstStyle/>
                    <a:p>
                      <a:pPr marL="0" lvl="0" indent="0" algn="l" rtl="0">
                        <a:spcBef>
                          <a:spcPts val="0"/>
                        </a:spcBef>
                        <a:spcAft>
                          <a:spcPts val="0"/>
                        </a:spcAft>
                        <a:buNone/>
                      </a:pPr>
                      <a:endParaRPr sz="1800" b="1" dirty="0"/>
                    </a:p>
                  </a:txBody>
                  <a:tcPr marL="88900" marR="88900" marT="88900" marB="88900"/>
                </a:tc>
                <a:extLst>
                  <a:ext uri="{0D108BD9-81ED-4DB2-BD59-A6C34878D82A}">
                    <a16:rowId xmlns:a16="http://schemas.microsoft.com/office/drawing/2014/main" val="10001"/>
                  </a:ext>
                </a:extLst>
              </a:tr>
              <a:tr h="369750">
                <a:tc>
                  <a:txBody>
                    <a:bodyPr/>
                    <a:lstStyle/>
                    <a:p>
                      <a:pPr marL="0" lvl="0" indent="0" algn="l" rtl="0">
                        <a:spcBef>
                          <a:spcPts val="0"/>
                        </a:spcBef>
                        <a:spcAft>
                          <a:spcPts val="0"/>
                        </a:spcAft>
                        <a:buNone/>
                      </a:pPr>
                      <a:r>
                        <a:rPr lang="en-US" sz="1800" b="1" dirty="0"/>
                        <a:t>+</a:t>
                      </a:r>
                      <a:endParaRPr sz="1800" b="1" dirty="0"/>
                    </a:p>
                  </a:txBody>
                  <a:tcPr marL="88900" marR="88900" marT="88900" marB="88900"/>
                </a:tc>
                <a:tc>
                  <a:txBody>
                    <a:bodyPr/>
                    <a:lstStyle/>
                    <a:p>
                      <a:pPr marL="0" lvl="0" indent="0" algn="l" rtl="0">
                        <a:spcBef>
                          <a:spcPts val="0"/>
                        </a:spcBef>
                        <a:spcAft>
                          <a:spcPts val="0"/>
                        </a:spcAft>
                        <a:buNone/>
                      </a:pPr>
                      <a:r>
                        <a:rPr lang="en-US" sz="1800" b="1" dirty="0"/>
                        <a:t>  </a:t>
                      </a:r>
                      <a:endParaRPr sz="1800" b="1" dirty="0"/>
                    </a:p>
                  </a:txBody>
                  <a:tcPr marL="88900" marR="88900" marT="88900" marB="88900"/>
                </a:tc>
                <a:tc>
                  <a:txBody>
                    <a:bodyPr/>
                    <a:lstStyle/>
                    <a:p>
                      <a:pPr marL="0" lvl="0" indent="0" algn="l" rtl="0">
                        <a:spcBef>
                          <a:spcPts val="0"/>
                        </a:spcBef>
                        <a:spcAft>
                          <a:spcPts val="0"/>
                        </a:spcAft>
                        <a:buNone/>
                      </a:pPr>
                      <a:endParaRPr sz="1800" b="1" dirty="0"/>
                    </a:p>
                  </a:txBody>
                  <a:tcPr marL="88900" marR="88900" marT="88900" marB="88900"/>
                </a:tc>
                <a:extLst>
                  <a:ext uri="{0D108BD9-81ED-4DB2-BD59-A6C34878D82A}">
                    <a16:rowId xmlns:a16="http://schemas.microsoft.com/office/drawing/2014/main" val="10002"/>
                  </a:ext>
                </a:extLst>
              </a:tr>
              <a:tr h="369750">
                <a:tc>
                  <a:txBody>
                    <a:bodyPr/>
                    <a:lstStyle/>
                    <a:p>
                      <a:pPr marL="0" lvl="0" indent="0" algn="l" rtl="0">
                        <a:spcBef>
                          <a:spcPts val="0"/>
                        </a:spcBef>
                        <a:spcAft>
                          <a:spcPts val="0"/>
                        </a:spcAft>
                        <a:buNone/>
                      </a:pPr>
                      <a:r>
                        <a:rPr lang="en-US" sz="1800" b="1" dirty="0"/>
                        <a:t>b</a:t>
                      </a:r>
                      <a:endParaRPr sz="1800" b="1" dirty="0"/>
                    </a:p>
                  </a:txBody>
                  <a:tcPr marL="88900" marR="88900" marT="88900" marB="88900"/>
                </a:tc>
                <a:tc>
                  <a:txBody>
                    <a:bodyPr/>
                    <a:lstStyle/>
                    <a:p>
                      <a:pPr marL="0" lvl="0" indent="0" algn="l" rtl="0">
                        <a:spcBef>
                          <a:spcPts val="0"/>
                        </a:spcBef>
                        <a:spcAft>
                          <a:spcPts val="0"/>
                        </a:spcAft>
                        <a:buNone/>
                      </a:pPr>
                      <a:r>
                        <a:rPr lang="en-US" sz="1800" b="1" dirty="0"/>
                        <a:t>  </a:t>
                      </a:r>
                      <a:endParaRPr sz="1800" b="1" dirty="0"/>
                    </a:p>
                  </a:txBody>
                  <a:tcPr marL="88900" marR="88900" marT="88900" marB="88900"/>
                </a:tc>
                <a:tc>
                  <a:txBody>
                    <a:bodyPr/>
                    <a:lstStyle/>
                    <a:p>
                      <a:pPr marL="0" lvl="0" indent="0" algn="l" rtl="0">
                        <a:spcBef>
                          <a:spcPts val="0"/>
                        </a:spcBef>
                        <a:spcAft>
                          <a:spcPts val="0"/>
                        </a:spcAft>
                        <a:buNone/>
                      </a:pPr>
                      <a:endParaRPr sz="1800" b="1" dirty="0"/>
                    </a:p>
                  </a:txBody>
                  <a:tcPr marL="88900" marR="88900" marT="88900" marB="88900"/>
                </a:tc>
                <a:extLst>
                  <a:ext uri="{0D108BD9-81ED-4DB2-BD59-A6C34878D82A}">
                    <a16:rowId xmlns:a16="http://schemas.microsoft.com/office/drawing/2014/main" val="10003"/>
                  </a:ext>
                </a:extLst>
              </a:tr>
              <a:tr h="369750">
                <a:tc>
                  <a:txBody>
                    <a:bodyPr/>
                    <a:lstStyle/>
                    <a:p>
                      <a:pPr marL="0" lvl="0" indent="0" algn="l" rtl="0">
                        <a:spcBef>
                          <a:spcPts val="0"/>
                        </a:spcBef>
                        <a:spcAft>
                          <a:spcPts val="0"/>
                        </a:spcAft>
                        <a:buNone/>
                      </a:pPr>
                      <a:r>
                        <a:rPr lang="en-US" sz="1800" b="1" dirty="0"/>
                        <a:t>*</a:t>
                      </a:r>
                      <a:endParaRPr sz="1800" b="1" dirty="0"/>
                    </a:p>
                  </a:txBody>
                  <a:tcPr marL="88900" marR="88900" marT="88900" marB="88900"/>
                </a:tc>
                <a:tc>
                  <a:txBody>
                    <a:bodyPr/>
                    <a:lstStyle/>
                    <a:p>
                      <a:pPr marL="114300" lvl="0" indent="0" algn="l" rtl="0">
                        <a:spcBef>
                          <a:spcPts val="0"/>
                        </a:spcBef>
                        <a:spcAft>
                          <a:spcPts val="0"/>
                        </a:spcAft>
                        <a:buSzPts val="1800"/>
                        <a:buNone/>
                      </a:pPr>
                      <a:endParaRPr sz="1800" b="1" dirty="0"/>
                    </a:p>
                  </a:txBody>
                  <a:tcPr marL="88900" marR="88900" marT="88900" marB="88900"/>
                </a:tc>
                <a:tc>
                  <a:txBody>
                    <a:bodyPr/>
                    <a:lstStyle/>
                    <a:p>
                      <a:pPr marL="0" lvl="0" indent="0" algn="l" rtl="0">
                        <a:spcBef>
                          <a:spcPts val="0"/>
                        </a:spcBef>
                        <a:spcAft>
                          <a:spcPts val="0"/>
                        </a:spcAft>
                        <a:buNone/>
                      </a:pPr>
                      <a:endParaRPr sz="1800" b="1" dirty="0"/>
                    </a:p>
                  </a:txBody>
                  <a:tcPr marL="88900" marR="88900" marT="88900" marB="88900"/>
                </a:tc>
                <a:extLst>
                  <a:ext uri="{0D108BD9-81ED-4DB2-BD59-A6C34878D82A}">
                    <a16:rowId xmlns:a16="http://schemas.microsoft.com/office/drawing/2014/main" val="10004"/>
                  </a:ext>
                </a:extLst>
              </a:tr>
              <a:tr h="369750">
                <a:tc>
                  <a:txBody>
                    <a:bodyPr/>
                    <a:lstStyle/>
                    <a:p>
                      <a:pPr marL="0" lvl="0" indent="0" algn="l" rtl="0">
                        <a:spcBef>
                          <a:spcPts val="0"/>
                        </a:spcBef>
                        <a:spcAft>
                          <a:spcPts val="0"/>
                        </a:spcAft>
                        <a:buNone/>
                      </a:pPr>
                      <a:r>
                        <a:rPr lang="en-US" sz="1800" b="1" dirty="0"/>
                        <a:t>(</a:t>
                      </a:r>
                      <a:endParaRPr sz="1800" b="1" dirty="0"/>
                    </a:p>
                  </a:txBody>
                  <a:tcPr marL="88900" marR="88900" marT="88900" marB="88900"/>
                </a:tc>
                <a:tc>
                  <a:txBody>
                    <a:bodyPr/>
                    <a:lstStyle/>
                    <a:p>
                      <a:pPr marL="114300" lvl="0" indent="0" algn="l" rtl="0">
                        <a:spcBef>
                          <a:spcPts val="0"/>
                        </a:spcBef>
                        <a:spcAft>
                          <a:spcPts val="0"/>
                        </a:spcAft>
                        <a:buSzPts val="1800"/>
                        <a:buNone/>
                      </a:pPr>
                      <a:endParaRPr sz="1800" b="1" dirty="0"/>
                    </a:p>
                  </a:txBody>
                  <a:tcPr marL="88900" marR="88900" marT="88900" marB="88900"/>
                </a:tc>
                <a:tc>
                  <a:txBody>
                    <a:bodyPr/>
                    <a:lstStyle/>
                    <a:p>
                      <a:pPr marL="0" lvl="0" indent="0" algn="l" rtl="0">
                        <a:spcBef>
                          <a:spcPts val="0"/>
                        </a:spcBef>
                        <a:spcAft>
                          <a:spcPts val="0"/>
                        </a:spcAft>
                        <a:buNone/>
                      </a:pPr>
                      <a:endParaRPr sz="1800" b="1" dirty="0"/>
                    </a:p>
                  </a:txBody>
                  <a:tcPr marL="88900" marR="88900" marT="88900" marB="88900"/>
                </a:tc>
                <a:extLst>
                  <a:ext uri="{0D108BD9-81ED-4DB2-BD59-A6C34878D82A}">
                    <a16:rowId xmlns:a16="http://schemas.microsoft.com/office/drawing/2014/main" val="10005"/>
                  </a:ext>
                </a:extLst>
              </a:tr>
              <a:tr h="369750">
                <a:tc>
                  <a:txBody>
                    <a:bodyPr/>
                    <a:lstStyle/>
                    <a:p>
                      <a:pPr marL="0" lvl="0" indent="0" algn="l" rtl="0">
                        <a:spcBef>
                          <a:spcPts val="0"/>
                        </a:spcBef>
                        <a:spcAft>
                          <a:spcPts val="0"/>
                        </a:spcAft>
                        <a:buNone/>
                      </a:pPr>
                      <a:r>
                        <a:rPr lang="en-US" sz="1800" b="1" dirty="0"/>
                        <a:t>c</a:t>
                      </a:r>
                      <a:endParaRPr sz="1800" b="1" dirty="0"/>
                    </a:p>
                  </a:txBody>
                  <a:tcPr marL="88900" marR="88900" marT="88900" marB="88900"/>
                </a:tc>
                <a:tc>
                  <a:txBody>
                    <a:bodyPr/>
                    <a:lstStyle/>
                    <a:p>
                      <a:pPr marL="114300" lvl="0" indent="0" algn="l" rtl="0">
                        <a:spcBef>
                          <a:spcPts val="0"/>
                        </a:spcBef>
                        <a:spcAft>
                          <a:spcPts val="0"/>
                        </a:spcAft>
                        <a:buSzPts val="1800"/>
                        <a:buNone/>
                      </a:pPr>
                      <a:endParaRPr sz="1800" b="1" dirty="0"/>
                    </a:p>
                  </a:txBody>
                  <a:tcPr marL="88900" marR="88900" marT="88900" marB="88900"/>
                </a:tc>
                <a:tc>
                  <a:txBody>
                    <a:bodyPr/>
                    <a:lstStyle/>
                    <a:p>
                      <a:pPr marL="0" lvl="0" indent="0" algn="l" rtl="0">
                        <a:spcBef>
                          <a:spcPts val="0"/>
                        </a:spcBef>
                        <a:spcAft>
                          <a:spcPts val="0"/>
                        </a:spcAft>
                        <a:buNone/>
                      </a:pPr>
                      <a:endParaRPr sz="1800" b="1" dirty="0"/>
                    </a:p>
                  </a:txBody>
                  <a:tcPr marL="88900" marR="88900" marT="88900" marB="88900"/>
                </a:tc>
                <a:extLst>
                  <a:ext uri="{0D108BD9-81ED-4DB2-BD59-A6C34878D82A}">
                    <a16:rowId xmlns:a16="http://schemas.microsoft.com/office/drawing/2014/main" val="10006"/>
                  </a:ext>
                </a:extLst>
              </a:tr>
              <a:tr h="369750">
                <a:tc>
                  <a:txBody>
                    <a:bodyPr/>
                    <a:lstStyle/>
                    <a:p>
                      <a:pPr marL="0" lvl="0" indent="0" algn="l" rtl="0">
                        <a:spcBef>
                          <a:spcPts val="0"/>
                        </a:spcBef>
                        <a:spcAft>
                          <a:spcPts val="0"/>
                        </a:spcAft>
                        <a:buNone/>
                      </a:pPr>
                      <a:r>
                        <a:rPr lang="en-US" sz="1800" b="1"/>
                        <a:t>/</a:t>
                      </a:r>
                      <a:endParaRPr sz="1800" b="1"/>
                    </a:p>
                  </a:txBody>
                  <a:tcPr marL="88900" marR="88900" marT="88900" marB="88900"/>
                </a:tc>
                <a:tc>
                  <a:txBody>
                    <a:bodyPr/>
                    <a:lstStyle/>
                    <a:p>
                      <a:pPr marL="114300" lvl="0" indent="0" algn="l" rtl="0">
                        <a:spcBef>
                          <a:spcPts val="0"/>
                        </a:spcBef>
                        <a:spcAft>
                          <a:spcPts val="0"/>
                        </a:spcAft>
                        <a:buSzPts val="1800"/>
                        <a:buNone/>
                      </a:pPr>
                      <a:endParaRPr sz="1800" b="1" dirty="0"/>
                    </a:p>
                  </a:txBody>
                  <a:tcPr marL="88900" marR="88900" marT="88900" marB="88900"/>
                </a:tc>
                <a:tc>
                  <a:txBody>
                    <a:bodyPr/>
                    <a:lstStyle/>
                    <a:p>
                      <a:pPr marL="0" lvl="0" indent="0" algn="l" rtl="0">
                        <a:spcBef>
                          <a:spcPts val="0"/>
                        </a:spcBef>
                        <a:spcAft>
                          <a:spcPts val="0"/>
                        </a:spcAft>
                        <a:buNone/>
                      </a:pPr>
                      <a:endParaRPr sz="1800" b="1"/>
                    </a:p>
                  </a:txBody>
                  <a:tcPr marL="88900" marR="88900" marT="88900" marB="88900"/>
                </a:tc>
                <a:extLst>
                  <a:ext uri="{0D108BD9-81ED-4DB2-BD59-A6C34878D82A}">
                    <a16:rowId xmlns:a16="http://schemas.microsoft.com/office/drawing/2014/main" val="10007"/>
                  </a:ext>
                </a:extLst>
              </a:tr>
              <a:tr h="369750">
                <a:tc>
                  <a:txBody>
                    <a:bodyPr/>
                    <a:lstStyle/>
                    <a:p>
                      <a:pPr marL="0" lvl="0" indent="0" algn="l" rtl="0">
                        <a:spcBef>
                          <a:spcPts val="0"/>
                        </a:spcBef>
                        <a:spcAft>
                          <a:spcPts val="0"/>
                        </a:spcAft>
                        <a:buNone/>
                      </a:pPr>
                      <a:r>
                        <a:rPr lang="en-US" sz="1800" b="1"/>
                        <a:t>(</a:t>
                      </a:r>
                      <a:endParaRPr sz="1800" b="1"/>
                    </a:p>
                  </a:txBody>
                  <a:tcPr marL="88900" marR="88900" marT="88900" marB="88900"/>
                </a:tc>
                <a:tc>
                  <a:txBody>
                    <a:bodyPr/>
                    <a:lstStyle/>
                    <a:p>
                      <a:pPr marL="114300" lvl="0" indent="0" algn="l" rtl="0">
                        <a:spcBef>
                          <a:spcPts val="0"/>
                        </a:spcBef>
                        <a:spcAft>
                          <a:spcPts val="0"/>
                        </a:spcAft>
                        <a:buSzPts val="1800"/>
                        <a:buNone/>
                      </a:pPr>
                      <a:endParaRPr sz="1800" b="1" dirty="0"/>
                    </a:p>
                  </a:txBody>
                  <a:tcPr marL="88900" marR="88900" marT="88900" marB="88900"/>
                </a:tc>
                <a:tc>
                  <a:txBody>
                    <a:bodyPr/>
                    <a:lstStyle/>
                    <a:p>
                      <a:pPr marL="0" lvl="0" indent="0" algn="l" rtl="0">
                        <a:spcBef>
                          <a:spcPts val="0"/>
                        </a:spcBef>
                        <a:spcAft>
                          <a:spcPts val="0"/>
                        </a:spcAft>
                        <a:buNone/>
                      </a:pPr>
                      <a:endParaRPr sz="1800" b="1"/>
                    </a:p>
                  </a:txBody>
                  <a:tcPr marL="88900" marR="88900" marT="88900" marB="88900"/>
                </a:tc>
                <a:extLst>
                  <a:ext uri="{0D108BD9-81ED-4DB2-BD59-A6C34878D82A}">
                    <a16:rowId xmlns:a16="http://schemas.microsoft.com/office/drawing/2014/main" val="10008"/>
                  </a:ext>
                </a:extLst>
              </a:tr>
              <a:tr h="369750">
                <a:tc>
                  <a:txBody>
                    <a:bodyPr/>
                    <a:lstStyle/>
                    <a:p>
                      <a:pPr marL="0" lvl="0" indent="0" algn="l" rtl="0">
                        <a:spcBef>
                          <a:spcPts val="0"/>
                        </a:spcBef>
                        <a:spcAft>
                          <a:spcPts val="0"/>
                        </a:spcAft>
                        <a:buNone/>
                      </a:pPr>
                      <a:r>
                        <a:rPr lang="en-US" sz="1800" b="1"/>
                        <a:t>d</a:t>
                      </a:r>
                      <a:endParaRPr sz="1800" b="1"/>
                    </a:p>
                  </a:txBody>
                  <a:tcPr marL="88900" marR="88900" marT="88900" marB="88900"/>
                </a:tc>
                <a:tc>
                  <a:txBody>
                    <a:bodyPr/>
                    <a:lstStyle/>
                    <a:p>
                      <a:pPr marL="114300" lvl="0" indent="0" algn="l" rtl="0">
                        <a:spcBef>
                          <a:spcPts val="0"/>
                        </a:spcBef>
                        <a:spcAft>
                          <a:spcPts val="0"/>
                        </a:spcAft>
                        <a:buSzPts val="1800"/>
                        <a:buNone/>
                      </a:pPr>
                      <a:endParaRPr sz="1800" b="1" dirty="0"/>
                    </a:p>
                  </a:txBody>
                  <a:tcPr marL="88900" marR="88900" marT="88900" marB="88900"/>
                </a:tc>
                <a:tc>
                  <a:txBody>
                    <a:bodyPr/>
                    <a:lstStyle/>
                    <a:p>
                      <a:pPr marL="0" lvl="0" indent="0" algn="l" rtl="0">
                        <a:spcBef>
                          <a:spcPts val="0"/>
                        </a:spcBef>
                        <a:spcAft>
                          <a:spcPts val="0"/>
                        </a:spcAft>
                        <a:buNone/>
                      </a:pPr>
                      <a:endParaRPr sz="1800" b="1" dirty="0"/>
                    </a:p>
                  </a:txBody>
                  <a:tcPr marL="88900" marR="88900" marT="88900" marB="88900"/>
                </a:tc>
                <a:extLst>
                  <a:ext uri="{0D108BD9-81ED-4DB2-BD59-A6C34878D82A}">
                    <a16:rowId xmlns:a16="http://schemas.microsoft.com/office/drawing/2014/main" val="10009"/>
                  </a:ext>
                </a:extLst>
              </a:tr>
              <a:tr h="369750">
                <a:tc>
                  <a:txBody>
                    <a:bodyPr/>
                    <a:lstStyle/>
                    <a:p>
                      <a:pPr marL="0" lvl="0" indent="0" algn="l" rtl="0">
                        <a:spcBef>
                          <a:spcPts val="0"/>
                        </a:spcBef>
                        <a:spcAft>
                          <a:spcPts val="0"/>
                        </a:spcAft>
                        <a:buNone/>
                      </a:pPr>
                      <a:r>
                        <a:rPr lang="en-US" sz="1800" b="1" dirty="0"/>
                        <a:t>+</a:t>
                      </a:r>
                      <a:endParaRPr sz="1800" b="1" dirty="0"/>
                    </a:p>
                  </a:txBody>
                  <a:tcPr marL="88900" marR="88900" marT="88900" marB="88900"/>
                </a:tc>
                <a:tc>
                  <a:txBody>
                    <a:bodyPr/>
                    <a:lstStyle/>
                    <a:p>
                      <a:pPr marL="114300" lvl="0" indent="0" algn="l" rtl="0">
                        <a:spcBef>
                          <a:spcPts val="0"/>
                        </a:spcBef>
                        <a:spcAft>
                          <a:spcPts val="0"/>
                        </a:spcAft>
                        <a:buSzPts val="1800"/>
                        <a:buNone/>
                      </a:pPr>
                      <a:endParaRPr sz="1800" b="1" dirty="0"/>
                    </a:p>
                  </a:txBody>
                  <a:tcPr marL="88900" marR="88900" marT="88900" marB="88900"/>
                </a:tc>
                <a:tc>
                  <a:txBody>
                    <a:bodyPr/>
                    <a:lstStyle/>
                    <a:p>
                      <a:pPr marL="0" lvl="0" indent="0" algn="l" rtl="0">
                        <a:spcBef>
                          <a:spcPts val="0"/>
                        </a:spcBef>
                        <a:spcAft>
                          <a:spcPts val="0"/>
                        </a:spcAft>
                        <a:buNone/>
                      </a:pPr>
                      <a:endParaRPr sz="1800" b="1"/>
                    </a:p>
                  </a:txBody>
                  <a:tcPr marL="88900" marR="88900" marT="88900" marB="88900"/>
                </a:tc>
                <a:extLst>
                  <a:ext uri="{0D108BD9-81ED-4DB2-BD59-A6C34878D82A}">
                    <a16:rowId xmlns:a16="http://schemas.microsoft.com/office/drawing/2014/main" val="10010"/>
                  </a:ext>
                </a:extLst>
              </a:tr>
              <a:tr h="369750">
                <a:tc>
                  <a:txBody>
                    <a:bodyPr/>
                    <a:lstStyle/>
                    <a:p>
                      <a:pPr marL="0" lvl="0" indent="0" algn="l" rtl="0">
                        <a:spcBef>
                          <a:spcPts val="0"/>
                        </a:spcBef>
                        <a:spcAft>
                          <a:spcPts val="0"/>
                        </a:spcAft>
                        <a:buNone/>
                      </a:pPr>
                      <a:r>
                        <a:rPr lang="en-US" sz="1800" b="1" dirty="0"/>
                        <a:t>e</a:t>
                      </a:r>
                      <a:endParaRPr sz="1800" b="1" dirty="0"/>
                    </a:p>
                  </a:txBody>
                  <a:tcPr marL="88900" marR="88900" marT="88900" marB="88900"/>
                </a:tc>
                <a:tc>
                  <a:txBody>
                    <a:bodyPr/>
                    <a:lstStyle/>
                    <a:p>
                      <a:pPr marL="114300" lvl="0" indent="0" algn="l" rtl="0">
                        <a:spcBef>
                          <a:spcPts val="0"/>
                        </a:spcBef>
                        <a:spcAft>
                          <a:spcPts val="0"/>
                        </a:spcAft>
                        <a:buSzPts val="1800"/>
                        <a:buNone/>
                      </a:pPr>
                      <a:endParaRPr sz="1800" b="1" dirty="0"/>
                    </a:p>
                  </a:txBody>
                  <a:tcPr marL="88900" marR="88900" marT="88900" marB="88900"/>
                </a:tc>
                <a:tc>
                  <a:txBody>
                    <a:bodyPr/>
                    <a:lstStyle/>
                    <a:p>
                      <a:pPr marL="0" lvl="0" indent="0" algn="l" rtl="0">
                        <a:spcBef>
                          <a:spcPts val="0"/>
                        </a:spcBef>
                        <a:spcAft>
                          <a:spcPts val="0"/>
                        </a:spcAft>
                        <a:buNone/>
                      </a:pPr>
                      <a:endParaRPr sz="1800" b="1" dirty="0"/>
                    </a:p>
                  </a:txBody>
                  <a:tcPr marL="88900" marR="88900" marT="88900" marB="88900"/>
                </a:tc>
                <a:extLst>
                  <a:ext uri="{0D108BD9-81ED-4DB2-BD59-A6C34878D82A}">
                    <a16:rowId xmlns:a16="http://schemas.microsoft.com/office/drawing/2014/main" val="10011"/>
                  </a:ext>
                </a:extLst>
              </a:tr>
            </a:tbl>
          </a:graphicData>
        </a:graphic>
      </p:graphicFrame>
      <p:sp>
        <p:nvSpPr>
          <p:cNvPr id="268" name="Google Shape;268;p29"/>
          <p:cNvSpPr txBox="1"/>
          <p:nvPr/>
        </p:nvSpPr>
        <p:spPr>
          <a:xfrm>
            <a:off x="304800" y="304800"/>
            <a:ext cx="3000000" cy="124405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endParaRPr sz="1800"/>
          </a:p>
        </p:txBody>
      </p:sp>
      <p:sp>
        <p:nvSpPr>
          <p:cNvPr id="10" name="TextBox 9">
            <a:extLst>
              <a:ext uri="{FF2B5EF4-FFF2-40B4-BE49-F238E27FC236}">
                <a16:creationId xmlns:a16="http://schemas.microsoft.com/office/drawing/2014/main" id="{EF50C93D-0D9A-4095-B605-622AD2CC13F5}"/>
              </a:ext>
            </a:extLst>
          </p:cNvPr>
          <p:cNvSpPr txBox="1"/>
          <p:nvPr/>
        </p:nvSpPr>
        <p:spPr>
          <a:xfrm>
            <a:off x="7207729" y="1548856"/>
            <a:ext cx="337876" cy="369332"/>
          </a:xfrm>
          <a:prstGeom prst="rect">
            <a:avLst/>
          </a:prstGeom>
          <a:noFill/>
        </p:spPr>
        <p:txBody>
          <a:bodyPr wrap="square">
            <a:spAutoFit/>
          </a:bodyPr>
          <a:lstStyle/>
          <a:p>
            <a:pPr marL="0" lvl="0" indent="0" algn="l" rtl="0">
              <a:spcBef>
                <a:spcPts val="0"/>
              </a:spcBef>
              <a:spcAft>
                <a:spcPts val="0"/>
              </a:spcAft>
              <a:buNone/>
            </a:pPr>
            <a:r>
              <a:rPr lang="en-US" sz="1800" b="1" dirty="0"/>
              <a:t>+</a:t>
            </a:r>
          </a:p>
        </p:txBody>
      </p:sp>
      <p:sp>
        <p:nvSpPr>
          <p:cNvPr id="13" name="TextBox 12">
            <a:extLst>
              <a:ext uri="{FF2B5EF4-FFF2-40B4-BE49-F238E27FC236}">
                <a16:creationId xmlns:a16="http://schemas.microsoft.com/office/drawing/2014/main" id="{0FEC6934-44D3-4AA6-AA23-2C94657575EB}"/>
              </a:ext>
            </a:extLst>
          </p:cNvPr>
          <p:cNvSpPr txBox="1"/>
          <p:nvPr/>
        </p:nvSpPr>
        <p:spPr>
          <a:xfrm>
            <a:off x="7212046" y="1986727"/>
            <a:ext cx="337876" cy="369332"/>
          </a:xfrm>
          <a:prstGeom prst="rect">
            <a:avLst/>
          </a:prstGeom>
          <a:noFill/>
        </p:spPr>
        <p:txBody>
          <a:bodyPr wrap="square">
            <a:spAutoFit/>
          </a:bodyPr>
          <a:lstStyle/>
          <a:p>
            <a:pPr marL="0" lvl="0" indent="0" algn="l" rtl="0">
              <a:spcBef>
                <a:spcPts val="0"/>
              </a:spcBef>
              <a:spcAft>
                <a:spcPts val="0"/>
              </a:spcAft>
              <a:buNone/>
            </a:pPr>
            <a:r>
              <a:rPr lang="en-US" sz="1800" b="1" dirty="0"/>
              <a:t>+</a:t>
            </a:r>
          </a:p>
        </p:txBody>
      </p:sp>
      <p:sp>
        <p:nvSpPr>
          <p:cNvPr id="16" name="TextBox 15">
            <a:extLst>
              <a:ext uri="{FF2B5EF4-FFF2-40B4-BE49-F238E27FC236}">
                <a16:creationId xmlns:a16="http://schemas.microsoft.com/office/drawing/2014/main" id="{02204451-B292-497C-BF81-9E4558FAC221}"/>
              </a:ext>
            </a:extLst>
          </p:cNvPr>
          <p:cNvSpPr txBox="1"/>
          <p:nvPr/>
        </p:nvSpPr>
        <p:spPr>
          <a:xfrm>
            <a:off x="7222094" y="2424598"/>
            <a:ext cx="1107990" cy="369332"/>
          </a:xfrm>
          <a:prstGeom prst="rect">
            <a:avLst/>
          </a:prstGeom>
          <a:noFill/>
        </p:spPr>
        <p:txBody>
          <a:bodyPr wrap="square">
            <a:spAutoFit/>
          </a:bodyPr>
          <a:lstStyle/>
          <a:p>
            <a:r>
              <a:rPr lang="en-US" b="1" dirty="0"/>
              <a:t>+   *</a:t>
            </a:r>
            <a:endParaRPr lang="en-US" sz="1800" b="1" dirty="0"/>
          </a:p>
        </p:txBody>
      </p:sp>
      <p:sp>
        <p:nvSpPr>
          <p:cNvPr id="20" name="TextBox 19">
            <a:extLst>
              <a:ext uri="{FF2B5EF4-FFF2-40B4-BE49-F238E27FC236}">
                <a16:creationId xmlns:a16="http://schemas.microsoft.com/office/drawing/2014/main" id="{F9007359-0FD1-4DD5-B0E7-6FD7E0E93315}"/>
              </a:ext>
            </a:extLst>
          </p:cNvPr>
          <p:cNvSpPr txBox="1"/>
          <p:nvPr/>
        </p:nvSpPr>
        <p:spPr>
          <a:xfrm>
            <a:off x="7217777" y="1082095"/>
            <a:ext cx="317779" cy="369332"/>
          </a:xfrm>
          <a:prstGeom prst="rect">
            <a:avLst/>
          </a:prstGeom>
          <a:noFill/>
        </p:spPr>
        <p:txBody>
          <a:bodyPr wrap="square">
            <a:spAutoFit/>
          </a:bodyPr>
          <a:lstStyle/>
          <a:p>
            <a:pPr marL="0" lvl="0" indent="0" algn="l" rtl="0">
              <a:spcBef>
                <a:spcPts val="0"/>
              </a:spcBef>
              <a:spcAft>
                <a:spcPts val="0"/>
              </a:spcAft>
              <a:buNone/>
            </a:pPr>
            <a:r>
              <a:rPr lang="en-US" sz="1800" b="1" dirty="0"/>
              <a:t>a</a:t>
            </a:r>
          </a:p>
        </p:txBody>
      </p:sp>
      <p:sp>
        <p:nvSpPr>
          <p:cNvPr id="21" name="TextBox 20">
            <a:extLst>
              <a:ext uri="{FF2B5EF4-FFF2-40B4-BE49-F238E27FC236}">
                <a16:creationId xmlns:a16="http://schemas.microsoft.com/office/drawing/2014/main" id="{8D8C860E-79D5-443B-B967-D63624402707}"/>
              </a:ext>
            </a:extLst>
          </p:cNvPr>
          <p:cNvSpPr txBox="1"/>
          <p:nvPr/>
        </p:nvSpPr>
        <p:spPr>
          <a:xfrm>
            <a:off x="9475307" y="1082095"/>
            <a:ext cx="317779" cy="369332"/>
          </a:xfrm>
          <a:prstGeom prst="rect">
            <a:avLst/>
          </a:prstGeom>
          <a:noFill/>
        </p:spPr>
        <p:txBody>
          <a:bodyPr wrap="square">
            <a:spAutoFit/>
          </a:bodyPr>
          <a:lstStyle/>
          <a:p>
            <a:pPr marL="0" lvl="0" indent="0" algn="l" rtl="0">
              <a:spcBef>
                <a:spcPts val="0"/>
              </a:spcBef>
              <a:spcAft>
                <a:spcPts val="0"/>
              </a:spcAft>
              <a:buNone/>
            </a:pPr>
            <a:r>
              <a:rPr lang="en-US" sz="1800" b="1" dirty="0"/>
              <a:t>a</a:t>
            </a:r>
          </a:p>
        </p:txBody>
      </p:sp>
      <p:sp>
        <p:nvSpPr>
          <p:cNvPr id="22" name="TextBox 21">
            <a:extLst>
              <a:ext uri="{FF2B5EF4-FFF2-40B4-BE49-F238E27FC236}">
                <a16:creationId xmlns:a16="http://schemas.microsoft.com/office/drawing/2014/main" id="{8FECCD7A-E1A7-4545-A1C0-310CC35976C9}"/>
              </a:ext>
            </a:extLst>
          </p:cNvPr>
          <p:cNvSpPr txBox="1"/>
          <p:nvPr/>
        </p:nvSpPr>
        <p:spPr>
          <a:xfrm>
            <a:off x="9476274" y="1986727"/>
            <a:ext cx="501739" cy="369332"/>
          </a:xfrm>
          <a:prstGeom prst="rect">
            <a:avLst/>
          </a:prstGeom>
          <a:noFill/>
        </p:spPr>
        <p:txBody>
          <a:bodyPr wrap="square">
            <a:spAutoFit/>
          </a:bodyPr>
          <a:lstStyle/>
          <a:p>
            <a:pPr marL="0" lvl="0" indent="0" algn="l" rtl="0">
              <a:spcBef>
                <a:spcPts val="0"/>
              </a:spcBef>
              <a:spcAft>
                <a:spcPts val="0"/>
              </a:spcAft>
              <a:buNone/>
            </a:pPr>
            <a:r>
              <a:rPr lang="en-US" b="1" dirty="0"/>
              <a:t>a </a:t>
            </a:r>
            <a:r>
              <a:rPr lang="en-US" sz="1800" b="1" dirty="0"/>
              <a:t>b</a:t>
            </a:r>
          </a:p>
        </p:txBody>
      </p:sp>
      <p:sp>
        <p:nvSpPr>
          <p:cNvPr id="6" name="Callout: Line 5">
            <a:extLst>
              <a:ext uri="{FF2B5EF4-FFF2-40B4-BE49-F238E27FC236}">
                <a16:creationId xmlns:a16="http://schemas.microsoft.com/office/drawing/2014/main" id="{8E63C72B-BF05-4FDF-9F51-87B1FC7FB209}"/>
              </a:ext>
            </a:extLst>
          </p:cNvPr>
          <p:cNvSpPr/>
          <p:nvPr/>
        </p:nvSpPr>
        <p:spPr>
          <a:xfrm>
            <a:off x="3818374" y="2587451"/>
            <a:ext cx="1256044" cy="654858"/>
          </a:xfrm>
          <a:prstGeom prst="borderCallout1">
            <a:avLst>
              <a:gd name="adj1" fmla="val 50973"/>
              <a:gd name="adj2" fmla="val 99667"/>
              <a:gd name="adj3" fmla="val 5857"/>
              <a:gd name="adj4" fmla="val 1792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 &gt; +</a:t>
            </a:r>
          </a:p>
        </p:txBody>
      </p:sp>
      <p:sp>
        <p:nvSpPr>
          <p:cNvPr id="27" name="Callout: Line 26">
            <a:extLst>
              <a:ext uri="{FF2B5EF4-FFF2-40B4-BE49-F238E27FC236}">
                <a16:creationId xmlns:a16="http://schemas.microsoft.com/office/drawing/2014/main" id="{657AC998-1BC8-4813-8EA0-4E96F30E927E}"/>
              </a:ext>
            </a:extLst>
          </p:cNvPr>
          <p:cNvSpPr/>
          <p:nvPr/>
        </p:nvSpPr>
        <p:spPr>
          <a:xfrm>
            <a:off x="3381270" y="3041232"/>
            <a:ext cx="1693148" cy="654858"/>
          </a:xfrm>
          <a:prstGeom prst="borderCallout1">
            <a:avLst>
              <a:gd name="adj1" fmla="val 50973"/>
              <a:gd name="adj2" fmla="val 99667"/>
              <a:gd name="adj3" fmla="val 5857"/>
              <a:gd name="adj4" fmla="val 15879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 &gt; every other operand</a:t>
            </a:r>
          </a:p>
        </p:txBody>
      </p:sp>
      <p:sp>
        <p:nvSpPr>
          <p:cNvPr id="28" name="TextBox 27">
            <a:extLst>
              <a:ext uri="{FF2B5EF4-FFF2-40B4-BE49-F238E27FC236}">
                <a16:creationId xmlns:a16="http://schemas.microsoft.com/office/drawing/2014/main" id="{F3EC3D05-24F3-4EC2-B981-27B227D6CE97}"/>
              </a:ext>
            </a:extLst>
          </p:cNvPr>
          <p:cNvSpPr txBox="1"/>
          <p:nvPr/>
        </p:nvSpPr>
        <p:spPr>
          <a:xfrm>
            <a:off x="7217778" y="2905303"/>
            <a:ext cx="901544" cy="369332"/>
          </a:xfrm>
          <a:prstGeom prst="rect">
            <a:avLst/>
          </a:prstGeom>
          <a:noFill/>
        </p:spPr>
        <p:txBody>
          <a:bodyPr wrap="square">
            <a:spAutoFit/>
          </a:bodyPr>
          <a:lstStyle/>
          <a:p>
            <a:r>
              <a:rPr lang="en-US" b="1" dirty="0"/>
              <a:t>+   *   (</a:t>
            </a:r>
          </a:p>
        </p:txBody>
      </p:sp>
      <p:sp>
        <p:nvSpPr>
          <p:cNvPr id="31" name="TextBox 30">
            <a:extLst>
              <a:ext uri="{FF2B5EF4-FFF2-40B4-BE49-F238E27FC236}">
                <a16:creationId xmlns:a16="http://schemas.microsoft.com/office/drawing/2014/main" id="{09F95D1A-ED79-4F81-9AA7-AE5C41ACA884}"/>
              </a:ext>
            </a:extLst>
          </p:cNvPr>
          <p:cNvSpPr txBox="1"/>
          <p:nvPr/>
        </p:nvSpPr>
        <p:spPr>
          <a:xfrm>
            <a:off x="7217778" y="3386008"/>
            <a:ext cx="901544" cy="369332"/>
          </a:xfrm>
          <a:prstGeom prst="rect">
            <a:avLst/>
          </a:prstGeom>
          <a:noFill/>
        </p:spPr>
        <p:txBody>
          <a:bodyPr wrap="square">
            <a:spAutoFit/>
          </a:bodyPr>
          <a:lstStyle/>
          <a:p>
            <a:r>
              <a:rPr lang="en-US" b="1" dirty="0"/>
              <a:t>+   *   (</a:t>
            </a:r>
          </a:p>
        </p:txBody>
      </p:sp>
      <p:sp>
        <p:nvSpPr>
          <p:cNvPr id="33" name="TextBox 32">
            <a:extLst>
              <a:ext uri="{FF2B5EF4-FFF2-40B4-BE49-F238E27FC236}">
                <a16:creationId xmlns:a16="http://schemas.microsoft.com/office/drawing/2014/main" id="{7A3DC7D0-D883-43C1-BBC4-086ED9B20408}"/>
              </a:ext>
            </a:extLst>
          </p:cNvPr>
          <p:cNvSpPr txBox="1"/>
          <p:nvPr/>
        </p:nvSpPr>
        <p:spPr>
          <a:xfrm>
            <a:off x="9475307" y="3337025"/>
            <a:ext cx="659423" cy="369332"/>
          </a:xfrm>
          <a:prstGeom prst="rect">
            <a:avLst/>
          </a:prstGeom>
          <a:noFill/>
        </p:spPr>
        <p:txBody>
          <a:bodyPr wrap="square">
            <a:spAutoFit/>
          </a:bodyPr>
          <a:lstStyle/>
          <a:p>
            <a:pPr marL="0" lvl="0" indent="0" algn="l" rtl="0">
              <a:spcBef>
                <a:spcPts val="0"/>
              </a:spcBef>
              <a:spcAft>
                <a:spcPts val="0"/>
              </a:spcAft>
              <a:buNone/>
            </a:pPr>
            <a:r>
              <a:rPr lang="en-US" sz="1800" b="1" dirty="0"/>
              <a:t>a b c</a:t>
            </a:r>
          </a:p>
        </p:txBody>
      </p:sp>
      <p:sp>
        <p:nvSpPr>
          <p:cNvPr id="34" name="Callout: Line 33">
            <a:extLst>
              <a:ext uri="{FF2B5EF4-FFF2-40B4-BE49-F238E27FC236}">
                <a16:creationId xmlns:a16="http://schemas.microsoft.com/office/drawing/2014/main" id="{DB042A56-6494-4365-A5BA-B726224E8C16}"/>
              </a:ext>
            </a:extLst>
          </p:cNvPr>
          <p:cNvSpPr/>
          <p:nvPr/>
        </p:nvSpPr>
        <p:spPr>
          <a:xfrm>
            <a:off x="3552092" y="3917581"/>
            <a:ext cx="1406770" cy="654858"/>
          </a:xfrm>
          <a:prstGeom prst="borderCallout1">
            <a:avLst>
              <a:gd name="adj1" fmla="val 50973"/>
              <a:gd name="adj2" fmla="val 99667"/>
              <a:gd name="adj3" fmla="val 5857"/>
              <a:gd name="adj4" fmla="val 1792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stack contains a ‘(‘</a:t>
            </a:r>
          </a:p>
        </p:txBody>
      </p:sp>
      <p:sp>
        <p:nvSpPr>
          <p:cNvPr id="35" name="TextBox 34">
            <a:extLst>
              <a:ext uri="{FF2B5EF4-FFF2-40B4-BE49-F238E27FC236}">
                <a16:creationId xmlns:a16="http://schemas.microsoft.com/office/drawing/2014/main" id="{4664D133-8C37-4F43-8827-FBB5F9EC891F}"/>
              </a:ext>
            </a:extLst>
          </p:cNvPr>
          <p:cNvSpPr txBox="1"/>
          <p:nvPr/>
        </p:nvSpPr>
        <p:spPr>
          <a:xfrm>
            <a:off x="7217776" y="3801880"/>
            <a:ext cx="1232887" cy="369332"/>
          </a:xfrm>
          <a:prstGeom prst="rect">
            <a:avLst/>
          </a:prstGeom>
          <a:noFill/>
        </p:spPr>
        <p:txBody>
          <a:bodyPr wrap="square">
            <a:spAutoFit/>
          </a:bodyPr>
          <a:lstStyle/>
          <a:p>
            <a:r>
              <a:rPr lang="en-US" b="1" dirty="0"/>
              <a:t>+   *   (   /</a:t>
            </a:r>
          </a:p>
        </p:txBody>
      </p:sp>
      <p:sp>
        <p:nvSpPr>
          <p:cNvPr id="36" name="TextBox 35">
            <a:extLst>
              <a:ext uri="{FF2B5EF4-FFF2-40B4-BE49-F238E27FC236}">
                <a16:creationId xmlns:a16="http://schemas.microsoft.com/office/drawing/2014/main" id="{13E18A6C-0385-47F3-8689-01CF24BE5C3F}"/>
              </a:ext>
            </a:extLst>
          </p:cNvPr>
          <p:cNvSpPr txBox="1"/>
          <p:nvPr/>
        </p:nvSpPr>
        <p:spPr>
          <a:xfrm>
            <a:off x="7227825" y="4282585"/>
            <a:ext cx="1484096" cy="369332"/>
          </a:xfrm>
          <a:prstGeom prst="rect">
            <a:avLst/>
          </a:prstGeom>
          <a:noFill/>
        </p:spPr>
        <p:txBody>
          <a:bodyPr wrap="square">
            <a:spAutoFit/>
          </a:bodyPr>
          <a:lstStyle/>
          <a:p>
            <a:r>
              <a:rPr lang="en-US" b="1" dirty="0"/>
              <a:t>+   *   (   /   (</a:t>
            </a:r>
          </a:p>
        </p:txBody>
      </p:sp>
      <p:sp>
        <p:nvSpPr>
          <p:cNvPr id="37" name="Callout: Line 36">
            <a:extLst>
              <a:ext uri="{FF2B5EF4-FFF2-40B4-BE49-F238E27FC236}">
                <a16:creationId xmlns:a16="http://schemas.microsoft.com/office/drawing/2014/main" id="{D88A91DE-789A-45CB-B6E3-4096D4FCFF16}"/>
              </a:ext>
            </a:extLst>
          </p:cNvPr>
          <p:cNvSpPr/>
          <p:nvPr/>
        </p:nvSpPr>
        <p:spPr>
          <a:xfrm>
            <a:off x="3377123" y="4409482"/>
            <a:ext cx="1693148" cy="654858"/>
          </a:xfrm>
          <a:prstGeom prst="borderCallout1">
            <a:avLst>
              <a:gd name="adj1" fmla="val 50973"/>
              <a:gd name="adj2" fmla="val 99667"/>
              <a:gd name="adj3" fmla="val 5857"/>
              <a:gd name="adj4" fmla="val 15879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 &gt; every other operand</a:t>
            </a:r>
          </a:p>
        </p:txBody>
      </p:sp>
      <p:sp>
        <p:nvSpPr>
          <p:cNvPr id="38" name="Callout: Line 37">
            <a:extLst>
              <a:ext uri="{FF2B5EF4-FFF2-40B4-BE49-F238E27FC236}">
                <a16:creationId xmlns:a16="http://schemas.microsoft.com/office/drawing/2014/main" id="{30E085D3-D788-4AD7-881B-1A0BE598E94A}"/>
              </a:ext>
            </a:extLst>
          </p:cNvPr>
          <p:cNvSpPr/>
          <p:nvPr/>
        </p:nvSpPr>
        <p:spPr>
          <a:xfrm>
            <a:off x="3552092" y="5247711"/>
            <a:ext cx="1406770" cy="654858"/>
          </a:xfrm>
          <a:prstGeom prst="borderCallout1">
            <a:avLst>
              <a:gd name="adj1" fmla="val 50973"/>
              <a:gd name="adj2" fmla="val 99667"/>
              <a:gd name="adj3" fmla="val 5857"/>
              <a:gd name="adj4" fmla="val 1792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stack contains a ‘(‘</a:t>
            </a:r>
          </a:p>
        </p:txBody>
      </p:sp>
      <p:sp>
        <p:nvSpPr>
          <p:cNvPr id="39" name="TextBox 38">
            <a:extLst>
              <a:ext uri="{FF2B5EF4-FFF2-40B4-BE49-F238E27FC236}">
                <a16:creationId xmlns:a16="http://schemas.microsoft.com/office/drawing/2014/main" id="{5A6C4E00-3385-4BE3-9668-8CA02F82C3FC}"/>
              </a:ext>
            </a:extLst>
          </p:cNvPr>
          <p:cNvSpPr txBox="1"/>
          <p:nvPr/>
        </p:nvSpPr>
        <p:spPr>
          <a:xfrm>
            <a:off x="7217776" y="4720456"/>
            <a:ext cx="1484096" cy="369332"/>
          </a:xfrm>
          <a:prstGeom prst="rect">
            <a:avLst/>
          </a:prstGeom>
          <a:noFill/>
        </p:spPr>
        <p:txBody>
          <a:bodyPr wrap="square">
            <a:spAutoFit/>
          </a:bodyPr>
          <a:lstStyle/>
          <a:p>
            <a:r>
              <a:rPr lang="en-US" b="1" dirty="0"/>
              <a:t>+   *   (   /   (</a:t>
            </a:r>
          </a:p>
        </p:txBody>
      </p:sp>
      <p:sp>
        <p:nvSpPr>
          <p:cNvPr id="40" name="TextBox 39">
            <a:extLst>
              <a:ext uri="{FF2B5EF4-FFF2-40B4-BE49-F238E27FC236}">
                <a16:creationId xmlns:a16="http://schemas.microsoft.com/office/drawing/2014/main" id="{4404F500-3CBF-4BF0-A8F7-37F2F5E477BE}"/>
              </a:ext>
            </a:extLst>
          </p:cNvPr>
          <p:cNvSpPr txBox="1"/>
          <p:nvPr/>
        </p:nvSpPr>
        <p:spPr>
          <a:xfrm>
            <a:off x="7217775" y="5143171"/>
            <a:ext cx="1680039" cy="369332"/>
          </a:xfrm>
          <a:prstGeom prst="rect">
            <a:avLst/>
          </a:prstGeom>
          <a:noFill/>
        </p:spPr>
        <p:txBody>
          <a:bodyPr wrap="square">
            <a:spAutoFit/>
          </a:bodyPr>
          <a:lstStyle/>
          <a:p>
            <a:r>
              <a:rPr lang="en-US" b="1" dirty="0"/>
              <a:t>+   *   (   /   (   +</a:t>
            </a:r>
          </a:p>
        </p:txBody>
      </p:sp>
      <p:sp>
        <p:nvSpPr>
          <p:cNvPr id="41" name="TextBox 40">
            <a:extLst>
              <a:ext uri="{FF2B5EF4-FFF2-40B4-BE49-F238E27FC236}">
                <a16:creationId xmlns:a16="http://schemas.microsoft.com/office/drawing/2014/main" id="{FB36730F-D7B5-4A5A-B6F4-6C775657B1BA}"/>
              </a:ext>
            </a:extLst>
          </p:cNvPr>
          <p:cNvSpPr txBox="1"/>
          <p:nvPr/>
        </p:nvSpPr>
        <p:spPr>
          <a:xfrm>
            <a:off x="7227825" y="5609641"/>
            <a:ext cx="1680039" cy="369332"/>
          </a:xfrm>
          <a:prstGeom prst="rect">
            <a:avLst/>
          </a:prstGeom>
          <a:noFill/>
        </p:spPr>
        <p:txBody>
          <a:bodyPr wrap="square">
            <a:spAutoFit/>
          </a:bodyPr>
          <a:lstStyle/>
          <a:p>
            <a:r>
              <a:rPr lang="en-US" b="1" dirty="0"/>
              <a:t>+   *   (   /   (   +</a:t>
            </a:r>
          </a:p>
        </p:txBody>
      </p:sp>
      <p:sp>
        <p:nvSpPr>
          <p:cNvPr id="42" name="TextBox 41">
            <a:extLst>
              <a:ext uri="{FF2B5EF4-FFF2-40B4-BE49-F238E27FC236}">
                <a16:creationId xmlns:a16="http://schemas.microsoft.com/office/drawing/2014/main" id="{F6E25E07-BC2F-4A69-BCEE-2E4B3021424B}"/>
              </a:ext>
            </a:extLst>
          </p:cNvPr>
          <p:cNvSpPr txBox="1"/>
          <p:nvPr/>
        </p:nvSpPr>
        <p:spPr>
          <a:xfrm>
            <a:off x="9397431" y="4720456"/>
            <a:ext cx="846864" cy="369332"/>
          </a:xfrm>
          <a:prstGeom prst="rect">
            <a:avLst/>
          </a:prstGeom>
          <a:noFill/>
        </p:spPr>
        <p:txBody>
          <a:bodyPr wrap="square">
            <a:spAutoFit/>
          </a:bodyPr>
          <a:lstStyle/>
          <a:p>
            <a:pPr marL="0" lvl="0" indent="0" algn="l" rtl="0">
              <a:spcBef>
                <a:spcPts val="0"/>
              </a:spcBef>
              <a:spcAft>
                <a:spcPts val="0"/>
              </a:spcAft>
              <a:buNone/>
            </a:pPr>
            <a:r>
              <a:rPr lang="en-US" sz="1800" b="1" dirty="0"/>
              <a:t>a b c d</a:t>
            </a:r>
          </a:p>
        </p:txBody>
      </p:sp>
      <p:sp>
        <p:nvSpPr>
          <p:cNvPr id="43" name="TextBox 42">
            <a:extLst>
              <a:ext uri="{FF2B5EF4-FFF2-40B4-BE49-F238E27FC236}">
                <a16:creationId xmlns:a16="http://schemas.microsoft.com/office/drawing/2014/main" id="{46437E9C-96AE-4CD1-B25E-C2AB0BB1EECE}"/>
              </a:ext>
            </a:extLst>
          </p:cNvPr>
          <p:cNvSpPr txBox="1"/>
          <p:nvPr/>
        </p:nvSpPr>
        <p:spPr>
          <a:xfrm>
            <a:off x="9382692" y="5609641"/>
            <a:ext cx="1198222" cy="369332"/>
          </a:xfrm>
          <a:prstGeom prst="rect">
            <a:avLst/>
          </a:prstGeom>
          <a:noFill/>
        </p:spPr>
        <p:txBody>
          <a:bodyPr wrap="square">
            <a:spAutoFit/>
          </a:bodyPr>
          <a:lstStyle/>
          <a:p>
            <a:pPr marL="0" lvl="0" indent="0" algn="l" rtl="0">
              <a:spcBef>
                <a:spcPts val="0"/>
              </a:spcBef>
              <a:spcAft>
                <a:spcPts val="0"/>
              </a:spcAft>
              <a:buNone/>
            </a:pPr>
            <a:r>
              <a:rPr lang="en-US" sz="1800" b="1" dirty="0"/>
              <a:t>a b c d 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27"/>
                                        </p:tgtEl>
                                      </p:cBhvr>
                                    </p:animEffect>
                                    <p:set>
                                      <p:cBhvr>
                                        <p:cTn id="57" dur="1" fill="hold">
                                          <p:stCondLst>
                                            <p:cond delay="499"/>
                                          </p:stCondLst>
                                        </p:cTn>
                                        <p:tgtEl>
                                          <p:spTgt spid="2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fade">
                                      <p:cBhvr>
                                        <p:cTn id="77" dur="500"/>
                                        <p:tgtEl>
                                          <p:spTgt spid="3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34"/>
                                        </p:tgtEl>
                                      </p:cBhvr>
                                    </p:animEffect>
                                    <p:set>
                                      <p:cBhvr>
                                        <p:cTn id="82" dur="1" fill="hold">
                                          <p:stCondLst>
                                            <p:cond delay="499"/>
                                          </p:stCondLst>
                                        </p:cTn>
                                        <p:tgtEl>
                                          <p:spTgt spid="3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500"/>
                                        <p:tgtEl>
                                          <p:spTgt spid="3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37"/>
                                        </p:tgtEl>
                                      </p:cBhvr>
                                    </p:animEffect>
                                    <p:set>
                                      <p:cBhvr>
                                        <p:cTn id="97" dur="1" fill="hold">
                                          <p:stCondLst>
                                            <p:cond delay="499"/>
                                          </p:stCondLst>
                                        </p:cTn>
                                        <p:tgtEl>
                                          <p:spTgt spid="3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500"/>
                                        <p:tgtEl>
                                          <p:spTgt spid="3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fad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fade">
                                      <p:cBhvr>
                                        <p:cTn id="112" dur="500"/>
                                        <p:tgtEl>
                                          <p:spTgt spid="3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grpId="1" nodeType="clickEffect">
                                  <p:stCondLst>
                                    <p:cond delay="0"/>
                                  </p:stCondLst>
                                  <p:childTnLst>
                                    <p:animEffect transition="out" filter="fade">
                                      <p:cBhvr>
                                        <p:cTn id="121" dur="500"/>
                                        <p:tgtEl>
                                          <p:spTgt spid="38"/>
                                        </p:tgtEl>
                                      </p:cBhvr>
                                    </p:animEffect>
                                    <p:set>
                                      <p:cBhvr>
                                        <p:cTn id="122" dur="1" fill="hold">
                                          <p:stCondLst>
                                            <p:cond delay="499"/>
                                          </p:stCondLst>
                                        </p:cTn>
                                        <p:tgtEl>
                                          <p:spTgt spid="3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fade">
                                      <p:cBhvr>
                                        <p:cTn id="127" dur="500"/>
                                        <p:tgtEl>
                                          <p:spTgt spid="41"/>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3"/>
                                        </p:tgtEl>
                                        <p:attrNameLst>
                                          <p:attrName>style.visibility</p:attrName>
                                        </p:attrNameLst>
                                      </p:cBhvr>
                                      <p:to>
                                        <p:strVal val="visible"/>
                                      </p:to>
                                    </p:set>
                                    <p:animEffect transition="in" filter="fade">
                                      <p:cBhvr>
                                        <p:cTn id="1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20" grpId="0"/>
      <p:bldP spid="21" grpId="0"/>
      <p:bldP spid="22" grpId="0"/>
      <p:bldP spid="6" grpId="0" animBg="1"/>
      <p:bldP spid="6" grpId="1" animBg="1"/>
      <p:bldP spid="27" grpId="0" animBg="1"/>
      <p:bldP spid="27" grpId="1" animBg="1"/>
      <p:bldP spid="28" grpId="0"/>
      <p:bldP spid="31" grpId="0"/>
      <p:bldP spid="33" grpId="0"/>
      <p:bldP spid="34" grpId="0" animBg="1"/>
      <p:bldP spid="34" grpId="1" animBg="1"/>
      <p:bldP spid="35" grpId="0"/>
      <p:bldP spid="36" grpId="0"/>
      <p:bldP spid="37" grpId="0" animBg="1"/>
      <p:bldP spid="37" grpId="1" animBg="1"/>
      <p:bldP spid="38" grpId="0" animBg="1"/>
      <p:bldP spid="38" grpId="1" animBg="1"/>
      <p:bldP spid="39" grpId="0"/>
      <p:bldP spid="40" grpId="0"/>
      <p:bldP spid="41" grpId="0"/>
      <p:bldP spid="42" grpId="0"/>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0"/>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dirty="0"/>
              <a:t>Example (cont.)</a:t>
            </a:r>
            <a:r>
              <a:rPr lang="en-US" b="1" dirty="0"/>
              <a:t>  </a:t>
            </a:r>
            <a:endParaRPr lang="en-US" dirty="0"/>
          </a:p>
        </p:txBody>
      </p:sp>
      <p:sp>
        <p:nvSpPr>
          <p:cNvPr id="277" name="Google Shape;277;p30"/>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275" name="Google Shape;275;p30"/>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18</a:t>
            </a:fld>
            <a:endParaRPr lang="en-US"/>
          </a:p>
        </p:txBody>
      </p:sp>
      <p:graphicFrame>
        <p:nvGraphicFramePr>
          <p:cNvPr id="276" name="Google Shape;276;p30"/>
          <p:cNvGraphicFramePr/>
          <p:nvPr>
            <p:extLst>
              <p:ext uri="{D42A27DB-BD31-4B8C-83A1-F6EECF244321}">
                <p14:modId xmlns:p14="http://schemas.microsoft.com/office/powerpoint/2010/main" val="2216597054"/>
              </p:ext>
            </p:extLst>
          </p:nvPr>
        </p:nvGraphicFramePr>
        <p:xfrm>
          <a:off x="5707464" y="2532185"/>
          <a:ext cx="5283967" cy="3285812"/>
        </p:xfrm>
        <a:graphic>
          <a:graphicData uri="http://schemas.openxmlformats.org/drawingml/2006/table">
            <a:tbl>
              <a:tblPr>
                <a:noFill/>
              </a:tblPr>
              <a:tblGrid>
                <a:gridCol w="884255">
                  <a:extLst>
                    <a:ext uri="{9D8B030D-6E8A-4147-A177-3AD203B41FA5}">
                      <a16:colId xmlns:a16="http://schemas.microsoft.com/office/drawing/2014/main" val="20000"/>
                    </a:ext>
                  </a:extLst>
                </a:gridCol>
                <a:gridCol w="2240782">
                  <a:extLst>
                    <a:ext uri="{9D8B030D-6E8A-4147-A177-3AD203B41FA5}">
                      <a16:colId xmlns:a16="http://schemas.microsoft.com/office/drawing/2014/main" val="20001"/>
                    </a:ext>
                  </a:extLst>
                </a:gridCol>
                <a:gridCol w="2158930">
                  <a:extLst>
                    <a:ext uri="{9D8B030D-6E8A-4147-A177-3AD203B41FA5}">
                      <a16:colId xmlns:a16="http://schemas.microsoft.com/office/drawing/2014/main" val="20002"/>
                    </a:ext>
                  </a:extLst>
                </a:gridCol>
              </a:tblGrid>
              <a:tr h="598200">
                <a:tc>
                  <a:txBody>
                    <a:bodyPr/>
                    <a:lstStyle/>
                    <a:p>
                      <a:pPr marL="0" lvl="0" indent="0" algn="l" rtl="0">
                        <a:spcBef>
                          <a:spcPts val="0"/>
                        </a:spcBef>
                        <a:spcAft>
                          <a:spcPts val="0"/>
                        </a:spcAft>
                        <a:buNone/>
                      </a:pPr>
                      <a:r>
                        <a:rPr lang="en-US" sz="1800" b="1" dirty="0"/>
                        <a:t>)</a:t>
                      </a:r>
                      <a:endParaRPr sz="1800" b="1" dirty="0"/>
                    </a:p>
                  </a:txBody>
                  <a:tcPr marL="88900" marR="88900" marT="88900" marB="88900"/>
                </a:tc>
                <a:tc>
                  <a:txBody>
                    <a:bodyPr/>
                    <a:lstStyle/>
                    <a:p>
                      <a:pPr marL="114300" lvl="0" indent="0" algn="l" rtl="0">
                        <a:spcBef>
                          <a:spcPts val="0"/>
                        </a:spcBef>
                        <a:spcAft>
                          <a:spcPts val="0"/>
                        </a:spcAft>
                        <a:buSzPts val="1800"/>
                        <a:buNone/>
                      </a:pPr>
                      <a:endParaRPr sz="1800" b="1" dirty="0"/>
                    </a:p>
                  </a:txBody>
                  <a:tcPr marL="88900" marR="88900" marT="88900" marB="88900"/>
                </a:tc>
                <a:tc>
                  <a:txBody>
                    <a:bodyPr/>
                    <a:lstStyle/>
                    <a:p>
                      <a:pPr marL="0" lvl="0" indent="0" algn="l" rtl="0">
                        <a:spcBef>
                          <a:spcPts val="0"/>
                        </a:spcBef>
                        <a:spcAft>
                          <a:spcPts val="0"/>
                        </a:spcAft>
                        <a:buNone/>
                      </a:pPr>
                      <a:endParaRPr sz="1800" b="1" dirty="0"/>
                    </a:p>
                  </a:txBody>
                  <a:tcPr marL="88900" marR="88900" marT="88900" marB="88900"/>
                </a:tc>
                <a:extLst>
                  <a:ext uri="{0D108BD9-81ED-4DB2-BD59-A6C34878D82A}">
                    <a16:rowId xmlns:a16="http://schemas.microsoft.com/office/drawing/2014/main" val="10000"/>
                  </a:ext>
                </a:extLst>
              </a:tr>
              <a:tr h="598200">
                <a:tc>
                  <a:txBody>
                    <a:bodyPr/>
                    <a:lstStyle/>
                    <a:p>
                      <a:pPr marL="0" lvl="0" indent="0" algn="l" rtl="0">
                        <a:spcBef>
                          <a:spcPts val="0"/>
                        </a:spcBef>
                        <a:spcAft>
                          <a:spcPts val="0"/>
                        </a:spcAft>
                        <a:buNone/>
                      </a:pPr>
                      <a:r>
                        <a:rPr lang="en-US" sz="1800" b="1"/>
                        <a:t>)</a:t>
                      </a:r>
                      <a:endParaRPr sz="1800" b="1"/>
                    </a:p>
                  </a:txBody>
                  <a:tcPr marL="88900" marR="88900" marT="88900" marB="88900"/>
                </a:tc>
                <a:tc>
                  <a:txBody>
                    <a:bodyPr/>
                    <a:lstStyle/>
                    <a:p>
                      <a:pPr marL="114300" lvl="0" indent="0" algn="l" rtl="0">
                        <a:spcBef>
                          <a:spcPts val="0"/>
                        </a:spcBef>
                        <a:spcAft>
                          <a:spcPts val="0"/>
                        </a:spcAft>
                        <a:buSzPts val="1800"/>
                        <a:buNone/>
                      </a:pPr>
                      <a:endParaRPr sz="1800" b="1" dirty="0"/>
                    </a:p>
                  </a:txBody>
                  <a:tcPr marL="88900" marR="88900" marT="88900" marB="88900"/>
                </a:tc>
                <a:tc>
                  <a:txBody>
                    <a:bodyPr/>
                    <a:lstStyle/>
                    <a:p>
                      <a:pPr marL="0" lvl="0" indent="0" algn="l" rtl="0">
                        <a:spcBef>
                          <a:spcPts val="0"/>
                        </a:spcBef>
                        <a:spcAft>
                          <a:spcPts val="0"/>
                        </a:spcAft>
                        <a:buNone/>
                      </a:pPr>
                      <a:endParaRPr sz="1800" b="1" dirty="0"/>
                    </a:p>
                  </a:txBody>
                  <a:tcPr marL="88900" marR="88900" marT="88900" marB="88900"/>
                </a:tc>
                <a:extLst>
                  <a:ext uri="{0D108BD9-81ED-4DB2-BD59-A6C34878D82A}">
                    <a16:rowId xmlns:a16="http://schemas.microsoft.com/office/drawing/2014/main" val="10001"/>
                  </a:ext>
                </a:extLst>
              </a:tr>
              <a:tr h="598200">
                <a:tc>
                  <a:txBody>
                    <a:bodyPr/>
                    <a:lstStyle/>
                    <a:p>
                      <a:pPr marL="0" lvl="0" indent="0" algn="l" rtl="0">
                        <a:spcBef>
                          <a:spcPts val="0"/>
                        </a:spcBef>
                        <a:spcAft>
                          <a:spcPts val="0"/>
                        </a:spcAft>
                        <a:buNone/>
                      </a:pPr>
                      <a:r>
                        <a:rPr lang="en-US" sz="1800" b="1" dirty="0"/>
                        <a:t>*</a:t>
                      </a:r>
                      <a:endParaRPr sz="1800" b="1" dirty="0"/>
                    </a:p>
                  </a:txBody>
                  <a:tcPr marL="88900" marR="88900" marT="88900" marB="88900"/>
                </a:tc>
                <a:tc>
                  <a:txBody>
                    <a:bodyPr/>
                    <a:lstStyle/>
                    <a:p>
                      <a:pPr marL="114300" lvl="0" indent="0" algn="l" rtl="0">
                        <a:spcBef>
                          <a:spcPts val="0"/>
                        </a:spcBef>
                        <a:spcAft>
                          <a:spcPts val="0"/>
                        </a:spcAft>
                        <a:buSzPts val="1800"/>
                        <a:buNone/>
                      </a:pPr>
                      <a:endParaRPr sz="1800" b="1" dirty="0"/>
                    </a:p>
                  </a:txBody>
                  <a:tcPr marL="88900" marR="88900" marT="88900" marB="88900"/>
                </a:tc>
                <a:tc>
                  <a:txBody>
                    <a:bodyPr/>
                    <a:lstStyle/>
                    <a:p>
                      <a:pPr marL="0" lvl="0" indent="0" algn="l" rtl="0">
                        <a:spcBef>
                          <a:spcPts val="0"/>
                        </a:spcBef>
                        <a:spcAft>
                          <a:spcPts val="0"/>
                        </a:spcAft>
                        <a:buNone/>
                      </a:pPr>
                      <a:endParaRPr sz="1800" b="1" dirty="0"/>
                    </a:p>
                  </a:txBody>
                  <a:tcPr marL="88900" marR="88900" marT="88900" marB="88900"/>
                </a:tc>
                <a:extLst>
                  <a:ext uri="{0D108BD9-81ED-4DB2-BD59-A6C34878D82A}">
                    <a16:rowId xmlns:a16="http://schemas.microsoft.com/office/drawing/2014/main" val="10002"/>
                  </a:ext>
                </a:extLst>
              </a:tr>
              <a:tr h="745606">
                <a:tc>
                  <a:txBody>
                    <a:bodyPr/>
                    <a:lstStyle/>
                    <a:p>
                      <a:pPr marL="0" lvl="0" indent="0" algn="l" rtl="0">
                        <a:spcBef>
                          <a:spcPts val="0"/>
                        </a:spcBef>
                        <a:spcAft>
                          <a:spcPts val="0"/>
                        </a:spcAft>
                        <a:buNone/>
                      </a:pPr>
                      <a:r>
                        <a:rPr lang="en-US" sz="1800" b="1" dirty="0"/>
                        <a:t>f</a:t>
                      </a:r>
                      <a:endParaRPr sz="1800" b="1" dirty="0"/>
                    </a:p>
                  </a:txBody>
                  <a:tcPr marL="88900" marR="88900" marT="88900" marB="88900"/>
                </a:tc>
                <a:tc>
                  <a:txBody>
                    <a:bodyPr/>
                    <a:lstStyle/>
                    <a:p>
                      <a:pPr marL="0" lvl="0" indent="0" algn="l" rtl="0">
                        <a:spcBef>
                          <a:spcPts val="0"/>
                        </a:spcBef>
                        <a:spcAft>
                          <a:spcPts val="0"/>
                        </a:spcAft>
                        <a:buNone/>
                      </a:pPr>
                      <a:endParaRPr sz="1800" b="1" dirty="0"/>
                    </a:p>
                  </a:txBody>
                  <a:tcPr marL="88900" marR="88900" marT="88900" marB="88900"/>
                </a:tc>
                <a:tc>
                  <a:txBody>
                    <a:bodyPr/>
                    <a:lstStyle/>
                    <a:p>
                      <a:pPr marL="0" lvl="0" indent="0" algn="l" rtl="0">
                        <a:spcBef>
                          <a:spcPts val="0"/>
                        </a:spcBef>
                        <a:spcAft>
                          <a:spcPts val="0"/>
                        </a:spcAft>
                        <a:buNone/>
                      </a:pPr>
                      <a:r>
                        <a:rPr lang="en-US" sz="1800" b="1" dirty="0"/>
                        <a:t>a b c d e + / * f</a:t>
                      </a:r>
                      <a:endParaRPr sz="1800" b="1" dirty="0"/>
                    </a:p>
                  </a:txBody>
                  <a:tcPr marL="88900" marR="88900" marT="88900" marB="88900"/>
                </a:tc>
                <a:extLst>
                  <a:ext uri="{0D108BD9-81ED-4DB2-BD59-A6C34878D82A}">
                    <a16:rowId xmlns:a16="http://schemas.microsoft.com/office/drawing/2014/main" val="10003"/>
                  </a:ext>
                </a:extLst>
              </a:tr>
              <a:tr h="745606">
                <a:tc>
                  <a:txBody>
                    <a:bodyPr/>
                    <a:lstStyle/>
                    <a:p>
                      <a:pPr marL="0" lvl="0" indent="0" algn="l" rtl="0">
                        <a:spcBef>
                          <a:spcPts val="0"/>
                        </a:spcBef>
                        <a:spcAft>
                          <a:spcPts val="0"/>
                        </a:spcAft>
                        <a:buNone/>
                      </a:pPr>
                      <a:endParaRPr sz="1800" b="1" dirty="0"/>
                    </a:p>
                  </a:txBody>
                  <a:tcPr marL="88900" marR="88900" marT="88900" marB="88900"/>
                </a:tc>
                <a:tc>
                  <a:txBody>
                    <a:bodyPr/>
                    <a:lstStyle/>
                    <a:p>
                      <a:pPr marL="0" lvl="0" indent="0" algn="l" rtl="0">
                        <a:spcBef>
                          <a:spcPts val="0"/>
                        </a:spcBef>
                        <a:spcAft>
                          <a:spcPts val="0"/>
                        </a:spcAft>
                        <a:buNone/>
                      </a:pPr>
                      <a:endParaRPr sz="1800" b="1"/>
                    </a:p>
                  </a:txBody>
                  <a:tcPr marL="88900" marR="88900" marT="88900" marB="88900"/>
                </a:tc>
                <a:tc>
                  <a:txBody>
                    <a:bodyPr/>
                    <a:lstStyle/>
                    <a:p>
                      <a:pPr marL="0" lvl="0" indent="0" algn="l" rtl="0">
                        <a:spcBef>
                          <a:spcPts val="0"/>
                        </a:spcBef>
                        <a:spcAft>
                          <a:spcPts val="0"/>
                        </a:spcAft>
                        <a:buNone/>
                      </a:pPr>
                      <a:r>
                        <a:rPr lang="en-US" sz="1800" b="1" dirty="0"/>
                        <a:t>a b c d e + / * f * +</a:t>
                      </a:r>
                      <a:endParaRPr sz="1800" b="1" dirty="0"/>
                    </a:p>
                  </a:txBody>
                  <a:tcPr marL="88900" marR="88900" marT="88900" marB="88900"/>
                </a:tc>
                <a:extLst>
                  <a:ext uri="{0D108BD9-81ED-4DB2-BD59-A6C34878D82A}">
                    <a16:rowId xmlns:a16="http://schemas.microsoft.com/office/drawing/2014/main" val="10004"/>
                  </a:ext>
                </a:extLst>
              </a:tr>
            </a:tbl>
          </a:graphicData>
        </a:graphic>
      </p:graphicFrame>
      <p:sp>
        <p:nvSpPr>
          <p:cNvPr id="7" name="Google Shape;264;p29">
            <a:extLst>
              <a:ext uri="{FF2B5EF4-FFF2-40B4-BE49-F238E27FC236}">
                <a16:creationId xmlns:a16="http://schemas.microsoft.com/office/drawing/2014/main" id="{F2ADDB8A-857D-4D88-AB1F-49C5A8B082CB}"/>
              </a:ext>
            </a:extLst>
          </p:cNvPr>
          <p:cNvSpPr txBox="1">
            <a:spLocks/>
          </p:cNvSpPr>
          <p:nvPr/>
        </p:nvSpPr>
        <p:spPr>
          <a:xfrm>
            <a:off x="838200" y="1817138"/>
            <a:ext cx="4937683" cy="1078399"/>
          </a:xfrm>
          <a:prstGeom prst="rect">
            <a:avLst/>
          </a:prstGeom>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Expression: a + b * ( c / ( d + e ) ) * f</a:t>
            </a:r>
          </a:p>
          <a:p>
            <a:endParaRPr lang="en-US" dirty="0"/>
          </a:p>
          <a:p>
            <a:endParaRPr lang="en-US" dirty="0"/>
          </a:p>
        </p:txBody>
      </p:sp>
      <p:sp>
        <p:nvSpPr>
          <p:cNvPr id="8" name="TextBox 7">
            <a:extLst>
              <a:ext uri="{FF2B5EF4-FFF2-40B4-BE49-F238E27FC236}">
                <a16:creationId xmlns:a16="http://schemas.microsoft.com/office/drawing/2014/main" id="{D20A5D25-C65C-439D-9A65-92631256EB41}"/>
              </a:ext>
            </a:extLst>
          </p:cNvPr>
          <p:cNvSpPr txBox="1"/>
          <p:nvPr/>
        </p:nvSpPr>
        <p:spPr>
          <a:xfrm>
            <a:off x="6669408" y="2078343"/>
            <a:ext cx="1680039" cy="369332"/>
          </a:xfrm>
          <a:prstGeom prst="rect">
            <a:avLst/>
          </a:prstGeom>
          <a:noFill/>
        </p:spPr>
        <p:txBody>
          <a:bodyPr wrap="square">
            <a:spAutoFit/>
          </a:bodyPr>
          <a:lstStyle/>
          <a:p>
            <a:r>
              <a:rPr lang="en-US" b="1" dirty="0"/>
              <a:t>+   *   (   /   (   +</a:t>
            </a:r>
          </a:p>
        </p:txBody>
      </p:sp>
      <p:sp>
        <p:nvSpPr>
          <p:cNvPr id="10" name="Callout: Line 9">
            <a:extLst>
              <a:ext uri="{FF2B5EF4-FFF2-40B4-BE49-F238E27FC236}">
                <a16:creationId xmlns:a16="http://schemas.microsoft.com/office/drawing/2014/main" id="{B6FB34B2-4A6B-444D-9DFC-DD34692B48E5}"/>
              </a:ext>
            </a:extLst>
          </p:cNvPr>
          <p:cNvSpPr/>
          <p:nvPr/>
        </p:nvSpPr>
        <p:spPr>
          <a:xfrm>
            <a:off x="3175278" y="2694558"/>
            <a:ext cx="1406770" cy="654858"/>
          </a:xfrm>
          <a:prstGeom prst="borderCallout1">
            <a:avLst>
              <a:gd name="adj1" fmla="val 50973"/>
              <a:gd name="adj2" fmla="val 99667"/>
              <a:gd name="adj3" fmla="val 5857"/>
              <a:gd name="adj4" fmla="val 1792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Pop until ‘(‘</a:t>
            </a:r>
          </a:p>
        </p:txBody>
      </p:sp>
      <p:sp>
        <p:nvSpPr>
          <p:cNvPr id="11" name="TextBox 10">
            <a:extLst>
              <a:ext uri="{FF2B5EF4-FFF2-40B4-BE49-F238E27FC236}">
                <a16:creationId xmlns:a16="http://schemas.microsoft.com/office/drawing/2014/main" id="{062CA3CB-34B8-4522-BEF3-56B71AF18EB2}"/>
              </a:ext>
            </a:extLst>
          </p:cNvPr>
          <p:cNvSpPr txBox="1"/>
          <p:nvPr/>
        </p:nvSpPr>
        <p:spPr>
          <a:xfrm>
            <a:off x="6669409" y="2616696"/>
            <a:ext cx="1173330" cy="369332"/>
          </a:xfrm>
          <a:prstGeom prst="rect">
            <a:avLst/>
          </a:prstGeom>
          <a:noFill/>
        </p:spPr>
        <p:txBody>
          <a:bodyPr wrap="square">
            <a:spAutoFit/>
          </a:bodyPr>
          <a:lstStyle/>
          <a:p>
            <a:r>
              <a:rPr lang="en-US" b="1" dirty="0"/>
              <a:t>+   *   (   / </a:t>
            </a:r>
          </a:p>
        </p:txBody>
      </p:sp>
      <p:sp>
        <p:nvSpPr>
          <p:cNvPr id="12" name="TextBox 11">
            <a:extLst>
              <a:ext uri="{FF2B5EF4-FFF2-40B4-BE49-F238E27FC236}">
                <a16:creationId xmlns:a16="http://schemas.microsoft.com/office/drawing/2014/main" id="{3C77CB07-B0C5-4E19-8A9D-ED649020ED9C}"/>
              </a:ext>
            </a:extLst>
          </p:cNvPr>
          <p:cNvSpPr txBox="1"/>
          <p:nvPr/>
        </p:nvSpPr>
        <p:spPr>
          <a:xfrm>
            <a:off x="7663752" y="2616696"/>
            <a:ext cx="817057" cy="369332"/>
          </a:xfrm>
          <a:prstGeom prst="rect">
            <a:avLst/>
          </a:prstGeom>
          <a:noFill/>
        </p:spPr>
        <p:txBody>
          <a:bodyPr wrap="square">
            <a:spAutoFit/>
          </a:bodyPr>
          <a:lstStyle/>
          <a:p>
            <a:r>
              <a:rPr lang="en-US" b="1" dirty="0">
                <a:solidFill>
                  <a:srgbClr val="FF0000"/>
                </a:solidFill>
              </a:rPr>
              <a:t>(  +  </a:t>
            </a:r>
            <a:endParaRPr lang="en-US" dirty="0">
              <a:solidFill>
                <a:srgbClr val="FF0000"/>
              </a:solidFill>
            </a:endParaRPr>
          </a:p>
        </p:txBody>
      </p:sp>
      <p:sp>
        <p:nvSpPr>
          <p:cNvPr id="14" name="TextBox 13">
            <a:extLst>
              <a:ext uri="{FF2B5EF4-FFF2-40B4-BE49-F238E27FC236}">
                <a16:creationId xmlns:a16="http://schemas.microsoft.com/office/drawing/2014/main" id="{CE66EC8D-AC3E-4737-82CA-FC4FFF8AA6FB}"/>
              </a:ext>
            </a:extLst>
          </p:cNvPr>
          <p:cNvSpPr txBox="1"/>
          <p:nvPr/>
        </p:nvSpPr>
        <p:spPr>
          <a:xfrm>
            <a:off x="9694566" y="2574891"/>
            <a:ext cx="287634" cy="369332"/>
          </a:xfrm>
          <a:prstGeom prst="rect">
            <a:avLst/>
          </a:prstGeom>
          <a:noFill/>
        </p:spPr>
        <p:txBody>
          <a:bodyPr wrap="square">
            <a:spAutoFit/>
          </a:bodyPr>
          <a:lstStyle/>
          <a:p>
            <a:r>
              <a:rPr lang="en-US" b="1" dirty="0">
                <a:solidFill>
                  <a:srgbClr val="FF0000"/>
                </a:solidFill>
              </a:rPr>
              <a:t>+</a:t>
            </a:r>
            <a:endParaRPr lang="en-US" dirty="0"/>
          </a:p>
        </p:txBody>
      </p:sp>
      <p:sp>
        <p:nvSpPr>
          <p:cNvPr id="15" name="TextBox 14">
            <a:extLst>
              <a:ext uri="{FF2B5EF4-FFF2-40B4-BE49-F238E27FC236}">
                <a16:creationId xmlns:a16="http://schemas.microsoft.com/office/drawing/2014/main" id="{C343CEAC-9529-42BB-8260-058532DF03F2}"/>
              </a:ext>
            </a:extLst>
          </p:cNvPr>
          <p:cNvSpPr txBox="1"/>
          <p:nvPr/>
        </p:nvSpPr>
        <p:spPr>
          <a:xfrm>
            <a:off x="8837081" y="2574891"/>
            <a:ext cx="1025375" cy="369332"/>
          </a:xfrm>
          <a:prstGeom prst="rect">
            <a:avLst/>
          </a:prstGeom>
          <a:noFill/>
        </p:spPr>
        <p:txBody>
          <a:bodyPr wrap="square">
            <a:spAutoFit/>
          </a:bodyPr>
          <a:lstStyle/>
          <a:p>
            <a:pPr marL="0" lvl="0" indent="0" algn="l" rtl="0">
              <a:spcBef>
                <a:spcPts val="0"/>
              </a:spcBef>
              <a:spcAft>
                <a:spcPts val="0"/>
              </a:spcAft>
              <a:buNone/>
            </a:pPr>
            <a:r>
              <a:rPr lang="en-US" sz="1800" b="1" dirty="0"/>
              <a:t>a b c d e</a:t>
            </a:r>
          </a:p>
        </p:txBody>
      </p:sp>
      <p:sp>
        <p:nvSpPr>
          <p:cNvPr id="16" name="Callout: Line 15">
            <a:extLst>
              <a:ext uri="{FF2B5EF4-FFF2-40B4-BE49-F238E27FC236}">
                <a16:creationId xmlns:a16="http://schemas.microsoft.com/office/drawing/2014/main" id="{ACC382A8-AB8F-4034-86CF-913DBA2483AB}"/>
              </a:ext>
            </a:extLst>
          </p:cNvPr>
          <p:cNvSpPr/>
          <p:nvPr/>
        </p:nvSpPr>
        <p:spPr>
          <a:xfrm>
            <a:off x="3175278" y="3416717"/>
            <a:ext cx="1406770" cy="654858"/>
          </a:xfrm>
          <a:prstGeom prst="borderCallout1">
            <a:avLst>
              <a:gd name="adj1" fmla="val 50973"/>
              <a:gd name="adj2" fmla="val 99667"/>
              <a:gd name="adj3" fmla="val 5857"/>
              <a:gd name="adj4" fmla="val 1792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Pop until ‘(‘</a:t>
            </a:r>
          </a:p>
        </p:txBody>
      </p:sp>
      <p:sp>
        <p:nvSpPr>
          <p:cNvPr id="17" name="TextBox 16">
            <a:extLst>
              <a:ext uri="{FF2B5EF4-FFF2-40B4-BE49-F238E27FC236}">
                <a16:creationId xmlns:a16="http://schemas.microsoft.com/office/drawing/2014/main" id="{DC2DD33C-5764-4768-BBA7-650832DE0428}"/>
              </a:ext>
            </a:extLst>
          </p:cNvPr>
          <p:cNvSpPr txBox="1"/>
          <p:nvPr/>
        </p:nvSpPr>
        <p:spPr>
          <a:xfrm>
            <a:off x="6669408" y="3232051"/>
            <a:ext cx="645791" cy="369332"/>
          </a:xfrm>
          <a:prstGeom prst="rect">
            <a:avLst/>
          </a:prstGeom>
          <a:noFill/>
        </p:spPr>
        <p:txBody>
          <a:bodyPr wrap="square">
            <a:spAutoFit/>
          </a:bodyPr>
          <a:lstStyle/>
          <a:p>
            <a:r>
              <a:rPr lang="en-US" b="1" dirty="0"/>
              <a:t>+   *</a:t>
            </a:r>
          </a:p>
        </p:txBody>
      </p:sp>
      <p:sp>
        <p:nvSpPr>
          <p:cNvPr id="19" name="TextBox 18">
            <a:extLst>
              <a:ext uri="{FF2B5EF4-FFF2-40B4-BE49-F238E27FC236}">
                <a16:creationId xmlns:a16="http://schemas.microsoft.com/office/drawing/2014/main" id="{62A3F751-F368-401C-B49D-B72CD5F2FC82}"/>
              </a:ext>
            </a:extLst>
          </p:cNvPr>
          <p:cNvSpPr txBox="1"/>
          <p:nvPr/>
        </p:nvSpPr>
        <p:spPr>
          <a:xfrm>
            <a:off x="7234981" y="3211003"/>
            <a:ext cx="733362" cy="369332"/>
          </a:xfrm>
          <a:prstGeom prst="rect">
            <a:avLst/>
          </a:prstGeom>
          <a:noFill/>
        </p:spPr>
        <p:txBody>
          <a:bodyPr wrap="square">
            <a:spAutoFit/>
          </a:bodyPr>
          <a:lstStyle/>
          <a:p>
            <a:r>
              <a:rPr lang="en-US" b="1" dirty="0">
                <a:solidFill>
                  <a:srgbClr val="FF0000"/>
                </a:solidFill>
              </a:rPr>
              <a:t>(   /  </a:t>
            </a:r>
            <a:endParaRPr lang="en-US" dirty="0">
              <a:solidFill>
                <a:srgbClr val="FF0000"/>
              </a:solidFill>
            </a:endParaRPr>
          </a:p>
        </p:txBody>
      </p:sp>
      <p:sp>
        <p:nvSpPr>
          <p:cNvPr id="20" name="TextBox 19">
            <a:extLst>
              <a:ext uri="{FF2B5EF4-FFF2-40B4-BE49-F238E27FC236}">
                <a16:creationId xmlns:a16="http://schemas.microsoft.com/office/drawing/2014/main" id="{80DA8C2A-1CD0-49EA-91BB-54BE8AD5D2A0}"/>
              </a:ext>
            </a:extLst>
          </p:cNvPr>
          <p:cNvSpPr txBox="1"/>
          <p:nvPr/>
        </p:nvSpPr>
        <p:spPr>
          <a:xfrm>
            <a:off x="8837081" y="3164750"/>
            <a:ext cx="1145119" cy="369332"/>
          </a:xfrm>
          <a:prstGeom prst="rect">
            <a:avLst/>
          </a:prstGeom>
          <a:noFill/>
        </p:spPr>
        <p:txBody>
          <a:bodyPr wrap="square">
            <a:spAutoFit/>
          </a:bodyPr>
          <a:lstStyle/>
          <a:p>
            <a:pPr marL="0" lvl="0" indent="0" algn="l" rtl="0">
              <a:spcBef>
                <a:spcPts val="0"/>
              </a:spcBef>
              <a:spcAft>
                <a:spcPts val="0"/>
              </a:spcAft>
              <a:buNone/>
            </a:pPr>
            <a:r>
              <a:rPr lang="en-US" sz="1800" b="1" dirty="0"/>
              <a:t>a b c d e +</a:t>
            </a:r>
          </a:p>
        </p:txBody>
      </p:sp>
      <p:sp>
        <p:nvSpPr>
          <p:cNvPr id="21" name="TextBox 20">
            <a:extLst>
              <a:ext uri="{FF2B5EF4-FFF2-40B4-BE49-F238E27FC236}">
                <a16:creationId xmlns:a16="http://schemas.microsoft.com/office/drawing/2014/main" id="{02E0ED56-56A7-48EC-BAED-4EFD6262A056}"/>
              </a:ext>
            </a:extLst>
          </p:cNvPr>
          <p:cNvSpPr txBox="1"/>
          <p:nvPr/>
        </p:nvSpPr>
        <p:spPr>
          <a:xfrm>
            <a:off x="9869365" y="3164750"/>
            <a:ext cx="287634" cy="369332"/>
          </a:xfrm>
          <a:prstGeom prst="rect">
            <a:avLst/>
          </a:prstGeom>
          <a:noFill/>
        </p:spPr>
        <p:txBody>
          <a:bodyPr wrap="square">
            <a:spAutoFit/>
          </a:bodyPr>
          <a:lstStyle/>
          <a:p>
            <a:r>
              <a:rPr lang="en-US" b="1" dirty="0">
                <a:solidFill>
                  <a:srgbClr val="FF0000"/>
                </a:solidFill>
              </a:rPr>
              <a:t>/</a:t>
            </a:r>
            <a:endParaRPr lang="en-US" dirty="0"/>
          </a:p>
        </p:txBody>
      </p:sp>
      <p:sp>
        <p:nvSpPr>
          <p:cNvPr id="22" name="TextBox 21">
            <a:extLst>
              <a:ext uri="{FF2B5EF4-FFF2-40B4-BE49-F238E27FC236}">
                <a16:creationId xmlns:a16="http://schemas.microsoft.com/office/drawing/2014/main" id="{8B3F0FE4-BB56-47DF-A15E-794B76E972DB}"/>
              </a:ext>
            </a:extLst>
          </p:cNvPr>
          <p:cNvSpPr txBox="1"/>
          <p:nvPr/>
        </p:nvSpPr>
        <p:spPr>
          <a:xfrm>
            <a:off x="8837080" y="3785720"/>
            <a:ext cx="1319919" cy="369332"/>
          </a:xfrm>
          <a:prstGeom prst="rect">
            <a:avLst/>
          </a:prstGeom>
          <a:noFill/>
        </p:spPr>
        <p:txBody>
          <a:bodyPr wrap="square">
            <a:spAutoFit/>
          </a:bodyPr>
          <a:lstStyle/>
          <a:p>
            <a:pPr marL="0" lvl="0" indent="0" algn="l" rtl="0">
              <a:spcBef>
                <a:spcPts val="0"/>
              </a:spcBef>
              <a:spcAft>
                <a:spcPts val="0"/>
              </a:spcAft>
              <a:buNone/>
            </a:pPr>
            <a:r>
              <a:rPr lang="en-US" sz="1800" b="1" dirty="0"/>
              <a:t>a b c d e + /</a:t>
            </a:r>
          </a:p>
        </p:txBody>
      </p:sp>
      <p:sp>
        <p:nvSpPr>
          <p:cNvPr id="23" name="TextBox 22">
            <a:extLst>
              <a:ext uri="{FF2B5EF4-FFF2-40B4-BE49-F238E27FC236}">
                <a16:creationId xmlns:a16="http://schemas.microsoft.com/office/drawing/2014/main" id="{2BD9AF7E-93C1-4E2D-8CF7-4C09A20A43EF}"/>
              </a:ext>
            </a:extLst>
          </p:cNvPr>
          <p:cNvSpPr txBox="1"/>
          <p:nvPr/>
        </p:nvSpPr>
        <p:spPr>
          <a:xfrm>
            <a:off x="10013182" y="3785720"/>
            <a:ext cx="287634" cy="369332"/>
          </a:xfrm>
          <a:prstGeom prst="rect">
            <a:avLst/>
          </a:prstGeom>
          <a:noFill/>
        </p:spPr>
        <p:txBody>
          <a:bodyPr wrap="square">
            <a:spAutoFit/>
          </a:bodyPr>
          <a:lstStyle/>
          <a:p>
            <a:r>
              <a:rPr lang="en-US" b="1" dirty="0">
                <a:solidFill>
                  <a:srgbClr val="FF0000"/>
                </a:solidFill>
              </a:rPr>
              <a:t>*</a:t>
            </a:r>
            <a:endParaRPr lang="en-US" dirty="0"/>
          </a:p>
        </p:txBody>
      </p:sp>
      <p:sp>
        <p:nvSpPr>
          <p:cNvPr id="25" name="TextBox 24">
            <a:extLst>
              <a:ext uri="{FF2B5EF4-FFF2-40B4-BE49-F238E27FC236}">
                <a16:creationId xmlns:a16="http://schemas.microsoft.com/office/drawing/2014/main" id="{E0CFA81F-4DCB-4834-9059-C4DEF32C04F8}"/>
              </a:ext>
            </a:extLst>
          </p:cNvPr>
          <p:cNvSpPr txBox="1"/>
          <p:nvPr/>
        </p:nvSpPr>
        <p:spPr>
          <a:xfrm>
            <a:off x="6674431" y="3808931"/>
            <a:ext cx="645791" cy="369332"/>
          </a:xfrm>
          <a:prstGeom prst="rect">
            <a:avLst/>
          </a:prstGeom>
          <a:noFill/>
        </p:spPr>
        <p:txBody>
          <a:bodyPr wrap="square">
            <a:spAutoFit/>
          </a:bodyPr>
          <a:lstStyle/>
          <a:p>
            <a:r>
              <a:rPr lang="en-US" b="1" dirty="0"/>
              <a:t>+   *</a:t>
            </a:r>
          </a:p>
        </p:txBody>
      </p:sp>
      <p:sp>
        <p:nvSpPr>
          <p:cNvPr id="26" name="Callout: Line 25">
            <a:extLst>
              <a:ext uri="{FF2B5EF4-FFF2-40B4-BE49-F238E27FC236}">
                <a16:creationId xmlns:a16="http://schemas.microsoft.com/office/drawing/2014/main" id="{AEE2A5B3-5F5F-4714-8EDA-EBABA41AE9BA}"/>
              </a:ext>
            </a:extLst>
          </p:cNvPr>
          <p:cNvSpPr/>
          <p:nvPr/>
        </p:nvSpPr>
        <p:spPr>
          <a:xfrm>
            <a:off x="3175278" y="4056503"/>
            <a:ext cx="1406770" cy="654858"/>
          </a:xfrm>
          <a:prstGeom prst="borderCallout1">
            <a:avLst>
              <a:gd name="adj1" fmla="val 50973"/>
              <a:gd name="adj2" fmla="val 99667"/>
              <a:gd name="adj3" fmla="val 5857"/>
              <a:gd name="adj4" fmla="val 1792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 = *</a:t>
            </a:r>
          </a:p>
        </p:txBody>
      </p:sp>
      <p:sp>
        <p:nvSpPr>
          <p:cNvPr id="27" name="Callout: Line 26">
            <a:extLst>
              <a:ext uri="{FF2B5EF4-FFF2-40B4-BE49-F238E27FC236}">
                <a16:creationId xmlns:a16="http://schemas.microsoft.com/office/drawing/2014/main" id="{867F8D21-405A-4088-8F19-1925BDE0F05D}"/>
              </a:ext>
            </a:extLst>
          </p:cNvPr>
          <p:cNvSpPr/>
          <p:nvPr/>
        </p:nvSpPr>
        <p:spPr>
          <a:xfrm>
            <a:off x="3175278" y="4711361"/>
            <a:ext cx="1406770" cy="922830"/>
          </a:xfrm>
          <a:prstGeom prst="borderCallout1">
            <a:avLst>
              <a:gd name="adj1" fmla="val 50973"/>
              <a:gd name="adj2" fmla="val 99667"/>
              <a:gd name="adj3" fmla="val 5857"/>
              <a:gd name="adj4" fmla="val 1792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Pop and output everything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3" presetClass="emph" presetSubtype="2" fill="hold" grpId="1" nodeType="withEffect">
                                  <p:stCondLst>
                                    <p:cond delay="0"/>
                                  </p:stCondLst>
                                  <p:childTnLst>
                                    <p:animClr clrSpc="rgb" dir="cw">
                                      <p:cBhvr override="childStyle">
                                        <p:cTn id="33" dur="10" fill="hold"/>
                                        <p:tgtEl>
                                          <p:spTgt spid="14"/>
                                        </p:tgtEl>
                                        <p:attrNameLst>
                                          <p:attrName>style.color</p:attrName>
                                        </p:attrNameLst>
                                      </p:cBhvr>
                                      <p:to>
                                        <a:srgbClr val="000000"/>
                                      </p:to>
                                    </p:animClr>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par>
                                <p:cTn id="63" presetID="3" presetClass="emph" presetSubtype="2" fill="hold" grpId="1" nodeType="withEffect">
                                  <p:stCondLst>
                                    <p:cond delay="0"/>
                                  </p:stCondLst>
                                  <p:childTnLst>
                                    <p:animClr clrSpc="rgb" dir="cw">
                                      <p:cBhvr override="childStyle">
                                        <p:cTn id="64" dur="10" fill="hold"/>
                                        <p:tgtEl>
                                          <p:spTgt spid="21"/>
                                        </p:tgtEl>
                                        <p:attrNameLst>
                                          <p:attrName>style.color</p:attrName>
                                        </p:attrNameLst>
                                      </p:cBhvr>
                                      <p:to>
                                        <a:srgbClr val="000000"/>
                                      </p:to>
                                    </p:animClr>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par>
                                <p:cTn id="83" presetID="3" presetClass="emph" presetSubtype="2" fill="hold" grpId="1" nodeType="withEffect">
                                  <p:stCondLst>
                                    <p:cond delay="0"/>
                                  </p:stCondLst>
                                  <p:childTnLst>
                                    <p:animClr clrSpc="rgb" dir="cw">
                                      <p:cBhvr override="childStyle">
                                        <p:cTn id="84" dur="10" fill="hold"/>
                                        <p:tgtEl>
                                          <p:spTgt spid="23"/>
                                        </p:tgtEl>
                                        <p:attrNameLst>
                                          <p:attrName>style.color</p:attrName>
                                        </p:attrNameLst>
                                      </p:cBhvr>
                                      <p:to>
                                        <a:srgbClr val="000000"/>
                                      </p:to>
                                    </p:animClr>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26"/>
                                        </p:tgtEl>
                                      </p:cBhvr>
                                    </p:animEffect>
                                    <p:set>
                                      <p:cBhvr>
                                        <p:cTn id="89" dur="1" fill="hold">
                                          <p:stCondLst>
                                            <p:cond delay="499"/>
                                          </p:stCondLst>
                                        </p:cTn>
                                        <p:tgtEl>
                                          <p:spTgt spid="26"/>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500"/>
                                        <p:tgtEl>
                                          <p:spTgt spid="27"/>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1" nodeType="clickEffect">
                                  <p:stCondLst>
                                    <p:cond delay="0"/>
                                  </p:stCondLst>
                                  <p:childTnLst>
                                    <p:animEffect transition="out" filter="fade">
                                      <p:cBhvr>
                                        <p:cTn id="98" dur="500"/>
                                        <p:tgtEl>
                                          <p:spTgt spid="27"/>
                                        </p:tgtEl>
                                      </p:cBhvr>
                                    </p:animEffect>
                                    <p:set>
                                      <p:cBhvr>
                                        <p:cTn id="99"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p:bldP spid="12" grpId="0"/>
      <p:bldP spid="12" grpId="1"/>
      <p:bldP spid="14" grpId="0"/>
      <p:bldP spid="14" grpId="1"/>
      <p:bldP spid="15" grpId="0"/>
      <p:bldP spid="16" grpId="0" animBg="1"/>
      <p:bldP spid="16" grpId="1" animBg="1"/>
      <p:bldP spid="17" grpId="0"/>
      <p:bldP spid="19" grpId="0"/>
      <p:bldP spid="19" grpId="1"/>
      <p:bldP spid="20" grpId="0"/>
      <p:bldP spid="21" grpId="0"/>
      <p:bldP spid="21" grpId="1"/>
      <p:bldP spid="22" grpId="0"/>
      <p:bldP spid="23" grpId="0"/>
      <p:bldP spid="23" grpId="1"/>
      <p:bldP spid="25" grpId="0"/>
      <p:bldP spid="26" grpId="0" animBg="1"/>
      <p:bldP spid="26" grpId="1" animBg="1"/>
      <p:bldP spid="27" grpId="0" animBg="1"/>
      <p:bldP spid="2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8" name="Google Shape;288;p31"/>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Stack - Application</a:t>
            </a:r>
          </a:p>
        </p:txBody>
      </p:sp>
      <p:sp>
        <p:nvSpPr>
          <p:cNvPr id="285" name="Google Shape;285;p31"/>
          <p:cNvSpPr txBox="1">
            <a:spLocks noGrp="1"/>
          </p:cNvSpPr>
          <p:nvPr>
            <p:ph idx="1"/>
          </p:nvPr>
        </p:nvSpPr>
        <p:spPr>
          <a:xfrm>
            <a:off x="838200" y="1825625"/>
            <a:ext cx="10515600" cy="4351338"/>
          </a:xfrm>
        </p:spPr>
        <p:txBody>
          <a:bodyPr spcFirstLastPara="1" wrap="square" lIns="91425" tIns="45700" rIns="91425" bIns="45700" anchor="t" anchorCtr="0">
            <a:noAutofit/>
          </a:bodyPr>
          <a:lstStyle/>
          <a:p>
            <a:pPr marL="0" lvl="0" indent="0">
              <a:buNone/>
            </a:pPr>
            <a:r>
              <a:rPr lang="en-US" dirty="0"/>
              <a:t>Another application of stack is the </a:t>
            </a:r>
            <a:r>
              <a:rPr lang="en-US" u="sng" dirty="0"/>
              <a:t>Evaluation of Postfix Expressions</a:t>
            </a:r>
            <a:r>
              <a:rPr lang="en-US" dirty="0"/>
              <a:t>.</a:t>
            </a:r>
          </a:p>
          <a:p>
            <a:pPr marL="0" lvl="0" indent="0">
              <a:buNone/>
            </a:pPr>
            <a:endParaRPr lang="en-US" dirty="0"/>
          </a:p>
          <a:p>
            <a:pPr marL="0" lvl="0" indent="0">
              <a:buNone/>
            </a:pPr>
            <a:r>
              <a:rPr lang="en-US" b="1" dirty="0"/>
              <a:t>Steps:</a:t>
            </a:r>
          </a:p>
          <a:p>
            <a:pPr marL="0" lvl="0" indent="0">
              <a:buNone/>
            </a:pPr>
            <a:r>
              <a:rPr lang="en-US" dirty="0"/>
              <a:t>1. Create a stack to store operands (or values).</a:t>
            </a:r>
          </a:p>
          <a:p>
            <a:pPr marL="0" lvl="0" indent="0">
              <a:buNone/>
            </a:pPr>
            <a:r>
              <a:rPr lang="en-US" dirty="0"/>
              <a:t>2. Scan the given expression and do the following for every scanned element</a:t>
            </a:r>
          </a:p>
          <a:p>
            <a:pPr marL="914400" lvl="1" indent="-457200">
              <a:buFont typeface="+mj-lt"/>
              <a:buAutoNum type="arabicPeriod"/>
            </a:pPr>
            <a:r>
              <a:rPr lang="en-US" dirty="0"/>
              <a:t>If the element is a number, push it into the stack</a:t>
            </a:r>
          </a:p>
          <a:p>
            <a:pPr marL="914400" lvl="1" indent="-457200">
              <a:buFont typeface="+mj-lt"/>
              <a:buAutoNum type="arabicPeriod"/>
            </a:pPr>
            <a:r>
              <a:rPr lang="en-US" dirty="0"/>
              <a:t>If the element is a operator, pop operands for the operator from stack.</a:t>
            </a:r>
          </a:p>
          <a:p>
            <a:pPr marL="457200" lvl="1" indent="0">
              <a:buNone/>
            </a:pPr>
            <a:r>
              <a:rPr lang="en-US" dirty="0"/>
              <a:t>Evaluate the operator and push the result back to the stack </a:t>
            </a:r>
          </a:p>
          <a:p>
            <a:pPr marL="0" lvl="0" indent="0">
              <a:buNone/>
            </a:pPr>
            <a:r>
              <a:rPr lang="en-US" dirty="0"/>
              <a:t>3.  When the expression is ended, the number in the stack is the final answer  </a:t>
            </a:r>
          </a:p>
        </p:txBody>
      </p:sp>
      <p:sp>
        <p:nvSpPr>
          <p:cNvPr id="284" name="Google Shape;284;p31"/>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dirty="0"/>
              <a:t>Data Structure &amp; Algorithms Fall 2021</a:t>
            </a:r>
          </a:p>
        </p:txBody>
      </p:sp>
      <p:sp>
        <p:nvSpPr>
          <p:cNvPr id="283" name="Google Shape;283;p31"/>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What is Stack?</a:t>
            </a:r>
          </a:p>
        </p:txBody>
      </p:sp>
      <p:sp>
        <p:nvSpPr>
          <p:cNvPr id="98" name="Google Shape;98;p14"/>
          <p:cNvSpPr txBox="1">
            <a:spLocks noGrp="1"/>
          </p:cNvSpPr>
          <p:nvPr>
            <p:ph idx="1"/>
          </p:nvPr>
        </p:nvSpPr>
        <p:spPr>
          <a:xfrm>
            <a:off x="838200" y="1825625"/>
            <a:ext cx="10515600" cy="4351338"/>
          </a:xfrm>
          <a:noFill/>
          <a:ln>
            <a:noFill/>
          </a:ln>
        </p:spPr>
        <p:txBody>
          <a:bodyPr spcFirstLastPara="1" wrap="square" lIns="91425" tIns="45700" rIns="91425" bIns="45700" anchor="t" anchorCtr="0">
            <a:normAutofit/>
          </a:bodyPr>
          <a:lstStyle/>
          <a:p>
            <a:pPr lvl="0"/>
            <a:r>
              <a:rPr lang="en-US" dirty="0"/>
              <a:t>A Stack is a linear data structure which follows a particular order in which the operations are performed. The order is LIFO(Last In First Out).</a:t>
            </a:r>
          </a:p>
          <a:p>
            <a:pPr lvl="0"/>
            <a:r>
              <a:rPr lang="en-US" dirty="0"/>
              <a:t> A good example of a stack is when we put some plates over one another, the plate which is at the top is the first one to be removed and the plate which has been placed at the bottommost position remains in the stack for the longest period of time.</a:t>
            </a:r>
          </a:p>
          <a:p>
            <a:pPr lvl="0"/>
            <a:r>
              <a:rPr lang="en-US" dirty="0"/>
              <a:t>The </a:t>
            </a:r>
            <a:r>
              <a:rPr lang="en-US" u="sng" dirty="0"/>
              <a:t>top</a:t>
            </a:r>
            <a:r>
              <a:rPr lang="en-US" dirty="0"/>
              <a:t> of the stack is </a:t>
            </a:r>
            <a:r>
              <a:rPr lang="en-US" b="1" dirty="0"/>
              <a:t>where your next plate goes                                                                       when putting, and from where you take a plate.</a:t>
            </a:r>
          </a:p>
        </p:txBody>
      </p:sp>
      <p:sp>
        <p:nvSpPr>
          <p:cNvPr id="99" name="Google Shape;99;p14"/>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00" name="Google Shape;100;p14"/>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2</a:t>
            </a:fld>
            <a:endParaRPr lang="en-US"/>
          </a:p>
        </p:txBody>
      </p:sp>
      <p:sp>
        <p:nvSpPr>
          <p:cNvPr id="101" name="Google Shape;101;p14"/>
          <p:cNvSpPr txBox="1"/>
          <p:nvPr/>
        </p:nvSpPr>
        <p:spPr>
          <a:xfrm>
            <a:off x="7902050" y="3971500"/>
            <a:ext cx="106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02" name="Google Shape;102;p14"/>
          <p:cNvPicPr preferRelativeResize="0"/>
          <p:nvPr/>
        </p:nvPicPr>
        <p:blipFill rotWithShape="1">
          <a:blip r:embed="rId3">
            <a:alphaModFix/>
          </a:blip>
          <a:srcRect l="26530" t="6862" r="21752" b="11344"/>
          <a:stretch/>
        </p:blipFill>
        <p:spPr>
          <a:xfrm>
            <a:off x="7902050" y="4147025"/>
            <a:ext cx="2743199" cy="2440374"/>
          </a:xfrm>
          <a:prstGeom prst="rect">
            <a:avLst/>
          </a:prstGeom>
          <a:noFill/>
          <a:ln>
            <a:noFill/>
          </a:ln>
        </p:spPr>
      </p:pic>
      <p:sp>
        <p:nvSpPr>
          <p:cNvPr id="103" name="Google Shape;103;p14"/>
          <p:cNvSpPr txBox="1"/>
          <p:nvPr/>
        </p:nvSpPr>
        <p:spPr>
          <a:xfrm>
            <a:off x="8946175" y="3781900"/>
            <a:ext cx="798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rgbClr val="0070C0"/>
                </a:solidFill>
                <a:latin typeface="Calibri"/>
                <a:ea typeface="Calibri"/>
                <a:cs typeface="Calibri"/>
                <a:sym typeface="Calibri"/>
              </a:rPr>
              <a:t>TOP</a:t>
            </a:r>
            <a:endParaRPr sz="2000" b="1">
              <a:solidFill>
                <a:srgbClr val="0070C0"/>
              </a:solidFill>
              <a:highlight>
                <a:srgbClr val="A4C2F4"/>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2"/>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t>Example</a:t>
            </a:r>
          </a:p>
        </p:txBody>
      </p:sp>
      <p:sp>
        <p:nvSpPr>
          <p:cNvPr id="295" name="Google Shape;295;p32"/>
          <p:cNvSpPr txBox="1">
            <a:spLocks noGrp="1"/>
          </p:cNvSpPr>
          <p:nvPr>
            <p:ph idx="1"/>
          </p:nvPr>
        </p:nvSpPr>
        <p:spPr>
          <a:xfrm>
            <a:off x="838200" y="1825625"/>
            <a:ext cx="10515600" cy="4351338"/>
          </a:xfrm>
        </p:spPr>
        <p:txBody>
          <a:bodyPr spcFirstLastPara="1" wrap="square" lIns="91425" tIns="45700" rIns="91425" bIns="45700" anchor="t" anchorCtr="0">
            <a:normAutofit/>
          </a:bodyPr>
          <a:lstStyle/>
          <a:p>
            <a:pPr lvl="0"/>
            <a:r>
              <a:rPr lang="fr-FR"/>
              <a:t>Expression: 5  6  2  +  *  12  4  /  —</a:t>
            </a:r>
          </a:p>
          <a:p>
            <a:pPr lvl="0"/>
            <a:endParaRPr lang="fr-FR"/>
          </a:p>
        </p:txBody>
      </p:sp>
      <p:sp>
        <p:nvSpPr>
          <p:cNvPr id="298" name="Google Shape;298;p32"/>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296" name="Google Shape;296;p32"/>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20</a:t>
            </a:fld>
            <a:endParaRPr lang="en-US"/>
          </a:p>
        </p:txBody>
      </p:sp>
      <p:graphicFrame>
        <p:nvGraphicFramePr>
          <p:cNvPr id="297" name="Google Shape;297;p32"/>
          <p:cNvGraphicFramePr/>
          <p:nvPr/>
        </p:nvGraphicFramePr>
        <p:xfrm>
          <a:off x="6008950" y="690725"/>
          <a:ext cx="4790375" cy="5486100"/>
        </p:xfrm>
        <a:graphic>
          <a:graphicData uri="http://schemas.openxmlformats.org/drawingml/2006/table">
            <a:tbl>
              <a:tblPr>
                <a:noFill/>
              </a:tblPr>
              <a:tblGrid>
                <a:gridCol w="1589975">
                  <a:extLst>
                    <a:ext uri="{9D8B030D-6E8A-4147-A177-3AD203B41FA5}">
                      <a16:colId xmlns:a16="http://schemas.microsoft.com/office/drawing/2014/main" val="20000"/>
                    </a:ext>
                  </a:extLst>
                </a:gridCol>
                <a:gridCol w="1815150">
                  <a:extLst>
                    <a:ext uri="{9D8B030D-6E8A-4147-A177-3AD203B41FA5}">
                      <a16:colId xmlns:a16="http://schemas.microsoft.com/office/drawing/2014/main" val="20001"/>
                    </a:ext>
                  </a:extLst>
                </a:gridCol>
                <a:gridCol w="1385250">
                  <a:extLst>
                    <a:ext uri="{9D8B030D-6E8A-4147-A177-3AD203B41FA5}">
                      <a16:colId xmlns:a16="http://schemas.microsoft.com/office/drawing/2014/main" val="20002"/>
                    </a:ext>
                  </a:extLst>
                </a:gridCol>
              </a:tblGrid>
              <a:tr h="482075">
                <a:tc>
                  <a:txBody>
                    <a:bodyPr/>
                    <a:lstStyle/>
                    <a:p>
                      <a:pPr marL="0" lvl="0" indent="0" algn="l" rtl="0">
                        <a:spcBef>
                          <a:spcPts val="0"/>
                        </a:spcBef>
                        <a:spcAft>
                          <a:spcPts val="0"/>
                        </a:spcAft>
                        <a:buNone/>
                      </a:pPr>
                      <a:r>
                        <a:rPr lang="en-US" sz="2400">
                          <a:latin typeface="Calibri"/>
                          <a:ea typeface="Calibri"/>
                          <a:cs typeface="Calibri"/>
                          <a:sym typeface="Calibri"/>
                        </a:rPr>
                        <a:t>input </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stack</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output</a:t>
                      </a: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482075">
                <a:tc>
                  <a:txBody>
                    <a:bodyPr/>
                    <a:lstStyle/>
                    <a:p>
                      <a:pPr marL="0" lvl="0" indent="0" algn="l" rtl="0">
                        <a:spcBef>
                          <a:spcPts val="0"/>
                        </a:spcBef>
                        <a:spcAft>
                          <a:spcPts val="0"/>
                        </a:spcAft>
                        <a:buNone/>
                      </a:pPr>
                      <a:r>
                        <a:rPr lang="en-US" sz="2400">
                          <a:latin typeface="Calibri"/>
                          <a:ea typeface="Calibri"/>
                          <a:cs typeface="Calibri"/>
                          <a:sym typeface="Calibri"/>
                        </a:rPr>
                        <a:t>5</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5</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482075">
                <a:tc>
                  <a:txBody>
                    <a:bodyPr/>
                    <a:lstStyle/>
                    <a:p>
                      <a:pPr marL="0" lvl="0" indent="0" algn="l" rtl="0">
                        <a:spcBef>
                          <a:spcPts val="0"/>
                        </a:spcBef>
                        <a:spcAft>
                          <a:spcPts val="0"/>
                        </a:spcAft>
                        <a:buNone/>
                      </a:pPr>
                      <a:r>
                        <a:rPr lang="en-US" sz="2400">
                          <a:latin typeface="Calibri"/>
                          <a:ea typeface="Calibri"/>
                          <a:cs typeface="Calibri"/>
                          <a:sym typeface="Calibri"/>
                        </a:rPr>
                        <a:t>6</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5  6</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482075">
                <a:tc>
                  <a:txBody>
                    <a:bodyPr/>
                    <a:lstStyle/>
                    <a:p>
                      <a:pPr marL="0" lvl="0" indent="0" algn="l" rtl="0">
                        <a:spcBef>
                          <a:spcPts val="0"/>
                        </a:spcBef>
                        <a:spcAft>
                          <a:spcPts val="0"/>
                        </a:spcAft>
                        <a:buNone/>
                      </a:pPr>
                      <a:r>
                        <a:rPr lang="en-US" sz="2400">
                          <a:latin typeface="Calibri"/>
                          <a:ea typeface="Calibri"/>
                          <a:cs typeface="Calibri"/>
                          <a:sym typeface="Calibri"/>
                        </a:rPr>
                        <a:t>2</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5  6  2</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482075">
                <a:tc>
                  <a:txBody>
                    <a:bodyPr/>
                    <a:lstStyle/>
                    <a:p>
                      <a:pPr marL="0" lvl="0" indent="0" algn="l" rtl="0">
                        <a:spcBef>
                          <a:spcPts val="0"/>
                        </a:spcBef>
                        <a:spcAft>
                          <a:spcPts val="0"/>
                        </a:spcAft>
                        <a:buNone/>
                      </a:pPr>
                      <a:r>
                        <a:rPr lang="en-US" sz="2400">
                          <a:latin typeface="Calibri"/>
                          <a:ea typeface="Calibri"/>
                          <a:cs typeface="Calibri"/>
                          <a:sym typeface="Calibri"/>
                        </a:rPr>
                        <a:t>+</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5  8</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482075">
                <a:tc>
                  <a:txBody>
                    <a:bodyPr/>
                    <a:lstStyle/>
                    <a:p>
                      <a:pPr marL="0" lvl="0" indent="0" algn="l" rtl="0">
                        <a:spcBef>
                          <a:spcPts val="0"/>
                        </a:spcBef>
                        <a:spcAft>
                          <a:spcPts val="0"/>
                        </a:spcAft>
                        <a:buNone/>
                      </a:pPr>
                      <a:r>
                        <a:rPr lang="en-US" sz="2400">
                          <a:latin typeface="Calibri"/>
                          <a:ea typeface="Calibri"/>
                          <a:cs typeface="Calibri"/>
                          <a:sym typeface="Calibri"/>
                        </a:rPr>
                        <a:t>*</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40</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482075">
                <a:tc>
                  <a:txBody>
                    <a:bodyPr/>
                    <a:lstStyle/>
                    <a:p>
                      <a:pPr marL="0" lvl="0" indent="0" algn="l" rtl="0">
                        <a:spcBef>
                          <a:spcPts val="0"/>
                        </a:spcBef>
                        <a:spcAft>
                          <a:spcPts val="0"/>
                        </a:spcAft>
                        <a:buNone/>
                      </a:pPr>
                      <a:r>
                        <a:rPr lang="en-US" sz="2400">
                          <a:latin typeface="Calibri"/>
                          <a:ea typeface="Calibri"/>
                          <a:cs typeface="Calibri"/>
                          <a:sym typeface="Calibri"/>
                        </a:rPr>
                        <a:t>12</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40  12</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r h="482075">
                <a:tc>
                  <a:txBody>
                    <a:bodyPr/>
                    <a:lstStyle/>
                    <a:p>
                      <a:pPr marL="0" lvl="0" indent="0" algn="l" rtl="0">
                        <a:spcBef>
                          <a:spcPts val="0"/>
                        </a:spcBef>
                        <a:spcAft>
                          <a:spcPts val="0"/>
                        </a:spcAft>
                        <a:buNone/>
                      </a:pPr>
                      <a:r>
                        <a:rPr lang="en-US" sz="2400">
                          <a:latin typeface="Calibri"/>
                          <a:ea typeface="Calibri"/>
                          <a:cs typeface="Calibri"/>
                          <a:sym typeface="Calibri"/>
                        </a:rPr>
                        <a:t>4</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40  12  4</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7"/>
                  </a:ext>
                </a:extLst>
              </a:tr>
              <a:tr h="482075">
                <a:tc>
                  <a:txBody>
                    <a:bodyPr/>
                    <a:lstStyle/>
                    <a:p>
                      <a:pPr marL="0" lvl="0" indent="0" algn="l" rtl="0">
                        <a:spcBef>
                          <a:spcPts val="0"/>
                        </a:spcBef>
                        <a:spcAft>
                          <a:spcPts val="0"/>
                        </a:spcAft>
                        <a:buNone/>
                      </a:pPr>
                      <a:r>
                        <a:rPr lang="en-US" sz="2400">
                          <a:latin typeface="Calibri"/>
                          <a:ea typeface="Calibri"/>
                          <a:cs typeface="Calibri"/>
                          <a:sym typeface="Calibri"/>
                        </a:rPr>
                        <a:t>/</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40  3</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8"/>
                  </a:ext>
                </a:extLst>
              </a:tr>
              <a:tr h="482075">
                <a:tc>
                  <a:txBody>
                    <a:bodyPr/>
                    <a:lstStyle/>
                    <a:p>
                      <a:pPr marL="0" lvl="0" indent="0" algn="l" rtl="0">
                        <a:lnSpc>
                          <a:spcPct val="90000"/>
                        </a:lnSpc>
                        <a:spcBef>
                          <a:spcPts val="1000"/>
                        </a:spcBef>
                        <a:spcAft>
                          <a:spcPts val="0"/>
                        </a:spcAft>
                        <a:buClr>
                          <a:schemeClr val="dk1"/>
                        </a:buClr>
                        <a:buSzPts val="1100"/>
                        <a:buFont typeface="Arial"/>
                        <a:buNone/>
                      </a:pPr>
                      <a:r>
                        <a:rPr lang="en-US" sz="2400">
                          <a:solidFill>
                            <a:schemeClr val="dk1"/>
                          </a:solidFill>
                          <a:latin typeface="Calibri"/>
                          <a:ea typeface="Calibri"/>
                          <a:cs typeface="Calibri"/>
                          <a:sym typeface="Calibri"/>
                        </a:rPr>
                        <a:t>-</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37</a:t>
                      </a:r>
                      <a:endParaRPr sz="240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400">
                          <a:latin typeface="Calibri"/>
                          <a:ea typeface="Calibri"/>
                          <a:cs typeface="Calibri"/>
                          <a:sym typeface="Calibri"/>
                        </a:rPr>
                        <a:t>37</a:t>
                      </a:r>
                      <a:endParaRPr sz="2400">
                        <a:latin typeface="Calibri"/>
                        <a:ea typeface="Calibri"/>
                        <a:cs typeface="Calibri"/>
                        <a:sym typeface="Calibri"/>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6" name="Google Shape;306;p33"/>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Stack - Application - Checking parentheses balance</a:t>
            </a:r>
          </a:p>
        </p:txBody>
      </p:sp>
      <p:sp>
        <p:nvSpPr>
          <p:cNvPr id="304" name="Google Shape;304;p33"/>
          <p:cNvSpPr txBox="1">
            <a:spLocks noGrp="1"/>
          </p:cNvSpPr>
          <p:nvPr>
            <p:ph idx="1"/>
          </p:nvPr>
        </p:nvSpPr>
        <p:spPr>
          <a:xfrm>
            <a:off x="838200" y="1825625"/>
            <a:ext cx="10515600" cy="4351338"/>
          </a:xfrm>
        </p:spPr>
        <p:txBody>
          <a:bodyPr spcFirstLastPara="1" wrap="square" lIns="91425" tIns="45700" rIns="91425" bIns="45700" anchor="t" anchorCtr="0">
            <a:normAutofit/>
          </a:bodyPr>
          <a:lstStyle/>
          <a:p>
            <a:pPr marL="0" lvl="0" indent="0">
              <a:buNone/>
            </a:pPr>
            <a:r>
              <a:rPr lang="en-US" dirty="0"/>
              <a:t>Checking for </a:t>
            </a:r>
            <a:r>
              <a:rPr lang="en-US" b="1" i="1" dirty="0"/>
              <a:t>balanced parentheses</a:t>
            </a:r>
            <a:r>
              <a:rPr lang="en-US" i="1" dirty="0"/>
              <a:t> </a:t>
            </a:r>
            <a:r>
              <a:rPr lang="en-US" dirty="0"/>
              <a:t>is a very old and classic problem in the field of computer science.</a:t>
            </a:r>
          </a:p>
          <a:p>
            <a:pPr marL="0" lvl="0" indent="0">
              <a:buNone/>
            </a:pPr>
            <a:r>
              <a:rPr lang="en-US" dirty="0"/>
              <a:t>The </a:t>
            </a:r>
            <a:r>
              <a:rPr lang="en-US" b="1" dirty="0"/>
              <a:t>valid parentheses problem </a:t>
            </a:r>
            <a:r>
              <a:rPr lang="en-US" dirty="0"/>
              <a:t>involves checking that:</a:t>
            </a:r>
          </a:p>
          <a:p>
            <a:pPr lvl="0"/>
            <a:r>
              <a:rPr lang="en-US" dirty="0"/>
              <a:t>all the parentheses are matched, i.e., every opening parenthesis has a corresponding closing parenthesis.</a:t>
            </a:r>
          </a:p>
          <a:p>
            <a:pPr lvl="0"/>
            <a:r>
              <a:rPr lang="en-US" dirty="0"/>
              <a:t>the matched parentheses are in the correct order​, i.e., an opening parenthesis should come before the closing parenthesis.</a:t>
            </a:r>
          </a:p>
          <a:p>
            <a:pPr marL="0" lvl="0" indent="0">
              <a:buNone/>
            </a:pPr>
            <a:r>
              <a:rPr lang="en-US" dirty="0"/>
              <a:t>Example:</a:t>
            </a:r>
          </a:p>
          <a:p>
            <a:pPr marL="0" lvl="0" indent="0">
              <a:buNone/>
            </a:pPr>
            <a:r>
              <a:rPr lang="en-US" dirty="0"/>
              <a:t>		{ ( [ ] ) } ( ) [ { } ]     =&gt;   The parentheses are valid</a:t>
            </a:r>
          </a:p>
          <a:p>
            <a:pPr marL="0" lvl="0" indent="0">
              <a:buNone/>
            </a:pPr>
            <a:r>
              <a:rPr lang="en-US" dirty="0"/>
              <a:t>		{ ] [ )                        =&gt;   The parentheses are invalid</a:t>
            </a:r>
          </a:p>
          <a:p>
            <a:pPr lvl="0"/>
            <a:endParaRPr lang="en-US" dirty="0"/>
          </a:p>
        </p:txBody>
      </p:sp>
      <p:sp>
        <p:nvSpPr>
          <p:cNvPr id="307" name="Google Shape;307;p33"/>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305" name="Google Shape;305;p33"/>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4"/>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t>Checking parentheses balance</a:t>
            </a:r>
          </a:p>
        </p:txBody>
      </p:sp>
      <p:sp>
        <p:nvSpPr>
          <p:cNvPr id="314" name="Google Shape;314;p34"/>
          <p:cNvSpPr txBox="1">
            <a:spLocks noGrp="1"/>
          </p:cNvSpPr>
          <p:nvPr>
            <p:ph idx="1"/>
          </p:nvPr>
        </p:nvSpPr>
        <p:spPr>
          <a:xfrm>
            <a:off x="838200" y="1825625"/>
            <a:ext cx="10515600" cy="4351338"/>
          </a:xfrm>
        </p:spPr>
        <p:txBody>
          <a:bodyPr spcFirstLastPara="1" wrap="square" lIns="91425" tIns="45700" rIns="91425" bIns="45700" anchor="t" anchorCtr="0">
            <a:noAutofit/>
          </a:bodyPr>
          <a:lstStyle/>
          <a:p>
            <a:pPr marL="0" lvl="0" indent="0">
              <a:buNone/>
            </a:pPr>
            <a:r>
              <a:rPr lang="en-US" b="1" dirty="0"/>
              <a:t>Steps:</a:t>
            </a:r>
          </a:p>
          <a:p>
            <a:pPr marL="0" lvl="0" indent="0">
              <a:buNone/>
            </a:pPr>
            <a:r>
              <a:rPr lang="en-US" dirty="0"/>
              <a:t>1. ​If there is an opening bracket, push is onto the stack.</a:t>
            </a:r>
          </a:p>
          <a:p>
            <a:pPr marL="0" lvl="0" indent="0">
              <a:buNone/>
            </a:pPr>
            <a:r>
              <a:rPr lang="en-US" dirty="0"/>
              <a:t>2. If there is a closing bracket, check the top of the stack.</a:t>
            </a:r>
          </a:p>
          <a:p>
            <a:pPr marL="914400" lvl="1" indent="-457200">
              <a:buFont typeface="+mj-lt"/>
              <a:buAutoNum type="arabicPeriod"/>
            </a:pPr>
            <a:r>
              <a:rPr lang="en-US" dirty="0"/>
              <a:t>If the top of the stack contains the opening bracket match of the current closing bracket, then pop and move ahead in the string.</a:t>
            </a:r>
          </a:p>
          <a:p>
            <a:pPr marL="914400" lvl="1" indent="-457200">
              <a:buFont typeface="+mj-lt"/>
              <a:buAutoNum type="arabicPeriod"/>
            </a:pPr>
            <a:r>
              <a:rPr lang="en-US" dirty="0"/>
              <a:t>If the top of the stack is not the opening bracket match of the current closing bracket, the parentheses are not balanced. In that case, break from the loop.</a:t>
            </a:r>
          </a:p>
          <a:p>
            <a:pPr marL="914400" lvl="1" indent="-457200">
              <a:buFont typeface="+mj-lt"/>
              <a:buAutoNum type="arabicPeriod"/>
            </a:pPr>
            <a:r>
              <a:rPr lang="en-US" dirty="0"/>
              <a:t>If the stack is empty, the parentheses are not balanced.</a:t>
            </a:r>
          </a:p>
          <a:p>
            <a:pPr marL="0" lvl="0" indent="0">
              <a:buNone/>
            </a:pPr>
            <a:r>
              <a:rPr lang="en-US" dirty="0"/>
              <a:t>3.  After traversing, if the stack is not empty, then the parentheses are not balanced.</a:t>
            </a:r>
          </a:p>
        </p:txBody>
      </p:sp>
      <p:sp>
        <p:nvSpPr>
          <p:cNvPr id="316" name="Google Shape;316;p34"/>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315" name="Google Shape;315;p34"/>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t>Example</a:t>
            </a:r>
          </a:p>
        </p:txBody>
      </p:sp>
      <p:sp>
        <p:nvSpPr>
          <p:cNvPr id="9" name="Content Placeholder 8">
            <a:extLst>
              <a:ext uri="{FF2B5EF4-FFF2-40B4-BE49-F238E27FC236}">
                <a16:creationId xmlns:a16="http://schemas.microsoft.com/office/drawing/2014/main" id="{31B92FA2-F8A5-4677-BE84-D2CB60F6A1EE}"/>
              </a:ext>
            </a:extLst>
          </p:cNvPr>
          <p:cNvSpPr>
            <a:spLocks noGrp="1"/>
          </p:cNvSpPr>
          <p:nvPr>
            <p:ph idx="1"/>
          </p:nvPr>
        </p:nvSpPr>
        <p:spPr/>
        <p:txBody>
          <a:bodyPr/>
          <a:lstStyle/>
          <a:p>
            <a:endParaRPr lang="en-US"/>
          </a:p>
        </p:txBody>
      </p:sp>
      <p:sp>
        <p:nvSpPr>
          <p:cNvPr id="325" name="Google Shape;325;p35"/>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323" name="Google Shape;323;p35"/>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23</a:t>
            </a:fld>
            <a:endParaRPr lang="en-US"/>
          </a:p>
        </p:txBody>
      </p:sp>
      <p:pic>
        <p:nvPicPr>
          <p:cNvPr id="324" name="Google Shape;324;p35"/>
          <p:cNvPicPr preferRelativeResize="0"/>
          <p:nvPr/>
        </p:nvPicPr>
        <p:blipFill rotWithShape="1">
          <a:blip r:embed="rId3">
            <a:alphaModFix/>
          </a:blip>
          <a:srcRect b="5096"/>
          <a:stretch/>
        </p:blipFill>
        <p:spPr>
          <a:xfrm>
            <a:off x="1152525" y="1966199"/>
            <a:ext cx="10201275" cy="390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LIFO</a:t>
            </a:r>
          </a:p>
        </p:txBody>
      </p:sp>
      <p:sp>
        <p:nvSpPr>
          <p:cNvPr id="109" name="Google Shape;109;p15"/>
          <p:cNvSpPr txBox="1">
            <a:spLocks noGrp="1"/>
          </p:cNvSpPr>
          <p:nvPr>
            <p:ph idx="1"/>
          </p:nvPr>
        </p:nvSpPr>
        <p:spPr>
          <a:xfrm>
            <a:off x="838200" y="1825625"/>
            <a:ext cx="10515600" cy="4351338"/>
          </a:xfrm>
          <a:noFill/>
          <a:ln>
            <a:noFill/>
          </a:ln>
        </p:spPr>
        <p:txBody>
          <a:bodyPr spcFirstLastPara="1" wrap="square" lIns="91425" tIns="45700" rIns="91425" bIns="45700" anchor="t" anchorCtr="0">
            <a:normAutofit/>
          </a:bodyPr>
          <a:lstStyle/>
          <a:p>
            <a:pPr lvl="0"/>
            <a:r>
              <a:rPr lang="en-US" b="1" dirty="0"/>
              <a:t>LIFO</a:t>
            </a:r>
            <a:r>
              <a:rPr lang="en-US" dirty="0"/>
              <a:t> is an abbreviation for </a:t>
            </a:r>
            <a:r>
              <a:rPr lang="en-US" b="1" dirty="0"/>
              <a:t>last in, first out</a:t>
            </a:r>
            <a:r>
              <a:rPr lang="en-US" dirty="0"/>
              <a:t>. It is a method for handling data structures where the </a:t>
            </a:r>
            <a:r>
              <a:rPr lang="en-US" b="1" dirty="0"/>
              <a:t>first element </a:t>
            </a:r>
            <a:r>
              <a:rPr lang="en-US" dirty="0"/>
              <a:t>is processed last and the </a:t>
            </a:r>
            <a:r>
              <a:rPr lang="en-US" b="1" dirty="0"/>
              <a:t>last element </a:t>
            </a:r>
            <a:r>
              <a:rPr lang="en-US" dirty="0"/>
              <a:t>is processed first.</a:t>
            </a:r>
          </a:p>
          <a:p>
            <a:pPr lvl="0"/>
            <a:r>
              <a:rPr lang="en-US" dirty="0"/>
              <a:t>Take a look at this example: </a:t>
            </a:r>
          </a:p>
        </p:txBody>
      </p:sp>
      <p:sp>
        <p:nvSpPr>
          <p:cNvPr id="110" name="Google Shape;110;p15"/>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11" name="Google Shape;111;p15"/>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3</a:t>
            </a:fld>
            <a:endParaRPr lang="en-US"/>
          </a:p>
        </p:txBody>
      </p:sp>
      <p:pic>
        <p:nvPicPr>
          <p:cNvPr id="112" name="Google Shape;112;p15"/>
          <p:cNvPicPr preferRelativeResize="0"/>
          <p:nvPr/>
        </p:nvPicPr>
        <p:blipFill>
          <a:blip r:embed="rId3">
            <a:alphaModFix/>
          </a:blip>
          <a:stretch>
            <a:fillRect/>
          </a:stretch>
        </p:blipFill>
        <p:spPr>
          <a:xfrm>
            <a:off x="5440475" y="2960900"/>
            <a:ext cx="2872550" cy="3216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838200" y="365125"/>
            <a:ext cx="10515600" cy="1325563"/>
          </a:xfrm>
        </p:spPr>
        <p:txBody>
          <a:bodyPr spcFirstLastPara="1" wrap="square" lIns="91425" tIns="45700" rIns="91425" bIns="45700" anchor="ctr" anchorCtr="0">
            <a:normAutofit/>
          </a:bodyPr>
          <a:lstStyle/>
          <a:p>
            <a:pPr lvl="0"/>
            <a:r>
              <a:rPr lang="en-US"/>
              <a:t>Implementation of Stack</a:t>
            </a:r>
          </a:p>
        </p:txBody>
      </p:sp>
      <p:sp>
        <p:nvSpPr>
          <p:cNvPr id="119" name="Google Shape;119;p16"/>
          <p:cNvSpPr txBox="1">
            <a:spLocks noGrp="1"/>
          </p:cNvSpPr>
          <p:nvPr>
            <p:ph idx="1"/>
          </p:nvPr>
        </p:nvSpPr>
        <p:spPr>
          <a:xfrm>
            <a:off x="838200" y="1825625"/>
            <a:ext cx="10515600" cy="4351338"/>
          </a:xfrm>
        </p:spPr>
        <p:txBody>
          <a:bodyPr spcFirstLastPara="1" wrap="square" lIns="91425" tIns="45700" rIns="91425" bIns="45700" anchor="t" anchorCtr="0">
            <a:normAutofit/>
          </a:bodyPr>
          <a:lstStyle/>
          <a:p>
            <a:pPr lvl="0"/>
            <a:r>
              <a:rPr lang="en-US" dirty="0"/>
              <a:t>We can use an array to store the components of a Stack:</a:t>
            </a:r>
          </a:p>
        </p:txBody>
      </p:sp>
      <p:sp>
        <p:nvSpPr>
          <p:cNvPr id="122" name="Google Shape;122;p16"/>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20" name="Google Shape;120;p16"/>
          <p:cNvSpPr txBox="1">
            <a:spLocks noGrp="1"/>
          </p:cNvSpPr>
          <p:nvPr>
            <p:ph type="sldNum" sz="quarter" idx="12"/>
          </p:nvPr>
        </p:nvSpPr>
        <p:spPr>
          <a:xfrm>
            <a:off x="8610600" y="6356350"/>
            <a:ext cx="2743200" cy="365125"/>
          </a:xfrm>
        </p:spPr>
        <p:txBody>
          <a:bodyPr spcFirstLastPara="1" wrap="square" lIns="91425" tIns="45700" rIns="91425" bIns="45700" anchor="ctr" anchorCtr="0">
            <a:noAutofit/>
          </a:bodyPr>
          <a:lstStyle/>
          <a:p>
            <a:pPr lvl="0"/>
            <a:fld id="{00000000-1234-1234-1234-123412341234}" type="slidenum">
              <a:rPr lang="en-US"/>
              <a:pPr lvl="0"/>
              <a:t>4</a:t>
            </a:fld>
            <a:endParaRPr lang="en-US"/>
          </a:p>
        </p:txBody>
      </p:sp>
      <p:pic>
        <p:nvPicPr>
          <p:cNvPr id="121" name="Google Shape;121;p16"/>
          <p:cNvPicPr preferRelativeResize="0"/>
          <p:nvPr/>
        </p:nvPicPr>
        <p:blipFill>
          <a:blip r:embed="rId3">
            <a:alphaModFix/>
          </a:blip>
          <a:stretch>
            <a:fillRect/>
          </a:stretch>
        </p:blipFill>
        <p:spPr>
          <a:xfrm>
            <a:off x="2639400" y="2546350"/>
            <a:ext cx="6667500" cy="381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Operations on Stack</a:t>
            </a:r>
          </a:p>
        </p:txBody>
      </p:sp>
      <p:sp>
        <p:nvSpPr>
          <p:cNvPr id="128" name="Google Shape;128;p17"/>
          <p:cNvSpPr txBox="1">
            <a:spLocks noGrp="1"/>
          </p:cNvSpPr>
          <p:nvPr>
            <p:ph idx="1"/>
          </p:nvPr>
        </p:nvSpPr>
        <p:spPr>
          <a:xfrm>
            <a:off x="838200" y="1825625"/>
            <a:ext cx="10515600" cy="4351338"/>
          </a:xfrm>
          <a:noFill/>
          <a:ln>
            <a:noFill/>
          </a:ln>
        </p:spPr>
        <p:txBody>
          <a:bodyPr spcFirstLastPara="1" wrap="square" lIns="91425" tIns="45700" rIns="91425" bIns="45700" anchor="t" anchorCtr="0">
            <a:normAutofit/>
          </a:bodyPr>
          <a:lstStyle/>
          <a:p>
            <a:pPr lvl="0"/>
            <a:r>
              <a:rPr lang="en-US" dirty="0"/>
              <a:t>Mainly there are 3 basic operations performed in a stack:</a:t>
            </a:r>
          </a:p>
          <a:p>
            <a:pPr marL="914400" lvl="1" indent="-457200">
              <a:buFont typeface="+mj-lt"/>
              <a:buAutoNum type="arabicPeriod"/>
            </a:pPr>
            <a:r>
              <a:rPr lang="en-US" dirty="0"/>
              <a:t>Push</a:t>
            </a:r>
          </a:p>
          <a:p>
            <a:pPr marL="914400" lvl="1" indent="-457200">
              <a:buFont typeface="+mj-lt"/>
              <a:buAutoNum type="arabicPeriod"/>
            </a:pPr>
            <a:r>
              <a:rPr lang="en-US" dirty="0"/>
              <a:t>Pop</a:t>
            </a:r>
          </a:p>
          <a:p>
            <a:pPr marL="914400" lvl="1" indent="-457200">
              <a:buFont typeface="+mj-lt"/>
              <a:buAutoNum type="arabicPeriod"/>
            </a:pPr>
            <a:r>
              <a:rPr lang="en-US" dirty="0"/>
              <a:t>Peek or Top</a:t>
            </a:r>
          </a:p>
          <a:p>
            <a:pPr lvl="0"/>
            <a:endParaRPr lang="en-US" dirty="0"/>
          </a:p>
        </p:txBody>
      </p:sp>
      <p:sp>
        <p:nvSpPr>
          <p:cNvPr id="129" name="Google Shape;129;p17"/>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30" name="Google Shape;130;p17"/>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5</a:t>
            </a:fld>
            <a:endParaRPr lang="en-US"/>
          </a:p>
        </p:txBody>
      </p:sp>
      <p:pic>
        <p:nvPicPr>
          <p:cNvPr id="131" name="Google Shape;131;p17"/>
          <p:cNvPicPr preferRelativeResize="0"/>
          <p:nvPr/>
        </p:nvPicPr>
        <p:blipFill rotWithShape="1">
          <a:blip r:embed="rId3">
            <a:alphaModFix/>
          </a:blip>
          <a:srcRect l="24178" t="20668" r="20746" b="18344"/>
          <a:stretch/>
        </p:blipFill>
        <p:spPr>
          <a:xfrm>
            <a:off x="4463725" y="2518000"/>
            <a:ext cx="5874473" cy="3658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Push Operation</a:t>
            </a:r>
          </a:p>
        </p:txBody>
      </p:sp>
      <p:sp>
        <p:nvSpPr>
          <p:cNvPr id="137" name="Google Shape;137;p18"/>
          <p:cNvSpPr txBox="1">
            <a:spLocks noGrp="1"/>
          </p:cNvSpPr>
          <p:nvPr>
            <p:ph idx="1"/>
          </p:nvPr>
        </p:nvSpPr>
        <p:spPr>
          <a:xfrm>
            <a:off x="838200" y="1825625"/>
            <a:ext cx="10515600" cy="4351338"/>
          </a:xfrm>
          <a:noFill/>
          <a:ln>
            <a:noFill/>
          </a:ln>
        </p:spPr>
        <p:txBody>
          <a:bodyPr spcFirstLastPara="1" wrap="square" lIns="91425" tIns="45700" rIns="91425" bIns="45700" anchor="t" anchorCtr="0">
            <a:normAutofit lnSpcReduction="10000"/>
          </a:bodyPr>
          <a:lstStyle/>
          <a:p>
            <a:pPr marL="0" lvl="0" indent="0">
              <a:buNone/>
            </a:pPr>
            <a:r>
              <a:rPr lang="en-US" dirty="0"/>
              <a:t>Push operation refers to </a:t>
            </a:r>
            <a:r>
              <a:rPr lang="en-US" b="1" dirty="0"/>
              <a:t>inserting</a:t>
            </a:r>
            <a:r>
              <a:rPr lang="en-US" dirty="0"/>
              <a:t> an element in the stack. Since there’s only one position at which the new element can be inserted — Top of the stack, the new element is inserted at the top of the stack, just as a plate being put at the top of other plates:</a:t>
            </a:r>
          </a:p>
          <a:p>
            <a:pPr lvl="0"/>
            <a:endParaRPr lang="en-US" dirty="0"/>
          </a:p>
          <a:p>
            <a:pPr lvl="0"/>
            <a:r>
              <a:rPr lang="en-US" dirty="0"/>
              <a:t>Step 1 − Check if the stack is full.</a:t>
            </a:r>
          </a:p>
          <a:p>
            <a:pPr lvl="0"/>
            <a:r>
              <a:rPr lang="en-US" dirty="0"/>
              <a:t>Step 2 − If the stack is full, produce overflow error and exit.</a:t>
            </a:r>
          </a:p>
          <a:p>
            <a:pPr lvl="0"/>
            <a:r>
              <a:rPr lang="en-US" dirty="0"/>
              <a:t>Step 3 − If the stack is not full, increment top pointer to point the next empty space.</a:t>
            </a:r>
          </a:p>
          <a:p>
            <a:pPr lvl="0"/>
            <a:r>
              <a:rPr lang="en-US" dirty="0"/>
              <a:t>Step 4 − Add data element to the stack location, where the top is pointing.</a:t>
            </a:r>
          </a:p>
          <a:p>
            <a:pPr lvl="0"/>
            <a:r>
              <a:rPr lang="en-US" dirty="0"/>
              <a:t>Step 5 − return success</a:t>
            </a:r>
          </a:p>
          <a:p>
            <a:pPr lvl="0"/>
            <a:endParaRPr lang="en-US" dirty="0"/>
          </a:p>
        </p:txBody>
      </p:sp>
      <p:sp>
        <p:nvSpPr>
          <p:cNvPr id="138" name="Google Shape;138;p18"/>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39" name="Google Shape;139;p18"/>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Push Operation - Algorithm</a:t>
            </a:r>
          </a:p>
        </p:txBody>
      </p:sp>
      <p:sp>
        <p:nvSpPr>
          <p:cNvPr id="9" name="Content Placeholder 8">
            <a:extLst>
              <a:ext uri="{FF2B5EF4-FFF2-40B4-BE49-F238E27FC236}">
                <a16:creationId xmlns:a16="http://schemas.microsoft.com/office/drawing/2014/main" id="{C2B0474A-CAA3-4998-A3D2-5B8864362B39}"/>
              </a:ext>
            </a:extLst>
          </p:cNvPr>
          <p:cNvSpPr>
            <a:spLocks noGrp="1"/>
          </p:cNvSpPr>
          <p:nvPr>
            <p:ph idx="1"/>
          </p:nvPr>
        </p:nvSpPr>
        <p:spPr/>
        <p:txBody>
          <a:bodyPr/>
          <a:lstStyle/>
          <a:p>
            <a:endParaRPr lang="en-US" dirty="0"/>
          </a:p>
        </p:txBody>
      </p:sp>
      <p:sp>
        <p:nvSpPr>
          <p:cNvPr id="146" name="Google Shape;146;p19"/>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47" name="Google Shape;147;p19"/>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7</a:t>
            </a:fld>
            <a:endParaRPr lang="en-US"/>
          </a:p>
        </p:txBody>
      </p:sp>
      <p:graphicFrame>
        <p:nvGraphicFramePr>
          <p:cNvPr id="145" name="Google Shape;145;p19"/>
          <p:cNvGraphicFramePr/>
          <p:nvPr>
            <p:extLst>
              <p:ext uri="{D42A27DB-BD31-4B8C-83A1-F6EECF244321}">
                <p14:modId xmlns:p14="http://schemas.microsoft.com/office/powerpoint/2010/main" val="2291707225"/>
              </p:ext>
            </p:extLst>
          </p:nvPr>
        </p:nvGraphicFramePr>
        <p:xfrm>
          <a:off x="3583956" y="2487454"/>
          <a:ext cx="5024088" cy="3027680"/>
        </p:xfrm>
        <a:graphic>
          <a:graphicData uri="http://schemas.openxmlformats.org/drawingml/2006/table">
            <a:tbl>
              <a:tblPr>
                <a:noFill/>
              </a:tblPr>
              <a:tblGrid>
                <a:gridCol w="5024088">
                  <a:extLst>
                    <a:ext uri="{9D8B030D-6E8A-4147-A177-3AD203B41FA5}">
                      <a16:colId xmlns:a16="http://schemas.microsoft.com/office/drawing/2014/main" val="20000"/>
                    </a:ext>
                  </a:extLst>
                </a:gridCol>
              </a:tblGrid>
              <a:tr h="2404287">
                <a:tc>
                  <a:txBody>
                    <a:bodyPr/>
                    <a:lstStyle/>
                    <a:p>
                      <a:pPr marL="0" marR="0" lvl="0" indent="0" algn="l" rtl="0">
                        <a:spcBef>
                          <a:spcPts val="0"/>
                        </a:spcBef>
                        <a:spcAft>
                          <a:spcPts val="0"/>
                        </a:spcAft>
                        <a:buNone/>
                      </a:pP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items[</a:t>
                      </a:r>
                      <a:r>
                        <a:rPr lang="en-US" sz="1400" b="0" i="0" u="none" strike="noStrike" cap="none" dirty="0" err="1">
                          <a:solidFill>
                            <a:srgbClr val="FFFFFF"/>
                          </a:solidFill>
                          <a:latin typeface="Consolas"/>
                          <a:ea typeface="Consolas"/>
                          <a:cs typeface="Consolas"/>
                          <a:sym typeface="Consolas"/>
                        </a:rPr>
                        <a:t>maxsize</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a:t>
                      </a:r>
                      <a:r>
                        <a:rPr lang="en-US" sz="1400" dirty="0">
                          <a:solidFill>
                            <a:srgbClr val="FFFFFF"/>
                          </a:solidFill>
                          <a:latin typeface="Consolas"/>
                          <a:ea typeface="Consolas"/>
                          <a:cs typeface="Consolas"/>
                          <a:sym typeface="Consolas"/>
                        </a:rPr>
                        <a:t>top;</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CC28C"/>
                          </a:solidFill>
                          <a:latin typeface="Consolas"/>
                          <a:ea typeface="Consolas"/>
                          <a:cs typeface="Consolas"/>
                          <a:sym typeface="Consolas"/>
                        </a:rPr>
                        <a:t>int</a:t>
                      </a:r>
                      <a:r>
                        <a:rPr lang="en-US" sz="1400" dirty="0">
                          <a:solidFill>
                            <a:srgbClr val="FFFFFF"/>
                          </a:solidFill>
                          <a:latin typeface="Consolas"/>
                          <a:ea typeface="Consolas"/>
                          <a:cs typeface="Consolas"/>
                          <a:sym typeface="Consolas"/>
                        </a:rPr>
                        <a:t> Push</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item){</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if</a:t>
                      </a:r>
                      <a:r>
                        <a:rPr lang="en-US" sz="1400" b="0" i="0" u="none" strike="noStrike" cap="none" dirty="0">
                          <a:solidFill>
                            <a:srgbClr val="FFFFFF"/>
                          </a:solidFill>
                          <a:latin typeface="Consolas"/>
                          <a:ea typeface="Consolas"/>
                          <a:cs typeface="Consolas"/>
                          <a:sym typeface="Consolas"/>
                        </a:rPr>
                        <a:t>(</a:t>
                      </a:r>
                      <a:r>
                        <a:rPr lang="en-US" sz="1400" dirty="0">
                          <a:solidFill>
                            <a:srgbClr val="FFFFFF"/>
                          </a:solidFill>
                          <a:latin typeface="Consolas"/>
                          <a:ea typeface="Consolas"/>
                          <a:cs typeface="Consolas"/>
                          <a:sym typeface="Consolas"/>
                        </a:rPr>
                        <a:t>top</a:t>
                      </a:r>
                      <a:r>
                        <a:rPr lang="en-US" sz="1400" b="0" i="0" u="none" strike="noStrike" cap="none" dirty="0">
                          <a:solidFill>
                            <a:srgbClr val="FFFFFF"/>
                          </a:solidFill>
                          <a:latin typeface="Consolas"/>
                          <a:ea typeface="Consolas"/>
                          <a:cs typeface="Consolas"/>
                          <a:sym typeface="Consolas"/>
                        </a:rPr>
                        <a:t> == </a:t>
                      </a:r>
                      <a:r>
                        <a:rPr lang="en-US" sz="1400" b="0" i="0" u="none" strike="noStrike" cap="none" dirty="0" err="1">
                          <a:solidFill>
                            <a:srgbClr val="FFFFFF"/>
                          </a:solidFill>
                          <a:latin typeface="Consolas"/>
                          <a:ea typeface="Consolas"/>
                          <a:cs typeface="Consolas"/>
                          <a:sym typeface="Consolas"/>
                        </a:rPr>
                        <a:t>maxsize</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FFFAA"/>
                          </a:solidFill>
                          <a:latin typeface="Consolas"/>
                          <a:ea typeface="Consolas"/>
                          <a:cs typeface="Consolas"/>
                          <a:sym typeface="Consolas"/>
                        </a:rPr>
                        <a:t>print</a:t>
                      </a:r>
                      <a:r>
                        <a:rPr lang="en-US" sz="1400" b="0" i="0" u="none" strike="noStrike" cap="none" dirty="0">
                          <a:solidFill>
                            <a:srgbClr val="FFFFFF"/>
                          </a:solidFill>
                          <a:latin typeface="Consolas"/>
                          <a:ea typeface="Consolas"/>
                          <a:cs typeface="Consolas"/>
                          <a:sym typeface="Consolas"/>
                        </a:rPr>
                        <a:t>(</a:t>
                      </a:r>
                      <a:r>
                        <a:rPr lang="en-US" sz="1400" b="0" i="0" u="none" strike="noStrike" cap="none" dirty="0">
                          <a:solidFill>
                            <a:srgbClr val="A2FCA2"/>
                          </a:solidFill>
                          <a:latin typeface="Consolas"/>
                          <a:ea typeface="Consolas"/>
                          <a:cs typeface="Consolas"/>
                          <a:sym typeface="Consolas"/>
                        </a:rPr>
                        <a:t>"</a:t>
                      </a:r>
                      <a:r>
                        <a:rPr lang="en-US" sz="1400" dirty="0">
                          <a:solidFill>
                            <a:srgbClr val="A2FCA2"/>
                          </a:solidFill>
                          <a:latin typeface="Consolas"/>
                          <a:ea typeface="Consolas"/>
                          <a:cs typeface="Consolas"/>
                          <a:sym typeface="Consolas"/>
                        </a:rPr>
                        <a:t>stack</a:t>
                      </a:r>
                      <a:r>
                        <a:rPr lang="en-US" sz="1400" b="0" i="0" u="none" strike="noStrike" cap="none" dirty="0">
                          <a:solidFill>
                            <a:srgbClr val="A2FCA2"/>
                          </a:solidFill>
                          <a:latin typeface="Consolas"/>
                          <a:ea typeface="Consolas"/>
                          <a:cs typeface="Consolas"/>
                          <a:sym typeface="Consolas"/>
                        </a:rPr>
                        <a:t> is full!"</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return</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D36363"/>
                          </a:solidFill>
                          <a:latin typeface="Consolas"/>
                          <a:ea typeface="Consolas"/>
                          <a:cs typeface="Consolas"/>
                          <a:sym typeface="Consolas"/>
                        </a:rPr>
                        <a:t>-1</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888888"/>
                          </a:solidFill>
                          <a:latin typeface="Consolas"/>
                          <a:ea typeface="Consolas"/>
                          <a:cs typeface="Consolas"/>
                          <a:sym typeface="Consolas"/>
                        </a:rPr>
                        <a:t>//Error!</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endParaRPr sz="1400" dirty="0">
                        <a:solidFill>
                          <a:srgbClr val="FFFFFF"/>
                        </a:solidFill>
                        <a:latin typeface="Consolas"/>
                        <a:ea typeface="Consolas"/>
                        <a:cs typeface="Consolas"/>
                        <a:sym typeface="Consolas"/>
                      </a:endParaRPr>
                    </a:p>
                    <a:p>
                      <a:pPr marL="0" marR="0" lvl="0" indent="0" algn="l" rtl="0">
                        <a:spcBef>
                          <a:spcPts val="0"/>
                        </a:spcBef>
                        <a:spcAft>
                          <a:spcPts val="0"/>
                        </a:spcAft>
                        <a:buNone/>
                      </a:pPr>
                      <a:r>
                        <a:rPr lang="en-US" sz="1400" dirty="0">
                          <a:solidFill>
                            <a:srgbClr val="FFFFFF"/>
                          </a:solidFill>
                          <a:latin typeface="Consolas"/>
                          <a:ea typeface="Consolas"/>
                          <a:cs typeface="Consolas"/>
                          <a:sym typeface="Consolas"/>
                        </a:rPr>
                        <a:t>  </a:t>
                      </a:r>
                    </a:p>
                    <a:p>
                      <a:pPr marL="0" marR="0" lvl="0" indent="0" algn="l" rtl="0">
                        <a:spcBef>
                          <a:spcPts val="0"/>
                        </a:spcBef>
                        <a:spcAft>
                          <a:spcPts val="0"/>
                        </a:spcAft>
                        <a:buNone/>
                      </a:pPr>
                      <a:r>
                        <a:rPr lang="en-US" sz="1400" dirty="0">
                          <a:solidFill>
                            <a:srgbClr val="FFFFFF"/>
                          </a:solidFill>
                          <a:latin typeface="Consolas"/>
                          <a:ea typeface="Consolas"/>
                          <a:cs typeface="Consolas"/>
                          <a:sym typeface="Consolas"/>
                        </a:rPr>
                        <a:t>   top++;</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items[</a:t>
                      </a:r>
                      <a:r>
                        <a:rPr lang="en-US" sz="1400" dirty="0">
                          <a:solidFill>
                            <a:srgbClr val="FFFFFF"/>
                          </a:solidFill>
                          <a:latin typeface="Consolas"/>
                          <a:ea typeface="Consolas"/>
                          <a:cs typeface="Consolas"/>
                          <a:sym typeface="Consolas"/>
                        </a:rPr>
                        <a:t>top</a:t>
                      </a:r>
                      <a:r>
                        <a:rPr lang="en-US" sz="1400" b="0" i="0" u="none" strike="noStrike" cap="none" dirty="0">
                          <a:solidFill>
                            <a:srgbClr val="FFFFFF"/>
                          </a:solidFill>
                          <a:latin typeface="Consolas"/>
                          <a:ea typeface="Consolas"/>
                          <a:cs typeface="Consolas"/>
                          <a:sym typeface="Consolas"/>
                        </a:rPr>
                        <a:t>] = item;</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return</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D36363"/>
                          </a:solidFill>
                          <a:latin typeface="Consolas"/>
                          <a:ea typeface="Consolas"/>
                          <a:cs typeface="Consolas"/>
                          <a:sym typeface="Consolas"/>
                        </a:rPr>
                        <a:t>0</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888888"/>
                          </a:solidFill>
                          <a:latin typeface="Consolas"/>
                          <a:ea typeface="Consolas"/>
                          <a:cs typeface="Consolas"/>
                          <a:sym typeface="Consolas"/>
                        </a:rPr>
                        <a:t>//Success!</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a:t>
                      </a:r>
                      <a:endParaRPr sz="1400" u="none" strike="noStrike" cap="none" dirty="0"/>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33333"/>
                    </a:solidFill>
                  </a:tcPr>
                </a:tc>
                <a:extLst>
                  <a:ext uri="{0D108BD9-81ED-4DB2-BD59-A6C34878D82A}">
                    <a16:rowId xmlns:a16="http://schemas.microsoft.com/office/drawing/2014/main" val="10000"/>
                  </a:ext>
                </a:extLst>
              </a:tr>
              <a:tr h="304513">
                <a:tc>
                  <a:txBody>
                    <a:bodyPr/>
                    <a:lstStyle/>
                    <a:p>
                      <a:pPr marL="0" marR="0" lvl="0" indent="0" algn="l" rtl="0">
                        <a:spcBef>
                          <a:spcPts val="0"/>
                        </a:spcBef>
                        <a:spcAft>
                          <a:spcPts val="0"/>
                        </a:spcAft>
                        <a:buNone/>
                      </a:pPr>
                      <a:endParaRPr sz="1400" b="0" i="0" u="none" strike="noStrike" cap="none" dirty="0">
                        <a:solidFill>
                          <a:srgbClr val="FCC28C"/>
                        </a:solidFill>
                        <a:latin typeface="Consolas"/>
                        <a:ea typeface="Consolas"/>
                        <a:cs typeface="Consolas"/>
                        <a:sym typeface="Consolas"/>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33333"/>
                    </a:solidFill>
                  </a:tcPr>
                </a:tc>
                <a:extLst>
                  <a:ext uri="{0D108BD9-81ED-4DB2-BD59-A6C34878D82A}">
                    <a16:rowId xmlns:a16="http://schemas.microsoft.com/office/drawing/2014/main" val="10001"/>
                  </a:ext>
                </a:extLst>
              </a:tr>
            </a:tbl>
          </a:graphicData>
        </a:graphic>
      </p:graphicFrame>
      <p:sp>
        <p:nvSpPr>
          <p:cNvPr id="148" name="Google Shape;148;p19"/>
          <p:cNvSpPr/>
          <p:nvPr/>
        </p:nvSpPr>
        <p:spPr>
          <a:xfrm>
            <a:off x="2514600" y="-815534"/>
            <a:ext cx="6096000" cy="64633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Pop Operation</a:t>
            </a:r>
          </a:p>
        </p:txBody>
      </p:sp>
      <p:sp>
        <p:nvSpPr>
          <p:cNvPr id="154" name="Google Shape;154;p20"/>
          <p:cNvSpPr txBox="1">
            <a:spLocks noGrp="1"/>
          </p:cNvSpPr>
          <p:nvPr>
            <p:ph idx="1"/>
          </p:nvPr>
        </p:nvSpPr>
        <p:spPr>
          <a:xfrm>
            <a:off x="838200" y="1825625"/>
            <a:ext cx="10515600" cy="4351338"/>
          </a:xfrm>
          <a:noFill/>
          <a:ln>
            <a:noFill/>
          </a:ln>
        </p:spPr>
        <p:txBody>
          <a:bodyPr spcFirstLastPara="1" wrap="square" lIns="91425" tIns="45700" rIns="91425" bIns="45700" anchor="t" anchorCtr="0">
            <a:normAutofit lnSpcReduction="10000"/>
          </a:bodyPr>
          <a:lstStyle/>
          <a:p>
            <a:pPr marL="0" lvl="0" indent="0">
              <a:buNone/>
            </a:pPr>
            <a:r>
              <a:rPr lang="en-US" dirty="0"/>
              <a:t>Pop operation refers to the removal of an element. Again, since we only have access to the element at the top of the stack, there’s only one element that we can remove. We just remove the top of the stack. </a:t>
            </a:r>
          </a:p>
          <a:p>
            <a:pPr lvl="0"/>
            <a:r>
              <a:rPr lang="en-US" b="1" dirty="0"/>
              <a:t>Note:</a:t>
            </a:r>
            <a:r>
              <a:rPr lang="en-US" dirty="0"/>
              <a:t> We can also choose to return the value of the popped element back.</a:t>
            </a:r>
          </a:p>
          <a:p>
            <a:pPr lvl="0"/>
            <a:endParaRPr lang="en-US" dirty="0"/>
          </a:p>
          <a:p>
            <a:pPr lvl="0"/>
            <a:r>
              <a:rPr lang="en-US" dirty="0"/>
              <a:t>Step 1 − Check if the stack is empty.</a:t>
            </a:r>
          </a:p>
          <a:p>
            <a:pPr lvl="0"/>
            <a:r>
              <a:rPr lang="en-US" dirty="0"/>
              <a:t>Step 2 − If the stack is empty, produce underflow error and exit.</a:t>
            </a:r>
          </a:p>
          <a:p>
            <a:pPr lvl="0"/>
            <a:r>
              <a:rPr lang="en-US" dirty="0"/>
              <a:t>Step 3 − If the stack is not empty, access the data where top is pointing.</a:t>
            </a:r>
          </a:p>
          <a:p>
            <a:pPr lvl="0"/>
            <a:r>
              <a:rPr lang="en-US" dirty="0"/>
              <a:t>Step 4 − Decrement top pointer to point to the next available data element.</a:t>
            </a:r>
          </a:p>
          <a:p>
            <a:pPr lvl="0"/>
            <a:r>
              <a:rPr lang="en-US" dirty="0"/>
              <a:t>Step 5 − Return success. (Return the popped item)</a:t>
            </a:r>
          </a:p>
          <a:p>
            <a:pPr lvl="0"/>
            <a:endParaRPr lang="en-US" dirty="0"/>
          </a:p>
        </p:txBody>
      </p:sp>
      <p:sp>
        <p:nvSpPr>
          <p:cNvPr id="155" name="Google Shape;155;p20"/>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56" name="Google Shape;156;p20"/>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en-US"/>
              <a:t>Pop Operation - Algorithm</a:t>
            </a:r>
          </a:p>
        </p:txBody>
      </p:sp>
      <p:sp>
        <p:nvSpPr>
          <p:cNvPr id="9" name="Content Placeholder 8">
            <a:extLst>
              <a:ext uri="{FF2B5EF4-FFF2-40B4-BE49-F238E27FC236}">
                <a16:creationId xmlns:a16="http://schemas.microsoft.com/office/drawing/2014/main" id="{87568C21-05C9-4816-8829-E2E329193176}"/>
              </a:ext>
            </a:extLst>
          </p:cNvPr>
          <p:cNvSpPr>
            <a:spLocks noGrp="1"/>
          </p:cNvSpPr>
          <p:nvPr>
            <p:ph idx="1"/>
          </p:nvPr>
        </p:nvSpPr>
        <p:spPr/>
        <p:txBody>
          <a:bodyPr/>
          <a:lstStyle/>
          <a:p>
            <a:endParaRPr lang="en-US"/>
          </a:p>
        </p:txBody>
      </p:sp>
      <p:sp>
        <p:nvSpPr>
          <p:cNvPr id="163" name="Google Shape;163;p21"/>
          <p:cNvSpPr txBox="1">
            <a:spLocks noGrp="1"/>
          </p:cNvSpPr>
          <p:nvPr>
            <p:ph type="ftr" sz="quarter" idx="11"/>
          </p:nvPr>
        </p:nvSpPr>
        <p:spPr>
          <a:xfrm>
            <a:off x="4038600" y="6356350"/>
            <a:ext cx="4114800" cy="365125"/>
          </a:xfrm>
          <a:noFill/>
          <a:ln>
            <a:noFill/>
          </a:ln>
        </p:spPr>
        <p:txBody>
          <a:bodyPr spcFirstLastPara="1" wrap="square" lIns="91425" tIns="45700" rIns="91425" bIns="45700" anchor="ctr" anchorCtr="0">
            <a:noAutofit/>
          </a:bodyPr>
          <a:lstStyle/>
          <a:p>
            <a:pPr lvl="0"/>
            <a:r>
              <a:rPr lang="en-US"/>
              <a:t>Data Structure &amp; Algorithms Fall 2021</a:t>
            </a:r>
          </a:p>
        </p:txBody>
      </p:sp>
      <p:sp>
        <p:nvSpPr>
          <p:cNvPr id="164" name="Google Shape;164;p21"/>
          <p:cNvSpPr txBox="1">
            <a:spLocks noGrp="1"/>
          </p:cNvSpPr>
          <p:nvPr>
            <p:ph type="sldNum" sz="quarter" idx="12"/>
          </p:nvPr>
        </p:nvSpPr>
        <p:spPr>
          <a:xfrm>
            <a:off x="8610600" y="6356350"/>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9</a:t>
            </a:fld>
            <a:endParaRPr lang="en-US"/>
          </a:p>
        </p:txBody>
      </p:sp>
      <p:graphicFrame>
        <p:nvGraphicFramePr>
          <p:cNvPr id="162" name="Google Shape;162;p21"/>
          <p:cNvGraphicFramePr/>
          <p:nvPr>
            <p:extLst>
              <p:ext uri="{D42A27DB-BD31-4B8C-83A1-F6EECF244321}">
                <p14:modId xmlns:p14="http://schemas.microsoft.com/office/powerpoint/2010/main" val="2693217134"/>
              </p:ext>
            </p:extLst>
          </p:nvPr>
        </p:nvGraphicFramePr>
        <p:xfrm>
          <a:off x="3345995" y="2870994"/>
          <a:ext cx="5500010" cy="2260600"/>
        </p:xfrm>
        <a:graphic>
          <a:graphicData uri="http://schemas.openxmlformats.org/drawingml/2006/table">
            <a:tbl>
              <a:tblPr>
                <a:noFill/>
              </a:tblPr>
              <a:tblGrid>
                <a:gridCol w="5500010">
                  <a:extLst>
                    <a:ext uri="{9D8B030D-6E8A-4147-A177-3AD203B41FA5}">
                      <a16:colId xmlns:a16="http://schemas.microsoft.com/office/drawing/2014/main" val="20000"/>
                    </a:ext>
                  </a:extLst>
                </a:gridCol>
              </a:tblGrid>
              <a:tr h="2179127">
                <a:tc>
                  <a:txBody>
                    <a:bodyPr/>
                    <a:lstStyle/>
                    <a:p>
                      <a:pPr marL="0" marR="0" lvl="0" indent="0" algn="l" rtl="0">
                        <a:spcBef>
                          <a:spcPts val="0"/>
                        </a:spcBef>
                        <a:spcAft>
                          <a:spcPts val="0"/>
                        </a:spcAft>
                        <a:buNone/>
                      </a:pP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items[</a:t>
                      </a:r>
                      <a:r>
                        <a:rPr lang="en-US" sz="1400" b="0" i="0" u="none" strike="noStrike" cap="none" dirty="0" err="1">
                          <a:solidFill>
                            <a:srgbClr val="FFFFFF"/>
                          </a:solidFill>
                          <a:latin typeface="Consolas"/>
                          <a:ea typeface="Consolas"/>
                          <a:cs typeface="Consolas"/>
                          <a:sym typeface="Consolas"/>
                        </a:rPr>
                        <a:t>maxsize</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a:t>
                      </a:r>
                      <a:r>
                        <a:rPr lang="en-US" sz="1400" dirty="0">
                          <a:solidFill>
                            <a:srgbClr val="FFFFFF"/>
                          </a:solidFill>
                          <a:latin typeface="Consolas"/>
                          <a:ea typeface="Consolas"/>
                          <a:cs typeface="Consolas"/>
                          <a:sym typeface="Consolas"/>
                        </a:rPr>
                        <a:t>top</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CC28C"/>
                          </a:solidFill>
                          <a:latin typeface="Consolas"/>
                          <a:ea typeface="Consolas"/>
                          <a:cs typeface="Consolas"/>
                          <a:sym typeface="Consolas"/>
                        </a:rPr>
                        <a:t>int</a:t>
                      </a:r>
                      <a:r>
                        <a:rPr lang="en-US" sz="1400" b="0" i="0" u="none" strike="noStrike" cap="none" dirty="0">
                          <a:solidFill>
                            <a:srgbClr val="FFFFFF"/>
                          </a:solidFill>
                          <a:latin typeface="Consolas"/>
                          <a:ea typeface="Consolas"/>
                          <a:cs typeface="Consolas"/>
                          <a:sym typeface="Consolas"/>
                        </a:rPr>
                        <a:t> </a:t>
                      </a:r>
                      <a:r>
                        <a:rPr lang="en-US" sz="1400" dirty="0">
                          <a:solidFill>
                            <a:srgbClr val="FFFFFF"/>
                          </a:solidFill>
                          <a:latin typeface="Consolas"/>
                          <a:ea typeface="Consolas"/>
                          <a:cs typeface="Consolas"/>
                          <a:sym typeface="Consolas"/>
                        </a:rPr>
                        <a:t>Pop</a:t>
                      </a:r>
                      <a:r>
                        <a:rPr lang="en-US" sz="1400" b="0" i="0" u="none" strike="noStrike" cap="none" dirty="0">
                          <a:solidFill>
                            <a:srgbClr val="FFFFFF"/>
                          </a:solidFill>
                          <a:latin typeface="Consolas"/>
                          <a:ea typeface="Consolas"/>
                          <a:cs typeface="Consolas"/>
                          <a:sym typeface="Consolas"/>
                        </a:rPr>
                        <a:t> (){</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if</a:t>
                      </a:r>
                      <a:r>
                        <a:rPr lang="en-US" sz="1400" b="0" i="0" u="none" strike="noStrike" cap="none" dirty="0">
                          <a:solidFill>
                            <a:srgbClr val="FFFFFF"/>
                          </a:solidFill>
                          <a:latin typeface="Consolas"/>
                          <a:ea typeface="Consolas"/>
                          <a:cs typeface="Consolas"/>
                          <a:sym typeface="Consolas"/>
                        </a:rPr>
                        <a:t>(</a:t>
                      </a:r>
                      <a:r>
                        <a:rPr lang="en-US" sz="1400" dirty="0">
                          <a:solidFill>
                            <a:srgbClr val="FFFFFF"/>
                          </a:solidFill>
                          <a:latin typeface="Consolas"/>
                          <a:ea typeface="Consolas"/>
                          <a:cs typeface="Consolas"/>
                          <a:sym typeface="Consolas"/>
                        </a:rPr>
                        <a:t>top &lt;= 0</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FFFAA"/>
                          </a:solidFill>
                          <a:latin typeface="Consolas"/>
                          <a:ea typeface="Consolas"/>
                          <a:cs typeface="Consolas"/>
                          <a:sym typeface="Consolas"/>
                        </a:rPr>
                        <a:t>print</a:t>
                      </a:r>
                      <a:r>
                        <a:rPr lang="en-US" sz="1400" b="0" i="0" u="none" strike="noStrike" cap="none" dirty="0">
                          <a:solidFill>
                            <a:srgbClr val="FFFFFF"/>
                          </a:solidFill>
                          <a:latin typeface="Consolas"/>
                          <a:ea typeface="Consolas"/>
                          <a:cs typeface="Consolas"/>
                          <a:sym typeface="Consolas"/>
                        </a:rPr>
                        <a:t>(</a:t>
                      </a:r>
                      <a:r>
                        <a:rPr lang="en-US" sz="1400" b="0" i="0" u="none" strike="noStrike" cap="none" dirty="0">
                          <a:solidFill>
                            <a:srgbClr val="A2FCA2"/>
                          </a:solidFill>
                          <a:latin typeface="Consolas"/>
                          <a:ea typeface="Consolas"/>
                          <a:cs typeface="Consolas"/>
                          <a:sym typeface="Consolas"/>
                        </a:rPr>
                        <a:t>"</a:t>
                      </a:r>
                      <a:r>
                        <a:rPr lang="en-US" sz="1400" dirty="0">
                          <a:solidFill>
                            <a:srgbClr val="A2FCA2"/>
                          </a:solidFill>
                          <a:latin typeface="Consolas"/>
                          <a:ea typeface="Consolas"/>
                          <a:cs typeface="Consolas"/>
                          <a:sym typeface="Consolas"/>
                        </a:rPr>
                        <a:t>Stack</a:t>
                      </a:r>
                      <a:r>
                        <a:rPr lang="en-US" sz="1400" b="0" i="0" u="none" strike="noStrike" cap="none" dirty="0">
                          <a:solidFill>
                            <a:srgbClr val="A2FCA2"/>
                          </a:solidFill>
                          <a:latin typeface="Consolas"/>
                          <a:ea typeface="Consolas"/>
                          <a:cs typeface="Consolas"/>
                          <a:sym typeface="Consolas"/>
                        </a:rPr>
                        <a:t> is empty!"</a:t>
                      </a:r>
                      <a:r>
                        <a:rPr lang="en-US" sz="1400" b="0" i="0" u="none" strike="noStrike" cap="none" dirty="0">
                          <a:solidFill>
                            <a:srgbClr val="FFFFFF"/>
                          </a:solidFill>
                          <a:latin typeface="Consolas"/>
                          <a:ea typeface="Consolas"/>
                          <a:cs typeface="Consolas"/>
                          <a:sym typeface="Consolas"/>
                        </a:rPr>
                        <a:t>);</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return</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D36363"/>
                          </a:solidFill>
                          <a:latin typeface="Consolas"/>
                          <a:ea typeface="Consolas"/>
                          <a:cs typeface="Consolas"/>
                          <a:sym typeface="Consolas"/>
                        </a:rPr>
                        <a:t>-1</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888888"/>
                          </a:solidFill>
                          <a:latin typeface="Consolas"/>
                          <a:ea typeface="Consolas"/>
                          <a:cs typeface="Consolas"/>
                          <a:sym typeface="Consolas"/>
                        </a:rPr>
                        <a:t>//Error!</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      </a:t>
                      </a:r>
                    </a:p>
                    <a:p>
                      <a:pPr marL="0" marR="0" lvl="0" indent="0" algn="l" rtl="0">
                        <a:spcBef>
                          <a:spcPts val="0"/>
                        </a:spcBef>
                        <a:spcAft>
                          <a:spcPts val="0"/>
                        </a:spcAft>
                        <a:buNone/>
                      </a:pP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FCC28C"/>
                          </a:solidFill>
                          <a:latin typeface="Consolas"/>
                          <a:ea typeface="Consolas"/>
                          <a:cs typeface="Consolas"/>
                          <a:sym typeface="Consolas"/>
                        </a:rPr>
                        <a:t>return</a:t>
                      </a:r>
                      <a:r>
                        <a:rPr lang="en-US" sz="1400" b="0" i="0" u="none" strike="noStrike" cap="none" dirty="0">
                          <a:solidFill>
                            <a:srgbClr val="FFFFFF"/>
                          </a:solidFill>
                          <a:latin typeface="Consolas"/>
                          <a:ea typeface="Consolas"/>
                          <a:cs typeface="Consolas"/>
                          <a:sym typeface="Consolas"/>
                        </a:rPr>
                        <a:t> items[</a:t>
                      </a:r>
                      <a:r>
                        <a:rPr lang="en-US" sz="1400" dirty="0">
                          <a:solidFill>
                            <a:srgbClr val="FFFFFF"/>
                          </a:solidFill>
                          <a:latin typeface="Consolas"/>
                          <a:ea typeface="Consolas"/>
                          <a:cs typeface="Consolas"/>
                          <a:sym typeface="Consolas"/>
                        </a:rPr>
                        <a:t>top--</a:t>
                      </a:r>
                      <a:r>
                        <a:rPr lang="en-US" sz="1400" b="0" i="0" u="none" strike="noStrike" cap="none" dirty="0">
                          <a:solidFill>
                            <a:srgbClr val="FFFFFF"/>
                          </a:solidFill>
                          <a:latin typeface="Consolas"/>
                          <a:ea typeface="Consolas"/>
                          <a:cs typeface="Consolas"/>
                          <a:sym typeface="Consolas"/>
                        </a:rPr>
                        <a:t>]; </a:t>
                      </a:r>
                      <a:r>
                        <a:rPr lang="en-US" sz="1400" b="0" i="0" u="none" strike="noStrike" cap="none" dirty="0">
                          <a:solidFill>
                            <a:srgbClr val="888888"/>
                          </a:solidFill>
                          <a:latin typeface="Consolas"/>
                          <a:ea typeface="Consolas"/>
                          <a:cs typeface="Consolas"/>
                          <a:sym typeface="Consolas"/>
                        </a:rPr>
                        <a:t>//Success!</a:t>
                      </a:r>
                      <a:br>
                        <a:rPr lang="en-US" sz="1400" b="0" i="0" u="none" strike="noStrike" cap="none" dirty="0">
                          <a:solidFill>
                            <a:srgbClr val="FFFFFF"/>
                          </a:solidFill>
                          <a:latin typeface="Consolas"/>
                          <a:ea typeface="Consolas"/>
                          <a:cs typeface="Consolas"/>
                          <a:sym typeface="Consolas"/>
                        </a:rPr>
                      </a:br>
                      <a:r>
                        <a:rPr lang="en-US" sz="1400" b="0" i="0" u="none" strike="noStrike" cap="none" dirty="0">
                          <a:solidFill>
                            <a:srgbClr val="FFFFFF"/>
                          </a:solidFill>
                          <a:latin typeface="Consolas"/>
                          <a:ea typeface="Consolas"/>
                          <a:cs typeface="Consolas"/>
                          <a:sym typeface="Consolas"/>
                        </a:rPr>
                        <a:t>}</a:t>
                      </a:r>
                      <a:endParaRPr sz="1400" u="none" strike="noStrike" cap="none" dirty="0"/>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33333"/>
                    </a:solidFill>
                  </a:tcPr>
                </a:tc>
                <a:extLst>
                  <a:ext uri="{0D108BD9-81ED-4DB2-BD59-A6C34878D82A}">
                    <a16:rowId xmlns:a16="http://schemas.microsoft.com/office/drawing/2014/main" val="10000"/>
                  </a:ext>
                </a:extLst>
              </a:tr>
            </a:tbl>
          </a:graphicData>
        </a:graphic>
      </p:graphicFrame>
      <p:sp>
        <p:nvSpPr>
          <p:cNvPr id="165" name="Google Shape;165;p21"/>
          <p:cNvSpPr/>
          <p:nvPr/>
        </p:nvSpPr>
        <p:spPr>
          <a:xfrm>
            <a:off x="2303585" y="-666859"/>
            <a:ext cx="6096000" cy="64633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1245</TotalTime>
  <Words>2048</Words>
  <Application>Microsoft Office PowerPoint</Application>
  <PresentationFormat>Widescreen</PresentationFormat>
  <Paragraphs>271</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Consolas</vt:lpstr>
      <vt:lpstr>Office Theme</vt:lpstr>
      <vt:lpstr>Data Structure &amp; Algorithms</vt:lpstr>
      <vt:lpstr>What is Stack?</vt:lpstr>
      <vt:lpstr>LIFO</vt:lpstr>
      <vt:lpstr>Implementation of Stack</vt:lpstr>
      <vt:lpstr>Operations on Stack</vt:lpstr>
      <vt:lpstr>Push Operation</vt:lpstr>
      <vt:lpstr>Push Operation - Algorithm</vt:lpstr>
      <vt:lpstr>Pop Operation</vt:lpstr>
      <vt:lpstr>Pop Operation - Algorithm</vt:lpstr>
      <vt:lpstr>Top or Peek Operation</vt:lpstr>
      <vt:lpstr>Top or Peek Operation - Algorithm</vt:lpstr>
      <vt:lpstr>Stack - Application</vt:lpstr>
      <vt:lpstr>Stack - Application</vt:lpstr>
      <vt:lpstr>What is the solution?</vt:lpstr>
      <vt:lpstr>Infix to Prefix conversion using Stack</vt:lpstr>
      <vt:lpstr>Infix to Prefix conversion using Stack (cont.)</vt:lpstr>
      <vt:lpstr>Example</vt:lpstr>
      <vt:lpstr>Example (cont.)  </vt:lpstr>
      <vt:lpstr>Stack - Application</vt:lpstr>
      <vt:lpstr>Example</vt:lpstr>
      <vt:lpstr>Stack - Application - Checking parentheses balance</vt:lpstr>
      <vt:lpstr>Checking parentheses balance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bardia ardakanian</dc:creator>
  <cp:lastModifiedBy>bardia ardakanian</cp:lastModifiedBy>
  <cp:revision>80</cp:revision>
  <dcterms:created xsi:type="dcterms:W3CDTF">2021-09-12T15:50:03Z</dcterms:created>
  <dcterms:modified xsi:type="dcterms:W3CDTF">2021-10-07T21:20:16Z</dcterms:modified>
</cp:coreProperties>
</file>