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68" r:id="rId15"/>
    <p:sldId id="269" r:id="rId16"/>
    <p:sldId id="284" r:id="rId17"/>
    <p:sldId id="270" r:id="rId18"/>
    <p:sldId id="271" r:id="rId19"/>
    <p:sldId id="272" r:id="rId20"/>
    <p:sldId id="273" r:id="rId21"/>
    <p:sldId id="274" r:id="rId22"/>
    <p:sldId id="285" r:id="rId23"/>
    <p:sldId id="275" r:id="rId24"/>
    <p:sldId id="276" r:id="rId25"/>
    <p:sldId id="277" r:id="rId26"/>
    <p:sldId id="278" r:id="rId27"/>
    <p:sldId id="279" r:id="rId28"/>
    <p:sldId id="280" r:id="rId29"/>
    <p:sldId id="281" r:id="rId30"/>
    <p:sldId id="282"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AE5278-A3B0-4F5D-981C-DD7F8CBB3075}">
  <a:tblStyle styleId="{08AE5278-A3B0-4F5D-981C-DD7F8CBB3075}"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9" autoAdjust="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00c297c1b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f00c297c1b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f00c297c1b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00c297c1b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00c297c1b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f00c297c1b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153485c0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153485c0e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f153485c0e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153485c0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153485c0e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f153485c0e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292239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153485c0e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f153485c0e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f153485c0e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153485c0e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153485c0e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f153485c0e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153485c0e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153485c0e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f153485c0e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21410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153485c0e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153485c0e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f153485c0e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153485c0e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f153485c0e_0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f153485c0e_0_1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f153485c0e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f153485c0e_0_1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f153485c0e_0_1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153485c0e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153485c0e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f153485c0e_0_1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153485c0e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153485c0e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f153485c0e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153485c0e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153485c0e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f153485c0e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1717279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19ef84083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f19ef84083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f19ef84083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f19ef8408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f19ef84083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f19ef84083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f19ef84083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f19ef84083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f19ef84083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f19ef84083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f19ef84083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f19ef84083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f1a114384e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f1a114384e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f1a114384e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1a114384e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1a114384e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gf1a114384e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f1a114384e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f1a114384e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f1a114384e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1a114384e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1a114384e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f1a114384e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54e31f71e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54e31f71e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f54e31f71e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00c297c1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00c297c1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f00c297c1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00c297c1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00c297c1b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f00c297c1b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9199669" y="588368"/>
            <a:ext cx="1468331" cy="172779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68300" algn="l">
              <a:lnSpc>
                <a:spcPct val="90000"/>
              </a:lnSpc>
              <a:spcBef>
                <a:spcPts val="500"/>
              </a:spcBef>
              <a:spcAft>
                <a:spcPts val="0"/>
              </a:spcAft>
              <a:buClr>
                <a:schemeClr val="dk1"/>
              </a:buClr>
              <a:buSzPts val="2200"/>
              <a:buChar char="•"/>
              <a:defRPr sz="22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pic" idx="2"/>
          </p:nvPr>
        </p:nvSpPr>
        <p:spPr>
          <a:xfrm>
            <a:off x="5183188" y="987425"/>
            <a:ext cx="6172200" cy="4873625"/>
          </a:xfrm>
          <a:prstGeom prst="rect">
            <a:avLst/>
          </a:prstGeom>
          <a:noFill/>
          <a:ln>
            <a:noFill/>
          </a:ln>
        </p:spPr>
      </p:sp>
      <p:sp>
        <p:nvSpPr>
          <p:cNvPr id="69" name="Google Shape;6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Data Structure &amp; Algorithms</a:t>
            </a:r>
            <a:endParaRPr/>
          </a:p>
        </p:txBody>
      </p:sp>
      <p:sp>
        <p:nvSpPr>
          <p:cNvPr id="90" name="Google Shape;90;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Linked List</a:t>
            </a:r>
            <a:endParaRPr/>
          </a:p>
          <a:p>
            <a:pPr marL="0" lvl="0" indent="0" algn="ctr" rtl="0">
              <a:lnSpc>
                <a:spcPct val="90000"/>
              </a:lnSpc>
              <a:spcBef>
                <a:spcPts val="1000"/>
              </a:spcBef>
              <a:spcAft>
                <a:spcPts val="0"/>
              </a:spcAft>
              <a:buClr>
                <a:schemeClr val="dk1"/>
              </a:buClr>
              <a:buSzPts val="2400"/>
              <a:buNone/>
            </a:pPr>
            <a:endParaRPr/>
          </a:p>
        </p:txBody>
      </p:sp>
      <p:sp>
        <p:nvSpPr>
          <p:cNvPr id="91" name="Google Shape;9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92" name="Google Shape;9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Inserting a node at the front - Algorithm</a:t>
            </a:r>
            <a:endParaRPr/>
          </a:p>
        </p:txBody>
      </p:sp>
      <p:sp>
        <p:nvSpPr>
          <p:cNvPr id="199" name="Google Shape;199;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graphicFrame>
        <p:nvGraphicFramePr>
          <p:cNvPr id="200" name="Google Shape;200;p22"/>
          <p:cNvGraphicFramePr/>
          <p:nvPr>
            <p:extLst>
              <p:ext uri="{D42A27DB-BD31-4B8C-83A1-F6EECF244321}">
                <p14:modId xmlns:p14="http://schemas.microsoft.com/office/powerpoint/2010/main" val="241530603"/>
              </p:ext>
            </p:extLst>
          </p:nvPr>
        </p:nvGraphicFramePr>
        <p:xfrm>
          <a:off x="2425225" y="2006097"/>
          <a:ext cx="7341550" cy="3546475"/>
        </p:xfrm>
        <a:graphic>
          <a:graphicData uri="http://schemas.openxmlformats.org/drawingml/2006/table">
            <a:tbl>
              <a:tblPr>
                <a:noFill/>
                <a:tableStyleId>{08AE5278-A3B0-4F5D-981C-DD7F8CBB3075}</a:tableStyleId>
              </a:tblPr>
              <a:tblGrid>
                <a:gridCol w="7341550">
                  <a:extLst>
                    <a:ext uri="{9D8B030D-6E8A-4147-A177-3AD203B41FA5}">
                      <a16:colId xmlns:a16="http://schemas.microsoft.com/office/drawing/2014/main" val="20000"/>
                    </a:ext>
                  </a:extLst>
                </a:gridCol>
              </a:tblGrid>
              <a:tr h="2963200">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void </a:t>
                      </a:r>
                      <a:r>
                        <a:rPr lang="en-US" sz="1400" b="1" dirty="0" err="1">
                          <a:solidFill>
                            <a:srgbClr val="FFC66D"/>
                          </a:solidFill>
                          <a:latin typeface="Consolas"/>
                          <a:ea typeface="Consolas"/>
                          <a:cs typeface="Consolas"/>
                          <a:sym typeface="Consolas"/>
                        </a:rPr>
                        <a:t>insert_front</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head_ref</a:t>
                      </a:r>
                      <a:r>
                        <a:rPr lang="en-US" sz="1400" b="1" dirty="0">
                          <a:solidFill>
                            <a:srgbClr val="CC7832"/>
                          </a:solidFill>
                          <a:latin typeface="Consolas"/>
                          <a:ea typeface="Consolas"/>
                          <a:cs typeface="Consolas"/>
                          <a:sym typeface="Consolas"/>
                        </a:rPr>
                        <a:t>, int </a:t>
                      </a:r>
                      <a:r>
                        <a:rPr lang="en-US" sz="1400" b="1" dirty="0" err="1">
                          <a:solidFill>
                            <a:srgbClr val="A9B7C6"/>
                          </a:solidFill>
                          <a:latin typeface="Consolas"/>
                          <a:ea typeface="Consolas"/>
                          <a:cs typeface="Consolas"/>
                          <a:sym typeface="Consolas"/>
                        </a:rPr>
                        <a:t>new_data</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1. allocate node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A9B7C6"/>
                          </a:solidFill>
                          <a:latin typeface="Consolas"/>
                          <a:ea typeface="Consolas"/>
                          <a:cs typeface="Consolas"/>
                          <a:sym typeface="Consolas"/>
                        </a:rPr>
                        <a:t> = </a:t>
                      </a:r>
                      <a:r>
                        <a:rPr lang="en-US" sz="1400" b="1" dirty="0" err="1">
                          <a:solidFill>
                            <a:srgbClr val="A9B7C6"/>
                          </a:solidFill>
                          <a:latin typeface="Consolas"/>
                          <a:ea typeface="Consolas"/>
                          <a:cs typeface="Consolas"/>
                          <a:sym typeface="Consolas"/>
                        </a:rPr>
                        <a:t>getNode</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endParaRPr lang="en-US"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2. put in the data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A9B7C6"/>
                          </a:solidFill>
                          <a:latin typeface="Consolas"/>
                          <a:ea typeface="Consolas"/>
                          <a:cs typeface="Consolas"/>
                          <a:sym typeface="Consolas"/>
                        </a:rPr>
                        <a:t>-&gt;</a:t>
                      </a:r>
                      <a:r>
                        <a:rPr lang="en-US" sz="1400" b="1" dirty="0">
                          <a:solidFill>
                            <a:srgbClr val="9373A5"/>
                          </a:solidFill>
                          <a:latin typeface="Consolas"/>
                          <a:ea typeface="Consolas"/>
                          <a:cs typeface="Consolas"/>
                          <a:sym typeface="Consolas"/>
                        </a:rPr>
                        <a:t>data  </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new_data</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endParaRPr lang="en-US"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3. Make next of new node as head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A9B7C6"/>
                          </a:solidFill>
                          <a:latin typeface="Consolas"/>
                          <a:ea typeface="Consolas"/>
                          <a:cs typeface="Consolas"/>
                          <a:sym typeface="Consolas"/>
                        </a:rPr>
                        <a:t>-&gt;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head_ref</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endParaRPr lang="en-US"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4. move the head to point to the new node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head_ref</a:t>
                      </a:r>
                      <a:r>
                        <a:rPr lang="en-US" sz="1400" b="1" dirty="0">
                          <a:solidFill>
                            <a:srgbClr val="A9B7C6"/>
                          </a:solidFill>
                          <a:latin typeface="Consolas"/>
                          <a:ea typeface="Consolas"/>
                          <a:cs typeface="Consolas"/>
                          <a:sym typeface="Consolas"/>
                        </a:rPr>
                        <a:t>)    = </a:t>
                      </a:r>
                      <a:r>
                        <a:rPr lang="en-US" sz="1400" b="1" dirty="0" err="1">
                          <a:solidFill>
                            <a:srgbClr val="A9B7C6"/>
                          </a:solidFill>
                          <a:latin typeface="Consolas"/>
                          <a:ea typeface="Consolas"/>
                          <a:cs typeface="Consolas"/>
                          <a:sym typeface="Consolas"/>
                        </a:rPr>
                        <a:t>new_node</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201" name="Google Shape;201;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2.</a:t>
            </a:r>
            <a:r>
              <a:rPr lang="en-US">
                <a:highlight>
                  <a:srgbClr val="FFFFFF"/>
                </a:highlight>
              </a:rPr>
              <a:t>Inserting a node at the End</a:t>
            </a:r>
            <a:endParaRPr/>
          </a:p>
        </p:txBody>
      </p:sp>
      <p:sp>
        <p:nvSpPr>
          <p:cNvPr id="208" name="Google Shape;208;p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highlight>
                  <a:srgbClr val="FFFFFF"/>
                </a:highlight>
              </a:rPr>
              <a:t>The new node is added </a:t>
            </a:r>
            <a:r>
              <a:rPr lang="en-US" b="1">
                <a:highlight>
                  <a:srgbClr val="FFFFFF"/>
                </a:highlight>
              </a:rPr>
              <a:t>after the last node</a:t>
            </a:r>
            <a:r>
              <a:rPr lang="en-US">
                <a:highlight>
                  <a:srgbClr val="FFFFFF"/>
                </a:highlight>
              </a:rPr>
              <a:t> of the given Linked List.</a:t>
            </a:r>
            <a:r>
              <a:rPr lang="en-US">
                <a:highlight>
                  <a:schemeClr val="lt1"/>
                </a:highlight>
              </a:rPr>
              <a:t> Since a Linked List is typically represented by the head of it, we have to </a:t>
            </a:r>
            <a:r>
              <a:rPr lang="en-US" u="sng">
                <a:highlight>
                  <a:schemeClr val="lt1"/>
                </a:highlight>
              </a:rPr>
              <a:t>traverse the list till the end</a:t>
            </a:r>
            <a:r>
              <a:rPr lang="en-US">
                <a:highlight>
                  <a:schemeClr val="lt1"/>
                </a:highlight>
              </a:rPr>
              <a:t> and then add the new node to then end of the list.</a:t>
            </a:r>
            <a:r>
              <a:rPr lang="en-US">
                <a:highlight>
                  <a:srgbClr val="FFFFFF"/>
                </a:highlight>
              </a:rPr>
              <a:t> In the previous example, a new node will be created containing element 50 which points to NULL and the previous last node of the list (containing 30) points to this new node:</a:t>
            </a:r>
            <a:endParaRPr/>
          </a:p>
        </p:txBody>
      </p:sp>
      <p:sp>
        <p:nvSpPr>
          <p:cNvPr id="209" name="Google Shape;209;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
        <p:nvSpPr>
          <p:cNvPr id="210" name="Google Shape;210;p23"/>
          <p:cNvSpPr/>
          <p:nvPr/>
        </p:nvSpPr>
        <p:spPr>
          <a:xfrm>
            <a:off x="2047650" y="44667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a:t>
            </a:r>
            <a:endParaRPr sz="2400" b="1">
              <a:latin typeface="Calibri"/>
              <a:ea typeface="Calibri"/>
              <a:cs typeface="Calibri"/>
              <a:sym typeface="Calibri"/>
            </a:endParaRPr>
          </a:p>
        </p:txBody>
      </p:sp>
      <p:sp>
        <p:nvSpPr>
          <p:cNvPr id="211" name="Google Shape;211;p23"/>
          <p:cNvSpPr/>
          <p:nvPr/>
        </p:nvSpPr>
        <p:spPr>
          <a:xfrm>
            <a:off x="4269925" y="44667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212" name="Google Shape;212;p23"/>
          <p:cNvSpPr/>
          <p:nvPr/>
        </p:nvSpPr>
        <p:spPr>
          <a:xfrm>
            <a:off x="6492200" y="4466725"/>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sz="1800" b="1">
                <a:solidFill>
                  <a:schemeClr val="dk1"/>
                </a:solidFill>
              </a:rPr>
              <a:t>NULL</a:t>
            </a:r>
            <a:r>
              <a:rPr lang="en-US"/>
              <a:t>          </a:t>
            </a:r>
            <a:endParaRPr sz="1800" b="1"/>
          </a:p>
        </p:txBody>
      </p:sp>
      <p:cxnSp>
        <p:nvCxnSpPr>
          <p:cNvPr id="213" name="Google Shape;213;p23"/>
          <p:cNvCxnSpPr>
            <a:stCxn id="210" idx="0"/>
            <a:endCxn id="210" idx="2"/>
          </p:cNvCxnSpPr>
          <p:nvPr/>
        </p:nvCxnSpPr>
        <p:spPr>
          <a:xfrm>
            <a:off x="2833200"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23"/>
          <p:cNvCxnSpPr>
            <a:stCxn id="211" idx="0"/>
            <a:endCxn id="211" idx="2"/>
          </p:cNvCxnSpPr>
          <p:nvPr/>
        </p:nvCxnSpPr>
        <p:spPr>
          <a:xfrm>
            <a:off x="5055475"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23"/>
          <p:cNvCxnSpPr>
            <a:stCxn id="212" idx="0"/>
            <a:endCxn id="212" idx="2"/>
          </p:cNvCxnSpPr>
          <p:nvPr/>
        </p:nvCxnSpPr>
        <p:spPr>
          <a:xfrm>
            <a:off x="7373300"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23"/>
          <p:cNvCxnSpPr/>
          <p:nvPr/>
        </p:nvCxnSpPr>
        <p:spPr>
          <a:xfrm>
            <a:off x="3090925" y="4915675"/>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217" name="Google Shape;217;p23"/>
          <p:cNvCxnSpPr/>
          <p:nvPr/>
        </p:nvCxnSpPr>
        <p:spPr>
          <a:xfrm>
            <a:off x="5386588" y="4915675"/>
            <a:ext cx="1179000" cy="0"/>
          </a:xfrm>
          <a:prstGeom prst="straightConnector1">
            <a:avLst/>
          </a:prstGeom>
          <a:noFill/>
          <a:ln w="9525" cap="flat" cmpd="sng">
            <a:solidFill>
              <a:schemeClr val="dk2"/>
            </a:solidFill>
            <a:prstDash val="solid"/>
            <a:round/>
            <a:headEnd type="none" w="med" len="med"/>
            <a:tailEnd type="triangle" w="med" len="med"/>
          </a:ln>
        </p:spPr>
      </p:cxnSp>
      <p:sp>
        <p:nvSpPr>
          <p:cNvPr id="218" name="Google Shape;218;p23"/>
          <p:cNvSpPr/>
          <p:nvPr/>
        </p:nvSpPr>
        <p:spPr>
          <a:xfrm>
            <a:off x="8905575" y="44667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50     </a:t>
            </a:r>
            <a:r>
              <a:rPr lang="en-US" sz="1800" b="1">
                <a:solidFill>
                  <a:schemeClr val="dk1"/>
                </a:solidFill>
              </a:rPr>
              <a:t>NULL</a:t>
            </a:r>
            <a:endParaRPr sz="2400" b="1">
              <a:latin typeface="Calibri"/>
              <a:ea typeface="Calibri"/>
              <a:cs typeface="Calibri"/>
              <a:sym typeface="Calibri"/>
            </a:endParaRPr>
          </a:p>
        </p:txBody>
      </p:sp>
      <p:cxnSp>
        <p:nvCxnSpPr>
          <p:cNvPr id="219" name="Google Shape;219;p23"/>
          <p:cNvCxnSpPr>
            <a:stCxn id="218" idx="0"/>
            <a:endCxn id="218" idx="2"/>
          </p:cNvCxnSpPr>
          <p:nvPr/>
        </p:nvCxnSpPr>
        <p:spPr>
          <a:xfrm>
            <a:off x="9691125"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23"/>
          <p:cNvCxnSpPr>
            <a:stCxn id="212" idx="3"/>
          </p:cNvCxnSpPr>
          <p:nvPr/>
        </p:nvCxnSpPr>
        <p:spPr>
          <a:xfrm>
            <a:off x="8254400" y="4915675"/>
            <a:ext cx="753600" cy="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23"/>
          <p:cNvSpPr txBox="1"/>
          <p:nvPr/>
        </p:nvSpPr>
        <p:spPr>
          <a:xfrm>
            <a:off x="2047650" y="5622725"/>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222" name="Google Shape;222;p23"/>
          <p:cNvCxnSpPr/>
          <p:nvPr/>
        </p:nvCxnSpPr>
        <p:spPr>
          <a:xfrm rot="10800000">
            <a:off x="2496600" y="5124025"/>
            <a:ext cx="0" cy="623400"/>
          </a:xfrm>
          <a:prstGeom prst="straightConnector1">
            <a:avLst/>
          </a:prstGeom>
          <a:noFill/>
          <a:ln w="9525" cap="flat" cmpd="sng">
            <a:solidFill>
              <a:schemeClr val="dk2"/>
            </a:solidFill>
            <a:prstDash val="solid"/>
            <a:round/>
            <a:headEnd type="none" w="med" len="med"/>
            <a:tailEnd type="triangle" w="med" len="med"/>
          </a:ln>
        </p:spPr>
      </p:cxnSp>
      <p:sp>
        <p:nvSpPr>
          <p:cNvPr id="223" name="Google Shape;223;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cxnSp>
        <p:nvCxnSpPr>
          <p:cNvPr id="224" name="Google Shape;224;p23"/>
          <p:cNvCxnSpPr/>
          <p:nvPr/>
        </p:nvCxnSpPr>
        <p:spPr>
          <a:xfrm flipH="1">
            <a:off x="7502261" y="4768650"/>
            <a:ext cx="545400" cy="465900"/>
          </a:xfrm>
          <a:prstGeom prst="straightConnector1">
            <a:avLst/>
          </a:prstGeom>
          <a:noFill/>
          <a:ln w="9525" cap="flat" cmpd="sng">
            <a:solidFill>
              <a:srgbClr val="FF0000"/>
            </a:solidFill>
            <a:prstDash val="solid"/>
            <a:round/>
            <a:headEnd type="none" w="med" len="med"/>
            <a:tailEnd type="none" w="med" len="med"/>
          </a:ln>
        </p:spPr>
      </p:cxnSp>
      <p:cxnSp>
        <p:nvCxnSpPr>
          <p:cNvPr id="225" name="Google Shape;225;p23"/>
          <p:cNvCxnSpPr/>
          <p:nvPr/>
        </p:nvCxnSpPr>
        <p:spPr>
          <a:xfrm>
            <a:off x="7457513" y="4780754"/>
            <a:ext cx="617100" cy="4479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highlight>
                  <a:schemeClr val="lt1"/>
                </a:highlight>
              </a:rPr>
              <a:t>Inserting a node at the End - Algorithm</a:t>
            </a:r>
            <a:endParaRPr/>
          </a:p>
        </p:txBody>
      </p:sp>
      <p:sp>
        <p:nvSpPr>
          <p:cNvPr id="232" name="Google Shape;232;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
        <p:nvSpPr>
          <p:cNvPr id="233" name="Google Shape;233;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graphicFrame>
        <p:nvGraphicFramePr>
          <p:cNvPr id="234" name="Google Shape;234;p24"/>
          <p:cNvGraphicFramePr/>
          <p:nvPr>
            <p:extLst>
              <p:ext uri="{D42A27DB-BD31-4B8C-83A1-F6EECF244321}">
                <p14:modId xmlns:p14="http://schemas.microsoft.com/office/powerpoint/2010/main" val="883154889"/>
              </p:ext>
            </p:extLst>
          </p:nvPr>
        </p:nvGraphicFramePr>
        <p:xfrm>
          <a:off x="2439078" y="1690825"/>
          <a:ext cx="7313844" cy="3546475"/>
        </p:xfrm>
        <a:graphic>
          <a:graphicData uri="http://schemas.openxmlformats.org/drawingml/2006/table">
            <a:tbl>
              <a:tblPr>
                <a:noFill/>
                <a:tableStyleId>{08AE5278-A3B0-4F5D-981C-DD7F8CBB3075}</a:tableStyleId>
              </a:tblPr>
              <a:tblGrid>
                <a:gridCol w="7313844">
                  <a:extLst>
                    <a:ext uri="{9D8B030D-6E8A-4147-A177-3AD203B41FA5}">
                      <a16:colId xmlns:a16="http://schemas.microsoft.com/office/drawing/2014/main" val="20000"/>
                    </a:ext>
                  </a:extLst>
                </a:gridCol>
              </a:tblGrid>
              <a:tr h="3217039">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void </a:t>
                      </a:r>
                      <a:r>
                        <a:rPr lang="en-US" sz="1400" b="1" dirty="0" err="1">
                          <a:solidFill>
                            <a:srgbClr val="FFC66D"/>
                          </a:solidFill>
                          <a:latin typeface="Consolas"/>
                          <a:ea typeface="Consolas"/>
                          <a:cs typeface="Consolas"/>
                          <a:sym typeface="Consolas"/>
                        </a:rPr>
                        <a:t>insert_end</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head_ref</a:t>
                      </a:r>
                      <a:r>
                        <a:rPr lang="en-US" sz="1400" b="1" dirty="0">
                          <a:solidFill>
                            <a:srgbClr val="CC7832"/>
                          </a:solidFill>
                          <a:latin typeface="Consolas"/>
                          <a:ea typeface="Consolas"/>
                          <a:cs typeface="Consolas"/>
                          <a:sym typeface="Consolas"/>
                        </a:rPr>
                        <a:t>, int </a:t>
                      </a:r>
                      <a:r>
                        <a:rPr lang="en-US" sz="1400" b="1" dirty="0" err="1">
                          <a:solidFill>
                            <a:srgbClr val="A9B7C6"/>
                          </a:solidFill>
                          <a:latin typeface="Consolas"/>
                          <a:ea typeface="Consolas"/>
                          <a:cs typeface="Consolas"/>
                          <a:sym typeface="Consolas"/>
                        </a:rPr>
                        <a:t>new_data</a:t>
                      </a:r>
                      <a:r>
                        <a:rPr lang="en-US" sz="1400" b="1" dirty="0">
                          <a:solidFill>
                            <a:srgbClr val="A9B7C6"/>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1. allocate node */</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A9B7C6"/>
                          </a:solidFill>
                          <a:latin typeface="Consolas"/>
                          <a:ea typeface="Consolas"/>
                          <a:cs typeface="Consolas"/>
                          <a:sym typeface="Consolas"/>
                        </a:rPr>
                        <a:t> = </a:t>
                      </a:r>
                      <a:r>
                        <a:rPr lang="en-US" sz="1400" b="1" dirty="0" err="1">
                          <a:solidFill>
                            <a:srgbClr val="A9B7C6"/>
                          </a:solidFill>
                          <a:latin typeface="Consolas"/>
                          <a:ea typeface="Consolas"/>
                          <a:cs typeface="Consolas"/>
                          <a:sym typeface="Consolas"/>
                        </a:rPr>
                        <a:t>getNode</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*last = *</a:t>
                      </a:r>
                      <a:r>
                        <a:rPr lang="en-US" sz="1400" b="1" dirty="0" err="1">
                          <a:solidFill>
                            <a:srgbClr val="A9B7C6"/>
                          </a:solidFill>
                          <a:latin typeface="Consolas"/>
                          <a:ea typeface="Consolas"/>
                          <a:cs typeface="Consolas"/>
                          <a:sym typeface="Consolas"/>
                        </a:rPr>
                        <a:t>head_ref</a:t>
                      </a: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used in step 5*/</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 2. put in the data  */</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A9B7C6"/>
                          </a:solidFill>
                          <a:latin typeface="Consolas"/>
                          <a:ea typeface="Consolas"/>
                          <a:cs typeface="Consolas"/>
                          <a:sym typeface="Consolas"/>
                        </a:rPr>
                        <a:t>-&gt;</a:t>
                      </a:r>
                      <a:r>
                        <a:rPr lang="en-US" sz="1400" b="1" dirty="0">
                          <a:solidFill>
                            <a:srgbClr val="9373A5"/>
                          </a:solidFill>
                          <a:latin typeface="Consolas"/>
                          <a:ea typeface="Consolas"/>
                          <a:cs typeface="Consolas"/>
                          <a:sym typeface="Consolas"/>
                        </a:rPr>
                        <a:t>data  </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new_data</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3. This new node is going to be the last node, so make next</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of it as NULL*/</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A9B7C6"/>
                          </a:solidFill>
                          <a:latin typeface="Consolas"/>
                          <a:ea typeface="Consolas"/>
                          <a:cs typeface="Consolas"/>
                          <a:sym typeface="Consolas"/>
                        </a:rPr>
                        <a:t>-&gt;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NULL</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4. If the Linked List is empty, then make the new node as head */</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if </a:t>
                      </a:r>
                      <a:r>
                        <a:rPr lang="en-US" sz="1400" b="1" dirty="0">
                          <a:solidFill>
                            <a:srgbClr val="A9B7C6"/>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head_ref</a:t>
                      </a:r>
                      <a:r>
                        <a:rPr lang="en-US" sz="1400" b="1" dirty="0">
                          <a:solidFill>
                            <a:srgbClr val="A9B7C6"/>
                          </a:solidFill>
                          <a:latin typeface="Consolas"/>
                          <a:ea typeface="Consolas"/>
                          <a:cs typeface="Consolas"/>
                          <a:sym typeface="Consolas"/>
                        </a:rPr>
                        <a:t> == NULL){</a:t>
                      </a: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head_ref</a:t>
                      </a:r>
                      <a:r>
                        <a:rPr lang="en-US" sz="1400" b="1" dirty="0">
                          <a:solidFill>
                            <a:srgbClr val="A9B7C6"/>
                          </a:solidFill>
                          <a:latin typeface="Consolas"/>
                          <a:ea typeface="Consolas"/>
                          <a:cs typeface="Consolas"/>
                          <a:sym typeface="Consolas"/>
                        </a:rPr>
                        <a:t> = </a:t>
                      </a:r>
                      <a:r>
                        <a:rPr lang="en-US" sz="1400" b="1" dirty="0" err="1">
                          <a:solidFill>
                            <a:srgbClr val="A9B7C6"/>
                          </a:solidFill>
                          <a:latin typeface="Consolas"/>
                          <a:ea typeface="Consolas"/>
                          <a:cs typeface="Consolas"/>
                          <a:sym typeface="Consolas"/>
                        </a:rPr>
                        <a:t>new_node</a:t>
                      </a:r>
                      <a:r>
                        <a:rPr lang="en-US" sz="1400" b="1" dirty="0">
                          <a:solidFill>
                            <a:srgbClr val="CC7832"/>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return;</a:t>
                      </a: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a:t>
                      </a: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highlight>
                  <a:schemeClr val="lt1"/>
                </a:highlight>
              </a:rPr>
              <a:t>Inserting a node at the End - Algorithm</a:t>
            </a:r>
            <a:endParaRPr/>
          </a:p>
        </p:txBody>
      </p:sp>
      <p:sp>
        <p:nvSpPr>
          <p:cNvPr id="232" name="Google Shape;232;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
        <p:nvSpPr>
          <p:cNvPr id="233" name="Google Shape;233;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graphicFrame>
        <p:nvGraphicFramePr>
          <p:cNvPr id="234" name="Google Shape;234;p24"/>
          <p:cNvGraphicFramePr/>
          <p:nvPr>
            <p:extLst>
              <p:ext uri="{D42A27DB-BD31-4B8C-83A1-F6EECF244321}">
                <p14:modId xmlns:p14="http://schemas.microsoft.com/office/powerpoint/2010/main" val="4051636027"/>
              </p:ext>
            </p:extLst>
          </p:nvPr>
        </p:nvGraphicFramePr>
        <p:xfrm>
          <a:off x="2550066" y="1690825"/>
          <a:ext cx="7091867" cy="1828927"/>
        </p:xfrm>
        <a:graphic>
          <a:graphicData uri="http://schemas.openxmlformats.org/drawingml/2006/table">
            <a:tbl>
              <a:tblPr>
                <a:noFill/>
                <a:tableStyleId>{08AE5278-A3B0-4F5D-981C-DD7F8CBB3075}</a:tableStyleId>
              </a:tblPr>
              <a:tblGrid>
                <a:gridCol w="7091867">
                  <a:extLst>
                    <a:ext uri="{9D8B030D-6E8A-4147-A177-3AD203B41FA5}">
                      <a16:colId xmlns:a16="http://schemas.microsoft.com/office/drawing/2014/main" val="20000"/>
                    </a:ext>
                  </a:extLst>
                </a:gridCol>
              </a:tblGrid>
              <a:tr h="1464976">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 5. Else traverse till the last node */</a:t>
                      </a: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while </a:t>
                      </a:r>
                      <a:r>
                        <a:rPr lang="en-US" sz="1400" b="1" dirty="0">
                          <a:solidFill>
                            <a:srgbClr val="A9B7C6"/>
                          </a:solidFill>
                          <a:latin typeface="Consolas"/>
                          <a:ea typeface="Consolas"/>
                          <a:cs typeface="Consolas"/>
                          <a:sym typeface="Consolas"/>
                        </a:rPr>
                        <a:t>(last-&gt;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NULL)</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last = last-&gt;</a:t>
                      </a:r>
                      <a:r>
                        <a:rPr lang="en-US" sz="1400" b="1" dirty="0">
                          <a:solidFill>
                            <a:srgbClr val="9373A5"/>
                          </a:solidFill>
                          <a:latin typeface="Consolas"/>
                          <a:ea typeface="Consolas"/>
                          <a:cs typeface="Consolas"/>
                          <a:sym typeface="Consolas"/>
                        </a:rPr>
                        <a: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6. Change the next of last node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last-&gt;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new_node</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a:t>
                      </a:r>
                      <a:endParaRPr sz="1400" b="1" dirty="0">
                        <a:solidFill>
                          <a:srgbClr val="FFFFFF"/>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68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3.</a:t>
            </a:r>
            <a:r>
              <a:rPr lang="en-US">
                <a:highlight>
                  <a:schemeClr val="lt1"/>
                </a:highlight>
              </a:rPr>
              <a:t>Inserting a node at the Specified Location</a:t>
            </a:r>
            <a:endParaRPr/>
          </a:p>
        </p:txBody>
      </p:sp>
      <p:sp>
        <p:nvSpPr>
          <p:cNvPr id="241" name="Google Shape;241;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marR="25400" lvl="0" indent="0" algn="l" rtl="0">
              <a:lnSpc>
                <a:spcPct val="100000"/>
              </a:lnSpc>
              <a:spcBef>
                <a:spcPts val="1500"/>
              </a:spcBef>
              <a:spcAft>
                <a:spcPts val="0"/>
              </a:spcAft>
              <a:buNone/>
            </a:pPr>
            <a:r>
              <a:rPr lang="en-US">
                <a:highlight>
                  <a:srgbClr val="FFFFFF"/>
                </a:highlight>
              </a:rPr>
              <a:t>In order to insert an element after the specified number of nodes into the linked list, we need to skip the desired number of elements in the list to move the pointer at the position after which the node will be inserted. In the previous example, say want to insert </a:t>
            </a:r>
            <a:r>
              <a:rPr lang="en-US" b="1">
                <a:highlight>
                  <a:srgbClr val="FFFFFF"/>
                </a:highlight>
              </a:rPr>
              <a:t>element 50</a:t>
            </a:r>
            <a:r>
              <a:rPr lang="en-US">
                <a:highlight>
                  <a:srgbClr val="FFFFFF"/>
                </a:highlight>
              </a:rPr>
              <a:t> after element 20. A new node containing 50 will be created and node containing 20 will point to the new node and that new node will point to the node containing 30:</a:t>
            </a:r>
            <a:endParaRPr>
              <a:highlight>
                <a:srgbClr val="FFFFFF"/>
              </a:highlight>
            </a:endParaRPr>
          </a:p>
          <a:p>
            <a:pPr marL="457200" marR="25400" lvl="0" indent="0" algn="l" rtl="0">
              <a:lnSpc>
                <a:spcPct val="100000"/>
              </a:lnSpc>
              <a:spcBef>
                <a:spcPts val="1500"/>
              </a:spcBef>
              <a:spcAft>
                <a:spcPts val="0"/>
              </a:spcAft>
              <a:buNone/>
            </a:pPr>
            <a:endParaRPr>
              <a:highlight>
                <a:srgbClr val="FFFFFF"/>
              </a:highlight>
            </a:endParaRPr>
          </a:p>
          <a:p>
            <a:pPr marL="0" lvl="0" indent="0" algn="l" rtl="0">
              <a:lnSpc>
                <a:spcPct val="100000"/>
              </a:lnSpc>
              <a:spcBef>
                <a:spcPts val="1200"/>
              </a:spcBef>
              <a:spcAft>
                <a:spcPts val="0"/>
              </a:spcAft>
              <a:buNone/>
            </a:pPr>
            <a:endParaRPr/>
          </a:p>
          <a:p>
            <a:pPr marL="0" lvl="0" indent="0" algn="l" rtl="0">
              <a:lnSpc>
                <a:spcPct val="100000"/>
              </a:lnSpc>
              <a:spcBef>
                <a:spcPts val="1000"/>
              </a:spcBef>
              <a:spcAft>
                <a:spcPts val="0"/>
              </a:spcAft>
              <a:buNone/>
            </a:pPr>
            <a:endParaRPr/>
          </a:p>
        </p:txBody>
      </p:sp>
      <p:sp>
        <p:nvSpPr>
          <p:cNvPr id="242" name="Google Shape;242;p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
        <p:nvSpPr>
          <p:cNvPr id="243" name="Google Shape;243;p25"/>
          <p:cNvSpPr/>
          <p:nvPr/>
        </p:nvSpPr>
        <p:spPr>
          <a:xfrm>
            <a:off x="2047650" y="44667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a:t>
            </a:r>
            <a:endParaRPr sz="2400" b="1">
              <a:latin typeface="Calibri"/>
              <a:ea typeface="Calibri"/>
              <a:cs typeface="Calibri"/>
              <a:sym typeface="Calibri"/>
            </a:endParaRPr>
          </a:p>
        </p:txBody>
      </p:sp>
      <p:sp>
        <p:nvSpPr>
          <p:cNvPr id="244" name="Google Shape;244;p25"/>
          <p:cNvSpPr/>
          <p:nvPr/>
        </p:nvSpPr>
        <p:spPr>
          <a:xfrm>
            <a:off x="4269925" y="44667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245" name="Google Shape;245;p25"/>
          <p:cNvSpPr/>
          <p:nvPr/>
        </p:nvSpPr>
        <p:spPr>
          <a:xfrm>
            <a:off x="6492200" y="5187063"/>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50</a:t>
            </a:r>
            <a:r>
              <a:rPr lang="en-US"/>
              <a:t>          </a:t>
            </a:r>
            <a:endParaRPr sz="1800" b="1"/>
          </a:p>
        </p:txBody>
      </p:sp>
      <p:cxnSp>
        <p:nvCxnSpPr>
          <p:cNvPr id="246" name="Google Shape;246;p25"/>
          <p:cNvCxnSpPr>
            <a:stCxn id="243" idx="0"/>
            <a:endCxn id="243" idx="2"/>
          </p:cNvCxnSpPr>
          <p:nvPr/>
        </p:nvCxnSpPr>
        <p:spPr>
          <a:xfrm>
            <a:off x="2833200"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25"/>
          <p:cNvCxnSpPr>
            <a:stCxn id="244" idx="0"/>
            <a:endCxn id="244" idx="2"/>
          </p:cNvCxnSpPr>
          <p:nvPr/>
        </p:nvCxnSpPr>
        <p:spPr>
          <a:xfrm>
            <a:off x="5055475"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25"/>
          <p:cNvCxnSpPr>
            <a:stCxn id="245" idx="0"/>
            <a:endCxn id="245" idx="2"/>
          </p:cNvCxnSpPr>
          <p:nvPr/>
        </p:nvCxnSpPr>
        <p:spPr>
          <a:xfrm>
            <a:off x="7373300" y="5187063"/>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25"/>
          <p:cNvCxnSpPr/>
          <p:nvPr/>
        </p:nvCxnSpPr>
        <p:spPr>
          <a:xfrm>
            <a:off x="3090925" y="4915675"/>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25"/>
          <p:cNvCxnSpPr/>
          <p:nvPr/>
        </p:nvCxnSpPr>
        <p:spPr>
          <a:xfrm>
            <a:off x="5386575" y="4795350"/>
            <a:ext cx="3519000" cy="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25"/>
          <p:cNvSpPr/>
          <p:nvPr/>
        </p:nvSpPr>
        <p:spPr>
          <a:xfrm>
            <a:off x="8905575" y="44667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sz="1800" b="1">
                <a:solidFill>
                  <a:schemeClr val="dk1"/>
                </a:solidFill>
              </a:rPr>
              <a:t>NULL</a:t>
            </a:r>
            <a:endParaRPr sz="2400" b="1">
              <a:latin typeface="Calibri"/>
              <a:ea typeface="Calibri"/>
              <a:cs typeface="Calibri"/>
              <a:sym typeface="Calibri"/>
            </a:endParaRPr>
          </a:p>
        </p:txBody>
      </p:sp>
      <p:cxnSp>
        <p:nvCxnSpPr>
          <p:cNvPr id="252" name="Google Shape;252;p25"/>
          <p:cNvCxnSpPr>
            <a:stCxn id="251" idx="0"/>
            <a:endCxn id="251" idx="2"/>
          </p:cNvCxnSpPr>
          <p:nvPr/>
        </p:nvCxnSpPr>
        <p:spPr>
          <a:xfrm>
            <a:off x="9691125" y="44667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25"/>
          <p:cNvCxnSpPr/>
          <p:nvPr/>
        </p:nvCxnSpPr>
        <p:spPr>
          <a:xfrm rot="10800000" flipH="1">
            <a:off x="5483250" y="5635850"/>
            <a:ext cx="1082400" cy="2400"/>
          </a:xfrm>
          <a:prstGeom prst="straightConnector1">
            <a:avLst/>
          </a:prstGeom>
          <a:noFill/>
          <a:ln w="9525" cap="flat" cmpd="sng">
            <a:solidFill>
              <a:schemeClr val="dk2"/>
            </a:solidFill>
            <a:prstDash val="solid"/>
            <a:round/>
            <a:headEnd type="none" w="med" len="med"/>
            <a:tailEnd type="triangle" w="med" len="med"/>
          </a:ln>
        </p:spPr>
      </p:cxnSp>
      <p:sp>
        <p:nvSpPr>
          <p:cNvPr id="254" name="Google Shape;254;p25"/>
          <p:cNvSpPr txBox="1"/>
          <p:nvPr/>
        </p:nvSpPr>
        <p:spPr>
          <a:xfrm>
            <a:off x="2047650" y="5622725"/>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255" name="Google Shape;255;p25"/>
          <p:cNvCxnSpPr/>
          <p:nvPr/>
        </p:nvCxnSpPr>
        <p:spPr>
          <a:xfrm rot="10800000">
            <a:off x="2496600" y="5124025"/>
            <a:ext cx="0" cy="623400"/>
          </a:xfrm>
          <a:prstGeom prst="straightConnector1">
            <a:avLst/>
          </a:prstGeom>
          <a:noFill/>
          <a:ln w="9525" cap="flat" cmpd="sng">
            <a:solidFill>
              <a:schemeClr val="dk2"/>
            </a:solidFill>
            <a:prstDash val="solid"/>
            <a:round/>
            <a:headEnd type="none" w="med" len="med"/>
            <a:tailEnd type="triangle" w="med" len="med"/>
          </a:ln>
        </p:spPr>
      </p:cxnSp>
      <p:sp>
        <p:nvSpPr>
          <p:cNvPr id="256" name="Google Shape;25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cxnSp>
        <p:nvCxnSpPr>
          <p:cNvPr id="257" name="Google Shape;257;p25"/>
          <p:cNvCxnSpPr/>
          <p:nvPr/>
        </p:nvCxnSpPr>
        <p:spPr>
          <a:xfrm>
            <a:off x="7872400" y="5019475"/>
            <a:ext cx="0" cy="72180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25"/>
          <p:cNvCxnSpPr/>
          <p:nvPr/>
        </p:nvCxnSpPr>
        <p:spPr>
          <a:xfrm>
            <a:off x="7855200" y="5050875"/>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259" name="Google Shape;259;p25"/>
          <p:cNvCxnSpPr/>
          <p:nvPr/>
        </p:nvCxnSpPr>
        <p:spPr>
          <a:xfrm>
            <a:off x="5472375" y="4915675"/>
            <a:ext cx="0" cy="721800"/>
          </a:xfrm>
          <a:prstGeom prst="straightConnector1">
            <a:avLst/>
          </a:prstGeom>
          <a:noFill/>
          <a:ln w="9525" cap="flat" cmpd="sng">
            <a:solidFill>
              <a:schemeClr val="dk2"/>
            </a:solidFill>
            <a:prstDash val="solid"/>
            <a:round/>
            <a:headEnd type="none" w="med" len="med"/>
            <a:tailEnd type="none" w="med" len="med"/>
          </a:ln>
        </p:spPr>
      </p:cxnSp>
      <p:sp>
        <p:nvSpPr>
          <p:cNvPr id="260" name="Google Shape;260;p25"/>
          <p:cNvSpPr/>
          <p:nvPr/>
        </p:nvSpPr>
        <p:spPr>
          <a:xfrm>
            <a:off x="6971026" y="4449000"/>
            <a:ext cx="453900" cy="6234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highlight>
                  <a:schemeClr val="lt1"/>
                </a:highlight>
              </a:rPr>
              <a:t>Insert at a Specified location - Algorithm </a:t>
            </a:r>
            <a:endParaRPr/>
          </a:p>
        </p:txBody>
      </p:sp>
      <p:sp>
        <p:nvSpPr>
          <p:cNvPr id="267" name="Google Shape;267;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graphicFrame>
        <p:nvGraphicFramePr>
          <p:cNvPr id="268" name="Google Shape;268;p26"/>
          <p:cNvGraphicFramePr/>
          <p:nvPr>
            <p:extLst>
              <p:ext uri="{D42A27DB-BD31-4B8C-83A1-F6EECF244321}">
                <p14:modId xmlns:p14="http://schemas.microsoft.com/office/powerpoint/2010/main" val="2477701539"/>
              </p:ext>
            </p:extLst>
          </p:nvPr>
        </p:nvGraphicFramePr>
        <p:xfrm>
          <a:off x="2325900" y="1690825"/>
          <a:ext cx="7656300" cy="4282567"/>
        </p:xfrm>
        <a:graphic>
          <a:graphicData uri="http://schemas.openxmlformats.org/drawingml/2006/table">
            <a:tbl>
              <a:tblPr>
                <a:noFill/>
                <a:tableStyleId>{08AE5278-A3B0-4F5D-981C-DD7F8CBB3075}</a:tableStyleId>
              </a:tblPr>
              <a:tblGrid>
                <a:gridCol w="7656300">
                  <a:extLst>
                    <a:ext uri="{9D8B030D-6E8A-4147-A177-3AD203B41FA5}">
                      <a16:colId xmlns:a16="http://schemas.microsoft.com/office/drawing/2014/main" val="20000"/>
                    </a:ext>
                  </a:extLst>
                </a:gridCol>
              </a:tblGrid>
              <a:tr h="2909269">
                <a:tc>
                  <a:txBody>
                    <a:bodyPr/>
                    <a:lstStyle/>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void </a:t>
                      </a:r>
                      <a:r>
                        <a:rPr lang="en-US" sz="1400" b="1" dirty="0" err="1">
                          <a:solidFill>
                            <a:srgbClr val="FFC66D"/>
                          </a:solidFill>
                          <a:latin typeface="Consolas"/>
                          <a:ea typeface="Consolas"/>
                          <a:cs typeface="Consolas"/>
                          <a:sym typeface="Consolas"/>
                        </a:rPr>
                        <a:t>insert_at_loc</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a:t>
                      </a:r>
                      <a:r>
                        <a:rPr lang="en-US" sz="1400" b="1" dirty="0">
                          <a:solidFill>
                            <a:srgbClr val="A9B7C6"/>
                          </a:solidFill>
                          <a:latin typeface="Consolas"/>
                          <a:ea typeface="Consolas"/>
                          <a:cs typeface="Consolas"/>
                          <a:sym typeface="Consolas"/>
                        </a:rPr>
                        <a:t>* head</a:t>
                      </a:r>
                      <a:r>
                        <a:rPr lang="en-US" sz="1400" b="1" dirty="0">
                          <a:solidFill>
                            <a:srgbClr val="CC7832"/>
                          </a:solidFill>
                          <a:latin typeface="Consolas"/>
                          <a:ea typeface="Consolas"/>
                          <a:cs typeface="Consolas"/>
                          <a:sym typeface="Consolas"/>
                        </a:rPr>
                        <a:t>, int </a:t>
                      </a:r>
                      <a:r>
                        <a:rPr lang="en-US" sz="1400" b="1" dirty="0">
                          <a:solidFill>
                            <a:srgbClr val="A9B7C6"/>
                          </a:solidFill>
                          <a:latin typeface="Consolas"/>
                          <a:ea typeface="Consolas"/>
                          <a:cs typeface="Consolas"/>
                          <a:sym typeface="Consolas"/>
                        </a:rPr>
                        <a:t>item</a:t>
                      </a:r>
                      <a:r>
                        <a:rPr lang="en-US" sz="1400" b="1" dirty="0">
                          <a:solidFill>
                            <a:srgbClr val="CC7832"/>
                          </a:solidFill>
                          <a:latin typeface="Consolas"/>
                          <a:ea typeface="Consolas"/>
                          <a:cs typeface="Consolas"/>
                          <a:sym typeface="Consolas"/>
                        </a:rPr>
                        <a:t>, int </a:t>
                      </a:r>
                      <a:r>
                        <a:rPr lang="en-US" sz="1400" b="1" dirty="0">
                          <a:solidFill>
                            <a:srgbClr val="A9B7C6"/>
                          </a:solidFill>
                          <a:latin typeface="Consolas"/>
                          <a:ea typeface="Consolas"/>
                          <a:cs typeface="Consolas"/>
                          <a:sym typeface="Consolas"/>
                        </a:rPr>
                        <a:t>loc){</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1. allocate node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ptr</a:t>
                      </a:r>
                      <a:r>
                        <a:rPr lang="en-US" sz="1400" b="1" dirty="0">
                          <a:solidFill>
                            <a:srgbClr val="A9B7C6"/>
                          </a:solidFill>
                          <a:latin typeface="Consolas"/>
                          <a:ea typeface="Consolas"/>
                          <a:cs typeface="Consolas"/>
                          <a:sym typeface="Consolas"/>
                        </a:rPr>
                        <a:t> = </a:t>
                      </a:r>
                      <a:r>
                        <a:rPr lang="en-US" sz="1400" b="1" dirty="0" err="1">
                          <a:solidFill>
                            <a:srgbClr val="A9B7C6"/>
                          </a:solidFill>
                          <a:latin typeface="Consolas"/>
                          <a:ea typeface="Consolas"/>
                          <a:cs typeface="Consolas"/>
                          <a:sym typeface="Consolas"/>
                        </a:rPr>
                        <a:t>getNode</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2.Store the head to a temporary variable*/</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*temp = *head</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3. put in the data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ptr</a:t>
                      </a:r>
                      <a:r>
                        <a:rPr lang="en-US" sz="1400" b="1" dirty="0">
                          <a:solidFill>
                            <a:srgbClr val="A9B7C6"/>
                          </a:solidFill>
                          <a:latin typeface="Consolas"/>
                          <a:ea typeface="Consolas"/>
                          <a:cs typeface="Consolas"/>
                          <a:sym typeface="Consolas"/>
                        </a:rPr>
                        <a:t>-&gt;</a:t>
                      </a:r>
                      <a:r>
                        <a:rPr lang="en-US" sz="1400" b="1" dirty="0">
                          <a:solidFill>
                            <a:srgbClr val="9373A5"/>
                          </a:solidFill>
                          <a:latin typeface="Consolas"/>
                          <a:ea typeface="Consolas"/>
                          <a:cs typeface="Consolas"/>
                          <a:sym typeface="Consolas"/>
                        </a:rPr>
                        <a:t>data </a:t>
                      </a:r>
                      <a:r>
                        <a:rPr lang="en-US" sz="1400" b="1" dirty="0">
                          <a:solidFill>
                            <a:srgbClr val="A9B7C6"/>
                          </a:solidFill>
                          <a:latin typeface="Consolas"/>
                          <a:ea typeface="Consolas"/>
                          <a:cs typeface="Consolas"/>
                          <a:sym typeface="Consolas"/>
                        </a:rPr>
                        <a:t>= item</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4. traverse till the desired node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for</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int </a:t>
                      </a:r>
                      <a:r>
                        <a:rPr lang="en-US" sz="1400" b="1" dirty="0" err="1">
                          <a:solidFill>
                            <a:srgbClr val="A9B7C6"/>
                          </a:solidFill>
                          <a:latin typeface="Consolas"/>
                          <a:ea typeface="Consolas"/>
                          <a:cs typeface="Consolas"/>
                          <a:sym typeface="Consolas"/>
                        </a:rPr>
                        <a:t>i</a:t>
                      </a:r>
                      <a:r>
                        <a:rPr lang="en-US" sz="1400" b="1" dirty="0">
                          <a:solidFill>
                            <a:srgbClr val="A9B7C6"/>
                          </a:solidFill>
                          <a:latin typeface="Consolas"/>
                          <a:ea typeface="Consolas"/>
                          <a:cs typeface="Consolas"/>
                          <a:sym typeface="Consolas"/>
                        </a:rPr>
                        <a:t>=</a:t>
                      </a:r>
                      <a:r>
                        <a:rPr lang="en-US" sz="1400" b="1" dirty="0">
                          <a:solidFill>
                            <a:srgbClr val="6897BB"/>
                          </a:solidFill>
                          <a:latin typeface="Consolas"/>
                          <a:ea typeface="Consolas"/>
                          <a:cs typeface="Consolas"/>
                          <a:sym typeface="Consolas"/>
                        </a:rPr>
                        <a:t>0</a:t>
                      </a:r>
                      <a:r>
                        <a:rPr lang="en-US" sz="1400" b="1" dirty="0">
                          <a:solidFill>
                            <a:srgbClr val="CC7832"/>
                          </a:solidFill>
                          <a:latin typeface="Consolas"/>
                          <a:ea typeface="Consolas"/>
                          <a:cs typeface="Consolas"/>
                          <a:sym typeface="Consolas"/>
                        </a:rPr>
                        <a:t>;</a:t>
                      </a:r>
                      <a:r>
                        <a:rPr lang="en-US" sz="1400" b="1" dirty="0">
                          <a:solidFill>
                            <a:srgbClr val="A9B7C6"/>
                          </a:solidFill>
                          <a:latin typeface="Consolas"/>
                          <a:ea typeface="Consolas"/>
                          <a:cs typeface="Consolas"/>
                          <a:sym typeface="Consolas"/>
                        </a:rPr>
                        <a:t>i&lt;</a:t>
                      </a:r>
                      <a:r>
                        <a:rPr lang="en-US" sz="1400" b="1" dirty="0" err="1">
                          <a:solidFill>
                            <a:srgbClr val="A9B7C6"/>
                          </a:solidFill>
                          <a:latin typeface="Consolas"/>
                          <a:ea typeface="Consolas"/>
                          <a:cs typeface="Consolas"/>
                          <a:sym typeface="Consolas"/>
                        </a:rPr>
                        <a:t>loc</a:t>
                      </a:r>
                      <a:r>
                        <a:rPr lang="en-US" sz="1400" b="1" dirty="0" err="1">
                          <a:solidFill>
                            <a:srgbClr val="CC7832"/>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i</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   {</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       temp = temp-&gt;</a:t>
                      </a:r>
                      <a:r>
                        <a:rPr lang="en-US" sz="1400" b="1" dirty="0">
                          <a:solidFill>
                            <a:srgbClr val="9373A5"/>
                          </a:solidFill>
                          <a:latin typeface="Consolas"/>
                          <a:ea typeface="Consolas"/>
                          <a:cs typeface="Consolas"/>
                          <a:sym typeface="Consolas"/>
                        </a:rPr>
                        <a: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if</a:t>
                      </a:r>
                      <a:r>
                        <a:rPr lang="en-US" sz="1400" b="1" dirty="0">
                          <a:solidFill>
                            <a:srgbClr val="A9B7C6"/>
                          </a:solidFill>
                          <a:latin typeface="Consolas"/>
                          <a:ea typeface="Consolas"/>
                          <a:cs typeface="Consolas"/>
                          <a:sym typeface="Consolas"/>
                        </a:rPr>
                        <a:t>(temp == NULL)</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       {</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           print(</a:t>
                      </a:r>
                      <a:r>
                        <a:rPr lang="en-US" sz="1400" b="1" dirty="0">
                          <a:solidFill>
                            <a:srgbClr val="6A8759"/>
                          </a:solidFill>
                          <a:latin typeface="Consolas"/>
                          <a:ea typeface="Consolas"/>
                          <a:cs typeface="Consolas"/>
                          <a:sym typeface="Consolas"/>
                        </a:rPr>
                        <a:t>"can't insert"</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   }</a:t>
                      </a:r>
                      <a:endParaRPr sz="1400" b="1" dirty="0">
                        <a:solidFill>
                          <a:srgbClr val="A9B7C6"/>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269" name="Google Shape;269;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highlight>
                  <a:schemeClr val="lt1"/>
                </a:highlight>
              </a:rPr>
              <a:t>Insert at a Specified location - Algorithm </a:t>
            </a:r>
            <a:endParaRPr/>
          </a:p>
        </p:txBody>
      </p:sp>
      <p:sp>
        <p:nvSpPr>
          <p:cNvPr id="267" name="Google Shape;267;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graphicFrame>
        <p:nvGraphicFramePr>
          <p:cNvPr id="268" name="Google Shape;268;p26"/>
          <p:cNvGraphicFramePr/>
          <p:nvPr>
            <p:extLst>
              <p:ext uri="{D42A27DB-BD31-4B8C-83A1-F6EECF244321}">
                <p14:modId xmlns:p14="http://schemas.microsoft.com/office/powerpoint/2010/main" val="3060391803"/>
              </p:ext>
            </p:extLst>
          </p:nvPr>
        </p:nvGraphicFramePr>
        <p:xfrm>
          <a:off x="2267850" y="1690825"/>
          <a:ext cx="7656300" cy="2074291"/>
        </p:xfrm>
        <a:graphic>
          <a:graphicData uri="http://schemas.openxmlformats.org/drawingml/2006/table">
            <a:tbl>
              <a:tblPr>
                <a:noFill/>
                <a:tableStyleId>{08AE5278-A3B0-4F5D-981C-DD7F8CBB3075}</a:tableStyleId>
              </a:tblPr>
              <a:tblGrid>
                <a:gridCol w="7656300">
                  <a:extLst>
                    <a:ext uri="{9D8B030D-6E8A-4147-A177-3AD203B41FA5}">
                      <a16:colId xmlns:a16="http://schemas.microsoft.com/office/drawing/2014/main" val="20000"/>
                    </a:ext>
                  </a:extLst>
                </a:gridCol>
              </a:tblGrid>
              <a:tr h="1915664">
                <a:tc>
                  <a:txBody>
                    <a:bodyPr/>
                    <a:lstStyle/>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 make the next part of the </a:t>
                      </a:r>
                      <a:r>
                        <a:rPr lang="en-US" sz="1400" b="1" dirty="0" err="1">
                          <a:solidFill>
                            <a:srgbClr val="808080"/>
                          </a:solidFill>
                          <a:latin typeface="Consolas"/>
                          <a:ea typeface="Consolas"/>
                          <a:cs typeface="Consolas"/>
                          <a:sym typeface="Consolas"/>
                        </a:rPr>
                        <a:t>ptr</a:t>
                      </a:r>
                      <a:r>
                        <a:rPr lang="en-US" sz="1400" b="1" dirty="0">
                          <a:solidFill>
                            <a:srgbClr val="808080"/>
                          </a:solidFill>
                          <a:latin typeface="Consolas"/>
                          <a:ea typeface="Consolas"/>
                          <a:cs typeface="Consolas"/>
                          <a:sym typeface="Consolas"/>
                        </a:rPr>
                        <a:t>, point to the next part of temp and </a:t>
                      </a:r>
                      <a:r>
                        <a:rPr lang="en-US" sz="1400" b="1" dirty="0" err="1">
                          <a:solidFill>
                            <a:srgbClr val="808080"/>
                          </a:solidFill>
                          <a:latin typeface="Consolas"/>
                          <a:ea typeface="Consolas"/>
                          <a:cs typeface="Consolas"/>
                          <a:sym typeface="Consolas"/>
                        </a:rPr>
                        <a:t>ptr</a:t>
                      </a:r>
                      <a:r>
                        <a:rPr lang="en-US" sz="1400" b="1" dirty="0">
                          <a:solidFill>
                            <a:srgbClr val="808080"/>
                          </a:solidFill>
                          <a:latin typeface="Consolas"/>
                          <a:ea typeface="Consolas"/>
                          <a:cs typeface="Consolas"/>
                          <a:sym typeface="Consolas"/>
                        </a:rPr>
                        <a:t>    will be in between temp and the      next of the temp. */</a:t>
                      </a:r>
                    </a:p>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ptr</a:t>
                      </a:r>
                      <a:r>
                        <a:rPr lang="en-US" sz="1400" b="1" dirty="0">
                          <a:solidFill>
                            <a:srgbClr val="A9B7C6"/>
                          </a:solidFill>
                          <a:latin typeface="Consolas"/>
                          <a:ea typeface="Consolas"/>
                          <a:cs typeface="Consolas"/>
                          <a:sym typeface="Consolas"/>
                        </a:rPr>
                        <a:t> -&gt;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temp -&gt;</a:t>
                      </a:r>
                      <a:r>
                        <a:rPr lang="en-US" sz="1400" b="1" dirty="0">
                          <a:solidFill>
                            <a:srgbClr val="9373A5"/>
                          </a:solidFill>
                          <a:latin typeface="Consolas"/>
                          <a:ea typeface="Consolas"/>
                          <a:cs typeface="Consolas"/>
                          <a:sym typeface="Consolas"/>
                        </a:rPr>
                        <a: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make the next part of the temp, point to the new node </a:t>
                      </a:r>
                      <a:r>
                        <a:rPr lang="en-US" sz="1400" b="1" dirty="0" err="1">
                          <a:solidFill>
                            <a:srgbClr val="808080"/>
                          </a:solidFill>
                          <a:latin typeface="Consolas"/>
                          <a:ea typeface="Consolas"/>
                          <a:cs typeface="Consolas"/>
                          <a:sym typeface="Consolas"/>
                        </a:rPr>
                        <a:t>ptr.This</a:t>
                      </a:r>
                      <a:r>
                        <a:rPr lang="en-US" sz="1400" b="1" dirty="0">
                          <a:solidFill>
                            <a:srgbClr val="808080"/>
                          </a:solidFill>
                          <a:latin typeface="Consolas"/>
                          <a:ea typeface="Consolas"/>
                          <a:cs typeface="Consolas"/>
                          <a:sym typeface="Consolas"/>
                        </a:rPr>
                        <a:t> will insert the new node </a:t>
                      </a:r>
                      <a:r>
                        <a:rPr lang="en-US" sz="1400" b="1" dirty="0" err="1">
                          <a:solidFill>
                            <a:srgbClr val="808080"/>
                          </a:solidFill>
                          <a:latin typeface="Consolas"/>
                          <a:ea typeface="Consolas"/>
                          <a:cs typeface="Consolas"/>
                          <a:sym typeface="Consolas"/>
                        </a:rPr>
                        <a:t>ptr</a:t>
                      </a:r>
                      <a:r>
                        <a:rPr lang="en-US" sz="1400" b="1" dirty="0">
                          <a:solidFill>
                            <a:srgbClr val="808080"/>
                          </a:solidFill>
                          <a:latin typeface="Consolas"/>
                          <a:ea typeface="Consolas"/>
                          <a:cs typeface="Consolas"/>
                          <a:sym typeface="Consolas"/>
                        </a:rPr>
                        <a:t>, at the specified position.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temp -&gt;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ptr</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269" name="Google Shape;269;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extLst>
      <p:ext uri="{BB962C8B-B14F-4D97-AF65-F5344CB8AC3E}">
        <p14:creationId xmlns:p14="http://schemas.microsoft.com/office/powerpoint/2010/main" val="1599904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Deletion Operation</a:t>
            </a:r>
            <a:endParaRPr/>
          </a:p>
        </p:txBody>
      </p:sp>
      <p:sp>
        <p:nvSpPr>
          <p:cNvPr id="276" name="Google Shape;276;p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
        <p:nvSpPr>
          <p:cNvPr id="277" name="Google Shape;277;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rgbClr val="555555"/>
              </a:buClr>
              <a:buSzPts val="2400"/>
              <a:buChar char="●"/>
            </a:pPr>
            <a:r>
              <a:rPr lang="en-US" dirty="0">
                <a:solidFill>
                  <a:schemeClr val="tx1"/>
                </a:solidFill>
                <a:highlight>
                  <a:srgbClr val="FFFFFF"/>
                </a:highlight>
              </a:rPr>
              <a:t>Like insertion, deletion from linked list can also be done in three ways:</a:t>
            </a:r>
            <a:endParaRPr dirty="0">
              <a:solidFill>
                <a:schemeClr val="tx1"/>
              </a:solidFill>
              <a:highlight>
                <a:srgbClr val="FFFFFF"/>
              </a:highlight>
            </a:endParaRPr>
          </a:p>
          <a:p>
            <a:pPr marL="914400" lvl="1" indent="-381000" algn="l" rtl="0">
              <a:lnSpc>
                <a:spcPct val="100000"/>
              </a:lnSpc>
              <a:spcBef>
                <a:spcPts val="0"/>
              </a:spcBef>
              <a:spcAft>
                <a:spcPts val="0"/>
              </a:spcAft>
              <a:buClr>
                <a:srgbClr val="555555"/>
              </a:buClr>
              <a:buSzPts val="2400"/>
              <a:buChar char="○"/>
            </a:pPr>
            <a:r>
              <a:rPr lang="en-US" sz="2400" dirty="0">
                <a:solidFill>
                  <a:schemeClr val="tx1"/>
                </a:solidFill>
                <a:highlight>
                  <a:srgbClr val="FFFFFF"/>
                </a:highlight>
              </a:rPr>
              <a:t>Deleting the </a:t>
            </a:r>
            <a:r>
              <a:rPr lang="en-US" sz="2400" b="1" u="sng" dirty="0">
                <a:solidFill>
                  <a:schemeClr val="tx1"/>
                </a:solidFill>
                <a:highlight>
                  <a:srgbClr val="FFFFFF"/>
                </a:highlight>
              </a:rPr>
              <a:t>first</a:t>
            </a:r>
            <a:r>
              <a:rPr lang="en-US" sz="2400" dirty="0">
                <a:solidFill>
                  <a:schemeClr val="tx1"/>
                </a:solidFill>
                <a:highlight>
                  <a:srgbClr val="FFFFFF"/>
                </a:highlight>
              </a:rPr>
              <a:t> node of Linked List.</a:t>
            </a:r>
            <a:endParaRPr sz="2400" dirty="0">
              <a:solidFill>
                <a:schemeClr val="tx1"/>
              </a:solidFill>
              <a:highlight>
                <a:srgbClr val="FFFFFF"/>
              </a:highlight>
            </a:endParaRPr>
          </a:p>
          <a:p>
            <a:pPr marL="914400" lvl="1" indent="-381000" algn="l" rtl="0">
              <a:lnSpc>
                <a:spcPct val="100000"/>
              </a:lnSpc>
              <a:spcBef>
                <a:spcPts val="0"/>
              </a:spcBef>
              <a:spcAft>
                <a:spcPts val="0"/>
              </a:spcAft>
              <a:buClr>
                <a:srgbClr val="555555"/>
              </a:buClr>
              <a:buSzPts val="2400"/>
              <a:buChar char="○"/>
            </a:pPr>
            <a:r>
              <a:rPr lang="en-US" sz="2400" dirty="0">
                <a:solidFill>
                  <a:schemeClr val="tx1"/>
                </a:solidFill>
                <a:highlight>
                  <a:srgbClr val="FFFFFF"/>
                </a:highlight>
              </a:rPr>
              <a:t>Deleting the </a:t>
            </a:r>
            <a:r>
              <a:rPr lang="en-US" sz="2400" b="1" u="sng" dirty="0">
                <a:solidFill>
                  <a:schemeClr val="tx1"/>
                </a:solidFill>
                <a:highlight>
                  <a:srgbClr val="FFFFFF"/>
                </a:highlight>
              </a:rPr>
              <a:t>last</a:t>
            </a:r>
            <a:r>
              <a:rPr lang="en-US" sz="2400" dirty="0">
                <a:solidFill>
                  <a:schemeClr val="tx1"/>
                </a:solidFill>
                <a:highlight>
                  <a:srgbClr val="FFFFFF"/>
                </a:highlight>
              </a:rPr>
              <a:t> node of Linked List.</a:t>
            </a:r>
            <a:endParaRPr sz="2400" dirty="0">
              <a:solidFill>
                <a:schemeClr val="tx1"/>
              </a:solidFill>
              <a:highlight>
                <a:srgbClr val="FFFFFF"/>
              </a:highlight>
            </a:endParaRPr>
          </a:p>
          <a:p>
            <a:pPr marL="914400" lvl="1" indent="-381000" algn="l" rtl="0">
              <a:lnSpc>
                <a:spcPct val="100000"/>
              </a:lnSpc>
              <a:spcBef>
                <a:spcPts val="0"/>
              </a:spcBef>
              <a:spcAft>
                <a:spcPts val="0"/>
              </a:spcAft>
              <a:buClr>
                <a:srgbClr val="555555"/>
              </a:buClr>
              <a:buSzPts val="2400"/>
              <a:buChar char="○"/>
            </a:pPr>
            <a:r>
              <a:rPr lang="en-US" sz="2400" dirty="0">
                <a:solidFill>
                  <a:schemeClr val="tx1"/>
                </a:solidFill>
                <a:highlight>
                  <a:srgbClr val="FFFFFF"/>
                </a:highlight>
              </a:rPr>
              <a:t>Deleting a node from a </a:t>
            </a:r>
            <a:r>
              <a:rPr lang="en-US" sz="2400" b="1" u="sng" dirty="0">
                <a:solidFill>
                  <a:schemeClr val="tx1"/>
                </a:solidFill>
                <a:highlight>
                  <a:srgbClr val="FFFFFF"/>
                </a:highlight>
              </a:rPr>
              <a:t>specified location</a:t>
            </a:r>
            <a:r>
              <a:rPr lang="en-US" sz="2400" dirty="0">
                <a:solidFill>
                  <a:schemeClr val="tx1"/>
                </a:solidFill>
                <a:highlight>
                  <a:srgbClr val="FFFFFF"/>
                </a:highlight>
              </a:rPr>
              <a:t> of linked list.</a:t>
            </a:r>
            <a:endParaRPr dirty="0">
              <a:solidFill>
                <a:schemeClr val="tx1"/>
              </a:solidFill>
              <a:highlight>
                <a:srgbClr val="FFFFFF"/>
              </a:highlight>
            </a:endParaRPr>
          </a:p>
          <a:p>
            <a:pPr marL="457200" lvl="0" indent="-381000" algn="l" rtl="0">
              <a:lnSpc>
                <a:spcPct val="100000"/>
              </a:lnSpc>
              <a:spcBef>
                <a:spcPts val="0"/>
              </a:spcBef>
              <a:spcAft>
                <a:spcPts val="0"/>
              </a:spcAft>
              <a:buClr>
                <a:srgbClr val="555555"/>
              </a:buClr>
              <a:buSzPts val="2400"/>
              <a:buChar char="●"/>
            </a:pPr>
            <a:r>
              <a:rPr lang="en-US" dirty="0">
                <a:solidFill>
                  <a:schemeClr val="tx1"/>
                </a:solidFill>
                <a:highlight>
                  <a:srgbClr val="FFFFFF"/>
                </a:highlight>
              </a:rPr>
              <a:t>Again, consider the previous example</a:t>
            </a:r>
            <a:r>
              <a:rPr lang="en-US" b="1" dirty="0">
                <a:solidFill>
                  <a:schemeClr val="tx1"/>
                </a:solidFill>
                <a:highlight>
                  <a:srgbClr val="FFFFFF"/>
                </a:highlight>
              </a:rPr>
              <a:t>:</a:t>
            </a:r>
            <a:endParaRPr dirty="0">
              <a:solidFill>
                <a:schemeClr val="tx1"/>
              </a:solidFill>
              <a:highlight>
                <a:srgbClr val="FFFFFF"/>
              </a:highlight>
            </a:endParaRPr>
          </a:p>
          <a:p>
            <a:pPr marL="914400" lvl="0" indent="0" algn="l" rtl="0">
              <a:lnSpc>
                <a:spcPct val="100000"/>
              </a:lnSpc>
              <a:spcBef>
                <a:spcPts val="3800"/>
              </a:spcBef>
              <a:spcAft>
                <a:spcPts val="0"/>
              </a:spcAft>
              <a:buNone/>
            </a:pPr>
            <a:endParaRPr dirty="0">
              <a:solidFill>
                <a:srgbClr val="555555"/>
              </a:solidFill>
              <a:highlight>
                <a:srgbClr val="FFFFFF"/>
              </a:highlight>
            </a:endParaRPr>
          </a:p>
          <a:p>
            <a:pPr marL="457200" lvl="0" indent="0" algn="l" rtl="0">
              <a:lnSpc>
                <a:spcPct val="100000"/>
              </a:lnSpc>
              <a:spcBef>
                <a:spcPts val="3800"/>
              </a:spcBef>
              <a:spcAft>
                <a:spcPts val="0"/>
              </a:spcAft>
              <a:buNone/>
            </a:pPr>
            <a:endParaRPr dirty="0"/>
          </a:p>
        </p:txBody>
      </p:sp>
      <p:sp>
        <p:nvSpPr>
          <p:cNvPr id="278" name="Google Shape;278;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279" name="Google Shape;279;p27"/>
          <p:cNvSpPr/>
          <p:nvPr/>
        </p:nvSpPr>
        <p:spPr>
          <a:xfrm>
            <a:off x="2992625" y="44091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a:t>
            </a:r>
            <a:endParaRPr sz="2400" b="1">
              <a:latin typeface="Calibri"/>
              <a:ea typeface="Calibri"/>
              <a:cs typeface="Calibri"/>
              <a:sym typeface="Calibri"/>
            </a:endParaRPr>
          </a:p>
        </p:txBody>
      </p:sp>
      <p:sp>
        <p:nvSpPr>
          <p:cNvPr id="280" name="Google Shape;280;p27"/>
          <p:cNvSpPr/>
          <p:nvPr/>
        </p:nvSpPr>
        <p:spPr>
          <a:xfrm>
            <a:off x="5214900" y="44091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281" name="Google Shape;281;p27"/>
          <p:cNvSpPr/>
          <p:nvPr/>
        </p:nvSpPr>
        <p:spPr>
          <a:xfrm>
            <a:off x="7437175" y="4409125"/>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a:t>          </a:t>
            </a:r>
            <a:r>
              <a:rPr lang="en-US" sz="1800" b="1"/>
              <a:t>NULL</a:t>
            </a:r>
            <a:endParaRPr sz="1800" b="1"/>
          </a:p>
        </p:txBody>
      </p:sp>
      <p:cxnSp>
        <p:nvCxnSpPr>
          <p:cNvPr id="282" name="Google Shape;282;p27"/>
          <p:cNvCxnSpPr>
            <a:stCxn id="279" idx="0"/>
            <a:endCxn id="279" idx="2"/>
          </p:cNvCxnSpPr>
          <p:nvPr/>
        </p:nvCxnSpPr>
        <p:spPr>
          <a:xfrm>
            <a:off x="3778175" y="44091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27"/>
          <p:cNvCxnSpPr>
            <a:stCxn id="280" idx="0"/>
            <a:endCxn id="280" idx="2"/>
          </p:cNvCxnSpPr>
          <p:nvPr/>
        </p:nvCxnSpPr>
        <p:spPr>
          <a:xfrm>
            <a:off x="6000450" y="44091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84" name="Google Shape;284;p27"/>
          <p:cNvCxnSpPr>
            <a:stCxn id="281" idx="0"/>
            <a:endCxn id="281" idx="2"/>
          </p:cNvCxnSpPr>
          <p:nvPr/>
        </p:nvCxnSpPr>
        <p:spPr>
          <a:xfrm>
            <a:off x="8318275" y="44091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27"/>
          <p:cNvCxnSpPr/>
          <p:nvPr/>
        </p:nvCxnSpPr>
        <p:spPr>
          <a:xfrm>
            <a:off x="4035900" y="4858075"/>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286" name="Google Shape;286;p27"/>
          <p:cNvCxnSpPr/>
          <p:nvPr/>
        </p:nvCxnSpPr>
        <p:spPr>
          <a:xfrm>
            <a:off x="6331563" y="4858075"/>
            <a:ext cx="1179000" cy="0"/>
          </a:xfrm>
          <a:prstGeom prst="straightConnector1">
            <a:avLst/>
          </a:prstGeom>
          <a:noFill/>
          <a:ln w="9525" cap="flat" cmpd="sng">
            <a:solidFill>
              <a:schemeClr val="dk2"/>
            </a:solidFill>
            <a:prstDash val="solid"/>
            <a:round/>
            <a:headEnd type="none" w="med" len="med"/>
            <a:tailEnd type="triangle" w="med" len="med"/>
          </a:ln>
        </p:spPr>
      </p:cxnSp>
      <p:sp>
        <p:nvSpPr>
          <p:cNvPr id="287" name="Google Shape;287;p27"/>
          <p:cNvSpPr txBox="1"/>
          <p:nvPr/>
        </p:nvSpPr>
        <p:spPr>
          <a:xfrm>
            <a:off x="2992625" y="5622725"/>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288" name="Google Shape;288;p27"/>
          <p:cNvCxnSpPr/>
          <p:nvPr/>
        </p:nvCxnSpPr>
        <p:spPr>
          <a:xfrm rot="10800000">
            <a:off x="3441575" y="5124025"/>
            <a:ext cx="0" cy="623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1. Deleting the first node</a:t>
            </a:r>
            <a:endParaRPr/>
          </a:p>
        </p:txBody>
      </p:sp>
      <p:sp>
        <p:nvSpPr>
          <p:cNvPr id="295" name="Google Shape;295;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r>
              <a:rPr lang="en-US">
                <a:solidFill>
                  <a:srgbClr val="333333"/>
                </a:solidFill>
                <a:highlight>
                  <a:srgbClr val="FFFFFF"/>
                </a:highlight>
              </a:rPr>
              <a:t>Since the first node of the list is to be deleted, therefore, we just need to make the head point to the next of the head. </a:t>
            </a:r>
            <a:r>
              <a:rPr lang="en-US">
                <a:solidFill>
                  <a:srgbClr val="1A1A1A"/>
                </a:solidFill>
                <a:highlight>
                  <a:srgbClr val="FFFFFF"/>
                </a:highlight>
              </a:rPr>
              <a:t>After moving the head, we can free up the memory of the first node. In the previous example, after removing the first node, the node containing 20 will be the new head:</a:t>
            </a:r>
            <a:endParaRPr>
              <a:solidFill>
                <a:srgbClr val="333333"/>
              </a:solidFill>
              <a:highlight>
                <a:srgbClr val="FFFFFF"/>
              </a:highlight>
            </a:endParaRPr>
          </a:p>
        </p:txBody>
      </p:sp>
      <p:sp>
        <p:nvSpPr>
          <p:cNvPr id="296" name="Google Shape;296;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
        <p:nvSpPr>
          <p:cNvPr id="297" name="Google Shape;297;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298" name="Google Shape;298;p28"/>
          <p:cNvSpPr/>
          <p:nvPr/>
        </p:nvSpPr>
        <p:spPr>
          <a:xfrm>
            <a:off x="5244863" y="427057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299" name="Google Shape;299;p28"/>
          <p:cNvSpPr/>
          <p:nvPr/>
        </p:nvSpPr>
        <p:spPr>
          <a:xfrm>
            <a:off x="7392838" y="4270575"/>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a:t>          </a:t>
            </a:r>
            <a:r>
              <a:rPr lang="en-US" sz="1800" b="1"/>
              <a:t>NULL</a:t>
            </a:r>
            <a:endParaRPr sz="1800" b="1"/>
          </a:p>
        </p:txBody>
      </p:sp>
      <p:cxnSp>
        <p:nvCxnSpPr>
          <p:cNvPr id="300" name="Google Shape;300;p28"/>
          <p:cNvCxnSpPr>
            <a:stCxn id="298" idx="0"/>
            <a:endCxn id="298" idx="2"/>
          </p:cNvCxnSpPr>
          <p:nvPr/>
        </p:nvCxnSpPr>
        <p:spPr>
          <a:xfrm>
            <a:off x="6030413" y="427057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28"/>
          <p:cNvCxnSpPr>
            <a:stCxn id="299" idx="0"/>
            <a:endCxn id="299" idx="2"/>
          </p:cNvCxnSpPr>
          <p:nvPr/>
        </p:nvCxnSpPr>
        <p:spPr>
          <a:xfrm>
            <a:off x="8273938" y="427057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6287225" y="4719525"/>
            <a:ext cx="1179000" cy="0"/>
          </a:xfrm>
          <a:prstGeom prst="straightConnector1">
            <a:avLst/>
          </a:prstGeom>
          <a:noFill/>
          <a:ln w="9525" cap="flat" cmpd="sng">
            <a:solidFill>
              <a:schemeClr val="dk2"/>
            </a:solidFill>
            <a:prstDash val="solid"/>
            <a:round/>
            <a:headEnd type="none" w="med" len="med"/>
            <a:tailEnd type="triangle" w="med" len="med"/>
          </a:ln>
        </p:spPr>
      </p:cxnSp>
      <p:sp>
        <p:nvSpPr>
          <p:cNvPr id="303" name="Google Shape;303;p28"/>
          <p:cNvSpPr txBox="1"/>
          <p:nvPr/>
        </p:nvSpPr>
        <p:spPr>
          <a:xfrm>
            <a:off x="5170575" y="5536125"/>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304" name="Google Shape;304;p28"/>
          <p:cNvCxnSpPr/>
          <p:nvPr/>
        </p:nvCxnSpPr>
        <p:spPr>
          <a:xfrm rot="10800000">
            <a:off x="5619525" y="5037425"/>
            <a:ext cx="0" cy="62340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28"/>
          <p:cNvSpPr/>
          <p:nvPr/>
        </p:nvSpPr>
        <p:spPr>
          <a:xfrm>
            <a:off x="3096900" y="427057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     </a:t>
            </a:r>
            <a:r>
              <a:rPr lang="en-US" sz="1800" b="1">
                <a:solidFill>
                  <a:schemeClr val="dk1"/>
                </a:solidFill>
              </a:rPr>
              <a:t>NULL</a:t>
            </a:r>
            <a:endParaRPr sz="2400" b="1">
              <a:latin typeface="Calibri"/>
              <a:ea typeface="Calibri"/>
              <a:cs typeface="Calibri"/>
              <a:sym typeface="Calibri"/>
            </a:endParaRPr>
          </a:p>
        </p:txBody>
      </p:sp>
      <p:cxnSp>
        <p:nvCxnSpPr>
          <p:cNvPr id="306" name="Google Shape;306;p28"/>
          <p:cNvCxnSpPr>
            <a:stCxn id="305" idx="0"/>
            <a:endCxn id="305" idx="2"/>
          </p:cNvCxnSpPr>
          <p:nvPr/>
        </p:nvCxnSpPr>
        <p:spPr>
          <a:xfrm>
            <a:off x="3882450" y="427057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28"/>
          <p:cNvCxnSpPr/>
          <p:nvPr/>
        </p:nvCxnSpPr>
        <p:spPr>
          <a:xfrm flipH="1">
            <a:off x="3419400" y="4057875"/>
            <a:ext cx="1048500" cy="1323300"/>
          </a:xfrm>
          <a:prstGeom prst="straightConnector1">
            <a:avLst/>
          </a:prstGeom>
          <a:noFill/>
          <a:ln w="9525" cap="flat" cmpd="sng">
            <a:solidFill>
              <a:srgbClr val="FF0000"/>
            </a:solidFill>
            <a:prstDash val="solid"/>
            <a:round/>
            <a:headEnd type="none" w="med" len="med"/>
            <a:tailEnd type="none" w="med" len="med"/>
          </a:ln>
        </p:spPr>
      </p:cxnSp>
      <p:cxnSp>
        <p:nvCxnSpPr>
          <p:cNvPr id="308" name="Google Shape;308;p28"/>
          <p:cNvCxnSpPr/>
          <p:nvPr/>
        </p:nvCxnSpPr>
        <p:spPr>
          <a:xfrm>
            <a:off x="3333500" y="4092250"/>
            <a:ext cx="1185900" cy="1272000"/>
          </a:xfrm>
          <a:prstGeom prst="straightConnector1">
            <a:avLst/>
          </a:prstGeom>
          <a:noFill/>
          <a:ln w="9525" cap="flat" cmpd="sng">
            <a:solidFill>
              <a:srgbClr val="FF0000"/>
            </a:solidFill>
            <a:prstDash val="solid"/>
            <a:round/>
            <a:headEnd type="none" w="med" len="med"/>
            <a:tailEnd type="none" w="med" len="med"/>
          </a:ln>
        </p:spPr>
      </p:cxnSp>
      <p:cxnSp>
        <p:nvCxnSpPr>
          <p:cNvPr id="309" name="Google Shape;309;p28"/>
          <p:cNvCxnSpPr/>
          <p:nvPr/>
        </p:nvCxnSpPr>
        <p:spPr>
          <a:xfrm>
            <a:off x="4456390" y="4668393"/>
            <a:ext cx="925800" cy="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28"/>
          <p:cNvSpPr/>
          <p:nvPr/>
        </p:nvSpPr>
        <p:spPr>
          <a:xfrm>
            <a:off x="4692339" y="4356700"/>
            <a:ext cx="453900" cy="6234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Deleting the first node - Algorithm</a:t>
            </a:r>
            <a:endParaRPr/>
          </a:p>
        </p:txBody>
      </p:sp>
      <p:sp>
        <p:nvSpPr>
          <p:cNvPr id="317" name="Google Shape;317;p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graphicFrame>
        <p:nvGraphicFramePr>
          <p:cNvPr id="318" name="Google Shape;318;p29"/>
          <p:cNvGraphicFramePr/>
          <p:nvPr>
            <p:extLst>
              <p:ext uri="{D42A27DB-BD31-4B8C-83A1-F6EECF244321}">
                <p14:modId xmlns:p14="http://schemas.microsoft.com/office/powerpoint/2010/main" val="235146827"/>
              </p:ext>
            </p:extLst>
          </p:nvPr>
        </p:nvGraphicFramePr>
        <p:xfrm>
          <a:off x="2239500" y="1936750"/>
          <a:ext cx="6970850" cy="3791839"/>
        </p:xfrm>
        <a:graphic>
          <a:graphicData uri="http://schemas.openxmlformats.org/drawingml/2006/table">
            <a:tbl>
              <a:tblPr>
                <a:noFill/>
                <a:tableStyleId>{08AE5278-A3B0-4F5D-981C-DD7F8CBB3075}</a:tableStyleId>
              </a:tblPr>
              <a:tblGrid>
                <a:gridCol w="6970850">
                  <a:extLst>
                    <a:ext uri="{9D8B030D-6E8A-4147-A177-3AD203B41FA5}">
                      <a16:colId xmlns:a16="http://schemas.microsoft.com/office/drawing/2014/main" val="20000"/>
                    </a:ext>
                  </a:extLst>
                </a:gridCol>
              </a:tblGrid>
              <a:tr h="3780469">
                <a:tc>
                  <a:txBody>
                    <a:bodyPr/>
                    <a:lstStyle/>
                    <a:p>
                      <a:pPr marL="0" lvl="0" indent="0" algn="l" rtl="0">
                        <a:lnSpc>
                          <a:spcPct val="115000"/>
                        </a:lnSpc>
                        <a:spcBef>
                          <a:spcPts val="0"/>
                        </a:spcBef>
                        <a:spcAft>
                          <a:spcPts val="0"/>
                        </a:spcAft>
                        <a:buClr>
                          <a:schemeClr val="dk1"/>
                        </a:buClr>
                        <a:buSzPts val="1100"/>
                        <a:buFont typeface="Arial"/>
                        <a:buNone/>
                      </a:pPr>
                      <a:r>
                        <a:rPr lang="en-US" b="1" dirty="0">
                          <a:solidFill>
                            <a:srgbClr val="CC7832"/>
                          </a:solidFill>
                          <a:latin typeface="Consolas"/>
                          <a:ea typeface="Consolas"/>
                          <a:cs typeface="Consolas"/>
                          <a:sym typeface="Consolas"/>
                        </a:rPr>
                        <a:t>void </a:t>
                      </a:r>
                      <a:r>
                        <a:rPr lang="en-US" b="1" dirty="0" err="1">
                          <a:solidFill>
                            <a:srgbClr val="FFC66D"/>
                          </a:solidFill>
                          <a:latin typeface="Consolas"/>
                          <a:ea typeface="Consolas"/>
                          <a:cs typeface="Consolas"/>
                          <a:sym typeface="Consolas"/>
                        </a:rPr>
                        <a:t>delete_first_node</a:t>
                      </a:r>
                      <a:r>
                        <a:rPr lang="en-US" b="1" dirty="0">
                          <a:solidFill>
                            <a:srgbClr val="A9B7C6"/>
                          </a:solidFill>
                          <a:latin typeface="Consolas"/>
                          <a:ea typeface="Consolas"/>
                          <a:cs typeface="Consolas"/>
                          <a:sym typeface="Consolas"/>
                        </a:rPr>
                        <a:t>(</a:t>
                      </a:r>
                      <a:r>
                        <a:rPr lang="en-US" b="1" dirty="0">
                          <a:solidFill>
                            <a:srgbClr val="CC7832"/>
                          </a:solidFill>
                          <a:latin typeface="Consolas"/>
                          <a:ea typeface="Consolas"/>
                          <a:cs typeface="Consolas"/>
                          <a:sym typeface="Consolas"/>
                        </a:rPr>
                        <a:t>struct </a:t>
                      </a:r>
                      <a:r>
                        <a:rPr lang="en-US" b="1" dirty="0">
                          <a:solidFill>
                            <a:srgbClr val="B5B6E3"/>
                          </a:solidFill>
                          <a:latin typeface="Consolas"/>
                          <a:ea typeface="Consolas"/>
                          <a:cs typeface="Consolas"/>
                          <a:sym typeface="Consolas"/>
                        </a:rPr>
                        <a:t>node* </a:t>
                      </a:r>
                      <a:r>
                        <a:rPr lang="en-US" b="1" dirty="0">
                          <a:solidFill>
                            <a:srgbClr val="A9B7C6"/>
                          </a:solidFill>
                          <a:latin typeface="Consolas"/>
                          <a:ea typeface="Consolas"/>
                          <a:cs typeface="Consolas"/>
                          <a:sym typeface="Consolas"/>
                        </a:rPr>
                        <a:t>head) {</a:t>
                      </a:r>
                      <a:endParaRPr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A9B7C6"/>
                          </a:solidFill>
                          <a:latin typeface="Consolas"/>
                          <a:ea typeface="Consolas"/>
                          <a:cs typeface="Consolas"/>
                          <a:sym typeface="Consolas"/>
                        </a:rPr>
                        <a:t>   </a:t>
                      </a:r>
                      <a:r>
                        <a:rPr lang="en-US" b="1" dirty="0">
                          <a:solidFill>
                            <a:srgbClr val="CC7832"/>
                          </a:solidFill>
                          <a:latin typeface="Consolas"/>
                          <a:ea typeface="Consolas"/>
                          <a:cs typeface="Consolas"/>
                          <a:sym typeface="Consolas"/>
                        </a:rPr>
                        <a:t>struct </a:t>
                      </a:r>
                      <a:r>
                        <a:rPr lang="en-US" b="1" dirty="0">
                          <a:solidFill>
                            <a:srgbClr val="B5B6E3"/>
                          </a:solidFill>
                          <a:latin typeface="Consolas"/>
                          <a:ea typeface="Consolas"/>
                          <a:cs typeface="Consolas"/>
                          <a:sym typeface="Consolas"/>
                        </a:rPr>
                        <a:t>node</a:t>
                      </a:r>
                      <a:r>
                        <a:rPr lang="en-US" b="1" dirty="0">
                          <a:solidFill>
                            <a:srgbClr val="A9B7C6"/>
                          </a:solidFill>
                          <a:latin typeface="Consolas"/>
                          <a:ea typeface="Consolas"/>
                          <a:cs typeface="Consolas"/>
                          <a:sym typeface="Consolas"/>
                        </a:rPr>
                        <a:t>* temp</a:t>
                      </a:r>
                      <a:r>
                        <a:rPr lang="en-US" b="1" dirty="0">
                          <a:solidFill>
                            <a:srgbClr val="CC7832"/>
                          </a:solidFill>
                          <a:latin typeface="Consolas"/>
                          <a:ea typeface="Consolas"/>
                          <a:cs typeface="Consolas"/>
                          <a:sym typeface="Consolas"/>
                        </a:rPr>
                        <a:t>;</a:t>
                      </a: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CC7832"/>
                          </a:solidFill>
                          <a:latin typeface="Consolas"/>
                          <a:ea typeface="Consolas"/>
                          <a:cs typeface="Consolas"/>
                          <a:sym typeface="Consolas"/>
                        </a:rPr>
                        <a:t>   </a:t>
                      </a:r>
                      <a:r>
                        <a:rPr lang="en-US" b="1" dirty="0">
                          <a:solidFill>
                            <a:srgbClr val="808080"/>
                          </a:solidFill>
                          <a:latin typeface="Consolas"/>
                          <a:ea typeface="Consolas"/>
                          <a:cs typeface="Consolas"/>
                          <a:sym typeface="Consolas"/>
                        </a:rPr>
                        <a:t>/*Linked list is empty*/</a:t>
                      </a:r>
                      <a:endParaRPr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808080"/>
                          </a:solidFill>
                          <a:latin typeface="Consolas"/>
                          <a:ea typeface="Consolas"/>
                          <a:cs typeface="Consolas"/>
                          <a:sym typeface="Consolas"/>
                        </a:rPr>
                        <a:t>   </a:t>
                      </a:r>
                      <a:r>
                        <a:rPr lang="en-US" b="1" dirty="0">
                          <a:solidFill>
                            <a:srgbClr val="CC7832"/>
                          </a:solidFill>
                          <a:latin typeface="Consolas"/>
                          <a:ea typeface="Consolas"/>
                          <a:cs typeface="Consolas"/>
                          <a:sym typeface="Consolas"/>
                        </a:rPr>
                        <a:t>if</a:t>
                      </a:r>
                      <a:r>
                        <a:rPr lang="en-US" b="1" dirty="0">
                          <a:solidFill>
                            <a:srgbClr val="A9B7C6"/>
                          </a:solidFill>
                          <a:latin typeface="Consolas"/>
                          <a:ea typeface="Consolas"/>
                          <a:cs typeface="Consolas"/>
                          <a:sym typeface="Consolas"/>
                        </a:rPr>
                        <a:t>(head == NULL) </a:t>
                      </a:r>
                      <a:r>
                        <a:rPr lang="en-US" b="1" dirty="0">
                          <a:solidFill>
                            <a:srgbClr val="CC7832"/>
                          </a:solidFill>
                          <a:latin typeface="Consolas"/>
                          <a:ea typeface="Consolas"/>
                          <a:cs typeface="Consolas"/>
                          <a:sym typeface="Consolas"/>
                        </a:rPr>
                        <a:t>return;</a:t>
                      </a: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CC7832"/>
                          </a:solidFill>
                          <a:latin typeface="Consolas"/>
                          <a:ea typeface="Consolas"/>
                          <a:cs typeface="Consolas"/>
                          <a:sym typeface="Consolas"/>
                        </a:rPr>
                        <a:t>   </a:t>
                      </a:r>
                      <a:r>
                        <a:rPr lang="en-US" b="1" dirty="0">
                          <a:solidFill>
                            <a:srgbClr val="808080"/>
                          </a:solidFill>
                          <a:latin typeface="Consolas"/>
                          <a:ea typeface="Consolas"/>
                          <a:cs typeface="Consolas"/>
                          <a:sym typeface="Consolas"/>
                        </a:rPr>
                        <a:t>/*Storing the head to a temporary variable*/</a:t>
                      </a:r>
                      <a:endParaRPr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808080"/>
                          </a:solidFill>
                          <a:latin typeface="Consolas"/>
                          <a:ea typeface="Consolas"/>
                          <a:cs typeface="Consolas"/>
                          <a:sym typeface="Consolas"/>
                        </a:rPr>
                        <a:t>   </a:t>
                      </a:r>
                      <a:r>
                        <a:rPr lang="en-US" b="1" dirty="0">
                          <a:solidFill>
                            <a:srgbClr val="A9B7C6"/>
                          </a:solidFill>
                          <a:latin typeface="Consolas"/>
                          <a:ea typeface="Consolas"/>
                          <a:cs typeface="Consolas"/>
                          <a:sym typeface="Consolas"/>
                        </a:rPr>
                        <a:t>temp = head</a:t>
                      </a:r>
                      <a:r>
                        <a:rPr lang="en-US" b="1" dirty="0">
                          <a:solidFill>
                            <a:srgbClr val="CC7832"/>
                          </a:solidFill>
                          <a:latin typeface="Consolas"/>
                          <a:ea typeface="Consolas"/>
                          <a:cs typeface="Consolas"/>
                          <a:sym typeface="Consolas"/>
                        </a:rPr>
                        <a:t>;</a:t>
                      </a: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CC7832"/>
                          </a:solidFill>
                          <a:latin typeface="Consolas"/>
                          <a:ea typeface="Consolas"/>
                          <a:cs typeface="Consolas"/>
                          <a:sym typeface="Consolas"/>
                        </a:rPr>
                        <a:t>   </a:t>
                      </a:r>
                      <a:r>
                        <a:rPr lang="en-US" b="1" dirty="0">
                          <a:solidFill>
                            <a:srgbClr val="808080"/>
                          </a:solidFill>
                          <a:latin typeface="Consolas"/>
                          <a:ea typeface="Consolas"/>
                          <a:cs typeface="Consolas"/>
                          <a:sym typeface="Consolas"/>
                        </a:rPr>
                        <a:t>/*Moving head to the next node*/</a:t>
                      </a:r>
                      <a:endParaRPr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808080"/>
                          </a:solidFill>
                          <a:latin typeface="Consolas"/>
                          <a:ea typeface="Consolas"/>
                          <a:cs typeface="Consolas"/>
                          <a:sym typeface="Consolas"/>
                        </a:rPr>
                        <a:t>   </a:t>
                      </a:r>
                      <a:r>
                        <a:rPr lang="en-US" b="1" dirty="0">
                          <a:solidFill>
                            <a:srgbClr val="A9B7C6"/>
                          </a:solidFill>
                          <a:latin typeface="Consolas"/>
                          <a:ea typeface="Consolas"/>
                          <a:cs typeface="Consolas"/>
                          <a:sym typeface="Consolas"/>
                        </a:rPr>
                        <a:t>head = head-&gt;</a:t>
                      </a:r>
                      <a:r>
                        <a:rPr lang="en-US" b="1" dirty="0">
                          <a:solidFill>
                            <a:srgbClr val="9373A5"/>
                          </a:solidFill>
                          <a:latin typeface="Consolas"/>
                          <a:ea typeface="Consolas"/>
                          <a:cs typeface="Consolas"/>
                          <a:sym typeface="Consolas"/>
                        </a:rPr>
                        <a:t>next</a:t>
                      </a:r>
                      <a:r>
                        <a:rPr lang="en-US" b="1" dirty="0">
                          <a:solidFill>
                            <a:srgbClr val="CC7832"/>
                          </a:solidFill>
                          <a:latin typeface="Consolas"/>
                          <a:ea typeface="Consolas"/>
                          <a:cs typeface="Consolas"/>
                          <a:sym typeface="Consolas"/>
                        </a:rPr>
                        <a:t>;</a:t>
                      </a: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CC7832"/>
                          </a:solidFill>
                          <a:latin typeface="Consolas"/>
                          <a:ea typeface="Consolas"/>
                          <a:cs typeface="Consolas"/>
                          <a:sym typeface="Consolas"/>
                        </a:rPr>
                        <a:t>   </a:t>
                      </a:r>
                      <a:r>
                        <a:rPr lang="en-US" b="1" dirty="0">
                          <a:solidFill>
                            <a:srgbClr val="808080"/>
                          </a:solidFill>
                          <a:latin typeface="Consolas"/>
                          <a:ea typeface="Consolas"/>
                          <a:cs typeface="Consolas"/>
                          <a:sym typeface="Consolas"/>
                        </a:rPr>
                        <a:t>/*Deleting the first node*/</a:t>
                      </a:r>
                      <a:endParaRPr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808080"/>
                          </a:solidFill>
                          <a:latin typeface="Consolas"/>
                          <a:ea typeface="Consolas"/>
                          <a:cs typeface="Consolas"/>
                          <a:sym typeface="Consolas"/>
                        </a:rPr>
                        <a:t>   </a:t>
                      </a:r>
                      <a:r>
                        <a:rPr lang="en-US" b="1" dirty="0">
                          <a:solidFill>
                            <a:srgbClr val="A9B7C6"/>
                          </a:solidFill>
                          <a:latin typeface="Consolas"/>
                          <a:ea typeface="Consolas"/>
                          <a:cs typeface="Consolas"/>
                          <a:sym typeface="Consolas"/>
                        </a:rPr>
                        <a:t>free(temp)</a:t>
                      </a:r>
                      <a:r>
                        <a:rPr lang="en-US" b="1" dirty="0">
                          <a:solidFill>
                            <a:srgbClr val="CC7832"/>
                          </a:solidFill>
                          <a:latin typeface="Consolas"/>
                          <a:ea typeface="Consolas"/>
                          <a:cs typeface="Consolas"/>
                          <a:sym typeface="Consolas"/>
                        </a:rPr>
                        <a:t>;</a:t>
                      </a:r>
                      <a:endParaRPr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b="1" dirty="0">
                          <a:solidFill>
                            <a:srgbClr val="A9B7C6"/>
                          </a:solidFill>
                          <a:latin typeface="Consolas"/>
                          <a:ea typeface="Consolas"/>
                          <a:cs typeface="Consolas"/>
                          <a:sym typeface="Consolas"/>
                        </a:rPr>
                        <a:t>}</a:t>
                      </a:r>
                      <a:endParaRPr b="1" dirty="0">
                        <a:solidFill>
                          <a:srgbClr val="A9B7C6"/>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319" name="Google Shape;319;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Linked List?</a:t>
            </a:r>
            <a:endParaRPr/>
          </a:p>
        </p:txBody>
      </p:sp>
      <p:sp>
        <p:nvSpPr>
          <p:cNvPr id="98" name="Google Shape;9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Clr>
                <a:srgbClr val="273239"/>
              </a:buClr>
              <a:buSzPts val="2400"/>
              <a:buFont typeface="Calibri"/>
              <a:buChar char="•"/>
            </a:pPr>
            <a:r>
              <a:rPr lang="en-US" dirty="0">
                <a:solidFill>
                  <a:srgbClr val="273239"/>
                </a:solidFill>
                <a:highlight>
                  <a:srgbClr val="FFFFFF"/>
                </a:highlight>
              </a:rPr>
              <a:t>A linked list is a data structure in which the objects are arranged in a linear order. </a:t>
            </a:r>
            <a:endParaRPr dirty="0">
              <a:solidFill>
                <a:srgbClr val="273239"/>
              </a:solidFill>
              <a:highlight>
                <a:srgbClr val="FFFFFF"/>
              </a:highlight>
            </a:endParaRPr>
          </a:p>
          <a:p>
            <a:pPr marL="457200" lvl="0" indent="-381000" algn="l" rtl="0">
              <a:lnSpc>
                <a:spcPct val="100000"/>
              </a:lnSpc>
              <a:spcBef>
                <a:spcPts val="0"/>
              </a:spcBef>
              <a:spcAft>
                <a:spcPts val="0"/>
              </a:spcAft>
              <a:buClr>
                <a:srgbClr val="273239"/>
              </a:buClr>
              <a:buSzPts val="2400"/>
              <a:buFont typeface="Calibri"/>
              <a:buChar char="•"/>
            </a:pPr>
            <a:r>
              <a:rPr lang="en-US" dirty="0">
                <a:solidFill>
                  <a:srgbClr val="273239"/>
                </a:solidFill>
                <a:highlight>
                  <a:srgbClr val="FFFFFF"/>
                </a:highlight>
              </a:rPr>
              <a:t>Unlike an array, the order in a linked list is determined by a pointer in each object, which means the elements </a:t>
            </a:r>
            <a:r>
              <a:rPr lang="en-US" b="1" dirty="0">
                <a:solidFill>
                  <a:srgbClr val="273239"/>
                </a:solidFill>
                <a:highlight>
                  <a:srgbClr val="FFFFFF"/>
                </a:highlight>
              </a:rPr>
              <a:t>are not stored</a:t>
            </a:r>
            <a:r>
              <a:rPr lang="en-US" dirty="0">
                <a:solidFill>
                  <a:srgbClr val="273239"/>
                </a:solidFill>
                <a:highlight>
                  <a:srgbClr val="FFFFFF"/>
                </a:highlight>
              </a:rPr>
              <a:t> at contiguous memory locations.</a:t>
            </a:r>
            <a:endParaRPr dirty="0">
              <a:solidFill>
                <a:srgbClr val="273239"/>
              </a:solidFill>
              <a:highlight>
                <a:srgbClr val="FFFFFF"/>
              </a:highlight>
            </a:endParaRPr>
          </a:p>
          <a:p>
            <a:pPr marL="457200" lvl="0" indent="-381000" algn="l" rtl="0">
              <a:lnSpc>
                <a:spcPct val="100000"/>
              </a:lnSpc>
              <a:spcBef>
                <a:spcPts val="0"/>
              </a:spcBef>
              <a:spcAft>
                <a:spcPts val="0"/>
              </a:spcAft>
              <a:buClr>
                <a:srgbClr val="273239"/>
              </a:buClr>
              <a:buSzPts val="2400"/>
              <a:buFont typeface="Calibri"/>
              <a:buChar char="•"/>
            </a:pPr>
            <a:r>
              <a:rPr lang="en-US" dirty="0">
                <a:solidFill>
                  <a:srgbClr val="273239"/>
                </a:solidFill>
                <a:highlight>
                  <a:srgbClr val="FFFFFF"/>
                </a:highlight>
              </a:rPr>
              <a:t>In simple words, a linked list consists of nodes where each node contains a </a:t>
            </a:r>
            <a:r>
              <a:rPr lang="en-US" b="1" dirty="0">
                <a:solidFill>
                  <a:srgbClr val="273239"/>
                </a:solidFill>
                <a:highlight>
                  <a:srgbClr val="FFFFFF"/>
                </a:highlight>
              </a:rPr>
              <a:t>data</a:t>
            </a:r>
            <a:r>
              <a:rPr lang="en-US" dirty="0">
                <a:solidFill>
                  <a:srgbClr val="273239"/>
                </a:solidFill>
                <a:highlight>
                  <a:srgbClr val="FFFFFF"/>
                </a:highlight>
              </a:rPr>
              <a:t> field and a </a:t>
            </a:r>
            <a:r>
              <a:rPr lang="en-US" b="1" dirty="0">
                <a:solidFill>
                  <a:srgbClr val="273239"/>
                </a:solidFill>
                <a:highlight>
                  <a:srgbClr val="FFFFFF"/>
                </a:highlight>
              </a:rPr>
              <a:t>reference </a:t>
            </a:r>
            <a:r>
              <a:rPr lang="en-US" dirty="0">
                <a:solidFill>
                  <a:srgbClr val="273239"/>
                </a:solidFill>
                <a:highlight>
                  <a:srgbClr val="FFFFFF"/>
                </a:highlight>
              </a:rPr>
              <a:t>(pointer) to the next node in the list.</a:t>
            </a:r>
            <a:endParaRPr dirty="0">
              <a:solidFill>
                <a:srgbClr val="273239"/>
              </a:solidFill>
              <a:highlight>
                <a:srgbClr val="FFFFFF"/>
              </a:highlight>
            </a:endParaRPr>
          </a:p>
          <a:p>
            <a:pPr marL="914400" lvl="0" indent="0" algn="l" rtl="0">
              <a:lnSpc>
                <a:spcPct val="100000"/>
              </a:lnSpc>
              <a:spcBef>
                <a:spcPts val="1000"/>
              </a:spcBef>
              <a:spcAft>
                <a:spcPts val="0"/>
              </a:spcAft>
              <a:buNone/>
            </a:pPr>
            <a:endParaRPr dirty="0">
              <a:solidFill>
                <a:srgbClr val="273239"/>
              </a:solidFill>
              <a:highlight>
                <a:srgbClr val="FFFFFF"/>
              </a:highlight>
            </a:endParaRPr>
          </a:p>
        </p:txBody>
      </p:sp>
      <p:sp>
        <p:nvSpPr>
          <p:cNvPr id="99" name="Google Shape;99;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100" name="Google Shape;10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1" name="Google Shape;101;p14"/>
          <p:cNvSpPr txBox="1"/>
          <p:nvPr/>
        </p:nvSpPr>
        <p:spPr>
          <a:xfrm>
            <a:off x="7902050" y="3971500"/>
            <a:ext cx="106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2. Deleting the last node</a:t>
            </a:r>
            <a:endParaRPr/>
          </a:p>
        </p:txBody>
      </p:sp>
      <p:sp>
        <p:nvSpPr>
          <p:cNvPr id="326" name="Google Shape;326;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76200" lvl="0" indent="0" algn="just" rtl="0">
              <a:lnSpc>
                <a:spcPct val="100000"/>
              </a:lnSpc>
              <a:spcBef>
                <a:spcPts val="1200"/>
              </a:spcBef>
              <a:spcAft>
                <a:spcPts val="0"/>
              </a:spcAft>
              <a:buClr>
                <a:srgbClr val="333333"/>
              </a:buClr>
              <a:buSzPts val="2400"/>
              <a:buNone/>
            </a:pPr>
            <a:r>
              <a:rPr lang="en-US" dirty="0">
                <a:solidFill>
                  <a:srgbClr val="333333"/>
                </a:solidFill>
                <a:highlight>
                  <a:srgbClr val="FFFFFF"/>
                </a:highlight>
              </a:rPr>
              <a:t>There are two scenarios in which a node is deleted from the end of the linked list:</a:t>
            </a:r>
            <a:endParaRPr dirty="0">
              <a:solidFill>
                <a:srgbClr val="333333"/>
              </a:solidFill>
              <a:highlight>
                <a:srgbClr val="FFFFFF"/>
              </a:highlight>
            </a:endParaRPr>
          </a:p>
          <a:p>
            <a:pPr marL="990600" marR="25400" lvl="0" indent="-457200" algn="l" rtl="0">
              <a:lnSpc>
                <a:spcPct val="100000"/>
              </a:lnSpc>
              <a:spcBef>
                <a:spcPts val="0"/>
              </a:spcBef>
              <a:spcAft>
                <a:spcPts val="0"/>
              </a:spcAft>
              <a:buClr>
                <a:schemeClr val="dk1"/>
              </a:buClr>
              <a:buSzPts val="2400"/>
              <a:buFont typeface="+mj-lt"/>
              <a:buAutoNum type="arabicPeriod"/>
            </a:pPr>
            <a:r>
              <a:rPr lang="en-US" dirty="0">
                <a:highlight>
                  <a:srgbClr val="FFFFFF"/>
                </a:highlight>
              </a:rPr>
              <a:t>There is only one node in the list that needs to be deleted. In this scenario, t</a:t>
            </a:r>
            <a:r>
              <a:rPr lang="en-US" dirty="0">
                <a:solidFill>
                  <a:srgbClr val="333333"/>
                </a:solidFill>
                <a:highlight>
                  <a:srgbClr val="FFFFFF"/>
                </a:highlight>
              </a:rPr>
              <a:t>he only node of the list (head) will be assigned to null.</a:t>
            </a:r>
            <a:endParaRPr dirty="0">
              <a:highlight>
                <a:srgbClr val="FFFFFF"/>
              </a:highlight>
            </a:endParaRPr>
          </a:p>
          <a:p>
            <a:pPr marL="990600" marR="25400" lvl="0" indent="-457200" algn="l" rtl="0">
              <a:lnSpc>
                <a:spcPct val="100000"/>
              </a:lnSpc>
              <a:spcBef>
                <a:spcPts val="1500"/>
              </a:spcBef>
              <a:spcAft>
                <a:spcPts val="0"/>
              </a:spcAft>
              <a:buClr>
                <a:srgbClr val="333333"/>
              </a:buClr>
              <a:buSzPts val="2400"/>
              <a:buFont typeface="+mj-lt"/>
              <a:buAutoNum type="arabicPeriod"/>
            </a:pPr>
            <a:r>
              <a:rPr lang="en-US" dirty="0">
                <a:highlight>
                  <a:srgbClr val="FFFFFF"/>
                </a:highlight>
              </a:rPr>
              <a:t>There are more than one node in the list and the last node of the list will be deleted. In this scenario, </a:t>
            </a:r>
            <a:r>
              <a:rPr lang="en-US" dirty="0">
                <a:solidFill>
                  <a:srgbClr val="333333"/>
                </a:solidFill>
                <a:highlight>
                  <a:srgbClr val="FFFFFF"/>
                </a:highlight>
              </a:rPr>
              <a:t>we have to traverse the nodes in order to reach the last node of the list. </a:t>
            </a:r>
            <a:endParaRPr dirty="0">
              <a:solidFill>
                <a:srgbClr val="333333"/>
              </a:solidFill>
              <a:highlight>
                <a:srgbClr val="FFFFFF"/>
              </a:highlight>
            </a:endParaRPr>
          </a:p>
          <a:p>
            <a:pPr marL="76200" marR="25400" lvl="0" indent="0" algn="l" rtl="0">
              <a:lnSpc>
                <a:spcPct val="100000"/>
              </a:lnSpc>
              <a:spcBef>
                <a:spcPts val="1500"/>
              </a:spcBef>
              <a:spcAft>
                <a:spcPts val="0"/>
              </a:spcAft>
              <a:buClr>
                <a:srgbClr val="333333"/>
              </a:buClr>
              <a:buSzPts val="2400"/>
              <a:buNone/>
            </a:pPr>
            <a:r>
              <a:rPr lang="en-US" dirty="0">
                <a:solidFill>
                  <a:srgbClr val="333333"/>
                </a:solidFill>
                <a:highlight>
                  <a:srgbClr val="FFFFFF"/>
                </a:highlight>
              </a:rPr>
              <a:t>In the previous example:</a:t>
            </a:r>
            <a:endParaRPr dirty="0">
              <a:solidFill>
                <a:srgbClr val="333333"/>
              </a:solidFill>
              <a:highlight>
                <a:srgbClr val="FFFFFF"/>
              </a:highlight>
            </a:endParaRPr>
          </a:p>
          <a:p>
            <a:pPr marL="0" marR="25400" lvl="0" indent="0" algn="l" rtl="0">
              <a:lnSpc>
                <a:spcPct val="100000"/>
              </a:lnSpc>
              <a:spcBef>
                <a:spcPts val="1500"/>
              </a:spcBef>
              <a:spcAft>
                <a:spcPts val="0"/>
              </a:spcAft>
              <a:buNone/>
            </a:pPr>
            <a:endParaRPr dirty="0">
              <a:solidFill>
                <a:srgbClr val="333333"/>
              </a:solidFill>
              <a:highlight>
                <a:srgbClr val="FFFFFF"/>
              </a:highlight>
            </a:endParaRPr>
          </a:p>
          <a:p>
            <a:pPr marL="0" lvl="0" indent="0" algn="just" rtl="0">
              <a:lnSpc>
                <a:spcPct val="100000"/>
              </a:lnSpc>
              <a:spcBef>
                <a:spcPts val="1200"/>
              </a:spcBef>
              <a:spcAft>
                <a:spcPts val="0"/>
              </a:spcAft>
              <a:buClr>
                <a:schemeClr val="dk1"/>
              </a:buClr>
              <a:buSzPts val="1100"/>
              <a:buFont typeface="Arial"/>
              <a:buNone/>
            </a:pPr>
            <a:endParaRPr dirty="0">
              <a:solidFill>
                <a:srgbClr val="333333"/>
              </a:solidFill>
              <a:highlight>
                <a:srgbClr val="FFFFFF"/>
              </a:highlight>
            </a:endParaRPr>
          </a:p>
          <a:p>
            <a:pPr marL="0" lvl="0" indent="0" algn="l" rtl="0">
              <a:lnSpc>
                <a:spcPct val="100000"/>
              </a:lnSpc>
              <a:spcBef>
                <a:spcPts val="1200"/>
              </a:spcBef>
              <a:spcAft>
                <a:spcPts val="0"/>
              </a:spcAft>
              <a:buNone/>
            </a:pPr>
            <a:endParaRPr dirty="0"/>
          </a:p>
        </p:txBody>
      </p:sp>
      <p:sp>
        <p:nvSpPr>
          <p:cNvPr id="327" name="Google Shape;327;p3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
        <p:nvSpPr>
          <p:cNvPr id="328" name="Google Shape;328;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329" name="Google Shape;329;p30"/>
          <p:cNvSpPr/>
          <p:nvPr/>
        </p:nvSpPr>
        <p:spPr>
          <a:xfrm>
            <a:off x="4709858" y="4730005"/>
            <a:ext cx="1233900" cy="50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latin typeface="Calibri"/>
                <a:ea typeface="Calibri"/>
                <a:cs typeface="Calibri"/>
                <a:sym typeface="Calibri"/>
              </a:rPr>
              <a:t> </a:t>
            </a:r>
            <a:r>
              <a:rPr lang="en-US" sz="1800" b="1" dirty="0">
                <a:latin typeface="Calibri"/>
                <a:ea typeface="Calibri"/>
                <a:cs typeface="Calibri"/>
                <a:sym typeface="Calibri"/>
              </a:rPr>
              <a:t>10</a:t>
            </a:r>
            <a:endParaRPr sz="1800" b="1" dirty="0">
              <a:latin typeface="Calibri"/>
              <a:ea typeface="Calibri"/>
              <a:cs typeface="Calibri"/>
              <a:sym typeface="Calibri"/>
            </a:endParaRPr>
          </a:p>
        </p:txBody>
      </p:sp>
      <p:sp>
        <p:nvSpPr>
          <p:cNvPr id="330" name="Google Shape;330;p30"/>
          <p:cNvSpPr/>
          <p:nvPr/>
        </p:nvSpPr>
        <p:spPr>
          <a:xfrm>
            <a:off x="6865193" y="4704850"/>
            <a:ext cx="1233900" cy="50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Calibri"/>
                <a:ea typeface="Calibri"/>
                <a:cs typeface="Calibri"/>
                <a:sym typeface="Calibri"/>
              </a:rPr>
              <a:t> 20     NULL</a:t>
            </a:r>
            <a:endParaRPr sz="1800" b="1" dirty="0">
              <a:latin typeface="Calibri"/>
              <a:ea typeface="Calibri"/>
              <a:cs typeface="Calibri"/>
              <a:sym typeface="Calibri"/>
            </a:endParaRPr>
          </a:p>
        </p:txBody>
      </p:sp>
      <p:cxnSp>
        <p:nvCxnSpPr>
          <p:cNvPr id="331" name="Google Shape;331;p30"/>
          <p:cNvCxnSpPr>
            <a:stCxn id="329" idx="0"/>
            <a:endCxn id="329" idx="2"/>
          </p:cNvCxnSpPr>
          <p:nvPr/>
        </p:nvCxnSpPr>
        <p:spPr>
          <a:xfrm>
            <a:off x="5326808" y="4730005"/>
            <a:ext cx="0" cy="50370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30"/>
          <p:cNvCxnSpPr>
            <a:stCxn id="330" idx="0"/>
            <a:endCxn id="330" idx="2"/>
          </p:cNvCxnSpPr>
          <p:nvPr/>
        </p:nvCxnSpPr>
        <p:spPr>
          <a:xfrm>
            <a:off x="7482143" y="4704850"/>
            <a:ext cx="0" cy="503700"/>
          </a:xfrm>
          <a:prstGeom prst="straightConnector1">
            <a:avLst/>
          </a:prstGeom>
          <a:noFill/>
          <a:ln w="9525" cap="flat" cmpd="sng">
            <a:solidFill>
              <a:schemeClr val="dk2"/>
            </a:solidFill>
            <a:prstDash val="solid"/>
            <a:round/>
            <a:headEnd type="none" w="med" len="med"/>
            <a:tailEnd type="none" w="med" len="med"/>
          </a:ln>
        </p:spPr>
      </p:cxnSp>
      <p:cxnSp>
        <p:nvCxnSpPr>
          <p:cNvPr id="333" name="Google Shape;333;p30"/>
          <p:cNvCxnSpPr/>
          <p:nvPr/>
        </p:nvCxnSpPr>
        <p:spPr>
          <a:xfrm>
            <a:off x="5943758" y="4981855"/>
            <a:ext cx="925800" cy="0"/>
          </a:xfrm>
          <a:prstGeom prst="straightConnector1">
            <a:avLst/>
          </a:prstGeom>
          <a:noFill/>
          <a:ln w="9525" cap="flat" cmpd="sng">
            <a:solidFill>
              <a:schemeClr val="dk2"/>
            </a:solidFill>
            <a:prstDash val="solid"/>
            <a:round/>
            <a:headEnd type="none" w="med" len="med"/>
            <a:tailEnd type="triangle" w="med" len="med"/>
          </a:ln>
        </p:spPr>
      </p:cxnSp>
      <p:sp>
        <p:nvSpPr>
          <p:cNvPr id="334" name="Google Shape;334;p30"/>
          <p:cNvSpPr txBox="1"/>
          <p:nvPr/>
        </p:nvSpPr>
        <p:spPr>
          <a:xfrm>
            <a:off x="4709858" y="5555205"/>
            <a:ext cx="70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Calibri"/>
                <a:ea typeface="Calibri"/>
                <a:cs typeface="Calibri"/>
                <a:sym typeface="Calibri"/>
              </a:rPr>
              <a:t>Head</a:t>
            </a:r>
            <a:endParaRPr sz="1800" b="1" dirty="0">
              <a:latin typeface="Calibri"/>
              <a:ea typeface="Calibri"/>
              <a:cs typeface="Calibri"/>
              <a:sym typeface="Calibri"/>
            </a:endParaRPr>
          </a:p>
        </p:txBody>
      </p:sp>
      <p:cxnSp>
        <p:nvCxnSpPr>
          <p:cNvPr id="335" name="Google Shape;335;p30"/>
          <p:cNvCxnSpPr/>
          <p:nvPr/>
        </p:nvCxnSpPr>
        <p:spPr>
          <a:xfrm rot="10800000">
            <a:off x="4993978" y="5281955"/>
            <a:ext cx="0" cy="349800"/>
          </a:xfrm>
          <a:prstGeom prst="straightConnector1">
            <a:avLst/>
          </a:prstGeom>
          <a:noFill/>
          <a:ln w="9525" cap="flat" cmpd="sng">
            <a:solidFill>
              <a:schemeClr val="dk2"/>
            </a:solidFill>
            <a:prstDash val="solid"/>
            <a:round/>
            <a:headEnd type="none" w="med" len="med"/>
            <a:tailEnd type="triangle" w="med" len="med"/>
          </a:ln>
        </p:spPr>
      </p:cxnSp>
      <p:sp>
        <p:nvSpPr>
          <p:cNvPr id="336" name="Google Shape;336;p30"/>
          <p:cNvSpPr/>
          <p:nvPr/>
        </p:nvSpPr>
        <p:spPr>
          <a:xfrm>
            <a:off x="9020528" y="4731773"/>
            <a:ext cx="1233900" cy="50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Calibri"/>
                <a:ea typeface="Calibri"/>
                <a:cs typeface="Calibri"/>
                <a:sym typeface="Calibri"/>
              </a:rPr>
              <a:t> 30     NULL</a:t>
            </a:r>
            <a:endParaRPr sz="1800" b="1">
              <a:latin typeface="Calibri"/>
              <a:ea typeface="Calibri"/>
              <a:cs typeface="Calibri"/>
              <a:sym typeface="Calibri"/>
            </a:endParaRPr>
          </a:p>
        </p:txBody>
      </p:sp>
      <p:cxnSp>
        <p:nvCxnSpPr>
          <p:cNvPr id="337" name="Google Shape;337;p30"/>
          <p:cNvCxnSpPr>
            <a:stCxn id="336" idx="0"/>
            <a:endCxn id="336" idx="2"/>
          </p:cNvCxnSpPr>
          <p:nvPr/>
        </p:nvCxnSpPr>
        <p:spPr>
          <a:xfrm>
            <a:off x="9637478" y="4731773"/>
            <a:ext cx="0" cy="50370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0"/>
          <p:cNvCxnSpPr/>
          <p:nvPr/>
        </p:nvCxnSpPr>
        <p:spPr>
          <a:xfrm>
            <a:off x="8099093" y="4981855"/>
            <a:ext cx="925800" cy="0"/>
          </a:xfrm>
          <a:prstGeom prst="straightConnector1">
            <a:avLst/>
          </a:prstGeom>
          <a:noFill/>
          <a:ln w="9525" cap="flat" cmpd="sng">
            <a:solidFill>
              <a:schemeClr val="dk2"/>
            </a:solidFill>
            <a:prstDash val="solid"/>
            <a:round/>
            <a:headEnd type="none" w="med" len="med"/>
            <a:tailEnd type="triangle" w="med" len="med"/>
          </a:ln>
        </p:spPr>
      </p:cxnSp>
      <p:sp>
        <p:nvSpPr>
          <p:cNvPr id="339" name="Google Shape;339;p30"/>
          <p:cNvSpPr/>
          <p:nvPr/>
        </p:nvSpPr>
        <p:spPr>
          <a:xfrm>
            <a:off x="8277030" y="4670155"/>
            <a:ext cx="453900" cy="6234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dirty="0"/>
          </a:p>
        </p:txBody>
      </p:sp>
      <p:cxnSp>
        <p:nvCxnSpPr>
          <p:cNvPr id="340" name="Google Shape;340;p30"/>
          <p:cNvCxnSpPr>
            <a:cxnSpLocks/>
          </p:cNvCxnSpPr>
          <p:nvPr/>
        </p:nvCxnSpPr>
        <p:spPr>
          <a:xfrm flipH="1">
            <a:off x="9256530" y="4570800"/>
            <a:ext cx="818400" cy="968400"/>
          </a:xfrm>
          <a:prstGeom prst="straightConnector1">
            <a:avLst/>
          </a:prstGeom>
          <a:noFill/>
          <a:ln w="9525" cap="flat" cmpd="sng">
            <a:solidFill>
              <a:srgbClr val="FF0000"/>
            </a:solidFill>
            <a:prstDash val="solid"/>
            <a:round/>
            <a:headEnd type="none" w="med" len="med"/>
            <a:tailEnd type="none" w="med" len="med"/>
          </a:ln>
        </p:spPr>
      </p:cxnSp>
      <p:cxnSp>
        <p:nvCxnSpPr>
          <p:cNvPr id="341" name="Google Shape;341;p30"/>
          <p:cNvCxnSpPr/>
          <p:nvPr/>
        </p:nvCxnSpPr>
        <p:spPr>
          <a:xfrm>
            <a:off x="9202830" y="4608300"/>
            <a:ext cx="925800" cy="9309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Deleting the last node - Algorithm</a:t>
            </a:r>
            <a:endParaRPr/>
          </a:p>
        </p:txBody>
      </p:sp>
      <p:sp>
        <p:nvSpPr>
          <p:cNvPr id="348" name="Google Shape;348;p3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graphicFrame>
        <p:nvGraphicFramePr>
          <p:cNvPr id="349" name="Google Shape;349;p31"/>
          <p:cNvGraphicFramePr/>
          <p:nvPr>
            <p:extLst>
              <p:ext uri="{D42A27DB-BD31-4B8C-83A1-F6EECF244321}">
                <p14:modId xmlns:p14="http://schemas.microsoft.com/office/powerpoint/2010/main" val="3274620260"/>
              </p:ext>
            </p:extLst>
          </p:nvPr>
        </p:nvGraphicFramePr>
        <p:xfrm>
          <a:off x="2252206" y="1690825"/>
          <a:ext cx="7782520" cy="3546475"/>
        </p:xfrm>
        <a:graphic>
          <a:graphicData uri="http://schemas.openxmlformats.org/drawingml/2006/table">
            <a:tbl>
              <a:tblPr>
                <a:noFill/>
                <a:tableStyleId>{08AE5278-A3B0-4F5D-981C-DD7F8CBB3075}</a:tableStyleId>
              </a:tblPr>
              <a:tblGrid>
                <a:gridCol w="7782520">
                  <a:extLst>
                    <a:ext uri="{9D8B030D-6E8A-4147-A177-3AD203B41FA5}">
                      <a16:colId xmlns:a16="http://schemas.microsoft.com/office/drawing/2014/main" val="20000"/>
                    </a:ext>
                  </a:extLst>
                </a:gridCol>
              </a:tblGrid>
              <a:tr h="2890053">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void </a:t>
                      </a:r>
                      <a:r>
                        <a:rPr lang="en-US" sz="1400" b="1" dirty="0" err="1">
                          <a:solidFill>
                            <a:srgbClr val="FFC66D"/>
                          </a:solidFill>
                          <a:latin typeface="Consolas"/>
                          <a:ea typeface="Consolas"/>
                          <a:cs typeface="Consolas"/>
                          <a:sym typeface="Consolas"/>
                        </a:rPr>
                        <a:t>delete_last_node</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*head) {</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prev</a:t>
                      </a:r>
                      <a:r>
                        <a:rPr lang="en-US" sz="1400" b="1" dirty="0">
                          <a:solidFill>
                            <a:srgbClr val="A9B7C6"/>
                          </a:solidFill>
                          <a:latin typeface="Consolas"/>
                          <a:ea typeface="Consolas"/>
                          <a:cs typeface="Consolas"/>
                          <a:sym typeface="Consolas"/>
                        </a:rPr>
                        <a:t> = NULL</a:t>
                      </a: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*cur = NULL</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/*Linked list is empty*/</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if</a:t>
                      </a:r>
                      <a:r>
                        <a:rPr lang="en-US" sz="1400" b="1" dirty="0">
                          <a:solidFill>
                            <a:srgbClr val="A9B7C6"/>
                          </a:solidFill>
                          <a:latin typeface="Consolas"/>
                          <a:ea typeface="Consolas"/>
                          <a:cs typeface="Consolas"/>
                          <a:sym typeface="Consolas"/>
                        </a:rPr>
                        <a:t>(head == NULL) </a:t>
                      </a:r>
                      <a:r>
                        <a:rPr lang="en-US" sz="1400" b="1" dirty="0">
                          <a:solidFill>
                            <a:srgbClr val="CC7832"/>
                          </a:solidFill>
                          <a:latin typeface="Consolas"/>
                          <a:ea typeface="Consolas"/>
                          <a:cs typeface="Consolas"/>
                          <a:sym typeface="Consolas"/>
                        </a:rPr>
                        <a:t>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/*if there is only one node in the list, we just have to remove the head*/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if</a:t>
                      </a:r>
                      <a:r>
                        <a:rPr lang="en-US" sz="1400" b="1" dirty="0">
                          <a:solidFill>
                            <a:srgbClr val="A9B7C6"/>
                          </a:solidFill>
                          <a:latin typeface="Consolas"/>
                          <a:ea typeface="Consolas"/>
                          <a:cs typeface="Consolas"/>
                          <a:sym typeface="Consolas"/>
                        </a:rPr>
                        <a:t>(head -&gt; next == NULL) {</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free(head)</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head = NULL</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/*store the head for reaching the second last node.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prev</a:t>
                      </a:r>
                      <a:r>
                        <a:rPr lang="en-US" sz="1400" b="1" dirty="0">
                          <a:solidFill>
                            <a:srgbClr val="A9B7C6"/>
                          </a:solidFill>
                          <a:latin typeface="Consolas"/>
                          <a:ea typeface="Consolas"/>
                          <a:cs typeface="Consolas"/>
                          <a:sym typeface="Consolas"/>
                        </a:rPr>
                        <a:t> = head</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/*store the next of the head for reaching the last node..*/</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cur = </a:t>
                      </a:r>
                      <a:r>
                        <a:rPr lang="en-US" sz="1400" b="1" dirty="0" err="1">
                          <a:solidFill>
                            <a:srgbClr val="A9B7C6"/>
                          </a:solidFill>
                          <a:latin typeface="Consolas"/>
                          <a:ea typeface="Consolas"/>
                          <a:cs typeface="Consolas"/>
                          <a:sym typeface="Consolas"/>
                        </a:rPr>
                        <a:t>prev</a:t>
                      </a:r>
                      <a:r>
                        <a:rPr lang="en-US" sz="1400" b="1" dirty="0">
                          <a:solidFill>
                            <a:srgbClr val="A9B7C6"/>
                          </a:solidFill>
                          <a:latin typeface="Consolas"/>
                          <a:ea typeface="Consolas"/>
                          <a:cs typeface="Consolas"/>
                          <a:sym typeface="Consolas"/>
                        </a:rPr>
                        <a:t> -&gt; </a:t>
                      </a:r>
                      <a:r>
                        <a:rPr lang="en-US" sz="1400" b="1" dirty="0">
                          <a:solidFill>
                            <a:srgbClr val="9373A5"/>
                          </a:solidFill>
                          <a:latin typeface="Consolas"/>
                          <a:ea typeface="Consolas"/>
                          <a:cs typeface="Consolas"/>
                          <a:sym typeface="Consolas"/>
                        </a:rPr>
                        <a: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350" name="Google Shape;350;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Deleting the last node - Algorithm</a:t>
            </a:r>
            <a:endParaRPr/>
          </a:p>
        </p:txBody>
      </p:sp>
      <p:sp>
        <p:nvSpPr>
          <p:cNvPr id="348" name="Google Shape;348;p3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graphicFrame>
        <p:nvGraphicFramePr>
          <p:cNvPr id="349" name="Google Shape;349;p31"/>
          <p:cNvGraphicFramePr/>
          <p:nvPr>
            <p:extLst>
              <p:ext uri="{D42A27DB-BD31-4B8C-83A1-F6EECF244321}">
                <p14:modId xmlns:p14="http://schemas.microsoft.com/office/powerpoint/2010/main" val="2085199185"/>
              </p:ext>
            </p:extLst>
          </p:nvPr>
        </p:nvGraphicFramePr>
        <p:xfrm>
          <a:off x="2243890" y="1690825"/>
          <a:ext cx="7704220" cy="2392903"/>
        </p:xfrm>
        <a:graphic>
          <a:graphicData uri="http://schemas.openxmlformats.org/drawingml/2006/table">
            <a:tbl>
              <a:tblPr>
                <a:noFill/>
                <a:tableStyleId>{08AE5278-A3B0-4F5D-981C-DD7F8CBB3075}</a:tableStyleId>
              </a:tblPr>
              <a:tblGrid>
                <a:gridCol w="7704220">
                  <a:extLst>
                    <a:ext uri="{9D8B030D-6E8A-4147-A177-3AD203B41FA5}">
                      <a16:colId xmlns:a16="http://schemas.microsoft.com/office/drawing/2014/main" val="20000"/>
                    </a:ext>
                  </a:extLst>
                </a:gridCol>
              </a:tblGrid>
              <a:tr h="2392903">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/*traverse the linked list till the second last node.*/</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while</a:t>
                      </a:r>
                      <a:r>
                        <a:rPr lang="en-US" sz="1400" b="1" dirty="0">
                          <a:solidFill>
                            <a:srgbClr val="A9B7C6"/>
                          </a:solidFill>
                          <a:latin typeface="Consolas"/>
                          <a:ea typeface="Consolas"/>
                          <a:cs typeface="Consolas"/>
                          <a:sym typeface="Consolas"/>
                        </a:rPr>
                        <a:t>(cur -&gt; next != NULL) {</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prev</a:t>
                      </a:r>
                      <a:r>
                        <a:rPr lang="en-US" sz="1400" b="1" dirty="0">
                          <a:solidFill>
                            <a:srgbClr val="A9B7C6"/>
                          </a:solidFill>
                          <a:latin typeface="Consolas"/>
                          <a:ea typeface="Consolas"/>
                          <a:cs typeface="Consolas"/>
                          <a:sym typeface="Consolas"/>
                        </a:rPr>
                        <a:t> = </a:t>
                      </a:r>
                      <a:r>
                        <a:rPr lang="en-US" sz="1400" b="1" dirty="0" err="1">
                          <a:solidFill>
                            <a:srgbClr val="A9B7C6"/>
                          </a:solidFill>
                          <a:latin typeface="Consolas"/>
                          <a:ea typeface="Consolas"/>
                          <a:cs typeface="Consolas"/>
                          <a:sym typeface="Consolas"/>
                        </a:rPr>
                        <a:t>prev</a:t>
                      </a:r>
                      <a:r>
                        <a:rPr lang="en-US" sz="1400" b="1" dirty="0">
                          <a:solidFill>
                            <a:srgbClr val="A9B7C6"/>
                          </a:solidFill>
                          <a:latin typeface="Consolas"/>
                          <a:ea typeface="Consolas"/>
                          <a:cs typeface="Consolas"/>
                          <a:sym typeface="Consolas"/>
                        </a:rPr>
                        <a:t> -&gt; 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cur = cur -&gt; 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link the reference of second last node point to NULL. */</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prev</a:t>
                      </a:r>
                      <a:r>
                        <a:rPr lang="en-US" sz="1400" b="1" dirty="0">
                          <a:solidFill>
                            <a:srgbClr val="A9B7C6"/>
                          </a:solidFill>
                          <a:latin typeface="Consolas"/>
                          <a:ea typeface="Consolas"/>
                          <a:cs typeface="Consolas"/>
                          <a:sym typeface="Consolas"/>
                        </a:rPr>
                        <a:t> -&gt; next = NULL</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free(cur)</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A9B7C6"/>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350" name="Google Shape;350;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extLst>
      <p:ext uri="{BB962C8B-B14F-4D97-AF65-F5344CB8AC3E}">
        <p14:creationId xmlns:p14="http://schemas.microsoft.com/office/powerpoint/2010/main" val="260563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3. Deleting a node from a specified location</a:t>
            </a:r>
            <a:endParaRPr/>
          </a:p>
        </p:txBody>
      </p:sp>
      <p:sp>
        <p:nvSpPr>
          <p:cNvPr id="357" name="Google Shape;357;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r>
              <a:rPr lang="en-US">
                <a:highlight>
                  <a:srgbClr val="FFFFFF"/>
                </a:highlight>
              </a:rPr>
              <a:t>To do so, we need to traverse the linked list to the node just before the nth node, then change the pointer of that node to next of the next node and then delete the nth node. </a:t>
            </a:r>
            <a:endParaRPr>
              <a:highlight>
                <a:srgbClr val="FFFFFF"/>
              </a:highlight>
            </a:endParaRPr>
          </a:p>
          <a:p>
            <a:pPr marL="0" lvl="0" indent="0" algn="l" rtl="0">
              <a:lnSpc>
                <a:spcPct val="100000"/>
              </a:lnSpc>
              <a:spcBef>
                <a:spcPts val="1000"/>
              </a:spcBef>
              <a:spcAft>
                <a:spcPts val="0"/>
              </a:spcAft>
              <a:buNone/>
            </a:pPr>
            <a:r>
              <a:rPr lang="en-US">
                <a:highlight>
                  <a:srgbClr val="FFFFFF"/>
                </a:highlight>
              </a:rPr>
              <a:t>For instance, if we want to delete the node containing 20 in the previous example, we have to move to node containing 10 and change the pointer of it to point to the node containing 30:</a:t>
            </a:r>
            <a:endParaRPr/>
          </a:p>
        </p:txBody>
      </p:sp>
      <p:sp>
        <p:nvSpPr>
          <p:cNvPr id="358" name="Google Shape;358;p3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
        <p:nvSpPr>
          <p:cNvPr id="359" name="Google Shape;359;p32"/>
          <p:cNvSpPr/>
          <p:nvPr/>
        </p:nvSpPr>
        <p:spPr>
          <a:xfrm>
            <a:off x="2992625" y="44091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a:t>
            </a:r>
            <a:endParaRPr sz="2400" b="1">
              <a:latin typeface="Calibri"/>
              <a:ea typeface="Calibri"/>
              <a:cs typeface="Calibri"/>
              <a:sym typeface="Calibri"/>
            </a:endParaRPr>
          </a:p>
        </p:txBody>
      </p:sp>
      <p:sp>
        <p:nvSpPr>
          <p:cNvPr id="360" name="Google Shape;360;p32"/>
          <p:cNvSpPr/>
          <p:nvPr/>
        </p:nvSpPr>
        <p:spPr>
          <a:xfrm>
            <a:off x="5214900" y="4409125"/>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361" name="Google Shape;361;p32"/>
          <p:cNvSpPr/>
          <p:nvPr/>
        </p:nvSpPr>
        <p:spPr>
          <a:xfrm>
            <a:off x="7437175" y="4409125"/>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a:t>          </a:t>
            </a:r>
            <a:r>
              <a:rPr lang="en-US" sz="1800" b="1"/>
              <a:t>NULL</a:t>
            </a:r>
            <a:endParaRPr sz="1800" b="1"/>
          </a:p>
        </p:txBody>
      </p:sp>
      <p:cxnSp>
        <p:nvCxnSpPr>
          <p:cNvPr id="362" name="Google Shape;362;p32"/>
          <p:cNvCxnSpPr>
            <a:stCxn id="359" idx="0"/>
            <a:endCxn id="359" idx="2"/>
          </p:cNvCxnSpPr>
          <p:nvPr/>
        </p:nvCxnSpPr>
        <p:spPr>
          <a:xfrm>
            <a:off x="3778175" y="44091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32"/>
          <p:cNvCxnSpPr>
            <a:stCxn id="360" idx="0"/>
            <a:endCxn id="360" idx="2"/>
          </p:cNvCxnSpPr>
          <p:nvPr/>
        </p:nvCxnSpPr>
        <p:spPr>
          <a:xfrm>
            <a:off x="6000450" y="44091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364" name="Google Shape;364;p32"/>
          <p:cNvCxnSpPr>
            <a:stCxn id="361" idx="0"/>
            <a:endCxn id="361" idx="2"/>
          </p:cNvCxnSpPr>
          <p:nvPr/>
        </p:nvCxnSpPr>
        <p:spPr>
          <a:xfrm>
            <a:off x="8318275" y="4409125"/>
            <a:ext cx="0" cy="8979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32"/>
          <p:cNvCxnSpPr/>
          <p:nvPr/>
        </p:nvCxnSpPr>
        <p:spPr>
          <a:xfrm>
            <a:off x="4035900" y="4858075"/>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366" name="Google Shape;366;p32"/>
          <p:cNvCxnSpPr/>
          <p:nvPr/>
        </p:nvCxnSpPr>
        <p:spPr>
          <a:xfrm>
            <a:off x="6331563" y="4858075"/>
            <a:ext cx="1179000" cy="0"/>
          </a:xfrm>
          <a:prstGeom prst="straightConnector1">
            <a:avLst/>
          </a:prstGeom>
          <a:noFill/>
          <a:ln w="9525" cap="flat" cmpd="sng">
            <a:solidFill>
              <a:schemeClr val="dk2"/>
            </a:solidFill>
            <a:prstDash val="solid"/>
            <a:round/>
            <a:headEnd type="none" w="med" len="med"/>
            <a:tailEnd type="triangle" w="med" len="med"/>
          </a:ln>
        </p:spPr>
      </p:cxnSp>
      <p:sp>
        <p:nvSpPr>
          <p:cNvPr id="367" name="Google Shape;367;p32"/>
          <p:cNvSpPr txBox="1"/>
          <p:nvPr/>
        </p:nvSpPr>
        <p:spPr>
          <a:xfrm>
            <a:off x="2992625" y="5622725"/>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368" name="Google Shape;368;p32"/>
          <p:cNvCxnSpPr/>
          <p:nvPr/>
        </p:nvCxnSpPr>
        <p:spPr>
          <a:xfrm rot="10800000">
            <a:off x="3441575" y="5124025"/>
            <a:ext cx="0" cy="623400"/>
          </a:xfrm>
          <a:prstGeom prst="straightConnector1">
            <a:avLst/>
          </a:prstGeom>
          <a:noFill/>
          <a:ln w="9525" cap="flat" cmpd="sng">
            <a:solidFill>
              <a:schemeClr val="dk2"/>
            </a:solidFill>
            <a:prstDash val="solid"/>
            <a:round/>
            <a:headEnd type="none" w="med" len="med"/>
            <a:tailEnd type="triangle" w="med" len="med"/>
          </a:ln>
        </p:spPr>
      </p:cxnSp>
      <p:cxnSp>
        <p:nvCxnSpPr>
          <p:cNvPr id="369" name="Google Shape;369;p32"/>
          <p:cNvCxnSpPr/>
          <p:nvPr/>
        </p:nvCxnSpPr>
        <p:spPr>
          <a:xfrm>
            <a:off x="4295200" y="5126775"/>
            <a:ext cx="9900" cy="103650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32"/>
          <p:cNvCxnSpPr/>
          <p:nvPr/>
        </p:nvCxnSpPr>
        <p:spPr>
          <a:xfrm>
            <a:off x="4305075" y="6163225"/>
            <a:ext cx="3419100" cy="270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32"/>
          <p:cNvCxnSpPr/>
          <p:nvPr/>
        </p:nvCxnSpPr>
        <p:spPr>
          <a:xfrm rot="10800000" flipH="1">
            <a:off x="7724200" y="5123900"/>
            <a:ext cx="9900" cy="1059300"/>
          </a:xfrm>
          <a:prstGeom prst="straightConnector1">
            <a:avLst/>
          </a:prstGeom>
          <a:noFill/>
          <a:ln w="9525" cap="flat" cmpd="sng">
            <a:solidFill>
              <a:schemeClr val="dk2"/>
            </a:solidFill>
            <a:prstDash val="solid"/>
            <a:round/>
            <a:headEnd type="none" w="med" len="med"/>
            <a:tailEnd type="triangle" w="med" len="med"/>
          </a:ln>
        </p:spPr>
      </p:cxnSp>
      <p:sp>
        <p:nvSpPr>
          <p:cNvPr id="372" name="Google Shape;372;p32"/>
          <p:cNvSpPr/>
          <p:nvPr/>
        </p:nvSpPr>
        <p:spPr>
          <a:xfrm>
            <a:off x="4503063" y="4581025"/>
            <a:ext cx="435900" cy="5541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73" name="Google Shape;373;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cxnSp>
        <p:nvCxnSpPr>
          <p:cNvPr id="374" name="Google Shape;374;p32"/>
          <p:cNvCxnSpPr/>
          <p:nvPr/>
        </p:nvCxnSpPr>
        <p:spPr>
          <a:xfrm flipH="1">
            <a:off x="5483225" y="4177275"/>
            <a:ext cx="1048500" cy="1323300"/>
          </a:xfrm>
          <a:prstGeom prst="straightConnector1">
            <a:avLst/>
          </a:prstGeom>
          <a:noFill/>
          <a:ln w="9525" cap="flat" cmpd="sng">
            <a:solidFill>
              <a:srgbClr val="FF0000"/>
            </a:solidFill>
            <a:prstDash val="solid"/>
            <a:round/>
            <a:headEnd type="none" w="med" len="med"/>
            <a:tailEnd type="none" w="med" len="med"/>
          </a:ln>
        </p:spPr>
      </p:cxnSp>
      <p:cxnSp>
        <p:nvCxnSpPr>
          <p:cNvPr id="375" name="Google Shape;375;p32"/>
          <p:cNvCxnSpPr/>
          <p:nvPr/>
        </p:nvCxnSpPr>
        <p:spPr>
          <a:xfrm>
            <a:off x="5397325" y="4211650"/>
            <a:ext cx="1185900" cy="12720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Deleting a node from a specified location - Algorithm</a:t>
            </a:r>
            <a:endParaRPr/>
          </a:p>
        </p:txBody>
      </p:sp>
      <p:sp>
        <p:nvSpPr>
          <p:cNvPr id="382" name="Google Shape;382;p3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graphicFrame>
        <p:nvGraphicFramePr>
          <p:cNvPr id="383" name="Google Shape;383;p33"/>
          <p:cNvGraphicFramePr/>
          <p:nvPr>
            <p:extLst>
              <p:ext uri="{D42A27DB-BD31-4B8C-83A1-F6EECF244321}">
                <p14:modId xmlns:p14="http://schemas.microsoft.com/office/powerpoint/2010/main" val="1488360140"/>
              </p:ext>
            </p:extLst>
          </p:nvPr>
        </p:nvGraphicFramePr>
        <p:xfrm>
          <a:off x="1968000" y="1882304"/>
          <a:ext cx="8014200" cy="4037203"/>
        </p:xfrm>
        <a:graphic>
          <a:graphicData uri="http://schemas.openxmlformats.org/drawingml/2006/table">
            <a:tbl>
              <a:tblPr>
                <a:noFill/>
                <a:tableStyleId>{08AE5278-A3B0-4F5D-981C-DD7F8CBB3075}</a:tableStyleId>
              </a:tblPr>
              <a:tblGrid>
                <a:gridCol w="8014200">
                  <a:extLst>
                    <a:ext uri="{9D8B030D-6E8A-4147-A177-3AD203B41FA5}">
                      <a16:colId xmlns:a16="http://schemas.microsoft.com/office/drawing/2014/main" val="20000"/>
                    </a:ext>
                  </a:extLst>
                </a:gridCol>
              </a:tblGrid>
              <a:tr h="3442000">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void </a:t>
                      </a:r>
                      <a:r>
                        <a:rPr lang="en-US" sz="1400" b="1" dirty="0" err="1">
                          <a:solidFill>
                            <a:srgbClr val="FFC66D"/>
                          </a:solidFill>
                          <a:latin typeface="Consolas"/>
                          <a:ea typeface="Consolas"/>
                          <a:cs typeface="Consolas"/>
                          <a:sym typeface="Consolas"/>
                        </a:rPr>
                        <a:t>delete_nth_node</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head_ref</a:t>
                      </a:r>
                      <a:r>
                        <a:rPr lang="en-US" sz="1400" b="1" dirty="0">
                          <a:solidFill>
                            <a:srgbClr val="CC7832"/>
                          </a:solidFill>
                          <a:latin typeface="Consolas"/>
                          <a:ea typeface="Consolas"/>
                          <a:cs typeface="Consolas"/>
                          <a:sym typeface="Consolas"/>
                        </a:rPr>
                        <a:t>, int </a:t>
                      </a:r>
                      <a:r>
                        <a:rPr lang="en-US" sz="1400" b="1" dirty="0">
                          <a:solidFill>
                            <a:srgbClr val="A9B7C6"/>
                          </a:solidFill>
                          <a:latin typeface="Consolas"/>
                          <a:ea typeface="Consolas"/>
                          <a:cs typeface="Consolas"/>
                          <a:sym typeface="Consolas"/>
                        </a:rPr>
                        <a:t>position)</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If linked list is empty</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if </a:t>
                      </a:r>
                      <a:r>
                        <a:rPr lang="en-US" sz="1400" b="1" dirty="0">
                          <a:solidFill>
                            <a:srgbClr val="A9B7C6"/>
                          </a:solidFill>
                          <a:latin typeface="Consolas"/>
                          <a:ea typeface="Consolas"/>
                          <a:cs typeface="Consolas"/>
                          <a:sym typeface="Consolas"/>
                        </a:rPr>
                        <a:t>(*</a:t>
                      </a:r>
                      <a:r>
                        <a:rPr lang="en-US" sz="1400" b="1" dirty="0" err="1">
                          <a:solidFill>
                            <a:srgbClr val="A9B7C6"/>
                          </a:solidFill>
                          <a:latin typeface="Consolas"/>
                          <a:ea typeface="Consolas"/>
                          <a:cs typeface="Consolas"/>
                          <a:sym typeface="Consolas"/>
                        </a:rPr>
                        <a:t>head_ref</a:t>
                      </a:r>
                      <a:r>
                        <a:rPr lang="en-US" sz="1400" b="1" dirty="0">
                          <a:solidFill>
                            <a:srgbClr val="A9B7C6"/>
                          </a:solidFill>
                          <a:latin typeface="Consolas"/>
                          <a:ea typeface="Consolas"/>
                          <a:cs typeface="Consolas"/>
                          <a:sym typeface="Consolas"/>
                        </a:rPr>
                        <a:t> == NULL)</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Store head node</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a:t>
                      </a:r>
                      <a:r>
                        <a:rPr lang="en-US" sz="1400" b="1" dirty="0">
                          <a:solidFill>
                            <a:srgbClr val="A9B7C6"/>
                          </a:solidFill>
                          <a:latin typeface="Consolas"/>
                          <a:ea typeface="Consolas"/>
                          <a:cs typeface="Consolas"/>
                          <a:sym typeface="Consolas"/>
                        </a:rPr>
                        <a:t>* temp = *</a:t>
                      </a:r>
                      <a:r>
                        <a:rPr lang="en-US" sz="1400" b="1" dirty="0" err="1">
                          <a:solidFill>
                            <a:srgbClr val="A9B7C6"/>
                          </a:solidFill>
                          <a:latin typeface="Consolas"/>
                          <a:ea typeface="Consolas"/>
                          <a:cs typeface="Consolas"/>
                          <a:sym typeface="Consolas"/>
                        </a:rPr>
                        <a:t>head_ref</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If head needs to be removed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if </a:t>
                      </a:r>
                      <a:r>
                        <a:rPr lang="en-US" sz="1400" b="1" dirty="0">
                          <a:solidFill>
                            <a:srgbClr val="A9B7C6"/>
                          </a:solidFill>
                          <a:latin typeface="Consolas"/>
                          <a:ea typeface="Consolas"/>
                          <a:cs typeface="Consolas"/>
                          <a:sym typeface="Consolas"/>
                        </a:rPr>
                        <a:t>(position == </a:t>
                      </a:r>
                      <a:r>
                        <a:rPr lang="en-US" sz="1400" b="1" dirty="0">
                          <a:solidFill>
                            <a:srgbClr val="6897BB"/>
                          </a:solidFill>
                          <a:latin typeface="Consolas"/>
                          <a:ea typeface="Consolas"/>
                          <a:cs typeface="Consolas"/>
                          <a:sym typeface="Consolas"/>
                        </a:rPr>
                        <a:t>0</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head_ref</a:t>
                      </a:r>
                      <a:r>
                        <a:rPr lang="en-US" sz="1400" b="1" dirty="0">
                          <a:solidFill>
                            <a:srgbClr val="A9B7C6"/>
                          </a:solidFill>
                          <a:latin typeface="Consolas"/>
                          <a:ea typeface="Consolas"/>
                          <a:cs typeface="Consolas"/>
                          <a:sym typeface="Consolas"/>
                        </a:rPr>
                        <a:t> = temp-&gt;</a:t>
                      </a:r>
                      <a:r>
                        <a:rPr lang="en-US" sz="1400" b="1" dirty="0">
                          <a:solidFill>
                            <a:srgbClr val="9373A5"/>
                          </a:solidFill>
                          <a:latin typeface="Consolas"/>
                          <a:ea typeface="Consolas"/>
                          <a:cs typeface="Consolas"/>
                          <a:sym typeface="Consolas"/>
                        </a:rPr>
                        <a:t>next</a:t>
                      </a: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Change head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free(temp)</a:t>
                      </a: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free old head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None/>
                      </a:pP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a:t>
                      </a: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384" name="Google Shape;384;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Deleting a node from a specified location - Algorithm - Continue</a:t>
            </a:r>
            <a:endParaRPr/>
          </a:p>
        </p:txBody>
      </p:sp>
      <p:sp>
        <p:nvSpPr>
          <p:cNvPr id="391" name="Google Shape;391;p3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graphicFrame>
        <p:nvGraphicFramePr>
          <p:cNvPr id="392" name="Google Shape;392;p34"/>
          <p:cNvGraphicFramePr/>
          <p:nvPr>
            <p:extLst>
              <p:ext uri="{D42A27DB-BD31-4B8C-83A1-F6EECF244321}">
                <p14:modId xmlns:p14="http://schemas.microsoft.com/office/powerpoint/2010/main" val="651619300"/>
              </p:ext>
            </p:extLst>
          </p:nvPr>
        </p:nvGraphicFramePr>
        <p:xfrm>
          <a:off x="1969430" y="1882304"/>
          <a:ext cx="8253140" cy="4282567"/>
        </p:xfrm>
        <a:graphic>
          <a:graphicData uri="http://schemas.openxmlformats.org/drawingml/2006/table">
            <a:tbl>
              <a:tblPr>
                <a:noFill/>
                <a:tableStyleId>{08AE5278-A3B0-4F5D-981C-DD7F8CBB3075}</a:tableStyleId>
              </a:tblPr>
              <a:tblGrid>
                <a:gridCol w="8253140">
                  <a:extLst>
                    <a:ext uri="{9D8B030D-6E8A-4147-A177-3AD203B41FA5}">
                      <a16:colId xmlns:a16="http://schemas.microsoft.com/office/drawing/2014/main" val="20000"/>
                    </a:ext>
                  </a:extLst>
                </a:gridCol>
              </a:tblGrid>
              <a:tr h="3447612">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 Find previous node of the node to be deleted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for </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int </a:t>
                      </a:r>
                      <a:r>
                        <a:rPr lang="en-US" sz="1400" b="1" dirty="0" err="1">
                          <a:solidFill>
                            <a:srgbClr val="A9B7C6"/>
                          </a:solidFill>
                          <a:latin typeface="Consolas"/>
                          <a:ea typeface="Consolas"/>
                          <a:cs typeface="Consolas"/>
                          <a:sym typeface="Consolas"/>
                        </a:rPr>
                        <a:t>i</a:t>
                      </a:r>
                      <a:r>
                        <a:rPr lang="en-US" sz="1400" b="1" dirty="0">
                          <a:solidFill>
                            <a:srgbClr val="A9B7C6"/>
                          </a:solidFill>
                          <a:latin typeface="Consolas"/>
                          <a:ea typeface="Consolas"/>
                          <a:cs typeface="Consolas"/>
                          <a:sym typeface="Consolas"/>
                        </a:rPr>
                        <a:t>=</a:t>
                      </a:r>
                      <a:r>
                        <a:rPr lang="en-US" sz="1400" b="1" dirty="0">
                          <a:solidFill>
                            <a:srgbClr val="6897BB"/>
                          </a:solidFill>
                          <a:latin typeface="Consolas"/>
                          <a:ea typeface="Consolas"/>
                          <a:cs typeface="Consolas"/>
                          <a:sym typeface="Consolas"/>
                        </a:rPr>
                        <a:t>0</a:t>
                      </a:r>
                      <a:r>
                        <a:rPr lang="en-US" sz="1400" b="1" dirty="0">
                          <a:solidFill>
                            <a:srgbClr val="CC7832"/>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temp!=NULL &amp;&amp; </a:t>
                      </a:r>
                      <a:r>
                        <a:rPr lang="en-US" sz="1400" b="1" dirty="0" err="1">
                          <a:solidFill>
                            <a:srgbClr val="A9B7C6"/>
                          </a:solidFill>
                          <a:latin typeface="Consolas"/>
                          <a:ea typeface="Consolas"/>
                          <a:cs typeface="Consolas"/>
                          <a:sym typeface="Consolas"/>
                        </a:rPr>
                        <a:t>i</a:t>
                      </a:r>
                      <a:r>
                        <a:rPr lang="en-US" sz="1400" b="1" dirty="0">
                          <a:solidFill>
                            <a:srgbClr val="A9B7C6"/>
                          </a:solidFill>
                          <a:latin typeface="Consolas"/>
                          <a:ea typeface="Consolas"/>
                          <a:cs typeface="Consolas"/>
                          <a:sym typeface="Consolas"/>
                        </a:rPr>
                        <a:t>&lt;position-</a:t>
                      </a:r>
                      <a:r>
                        <a:rPr lang="en-US" sz="1400" b="1" dirty="0">
                          <a:solidFill>
                            <a:srgbClr val="6897BB"/>
                          </a:solidFill>
                          <a:latin typeface="Consolas"/>
                          <a:ea typeface="Consolas"/>
                          <a:cs typeface="Consolas"/>
                          <a:sym typeface="Consolas"/>
                        </a:rPr>
                        <a:t>1</a:t>
                      </a:r>
                      <a:r>
                        <a:rPr lang="en-US" sz="1400" b="1" dirty="0">
                          <a:solidFill>
                            <a:srgbClr val="CC7832"/>
                          </a:solidFill>
                          <a:latin typeface="Consolas"/>
                          <a:ea typeface="Consolas"/>
                          <a:cs typeface="Consolas"/>
                          <a:sym typeface="Consolas"/>
                        </a:rPr>
                        <a:t>; </a:t>
                      </a:r>
                      <a:r>
                        <a:rPr lang="en-US" sz="1400" b="1" dirty="0" err="1">
                          <a:solidFill>
                            <a:srgbClr val="A9B7C6"/>
                          </a:solidFill>
                          <a:latin typeface="Consolas"/>
                          <a:ea typeface="Consolas"/>
                          <a:cs typeface="Consolas"/>
                          <a:sym typeface="Consolas"/>
                        </a:rPr>
                        <a:t>i</a:t>
                      </a: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temp = temp-&gt;next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If position is more than number of nodes</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if </a:t>
                      </a:r>
                      <a:r>
                        <a:rPr lang="en-US" sz="1400" b="1" dirty="0">
                          <a:solidFill>
                            <a:srgbClr val="A9B7C6"/>
                          </a:solidFill>
                          <a:latin typeface="Consolas"/>
                          <a:ea typeface="Consolas"/>
                          <a:cs typeface="Consolas"/>
                          <a:sym typeface="Consolas"/>
                        </a:rPr>
                        <a:t>(temp == NULL || temp-&gt;next == NULL)</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return;</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Node temp-&gt;next is the node to be deleted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 Store pointer to the next of node to be deleted</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*next = temp-&gt;</a:t>
                      </a:r>
                      <a:r>
                        <a:rPr lang="en-US" sz="1400" b="1" dirty="0">
                          <a:solidFill>
                            <a:srgbClr val="9373A5"/>
                          </a:solidFill>
                          <a:latin typeface="Consolas"/>
                          <a:ea typeface="Consolas"/>
                          <a:cs typeface="Consolas"/>
                          <a:sym typeface="Consolas"/>
                        </a:rPr>
                        <a:t>next</a:t>
                      </a:r>
                      <a:r>
                        <a:rPr lang="en-US" sz="1400" b="1" dirty="0">
                          <a:solidFill>
                            <a:srgbClr val="A9B7C6"/>
                          </a:solidFill>
                          <a:latin typeface="Consolas"/>
                          <a:ea typeface="Consolas"/>
                          <a:cs typeface="Consolas"/>
                          <a:sym typeface="Consolas"/>
                        </a:rPr>
                        <a:t>-&gt;next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Unlink the node from linked list</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free(temp-&gt;</a:t>
                      </a:r>
                      <a:r>
                        <a:rPr lang="en-US" sz="1400" b="1" dirty="0">
                          <a:solidFill>
                            <a:srgbClr val="9373A5"/>
                          </a:solidFill>
                          <a:latin typeface="Consolas"/>
                          <a:ea typeface="Consolas"/>
                          <a:cs typeface="Consolas"/>
                          <a:sym typeface="Consolas"/>
                        </a:rPr>
                        <a:t>next</a:t>
                      </a:r>
                      <a:r>
                        <a:rPr lang="en-US" sz="1400" b="1" dirty="0">
                          <a:solidFill>
                            <a:srgbClr val="A9B7C6"/>
                          </a:solidFill>
                          <a:latin typeface="Consolas"/>
                          <a:ea typeface="Consolas"/>
                          <a:cs typeface="Consolas"/>
                          <a:sym typeface="Consolas"/>
                        </a:rPr>
                        <a:t>)</a:t>
                      </a: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Free memory</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808080"/>
                          </a:solidFill>
                          <a:latin typeface="Consolas"/>
                          <a:ea typeface="Consolas"/>
                          <a:cs typeface="Consolas"/>
                          <a:sym typeface="Consolas"/>
                        </a:rPr>
                        <a:t>   </a:t>
                      </a:r>
                      <a:r>
                        <a:rPr lang="en-US" sz="1400" b="1" dirty="0">
                          <a:solidFill>
                            <a:srgbClr val="A9B7C6"/>
                          </a:solidFill>
                          <a:latin typeface="Consolas"/>
                          <a:ea typeface="Consolas"/>
                          <a:cs typeface="Consolas"/>
                          <a:sym typeface="Consolas"/>
                        </a:rPr>
                        <a:t>temp-&gt;</a:t>
                      </a:r>
                      <a:r>
                        <a:rPr lang="en-US" sz="1400" b="1" dirty="0">
                          <a:solidFill>
                            <a:srgbClr val="9373A5"/>
                          </a:solidFill>
                          <a:latin typeface="Consolas"/>
                          <a:ea typeface="Consolas"/>
                          <a:cs typeface="Consolas"/>
                          <a:sym typeface="Consolas"/>
                        </a:rPr>
                        <a:t>next </a:t>
                      </a:r>
                      <a:r>
                        <a:rPr lang="en-US" sz="1400" b="1" dirty="0">
                          <a:solidFill>
                            <a:srgbClr val="A9B7C6"/>
                          </a:solidFill>
                          <a:latin typeface="Consolas"/>
                          <a:ea typeface="Consolas"/>
                          <a:cs typeface="Consolas"/>
                          <a:sym typeface="Consolas"/>
                        </a:rPr>
                        <a:t>= next</a:t>
                      </a:r>
                      <a:r>
                        <a:rPr lang="en-US" sz="1400" b="1" dirty="0">
                          <a:solidFill>
                            <a:srgbClr val="CC7832"/>
                          </a:solidFill>
                          <a:latin typeface="Consolas"/>
                          <a:ea typeface="Consolas"/>
                          <a:cs typeface="Consolas"/>
                          <a:sym typeface="Consolas"/>
                        </a:rPr>
                        <a:t>;  </a:t>
                      </a:r>
                      <a:r>
                        <a:rPr lang="en-US" sz="1400" b="1" dirty="0">
                          <a:solidFill>
                            <a:srgbClr val="808080"/>
                          </a:solidFill>
                          <a:latin typeface="Consolas"/>
                          <a:ea typeface="Consolas"/>
                          <a:cs typeface="Consolas"/>
                          <a:sym typeface="Consolas"/>
                        </a:rPr>
                        <a:t>// Unlink the deleted node from list</a:t>
                      </a:r>
                      <a:endParaRPr sz="1400" b="1"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a:t>
                      </a:r>
                      <a:endParaRPr sz="1400" b="1" dirty="0">
                        <a:solidFill>
                          <a:srgbClr val="A9B7C6"/>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393" name="Google Shape;393;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Types of Linked List</a:t>
            </a:r>
            <a:endParaRPr/>
          </a:p>
        </p:txBody>
      </p:sp>
      <p:sp>
        <p:nvSpPr>
          <p:cNvPr id="400" name="Google Shape;400;p3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76200" lvl="0" indent="0" algn="l" rtl="0">
              <a:lnSpc>
                <a:spcPct val="100000"/>
              </a:lnSpc>
              <a:spcBef>
                <a:spcPts val="1000"/>
              </a:spcBef>
              <a:spcAft>
                <a:spcPts val="0"/>
              </a:spcAft>
              <a:buSzPts val="2400"/>
              <a:buNone/>
            </a:pPr>
            <a:r>
              <a:rPr lang="en-US" dirty="0"/>
              <a:t>Mainly there are 4 types of Linked List:</a:t>
            </a:r>
            <a:endParaRPr dirty="0"/>
          </a:p>
          <a:p>
            <a:pPr lvl="1" indent="-457200">
              <a:lnSpc>
                <a:spcPct val="100000"/>
              </a:lnSpc>
              <a:spcBef>
                <a:spcPts val="1000"/>
              </a:spcBef>
              <a:buFont typeface="+mj-lt"/>
              <a:buAutoNum type="arabicPeriod"/>
            </a:pPr>
            <a:r>
              <a:rPr lang="en-US" dirty="0"/>
              <a:t>Singly Linked List</a:t>
            </a:r>
            <a:endParaRPr dirty="0"/>
          </a:p>
          <a:p>
            <a:pPr lvl="1" indent="-457200">
              <a:lnSpc>
                <a:spcPct val="100000"/>
              </a:lnSpc>
              <a:spcBef>
                <a:spcPts val="1000"/>
              </a:spcBef>
              <a:buFont typeface="+mj-lt"/>
              <a:buAutoNum type="arabicPeriod"/>
            </a:pPr>
            <a:r>
              <a:rPr lang="en-US" dirty="0"/>
              <a:t>Doubly Linked List</a:t>
            </a:r>
            <a:endParaRPr dirty="0"/>
          </a:p>
          <a:p>
            <a:pPr lvl="1" indent="-457200">
              <a:lnSpc>
                <a:spcPct val="100000"/>
              </a:lnSpc>
              <a:spcBef>
                <a:spcPts val="1000"/>
              </a:spcBef>
              <a:buFont typeface="+mj-lt"/>
              <a:buAutoNum type="arabicPeriod"/>
            </a:pPr>
            <a:r>
              <a:rPr lang="en-US" dirty="0"/>
              <a:t>Circular Linked List</a:t>
            </a:r>
            <a:endParaRPr dirty="0"/>
          </a:p>
          <a:p>
            <a:pPr lvl="1" indent="-457200">
              <a:lnSpc>
                <a:spcPct val="100000"/>
              </a:lnSpc>
              <a:spcBef>
                <a:spcPts val="1000"/>
              </a:spcBef>
              <a:buFont typeface="+mj-lt"/>
              <a:buAutoNum type="arabicPeriod"/>
            </a:pPr>
            <a:r>
              <a:rPr lang="en-US" dirty="0"/>
              <a:t>Doubly Circular Linked List</a:t>
            </a:r>
            <a:endParaRPr dirty="0"/>
          </a:p>
          <a:p>
            <a:pPr marL="76200" lvl="0" indent="0" algn="l" rtl="0">
              <a:lnSpc>
                <a:spcPct val="100000"/>
              </a:lnSpc>
              <a:spcBef>
                <a:spcPts val="1000"/>
              </a:spcBef>
              <a:spcAft>
                <a:spcPts val="0"/>
              </a:spcAft>
              <a:buSzPts val="2400"/>
              <a:buNone/>
            </a:pPr>
            <a:r>
              <a:rPr lang="en-US" dirty="0"/>
              <a:t>Until here, we have discussed about Singly Linked List which </a:t>
            </a:r>
            <a:r>
              <a:rPr lang="en-US" dirty="0">
                <a:solidFill>
                  <a:srgbClr val="333333"/>
                </a:solidFill>
                <a:highlight>
                  <a:srgbClr val="FFFFFF"/>
                </a:highlight>
              </a:rPr>
              <a:t>is the commonly used linked list in programs.</a:t>
            </a:r>
            <a:endParaRPr dirty="0"/>
          </a:p>
          <a:p>
            <a:pPr marL="0" lvl="0" indent="0" algn="l" rtl="0">
              <a:lnSpc>
                <a:spcPct val="100000"/>
              </a:lnSpc>
              <a:spcBef>
                <a:spcPts val="1000"/>
              </a:spcBef>
              <a:spcAft>
                <a:spcPts val="0"/>
              </a:spcAft>
              <a:buNone/>
            </a:pPr>
            <a:endParaRPr dirty="0"/>
          </a:p>
        </p:txBody>
      </p:sp>
      <p:sp>
        <p:nvSpPr>
          <p:cNvPr id="401" name="Google Shape;401;p3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
        <p:nvSpPr>
          <p:cNvPr id="402" name="Google Shape;402;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Doubly Linked List</a:t>
            </a:r>
            <a:endParaRPr/>
          </a:p>
        </p:txBody>
      </p:sp>
      <p:sp>
        <p:nvSpPr>
          <p:cNvPr id="409" name="Google Shape;409;p3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r>
              <a:rPr lang="en-US" dirty="0">
                <a:solidFill>
                  <a:srgbClr val="333333"/>
                </a:solidFill>
                <a:highlight>
                  <a:srgbClr val="FFFFFF"/>
                </a:highlight>
              </a:rPr>
              <a:t>A doubly linked list is a list that has</a:t>
            </a:r>
            <a:r>
              <a:rPr lang="en-US" b="1" dirty="0">
                <a:solidFill>
                  <a:srgbClr val="333333"/>
                </a:solidFill>
                <a:highlight>
                  <a:srgbClr val="FFFFFF"/>
                </a:highlight>
              </a:rPr>
              <a:t> three parts</a:t>
            </a:r>
            <a:r>
              <a:rPr lang="en-US" dirty="0">
                <a:solidFill>
                  <a:srgbClr val="333333"/>
                </a:solidFill>
                <a:highlight>
                  <a:srgbClr val="FFFFFF"/>
                </a:highlight>
              </a:rPr>
              <a:t> in a single node: </a:t>
            </a:r>
            <a:endParaRPr dirty="0">
              <a:solidFill>
                <a:srgbClr val="333333"/>
              </a:solidFill>
              <a:highlight>
                <a:srgbClr val="FFFFFF"/>
              </a:highlight>
            </a:endParaRPr>
          </a:p>
          <a:p>
            <a:pPr marL="457200" lvl="0" indent="-381000" algn="l" rtl="0">
              <a:lnSpc>
                <a:spcPct val="100000"/>
              </a:lnSpc>
              <a:spcBef>
                <a:spcPts val="1000"/>
              </a:spcBef>
              <a:spcAft>
                <a:spcPts val="0"/>
              </a:spcAft>
              <a:buClr>
                <a:srgbClr val="333333"/>
              </a:buClr>
              <a:buSzPts val="2400"/>
              <a:buChar char="•"/>
            </a:pPr>
            <a:r>
              <a:rPr lang="en-US" dirty="0">
                <a:solidFill>
                  <a:srgbClr val="333333"/>
                </a:solidFill>
                <a:highlight>
                  <a:srgbClr val="FFFFFF"/>
                </a:highlight>
              </a:rPr>
              <a:t> a data part</a:t>
            </a:r>
            <a:endParaRPr dirty="0">
              <a:solidFill>
                <a:srgbClr val="333333"/>
              </a:solidFill>
              <a:highlight>
                <a:srgbClr val="FFFFFF"/>
              </a:highlight>
            </a:endParaRPr>
          </a:p>
          <a:p>
            <a:pPr marL="457200" lvl="0" indent="-381000" algn="l" rtl="0">
              <a:lnSpc>
                <a:spcPct val="100000"/>
              </a:lnSpc>
              <a:spcBef>
                <a:spcPts val="0"/>
              </a:spcBef>
              <a:spcAft>
                <a:spcPts val="0"/>
              </a:spcAft>
              <a:buClr>
                <a:srgbClr val="333333"/>
              </a:buClr>
              <a:buSzPts val="2400"/>
              <a:buChar char="•"/>
            </a:pPr>
            <a:r>
              <a:rPr lang="en-US" dirty="0">
                <a:solidFill>
                  <a:srgbClr val="333333"/>
                </a:solidFill>
                <a:highlight>
                  <a:srgbClr val="FFFFFF"/>
                </a:highlight>
              </a:rPr>
              <a:t> a pointer to </a:t>
            </a:r>
            <a:r>
              <a:rPr lang="en-US" b="1" dirty="0">
                <a:solidFill>
                  <a:srgbClr val="333333"/>
                </a:solidFill>
                <a:highlight>
                  <a:srgbClr val="FFFFFF"/>
                </a:highlight>
              </a:rPr>
              <a:t>its previous node</a:t>
            </a:r>
            <a:endParaRPr b="1" dirty="0">
              <a:solidFill>
                <a:srgbClr val="333333"/>
              </a:solidFill>
              <a:highlight>
                <a:srgbClr val="FFFFFF"/>
              </a:highlight>
            </a:endParaRPr>
          </a:p>
          <a:p>
            <a:pPr marL="457200" lvl="0" indent="-381000" algn="l" rtl="0">
              <a:lnSpc>
                <a:spcPct val="100000"/>
              </a:lnSpc>
              <a:spcBef>
                <a:spcPts val="0"/>
              </a:spcBef>
              <a:spcAft>
                <a:spcPts val="0"/>
              </a:spcAft>
              <a:buClr>
                <a:srgbClr val="333333"/>
              </a:buClr>
              <a:buSzPts val="2400"/>
              <a:buChar char="•"/>
            </a:pPr>
            <a:r>
              <a:rPr lang="en-US" dirty="0">
                <a:solidFill>
                  <a:srgbClr val="333333"/>
                </a:solidFill>
                <a:highlight>
                  <a:srgbClr val="FFFFFF"/>
                </a:highlight>
              </a:rPr>
              <a:t> a pointer to the </a:t>
            </a:r>
            <a:r>
              <a:rPr lang="en-US" b="1" dirty="0">
                <a:solidFill>
                  <a:srgbClr val="333333"/>
                </a:solidFill>
                <a:highlight>
                  <a:srgbClr val="FFFFFF"/>
                </a:highlight>
              </a:rPr>
              <a:t>next node</a:t>
            </a:r>
            <a:endParaRPr b="1" dirty="0">
              <a:solidFill>
                <a:srgbClr val="333333"/>
              </a:solidFill>
              <a:highlight>
                <a:srgbClr val="FFFFFF"/>
              </a:highlight>
            </a:endParaRPr>
          </a:p>
          <a:p>
            <a:pPr marL="0" lvl="0" indent="0" algn="l" rtl="0">
              <a:lnSpc>
                <a:spcPct val="100000"/>
              </a:lnSpc>
              <a:spcBef>
                <a:spcPts val="1000"/>
              </a:spcBef>
              <a:spcAft>
                <a:spcPts val="0"/>
              </a:spcAft>
              <a:buNone/>
            </a:pPr>
            <a:r>
              <a:rPr lang="en-US" dirty="0"/>
              <a:t>So a node is represented as:</a:t>
            </a:r>
            <a:endParaRPr dirty="0">
              <a:solidFill>
                <a:srgbClr val="333333"/>
              </a:solidFill>
            </a:endParaRPr>
          </a:p>
        </p:txBody>
      </p:sp>
      <p:sp>
        <p:nvSpPr>
          <p:cNvPr id="410" name="Google Shape;410;p3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
        <p:nvSpPr>
          <p:cNvPr id="411" name="Google Shape;411;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graphicFrame>
        <p:nvGraphicFramePr>
          <p:cNvPr id="412" name="Google Shape;412;p36"/>
          <p:cNvGraphicFramePr/>
          <p:nvPr>
            <p:extLst>
              <p:ext uri="{D42A27DB-BD31-4B8C-83A1-F6EECF244321}">
                <p14:modId xmlns:p14="http://schemas.microsoft.com/office/powerpoint/2010/main" val="903469311"/>
              </p:ext>
            </p:extLst>
          </p:nvPr>
        </p:nvGraphicFramePr>
        <p:xfrm>
          <a:off x="3899375" y="4175025"/>
          <a:ext cx="3701450" cy="1338199"/>
        </p:xfrm>
        <a:graphic>
          <a:graphicData uri="http://schemas.openxmlformats.org/drawingml/2006/table">
            <a:tbl>
              <a:tblPr>
                <a:noFill/>
                <a:tableStyleId>{08AE5278-A3B0-4F5D-981C-DD7F8CBB3075}</a:tableStyleId>
              </a:tblPr>
              <a:tblGrid>
                <a:gridCol w="3701450">
                  <a:extLst>
                    <a:ext uri="{9D8B030D-6E8A-4147-A177-3AD203B41FA5}">
                      <a16:colId xmlns:a16="http://schemas.microsoft.com/office/drawing/2014/main" val="20000"/>
                    </a:ext>
                  </a:extLst>
                </a:gridCol>
              </a:tblGrid>
              <a:tr h="1329130">
                <a:tc>
                  <a: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struct </a:t>
                      </a:r>
                      <a:r>
                        <a:rPr lang="en-US" sz="1400" b="1" dirty="0">
                          <a:solidFill>
                            <a:srgbClr val="A9B7C6"/>
                          </a:solidFill>
                          <a:latin typeface="Consolas"/>
                          <a:ea typeface="Consolas"/>
                          <a:cs typeface="Consolas"/>
                          <a:sym typeface="Consolas"/>
                        </a:rPr>
                        <a:t>node{</a:t>
                      </a:r>
                      <a:endParaRPr sz="1400" b="1"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r>
                        <a:rPr lang="en-US" sz="1400" b="1" dirty="0">
                          <a:solidFill>
                            <a:srgbClr val="CC7832"/>
                          </a:solidFill>
                          <a:latin typeface="Consolas"/>
                          <a:ea typeface="Consolas"/>
                          <a:cs typeface="Consolas"/>
                          <a:sym typeface="Consolas"/>
                        </a:rPr>
                        <a:t>int </a:t>
                      </a:r>
                      <a:r>
                        <a:rPr lang="en-US" sz="1400" b="1" dirty="0">
                          <a:solidFill>
                            <a:srgbClr val="9373A5"/>
                          </a:solidFill>
                          <a:latin typeface="Consolas"/>
                          <a:ea typeface="Consolas"/>
                          <a:cs typeface="Consolas"/>
                          <a:sym typeface="Consolas"/>
                        </a:rPr>
                        <a:t>data</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a:t>
                      </a:r>
                      <a:r>
                        <a:rPr lang="en-US" sz="1400" b="1" dirty="0">
                          <a:solidFill>
                            <a:srgbClr val="9373A5"/>
                          </a:solidFill>
                          <a:latin typeface="Consolas"/>
                          <a:ea typeface="Consolas"/>
                          <a:cs typeface="Consolas"/>
                          <a:sym typeface="Consolas"/>
                        </a:rPr>
                        <a:t>next</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CC7832"/>
                          </a:solidFill>
                          <a:latin typeface="Consolas"/>
                          <a:ea typeface="Consolas"/>
                          <a:cs typeface="Consolas"/>
                          <a:sym typeface="Consolas"/>
                        </a:rPr>
                        <a:t>   struct </a:t>
                      </a:r>
                      <a:r>
                        <a:rPr lang="en-US" sz="1400" b="1" dirty="0">
                          <a:solidFill>
                            <a:srgbClr val="B5B6E3"/>
                          </a:solidFill>
                          <a:latin typeface="Consolas"/>
                          <a:ea typeface="Consolas"/>
                          <a:cs typeface="Consolas"/>
                          <a:sym typeface="Consolas"/>
                        </a:rPr>
                        <a:t>node </a:t>
                      </a:r>
                      <a:r>
                        <a:rPr lang="en-US" sz="1400" b="1" dirty="0">
                          <a:solidFill>
                            <a:srgbClr val="A9B7C6"/>
                          </a:solidFill>
                          <a:latin typeface="Consolas"/>
                          <a:ea typeface="Consolas"/>
                          <a:cs typeface="Consolas"/>
                          <a:sym typeface="Consolas"/>
                        </a:rPr>
                        <a:t>*</a:t>
                      </a:r>
                      <a:r>
                        <a:rPr lang="en-US" sz="1400" b="1" dirty="0" err="1">
                          <a:solidFill>
                            <a:srgbClr val="9373A5"/>
                          </a:solidFill>
                          <a:latin typeface="Consolas"/>
                          <a:ea typeface="Consolas"/>
                          <a:cs typeface="Consolas"/>
                          <a:sym typeface="Consolas"/>
                        </a:rPr>
                        <a:t>prev</a:t>
                      </a:r>
                      <a:r>
                        <a:rPr lang="en-US" sz="1400" b="1" dirty="0">
                          <a:solidFill>
                            <a:srgbClr val="CC7832"/>
                          </a:solidFill>
                          <a:latin typeface="Consolas"/>
                          <a:ea typeface="Consolas"/>
                          <a:cs typeface="Consolas"/>
                          <a:sym typeface="Consolas"/>
                        </a:rPr>
                        <a:t>;</a:t>
                      </a:r>
                      <a:endParaRPr sz="1400" b="1"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b="1" dirty="0">
                          <a:solidFill>
                            <a:srgbClr val="A9B7C6"/>
                          </a:solidFill>
                          <a:latin typeface="Consolas"/>
                          <a:ea typeface="Consolas"/>
                          <a:cs typeface="Consolas"/>
                          <a:sym typeface="Consolas"/>
                        </a:rPr>
                        <a:t>} </a:t>
                      </a:r>
                      <a:endParaRPr sz="1400" b="1" dirty="0">
                        <a:solidFill>
                          <a:srgbClr val="A9B7C6"/>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333333"/>
                </a:solidFill>
                <a:highlight>
                  <a:srgbClr val="FFFFFF"/>
                </a:highlight>
              </a:rPr>
              <a:t>Advantages of Doubly Linked List</a:t>
            </a:r>
            <a:endParaRPr/>
          </a:p>
        </p:txBody>
      </p:sp>
      <p:sp>
        <p:nvSpPr>
          <p:cNvPr id="419" name="Google Shape;419;p3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pic>
        <p:nvPicPr>
          <p:cNvPr id="420" name="Google Shape;420;p37"/>
          <p:cNvPicPr preferRelativeResize="0"/>
          <p:nvPr/>
        </p:nvPicPr>
        <p:blipFill rotWithShape="1">
          <a:blip r:embed="rId3">
            <a:alphaModFix/>
          </a:blip>
          <a:srcRect t="12375" b="24257"/>
          <a:stretch/>
        </p:blipFill>
        <p:spPr>
          <a:xfrm>
            <a:off x="1674100" y="4820012"/>
            <a:ext cx="9388824" cy="1220050"/>
          </a:xfrm>
          <a:prstGeom prst="rect">
            <a:avLst/>
          </a:prstGeom>
          <a:noFill/>
          <a:ln>
            <a:noFill/>
          </a:ln>
        </p:spPr>
      </p:pic>
      <p:sp>
        <p:nvSpPr>
          <p:cNvPr id="421" name="Google Shape;421;p37"/>
          <p:cNvSpPr txBox="1">
            <a:spLocks noGrp="1"/>
          </p:cNvSpPr>
          <p:nvPr>
            <p:ph type="body" idx="1"/>
          </p:nvPr>
        </p:nvSpPr>
        <p:spPr>
          <a:xfrm>
            <a:off x="838200" y="1825625"/>
            <a:ext cx="10515600" cy="2678100"/>
          </a:xfrm>
          <a:prstGeom prst="rect">
            <a:avLst/>
          </a:prstGeom>
        </p:spPr>
        <p:txBody>
          <a:bodyPr spcFirstLastPara="1" wrap="square" lIns="91425" tIns="45700" rIns="91425" bIns="45700" anchor="t" anchorCtr="0">
            <a:normAutofit lnSpcReduction="10000"/>
          </a:bodyPr>
          <a:lstStyle/>
          <a:p>
            <a:pPr marL="457200" lvl="0" indent="-381000" algn="l" rtl="0">
              <a:lnSpc>
                <a:spcPct val="100000"/>
              </a:lnSpc>
              <a:spcBef>
                <a:spcPts val="1000"/>
              </a:spcBef>
              <a:spcAft>
                <a:spcPts val="0"/>
              </a:spcAft>
              <a:buClr>
                <a:srgbClr val="273239"/>
              </a:buClr>
              <a:buSzPts val="2400"/>
              <a:buChar char="•"/>
            </a:pPr>
            <a:r>
              <a:rPr lang="en-US" dirty="0">
                <a:solidFill>
                  <a:srgbClr val="273239"/>
                </a:solidFill>
                <a:highlight>
                  <a:srgbClr val="FFFFFF"/>
                </a:highlight>
              </a:rPr>
              <a:t>A DLL can be traversed in both forward and backward direction. </a:t>
            </a:r>
            <a:endParaRPr dirty="0">
              <a:solidFill>
                <a:srgbClr val="273239"/>
              </a:solidFill>
              <a:highlight>
                <a:srgbClr val="FFFFFF"/>
              </a:highlight>
            </a:endParaRPr>
          </a:p>
          <a:p>
            <a:pPr marL="457200" lvl="0" indent="-381000" algn="l" rtl="0">
              <a:lnSpc>
                <a:spcPct val="100000"/>
              </a:lnSpc>
              <a:spcBef>
                <a:spcPts val="0"/>
              </a:spcBef>
              <a:spcAft>
                <a:spcPts val="0"/>
              </a:spcAft>
              <a:buClr>
                <a:srgbClr val="273239"/>
              </a:buClr>
              <a:buSzPts val="2400"/>
              <a:buChar char="•"/>
            </a:pPr>
            <a:r>
              <a:rPr lang="en-US" dirty="0">
                <a:solidFill>
                  <a:srgbClr val="273239"/>
                </a:solidFill>
                <a:highlight>
                  <a:srgbClr val="FFFFFF"/>
                </a:highlight>
              </a:rPr>
              <a:t>The delete operation in DLL is more efficient if pointer to the node to be deleted is given. </a:t>
            </a:r>
            <a:endParaRPr dirty="0">
              <a:solidFill>
                <a:srgbClr val="273239"/>
              </a:solidFill>
              <a:highlight>
                <a:srgbClr val="FFFFFF"/>
              </a:highlight>
            </a:endParaRPr>
          </a:p>
          <a:p>
            <a:pPr marL="457200" lvl="0" indent="-381000" algn="l" rtl="0">
              <a:lnSpc>
                <a:spcPct val="100000"/>
              </a:lnSpc>
              <a:spcBef>
                <a:spcPts val="0"/>
              </a:spcBef>
              <a:spcAft>
                <a:spcPts val="0"/>
              </a:spcAft>
              <a:buClr>
                <a:srgbClr val="273239"/>
              </a:buClr>
              <a:buSzPts val="2400"/>
              <a:buChar char="•"/>
            </a:pPr>
            <a:r>
              <a:rPr lang="en-US" dirty="0">
                <a:solidFill>
                  <a:srgbClr val="273239"/>
                </a:solidFill>
                <a:highlight>
                  <a:srgbClr val="FFFFFF"/>
                </a:highlight>
              </a:rPr>
              <a:t>We can quickly insert a new node before a given node. </a:t>
            </a:r>
            <a:endParaRPr dirty="0">
              <a:solidFill>
                <a:srgbClr val="273239"/>
              </a:solidFill>
              <a:highlight>
                <a:srgbClr val="FFFFFF"/>
              </a:highlight>
            </a:endParaRPr>
          </a:p>
          <a:p>
            <a:pPr marL="457200" lvl="0" indent="-381000" algn="l" rtl="0">
              <a:lnSpc>
                <a:spcPct val="100000"/>
              </a:lnSpc>
              <a:spcBef>
                <a:spcPts val="0"/>
              </a:spcBef>
              <a:spcAft>
                <a:spcPts val="0"/>
              </a:spcAft>
              <a:buClr>
                <a:srgbClr val="273239"/>
              </a:buClr>
              <a:buSzPts val="2400"/>
              <a:buChar char="•"/>
            </a:pPr>
            <a:r>
              <a:rPr lang="en-US" dirty="0">
                <a:solidFill>
                  <a:srgbClr val="273239"/>
                </a:solidFill>
                <a:highlight>
                  <a:srgbClr val="FFFFFF"/>
                </a:highlight>
              </a:rPr>
              <a:t>In singly linked list, to delete a node, pointer to the previous node is needed. To get this previous node, sometimes the list is traversed. In DLL, we can get the previous node using previous pointer. </a:t>
            </a:r>
            <a:endParaRPr dirty="0">
              <a:solidFill>
                <a:srgbClr val="333333"/>
              </a:solidFill>
              <a:highlight>
                <a:srgbClr val="FFFFFF"/>
              </a:highlight>
            </a:endParaRPr>
          </a:p>
        </p:txBody>
      </p:sp>
      <p:sp>
        <p:nvSpPr>
          <p:cNvPr id="422" name="Google Shape;422;p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Circular Linked List</a:t>
            </a:r>
            <a:endParaRPr/>
          </a:p>
        </p:txBody>
      </p:sp>
      <p:sp>
        <p:nvSpPr>
          <p:cNvPr id="429" name="Google Shape;429;p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lnSpc>
                <a:spcPct val="100000"/>
              </a:lnSpc>
              <a:spcBef>
                <a:spcPts val="1000"/>
              </a:spcBef>
              <a:spcAft>
                <a:spcPts val="0"/>
              </a:spcAft>
              <a:buClr>
                <a:srgbClr val="333333"/>
              </a:buClr>
              <a:buSzPts val="2400"/>
              <a:buChar char="•"/>
            </a:pPr>
            <a:r>
              <a:rPr lang="en-US">
                <a:solidFill>
                  <a:srgbClr val="333333"/>
                </a:solidFill>
                <a:highlight>
                  <a:srgbClr val="FFFFFF"/>
                </a:highlight>
              </a:rPr>
              <a:t>A circular linked list is a list in which </a:t>
            </a:r>
            <a:r>
              <a:rPr lang="en-US" b="1">
                <a:solidFill>
                  <a:srgbClr val="333333"/>
                </a:solidFill>
                <a:highlight>
                  <a:srgbClr val="FFFFFF"/>
                </a:highlight>
              </a:rPr>
              <a:t>the last node connects to the first node</a:t>
            </a:r>
            <a:r>
              <a:rPr lang="en-US">
                <a:solidFill>
                  <a:srgbClr val="333333"/>
                </a:solidFill>
                <a:highlight>
                  <a:srgbClr val="FFFFFF"/>
                </a:highlight>
              </a:rPr>
              <a:t>, so the link part of the last node holds the first node's address. </a:t>
            </a:r>
            <a:endParaRPr>
              <a:solidFill>
                <a:srgbClr val="333333"/>
              </a:solidFill>
              <a:highlight>
                <a:srgbClr val="FFFFFF"/>
              </a:highlight>
            </a:endParaRPr>
          </a:p>
          <a:p>
            <a:pPr marL="457200" lvl="0" indent="-381000" algn="l" rtl="0">
              <a:lnSpc>
                <a:spcPct val="100000"/>
              </a:lnSpc>
              <a:spcBef>
                <a:spcPts val="0"/>
              </a:spcBef>
              <a:spcAft>
                <a:spcPts val="0"/>
              </a:spcAft>
              <a:buClr>
                <a:srgbClr val="333333"/>
              </a:buClr>
              <a:buSzPts val="2400"/>
              <a:buChar char="•"/>
            </a:pPr>
            <a:r>
              <a:rPr lang="en-US">
                <a:solidFill>
                  <a:srgbClr val="333333"/>
                </a:solidFill>
                <a:highlight>
                  <a:srgbClr val="FFFFFF"/>
                </a:highlight>
              </a:rPr>
              <a:t>The circular linked list has no starting and ending node. We can traverse in any direction, either backward or forward.</a:t>
            </a:r>
            <a:endParaRPr>
              <a:solidFill>
                <a:srgbClr val="333333"/>
              </a:solidFill>
              <a:highlight>
                <a:srgbClr val="FFFFFF"/>
              </a:highlight>
            </a:endParaRPr>
          </a:p>
          <a:p>
            <a:pPr marL="457200" lvl="0" indent="-381000" algn="l" rtl="0">
              <a:lnSpc>
                <a:spcPct val="100000"/>
              </a:lnSpc>
              <a:spcBef>
                <a:spcPts val="0"/>
              </a:spcBef>
              <a:spcAft>
                <a:spcPts val="0"/>
              </a:spcAft>
              <a:buClr>
                <a:srgbClr val="333333"/>
              </a:buClr>
              <a:buSzPts val="2400"/>
              <a:buFont typeface="Calibri"/>
              <a:buChar char="•"/>
            </a:pPr>
            <a:r>
              <a:rPr lang="en-US">
                <a:solidFill>
                  <a:srgbClr val="333333"/>
                </a:solidFill>
                <a:highlight>
                  <a:srgbClr val="FFFFFF"/>
                </a:highlight>
              </a:rPr>
              <a:t>The representation of the circular linked list will be similar to the singly linked list.</a:t>
            </a:r>
            <a:endParaRPr>
              <a:solidFill>
                <a:srgbClr val="333333"/>
              </a:solidFill>
              <a:highlight>
                <a:srgbClr val="FFFFFF"/>
              </a:highlight>
            </a:endParaRPr>
          </a:p>
        </p:txBody>
      </p:sp>
      <p:sp>
        <p:nvSpPr>
          <p:cNvPr id="430" name="Google Shape;430;p3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pic>
        <p:nvPicPr>
          <p:cNvPr id="431" name="Google Shape;431;p38"/>
          <p:cNvPicPr preferRelativeResize="0"/>
          <p:nvPr/>
        </p:nvPicPr>
        <p:blipFill>
          <a:blip r:embed="rId3">
            <a:alphaModFix/>
          </a:blip>
          <a:stretch>
            <a:fillRect/>
          </a:stretch>
        </p:blipFill>
        <p:spPr>
          <a:xfrm>
            <a:off x="2287630" y="4307375"/>
            <a:ext cx="7616733" cy="1325700"/>
          </a:xfrm>
          <a:prstGeom prst="rect">
            <a:avLst/>
          </a:prstGeom>
          <a:noFill/>
          <a:ln>
            <a:noFill/>
          </a:ln>
        </p:spPr>
      </p:pic>
      <p:sp>
        <p:nvSpPr>
          <p:cNvPr id="432" name="Google Shape;432;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Representation</a:t>
            </a:r>
            <a:endParaRPr/>
          </a:p>
        </p:txBody>
      </p:sp>
      <p:sp>
        <p:nvSpPr>
          <p:cNvPr id="107" name="Google Shape;10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1000"/>
              </a:spcBef>
              <a:spcAft>
                <a:spcPts val="0"/>
              </a:spcAft>
              <a:buClr>
                <a:srgbClr val="273239"/>
              </a:buClr>
              <a:buSzPts val="2400"/>
              <a:buFont typeface="Calibri"/>
              <a:buChar char="•"/>
            </a:pPr>
            <a:r>
              <a:rPr lang="en-US" dirty="0">
                <a:solidFill>
                  <a:srgbClr val="273239"/>
                </a:solidFill>
                <a:highlight>
                  <a:srgbClr val="FFFFFF"/>
                </a:highlight>
              </a:rPr>
              <a:t>A linked list is represented by a pointer to the first node of the linked list. The first node is called the </a:t>
            </a:r>
            <a:r>
              <a:rPr lang="en-US" b="1" dirty="0">
                <a:solidFill>
                  <a:srgbClr val="273239"/>
                </a:solidFill>
                <a:highlight>
                  <a:srgbClr val="FFFFFF"/>
                </a:highlight>
              </a:rPr>
              <a:t>head</a:t>
            </a:r>
            <a:r>
              <a:rPr lang="en-US" dirty="0">
                <a:solidFill>
                  <a:srgbClr val="273239"/>
                </a:solidFill>
                <a:highlight>
                  <a:srgbClr val="FFFFFF"/>
                </a:highlight>
              </a:rPr>
              <a:t>.</a:t>
            </a:r>
            <a:endParaRPr dirty="0">
              <a:solidFill>
                <a:srgbClr val="273239"/>
              </a:solidFill>
              <a:highlight>
                <a:srgbClr val="FFFFFF"/>
              </a:highlight>
            </a:endParaRPr>
          </a:p>
          <a:p>
            <a:pPr marL="457200" lvl="0" indent="-381000" algn="l" rtl="0">
              <a:lnSpc>
                <a:spcPct val="100000"/>
              </a:lnSpc>
              <a:spcBef>
                <a:spcPts val="0"/>
              </a:spcBef>
              <a:spcAft>
                <a:spcPts val="0"/>
              </a:spcAft>
              <a:buClr>
                <a:srgbClr val="273239"/>
              </a:buClr>
              <a:buSzPts val="2400"/>
              <a:buFont typeface="Calibri"/>
              <a:buChar char="•"/>
            </a:pPr>
            <a:r>
              <a:rPr lang="en-US" dirty="0">
                <a:solidFill>
                  <a:srgbClr val="273239"/>
                </a:solidFill>
                <a:highlight>
                  <a:srgbClr val="FFFFFF"/>
                </a:highlight>
              </a:rPr>
              <a:t>Each node in a list consists of at least two parts: </a:t>
            </a:r>
            <a:endParaRPr dirty="0">
              <a:solidFill>
                <a:srgbClr val="273239"/>
              </a:solidFill>
              <a:highlight>
                <a:srgbClr val="FFFFFF"/>
              </a:highlight>
            </a:endParaRPr>
          </a:p>
          <a:p>
            <a:pPr marL="1371600" lvl="2" indent="-381000" algn="l" rtl="0">
              <a:lnSpc>
                <a:spcPct val="100000"/>
              </a:lnSpc>
              <a:spcBef>
                <a:spcPts val="0"/>
              </a:spcBef>
              <a:spcAft>
                <a:spcPts val="0"/>
              </a:spcAft>
              <a:buClr>
                <a:srgbClr val="273239"/>
              </a:buClr>
              <a:buSzPts val="2400"/>
              <a:buFont typeface="Calibri"/>
              <a:buChar char="•"/>
            </a:pPr>
            <a:r>
              <a:rPr lang="en-US" sz="2400" dirty="0">
                <a:solidFill>
                  <a:srgbClr val="273239"/>
                </a:solidFill>
                <a:highlight>
                  <a:srgbClr val="FFFFFF"/>
                </a:highlight>
              </a:rPr>
              <a:t>Data</a:t>
            </a:r>
            <a:endParaRPr sz="2400" dirty="0">
              <a:solidFill>
                <a:srgbClr val="273239"/>
              </a:solidFill>
              <a:highlight>
                <a:srgbClr val="FFFFFF"/>
              </a:highlight>
            </a:endParaRPr>
          </a:p>
          <a:p>
            <a:pPr marL="1371600" lvl="2" indent="-381000" algn="l" rtl="0">
              <a:lnSpc>
                <a:spcPct val="100000"/>
              </a:lnSpc>
              <a:spcBef>
                <a:spcPts val="0"/>
              </a:spcBef>
              <a:spcAft>
                <a:spcPts val="0"/>
              </a:spcAft>
              <a:buClr>
                <a:srgbClr val="273239"/>
              </a:buClr>
              <a:buSzPts val="2400"/>
              <a:buFont typeface="Calibri"/>
              <a:buChar char="•"/>
            </a:pPr>
            <a:r>
              <a:rPr lang="en-US" sz="2400" dirty="0">
                <a:solidFill>
                  <a:srgbClr val="273239"/>
                </a:solidFill>
                <a:highlight>
                  <a:srgbClr val="FFFFFF"/>
                </a:highlight>
              </a:rPr>
              <a:t>Pointer (or Reference) to the next node </a:t>
            </a:r>
            <a:endParaRPr sz="2400" dirty="0">
              <a:solidFill>
                <a:srgbClr val="273239"/>
              </a:solidFill>
              <a:highlight>
                <a:srgbClr val="FFFFFF"/>
              </a:highlight>
            </a:endParaRPr>
          </a:p>
          <a:p>
            <a:pPr marL="457200" lvl="0" indent="-381000" algn="l" rtl="0">
              <a:lnSpc>
                <a:spcPct val="115000"/>
              </a:lnSpc>
              <a:spcBef>
                <a:spcPts val="0"/>
              </a:spcBef>
              <a:spcAft>
                <a:spcPts val="0"/>
              </a:spcAft>
              <a:buSzPts val="2400"/>
              <a:buFont typeface="Calibri"/>
              <a:buChar char="•"/>
            </a:pPr>
            <a:r>
              <a:rPr lang="en-US" dirty="0"/>
              <a:t>Last node carries a reference as NULL to mark </a:t>
            </a:r>
            <a:r>
              <a:rPr lang="en-US" b="1" dirty="0"/>
              <a:t>the end</a:t>
            </a:r>
            <a:r>
              <a:rPr lang="en-US" dirty="0"/>
              <a:t> of the list.</a:t>
            </a:r>
            <a:endParaRPr dirty="0"/>
          </a:p>
          <a:p>
            <a:pPr marL="457200" lvl="0" indent="-381000" algn="l" rtl="0">
              <a:lnSpc>
                <a:spcPct val="100000"/>
              </a:lnSpc>
              <a:spcBef>
                <a:spcPts val="0"/>
              </a:spcBef>
              <a:spcAft>
                <a:spcPts val="0"/>
              </a:spcAft>
              <a:buSzPts val="2400"/>
              <a:buFont typeface="Calibri"/>
              <a:buChar char="•"/>
            </a:pPr>
            <a:r>
              <a:rPr lang="en-US" b="1" dirty="0">
                <a:solidFill>
                  <a:srgbClr val="273239"/>
                </a:solidFill>
                <a:highlight>
                  <a:srgbClr val="FFFFFF"/>
                </a:highlight>
              </a:rPr>
              <a:t>Note</a:t>
            </a:r>
            <a:r>
              <a:rPr lang="en-US" dirty="0">
                <a:solidFill>
                  <a:srgbClr val="273239"/>
                </a:solidFill>
                <a:highlight>
                  <a:srgbClr val="FFFFFF"/>
                </a:highlight>
              </a:rPr>
              <a:t>: If the linked list is empty, then the value of the head is </a:t>
            </a:r>
            <a:r>
              <a:rPr lang="en-US" b="1" dirty="0">
                <a:solidFill>
                  <a:srgbClr val="273239"/>
                </a:solidFill>
                <a:highlight>
                  <a:srgbClr val="FFFFFF"/>
                </a:highlight>
              </a:rPr>
              <a:t>NULL</a:t>
            </a:r>
            <a:r>
              <a:rPr lang="en-US" dirty="0">
                <a:solidFill>
                  <a:srgbClr val="273239"/>
                </a:solidFill>
                <a:highlight>
                  <a:srgbClr val="FFFFFF"/>
                </a:highlight>
              </a:rPr>
              <a:t>. </a:t>
            </a:r>
            <a:endParaRPr dirty="0"/>
          </a:p>
          <a:p>
            <a:pPr marL="457200" lvl="0" indent="0" algn="l" rtl="0">
              <a:lnSpc>
                <a:spcPct val="100000"/>
              </a:lnSpc>
              <a:spcBef>
                <a:spcPts val="1000"/>
              </a:spcBef>
              <a:spcAft>
                <a:spcPts val="0"/>
              </a:spcAft>
              <a:buNone/>
            </a:pPr>
            <a:endParaRPr dirty="0">
              <a:solidFill>
                <a:srgbClr val="273239"/>
              </a:solidFill>
              <a:highlight>
                <a:srgbClr val="FFFFFF"/>
              </a:highlight>
            </a:endParaRPr>
          </a:p>
        </p:txBody>
      </p:sp>
      <p:sp>
        <p:nvSpPr>
          <p:cNvPr id="108" name="Google Shape;108;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109" name="Google Shape;10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110" name="Google Shape;110;p15"/>
          <p:cNvPicPr preferRelativeResize="0"/>
          <p:nvPr/>
        </p:nvPicPr>
        <p:blipFill>
          <a:blip r:embed="rId3">
            <a:alphaModFix/>
          </a:blip>
          <a:stretch>
            <a:fillRect/>
          </a:stretch>
        </p:blipFill>
        <p:spPr>
          <a:xfrm>
            <a:off x="2481263" y="4559150"/>
            <a:ext cx="7229475" cy="1609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Doubly Circular Linked List</a:t>
            </a:r>
            <a:endParaRPr/>
          </a:p>
        </p:txBody>
      </p:sp>
      <p:sp>
        <p:nvSpPr>
          <p:cNvPr id="439" name="Google Shape;439;p3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lnSpc>
                <a:spcPct val="100000"/>
              </a:lnSpc>
              <a:spcBef>
                <a:spcPts val="1000"/>
              </a:spcBef>
              <a:spcAft>
                <a:spcPts val="0"/>
              </a:spcAft>
              <a:buClr>
                <a:srgbClr val="333333"/>
              </a:buClr>
              <a:buSzPts val="2400"/>
              <a:buChar char="•"/>
            </a:pPr>
            <a:r>
              <a:rPr lang="en-US">
                <a:solidFill>
                  <a:srgbClr val="333333"/>
                </a:solidFill>
                <a:highlight>
                  <a:srgbClr val="FFFFFF"/>
                </a:highlight>
              </a:rPr>
              <a:t>The doubly circular linked list has the features of both the </a:t>
            </a:r>
            <a:r>
              <a:rPr lang="en-US" b="1">
                <a:solidFill>
                  <a:srgbClr val="333333"/>
                </a:solidFill>
                <a:highlight>
                  <a:srgbClr val="FFFFFF"/>
                </a:highlight>
              </a:rPr>
              <a:t>circular linked list</a:t>
            </a:r>
            <a:r>
              <a:rPr lang="en-US">
                <a:solidFill>
                  <a:srgbClr val="333333"/>
                </a:solidFill>
                <a:highlight>
                  <a:srgbClr val="FFFFFF"/>
                </a:highlight>
              </a:rPr>
              <a:t> and </a:t>
            </a:r>
            <a:r>
              <a:rPr lang="en-US" b="1">
                <a:solidFill>
                  <a:srgbClr val="333333"/>
                </a:solidFill>
                <a:highlight>
                  <a:srgbClr val="FFFFFF"/>
                </a:highlight>
              </a:rPr>
              <a:t>doubly linked list.</a:t>
            </a:r>
            <a:endParaRPr b="1">
              <a:solidFill>
                <a:srgbClr val="333333"/>
              </a:solidFill>
              <a:highlight>
                <a:srgbClr val="FFFFFF"/>
              </a:highlight>
            </a:endParaRPr>
          </a:p>
          <a:p>
            <a:pPr marL="457200" lvl="0" indent="-381000" algn="l" rtl="0">
              <a:lnSpc>
                <a:spcPct val="100000"/>
              </a:lnSpc>
              <a:spcBef>
                <a:spcPts val="0"/>
              </a:spcBef>
              <a:spcAft>
                <a:spcPts val="0"/>
              </a:spcAft>
              <a:buClr>
                <a:srgbClr val="333333"/>
              </a:buClr>
              <a:buSzPts val="2400"/>
              <a:buChar char="•"/>
            </a:pPr>
            <a:r>
              <a:rPr lang="en-US">
                <a:solidFill>
                  <a:srgbClr val="333333"/>
                </a:solidFill>
                <a:highlight>
                  <a:srgbClr val="FFFFFF"/>
                </a:highlight>
              </a:rPr>
              <a:t>It is circular because the last node is attached to the first node and thus creates a circle and it is doubly because each node holds the address of the previous node and the next node. </a:t>
            </a:r>
            <a:endParaRPr>
              <a:solidFill>
                <a:srgbClr val="333333"/>
              </a:solidFill>
              <a:highlight>
                <a:srgbClr val="FFFFFF"/>
              </a:highlight>
            </a:endParaRPr>
          </a:p>
          <a:p>
            <a:pPr marL="457200" lvl="0" indent="-381000" algn="l" rtl="0">
              <a:lnSpc>
                <a:spcPct val="100000"/>
              </a:lnSpc>
              <a:spcBef>
                <a:spcPts val="0"/>
              </a:spcBef>
              <a:spcAft>
                <a:spcPts val="0"/>
              </a:spcAft>
              <a:buClr>
                <a:srgbClr val="333333"/>
              </a:buClr>
              <a:buSzPts val="2400"/>
              <a:buChar char="•"/>
            </a:pPr>
            <a:r>
              <a:rPr lang="en-US">
                <a:solidFill>
                  <a:srgbClr val="333333"/>
                </a:solidFill>
                <a:highlight>
                  <a:srgbClr val="FFFFFF"/>
                </a:highlight>
              </a:rPr>
              <a:t>As the doubly circular linked list contains three parts (two address parts and one data part), so its representation is similar to the doubly linked list.</a:t>
            </a:r>
            <a:endParaRPr>
              <a:solidFill>
                <a:srgbClr val="273239"/>
              </a:solidFill>
              <a:highlight>
                <a:srgbClr val="FFFFFF"/>
              </a:highlight>
            </a:endParaRPr>
          </a:p>
        </p:txBody>
      </p:sp>
      <p:sp>
        <p:nvSpPr>
          <p:cNvPr id="440" name="Google Shape;440;p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pic>
        <p:nvPicPr>
          <p:cNvPr id="441" name="Google Shape;441;p39"/>
          <p:cNvPicPr preferRelativeResize="0"/>
          <p:nvPr/>
        </p:nvPicPr>
        <p:blipFill rotWithShape="1">
          <a:blip r:embed="rId3">
            <a:alphaModFix/>
          </a:blip>
          <a:srcRect t="16561" b="27883"/>
          <a:stretch/>
        </p:blipFill>
        <p:spPr>
          <a:xfrm>
            <a:off x="2266950" y="4674749"/>
            <a:ext cx="7658100" cy="1000125"/>
          </a:xfrm>
          <a:prstGeom prst="rect">
            <a:avLst/>
          </a:prstGeom>
          <a:noFill/>
          <a:ln>
            <a:noFill/>
          </a:ln>
        </p:spPr>
      </p:pic>
      <p:sp>
        <p:nvSpPr>
          <p:cNvPr id="442" name="Google Shape;442;p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Implementation of Linked List</a:t>
            </a:r>
            <a:endParaRPr/>
          </a:p>
        </p:txBody>
      </p:sp>
      <p:sp>
        <p:nvSpPr>
          <p:cNvPr id="117" name="Google Shape;117;p16"/>
          <p:cNvSpPr txBox="1">
            <a:spLocks noGrp="1"/>
          </p:cNvSpPr>
          <p:nvPr>
            <p:ph type="body" idx="1"/>
          </p:nvPr>
        </p:nvSpPr>
        <p:spPr>
          <a:xfrm>
            <a:off x="838200" y="1882825"/>
            <a:ext cx="10515600" cy="42939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n-US" dirty="0"/>
              <a:t>Each node can be defined as a struct:</a:t>
            </a:r>
            <a:endParaRPr dirty="0"/>
          </a:p>
          <a:p>
            <a:pPr marL="457200" lvl="0" indent="0" algn="l" rtl="0">
              <a:lnSpc>
                <a:spcPct val="90000"/>
              </a:lnSpc>
              <a:spcBef>
                <a:spcPts val="1000"/>
              </a:spcBef>
              <a:spcAft>
                <a:spcPts val="0"/>
              </a:spcAft>
              <a:buNone/>
            </a:pPr>
            <a:endParaRPr dirty="0"/>
          </a:p>
          <a:p>
            <a:pPr marL="457200" lvl="0" indent="0" algn="l" rtl="0">
              <a:lnSpc>
                <a:spcPct val="90000"/>
              </a:lnSpc>
              <a:spcBef>
                <a:spcPts val="1000"/>
              </a:spcBef>
              <a:spcAft>
                <a:spcPts val="0"/>
              </a:spcAft>
              <a:buNone/>
            </a:pPr>
            <a:endParaRPr dirty="0"/>
          </a:p>
          <a:p>
            <a:pPr marL="457200" lvl="0" indent="0" algn="l" rtl="0">
              <a:lnSpc>
                <a:spcPct val="90000"/>
              </a:lnSpc>
              <a:spcBef>
                <a:spcPts val="1000"/>
              </a:spcBef>
              <a:spcAft>
                <a:spcPts val="0"/>
              </a:spcAft>
              <a:buNone/>
            </a:pPr>
            <a:endParaRPr dirty="0"/>
          </a:p>
          <a:p>
            <a:pPr marL="457200" lvl="0" indent="0" algn="l" rtl="0">
              <a:lnSpc>
                <a:spcPct val="90000"/>
              </a:lnSpc>
              <a:spcBef>
                <a:spcPts val="1000"/>
              </a:spcBef>
              <a:spcAft>
                <a:spcPts val="0"/>
              </a:spcAft>
              <a:buNone/>
            </a:pPr>
            <a:endParaRPr dirty="0"/>
          </a:p>
          <a:p>
            <a:pPr marL="457200" lvl="0" indent="0" algn="l" rtl="0">
              <a:lnSpc>
                <a:spcPct val="90000"/>
              </a:lnSpc>
              <a:spcBef>
                <a:spcPts val="1000"/>
              </a:spcBef>
              <a:spcAft>
                <a:spcPts val="0"/>
              </a:spcAft>
              <a:buNone/>
            </a:pPr>
            <a:endParaRPr dirty="0"/>
          </a:p>
          <a:p>
            <a:pPr marL="457200" lvl="0" indent="-381000" algn="l" rtl="0">
              <a:lnSpc>
                <a:spcPct val="90000"/>
              </a:lnSpc>
              <a:spcBef>
                <a:spcPts val="1000"/>
              </a:spcBef>
              <a:spcAft>
                <a:spcPts val="0"/>
              </a:spcAft>
              <a:buSzPts val="2400"/>
              <a:buChar char="•"/>
            </a:pPr>
            <a:r>
              <a:rPr lang="en-US" dirty="0"/>
              <a:t>For specifying the first node (head) in an empty list:</a:t>
            </a:r>
            <a:endParaRPr dirty="0"/>
          </a:p>
          <a:p>
            <a:pPr marL="457200" lvl="0" indent="0" algn="l" rtl="0">
              <a:lnSpc>
                <a:spcPct val="90000"/>
              </a:lnSpc>
              <a:spcBef>
                <a:spcPts val="1000"/>
              </a:spcBef>
              <a:spcAft>
                <a:spcPts val="0"/>
              </a:spcAft>
              <a:buNone/>
            </a:pPr>
            <a:endParaRPr dirty="0"/>
          </a:p>
          <a:p>
            <a:pPr marL="457200" lvl="0" indent="0" algn="l" rtl="0">
              <a:lnSpc>
                <a:spcPct val="90000"/>
              </a:lnSpc>
              <a:spcBef>
                <a:spcPts val="1000"/>
              </a:spcBef>
              <a:spcAft>
                <a:spcPts val="0"/>
              </a:spcAft>
              <a:buNone/>
            </a:pPr>
            <a:endParaRPr dirty="0"/>
          </a:p>
        </p:txBody>
      </p:sp>
      <p:sp>
        <p:nvSpPr>
          <p:cNvPr id="118" name="Google Shape;118;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19" name="Google Shape;11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graphicFrame>
        <p:nvGraphicFramePr>
          <p:cNvPr id="120" name="Google Shape;120;p16"/>
          <p:cNvGraphicFramePr/>
          <p:nvPr>
            <p:extLst>
              <p:ext uri="{D42A27DB-BD31-4B8C-83A1-F6EECF244321}">
                <p14:modId xmlns:p14="http://schemas.microsoft.com/office/powerpoint/2010/main" val="4157688585"/>
              </p:ext>
            </p:extLst>
          </p:nvPr>
        </p:nvGraphicFramePr>
        <p:xfrm>
          <a:off x="4722077" y="2633601"/>
          <a:ext cx="2747845" cy="1121653"/>
        </p:xfrm>
        <a:graphic>
          <a:graphicData uri="http://schemas.openxmlformats.org/drawingml/2006/table">
            <a:tbl>
              <a:tblPr>
                <a:noFill/>
                <a:tableStyleId>{08AE5278-A3B0-4F5D-981C-DD7F8CBB3075}</a:tableStyleId>
              </a:tblPr>
              <a:tblGrid>
                <a:gridCol w="2747845">
                  <a:extLst>
                    <a:ext uri="{9D8B030D-6E8A-4147-A177-3AD203B41FA5}">
                      <a16:colId xmlns:a16="http://schemas.microsoft.com/office/drawing/2014/main" val="20000"/>
                    </a:ext>
                  </a:extLst>
                </a:gridCol>
              </a:tblGrid>
              <a:tr h="1121653">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a:t>
                      </a:r>
                      <a:r>
                        <a:rPr lang="en-US" sz="1400" dirty="0">
                          <a:solidFill>
                            <a:srgbClr val="A9B7C6"/>
                          </a:solidFill>
                          <a:latin typeface="Consolas"/>
                          <a:ea typeface="Consolas"/>
                          <a:cs typeface="Consolas"/>
                          <a:sym typeface="Consolas"/>
                        </a:rPr>
                        <a:t>{</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   </a:t>
                      </a:r>
                      <a:r>
                        <a:rPr lang="en-US" sz="1400" dirty="0">
                          <a:solidFill>
                            <a:srgbClr val="CC7832"/>
                          </a:solidFill>
                          <a:latin typeface="Consolas"/>
                          <a:ea typeface="Consolas"/>
                          <a:cs typeface="Consolas"/>
                          <a:sym typeface="Consolas"/>
                        </a:rPr>
                        <a:t>int </a:t>
                      </a:r>
                      <a:r>
                        <a:rPr lang="en-US" sz="1400" dirty="0">
                          <a:solidFill>
                            <a:srgbClr val="9373A5"/>
                          </a:solidFill>
                          <a:latin typeface="Consolas"/>
                          <a:ea typeface="Consolas"/>
                          <a:cs typeface="Consolas"/>
                          <a:sym typeface="Consolas"/>
                        </a:rPr>
                        <a:t>data</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   struct </a:t>
                      </a:r>
                      <a:r>
                        <a:rPr lang="en-US" sz="1400" dirty="0">
                          <a:solidFill>
                            <a:srgbClr val="B5B6E3"/>
                          </a:solidFill>
                          <a:latin typeface="Consolas"/>
                          <a:ea typeface="Consolas"/>
                          <a:cs typeface="Consolas"/>
                          <a:sym typeface="Consolas"/>
                        </a:rPr>
                        <a:t>node </a:t>
                      </a:r>
                      <a:r>
                        <a:rPr lang="en-US" sz="1400" dirty="0">
                          <a:solidFill>
                            <a:srgbClr val="A9B7C6"/>
                          </a:solidFill>
                          <a:latin typeface="Consolas"/>
                          <a:ea typeface="Consolas"/>
                          <a:cs typeface="Consolas"/>
                          <a:sym typeface="Consolas"/>
                        </a:rPr>
                        <a:t>*</a:t>
                      </a:r>
                      <a:r>
                        <a:rPr lang="en-US" sz="1400" dirty="0">
                          <a:solidFill>
                            <a:srgbClr val="9373A5"/>
                          </a:solidFill>
                          <a:latin typeface="Consolas"/>
                          <a:ea typeface="Consolas"/>
                          <a:cs typeface="Consolas"/>
                          <a:sym typeface="Consolas"/>
                        </a:rPr>
                        <a:t>next</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graphicFrame>
        <p:nvGraphicFramePr>
          <p:cNvPr id="121" name="Google Shape;121;p16"/>
          <p:cNvGraphicFramePr/>
          <p:nvPr>
            <p:extLst>
              <p:ext uri="{D42A27DB-BD31-4B8C-83A1-F6EECF244321}">
                <p14:modId xmlns:p14="http://schemas.microsoft.com/office/powerpoint/2010/main" val="3875052561"/>
              </p:ext>
            </p:extLst>
          </p:nvPr>
        </p:nvGraphicFramePr>
        <p:xfrm>
          <a:off x="4214550" y="5378903"/>
          <a:ext cx="3762900" cy="382705"/>
        </p:xfrm>
        <a:graphic>
          <a:graphicData uri="http://schemas.openxmlformats.org/drawingml/2006/table">
            <a:tbl>
              <a:tblPr>
                <a:noFill/>
                <a:tableStyleId>{08AE5278-A3B0-4F5D-981C-DD7F8CBB3075}</a:tableStyleId>
              </a:tblPr>
              <a:tblGrid>
                <a:gridCol w="3762900">
                  <a:extLst>
                    <a:ext uri="{9D8B030D-6E8A-4147-A177-3AD203B41FA5}">
                      <a16:colId xmlns:a16="http://schemas.microsoft.com/office/drawing/2014/main" val="20000"/>
                    </a:ext>
                  </a:extLst>
                </a:gridCol>
              </a:tblGrid>
              <a:tr h="382705">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 </a:t>
                      </a:r>
                      <a:r>
                        <a:rPr lang="en-US" sz="1400" dirty="0">
                          <a:solidFill>
                            <a:srgbClr val="A9B7C6"/>
                          </a:solidFill>
                          <a:latin typeface="Consolas"/>
                          <a:ea typeface="Consolas"/>
                          <a:cs typeface="Consolas"/>
                          <a:sym typeface="Consolas"/>
                        </a:rPr>
                        <a:t>*head = NULL</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Implementation on Linked List - Continue</a:t>
            </a:r>
            <a:endParaRPr/>
          </a:p>
        </p:txBody>
      </p:sp>
      <p:sp>
        <p:nvSpPr>
          <p:cNvPr id="128" name="Google Shape;128;p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Font typeface="Calibri"/>
              <a:buChar char="•"/>
            </a:pPr>
            <a:r>
              <a:rPr lang="en-US"/>
              <a:t>Memory allocation:</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129" name="Google Shape;129;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graphicFrame>
        <p:nvGraphicFramePr>
          <p:cNvPr id="130" name="Google Shape;130;p17"/>
          <p:cNvGraphicFramePr/>
          <p:nvPr>
            <p:extLst>
              <p:ext uri="{D42A27DB-BD31-4B8C-83A1-F6EECF244321}">
                <p14:modId xmlns:p14="http://schemas.microsoft.com/office/powerpoint/2010/main" val="1780262221"/>
              </p:ext>
            </p:extLst>
          </p:nvPr>
        </p:nvGraphicFramePr>
        <p:xfrm>
          <a:off x="2673506" y="2931181"/>
          <a:ext cx="6844988" cy="2140088"/>
        </p:xfrm>
        <a:graphic>
          <a:graphicData uri="http://schemas.openxmlformats.org/drawingml/2006/table">
            <a:tbl>
              <a:tblPr>
                <a:noFill/>
                <a:tableStyleId>{08AE5278-A3B0-4F5D-981C-DD7F8CBB3075}</a:tableStyleId>
              </a:tblPr>
              <a:tblGrid>
                <a:gridCol w="6844988">
                  <a:extLst>
                    <a:ext uri="{9D8B030D-6E8A-4147-A177-3AD203B41FA5}">
                      <a16:colId xmlns:a16="http://schemas.microsoft.com/office/drawing/2014/main" val="20000"/>
                    </a:ext>
                  </a:extLst>
                </a:gridCol>
              </a:tblGrid>
              <a:tr h="2140088">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a:t>
                      </a:r>
                      <a:r>
                        <a:rPr lang="en-US" sz="1400" dirty="0">
                          <a:solidFill>
                            <a:srgbClr val="A9B7C6"/>
                          </a:solidFill>
                          <a:latin typeface="Consolas"/>
                          <a:ea typeface="Consolas"/>
                          <a:cs typeface="Consolas"/>
                          <a:sym typeface="Consolas"/>
                        </a:rPr>
                        <a:t>* </a:t>
                      </a:r>
                      <a:r>
                        <a:rPr lang="en-US" sz="1400" dirty="0" err="1">
                          <a:solidFill>
                            <a:srgbClr val="FFC66D"/>
                          </a:solidFill>
                          <a:latin typeface="Consolas"/>
                          <a:ea typeface="Consolas"/>
                          <a:cs typeface="Consolas"/>
                          <a:sym typeface="Consolas"/>
                        </a:rPr>
                        <a:t>getNode</a:t>
                      </a:r>
                      <a:r>
                        <a:rPr lang="en-US" sz="1400" dirty="0">
                          <a:solidFill>
                            <a:srgbClr val="A9B7C6"/>
                          </a:solidFill>
                          <a:latin typeface="Consolas"/>
                          <a:ea typeface="Consolas"/>
                          <a:cs typeface="Consolas"/>
                          <a:sym typeface="Consolas"/>
                        </a:rPr>
                        <a:t>(){</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   </a:t>
                      </a: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 </a:t>
                      </a:r>
                      <a:r>
                        <a:rPr lang="en-US" sz="1400" dirty="0">
                          <a:solidFill>
                            <a:srgbClr val="A9B7C6"/>
                          </a:solidFill>
                          <a:latin typeface="Consolas"/>
                          <a:ea typeface="Consolas"/>
                          <a:cs typeface="Consolas"/>
                          <a:sym typeface="Consolas"/>
                        </a:rPr>
                        <a:t>*p = (</a:t>
                      </a: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a:t>
                      </a:r>
                      <a:r>
                        <a:rPr lang="en-US" sz="1400" dirty="0">
                          <a:solidFill>
                            <a:srgbClr val="A9B7C6"/>
                          </a:solidFill>
                          <a:latin typeface="Consolas"/>
                          <a:ea typeface="Consolas"/>
                          <a:cs typeface="Consolas"/>
                          <a:sym typeface="Consolas"/>
                        </a:rPr>
                        <a:t>* ) malloc (</a:t>
                      </a:r>
                      <a:r>
                        <a:rPr lang="en-US" sz="1400" dirty="0" err="1">
                          <a:solidFill>
                            <a:srgbClr val="CC7832"/>
                          </a:solidFill>
                          <a:latin typeface="Consolas"/>
                          <a:ea typeface="Consolas"/>
                          <a:cs typeface="Consolas"/>
                          <a:sym typeface="Consolas"/>
                        </a:rPr>
                        <a:t>sizeof</a:t>
                      </a:r>
                      <a:r>
                        <a:rPr lang="en-US" sz="1400" dirty="0">
                          <a:solidFill>
                            <a:srgbClr val="A9B7C6"/>
                          </a:solidFill>
                          <a:latin typeface="Consolas"/>
                          <a:ea typeface="Consolas"/>
                          <a:cs typeface="Consolas"/>
                          <a:sym typeface="Consolas"/>
                        </a:rPr>
                        <a:t>(</a:t>
                      </a: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a:t>
                      </a:r>
                      <a:r>
                        <a:rPr lang="en-US" sz="1400" dirty="0">
                          <a:solidFill>
                            <a:srgbClr val="A9B7C6"/>
                          </a:solidFill>
                          <a:latin typeface="Consolas"/>
                          <a:ea typeface="Consolas"/>
                          <a:cs typeface="Consolas"/>
                          <a:sym typeface="Consolas"/>
                        </a:rPr>
                        <a:t>))</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   return </a:t>
                      </a:r>
                      <a:r>
                        <a:rPr lang="en-US" sz="1400" dirty="0">
                          <a:solidFill>
                            <a:srgbClr val="A9B7C6"/>
                          </a:solidFill>
                          <a:latin typeface="Consolas"/>
                          <a:ea typeface="Consolas"/>
                          <a:cs typeface="Consolas"/>
                          <a:sym typeface="Consolas"/>
                        </a:rPr>
                        <a:t>p</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 </a:t>
                      </a:r>
                      <a:r>
                        <a:rPr lang="en-US" sz="1400" dirty="0">
                          <a:solidFill>
                            <a:srgbClr val="A9B7C6"/>
                          </a:solidFill>
                          <a:latin typeface="Consolas"/>
                          <a:ea typeface="Consolas"/>
                          <a:cs typeface="Consolas"/>
                          <a:sym typeface="Consolas"/>
                        </a:rPr>
                        <a:t>*p = </a:t>
                      </a:r>
                      <a:r>
                        <a:rPr lang="en-US" sz="1400" dirty="0" err="1">
                          <a:solidFill>
                            <a:srgbClr val="A9B7C6"/>
                          </a:solidFill>
                          <a:latin typeface="Consolas"/>
                          <a:ea typeface="Consolas"/>
                          <a:cs typeface="Consolas"/>
                          <a:sym typeface="Consolas"/>
                        </a:rPr>
                        <a:t>getNode</a:t>
                      </a:r>
                      <a:r>
                        <a:rPr lang="en-US" sz="1400" dirty="0">
                          <a:solidFill>
                            <a:srgbClr val="A9B7C6"/>
                          </a:solidFill>
                          <a:latin typeface="Consolas"/>
                          <a:ea typeface="Consolas"/>
                          <a:cs typeface="Consolas"/>
                          <a:sym typeface="Consolas"/>
                        </a:rPr>
                        <a:t>()</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p -&gt; data = </a:t>
                      </a:r>
                      <a:r>
                        <a:rPr lang="en-US" sz="1400" dirty="0">
                          <a:solidFill>
                            <a:srgbClr val="6897BB"/>
                          </a:solidFill>
                          <a:latin typeface="Consolas"/>
                          <a:ea typeface="Consolas"/>
                          <a:cs typeface="Consolas"/>
                          <a:sym typeface="Consolas"/>
                        </a:rPr>
                        <a:t>5</a:t>
                      </a:r>
                      <a:r>
                        <a:rPr lang="en-US" sz="1400" dirty="0">
                          <a:solidFill>
                            <a:srgbClr val="CC7832"/>
                          </a:solidFill>
                          <a:latin typeface="Consolas"/>
                          <a:ea typeface="Consolas"/>
                          <a:cs typeface="Consolas"/>
                          <a:sym typeface="Consolas"/>
                        </a:rPr>
                        <a:t>;          </a:t>
                      </a:r>
                      <a:r>
                        <a:rPr lang="en-US" sz="1400" dirty="0">
                          <a:solidFill>
                            <a:srgbClr val="808080"/>
                          </a:solidFill>
                          <a:latin typeface="Consolas"/>
                          <a:ea typeface="Consolas"/>
                          <a:cs typeface="Consolas"/>
                          <a:sym typeface="Consolas"/>
                        </a:rPr>
                        <a:t>// or (*p).data = 5</a:t>
                      </a:r>
                      <a:endParaRPr sz="1400" dirty="0">
                        <a:solidFill>
                          <a:srgbClr val="80808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p -&gt; next = NULL</a:t>
                      </a:r>
                      <a:r>
                        <a:rPr lang="en-US" sz="1400" dirty="0">
                          <a:solidFill>
                            <a:srgbClr val="CC7832"/>
                          </a:solidFill>
                          <a:latin typeface="Consolas"/>
                          <a:ea typeface="Consolas"/>
                          <a:cs typeface="Consolas"/>
                          <a:sym typeface="Consolas"/>
                        </a:rPr>
                        <a:t>;      </a:t>
                      </a:r>
                      <a:r>
                        <a:rPr lang="en-US" sz="1400" dirty="0">
                          <a:solidFill>
                            <a:srgbClr val="808080"/>
                          </a:solidFill>
                          <a:latin typeface="Consolas"/>
                          <a:ea typeface="Consolas"/>
                          <a:cs typeface="Consolas"/>
                          <a:sym typeface="Consolas"/>
                        </a:rPr>
                        <a:t>// or (*p).next = NULL</a:t>
                      </a:r>
                      <a:endParaRPr sz="1400" dirty="0">
                        <a:solidFill>
                          <a:srgbClr val="808080"/>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131" name="Google Shape;131;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Operations on Linked List</a:t>
            </a:r>
            <a:endParaRPr/>
          </a:p>
        </p:txBody>
      </p:sp>
      <p:sp>
        <p:nvSpPr>
          <p:cNvPr id="137" name="Google Shape;13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400"/>
              <a:buChar char="•"/>
            </a:pPr>
            <a:r>
              <a:rPr lang="en-US"/>
              <a:t>Basically there are 3 main operations performed in a Linked List:</a:t>
            </a:r>
            <a:endParaRPr/>
          </a:p>
          <a:p>
            <a:pPr marL="457200" lvl="0" indent="0" algn="l" rtl="0">
              <a:lnSpc>
                <a:spcPct val="100000"/>
              </a:lnSpc>
              <a:spcBef>
                <a:spcPts val="0"/>
              </a:spcBef>
              <a:spcAft>
                <a:spcPts val="0"/>
              </a:spcAft>
              <a:buNone/>
            </a:pPr>
            <a:endParaRPr/>
          </a:p>
          <a:p>
            <a:pPr marL="914400" lvl="0" indent="-381000" algn="l" rtl="0">
              <a:lnSpc>
                <a:spcPct val="100000"/>
              </a:lnSpc>
              <a:spcBef>
                <a:spcPts val="0"/>
              </a:spcBef>
              <a:spcAft>
                <a:spcPts val="0"/>
              </a:spcAft>
              <a:buSzPts val="2400"/>
              <a:buAutoNum type="arabicPeriod"/>
            </a:pPr>
            <a:r>
              <a:rPr lang="en-US"/>
              <a:t>Search</a:t>
            </a:r>
            <a:endParaRPr/>
          </a:p>
          <a:p>
            <a:pPr marL="914400" lvl="0" indent="-381000" algn="l" rtl="0">
              <a:lnSpc>
                <a:spcPct val="100000"/>
              </a:lnSpc>
              <a:spcBef>
                <a:spcPts val="0"/>
              </a:spcBef>
              <a:spcAft>
                <a:spcPts val="0"/>
              </a:spcAft>
              <a:buSzPts val="2400"/>
              <a:buAutoNum type="arabicPeriod"/>
            </a:pPr>
            <a:r>
              <a:rPr lang="en-US"/>
              <a:t>Insert Node ( at the front, at the end, at a specified location)</a:t>
            </a:r>
            <a:endParaRPr/>
          </a:p>
          <a:p>
            <a:pPr marL="914400" lvl="0" indent="-381000" algn="l" rtl="0">
              <a:lnSpc>
                <a:spcPct val="100000"/>
              </a:lnSpc>
              <a:spcBef>
                <a:spcPts val="0"/>
              </a:spcBef>
              <a:spcAft>
                <a:spcPts val="0"/>
              </a:spcAft>
              <a:buSzPts val="2400"/>
              <a:buAutoNum type="arabicPeriod"/>
            </a:pPr>
            <a:r>
              <a:rPr lang="en-US"/>
              <a:t>Delete Node ( from the front, from the end, from a specified location)</a:t>
            </a:r>
            <a:endParaRPr/>
          </a:p>
          <a:p>
            <a:pPr marL="228600" lvl="0" indent="0" algn="l" rtl="0">
              <a:lnSpc>
                <a:spcPct val="100000"/>
              </a:lnSpc>
              <a:spcBef>
                <a:spcPts val="0"/>
              </a:spcBef>
              <a:spcAft>
                <a:spcPts val="0"/>
              </a:spcAft>
              <a:buSzPts val="2400"/>
              <a:buNone/>
            </a:pPr>
            <a:endParaRPr/>
          </a:p>
        </p:txBody>
      </p:sp>
      <p:sp>
        <p:nvSpPr>
          <p:cNvPr id="138" name="Google Shape;138;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139" name="Google Shape;1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Search Operation</a:t>
            </a:r>
            <a:endParaRPr/>
          </a:p>
        </p:txBody>
      </p:sp>
      <p:sp>
        <p:nvSpPr>
          <p:cNvPr id="145" name="Google Shape;14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None/>
            </a:pPr>
            <a:r>
              <a:rPr lang="en-US">
                <a:solidFill>
                  <a:srgbClr val="333333"/>
                </a:solidFill>
                <a:highlight>
                  <a:srgbClr val="FFFFFF"/>
                </a:highlight>
              </a:rPr>
              <a:t>This procedure finds the first element with key k in a linked list by a simple linear search, returning a pointer to this element. If no object with key k appears in the list or if the list is empty, the procedure returns NULL. See the algorithm below:</a:t>
            </a:r>
            <a:endParaRPr sz="4400">
              <a:solidFill>
                <a:srgbClr val="333333"/>
              </a:solidFill>
              <a:highlight>
                <a:srgbClr val="FFFFFF"/>
              </a:highlight>
            </a:endParaRPr>
          </a:p>
          <a:p>
            <a:pPr marL="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a:p>
            <a:pPr marL="228600" lvl="0" indent="-76200" algn="l" rtl="0">
              <a:lnSpc>
                <a:spcPct val="100000"/>
              </a:lnSpc>
              <a:spcBef>
                <a:spcPts val="0"/>
              </a:spcBef>
              <a:spcAft>
                <a:spcPts val="0"/>
              </a:spcAft>
              <a:buClr>
                <a:schemeClr val="dk1"/>
              </a:buClr>
              <a:buSzPts val="2400"/>
              <a:buNone/>
            </a:pPr>
            <a:endParaRPr/>
          </a:p>
        </p:txBody>
      </p:sp>
      <p:sp>
        <p:nvSpPr>
          <p:cNvPr id="146" name="Google Shape;14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147" name="Google Shape;14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graphicFrame>
        <p:nvGraphicFramePr>
          <p:cNvPr id="148" name="Google Shape;148;p19"/>
          <p:cNvGraphicFramePr/>
          <p:nvPr>
            <p:extLst>
              <p:ext uri="{D42A27DB-BD31-4B8C-83A1-F6EECF244321}">
                <p14:modId xmlns:p14="http://schemas.microsoft.com/office/powerpoint/2010/main" val="1788411437"/>
              </p:ext>
            </p:extLst>
          </p:nvPr>
        </p:nvGraphicFramePr>
        <p:xfrm>
          <a:off x="3467233" y="3429000"/>
          <a:ext cx="5257533" cy="2074682"/>
        </p:xfrm>
        <a:graphic>
          <a:graphicData uri="http://schemas.openxmlformats.org/drawingml/2006/table">
            <a:tbl>
              <a:tblPr>
                <a:noFill/>
                <a:tableStyleId>{08AE5278-A3B0-4F5D-981C-DD7F8CBB3075}</a:tableStyleId>
              </a:tblPr>
              <a:tblGrid>
                <a:gridCol w="5257533">
                  <a:extLst>
                    <a:ext uri="{9D8B030D-6E8A-4147-A177-3AD203B41FA5}">
                      <a16:colId xmlns:a16="http://schemas.microsoft.com/office/drawing/2014/main" val="20000"/>
                    </a:ext>
                  </a:extLst>
                </a:gridCol>
              </a:tblGrid>
              <a:tr h="2074682">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a:t>
                      </a:r>
                      <a:r>
                        <a:rPr lang="en-US" sz="1400" dirty="0">
                          <a:solidFill>
                            <a:srgbClr val="A9B7C6"/>
                          </a:solidFill>
                          <a:latin typeface="Consolas"/>
                          <a:ea typeface="Consolas"/>
                          <a:cs typeface="Consolas"/>
                          <a:sym typeface="Consolas"/>
                        </a:rPr>
                        <a:t>* </a:t>
                      </a:r>
                      <a:r>
                        <a:rPr lang="en-US" sz="1400" dirty="0">
                          <a:solidFill>
                            <a:srgbClr val="FFC66D"/>
                          </a:solidFill>
                          <a:latin typeface="Consolas"/>
                          <a:ea typeface="Consolas"/>
                          <a:cs typeface="Consolas"/>
                          <a:sym typeface="Consolas"/>
                        </a:rPr>
                        <a:t>search </a:t>
                      </a:r>
                      <a:r>
                        <a:rPr lang="en-US" sz="1400" dirty="0">
                          <a:solidFill>
                            <a:srgbClr val="A9B7C6"/>
                          </a:solidFill>
                          <a:latin typeface="Consolas"/>
                          <a:ea typeface="Consolas"/>
                          <a:cs typeface="Consolas"/>
                          <a:sym typeface="Consolas"/>
                        </a:rPr>
                        <a:t>(</a:t>
                      </a: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a:t>
                      </a:r>
                      <a:r>
                        <a:rPr lang="en-US" sz="1400" dirty="0">
                          <a:solidFill>
                            <a:srgbClr val="A9B7C6"/>
                          </a:solidFill>
                          <a:latin typeface="Consolas"/>
                          <a:ea typeface="Consolas"/>
                          <a:cs typeface="Consolas"/>
                          <a:sym typeface="Consolas"/>
                        </a:rPr>
                        <a:t>* head</a:t>
                      </a:r>
                      <a:r>
                        <a:rPr lang="en-US" sz="1400" dirty="0">
                          <a:solidFill>
                            <a:srgbClr val="CC7832"/>
                          </a:solidFill>
                          <a:latin typeface="Consolas"/>
                          <a:ea typeface="Consolas"/>
                          <a:cs typeface="Consolas"/>
                          <a:sym typeface="Consolas"/>
                        </a:rPr>
                        <a:t>, int </a:t>
                      </a:r>
                      <a:r>
                        <a:rPr lang="en-US" sz="1400" dirty="0">
                          <a:solidFill>
                            <a:srgbClr val="A9B7C6"/>
                          </a:solidFill>
                          <a:latin typeface="Consolas"/>
                          <a:ea typeface="Consolas"/>
                          <a:cs typeface="Consolas"/>
                          <a:sym typeface="Consolas"/>
                        </a:rPr>
                        <a:t>key)</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   </a:t>
                      </a:r>
                      <a:r>
                        <a:rPr lang="en-US" sz="1400" dirty="0">
                          <a:solidFill>
                            <a:srgbClr val="CC7832"/>
                          </a:solidFill>
                          <a:latin typeface="Consolas"/>
                          <a:ea typeface="Consolas"/>
                          <a:cs typeface="Consolas"/>
                          <a:sym typeface="Consolas"/>
                        </a:rPr>
                        <a:t>struct </a:t>
                      </a:r>
                      <a:r>
                        <a:rPr lang="en-US" sz="1400" dirty="0">
                          <a:solidFill>
                            <a:srgbClr val="B5B6E3"/>
                          </a:solidFill>
                          <a:latin typeface="Consolas"/>
                          <a:ea typeface="Consolas"/>
                          <a:cs typeface="Consolas"/>
                          <a:sym typeface="Consolas"/>
                        </a:rPr>
                        <a:t>node </a:t>
                      </a:r>
                      <a:r>
                        <a:rPr lang="en-US" sz="1400" dirty="0">
                          <a:solidFill>
                            <a:srgbClr val="A9B7C6"/>
                          </a:solidFill>
                          <a:latin typeface="Consolas"/>
                          <a:ea typeface="Consolas"/>
                          <a:cs typeface="Consolas"/>
                          <a:sym typeface="Consolas"/>
                        </a:rPr>
                        <a:t>*p = head</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   while</a:t>
                      </a:r>
                      <a:r>
                        <a:rPr lang="en-US" sz="1400" dirty="0">
                          <a:solidFill>
                            <a:srgbClr val="A9B7C6"/>
                          </a:solidFill>
                          <a:latin typeface="Consolas"/>
                          <a:ea typeface="Consolas"/>
                          <a:cs typeface="Consolas"/>
                          <a:sym typeface="Consolas"/>
                        </a:rPr>
                        <a:t>( p != NULL &amp;&amp; p -&gt; data != key){</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       p = p -&gt; next</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CC7832"/>
                          </a:solidFill>
                          <a:latin typeface="Consolas"/>
                          <a:ea typeface="Consolas"/>
                          <a:cs typeface="Consolas"/>
                          <a:sym typeface="Consolas"/>
                        </a:rPr>
                        <a:t>   </a:t>
                      </a:r>
                      <a:r>
                        <a:rPr lang="en-US" sz="1400" dirty="0">
                          <a:solidFill>
                            <a:srgbClr val="A9B7C6"/>
                          </a:solidFill>
                          <a:latin typeface="Consolas"/>
                          <a:ea typeface="Consolas"/>
                          <a:cs typeface="Consolas"/>
                          <a:sym typeface="Consolas"/>
                        </a:rPr>
                        <a:t>}</a:t>
                      </a:r>
                      <a:endParaRPr sz="1400" dirty="0">
                        <a:solidFill>
                          <a:srgbClr val="A9B7C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   </a:t>
                      </a:r>
                      <a:r>
                        <a:rPr lang="en-US" sz="1400" dirty="0">
                          <a:solidFill>
                            <a:srgbClr val="CC7832"/>
                          </a:solidFill>
                          <a:latin typeface="Consolas"/>
                          <a:ea typeface="Consolas"/>
                          <a:cs typeface="Consolas"/>
                          <a:sym typeface="Consolas"/>
                        </a:rPr>
                        <a:t>return </a:t>
                      </a:r>
                      <a:r>
                        <a:rPr lang="en-US" sz="1400" dirty="0">
                          <a:solidFill>
                            <a:srgbClr val="A9B7C6"/>
                          </a:solidFill>
                          <a:latin typeface="Consolas"/>
                          <a:ea typeface="Consolas"/>
                          <a:cs typeface="Consolas"/>
                          <a:sym typeface="Consolas"/>
                        </a:rPr>
                        <a:t>p</a:t>
                      </a:r>
                      <a:r>
                        <a:rPr lang="en-US" sz="1400" dirty="0">
                          <a:solidFill>
                            <a:srgbClr val="CC7832"/>
                          </a:solidFill>
                          <a:latin typeface="Consolas"/>
                          <a:ea typeface="Consolas"/>
                          <a:cs typeface="Consolas"/>
                          <a:sym typeface="Consolas"/>
                        </a:rPr>
                        <a:t>;</a:t>
                      </a:r>
                      <a:endParaRPr sz="1400" dirty="0">
                        <a:solidFill>
                          <a:srgbClr val="CC783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US" sz="1400" dirty="0">
                          <a:solidFill>
                            <a:srgbClr val="A9B7C6"/>
                          </a:solidFill>
                          <a:latin typeface="Consolas"/>
                          <a:ea typeface="Consolas"/>
                          <a:cs typeface="Consolas"/>
                          <a:sym typeface="Consolas"/>
                        </a:rPr>
                        <a:t>}</a:t>
                      </a:r>
                      <a:endParaRPr sz="1400" dirty="0">
                        <a:solidFill>
                          <a:srgbClr val="A9B7C6"/>
                        </a:solidFill>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Insertion Operation</a:t>
            </a:r>
            <a:endParaRPr dirty="0"/>
          </a:p>
        </p:txBody>
      </p:sp>
      <p:sp>
        <p:nvSpPr>
          <p:cNvPr id="155" name="Google Shape;155;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rgbClr val="555555"/>
              </a:buClr>
              <a:buSzPts val="2400"/>
              <a:buChar char="●"/>
            </a:pPr>
            <a:r>
              <a:rPr lang="en-US" dirty="0">
                <a:solidFill>
                  <a:schemeClr val="tx1"/>
                </a:solidFill>
                <a:highlight>
                  <a:srgbClr val="FFFFFF"/>
                </a:highlight>
              </a:rPr>
              <a:t>Insertion to linked list can be done in three ways:</a:t>
            </a:r>
            <a:endParaRPr dirty="0">
              <a:solidFill>
                <a:schemeClr val="tx1"/>
              </a:solidFill>
              <a:highlight>
                <a:srgbClr val="FFFFFF"/>
              </a:highlight>
            </a:endParaRPr>
          </a:p>
          <a:p>
            <a:pPr marL="914400" lvl="1" indent="-381000" algn="l" rtl="0">
              <a:lnSpc>
                <a:spcPct val="100000"/>
              </a:lnSpc>
              <a:spcBef>
                <a:spcPts val="0"/>
              </a:spcBef>
              <a:spcAft>
                <a:spcPts val="0"/>
              </a:spcAft>
              <a:buClr>
                <a:srgbClr val="555555"/>
              </a:buClr>
              <a:buSzPts val="2400"/>
              <a:buChar char="○"/>
            </a:pPr>
            <a:r>
              <a:rPr lang="en-US" sz="2400" dirty="0">
                <a:solidFill>
                  <a:schemeClr val="tx1"/>
                </a:solidFill>
                <a:highlight>
                  <a:srgbClr val="FFFFFF"/>
                </a:highlight>
              </a:rPr>
              <a:t>Inserting a node at the </a:t>
            </a:r>
            <a:r>
              <a:rPr lang="en-US" sz="2400" b="1" u="sng" dirty="0">
                <a:solidFill>
                  <a:schemeClr val="tx1"/>
                </a:solidFill>
                <a:highlight>
                  <a:srgbClr val="FFFFFF"/>
                </a:highlight>
              </a:rPr>
              <a:t>front</a:t>
            </a:r>
            <a:r>
              <a:rPr lang="en-US" sz="2400" dirty="0">
                <a:solidFill>
                  <a:schemeClr val="tx1"/>
                </a:solidFill>
                <a:highlight>
                  <a:srgbClr val="FFFFFF"/>
                </a:highlight>
              </a:rPr>
              <a:t> of linked list.</a:t>
            </a:r>
            <a:endParaRPr sz="2400" dirty="0">
              <a:solidFill>
                <a:schemeClr val="tx1"/>
              </a:solidFill>
              <a:highlight>
                <a:srgbClr val="FFFFFF"/>
              </a:highlight>
            </a:endParaRPr>
          </a:p>
          <a:p>
            <a:pPr marL="914400" lvl="1" indent="-381000" algn="l" rtl="0">
              <a:lnSpc>
                <a:spcPct val="100000"/>
              </a:lnSpc>
              <a:spcBef>
                <a:spcPts val="0"/>
              </a:spcBef>
              <a:spcAft>
                <a:spcPts val="0"/>
              </a:spcAft>
              <a:buClr>
                <a:srgbClr val="555555"/>
              </a:buClr>
              <a:buSzPts val="2400"/>
              <a:buChar char="○"/>
            </a:pPr>
            <a:r>
              <a:rPr lang="en-US" sz="2400" dirty="0">
                <a:solidFill>
                  <a:schemeClr val="tx1"/>
                </a:solidFill>
                <a:highlight>
                  <a:srgbClr val="FFFFFF"/>
                </a:highlight>
              </a:rPr>
              <a:t>Inserting a node at the </a:t>
            </a:r>
            <a:r>
              <a:rPr lang="en-US" sz="2400" b="1" u="sng" dirty="0">
                <a:solidFill>
                  <a:schemeClr val="tx1"/>
                </a:solidFill>
                <a:highlight>
                  <a:srgbClr val="FFFFFF"/>
                </a:highlight>
              </a:rPr>
              <a:t>end</a:t>
            </a:r>
            <a:r>
              <a:rPr lang="en-US" sz="2400" dirty="0">
                <a:solidFill>
                  <a:schemeClr val="tx1"/>
                </a:solidFill>
                <a:highlight>
                  <a:srgbClr val="FFFFFF"/>
                </a:highlight>
              </a:rPr>
              <a:t> of linked list.</a:t>
            </a:r>
            <a:endParaRPr sz="2400" dirty="0">
              <a:solidFill>
                <a:schemeClr val="tx1"/>
              </a:solidFill>
              <a:highlight>
                <a:srgbClr val="FFFFFF"/>
              </a:highlight>
            </a:endParaRPr>
          </a:p>
          <a:p>
            <a:pPr marL="914400" lvl="1" indent="-381000" algn="l" rtl="0">
              <a:lnSpc>
                <a:spcPct val="100000"/>
              </a:lnSpc>
              <a:spcBef>
                <a:spcPts val="0"/>
              </a:spcBef>
              <a:spcAft>
                <a:spcPts val="0"/>
              </a:spcAft>
              <a:buClr>
                <a:srgbClr val="555555"/>
              </a:buClr>
              <a:buSzPts val="2400"/>
              <a:buChar char="○"/>
            </a:pPr>
            <a:r>
              <a:rPr lang="en-US" sz="2400" dirty="0">
                <a:solidFill>
                  <a:schemeClr val="tx1"/>
                </a:solidFill>
                <a:highlight>
                  <a:srgbClr val="FFFFFF"/>
                </a:highlight>
              </a:rPr>
              <a:t>Inserting a node at a </a:t>
            </a:r>
            <a:r>
              <a:rPr lang="en-US" sz="2400" b="1" u="sng" dirty="0">
                <a:solidFill>
                  <a:schemeClr val="tx1"/>
                </a:solidFill>
                <a:highlight>
                  <a:srgbClr val="FFFFFF"/>
                </a:highlight>
              </a:rPr>
              <a:t>specified location</a:t>
            </a:r>
            <a:r>
              <a:rPr lang="en-US" sz="2400" dirty="0">
                <a:solidFill>
                  <a:schemeClr val="tx1"/>
                </a:solidFill>
                <a:highlight>
                  <a:srgbClr val="FFFFFF"/>
                </a:highlight>
              </a:rPr>
              <a:t> of linked list.</a:t>
            </a:r>
            <a:endParaRPr dirty="0">
              <a:solidFill>
                <a:schemeClr val="tx1"/>
              </a:solidFill>
              <a:highlight>
                <a:srgbClr val="FFFFFF"/>
              </a:highlight>
            </a:endParaRPr>
          </a:p>
          <a:p>
            <a:pPr marL="457200" lvl="0" indent="-381000" algn="l" rtl="0">
              <a:lnSpc>
                <a:spcPct val="100000"/>
              </a:lnSpc>
              <a:spcBef>
                <a:spcPts val="0"/>
              </a:spcBef>
              <a:spcAft>
                <a:spcPts val="0"/>
              </a:spcAft>
              <a:buClr>
                <a:srgbClr val="555555"/>
              </a:buClr>
              <a:buSzPts val="2400"/>
              <a:buChar char="●"/>
            </a:pPr>
            <a:r>
              <a:rPr lang="en-US" dirty="0">
                <a:solidFill>
                  <a:schemeClr val="tx1"/>
                </a:solidFill>
                <a:highlight>
                  <a:srgbClr val="FFFFFF"/>
                </a:highlight>
              </a:rPr>
              <a:t>Say we have a linked list containing the elements 10, 20 and 30. Need to insert an element </a:t>
            </a:r>
            <a:r>
              <a:rPr lang="en-US" b="1" dirty="0">
                <a:solidFill>
                  <a:schemeClr val="tx1"/>
                </a:solidFill>
                <a:highlight>
                  <a:srgbClr val="FFFFFF"/>
                </a:highlight>
              </a:rPr>
              <a:t>50:</a:t>
            </a:r>
            <a:endParaRPr dirty="0">
              <a:solidFill>
                <a:schemeClr val="tx1"/>
              </a:solidFill>
              <a:highlight>
                <a:srgbClr val="FFFFFF"/>
              </a:highlight>
            </a:endParaRPr>
          </a:p>
          <a:p>
            <a:pPr marL="914400" lvl="0" indent="0" algn="l" rtl="0">
              <a:lnSpc>
                <a:spcPct val="100000"/>
              </a:lnSpc>
              <a:spcBef>
                <a:spcPts val="3800"/>
              </a:spcBef>
              <a:spcAft>
                <a:spcPts val="0"/>
              </a:spcAft>
              <a:buNone/>
            </a:pPr>
            <a:endParaRPr dirty="0">
              <a:solidFill>
                <a:srgbClr val="555555"/>
              </a:solidFill>
              <a:highlight>
                <a:srgbClr val="FFFFFF"/>
              </a:highlight>
            </a:endParaRPr>
          </a:p>
          <a:p>
            <a:pPr marL="457200" lvl="0" indent="0" algn="l" rtl="0">
              <a:lnSpc>
                <a:spcPct val="100000"/>
              </a:lnSpc>
              <a:spcBef>
                <a:spcPts val="3800"/>
              </a:spcBef>
              <a:spcAft>
                <a:spcPts val="0"/>
              </a:spcAft>
              <a:buNone/>
            </a:pPr>
            <a:endParaRPr dirty="0"/>
          </a:p>
        </p:txBody>
      </p:sp>
      <p:sp>
        <p:nvSpPr>
          <p:cNvPr id="156" name="Google Shape;156;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157" name="Google Shape;15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sp>
        <p:nvSpPr>
          <p:cNvPr id="158" name="Google Shape;158;p20"/>
          <p:cNvSpPr/>
          <p:nvPr/>
        </p:nvSpPr>
        <p:spPr>
          <a:xfrm>
            <a:off x="2992625" y="4588650"/>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a:t>
            </a:r>
            <a:endParaRPr sz="2400" b="1">
              <a:latin typeface="Calibri"/>
              <a:ea typeface="Calibri"/>
              <a:cs typeface="Calibri"/>
              <a:sym typeface="Calibri"/>
            </a:endParaRPr>
          </a:p>
        </p:txBody>
      </p:sp>
      <p:sp>
        <p:nvSpPr>
          <p:cNvPr id="159" name="Google Shape;159;p20"/>
          <p:cNvSpPr/>
          <p:nvPr/>
        </p:nvSpPr>
        <p:spPr>
          <a:xfrm>
            <a:off x="5214900" y="4588650"/>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160" name="Google Shape;160;p20"/>
          <p:cNvSpPr/>
          <p:nvPr/>
        </p:nvSpPr>
        <p:spPr>
          <a:xfrm>
            <a:off x="7437175" y="4588650"/>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a:t>          </a:t>
            </a:r>
            <a:r>
              <a:rPr lang="en-US" sz="1800" b="1"/>
              <a:t>NULL</a:t>
            </a:r>
            <a:endParaRPr sz="1800" b="1"/>
          </a:p>
        </p:txBody>
      </p:sp>
      <p:cxnSp>
        <p:nvCxnSpPr>
          <p:cNvPr id="161" name="Google Shape;161;p20"/>
          <p:cNvCxnSpPr>
            <a:stCxn id="158" idx="0"/>
            <a:endCxn id="158" idx="2"/>
          </p:cNvCxnSpPr>
          <p:nvPr/>
        </p:nvCxnSpPr>
        <p:spPr>
          <a:xfrm>
            <a:off x="3778175" y="4588650"/>
            <a:ext cx="0" cy="89790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20"/>
          <p:cNvCxnSpPr>
            <a:stCxn id="159" idx="0"/>
            <a:endCxn id="159" idx="2"/>
          </p:cNvCxnSpPr>
          <p:nvPr/>
        </p:nvCxnSpPr>
        <p:spPr>
          <a:xfrm>
            <a:off x="6000450" y="4588650"/>
            <a:ext cx="0" cy="8979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20"/>
          <p:cNvCxnSpPr>
            <a:stCxn id="160" idx="0"/>
            <a:endCxn id="160" idx="2"/>
          </p:cNvCxnSpPr>
          <p:nvPr/>
        </p:nvCxnSpPr>
        <p:spPr>
          <a:xfrm>
            <a:off x="8318275" y="4588650"/>
            <a:ext cx="0" cy="8979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20"/>
          <p:cNvCxnSpPr/>
          <p:nvPr/>
        </p:nvCxnSpPr>
        <p:spPr>
          <a:xfrm>
            <a:off x="4035900" y="5037600"/>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20"/>
          <p:cNvCxnSpPr/>
          <p:nvPr/>
        </p:nvCxnSpPr>
        <p:spPr>
          <a:xfrm>
            <a:off x="6331563" y="5037600"/>
            <a:ext cx="1179000" cy="0"/>
          </a:xfrm>
          <a:prstGeom prst="straightConnector1">
            <a:avLst/>
          </a:prstGeom>
          <a:noFill/>
          <a:ln w="9525" cap="flat" cmpd="sng">
            <a:solidFill>
              <a:schemeClr val="dk2"/>
            </a:solidFill>
            <a:prstDash val="solid"/>
            <a:round/>
            <a:headEnd type="none" w="med" len="med"/>
            <a:tailEnd type="triangle" w="med" len="med"/>
          </a:ln>
        </p:spPr>
      </p:cxnSp>
      <p:sp>
        <p:nvSpPr>
          <p:cNvPr id="166" name="Google Shape;166;p20"/>
          <p:cNvSpPr txBox="1"/>
          <p:nvPr/>
        </p:nvSpPr>
        <p:spPr>
          <a:xfrm>
            <a:off x="2992625" y="5802250"/>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167" name="Google Shape;167;p20"/>
          <p:cNvCxnSpPr/>
          <p:nvPr/>
        </p:nvCxnSpPr>
        <p:spPr>
          <a:xfrm rot="10800000">
            <a:off x="3441575" y="5303550"/>
            <a:ext cx="0" cy="623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1.Inserting a node at the front</a:t>
            </a:r>
            <a:endParaRPr/>
          </a:p>
        </p:txBody>
      </p:sp>
      <p:sp>
        <p:nvSpPr>
          <p:cNvPr id="174" name="Google Shape;174;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highlight>
                  <a:srgbClr val="FFFFFF"/>
                </a:highlight>
              </a:rPr>
              <a:t>The new node is added </a:t>
            </a:r>
            <a:r>
              <a:rPr lang="en-US" b="1">
                <a:highlight>
                  <a:srgbClr val="FFFFFF"/>
                </a:highlight>
              </a:rPr>
              <a:t>before the head</a:t>
            </a:r>
            <a:r>
              <a:rPr lang="en-US">
                <a:highlight>
                  <a:srgbClr val="FFFFFF"/>
                </a:highlight>
              </a:rPr>
              <a:t> of the given Linked List and the newly added node becomes the new head of the Linked List.</a:t>
            </a:r>
            <a:r>
              <a:rPr lang="en-US" sz="1100">
                <a:highlight>
                  <a:srgbClr val="FFFFFF"/>
                </a:highlight>
                <a:latin typeface="Arial"/>
                <a:ea typeface="Arial"/>
                <a:cs typeface="Arial"/>
                <a:sym typeface="Arial"/>
              </a:rPr>
              <a:t> </a:t>
            </a:r>
            <a:r>
              <a:rPr lang="en-US">
                <a:highlight>
                  <a:srgbClr val="FFFFFF"/>
                </a:highlight>
              </a:rPr>
              <a:t>In the previous example, a new node will be created containing element 50 pointing to the first node above list (containing 10). Head will now point to this new node:</a:t>
            </a:r>
            <a:endParaRPr>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1000"/>
              </a:spcBef>
              <a:spcAft>
                <a:spcPts val="0"/>
              </a:spcAft>
              <a:buNone/>
            </a:pPr>
            <a:endParaRPr>
              <a:solidFill>
                <a:srgbClr val="273239"/>
              </a:solidFill>
              <a:highlight>
                <a:srgbClr val="FFFFFF"/>
              </a:highlight>
            </a:endParaRPr>
          </a:p>
        </p:txBody>
      </p:sp>
      <p:sp>
        <p:nvSpPr>
          <p:cNvPr id="175" name="Google Shape;175;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176" name="Google Shape;176;p21"/>
          <p:cNvSpPr/>
          <p:nvPr/>
        </p:nvSpPr>
        <p:spPr>
          <a:xfrm>
            <a:off x="1870375" y="4239500"/>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50</a:t>
            </a:r>
            <a:endParaRPr sz="2400" b="1">
              <a:latin typeface="Calibri"/>
              <a:ea typeface="Calibri"/>
              <a:cs typeface="Calibri"/>
              <a:sym typeface="Calibri"/>
            </a:endParaRPr>
          </a:p>
        </p:txBody>
      </p:sp>
      <p:sp>
        <p:nvSpPr>
          <p:cNvPr id="177" name="Google Shape;177;p21"/>
          <p:cNvSpPr/>
          <p:nvPr/>
        </p:nvSpPr>
        <p:spPr>
          <a:xfrm>
            <a:off x="4092650" y="4239500"/>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10</a:t>
            </a:r>
            <a:endParaRPr sz="2400" b="1">
              <a:latin typeface="Calibri"/>
              <a:ea typeface="Calibri"/>
              <a:cs typeface="Calibri"/>
              <a:sym typeface="Calibri"/>
            </a:endParaRPr>
          </a:p>
        </p:txBody>
      </p:sp>
      <p:sp>
        <p:nvSpPr>
          <p:cNvPr id="178" name="Google Shape;178;p21"/>
          <p:cNvSpPr/>
          <p:nvPr/>
        </p:nvSpPr>
        <p:spPr>
          <a:xfrm>
            <a:off x="6314925" y="4239500"/>
            <a:ext cx="15711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20</a:t>
            </a:r>
            <a:endParaRPr sz="2400" b="1">
              <a:latin typeface="Calibri"/>
              <a:ea typeface="Calibri"/>
              <a:cs typeface="Calibri"/>
              <a:sym typeface="Calibri"/>
            </a:endParaRPr>
          </a:p>
        </p:txBody>
      </p:sp>
      <p:sp>
        <p:nvSpPr>
          <p:cNvPr id="179" name="Google Shape;179;p21"/>
          <p:cNvSpPr/>
          <p:nvPr/>
        </p:nvSpPr>
        <p:spPr>
          <a:xfrm>
            <a:off x="8537200" y="4239500"/>
            <a:ext cx="1762200" cy="89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a:latin typeface="Calibri"/>
                <a:ea typeface="Calibri"/>
                <a:cs typeface="Calibri"/>
                <a:sym typeface="Calibri"/>
              </a:rPr>
              <a:t> 30 </a:t>
            </a:r>
            <a:r>
              <a:rPr lang="en-US"/>
              <a:t>          </a:t>
            </a:r>
            <a:r>
              <a:rPr lang="en-US" sz="1800" b="1"/>
              <a:t>NULL</a:t>
            </a:r>
            <a:endParaRPr sz="1800" b="1"/>
          </a:p>
        </p:txBody>
      </p:sp>
      <p:cxnSp>
        <p:nvCxnSpPr>
          <p:cNvPr id="180" name="Google Shape;180;p21"/>
          <p:cNvCxnSpPr>
            <a:stCxn id="176" idx="0"/>
            <a:endCxn id="176" idx="2"/>
          </p:cNvCxnSpPr>
          <p:nvPr/>
        </p:nvCxnSpPr>
        <p:spPr>
          <a:xfrm>
            <a:off x="2655925" y="4239500"/>
            <a:ext cx="0" cy="8979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21"/>
          <p:cNvCxnSpPr>
            <a:stCxn id="177" idx="0"/>
            <a:endCxn id="177" idx="2"/>
          </p:cNvCxnSpPr>
          <p:nvPr/>
        </p:nvCxnSpPr>
        <p:spPr>
          <a:xfrm>
            <a:off x="4878200" y="4239500"/>
            <a:ext cx="0" cy="8979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21"/>
          <p:cNvCxnSpPr>
            <a:stCxn id="178" idx="0"/>
            <a:endCxn id="178" idx="2"/>
          </p:cNvCxnSpPr>
          <p:nvPr/>
        </p:nvCxnSpPr>
        <p:spPr>
          <a:xfrm>
            <a:off x="7100475" y="4239500"/>
            <a:ext cx="0" cy="8979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21"/>
          <p:cNvCxnSpPr>
            <a:stCxn id="179" idx="0"/>
            <a:endCxn id="179" idx="2"/>
          </p:cNvCxnSpPr>
          <p:nvPr/>
        </p:nvCxnSpPr>
        <p:spPr>
          <a:xfrm>
            <a:off x="9418300" y="4239500"/>
            <a:ext cx="0" cy="89790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21"/>
          <p:cNvSpPr txBox="1"/>
          <p:nvPr/>
        </p:nvSpPr>
        <p:spPr>
          <a:xfrm>
            <a:off x="4038600" y="5469825"/>
            <a:ext cx="89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Head</a:t>
            </a:r>
            <a:endParaRPr sz="2400" b="1">
              <a:latin typeface="Calibri"/>
              <a:ea typeface="Calibri"/>
              <a:cs typeface="Calibri"/>
              <a:sym typeface="Calibri"/>
            </a:endParaRPr>
          </a:p>
        </p:txBody>
      </p:sp>
      <p:cxnSp>
        <p:nvCxnSpPr>
          <p:cNvPr id="185" name="Google Shape;185;p21"/>
          <p:cNvCxnSpPr/>
          <p:nvPr/>
        </p:nvCxnSpPr>
        <p:spPr>
          <a:xfrm>
            <a:off x="2913650" y="4688450"/>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21"/>
          <p:cNvCxnSpPr/>
          <p:nvPr/>
        </p:nvCxnSpPr>
        <p:spPr>
          <a:xfrm>
            <a:off x="5135925" y="4688450"/>
            <a:ext cx="1179000" cy="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p21"/>
          <p:cNvCxnSpPr/>
          <p:nvPr/>
        </p:nvCxnSpPr>
        <p:spPr>
          <a:xfrm>
            <a:off x="7431588" y="4688450"/>
            <a:ext cx="1179000" cy="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Structure &amp; Algorithms Fall 2021</a:t>
            </a:r>
            <a:endParaRPr/>
          </a:p>
        </p:txBody>
      </p:sp>
      <p:cxnSp>
        <p:nvCxnSpPr>
          <p:cNvPr id="189" name="Google Shape;189;p21"/>
          <p:cNvCxnSpPr>
            <a:stCxn id="184" idx="1"/>
          </p:cNvCxnSpPr>
          <p:nvPr/>
        </p:nvCxnSpPr>
        <p:spPr>
          <a:xfrm rot="10800000">
            <a:off x="2303400" y="5741475"/>
            <a:ext cx="1735200" cy="54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21"/>
          <p:cNvCxnSpPr/>
          <p:nvPr/>
        </p:nvCxnSpPr>
        <p:spPr>
          <a:xfrm rot="10800000">
            <a:off x="2320675" y="4950875"/>
            <a:ext cx="0" cy="7905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21"/>
          <p:cNvCxnSpPr/>
          <p:nvPr/>
        </p:nvCxnSpPr>
        <p:spPr>
          <a:xfrm rot="10800000">
            <a:off x="4487550" y="4879825"/>
            <a:ext cx="0" cy="79050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21"/>
          <p:cNvSpPr/>
          <p:nvPr/>
        </p:nvSpPr>
        <p:spPr>
          <a:xfrm>
            <a:off x="4258476" y="5034425"/>
            <a:ext cx="453900" cy="6234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2842</Words>
  <Application>Microsoft Office PowerPoint</Application>
  <PresentationFormat>Widescreen</PresentationFormat>
  <Paragraphs>377</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Consolas</vt:lpstr>
      <vt:lpstr>Office Theme</vt:lpstr>
      <vt:lpstr>Data Structure &amp; Algorithms</vt:lpstr>
      <vt:lpstr>What is Linked List?</vt:lpstr>
      <vt:lpstr>Representation</vt:lpstr>
      <vt:lpstr>Implementation of Linked List</vt:lpstr>
      <vt:lpstr>Implementation on Linked List - Continue</vt:lpstr>
      <vt:lpstr>Operations on Linked List</vt:lpstr>
      <vt:lpstr>Search Operation</vt:lpstr>
      <vt:lpstr>Insertion Operation</vt:lpstr>
      <vt:lpstr>1.Inserting a node at the front</vt:lpstr>
      <vt:lpstr>Inserting a node at the front - Algorithm</vt:lpstr>
      <vt:lpstr>2.Inserting a node at the End</vt:lpstr>
      <vt:lpstr>Inserting a node at the End - Algorithm</vt:lpstr>
      <vt:lpstr>Inserting a node at the End - Algorithm</vt:lpstr>
      <vt:lpstr>3.Inserting a node at the Specified Location</vt:lpstr>
      <vt:lpstr>Insert at a Specified location - Algorithm </vt:lpstr>
      <vt:lpstr>Insert at a Specified location - Algorithm </vt:lpstr>
      <vt:lpstr>Deletion Operation</vt:lpstr>
      <vt:lpstr>1. Deleting the first node</vt:lpstr>
      <vt:lpstr>Deleting the first node - Algorithm</vt:lpstr>
      <vt:lpstr>2. Deleting the last node</vt:lpstr>
      <vt:lpstr>Deleting the last node - Algorithm</vt:lpstr>
      <vt:lpstr>Deleting the last node - Algorithm</vt:lpstr>
      <vt:lpstr>3. Deleting a node from a specified location</vt:lpstr>
      <vt:lpstr>Deleting a node from a specified location - Algorithm</vt:lpstr>
      <vt:lpstr>Deleting a node from a specified location - Algorithm - Continue</vt:lpstr>
      <vt:lpstr>Types of Linked List</vt:lpstr>
      <vt:lpstr>Doubly Linked List</vt:lpstr>
      <vt:lpstr>Advantages of Doubly Linked List</vt:lpstr>
      <vt:lpstr>Circular Linked List</vt:lpstr>
      <vt:lpstr>Doubly Circular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BARDIA</dc:creator>
  <cp:lastModifiedBy>bardia ardakanian</cp:lastModifiedBy>
  <cp:revision>13</cp:revision>
  <dcterms:modified xsi:type="dcterms:W3CDTF">2021-10-07T22:39:54Z</dcterms:modified>
</cp:coreProperties>
</file>