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69"/>
  </p:notesMasterIdLst>
  <p:sldIdLst>
    <p:sldId id="256" r:id="rId2"/>
    <p:sldId id="270" r:id="rId3"/>
    <p:sldId id="272" r:id="rId4"/>
    <p:sldId id="366" r:id="rId5"/>
    <p:sldId id="307" r:id="rId6"/>
    <p:sldId id="364" r:id="rId7"/>
    <p:sldId id="365" r:id="rId8"/>
    <p:sldId id="309" r:id="rId9"/>
    <p:sldId id="310" r:id="rId10"/>
    <p:sldId id="311" r:id="rId11"/>
    <p:sldId id="312" r:id="rId12"/>
    <p:sldId id="313" r:id="rId13"/>
    <p:sldId id="321" r:id="rId14"/>
    <p:sldId id="314" r:id="rId15"/>
    <p:sldId id="315" r:id="rId16"/>
    <p:sldId id="358" r:id="rId17"/>
    <p:sldId id="333" r:id="rId18"/>
    <p:sldId id="316" r:id="rId19"/>
    <p:sldId id="322" r:id="rId20"/>
    <p:sldId id="317" r:id="rId21"/>
    <p:sldId id="318" r:id="rId22"/>
    <p:sldId id="319" r:id="rId23"/>
    <p:sldId id="320" r:id="rId24"/>
    <p:sldId id="323" r:id="rId25"/>
    <p:sldId id="378" r:id="rId26"/>
    <p:sldId id="379" r:id="rId27"/>
    <p:sldId id="330" r:id="rId28"/>
    <p:sldId id="329" r:id="rId29"/>
    <p:sldId id="334" r:id="rId30"/>
    <p:sldId id="380" r:id="rId31"/>
    <p:sldId id="331" r:id="rId32"/>
    <p:sldId id="335" r:id="rId33"/>
    <p:sldId id="332" r:id="rId34"/>
    <p:sldId id="336" r:id="rId35"/>
    <p:sldId id="344" r:id="rId36"/>
    <p:sldId id="337" r:id="rId37"/>
    <p:sldId id="345" r:id="rId38"/>
    <p:sldId id="381" r:id="rId39"/>
    <p:sldId id="346" r:id="rId40"/>
    <p:sldId id="348" r:id="rId41"/>
    <p:sldId id="347" r:id="rId42"/>
    <p:sldId id="351" r:id="rId43"/>
    <p:sldId id="367" r:id="rId44"/>
    <p:sldId id="349" r:id="rId45"/>
    <p:sldId id="350" r:id="rId46"/>
    <p:sldId id="352" r:id="rId47"/>
    <p:sldId id="356" r:id="rId48"/>
    <p:sldId id="354" r:id="rId49"/>
    <p:sldId id="357" r:id="rId50"/>
    <p:sldId id="359" r:id="rId51"/>
    <p:sldId id="368" r:id="rId52"/>
    <p:sldId id="355" r:id="rId53"/>
    <p:sldId id="369" r:id="rId54"/>
    <p:sldId id="339" r:id="rId55"/>
    <p:sldId id="370" r:id="rId56"/>
    <p:sldId id="340" r:id="rId57"/>
    <p:sldId id="371" r:id="rId58"/>
    <p:sldId id="341" r:id="rId59"/>
    <p:sldId id="342" r:id="rId60"/>
    <p:sldId id="343" r:id="rId61"/>
    <p:sldId id="361" r:id="rId62"/>
    <p:sldId id="372" r:id="rId63"/>
    <p:sldId id="375" r:id="rId64"/>
    <p:sldId id="374" r:id="rId65"/>
    <p:sldId id="363" r:id="rId66"/>
    <p:sldId id="373" r:id="rId67"/>
    <p:sldId id="377" r:id="rId68"/>
  </p:sldIdLst>
  <p:sldSz cx="9144000" cy="5143500" type="screen16x9"/>
  <p:notesSz cx="6858000" cy="9144000"/>
  <p:embeddedFontLst>
    <p:embeddedFont>
      <p:font typeface="B Nazanin" panose="00000400000000000000" pitchFamily="2" charset="-78"/>
      <p:regular r:id="rId70"/>
      <p:bold r:id="rId71"/>
    </p:embeddedFont>
    <p:embeddedFont>
      <p:font typeface="IBM Plex Mono" panose="020B0509050203000203" pitchFamily="49" charset="0"/>
      <p:regular r:id="rId72"/>
      <p:bold r:id="rId73"/>
      <p:italic r:id="rId74"/>
      <p:boldItalic r:id="rId75"/>
    </p:embeddedFont>
    <p:embeddedFont>
      <p:font typeface="Open Sans" panose="020B0606030504020204" pitchFamily="34" charset="0"/>
      <p:regular r:id="rId76"/>
      <p:bold r:id="rId77"/>
      <p:italic r:id="rId78"/>
      <p:boldItalic r:id="rId79"/>
    </p:embeddedFont>
    <p:embeddedFont>
      <p:font typeface="Poppins" panose="00000500000000000000" pitchFamily="2" charset="0"/>
      <p:regular r:id="rId80"/>
      <p:bold r:id="rId81"/>
      <p:italic r:id="rId82"/>
      <p:boldItalic r:id="rId83"/>
    </p:embeddedFont>
    <p:embeddedFont>
      <p:font typeface="Segoe UI Variable Small" pitchFamily="2" charset="0"/>
      <p:regular r:id="rId84"/>
      <p:bold r:id="rId85"/>
    </p:embeddedFont>
    <p:embeddedFont>
      <p:font typeface="Verdana" panose="020B0604030504040204" pitchFamily="34"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113"/>
    <a:srgbClr val="F0C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73563-EC47-41F6-A432-D0DE497C3168}">
  <a:tblStyle styleId="{8ED73563-EC47-41F6-A432-D0DE497C31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09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5.fntdata"/><Relationship Id="rId89" Type="http://schemas.openxmlformats.org/officeDocument/2006/relationships/font" Target="fonts/font2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font" Target="fonts/font11.fntdata"/><Relationship Id="rId85" Type="http://schemas.openxmlformats.org/officeDocument/2006/relationships/font" Target="fonts/font16.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font" Target="fonts/font19.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8.fntdata"/><Relationship Id="rId61" Type="http://schemas.openxmlformats.org/officeDocument/2006/relationships/slide" Target="slides/slide60.xml"/><Relationship Id="rId82"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648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1385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020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36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606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767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26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289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961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399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2393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8" r:id="rId5"/>
    <p:sldLayoutId id="2147483661"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https://quera.org/college/cheatsheet/git"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 : </a:t>
            </a:r>
            <a:r>
              <a:rPr lang="en-US" dirty="0" err="1"/>
              <a:t>Amirabbas</a:t>
            </a:r>
            <a:r>
              <a:rPr lang="en-US" dirty="0"/>
              <a:t> Entezari</a:t>
            </a:r>
            <a:endParaRPr dirty="0"/>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C39113"/>
                </a:solidFill>
              </a:rPr>
              <a:t>WorkShop 01</a:t>
            </a:r>
            <a:endParaRPr dirty="0">
              <a:solidFill>
                <a:srgbClr val="C39113"/>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9590DC-7BE4-8A89-528B-0A96107AB9F8}"/>
              </a:ext>
            </a:extLst>
          </p:cNvPr>
          <p:cNvSpPr>
            <a:spLocks noGrp="1"/>
          </p:cNvSpPr>
          <p:nvPr>
            <p:ph type="subTitle" idx="1"/>
          </p:nvPr>
        </p:nvSpPr>
        <p:spPr/>
        <p:txBody>
          <a:bodyPr/>
          <a:lstStyle/>
          <a:p>
            <a:pPr algn="r" rtl="1"/>
            <a:r>
              <a:rPr lang="fa-IR" sz="2000" dirty="0">
                <a:cs typeface="B Nazanin" panose="00000400000000000000" pitchFamily="2" charset="-78"/>
              </a:rPr>
              <a:t>احتمالا ورژن جاوا سیستم شما قدیمی است</a:t>
            </a:r>
            <a:endParaRPr lang="en-US" sz="2000" dirty="0">
              <a:cs typeface="B Nazanin" panose="00000400000000000000" pitchFamily="2" charset="-78"/>
            </a:endParaRPr>
          </a:p>
          <a:p>
            <a:pPr algn="r" rtl="1"/>
            <a:r>
              <a:rPr lang="fa-IR" sz="2000" dirty="0">
                <a:cs typeface="B Nazanin" panose="00000400000000000000" pitchFamily="2" charset="-78"/>
              </a:rPr>
              <a:t>از کامند زیر استفاده کنید تا متوجه شوید ورژن جاوا نصبی شما چیست</a:t>
            </a:r>
            <a:endParaRPr lang="en-US" sz="2000" dirty="0">
              <a:cs typeface="B Nazanin" panose="00000400000000000000" pitchFamily="2" charset="-78"/>
            </a:endParaRPr>
          </a:p>
        </p:txBody>
      </p:sp>
      <p:sp>
        <p:nvSpPr>
          <p:cNvPr id="3" name="Title 2">
            <a:extLst>
              <a:ext uri="{FF2B5EF4-FFF2-40B4-BE49-F238E27FC236}">
                <a16:creationId xmlns:a16="http://schemas.microsoft.com/office/drawing/2014/main" id="{BC954EAA-3220-8BF9-25BE-E13384D4D7AE}"/>
              </a:ext>
            </a:extLst>
          </p:cNvPr>
          <p:cNvSpPr>
            <a:spLocks noGrp="1"/>
          </p:cNvSpPr>
          <p:nvPr>
            <p:ph type="title"/>
          </p:nvPr>
        </p:nvSpPr>
        <p:spPr/>
        <p:txBody>
          <a:bodyPr/>
          <a:lstStyle/>
          <a:p>
            <a:r>
              <a:rPr lang="en-US" dirty="0"/>
              <a:t>fix?</a:t>
            </a:r>
          </a:p>
        </p:txBody>
      </p:sp>
      <p:pic>
        <p:nvPicPr>
          <p:cNvPr id="5" name="Picture 4">
            <a:extLst>
              <a:ext uri="{FF2B5EF4-FFF2-40B4-BE49-F238E27FC236}">
                <a16:creationId xmlns:a16="http://schemas.microsoft.com/office/drawing/2014/main" id="{A82FE376-5DF0-528C-2103-7222EF1E77D5}"/>
              </a:ext>
            </a:extLst>
          </p:cNvPr>
          <p:cNvPicPr>
            <a:picLocks noChangeAspect="1"/>
          </p:cNvPicPr>
          <p:nvPr/>
        </p:nvPicPr>
        <p:blipFill>
          <a:blip r:embed="rId2"/>
          <a:stretch>
            <a:fillRect/>
          </a:stretch>
        </p:blipFill>
        <p:spPr>
          <a:xfrm>
            <a:off x="1232191" y="2132087"/>
            <a:ext cx="5908199" cy="1513075"/>
          </a:xfrm>
          <a:prstGeom prst="rect">
            <a:avLst/>
          </a:prstGeom>
        </p:spPr>
      </p:pic>
    </p:spTree>
    <p:extLst>
      <p:ext uri="{BB962C8B-B14F-4D97-AF65-F5344CB8AC3E}">
        <p14:creationId xmlns:p14="http://schemas.microsoft.com/office/powerpoint/2010/main" val="4276652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36742A-D834-E96D-F973-1B81D6A75EE5}"/>
              </a:ext>
            </a:extLst>
          </p:cNvPr>
          <p:cNvSpPr>
            <a:spLocks noGrp="1"/>
          </p:cNvSpPr>
          <p:nvPr>
            <p:ph type="subTitle" idx="1"/>
          </p:nvPr>
        </p:nvSpPr>
        <p:spPr/>
        <p:txBody>
          <a:bodyPr/>
          <a:lstStyle/>
          <a:p>
            <a:pPr marL="139700" indent="0" algn="r">
              <a:buNone/>
            </a:pPr>
            <a:r>
              <a:rPr lang="fa-IR" sz="2000" dirty="0">
                <a:cs typeface="B Nazanin" panose="00000400000000000000" pitchFamily="2" charset="-78"/>
                <a:sym typeface="Wingdings" panose="05000000000000000000" pitchFamily="2" charset="2"/>
              </a:rPr>
              <a:t>نسخه جدید جاوا را نصب کنید</a:t>
            </a:r>
            <a:endParaRPr lang="en-US" sz="2000" dirty="0">
              <a:cs typeface="B Nazanin" panose="00000400000000000000" pitchFamily="2" charset="-78"/>
              <a:sym typeface="Wingdings" panose="05000000000000000000" pitchFamily="2" charset="2"/>
            </a:endParaRPr>
          </a:p>
          <a:p>
            <a:r>
              <a:rPr lang="en-US" sz="2000" dirty="0">
                <a:sym typeface="Wingdings" panose="05000000000000000000" pitchFamily="2" charset="2"/>
              </a:rPr>
              <a:t>These links can help you:</a:t>
            </a:r>
          </a:p>
          <a:p>
            <a:r>
              <a:rPr lang="en-US" sz="2000" dirty="0">
                <a:sym typeface="Wingdings" panose="05000000000000000000" pitchFamily="2" charset="2"/>
              </a:rPr>
              <a:t>https://www.youtube.com/watch?v=uled1vAn7to</a:t>
            </a:r>
          </a:p>
          <a:p>
            <a:r>
              <a:rPr lang="en-US" sz="2000" dirty="0"/>
              <a:t>https://www.oracle.com/java/technologies/downloads/#jdk23-windows</a:t>
            </a:r>
          </a:p>
        </p:txBody>
      </p:sp>
      <p:sp>
        <p:nvSpPr>
          <p:cNvPr id="3" name="Title 2">
            <a:extLst>
              <a:ext uri="{FF2B5EF4-FFF2-40B4-BE49-F238E27FC236}">
                <a16:creationId xmlns:a16="http://schemas.microsoft.com/office/drawing/2014/main" id="{B062EAEB-7D93-B483-437F-6D5B6B307BE0}"/>
              </a:ext>
            </a:extLst>
          </p:cNvPr>
          <p:cNvSpPr>
            <a:spLocks noGrp="1"/>
          </p:cNvSpPr>
          <p:nvPr>
            <p:ph type="title"/>
          </p:nvPr>
        </p:nvSpPr>
        <p:spPr/>
        <p:txBody>
          <a:bodyPr/>
          <a:lstStyle/>
          <a:p>
            <a:r>
              <a:rPr lang="en-US" dirty="0"/>
              <a:t>Solution 1 </a:t>
            </a:r>
          </a:p>
        </p:txBody>
      </p:sp>
    </p:spTree>
    <p:extLst>
      <p:ext uri="{BB962C8B-B14F-4D97-AF65-F5344CB8AC3E}">
        <p14:creationId xmlns:p14="http://schemas.microsoft.com/office/powerpoint/2010/main" val="358777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02F902-235B-1782-B341-2AC64CCA6FBE}"/>
              </a:ext>
            </a:extLst>
          </p:cNvPr>
          <p:cNvSpPr>
            <a:spLocks noGrp="1"/>
          </p:cNvSpPr>
          <p:nvPr>
            <p:ph type="subTitle" idx="1"/>
          </p:nvPr>
        </p:nvSpPr>
        <p:spPr/>
        <p:txBody>
          <a:bodyPr/>
          <a:lstStyle/>
          <a:p>
            <a:pPr marL="139700" indent="0" algn="r" rtl="1">
              <a:buNone/>
            </a:pPr>
            <a:r>
              <a:rPr lang="fa-IR" sz="2000" dirty="0">
                <a:cs typeface="B Nazanin" panose="00000400000000000000" pitchFamily="2" charset="-78"/>
              </a:rPr>
              <a:t>از کامند زیر استفاده کنید</a:t>
            </a:r>
            <a:endParaRPr lang="en-US" sz="2000" dirty="0">
              <a:cs typeface="B Nazanin" panose="00000400000000000000" pitchFamily="2" charset="-78"/>
            </a:endParaRPr>
          </a:p>
        </p:txBody>
      </p:sp>
      <p:sp>
        <p:nvSpPr>
          <p:cNvPr id="3" name="Title 2">
            <a:extLst>
              <a:ext uri="{FF2B5EF4-FFF2-40B4-BE49-F238E27FC236}">
                <a16:creationId xmlns:a16="http://schemas.microsoft.com/office/drawing/2014/main" id="{7D3B8C0A-ABF7-4286-71D2-002C0774480D}"/>
              </a:ext>
            </a:extLst>
          </p:cNvPr>
          <p:cNvSpPr>
            <a:spLocks noGrp="1"/>
          </p:cNvSpPr>
          <p:nvPr>
            <p:ph type="title"/>
          </p:nvPr>
        </p:nvSpPr>
        <p:spPr/>
        <p:txBody>
          <a:bodyPr/>
          <a:lstStyle/>
          <a:p>
            <a:r>
              <a:rPr lang="en-US" dirty="0"/>
              <a:t>Solution 2</a:t>
            </a:r>
          </a:p>
        </p:txBody>
      </p:sp>
      <p:pic>
        <p:nvPicPr>
          <p:cNvPr id="5" name="Picture 4">
            <a:extLst>
              <a:ext uri="{FF2B5EF4-FFF2-40B4-BE49-F238E27FC236}">
                <a16:creationId xmlns:a16="http://schemas.microsoft.com/office/drawing/2014/main" id="{95400415-C762-116F-4DEF-EA22A2F9AA00}"/>
              </a:ext>
            </a:extLst>
          </p:cNvPr>
          <p:cNvPicPr>
            <a:picLocks noChangeAspect="1"/>
          </p:cNvPicPr>
          <p:nvPr/>
        </p:nvPicPr>
        <p:blipFill>
          <a:blip r:embed="rId2"/>
          <a:stretch>
            <a:fillRect/>
          </a:stretch>
        </p:blipFill>
        <p:spPr>
          <a:xfrm>
            <a:off x="719875" y="2054976"/>
            <a:ext cx="7710900" cy="1289724"/>
          </a:xfrm>
          <a:prstGeom prst="rect">
            <a:avLst/>
          </a:prstGeom>
        </p:spPr>
      </p:pic>
    </p:spTree>
    <p:extLst>
      <p:ext uri="{BB962C8B-B14F-4D97-AF65-F5344CB8AC3E}">
        <p14:creationId xmlns:p14="http://schemas.microsoft.com/office/powerpoint/2010/main" val="360455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conditions</a:t>
            </a:r>
            <a:endParaRPr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853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89514D1-443A-B36A-52E6-F5787CD57DEF}"/>
              </a:ext>
            </a:extLst>
          </p:cNvPr>
          <p:cNvSpPr>
            <a:spLocks noGrp="1"/>
          </p:cNvSpPr>
          <p:nvPr>
            <p:ph type="subTitle" idx="1"/>
          </p:nvPr>
        </p:nvSpPr>
        <p:spPr>
          <a:xfrm>
            <a:off x="4423720" y="1383196"/>
            <a:ext cx="3748216" cy="3455700"/>
          </a:xfrm>
        </p:spPr>
        <p:txBody>
          <a:bodyPr/>
          <a:lstStyle/>
          <a:p>
            <a:pPr algn="r" rtl="1"/>
            <a:r>
              <a:rPr lang="fa-IR" sz="2000" dirty="0">
                <a:cs typeface="B Nazanin" panose="00000400000000000000" pitchFamily="2" charset="-78"/>
              </a:rPr>
              <a:t>توجه کنید که جای شرطها فقط     </a:t>
            </a:r>
            <a:r>
              <a:rPr lang="en-US" sz="2000" dirty="0" err="1">
                <a:cs typeface="B Nazanin" panose="00000400000000000000" pitchFamily="2" charset="-78"/>
              </a:rPr>
              <a:t>boolean</a:t>
            </a:r>
            <a:r>
              <a:rPr lang="en-US" sz="2000" dirty="0">
                <a:cs typeface="B Nazanin" panose="00000400000000000000" pitchFamily="2" charset="-78"/>
              </a:rPr>
              <a:t> </a:t>
            </a:r>
            <a:r>
              <a:rPr lang="fa-IR" sz="2000" dirty="0">
                <a:cs typeface="B Nazanin" panose="00000400000000000000" pitchFamily="2" charset="-78"/>
              </a:rPr>
              <a:t> قرار دهید</a:t>
            </a:r>
            <a:endParaRPr lang="en-US" sz="2000" dirty="0">
              <a:cs typeface="B Nazanin" panose="00000400000000000000" pitchFamily="2" charset="-78"/>
            </a:endParaRPr>
          </a:p>
        </p:txBody>
      </p:sp>
      <p:sp>
        <p:nvSpPr>
          <p:cNvPr id="3" name="Title 2">
            <a:extLst>
              <a:ext uri="{FF2B5EF4-FFF2-40B4-BE49-F238E27FC236}">
                <a16:creationId xmlns:a16="http://schemas.microsoft.com/office/drawing/2014/main" id="{7CC2B39D-9A6E-5111-D556-2B95B8C2AE07}"/>
              </a:ext>
            </a:extLst>
          </p:cNvPr>
          <p:cNvSpPr>
            <a:spLocks noGrp="1"/>
          </p:cNvSpPr>
          <p:nvPr>
            <p:ph type="title"/>
          </p:nvPr>
        </p:nvSpPr>
        <p:spPr/>
        <p:txBody>
          <a:bodyPr/>
          <a:lstStyle/>
          <a:p>
            <a:r>
              <a:rPr lang="en-US" dirty="0"/>
              <a:t>If , else , else if</a:t>
            </a:r>
          </a:p>
        </p:txBody>
      </p:sp>
      <p:pic>
        <p:nvPicPr>
          <p:cNvPr id="5" name="Picture 4">
            <a:extLst>
              <a:ext uri="{FF2B5EF4-FFF2-40B4-BE49-F238E27FC236}">
                <a16:creationId xmlns:a16="http://schemas.microsoft.com/office/drawing/2014/main" id="{A3A42DE5-8C5B-58FE-623F-0F09C48B2C37}"/>
              </a:ext>
            </a:extLst>
          </p:cNvPr>
          <p:cNvPicPr>
            <a:picLocks noChangeAspect="1"/>
          </p:cNvPicPr>
          <p:nvPr/>
        </p:nvPicPr>
        <p:blipFill>
          <a:blip r:embed="rId2"/>
          <a:stretch>
            <a:fillRect/>
          </a:stretch>
        </p:blipFill>
        <p:spPr>
          <a:xfrm>
            <a:off x="720000" y="1383196"/>
            <a:ext cx="3444887" cy="3180461"/>
          </a:xfrm>
          <a:prstGeom prst="rect">
            <a:avLst/>
          </a:prstGeom>
        </p:spPr>
      </p:pic>
    </p:spTree>
    <p:extLst>
      <p:ext uri="{BB962C8B-B14F-4D97-AF65-F5344CB8AC3E}">
        <p14:creationId xmlns:p14="http://schemas.microsoft.com/office/powerpoint/2010/main" val="1981092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D603BE-F2B0-988A-06C8-290F8D5806E9}"/>
              </a:ext>
            </a:extLst>
          </p:cNvPr>
          <p:cNvSpPr>
            <a:spLocks noGrp="1"/>
          </p:cNvSpPr>
          <p:nvPr>
            <p:ph type="title"/>
          </p:nvPr>
        </p:nvSpPr>
        <p:spPr/>
        <p:txBody>
          <a:bodyPr/>
          <a:lstStyle/>
          <a:p>
            <a:r>
              <a:rPr lang="en-US" dirty="0"/>
              <a:t>Switch case </a:t>
            </a:r>
          </a:p>
        </p:txBody>
      </p:sp>
      <p:sp>
        <p:nvSpPr>
          <p:cNvPr id="5" name="Rectangle 2">
            <a:extLst>
              <a:ext uri="{FF2B5EF4-FFF2-40B4-BE49-F238E27FC236}">
                <a16:creationId xmlns:a16="http://schemas.microsoft.com/office/drawing/2014/main" id="{998C2F1C-EB7B-1CAA-63CA-9AD2454C0F16}"/>
              </a:ext>
            </a:extLst>
          </p:cNvPr>
          <p:cNvSpPr>
            <a:spLocks noGrp="1" noChangeArrowheads="1"/>
          </p:cNvSpPr>
          <p:nvPr>
            <p:ph type="subTitle" idx="1"/>
          </p:nvPr>
        </p:nvSpPr>
        <p:spPr bwMode="auto">
          <a:xfrm>
            <a:off x="807183" y="1214556"/>
            <a:ext cx="761681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عبارت</a:t>
            </a:r>
            <a:r>
              <a:rPr kumimoji="0" lang="en-US"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en-US" altLang="en-US" sz="2000" b="0" i="0" u="none" strike="noStrike" cap="none" normalizeH="0" baseline="0" dirty="0">
                <a:ln>
                  <a:noFill/>
                </a:ln>
                <a:solidFill>
                  <a:schemeClr val="tx1"/>
                </a:solidFill>
                <a:effectLst/>
                <a:latin typeface="Arial Unicode MS"/>
                <a:cs typeface="B Nazanin" panose="00000400000000000000" pitchFamily="2" charset="-78"/>
              </a:rPr>
              <a:t>switch</a:t>
            </a:r>
            <a:r>
              <a:rPr kumimoji="0" lang="en-US" altLang="en-US" sz="2000" b="0" i="0" u="none" strike="noStrike" cap="none" normalizeH="0" baseline="0" dirty="0">
                <a:ln>
                  <a:noFill/>
                </a:ln>
                <a:solidFill>
                  <a:schemeClr val="tx1"/>
                </a:solidFill>
                <a:effectLst/>
                <a:cs typeface="B Nazanin" panose="00000400000000000000" pitchFamily="2" charset="-78"/>
              </a:rPr>
              <a:t> </a:t>
            </a:r>
            <a:r>
              <a:rPr kumimoji="0" lang="ar-SA" altLang="en-US" sz="2000" b="0" i="0" u="none" strike="noStrike" cap="none" normalizeH="0" baseline="0" dirty="0">
                <a:ln>
                  <a:noFill/>
                </a:ln>
                <a:solidFill>
                  <a:schemeClr val="tx1"/>
                </a:solidFill>
                <a:effectLst/>
                <a:cs typeface="B Nazanin" panose="00000400000000000000" pitchFamily="2" charset="-78"/>
              </a:rPr>
              <a:t>یک بار ارزیابی می‌شود</a:t>
            </a:r>
            <a:r>
              <a:rPr kumimoji="0" lang="en-US" altLang="en-US" sz="2000" b="0" i="0" u="none" strike="noStrike" cap="none" normalizeH="0" baseline="0" dirty="0">
                <a:ln>
                  <a:noFill/>
                </a:ln>
                <a:solidFill>
                  <a:schemeClr val="tx1"/>
                </a:solidFill>
                <a:effectLst/>
                <a:cs typeface="B Nazanin" panose="00000400000000000000" pitchFamily="2" charset="-78"/>
              </a:rPr>
              <a:t>.</a:t>
            </a:r>
            <a:r>
              <a:rPr kumimoji="0" lang="en-US"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مقدار عبارت با مقادیر هر کیس</a:t>
            </a:r>
            <a:r>
              <a:rPr kumimoji="0" lang="en-US"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(case) </a:t>
            </a:r>
            <a:r>
              <a:rPr kumimoji="0" lang="ar-SA"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مقایسه می‌شود</a:t>
            </a:r>
            <a:r>
              <a:rPr kumimoji="0" lang="en-US"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اگر تطابق وجود داشته باشد، بلوک کد مربوطه اجرا می‌شود</a:t>
            </a:r>
            <a:r>
              <a:rPr kumimoji="0" lang="en-US"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اگر هیچ تطابقی وجود نداشته باشد، بلوک کد پیش‌فرض</a:t>
            </a:r>
            <a:r>
              <a:rPr kumimoji="0" lang="en-US"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(default) </a:t>
            </a:r>
            <a:r>
              <a:rPr kumimoji="0" lang="ar-SA"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اجرا می‌شود</a:t>
            </a:r>
            <a:r>
              <a:rPr kumimoji="0" lang="en-US"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اگر دستور</a:t>
            </a:r>
            <a:r>
              <a:rPr kumimoji="0" lang="en-US"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en-US" altLang="en-US" sz="2000" b="0" i="0" u="none" strike="noStrike" cap="none" normalizeH="0" baseline="0" dirty="0">
                <a:ln>
                  <a:noFill/>
                </a:ln>
                <a:solidFill>
                  <a:schemeClr val="tx1"/>
                </a:solidFill>
                <a:effectLst/>
                <a:latin typeface="Arial Unicode MS"/>
                <a:cs typeface="B Nazanin" panose="00000400000000000000" pitchFamily="2" charset="-78"/>
              </a:rPr>
              <a:t>break</a:t>
            </a:r>
            <a:r>
              <a:rPr kumimoji="0" lang="en-US" altLang="en-US" sz="2000" b="0" i="0" u="none" strike="noStrike" cap="none" normalizeH="0" baseline="0" dirty="0">
                <a:ln>
                  <a:noFill/>
                </a:ln>
                <a:solidFill>
                  <a:schemeClr val="tx1"/>
                </a:solidFill>
                <a:effectLst/>
                <a:cs typeface="B Nazanin" panose="00000400000000000000" pitchFamily="2" charset="-78"/>
              </a:rPr>
              <a:t> </a:t>
            </a:r>
            <a:r>
              <a:rPr kumimoji="0" lang="ar-SA" altLang="en-US" sz="2000" b="0" i="0" u="none" strike="noStrike" cap="none" normalizeH="0" baseline="0" dirty="0">
                <a:ln>
                  <a:noFill/>
                </a:ln>
                <a:solidFill>
                  <a:schemeClr val="tx1"/>
                </a:solidFill>
                <a:effectLst/>
                <a:cs typeface="B Nazanin" panose="00000400000000000000" pitchFamily="2" charset="-78"/>
              </a:rPr>
              <a:t>را حذف کنید، کیس بعدی اجرا می‌شود، حتی اگر مقدار ارزیابی‌شده با آن کیس مطابقت نداشته باشد</a:t>
            </a:r>
            <a:r>
              <a:rPr kumimoji="0" lang="en-US" altLang="en-US" sz="2000" b="0" i="0" u="none" strike="noStrike" cap="none" normalizeH="0" baseline="0" dirty="0">
                <a:ln>
                  <a:noFill/>
                </a:ln>
                <a:solidFill>
                  <a:schemeClr val="tx1"/>
                </a:solidFill>
                <a:effectLst/>
                <a:cs typeface="B Nazanin" panose="00000400000000000000" pitchFamily="2" charset="-78"/>
              </a:rPr>
              <a:t>.</a:t>
            </a:r>
            <a:r>
              <a:rPr kumimoji="0" lang="en-US" altLang="en-US" sz="20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p>
        </p:txBody>
      </p:sp>
    </p:spTree>
    <p:extLst>
      <p:ext uri="{BB962C8B-B14F-4D97-AF65-F5344CB8AC3E}">
        <p14:creationId xmlns:p14="http://schemas.microsoft.com/office/powerpoint/2010/main" val="2744279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BA04406-6F37-EBA9-3C7C-51BB299022EF}"/>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6FB0B01E-E57B-34C0-57CD-05E5970191A5}"/>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53FE46F9-CC64-AB76-810B-21FFE27605E8}"/>
              </a:ext>
            </a:extLst>
          </p:cNvPr>
          <p:cNvPicPr>
            <a:picLocks noChangeAspect="1"/>
          </p:cNvPicPr>
          <p:nvPr/>
        </p:nvPicPr>
        <p:blipFill>
          <a:blip r:embed="rId2"/>
          <a:stretch>
            <a:fillRect/>
          </a:stretch>
        </p:blipFill>
        <p:spPr>
          <a:xfrm>
            <a:off x="2236342" y="1017725"/>
            <a:ext cx="4664666" cy="3604515"/>
          </a:xfrm>
          <a:prstGeom prst="rect">
            <a:avLst/>
          </a:prstGeom>
        </p:spPr>
      </p:pic>
    </p:spTree>
    <p:extLst>
      <p:ext uri="{BB962C8B-B14F-4D97-AF65-F5344CB8AC3E}">
        <p14:creationId xmlns:p14="http://schemas.microsoft.com/office/powerpoint/2010/main" val="405415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B479708-9A95-22DC-39E8-548B59B06DCD}"/>
              </a:ext>
            </a:extLst>
          </p:cNvPr>
          <p:cNvSpPr>
            <a:spLocks noGrp="1"/>
          </p:cNvSpPr>
          <p:nvPr>
            <p:ph type="subTitle" idx="1"/>
          </p:nvPr>
        </p:nvSpPr>
        <p:spPr/>
        <p:txBody>
          <a:bodyPr/>
          <a:lstStyle/>
          <a:p>
            <a:pPr marL="139700" indent="0" algn="r" rtl="1">
              <a:buNone/>
            </a:pPr>
            <a:r>
              <a:rPr lang="fa-IR" sz="2000" dirty="0">
                <a:cs typeface="B Nazanin" panose="00000400000000000000" pitchFamily="2" charset="-78"/>
              </a:rPr>
              <a:t>دیگر به </a:t>
            </a:r>
            <a:r>
              <a:rPr lang="en-US" sz="2000" dirty="0">
                <a:cs typeface="B Nazanin" panose="00000400000000000000" pitchFamily="2" charset="-78"/>
              </a:rPr>
              <a:t>break;</a:t>
            </a:r>
            <a:r>
              <a:rPr lang="fa-IR" sz="2000" dirty="0">
                <a:cs typeface="B Nazanin" panose="00000400000000000000" pitchFamily="2" charset="-78"/>
              </a:rPr>
              <a:t> نیازی نیست </a:t>
            </a:r>
            <a:r>
              <a:rPr lang="fa-IR" sz="2000" dirty="0">
                <a:cs typeface="B Nazanin" panose="00000400000000000000" pitchFamily="2" charset="-78"/>
                <a:sym typeface="Wingdings" panose="05000000000000000000" pitchFamily="2" charset="2"/>
              </a:rPr>
              <a:t></a:t>
            </a:r>
            <a:endParaRPr lang="en-US" sz="2000" dirty="0">
              <a:cs typeface="B Nazanin" panose="00000400000000000000" pitchFamily="2" charset="-78"/>
            </a:endParaRPr>
          </a:p>
        </p:txBody>
      </p:sp>
      <p:sp>
        <p:nvSpPr>
          <p:cNvPr id="3" name="Title 2">
            <a:extLst>
              <a:ext uri="{FF2B5EF4-FFF2-40B4-BE49-F238E27FC236}">
                <a16:creationId xmlns:a16="http://schemas.microsoft.com/office/drawing/2014/main" id="{305B5F76-D7D5-2131-8DE8-5608390B5E7D}"/>
              </a:ext>
            </a:extLst>
          </p:cNvPr>
          <p:cNvSpPr>
            <a:spLocks noGrp="1"/>
          </p:cNvSpPr>
          <p:nvPr>
            <p:ph type="title"/>
          </p:nvPr>
        </p:nvSpPr>
        <p:spPr/>
        <p:txBody>
          <a:bodyPr/>
          <a:lstStyle/>
          <a:p>
            <a:r>
              <a:rPr lang="en-US" dirty="0"/>
              <a:t>Enhanced Switch</a:t>
            </a:r>
          </a:p>
        </p:txBody>
      </p:sp>
      <p:pic>
        <p:nvPicPr>
          <p:cNvPr id="5" name="Picture 4">
            <a:extLst>
              <a:ext uri="{FF2B5EF4-FFF2-40B4-BE49-F238E27FC236}">
                <a16:creationId xmlns:a16="http://schemas.microsoft.com/office/drawing/2014/main" id="{B1276628-CE4E-31EC-8B18-A5B355208BDD}"/>
              </a:ext>
            </a:extLst>
          </p:cNvPr>
          <p:cNvPicPr>
            <a:picLocks noChangeAspect="1"/>
          </p:cNvPicPr>
          <p:nvPr/>
        </p:nvPicPr>
        <p:blipFill>
          <a:blip r:embed="rId2"/>
          <a:stretch>
            <a:fillRect/>
          </a:stretch>
        </p:blipFill>
        <p:spPr>
          <a:xfrm>
            <a:off x="1473800" y="2342019"/>
            <a:ext cx="5553850" cy="1448002"/>
          </a:xfrm>
          <a:prstGeom prst="rect">
            <a:avLst/>
          </a:prstGeom>
        </p:spPr>
      </p:pic>
    </p:spTree>
    <p:extLst>
      <p:ext uri="{BB962C8B-B14F-4D97-AF65-F5344CB8AC3E}">
        <p14:creationId xmlns:p14="http://schemas.microsoft.com/office/powerpoint/2010/main" val="140014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1FE48E9-48C4-EA5B-A0DF-E71A21BEB4E6}"/>
              </a:ext>
            </a:extLst>
          </p:cNvPr>
          <p:cNvSpPr>
            <a:spLocks noGrp="1"/>
          </p:cNvSpPr>
          <p:nvPr>
            <p:ph type="subTitle" idx="1"/>
          </p:nvPr>
        </p:nvSpPr>
        <p:spPr>
          <a:xfrm>
            <a:off x="724930" y="1358483"/>
            <a:ext cx="7710900" cy="3455700"/>
          </a:xfrm>
        </p:spPr>
        <p:txBody>
          <a:bodyPr/>
          <a:lstStyle/>
          <a:p>
            <a:pPr algn="r" rtl="1"/>
            <a:r>
              <a:rPr lang="fa-IR" sz="2000" dirty="0">
                <a:cs typeface="B Nazanin" panose="00000400000000000000" pitchFamily="2" charset="-78"/>
              </a:rPr>
              <a:t>در زبان جاوا، عبارت </a:t>
            </a:r>
            <a:r>
              <a:rPr lang="en-US" sz="2000" dirty="0">
                <a:cs typeface="B Nazanin" panose="00000400000000000000" pitchFamily="2" charset="-78"/>
              </a:rPr>
              <a:t>ternary </a:t>
            </a:r>
            <a:r>
              <a:rPr lang="fa-IR" sz="2000" dirty="0">
                <a:cs typeface="B Nazanin" panose="00000400000000000000" pitchFamily="2" charset="-78"/>
              </a:rPr>
              <a:t> (سه‌گانه) یک شکل فشرده از دستور شرطی </a:t>
            </a:r>
            <a:r>
              <a:rPr lang="en-US" sz="2000" dirty="0">
                <a:cs typeface="B Nazanin" panose="00000400000000000000" pitchFamily="2" charset="-78"/>
              </a:rPr>
              <a:t>if-else </a:t>
            </a:r>
            <a:r>
              <a:rPr lang="fa-IR" sz="2000" dirty="0">
                <a:cs typeface="B Nazanin" panose="00000400000000000000" pitchFamily="2" charset="-78"/>
              </a:rPr>
              <a:t>است. این عبارت برای انجام یک انتخاب سریع بین دو مقدار مختلف بر اساس یک شرط استفاده می‌شود.</a:t>
            </a:r>
          </a:p>
          <a:p>
            <a:pPr algn="r" rtl="1"/>
            <a:r>
              <a:rPr lang="fa-IR" sz="2000" dirty="0">
                <a:cs typeface="B Nazanin" panose="00000400000000000000" pitchFamily="2" charset="-78"/>
              </a:rPr>
              <a:t>اگر شرط</a:t>
            </a:r>
            <a:r>
              <a:rPr lang="en-US" sz="2000" dirty="0">
                <a:cs typeface="B Nazanin" panose="00000400000000000000" pitchFamily="2" charset="-78"/>
              </a:rPr>
              <a:t> (</a:t>
            </a:r>
            <a:r>
              <a:rPr lang="en-US" sz="2000" dirty="0" err="1">
                <a:cs typeface="B Nazanin" panose="00000400000000000000" pitchFamily="2" charset="-78"/>
              </a:rPr>
              <a:t>i</a:t>
            </a:r>
            <a:r>
              <a:rPr lang="en-US" sz="2000" dirty="0">
                <a:cs typeface="B Nazanin" panose="00000400000000000000" pitchFamily="2" charset="-78"/>
              </a:rPr>
              <a:t> == 8)</a:t>
            </a:r>
            <a:r>
              <a:rPr lang="fa-IR" sz="2000" dirty="0">
                <a:cs typeface="B Nazanin" panose="00000400000000000000" pitchFamily="2" charset="-78"/>
              </a:rPr>
              <a:t> برقرار باشد </a:t>
            </a:r>
            <a:r>
              <a:rPr lang="en-US" sz="2000" dirty="0">
                <a:cs typeface="B Nazanin" panose="00000400000000000000" pitchFamily="2" charset="-78"/>
              </a:rPr>
              <a:t>ternary </a:t>
            </a:r>
            <a:r>
              <a:rPr lang="fa-IR" sz="2000" dirty="0">
                <a:cs typeface="B Nazanin" panose="00000400000000000000" pitchFamily="2" charset="-78"/>
              </a:rPr>
              <a:t> مقدار 8 میگیرد و اگر برقرار نباشد </a:t>
            </a:r>
            <a:r>
              <a:rPr lang="en-US" sz="2000" dirty="0">
                <a:cs typeface="B Nazanin" panose="00000400000000000000" pitchFamily="2" charset="-78"/>
              </a:rPr>
              <a:t>ternary </a:t>
            </a:r>
            <a:r>
              <a:rPr lang="fa-IR" sz="2000" dirty="0">
                <a:cs typeface="B Nazanin" panose="00000400000000000000" pitchFamily="2" charset="-78"/>
              </a:rPr>
              <a:t>مقدار 0 میگیرد </a:t>
            </a:r>
          </a:p>
        </p:txBody>
      </p:sp>
      <p:sp>
        <p:nvSpPr>
          <p:cNvPr id="3" name="Title 2">
            <a:extLst>
              <a:ext uri="{FF2B5EF4-FFF2-40B4-BE49-F238E27FC236}">
                <a16:creationId xmlns:a16="http://schemas.microsoft.com/office/drawing/2014/main" id="{1B1CC16B-437A-ECE1-47FD-46113BE3BD81}"/>
              </a:ext>
            </a:extLst>
          </p:cNvPr>
          <p:cNvSpPr>
            <a:spLocks noGrp="1"/>
          </p:cNvSpPr>
          <p:nvPr>
            <p:ph type="title"/>
          </p:nvPr>
        </p:nvSpPr>
        <p:spPr/>
        <p:txBody>
          <a:bodyPr/>
          <a:lstStyle/>
          <a:p>
            <a:r>
              <a:rPr lang="en-US" dirty="0"/>
              <a:t>Ternary statement</a:t>
            </a:r>
            <a:br>
              <a:rPr lang="en-US" dirty="0"/>
            </a:br>
            <a:endParaRPr lang="en-US" dirty="0"/>
          </a:p>
        </p:txBody>
      </p:sp>
      <p:pic>
        <p:nvPicPr>
          <p:cNvPr id="5" name="Picture 4">
            <a:extLst>
              <a:ext uri="{FF2B5EF4-FFF2-40B4-BE49-F238E27FC236}">
                <a16:creationId xmlns:a16="http://schemas.microsoft.com/office/drawing/2014/main" id="{AB96BEB3-3114-6028-9F61-07E0BACE8C43}"/>
              </a:ext>
            </a:extLst>
          </p:cNvPr>
          <p:cNvPicPr>
            <a:picLocks noChangeAspect="1"/>
          </p:cNvPicPr>
          <p:nvPr/>
        </p:nvPicPr>
        <p:blipFill>
          <a:blip r:embed="rId2"/>
          <a:stretch>
            <a:fillRect/>
          </a:stretch>
        </p:blipFill>
        <p:spPr>
          <a:xfrm>
            <a:off x="2539850" y="3558569"/>
            <a:ext cx="3372321" cy="695422"/>
          </a:xfrm>
          <a:prstGeom prst="rect">
            <a:avLst/>
          </a:prstGeom>
        </p:spPr>
      </p:pic>
    </p:spTree>
    <p:extLst>
      <p:ext uri="{BB962C8B-B14F-4D97-AF65-F5344CB8AC3E}">
        <p14:creationId xmlns:p14="http://schemas.microsoft.com/office/powerpoint/2010/main" val="87951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loops</a:t>
            </a:r>
            <a:endParaRPr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212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C39113"/>
                </a:solidFill>
              </a:rPr>
              <a:t>JDK JRE JVM</a:t>
            </a:r>
            <a:endParaRPr dirty="0">
              <a:solidFill>
                <a:srgbClr val="C39113"/>
              </a:solidFill>
            </a:endParaRPr>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A24A5C0-5A7C-40C7-A856-A2C97C31F2D0}"/>
              </a:ext>
            </a:extLst>
          </p:cNvPr>
          <p:cNvSpPr>
            <a:spLocks noGrp="1"/>
          </p:cNvSpPr>
          <p:nvPr>
            <p:ph type="subTitle" idx="1"/>
          </p:nvPr>
        </p:nvSpPr>
        <p:spPr/>
        <p:txBody>
          <a:bodyPr/>
          <a:lstStyle/>
          <a:p>
            <a:pPr marL="139700" indent="0" algn="r" rtl="1">
              <a:buNone/>
            </a:pPr>
            <a:r>
              <a:rPr lang="fa-IR" sz="2000" dirty="0">
                <a:cs typeface="B Nazanin" panose="00000400000000000000" pitchFamily="2" charset="-78"/>
              </a:rPr>
              <a:t>مانند زبان </a:t>
            </a:r>
            <a:r>
              <a:rPr lang="en-US" sz="2000" dirty="0">
                <a:cs typeface="B Nazanin" panose="00000400000000000000" pitchFamily="2" charset="-78"/>
              </a:rPr>
              <a:t>c</a:t>
            </a:r>
          </a:p>
        </p:txBody>
      </p:sp>
      <p:sp>
        <p:nvSpPr>
          <p:cNvPr id="3" name="Title 2">
            <a:extLst>
              <a:ext uri="{FF2B5EF4-FFF2-40B4-BE49-F238E27FC236}">
                <a16:creationId xmlns:a16="http://schemas.microsoft.com/office/drawing/2014/main" id="{49E29785-A7B1-03B9-08B2-844D8D00936A}"/>
              </a:ext>
            </a:extLst>
          </p:cNvPr>
          <p:cNvSpPr>
            <a:spLocks noGrp="1"/>
          </p:cNvSpPr>
          <p:nvPr>
            <p:ph type="title"/>
          </p:nvPr>
        </p:nvSpPr>
        <p:spPr/>
        <p:txBody>
          <a:bodyPr/>
          <a:lstStyle/>
          <a:p>
            <a:r>
              <a:rPr lang="en-US" dirty="0"/>
              <a:t>For loop</a:t>
            </a:r>
          </a:p>
        </p:txBody>
      </p:sp>
      <p:pic>
        <p:nvPicPr>
          <p:cNvPr id="7" name="Picture 6">
            <a:extLst>
              <a:ext uri="{FF2B5EF4-FFF2-40B4-BE49-F238E27FC236}">
                <a16:creationId xmlns:a16="http://schemas.microsoft.com/office/drawing/2014/main" id="{9E2189E5-D3F7-39E6-0351-2FBA33272D92}"/>
              </a:ext>
            </a:extLst>
          </p:cNvPr>
          <p:cNvPicPr>
            <a:picLocks noChangeAspect="1"/>
          </p:cNvPicPr>
          <p:nvPr/>
        </p:nvPicPr>
        <p:blipFill>
          <a:blip r:embed="rId2"/>
          <a:stretch>
            <a:fillRect/>
          </a:stretch>
        </p:blipFill>
        <p:spPr>
          <a:xfrm>
            <a:off x="1468729" y="1904121"/>
            <a:ext cx="6199891" cy="1706983"/>
          </a:xfrm>
          <a:prstGeom prst="rect">
            <a:avLst/>
          </a:prstGeom>
        </p:spPr>
      </p:pic>
    </p:spTree>
    <p:extLst>
      <p:ext uri="{BB962C8B-B14F-4D97-AF65-F5344CB8AC3E}">
        <p14:creationId xmlns:p14="http://schemas.microsoft.com/office/powerpoint/2010/main" val="949663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A36383C-D539-5390-1BDA-6B8DE0AC76BE}"/>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4D7C1F49-9B0B-7C46-E12E-C726CA44DE13}"/>
              </a:ext>
            </a:extLst>
          </p:cNvPr>
          <p:cNvSpPr>
            <a:spLocks noGrp="1"/>
          </p:cNvSpPr>
          <p:nvPr>
            <p:ph type="title"/>
          </p:nvPr>
        </p:nvSpPr>
        <p:spPr/>
        <p:txBody>
          <a:bodyPr/>
          <a:lstStyle/>
          <a:p>
            <a:r>
              <a:rPr lang="en-US" dirty="0"/>
              <a:t>for each</a:t>
            </a:r>
          </a:p>
        </p:txBody>
      </p:sp>
      <p:pic>
        <p:nvPicPr>
          <p:cNvPr id="5" name="Picture 4">
            <a:extLst>
              <a:ext uri="{FF2B5EF4-FFF2-40B4-BE49-F238E27FC236}">
                <a16:creationId xmlns:a16="http://schemas.microsoft.com/office/drawing/2014/main" id="{EA664D12-758F-606D-AC33-4C21D3358272}"/>
              </a:ext>
            </a:extLst>
          </p:cNvPr>
          <p:cNvPicPr>
            <a:picLocks noChangeAspect="1"/>
          </p:cNvPicPr>
          <p:nvPr/>
        </p:nvPicPr>
        <p:blipFill>
          <a:blip r:embed="rId2"/>
          <a:stretch>
            <a:fillRect/>
          </a:stretch>
        </p:blipFill>
        <p:spPr>
          <a:xfrm>
            <a:off x="1476739" y="1546108"/>
            <a:ext cx="5988648" cy="2051284"/>
          </a:xfrm>
          <a:prstGeom prst="rect">
            <a:avLst/>
          </a:prstGeom>
        </p:spPr>
      </p:pic>
    </p:spTree>
    <p:extLst>
      <p:ext uri="{BB962C8B-B14F-4D97-AF65-F5344CB8AC3E}">
        <p14:creationId xmlns:p14="http://schemas.microsoft.com/office/powerpoint/2010/main" val="2629753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A9D4B1-9B79-37B2-4119-E9BA3F14F78F}"/>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09D8B96D-19F9-166C-0E94-CEB23616A641}"/>
              </a:ext>
            </a:extLst>
          </p:cNvPr>
          <p:cNvSpPr>
            <a:spLocks noGrp="1"/>
          </p:cNvSpPr>
          <p:nvPr>
            <p:ph type="title"/>
          </p:nvPr>
        </p:nvSpPr>
        <p:spPr/>
        <p:txBody>
          <a:bodyPr/>
          <a:lstStyle/>
          <a:p>
            <a:r>
              <a:rPr lang="en-US" dirty="0"/>
              <a:t>while</a:t>
            </a:r>
          </a:p>
        </p:txBody>
      </p:sp>
      <p:pic>
        <p:nvPicPr>
          <p:cNvPr id="5" name="Picture 4">
            <a:extLst>
              <a:ext uri="{FF2B5EF4-FFF2-40B4-BE49-F238E27FC236}">
                <a16:creationId xmlns:a16="http://schemas.microsoft.com/office/drawing/2014/main" id="{989D9887-01A6-7213-7D89-C92C41490E89}"/>
              </a:ext>
            </a:extLst>
          </p:cNvPr>
          <p:cNvPicPr>
            <a:picLocks noChangeAspect="1"/>
          </p:cNvPicPr>
          <p:nvPr/>
        </p:nvPicPr>
        <p:blipFill>
          <a:blip r:embed="rId2"/>
          <a:stretch>
            <a:fillRect/>
          </a:stretch>
        </p:blipFill>
        <p:spPr>
          <a:xfrm>
            <a:off x="1005057" y="1432993"/>
            <a:ext cx="7425718" cy="2410587"/>
          </a:xfrm>
          <a:prstGeom prst="rect">
            <a:avLst/>
          </a:prstGeom>
        </p:spPr>
      </p:pic>
    </p:spTree>
    <p:extLst>
      <p:ext uri="{BB962C8B-B14F-4D97-AF65-F5344CB8AC3E}">
        <p14:creationId xmlns:p14="http://schemas.microsoft.com/office/powerpoint/2010/main" val="3717778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B37CD05-B64E-57AA-AF92-360AE1F29DBB}"/>
              </a:ext>
            </a:extLst>
          </p:cNvPr>
          <p:cNvSpPr>
            <a:spLocks noGrp="1"/>
          </p:cNvSpPr>
          <p:nvPr>
            <p:ph type="subTitle" idx="1"/>
          </p:nvPr>
        </p:nvSpPr>
        <p:spPr/>
        <p:txBody>
          <a:bodyPr/>
          <a:lstStyle/>
          <a:p>
            <a:pPr algn="r" rtl="1"/>
            <a:r>
              <a:rPr lang="fa-IR" sz="2000" dirty="0">
                <a:cs typeface="B Nazanin" panose="00000400000000000000" pitchFamily="2" charset="-78"/>
              </a:rPr>
              <a:t>حداقل یک بار اجرا میشود</a:t>
            </a:r>
            <a:endParaRPr lang="en-US" sz="2000" dirty="0">
              <a:cs typeface="B Nazanin" panose="00000400000000000000" pitchFamily="2" charset="-78"/>
            </a:endParaRPr>
          </a:p>
        </p:txBody>
      </p:sp>
      <p:sp>
        <p:nvSpPr>
          <p:cNvPr id="3" name="Title 2">
            <a:extLst>
              <a:ext uri="{FF2B5EF4-FFF2-40B4-BE49-F238E27FC236}">
                <a16:creationId xmlns:a16="http://schemas.microsoft.com/office/drawing/2014/main" id="{D4B55B94-EC0C-6CFA-8A1B-E2BD5A116A06}"/>
              </a:ext>
            </a:extLst>
          </p:cNvPr>
          <p:cNvSpPr>
            <a:spLocks noGrp="1"/>
          </p:cNvSpPr>
          <p:nvPr>
            <p:ph type="title"/>
          </p:nvPr>
        </p:nvSpPr>
        <p:spPr/>
        <p:txBody>
          <a:bodyPr/>
          <a:lstStyle/>
          <a:p>
            <a:r>
              <a:rPr lang="en-US" dirty="0"/>
              <a:t>Do while</a:t>
            </a:r>
          </a:p>
        </p:txBody>
      </p:sp>
      <p:pic>
        <p:nvPicPr>
          <p:cNvPr id="5" name="Picture 4">
            <a:extLst>
              <a:ext uri="{FF2B5EF4-FFF2-40B4-BE49-F238E27FC236}">
                <a16:creationId xmlns:a16="http://schemas.microsoft.com/office/drawing/2014/main" id="{325EF91A-06AD-E1B2-A4AA-B84B83614D63}"/>
              </a:ext>
            </a:extLst>
          </p:cNvPr>
          <p:cNvPicPr>
            <a:picLocks noChangeAspect="1"/>
          </p:cNvPicPr>
          <p:nvPr/>
        </p:nvPicPr>
        <p:blipFill>
          <a:blip r:embed="rId2"/>
          <a:stretch>
            <a:fillRect/>
          </a:stretch>
        </p:blipFill>
        <p:spPr>
          <a:xfrm>
            <a:off x="1506438" y="1777766"/>
            <a:ext cx="6004947" cy="2548862"/>
          </a:xfrm>
          <a:prstGeom prst="rect">
            <a:avLst/>
          </a:prstGeom>
        </p:spPr>
      </p:pic>
    </p:spTree>
    <p:extLst>
      <p:ext uri="{BB962C8B-B14F-4D97-AF65-F5344CB8AC3E}">
        <p14:creationId xmlns:p14="http://schemas.microsoft.com/office/powerpoint/2010/main" val="3584002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TYPES</a:t>
            </a:r>
            <a:endParaRPr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80924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BD35E0-233F-6942-6103-99850E37FC27}"/>
              </a:ext>
            </a:extLst>
          </p:cNvPr>
          <p:cNvSpPr>
            <a:spLocks noGrp="1"/>
          </p:cNvSpPr>
          <p:nvPr>
            <p:ph type="subTitle" idx="1"/>
          </p:nvPr>
        </p:nvSpPr>
        <p:spPr/>
        <p:txBody>
          <a:bodyPr/>
          <a:lstStyle/>
          <a:p>
            <a:pPr algn="r" rtl="1"/>
            <a:r>
              <a:rPr lang="fa-IR" sz="2000" dirty="0">
                <a:cs typeface="B Nazanin" panose="00000400000000000000" pitchFamily="2" charset="-78"/>
              </a:rPr>
              <a:t>در </a:t>
            </a:r>
            <a:r>
              <a:rPr lang="fa-IR" sz="2000" b="1" dirty="0">
                <a:cs typeface="B Nazanin" panose="00000400000000000000" pitchFamily="2" charset="-78"/>
              </a:rPr>
              <a:t>جاوا</a:t>
            </a:r>
            <a:r>
              <a:rPr lang="fa-IR" sz="2000" dirty="0">
                <a:cs typeface="B Nazanin" panose="00000400000000000000" pitchFamily="2" charset="-78"/>
              </a:rPr>
              <a:t>، داده‌ها به انواع مختلفی تقسیم می‌شوند تا مشخص شود چه نوع مقداری می‌تواند در متغیر ذخیره شود. این نوع داده‌ها به دو دسته‌ی کلی تقسیم می‌شوند</a:t>
            </a:r>
          </a:p>
          <a:p>
            <a:pPr algn="r" rtl="1"/>
            <a:r>
              <a:rPr lang="en-US" sz="2000" dirty="0">
                <a:cs typeface="B Nazanin" panose="00000400000000000000" pitchFamily="2" charset="-78"/>
              </a:rPr>
              <a:t>Primitive data types</a:t>
            </a:r>
            <a:r>
              <a:rPr lang="fa-IR" sz="2000" dirty="0">
                <a:cs typeface="B Nazanin" panose="00000400000000000000" pitchFamily="2" charset="-78"/>
              </a:rPr>
              <a:t>:</a:t>
            </a:r>
          </a:p>
          <a:p>
            <a:pPr algn="r" rtl="1"/>
            <a:r>
              <a:rPr lang="fa-IR" sz="2000" dirty="0">
                <a:cs typeface="B Nazanin" panose="00000400000000000000" pitchFamily="2" charset="-78"/>
              </a:rPr>
              <a:t>این نوع داده‌ها ساده و از پیش تعریف شده‌اند و به‌طور مستقیم مقادیر را ذخیره می‌کنند. جاوا ۸ نوع داده‌ی اولیه دارد:</a:t>
            </a:r>
          </a:p>
          <a:p>
            <a:pPr algn="r" rtl="1"/>
            <a:endParaRPr lang="fa-IR" sz="2000" dirty="0">
              <a:cs typeface="B Nazanin" panose="00000400000000000000" pitchFamily="2" charset="-78"/>
            </a:endParaRPr>
          </a:p>
          <a:p>
            <a:pPr algn="r" rtl="1"/>
            <a:r>
              <a:rPr lang="fa-IR" sz="2000" dirty="0">
                <a:cs typeface="B Nazanin" panose="00000400000000000000" pitchFamily="2" charset="-78"/>
              </a:rPr>
              <a:t>این نوع داده‌ها به </a:t>
            </a:r>
            <a:r>
              <a:rPr lang="fa-IR" sz="2000" b="1" dirty="0">
                <a:cs typeface="B Nazanin" panose="00000400000000000000" pitchFamily="2" charset="-78"/>
              </a:rPr>
              <a:t>آبجکت‌ها </a:t>
            </a:r>
            <a:r>
              <a:rPr lang="en-US" sz="2000" b="1" dirty="0">
                <a:cs typeface="B Nazanin" panose="00000400000000000000" pitchFamily="2" charset="-78"/>
              </a:rPr>
              <a:t>(objects)</a:t>
            </a:r>
            <a:r>
              <a:rPr lang="fa-IR" sz="2000" b="1"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اشاره می‌کنند و خودشان آدرس حافظه‌ی آبجکت را ذخیره می‌کنند، نه مقدار مستقیم</a:t>
            </a:r>
          </a:p>
          <a:p>
            <a:pPr algn="r" rtl="1"/>
            <a:endParaRPr lang="en-US" sz="1600" dirty="0">
              <a:cs typeface="B Nazanin" panose="00000400000000000000" pitchFamily="2" charset="-78"/>
            </a:endParaRPr>
          </a:p>
        </p:txBody>
      </p:sp>
      <p:sp>
        <p:nvSpPr>
          <p:cNvPr id="3" name="Title 2">
            <a:extLst>
              <a:ext uri="{FF2B5EF4-FFF2-40B4-BE49-F238E27FC236}">
                <a16:creationId xmlns:a16="http://schemas.microsoft.com/office/drawing/2014/main" id="{A81891BB-8A72-3555-E546-C4188746B43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44296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7EE5AF-4BC9-7901-8F1C-1A44307830DD}"/>
              </a:ext>
            </a:extLst>
          </p:cNvPr>
          <p:cNvSpPr>
            <a:spLocks noGrp="1"/>
          </p:cNvSpPr>
          <p:nvPr>
            <p:ph type="title"/>
          </p:nvPr>
        </p:nvSpPr>
        <p:spPr/>
        <p:txBody>
          <a:bodyPr/>
          <a:lstStyle/>
          <a:p>
            <a:endParaRPr lang="en-US" dirty="0"/>
          </a:p>
        </p:txBody>
      </p:sp>
      <p:sp>
        <p:nvSpPr>
          <p:cNvPr id="4" name="Rectangle 1">
            <a:extLst>
              <a:ext uri="{FF2B5EF4-FFF2-40B4-BE49-F238E27FC236}">
                <a16:creationId xmlns:a16="http://schemas.microsoft.com/office/drawing/2014/main" id="{7C501612-4797-0219-87CE-76F0BC4C7F5C}"/>
              </a:ext>
            </a:extLst>
          </p:cNvPr>
          <p:cNvSpPr>
            <a:spLocks noGrp="1" noChangeArrowheads="1"/>
          </p:cNvSpPr>
          <p:nvPr>
            <p:ph type="subTitle" idx="1"/>
          </p:nvPr>
        </p:nvSpPr>
        <p:spPr bwMode="auto">
          <a:xfrm>
            <a:off x="626200" y="1061941"/>
            <a:ext cx="7797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24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جاوا</a:t>
            </a:r>
            <a:r>
              <a:rPr kumimoji="0" lang="en-US" altLang="en-US" sz="24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en-US" altLang="en-US" sz="2400" b="1" i="0" u="none" strike="noStrike" cap="none" normalizeH="0" baseline="0" dirty="0">
                <a:ln>
                  <a:noFill/>
                </a:ln>
                <a:solidFill>
                  <a:schemeClr val="tx1"/>
                </a:solidFill>
                <a:effectLst/>
                <a:latin typeface="Arial" panose="020B0604020202020204" pitchFamily="34" charset="0"/>
                <a:cs typeface="B Nazanin" panose="00000400000000000000" pitchFamily="2" charset="-78"/>
              </a:rPr>
              <a:t>type-safe</a:t>
            </a:r>
            <a:r>
              <a:rPr kumimoji="0" lang="en-US" altLang="en-US" sz="24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است؛ یعنی نوع داده‌ی متغیرها حتماً باید مشخص باشد</a:t>
            </a:r>
            <a:r>
              <a:rPr kumimoji="0" lang="en-US" altLang="en-US" sz="24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p>
          <a:p>
            <a:pPr marL="0" marR="0" lvl="0" indent="0" algn="r" defTabSz="914400" rtl="1" eaLnBrk="0" fontAlgn="base" latinLnBrk="0" hangingPunct="0">
              <a:lnSpc>
                <a:spcPct val="100000"/>
              </a:lnSpc>
              <a:spcBef>
                <a:spcPct val="0"/>
              </a:spcBef>
              <a:spcAft>
                <a:spcPct val="0"/>
              </a:spcAft>
              <a:buClrTx/>
              <a:buSzTx/>
              <a:buFontTx/>
              <a:buChar char="•"/>
              <a:tabLst/>
            </a:pPr>
            <a:endParaRPr kumimoji="0" lang="fa-IR" altLang="en-US" sz="2400" b="1"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kumimoji="0" lang="ar-SA" altLang="en-US" sz="2400" b="1"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تبدیل نوع</a:t>
            </a:r>
            <a:r>
              <a:rPr kumimoji="0" lang="en-US" altLang="en-US" sz="2400" b="1"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(Type Casting)</a:t>
            </a:r>
            <a:r>
              <a:rPr kumimoji="0" lang="en-US" altLang="en-US" sz="24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هم وجود دارد؛ یعنی می‌توان داده‌ها را از یک نوع به نوع دیگر تغییر داد</a:t>
            </a:r>
            <a:endParaRPr kumimoji="0" lang="en-US" altLang="en-US" sz="2400" b="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p:txBody>
      </p:sp>
    </p:spTree>
    <p:extLst>
      <p:ext uri="{BB962C8B-B14F-4D97-AF65-F5344CB8AC3E}">
        <p14:creationId xmlns:p14="http://schemas.microsoft.com/office/powerpoint/2010/main" val="1085038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76FD-7826-4D1A-572E-090BA1DB227E}"/>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A1E8AC01-54C1-D25B-62B9-AB235D8E927F}"/>
              </a:ext>
            </a:extLst>
          </p:cNvPr>
          <p:cNvPicPr>
            <a:picLocks noChangeAspect="1"/>
          </p:cNvPicPr>
          <p:nvPr/>
        </p:nvPicPr>
        <p:blipFill>
          <a:blip r:embed="rId2"/>
          <a:stretch>
            <a:fillRect/>
          </a:stretch>
        </p:blipFill>
        <p:spPr>
          <a:xfrm>
            <a:off x="1106738" y="539117"/>
            <a:ext cx="5817519" cy="4159358"/>
          </a:xfrm>
          <a:prstGeom prst="rect">
            <a:avLst/>
          </a:prstGeom>
        </p:spPr>
      </p:pic>
      <p:sp>
        <p:nvSpPr>
          <p:cNvPr id="3" name="TextBox 2">
            <a:extLst>
              <a:ext uri="{FF2B5EF4-FFF2-40B4-BE49-F238E27FC236}">
                <a16:creationId xmlns:a16="http://schemas.microsoft.com/office/drawing/2014/main" id="{B356B57D-D058-896C-9E28-DCD79A021F80}"/>
              </a:ext>
            </a:extLst>
          </p:cNvPr>
          <p:cNvSpPr txBox="1"/>
          <p:nvPr/>
        </p:nvSpPr>
        <p:spPr>
          <a:xfrm>
            <a:off x="6958739" y="3990807"/>
            <a:ext cx="1960536" cy="738664"/>
          </a:xfrm>
          <a:prstGeom prst="rect">
            <a:avLst/>
          </a:prstGeom>
          <a:noFill/>
        </p:spPr>
        <p:txBody>
          <a:bodyPr wrap="square" rtlCol="0">
            <a:spAutoFit/>
          </a:bodyPr>
          <a:lstStyle/>
          <a:p>
            <a:r>
              <a:rPr lang="en-US" dirty="0" err="1"/>
              <a:t>Ref:https</a:t>
            </a:r>
            <a:r>
              <a:rPr lang="en-US" dirty="0"/>
              <a:t>://www.geeksforgeeks.org/data-types-in-java/</a:t>
            </a:r>
          </a:p>
        </p:txBody>
      </p:sp>
    </p:spTree>
    <p:extLst>
      <p:ext uri="{BB962C8B-B14F-4D97-AF65-F5344CB8AC3E}">
        <p14:creationId xmlns:p14="http://schemas.microsoft.com/office/powerpoint/2010/main" val="2323048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E449-17EF-113A-981A-55B0DD571B63}"/>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6B780C38-4685-0093-3D2F-F2FA4FDC0636}"/>
              </a:ext>
            </a:extLst>
          </p:cNvPr>
          <p:cNvPicPr>
            <a:picLocks noChangeAspect="1"/>
          </p:cNvPicPr>
          <p:nvPr/>
        </p:nvPicPr>
        <p:blipFill>
          <a:blip r:embed="rId2"/>
          <a:stretch>
            <a:fillRect/>
          </a:stretch>
        </p:blipFill>
        <p:spPr>
          <a:xfrm>
            <a:off x="1363851" y="1108200"/>
            <a:ext cx="6525695" cy="3542811"/>
          </a:xfrm>
          <a:prstGeom prst="rect">
            <a:avLst/>
          </a:prstGeom>
        </p:spPr>
      </p:pic>
    </p:spTree>
    <p:extLst>
      <p:ext uri="{BB962C8B-B14F-4D97-AF65-F5344CB8AC3E}">
        <p14:creationId xmlns:p14="http://schemas.microsoft.com/office/powerpoint/2010/main" val="2056713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String </a:t>
            </a:r>
            <a:endParaRPr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9294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JDK </a:t>
            </a:r>
            <a:endParaRPr dirty="0"/>
          </a:p>
        </p:txBody>
      </p:sp>
      <p:sp>
        <p:nvSpPr>
          <p:cNvPr id="2075" name="Google Shape;2075;p51"/>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p>
            <a:pPr marL="457200" lvl="0" indent="0" algn="r" rtl="1">
              <a:spcBef>
                <a:spcPts val="1000"/>
              </a:spcBef>
              <a:spcAft>
                <a:spcPts val="1000"/>
              </a:spcAft>
              <a:buNone/>
            </a:pPr>
            <a:r>
              <a:rPr lang="fa-IR" sz="2000" dirty="0">
                <a:cs typeface="B Nazanin" panose="00000400000000000000" pitchFamily="2" charset="-78"/>
              </a:rPr>
              <a:t>ابزاری است که امکان توسعه و اجرا کردن یک برنامه ی جاوا را فراهم میکند .</a:t>
            </a:r>
            <a:endParaRPr lang="en-US" sz="2000" dirty="0">
              <a:cs typeface="B Nazanin" panose="00000400000000000000" pitchFamily="2" charset="-78"/>
            </a:endParaRPr>
          </a:p>
          <a:p>
            <a:pPr marL="457200" lvl="0" indent="0" algn="r" rtl="1">
              <a:spcBef>
                <a:spcPts val="1000"/>
              </a:spcBef>
              <a:spcAft>
                <a:spcPts val="1000"/>
              </a:spcAft>
              <a:buNone/>
            </a:pPr>
            <a:r>
              <a:rPr lang="fa-IR" sz="2000" b="1" dirty="0">
                <a:latin typeface="Gil sans mt"/>
                <a:cs typeface="B Nazanin" panose="00000400000000000000" pitchFamily="2" charset="-78"/>
              </a:rPr>
              <a:t>چرا بهش نیاز داریم؟</a:t>
            </a:r>
            <a:endParaRPr lang="en-US" sz="2000" b="1" dirty="0">
              <a:latin typeface="Gil sans mt"/>
              <a:cs typeface="B Nazanin" panose="00000400000000000000" pitchFamily="2" charset="-78"/>
            </a:endParaRPr>
          </a:p>
          <a:p>
            <a:pPr marL="457200" lvl="0" indent="0" algn="r" rtl="1">
              <a:spcBef>
                <a:spcPts val="1000"/>
              </a:spcBef>
              <a:spcAft>
                <a:spcPts val="1000"/>
              </a:spcAft>
              <a:buNone/>
            </a:pPr>
            <a:r>
              <a:rPr lang="fa-IR" sz="2000" dirty="0">
                <a:latin typeface="Gil sans mt"/>
                <a:cs typeface="B Nazanin" panose="00000400000000000000" pitchFamily="2" charset="-78"/>
              </a:rPr>
              <a:t>کد هایی نوشته شده توسط ما را به بایت کد تبدیل میکند که آن کد ها روی یک ماشین اجرا میشوند</a:t>
            </a:r>
            <a:endParaRPr lang="en-US" sz="2000" dirty="0">
              <a:latin typeface="Gil sans mt"/>
              <a:cs typeface="B Nazanin" panose="00000400000000000000" pitchFamily="2" charset="-78"/>
            </a:endParaRPr>
          </a:p>
          <a:p>
            <a:pPr marL="457200" lvl="0" indent="0" algn="r" rtl="1">
              <a:spcBef>
                <a:spcPts val="1000"/>
              </a:spcBef>
              <a:spcAft>
                <a:spcPts val="1000"/>
              </a:spcAft>
              <a:buNone/>
            </a:pPr>
            <a:endParaRPr lang="en-US" sz="2000" dirty="0">
              <a:latin typeface="Gil sans mt"/>
              <a:cs typeface="B Nazanin" panose="00000400000000000000" pitchFamily="2" charset="-78"/>
            </a:endParaRPr>
          </a:p>
          <a:p>
            <a:pPr marL="457200" lvl="0" indent="0" algn="r" rtl="1">
              <a:spcBef>
                <a:spcPts val="1000"/>
              </a:spcBef>
              <a:spcAft>
                <a:spcPts val="1000"/>
              </a:spcAft>
              <a:buNone/>
            </a:pPr>
            <a:r>
              <a:rPr lang="en-US" sz="2000" dirty="0">
                <a:latin typeface="Gil sans mt"/>
                <a:cs typeface="B Nazanin" panose="00000400000000000000" pitchFamily="2" charset="-78"/>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600CD-6BB4-F45B-0AAA-83D2A90C7707}"/>
              </a:ext>
            </a:extLst>
          </p:cNvPr>
          <p:cNvSpPr>
            <a:spLocks noGrp="1"/>
          </p:cNvSpPr>
          <p:nvPr>
            <p:ph type="title"/>
          </p:nvPr>
        </p:nvSpPr>
        <p:spPr/>
        <p:txBody>
          <a:bodyPr/>
          <a:lstStyle/>
          <a:p>
            <a:endParaRPr lang="en-US"/>
          </a:p>
        </p:txBody>
      </p:sp>
      <p:sp>
        <p:nvSpPr>
          <p:cNvPr id="5" name="Rectangle 2">
            <a:extLst>
              <a:ext uri="{FF2B5EF4-FFF2-40B4-BE49-F238E27FC236}">
                <a16:creationId xmlns:a16="http://schemas.microsoft.com/office/drawing/2014/main" id="{5B05F211-6967-F510-B596-38B0F4110FF7}"/>
              </a:ext>
            </a:extLst>
          </p:cNvPr>
          <p:cNvSpPr>
            <a:spLocks noGrp="1" noChangeArrowheads="1"/>
          </p:cNvSpPr>
          <p:nvPr>
            <p:ph type="subTitle" idx="1"/>
          </p:nvPr>
        </p:nvSpPr>
        <p:spPr bwMode="auto">
          <a:xfrm>
            <a:off x="713224" y="1014622"/>
            <a:ext cx="771077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0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در</a:t>
            </a:r>
            <a:r>
              <a:rPr kumimoji="0" lang="en-US" altLang="en-US" sz="20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20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جاوا</a:t>
            </a:r>
            <a:r>
              <a:rPr kumimoji="0" lang="en-US" altLang="en-US" sz="20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20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رشته‌ها دنباله‌ای از کاراکترها هستند که به‌عنوان یک</a:t>
            </a:r>
            <a:r>
              <a:rPr kumimoji="0" lang="en-US" altLang="en-US" sz="20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20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آبجکت</a:t>
            </a:r>
            <a:r>
              <a:rPr kumimoji="0" lang="en-US" altLang="en-US" sz="20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ar-SA" altLang="en-US" sz="20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از کلاس</a:t>
            </a:r>
            <a:r>
              <a:rPr kumimoji="0" lang="en-US" altLang="en-US" sz="2000" i="0" u="none" strike="noStrike" cap="none" normalizeH="0" baseline="0" dirty="0">
                <a:ln>
                  <a:noFill/>
                </a:ln>
                <a:solidFill>
                  <a:schemeClr val="tx1"/>
                </a:solidFill>
                <a:effectLst/>
                <a:latin typeface="Arial" panose="020B0604020202020204" pitchFamily="34" charset="0"/>
                <a:cs typeface="B Nazanin" panose="00000400000000000000" pitchFamily="2" charset="-78"/>
              </a:rPr>
              <a:t> </a:t>
            </a:r>
            <a:r>
              <a:rPr kumimoji="0" lang="en-US" altLang="en-US" sz="2000" i="0" u="none" strike="noStrike" cap="none" normalizeH="0" baseline="0" dirty="0">
                <a:ln>
                  <a:noFill/>
                </a:ln>
                <a:solidFill>
                  <a:schemeClr val="tx1"/>
                </a:solidFill>
                <a:effectLst/>
                <a:latin typeface="Arial Unicode MS"/>
                <a:cs typeface="B Nazanin" panose="00000400000000000000" pitchFamily="2" charset="-78"/>
              </a:rPr>
              <a:t>String</a:t>
            </a:r>
            <a:r>
              <a:rPr kumimoji="0" lang="en-US" altLang="en-US" sz="2000" i="0" u="none" strike="noStrike" cap="none" normalizeH="0" baseline="0" dirty="0">
                <a:ln>
                  <a:noFill/>
                </a:ln>
                <a:solidFill>
                  <a:schemeClr val="tx1"/>
                </a:solidFill>
                <a:effectLst/>
                <a:cs typeface="B Nazanin" panose="00000400000000000000" pitchFamily="2" charset="-78"/>
              </a:rPr>
              <a:t> </a:t>
            </a:r>
            <a:r>
              <a:rPr kumimoji="0" lang="ar-SA" altLang="en-US" sz="2000" i="0" u="none" strike="noStrike" cap="none" normalizeH="0" baseline="0" dirty="0">
                <a:ln>
                  <a:noFill/>
                </a:ln>
                <a:solidFill>
                  <a:schemeClr val="tx1"/>
                </a:solidFill>
                <a:effectLst/>
                <a:cs typeface="B Nazanin" panose="00000400000000000000" pitchFamily="2" charset="-78"/>
              </a:rPr>
              <a:t>تعریف می‌شوند</a:t>
            </a:r>
            <a:r>
              <a:rPr kumimoji="0" lang="en-US" altLang="en-US" sz="2000" i="0" u="none" strike="noStrike" cap="none" normalizeH="0" baseline="0" dirty="0">
                <a:ln>
                  <a:noFill/>
                </a:ln>
                <a:solidFill>
                  <a:schemeClr val="tx1"/>
                </a:solidFill>
                <a:effectLst/>
                <a:cs typeface="B Nazanin" panose="00000400000000000000" pitchFamily="2" charset="-78"/>
              </a:rPr>
              <a:t>. </a:t>
            </a:r>
            <a:endParaRPr kumimoji="0" lang="fa-IR" altLang="en-US" sz="2000" i="0" u="none" strike="noStrike" cap="none" normalizeH="0" baseline="0" dirty="0">
              <a:ln>
                <a:noFill/>
              </a:ln>
              <a:solidFill>
                <a:schemeClr val="tx1"/>
              </a:solidFill>
              <a:effectLst/>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r>
              <a:rPr lang="fa-IR" sz="2000" dirty="0">
                <a:cs typeface="B Nazanin" panose="00000400000000000000" pitchFamily="2" charset="-78"/>
              </a:rPr>
              <a:t>رشته‌ها در جاوا  </a:t>
            </a:r>
            <a:r>
              <a:rPr lang="en-US" sz="2000" dirty="0">
                <a:cs typeface="B Nazanin" panose="00000400000000000000" pitchFamily="2" charset="-78"/>
              </a:rPr>
              <a:t>immutable </a:t>
            </a:r>
            <a:r>
              <a:rPr lang="fa-IR" sz="2000" dirty="0">
                <a:cs typeface="B Nazanin" panose="00000400000000000000" pitchFamily="2" charset="-78"/>
              </a:rPr>
              <a:t> هستند؛ یعنی بعد از ایجاد شدن، محتوای آن‌ها قابل تغییر نیست (البته می‌توان متغیر جدید ایجاد کرد)</a:t>
            </a:r>
            <a:endParaRPr lang="en-US" sz="2000" dirty="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r>
              <a:rPr lang="fa-IR" sz="2000" dirty="0">
                <a:cs typeface="B Nazanin" panose="00000400000000000000" pitchFamily="2" charset="-78"/>
              </a:rPr>
              <a:t>اگر تغییری روی یک رشته اعمال کنید، در واقع یک شیء جدید ایجاد می‌شود و شیء اصلی بدون تغییر باقی می‌ماند.</a:t>
            </a:r>
            <a:endParaRPr lang="fa-IR" sz="2000" dirty="0">
              <a:solidFill>
                <a:schemeClr val="tx1"/>
              </a:solidFill>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cs typeface="B Nazanin" panose="00000400000000000000" pitchFamily="2" charset="-78"/>
            </a:endParaRPr>
          </a:p>
        </p:txBody>
      </p:sp>
    </p:spTree>
    <p:extLst>
      <p:ext uri="{BB962C8B-B14F-4D97-AF65-F5344CB8AC3E}">
        <p14:creationId xmlns:p14="http://schemas.microsoft.com/office/powerpoint/2010/main" val="2336332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5CE5-D329-B964-DEC8-931D43D0DCDB}"/>
              </a:ext>
            </a:extLst>
          </p:cNvPr>
          <p:cNvSpPr>
            <a:spLocks noGrp="1"/>
          </p:cNvSpPr>
          <p:nvPr>
            <p:ph type="title"/>
          </p:nvPr>
        </p:nvSpPr>
        <p:spPr/>
        <p:txBody>
          <a:bodyPr/>
          <a:lstStyle/>
          <a:p>
            <a:r>
              <a:rPr lang="en-US" dirty="0"/>
              <a:t>String method</a:t>
            </a:r>
          </a:p>
        </p:txBody>
      </p:sp>
      <p:pic>
        <p:nvPicPr>
          <p:cNvPr id="4" name="Picture 3">
            <a:extLst>
              <a:ext uri="{FF2B5EF4-FFF2-40B4-BE49-F238E27FC236}">
                <a16:creationId xmlns:a16="http://schemas.microsoft.com/office/drawing/2014/main" id="{39DE4D90-41BB-A572-7F87-00D1510993B8}"/>
              </a:ext>
            </a:extLst>
          </p:cNvPr>
          <p:cNvPicPr>
            <a:picLocks noChangeAspect="1"/>
          </p:cNvPicPr>
          <p:nvPr/>
        </p:nvPicPr>
        <p:blipFill>
          <a:blip r:embed="rId2"/>
          <a:stretch>
            <a:fillRect/>
          </a:stretch>
        </p:blipFill>
        <p:spPr>
          <a:xfrm>
            <a:off x="651621" y="1535449"/>
            <a:ext cx="4677428" cy="1924319"/>
          </a:xfrm>
          <a:prstGeom prst="rect">
            <a:avLst/>
          </a:prstGeom>
        </p:spPr>
      </p:pic>
      <p:pic>
        <p:nvPicPr>
          <p:cNvPr id="6" name="Picture 5">
            <a:extLst>
              <a:ext uri="{FF2B5EF4-FFF2-40B4-BE49-F238E27FC236}">
                <a16:creationId xmlns:a16="http://schemas.microsoft.com/office/drawing/2014/main" id="{1FA79E5A-3F78-18FE-3CBE-489DB3402D6F}"/>
              </a:ext>
            </a:extLst>
          </p:cNvPr>
          <p:cNvPicPr>
            <a:picLocks noChangeAspect="1"/>
          </p:cNvPicPr>
          <p:nvPr/>
        </p:nvPicPr>
        <p:blipFill>
          <a:blip r:embed="rId3"/>
          <a:stretch>
            <a:fillRect/>
          </a:stretch>
        </p:blipFill>
        <p:spPr>
          <a:xfrm>
            <a:off x="5831828" y="1702159"/>
            <a:ext cx="2505425" cy="1590897"/>
          </a:xfrm>
          <a:prstGeom prst="rect">
            <a:avLst/>
          </a:prstGeom>
        </p:spPr>
      </p:pic>
    </p:spTree>
    <p:extLst>
      <p:ext uri="{BB962C8B-B14F-4D97-AF65-F5344CB8AC3E}">
        <p14:creationId xmlns:p14="http://schemas.microsoft.com/office/powerpoint/2010/main" val="3921598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Variable name </a:t>
            </a:r>
            <a:endParaRPr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60551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B2D8-3C6A-D51D-C7F3-D7D9A7E42C2D}"/>
              </a:ext>
            </a:extLst>
          </p:cNvPr>
          <p:cNvSpPr>
            <a:spLocks noGrp="1"/>
          </p:cNvSpPr>
          <p:nvPr>
            <p:ph type="title"/>
          </p:nvPr>
        </p:nvSpPr>
        <p:spPr/>
        <p:txBody>
          <a:bodyPr/>
          <a:lstStyle/>
          <a:p>
            <a:r>
              <a:rPr lang="en-US" dirty="0" err="1"/>
              <a:t>PascalCase</a:t>
            </a:r>
            <a:endParaRPr lang="en-US" dirty="0"/>
          </a:p>
        </p:txBody>
      </p:sp>
      <p:pic>
        <p:nvPicPr>
          <p:cNvPr id="4" name="Picture 3">
            <a:extLst>
              <a:ext uri="{FF2B5EF4-FFF2-40B4-BE49-F238E27FC236}">
                <a16:creationId xmlns:a16="http://schemas.microsoft.com/office/drawing/2014/main" id="{7DA77415-9C25-7B10-B7BC-80550CE1FB37}"/>
              </a:ext>
            </a:extLst>
          </p:cNvPr>
          <p:cNvPicPr>
            <a:picLocks noChangeAspect="1"/>
          </p:cNvPicPr>
          <p:nvPr/>
        </p:nvPicPr>
        <p:blipFill>
          <a:blip r:embed="rId2"/>
          <a:stretch>
            <a:fillRect/>
          </a:stretch>
        </p:blipFill>
        <p:spPr>
          <a:xfrm>
            <a:off x="1749576" y="1841234"/>
            <a:ext cx="5942200" cy="1730007"/>
          </a:xfrm>
          <a:prstGeom prst="rect">
            <a:avLst/>
          </a:prstGeom>
        </p:spPr>
      </p:pic>
    </p:spTree>
    <p:extLst>
      <p:ext uri="{BB962C8B-B14F-4D97-AF65-F5344CB8AC3E}">
        <p14:creationId xmlns:p14="http://schemas.microsoft.com/office/powerpoint/2010/main" val="1931563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5F6C-4CD3-EDBF-35FE-6CC7E969FC34}"/>
              </a:ext>
            </a:extLst>
          </p:cNvPr>
          <p:cNvSpPr>
            <a:spLocks noGrp="1"/>
          </p:cNvSpPr>
          <p:nvPr>
            <p:ph type="title"/>
          </p:nvPr>
        </p:nvSpPr>
        <p:spPr/>
        <p:txBody>
          <a:bodyPr/>
          <a:lstStyle/>
          <a:p>
            <a:r>
              <a:rPr lang="en-US" dirty="0"/>
              <a:t>camelCase</a:t>
            </a:r>
          </a:p>
        </p:txBody>
      </p:sp>
      <p:pic>
        <p:nvPicPr>
          <p:cNvPr id="4" name="Picture 3">
            <a:extLst>
              <a:ext uri="{FF2B5EF4-FFF2-40B4-BE49-F238E27FC236}">
                <a16:creationId xmlns:a16="http://schemas.microsoft.com/office/drawing/2014/main" id="{05EB622D-F7FD-BF7A-844C-231D481A7A9B}"/>
              </a:ext>
            </a:extLst>
          </p:cNvPr>
          <p:cNvPicPr>
            <a:picLocks noChangeAspect="1"/>
          </p:cNvPicPr>
          <p:nvPr/>
        </p:nvPicPr>
        <p:blipFill>
          <a:blip r:embed="rId2"/>
          <a:stretch>
            <a:fillRect/>
          </a:stretch>
        </p:blipFill>
        <p:spPr>
          <a:xfrm>
            <a:off x="1414420" y="1934541"/>
            <a:ext cx="6525780" cy="1929004"/>
          </a:xfrm>
          <a:prstGeom prst="rect">
            <a:avLst/>
          </a:prstGeom>
        </p:spPr>
      </p:pic>
    </p:spTree>
    <p:extLst>
      <p:ext uri="{BB962C8B-B14F-4D97-AF65-F5344CB8AC3E}">
        <p14:creationId xmlns:p14="http://schemas.microsoft.com/office/powerpoint/2010/main" val="2808853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97F9C0E-ADFE-A37F-9310-FA148C4471E8}"/>
              </a:ext>
            </a:extLst>
          </p:cNvPr>
          <p:cNvSpPr>
            <a:spLocks noGrp="1"/>
          </p:cNvSpPr>
          <p:nvPr>
            <p:ph type="subTitle" idx="1"/>
          </p:nvPr>
        </p:nvSpPr>
        <p:spPr/>
        <p:txBody>
          <a:bodyPr/>
          <a:lstStyle/>
          <a:p>
            <a:pPr algn="r" rtl="1">
              <a:buFont typeface="Arial" panose="020B0604020202020204" pitchFamily="34" charset="0"/>
              <a:buChar char="•"/>
            </a:pPr>
            <a:r>
              <a:rPr lang="fa-IR" sz="1800" b="0" i="0" dirty="0">
                <a:solidFill>
                  <a:srgbClr val="1F1F1F"/>
                </a:solidFill>
                <a:effectLst/>
                <a:latin typeface="Google Sans"/>
                <a:cs typeface="B Nazanin" panose="00000400000000000000" pitchFamily="2" charset="-78"/>
              </a:rPr>
              <a:t>اسم گذاری متغیر ها در زبان </a:t>
            </a:r>
            <a:r>
              <a:rPr lang="en-US" sz="1800" dirty="0">
                <a:solidFill>
                  <a:srgbClr val="1F1F1F"/>
                </a:solidFill>
                <a:latin typeface="Google Sans"/>
                <a:cs typeface="B Nazanin" panose="00000400000000000000" pitchFamily="2" charset="-78"/>
              </a:rPr>
              <a:t>java </a:t>
            </a:r>
            <a:r>
              <a:rPr lang="fa-IR" sz="1800" dirty="0">
                <a:solidFill>
                  <a:srgbClr val="1F1F1F"/>
                </a:solidFill>
                <a:latin typeface="Google Sans"/>
                <a:cs typeface="B Nazanin" panose="00000400000000000000" pitchFamily="2" charset="-78"/>
              </a:rPr>
              <a:t>، </a:t>
            </a:r>
            <a:r>
              <a:rPr lang="en-US" sz="1800" dirty="0">
                <a:solidFill>
                  <a:srgbClr val="1F1F1F"/>
                </a:solidFill>
                <a:latin typeface="Google Sans"/>
                <a:cs typeface="B Nazanin" panose="00000400000000000000" pitchFamily="2" charset="-78"/>
              </a:rPr>
              <a:t>case sensitive </a:t>
            </a:r>
            <a:r>
              <a:rPr lang="fa-IR" sz="1800" dirty="0">
                <a:solidFill>
                  <a:srgbClr val="1F1F1F"/>
                </a:solidFill>
                <a:latin typeface="Google Sans"/>
                <a:cs typeface="B Nazanin" panose="00000400000000000000" pitchFamily="2" charset="-78"/>
              </a:rPr>
              <a:t> است</a:t>
            </a:r>
            <a:endParaRPr lang="en-US" sz="1800" b="0" i="0" dirty="0">
              <a:solidFill>
                <a:srgbClr val="1F1F1F"/>
              </a:solidFill>
              <a:effectLst/>
              <a:latin typeface="Google Sans"/>
              <a:cs typeface="B Nazanin" panose="00000400000000000000" pitchFamily="2" charset="-78"/>
            </a:endParaRPr>
          </a:p>
          <a:p>
            <a:pPr algn="l">
              <a:buFont typeface="Arial" panose="020B0604020202020204" pitchFamily="34" charset="0"/>
              <a:buChar char="•"/>
            </a:pPr>
            <a:r>
              <a:rPr lang="en-US" sz="1800" b="0" i="0" dirty="0">
                <a:solidFill>
                  <a:srgbClr val="1F1F1F"/>
                </a:solidFill>
                <a:effectLst/>
                <a:latin typeface="Google Sans"/>
              </a:rPr>
              <a:t>Subsequent characters may be letters, digits, dollar signs, or underscore characters. ...</a:t>
            </a:r>
          </a:p>
          <a:p>
            <a:pPr lvl="2" algn="r">
              <a:buFont typeface="Arial" panose="020B0604020202020204" pitchFamily="34" charset="0"/>
              <a:buChar char="•"/>
            </a:pPr>
            <a:endParaRPr lang="en-US" sz="1800" b="0" i="0" dirty="0">
              <a:solidFill>
                <a:srgbClr val="1F1F1F"/>
              </a:solidFill>
              <a:effectLst/>
              <a:latin typeface="Google Sans"/>
              <a:cs typeface="B Nazanin" panose="00000400000000000000" pitchFamily="2" charset="-78"/>
            </a:endParaRPr>
          </a:p>
          <a:p>
            <a:pPr algn="r" rtl="1">
              <a:buFont typeface="Arial" panose="020B0604020202020204" pitchFamily="34" charset="0"/>
              <a:buChar char="•"/>
            </a:pPr>
            <a:r>
              <a:rPr lang="fa-IR" sz="1800" dirty="0">
                <a:cs typeface="B Nazanin" panose="00000400000000000000" pitchFamily="2" charset="-78"/>
              </a:rPr>
              <a:t>اگر اسم متغیر ما تک کلمه ای بود همه آن را کوچک مینویسیم</a:t>
            </a:r>
            <a:endParaRPr lang="en-US" sz="1800" dirty="0">
              <a:cs typeface="B Nazanin" panose="00000400000000000000" pitchFamily="2" charset="-78"/>
            </a:endParaRPr>
          </a:p>
        </p:txBody>
      </p:sp>
      <p:sp>
        <p:nvSpPr>
          <p:cNvPr id="3" name="Title 2">
            <a:extLst>
              <a:ext uri="{FF2B5EF4-FFF2-40B4-BE49-F238E27FC236}">
                <a16:creationId xmlns:a16="http://schemas.microsoft.com/office/drawing/2014/main" id="{548C2998-67E6-B76A-57DD-FFFBB4F2E1CE}"/>
              </a:ext>
            </a:extLst>
          </p:cNvPr>
          <p:cNvSpPr>
            <a:spLocks noGrp="1"/>
          </p:cNvSpPr>
          <p:nvPr>
            <p:ph type="title"/>
          </p:nvPr>
        </p:nvSpPr>
        <p:spPr/>
        <p:txBody>
          <a:bodyPr/>
          <a:lstStyle/>
          <a:p>
            <a:r>
              <a:rPr lang="en-US" dirty="0"/>
              <a:t>Naming variable</a:t>
            </a:r>
          </a:p>
        </p:txBody>
      </p:sp>
      <p:pic>
        <p:nvPicPr>
          <p:cNvPr id="7" name="Picture 6">
            <a:extLst>
              <a:ext uri="{FF2B5EF4-FFF2-40B4-BE49-F238E27FC236}">
                <a16:creationId xmlns:a16="http://schemas.microsoft.com/office/drawing/2014/main" id="{C7AB6D62-98A9-43B2-3732-BB7FE65978AD}"/>
              </a:ext>
            </a:extLst>
          </p:cNvPr>
          <p:cNvPicPr>
            <a:picLocks noChangeAspect="1"/>
          </p:cNvPicPr>
          <p:nvPr/>
        </p:nvPicPr>
        <p:blipFill>
          <a:blip r:embed="rId2"/>
          <a:stretch>
            <a:fillRect/>
          </a:stretch>
        </p:blipFill>
        <p:spPr>
          <a:xfrm>
            <a:off x="1483357" y="3086975"/>
            <a:ext cx="5485307" cy="1410884"/>
          </a:xfrm>
          <a:prstGeom prst="rect">
            <a:avLst/>
          </a:prstGeom>
        </p:spPr>
      </p:pic>
    </p:spTree>
    <p:extLst>
      <p:ext uri="{BB962C8B-B14F-4D97-AF65-F5344CB8AC3E}">
        <p14:creationId xmlns:p14="http://schemas.microsoft.com/office/powerpoint/2010/main" val="613168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input</a:t>
            </a:r>
            <a:endParaRPr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2853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73DDE67-49A0-19EE-BFEC-72CFB040713D}"/>
              </a:ext>
            </a:extLst>
          </p:cNvPr>
          <p:cNvSpPr>
            <a:spLocks noGrp="1"/>
          </p:cNvSpPr>
          <p:nvPr>
            <p:ph type="subTitle" idx="1"/>
          </p:nvPr>
        </p:nvSpPr>
        <p:spPr>
          <a:xfrm>
            <a:off x="713225" y="1160775"/>
            <a:ext cx="7557564" cy="1565949"/>
          </a:xfrm>
        </p:spPr>
        <p:txBody>
          <a:bodyPr/>
          <a:lstStyle/>
          <a:p>
            <a:pPr marL="139700" indent="0" algn="r" rtl="1">
              <a:buNone/>
            </a:pPr>
            <a:r>
              <a:rPr lang="fa-IR" sz="2000" dirty="0">
                <a:cs typeface="B Nazanin" panose="00000400000000000000" pitchFamily="2" charset="-78"/>
              </a:rPr>
              <a:t>در زبان جاوا برای گرفتن ورودی از کاربر معمولاً از کلاس </a:t>
            </a:r>
            <a:r>
              <a:rPr lang="en-US" sz="2000" dirty="0">
                <a:cs typeface="B Nazanin" panose="00000400000000000000" pitchFamily="2" charset="-78"/>
              </a:rPr>
              <a:t>Scanner </a:t>
            </a:r>
            <a:r>
              <a:rPr lang="fa-IR" sz="2000" dirty="0">
                <a:cs typeface="B Nazanin" panose="00000400000000000000" pitchFamily="2" charset="-78"/>
              </a:rPr>
              <a:t>استفاده می‌شود. این کلاس امکاناتی برای خواندن انواع مختلف ورودی‌ها از کاربر فراهم می‌آورد، مثل عدد صحیح، عدد اعشاری، و رشته‌ها.</a:t>
            </a:r>
          </a:p>
          <a:p>
            <a:pPr marL="139700" indent="0" algn="r" rtl="1">
              <a:buNone/>
            </a:pPr>
            <a:endParaRPr lang="fa-IR" sz="2000" dirty="0">
              <a:cs typeface="B Nazanin" panose="00000400000000000000" pitchFamily="2" charset="-78"/>
            </a:endParaRPr>
          </a:p>
          <a:p>
            <a:pPr marL="139700" indent="0" algn="r" rtl="1">
              <a:buNone/>
            </a:pPr>
            <a:endParaRPr lang="fa-IR" sz="2000" dirty="0">
              <a:cs typeface="B Nazanin" panose="00000400000000000000" pitchFamily="2" charset="-78"/>
            </a:endParaRPr>
          </a:p>
          <a:p>
            <a:pPr marL="139700" indent="0" algn="r" rtl="1">
              <a:buNone/>
            </a:pPr>
            <a:r>
              <a:rPr lang="en-US" sz="2000" dirty="0">
                <a:cs typeface="B Nazanin" panose="00000400000000000000" pitchFamily="2" charset="-78"/>
              </a:rPr>
              <a:t>To use scanner class -&gt; create object of Scanner class -&gt; use any method that is available for your instance</a:t>
            </a:r>
          </a:p>
          <a:p>
            <a:pPr marL="139700" indent="0" algn="r" rtl="1">
              <a:buNone/>
            </a:pPr>
            <a:endParaRPr lang="en-US" sz="2000" dirty="0">
              <a:cs typeface="B Nazanin" panose="00000400000000000000" pitchFamily="2" charset="-78"/>
            </a:endParaRPr>
          </a:p>
          <a:p>
            <a:pPr marL="139700" indent="0" algn="r" rtl="1">
              <a:buNone/>
            </a:pPr>
            <a:endParaRPr lang="en-US" sz="2000" dirty="0">
              <a:cs typeface="B Nazanin" panose="00000400000000000000" pitchFamily="2" charset="-78"/>
            </a:endParaRPr>
          </a:p>
          <a:p>
            <a:pPr marL="139700" indent="0" algn="r" rtl="1">
              <a:buNone/>
            </a:pPr>
            <a:r>
              <a:rPr lang="en-US" sz="2000" dirty="0">
                <a:cs typeface="B Nazanin" panose="00000400000000000000" pitchFamily="2" charset="-78"/>
              </a:rPr>
              <a:t> </a:t>
            </a:r>
          </a:p>
        </p:txBody>
      </p:sp>
      <p:sp>
        <p:nvSpPr>
          <p:cNvPr id="3" name="Title 2">
            <a:extLst>
              <a:ext uri="{FF2B5EF4-FFF2-40B4-BE49-F238E27FC236}">
                <a16:creationId xmlns:a16="http://schemas.microsoft.com/office/drawing/2014/main" id="{F06962B9-6DD8-3645-4535-01DA5C0A718A}"/>
              </a:ext>
            </a:extLst>
          </p:cNvPr>
          <p:cNvSpPr>
            <a:spLocks noGrp="1"/>
          </p:cNvSpPr>
          <p:nvPr>
            <p:ph type="title"/>
          </p:nvPr>
        </p:nvSpPr>
        <p:spPr/>
        <p:txBody>
          <a:bodyPr/>
          <a:lstStyle/>
          <a:p>
            <a:r>
              <a:rPr lang="en-US" dirty="0" err="1"/>
              <a:t>java.util.scanner</a:t>
            </a:r>
            <a:endParaRPr lang="en-US" dirty="0"/>
          </a:p>
        </p:txBody>
      </p:sp>
    </p:spTree>
    <p:extLst>
      <p:ext uri="{BB962C8B-B14F-4D97-AF65-F5344CB8AC3E}">
        <p14:creationId xmlns:p14="http://schemas.microsoft.com/office/powerpoint/2010/main" val="3372258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7C93C5B-0307-F59C-7186-A87F0C873814}"/>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8F6DD296-ADC0-16BB-7A46-50160267F664}"/>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D9E4CE59-6AF2-776D-9581-EA8027384085}"/>
              </a:ext>
            </a:extLst>
          </p:cNvPr>
          <p:cNvPicPr>
            <a:picLocks noChangeAspect="1"/>
          </p:cNvPicPr>
          <p:nvPr/>
        </p:nvPicPr>
        <p:blipFill>
          <a:blip r:embed="rId2"/>
          <a:stretch>
            <a:fillRect/>
          </a:stretch>
        </p:blipFill>
        <p:spPr>
          <a:xfrm>
            <a:off x="571590" y="1513115"/>
            <a:ext cx="8163985" cy="2716183"/>
          </a:xfrm>
          <a:prstGeom prst="rect">
            <a:avLst/>
          </a:prstGeom>
        </p:spPr>
      </p:pic>
    </p:spTree>
    <p:extLst>
      <p:ext uri="{BB962C8B-B14F-4D97-AF65-F5344CB8AC3E}">
        <p14:creationId xmlns:p14="http://schemas.microsoft.com/office/powerpoint/2010/main" val="1941456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390895-0535-38AD-B132-412A279798EA}"/>
              </a:ext>
            </a:extLst>
          </p:cNvPr>
          <p:cNvSpPr>
            <a:spLocks noGrp="1"/>
          </p:cNvSpPr>
          <p:nvPr>
            <p:ph type="subTitle" idx="1"/>
          </p:nvPr>
        </p:nvSpPr>
        <p:spPr>
          <a:xfrm>
            <a:off x="1034782" y="4495786"/>
            <a:ext cx="6429493" cy="405377"/>
          </a:xfrm>
        </p:spPr>
        <p:txBody>
          <a:bodyPr/>
          <a:lstStyle/>
          <a:p>
            <a:r>
              <a:rPr lang="en-US" dirty="0"/>
              <a:t>Ref : https://www.w3schools.com/java/java_user_input.asp</a:t>
            </a:r>
          </a:p>
        </p:txBody>
      </p:sp>
      <p:sp>
        <p:nvSpPr>
          <p:cNvPr id="3" name="Title 2">
            <a:extLst>
              <a:ext uri="{FF2B5EF4-FFF2-40B4-BE49-F238E27FC236}">
                <a16:creationId xmlns:a16="http://schemas.microsoft.com/office/drawing/2014/main" id="{BB4C4A88-003D-E1CF-BF96-68104BF10B73}"/>
              </a:ext>
            </a:extLst>
          </p:cNvPr>
          <p:cNvSpPr>
            <a:spLocks noGrp="1"/>
          </p:cNvSpPr>
          <p:nvPr>
            <p:ph type="title"/>
          </p:nvPr>
        </p:nvSpPr>
        <p:spPr/>
        <p:txBody>
          <a:bodyPr/>
          <a:lstStyle/>
          <a:p>
            <a:r>
              <a:rPr lang="en-US" dirty="0"/>
              <a:t>Input types</a:t>
            </a:r>
          </a:p>
        </p:txBody>
      </p:sp>
      <p:pic>
        <p:nvPicPr>
          <p:cNvPr id="5" name="Picture 4">
            <a:extLst>
              <a:ext uri="{FF2B5EF4-FFF2-40B4-BE49-F238E27FC236}">
                <a16:creationId xmlns:a16="http://schemas.microsoft.com/office/drawing/2014/main" id="{8D13A748-0875-E217-2EC2-7D8C3D46EAC6}"/>
              </a:ext>
            </a:extLst>
          </p:cNvPr>
          <p:cNvPicPr>
            <a:picLocks noChangeAspect="1"/>
          </p:cNvPicPr>
          <p:nvPr/>
        </p:nvPicPr>
        <p:blipFill>
          <a:blip r:embed="rId2"/>
          <a:stretch>
            <a:fillRect/>
          </a:stretch>
        </p:blipFill>
        <p:spPr>
          <a:xfrm>
            <a:off x="1103870" y="1128972"/>
            <a:ext cx="6429493" cy="3235061"/>
          </a:xfrm>
          <a:prstGeom prst="rect">
            <a:avLst/>
          </a:prstGeom>
        </p:spPr>
      </p:pic>
    </p:spTree>
    <p:extLst>
      <p:ext uri="{BB962C8B-B14F-4D97-AF65-F5344CB8AC3E}">
        <p14:creationId xmlns:p14="http://schemas.microsoft.com/office/powerpoint/2010/main" val="130032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CB479F1-82EF-3701-DD69-9FEB4B2E6D4A}"/>
              </a:ext>
            </a:extLst>
          </p:cNvPr>
          <p:cNvSpPr>
            <a:spLocks noGrp="1"/>
          </p:cNvSpPr>
          <p:nvPr>
            <p:ph type="subTitle" idx="1"/>
          </p:nvPr>
        </p:nvSpPr>
        <p:spPr/>
        <p:txBody>
          <a:bodyPr/>
          <a:lstStyle/>
          <a:p>
            <a:pPr marL="457200" lvl="0" indent="0" algn="r" rtl="0">
              <a:spcBef>
                <a:spcPts val="1000"/>
              </a:spcBef>
              <a:spcAft>
                <a:spcPts val="1000"/>
              </a:spcAft>
              <a:buNone/>
            </a:pPr>
            <a:r>
              <a:rPr lang="fa-IR" sz="2000" dirty="0">
                <a:latin typeface="Gil sans mt"/>
                <a:cs typeface="B Nazanin" panose="00000400000000000000" pitchFamily="2" charset="-78"/>
              </a:rPr>
              <a:t>کدام ماشین؟</a:t>
            </a:r>
            <a:endParaRPr lang="en-US" sz="2000" dirty="0">
              <a:latin typeface="Gil sans mt"/>
              <a:cs typeface="B Nazanin" panose="00000400000000000000" pitchFamily="2" charset="-78"/>
            </a:endParaRPr>
          </a:p>
          <a:p>
            <a:pPr marL="457200" lvl="0" indent="0" algn="l" rtl="0">
              <a:spcBef>
                <a:spcPts val="1000"/>
              </a:spcBef>
              <a:spcAft>
                <a:spcPts val="1000"/>
              </a:spcAft>
              <a:buNone/>
            </a:pPr>
            <a:r>
              <a:rPr lang="en-US" sz="2000" dirty="0">
                <a:latin typeface="Gil sans mt"/>
              </a:rPr>
              <a:t>JVM (java virtual machine):</a:t>
            </a:r>
            <a:r>
              <a:rPr lang="fa-IR" sz="2000" dirty="0">
                <a:latin typeface="Gil sans mt"/>
              </a:rPr>
              <a:t> </a:t>
            </a:r>
            <a:r>
              <a:rPr lang="fa-IR" sz="2000" dirty="0">
                <a:latin typeface="Gil sans mt"/>
                <a:cs typeface="B Nazanin" panose="00000400000000000000" pitchFamily="2" charset="-78"/>
              </a:rPr>
              <a:t>ماشینی که کد ها را اجرا میکند</a:t>
            </a:r>
          </a:p>
          <a:p>
            <a:pPr marL="457200" lvl="0" indent="0" algn="l" rtl="0">
              <a:spcBef>
                <a:spcPts val="1000"/>
              </a:spcBef>
              <a:spcAft>
                <a:spcPts val="1000"/>
              </a:spcAft>
              <a:buNone/>
            </a:pPr>
            <a:r>
              <a:rPr lang="en-US" sz="2000" dirty="0">
                <a:latin typeface="Gil sans mt"/>
              </a:rPr>
              <a:t>Compile  </a:t>
            </a:r>
            <a:r>
              <a:rPr lang="en-US" sz="2000" dirty="0">
                <a:latin typeface="Gil sans mt"/>
                <a:sym typeface="Wingdings" panose="05000000000000000000" pitchFamily="2" charset="2"/>
              </a:rPr>
              <a:t></a:t>
            </a:r>
            <a:r>
              <a:rPr lang="en-US" sz="2000" dirty="0">
                <a:latin typeface="Gil sans mt"/>
              </a:rPr>
              <a:t>JDK</a:t>
            </a:r>
          </a:p>
          <a:p>
            <a:pPr marL="457200" lvl="0" indent="0" algn="l" rtl="0">
              <a:spcBef>
                <a:spcPts val="1000"/>
              </a:spcBef>
              <a:spcAft>
                <a:spcPts val="1000"/>
              </a:spcAft>
              <a:buNone/>
            </a:pPr>
            <a:r>
              <a:rPr lang="en-US" sz="2000" dirty="0">
                <a:latin typeface="Gil sans mt"/>
              </a:rPr>
              <a:t>Run the code on</a:t>
            </a:r>
            <a:r>
              <a:rPr lang="fa-IR" sz="2000" dirty="0">
                <a:latin typeface="Gil sans mt"/>
              </a:rPr>
              <a:t> </a:t>
            </a:r>
            <a:r>
              <a:rPr lang="en-US" sz="2000" dirty="0">
                <a:latin typeface="Gil sans mt"/>
                <a:sym typeface="Wingdings" panose="05000000000000000000" pitchFamily="2" charset="2"/>
              </a:rPr>
              <a:t></a:t>
            </a:r>
            <a:r>
              <a:rPr lang="fa-IR" sz="2000" dirty="0">
                <a:latin typeface="Gil sans mt"/>
                <a:sym typeface="Wingdings" panose="05000000000000000000" pitchFamily="2" charset="2"/>
              </a:rPr>
              <a:t> </a:t>
            </a:r>
            <a:r>
              <a:rPr lang="en-US" sz="2000" dirty="0">
                <a:latin typeface="Gil sans mt"/>
                <a:sym typeface="Wingdings" panose="05000000000000000000" pitchFamily="2" charset="2"/>
              </a:rPr>
              <a:t>JVM</a:t>
            </a:r>
            <a:endParaRPr lang="en-US" sz="2000" dirty="0">
              <a:latin typeface="Gil sans mt"/>
            </a:endParaRPr>
          </a:p>
          <a:p>
            <a:endParaRPr lang="en-US" sz="2000" dirty="0"/>
          </a:p>
        </p:txBody>
      </p:sp>
      <p:sp>
        <p:nvSpPr>
          <p:cNvPr id="3" name="Title 2">
            <a:extLst>
              <a:ext uri="{FF2B5EF4-FFF2-40B4-BE49-F238E27FC236}">
                <a16:creationId xmlns:a16="http://schemas.microsoft.com/office/drawing/2014/main" id="{BCC1BA74-CB1F-11DF-7A88-0C3276DE6686}"/>
              </a:ext>
            </a:extLst>
          </p:cNvPr>
          <p:cNvSpPr>
            <a:spLocks noGrp="1"/>
          </p:cNvSpPr>
          <p:nvPr>
            <p:ph type="title"/>
          </p:nvPr>
        </p:nvSpPr>
        <p:spPr/>
        <p:txBody>
          <a:bodyPr/>
          <a:lstStyle/>
          <a:p>
            <a:r>
              <a:rPr lang="en-US" dirty="0"/>
              <a:t>JVM</a:t>
            </a:r>
          </a:p>
        </p:txBody>
      </p:sp>
    </p:spTree>
    <p:extLst>
      <p:ext uri="{BB962C8B-B14F-4D97-AF65-F5344CB8AC3E}">
        <p14:creationId xmlns:p14="http://schemas.microsoft.com/office/powerpoint/2010/main" val="2900860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A3EB15C-A6AE-3248-33EA-718A41395FDD}"/>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400688BA-6A49-36B9-BBA3-C910455797DF}"/>
              </a:ext>
            </a:extLst>
          </p:cNvPr>
          <p:cNvSpPr>
            <a:spLocks noGrp="1"/>
          </p:cNvSpPr>
          <p:nvPr>
            <p:ph type="title"/>
          </p:nvPr>
        </p:nvSpPr>
        <p:spPr/>
        <p:txBody>
          <a:bodyPr/>
          <a:lstStyle/>
          <a:p>
            <a:r>
              <a:rPr lang="en-US" dirty="0"/>
              <a:t>Example:</a:t>
            </a:r>
          </a:p>
        </p:txBody>
      </p:sp>
      <p:pic>
        <p:nvPicPr>
          <p:cNvPr id="5" name="Picture 4">
            <a:extLst>
              <a:ext uri="{FF2B5EF4-FFF2-40B4-BE49-F238E27FC236}">
                <a16:creationId xmlns:a16="http://schemas.microsoft.com/office/drawing/2014/main" id="{33821026-13FC-CF9E-FC05-BFE7BC5A5E91}"/>
              </a:ext>
            </a:extLst>
          </p:cNvPr>
          <p:cNvPicPr>
            <a:picLocks noChangeAspect="1"/>
          </p:cNvPicPr>
          <p:nvPr/>
        </p:nvPicPr>
        <p:blipFill>
          <a:blip r:embed="rId3"/>
          <a:stretch>
            <a:fillRect/>
          </a:stretch>
        </p:blipFill>
        <p:spPr>
          <a:xfrm>
            <a:off x="284290" y="1160775"/>
            <a:ext cx="4292920" cy="3583997"/>
          </a:xfrm>
          <a:prstGeom prst="rect">
            <a:avLst/>
          </a:prstGeom>
        </p:spPr>
      </p:pic>
      <p:pic>
        <p:nvPicPr>
          <p:cNvPr id="11" name="Picture 10">
            <a:extLst>
              <a:ext uri="{FF2B5EF4-FFF2-40B4-BE49-F238E27FC236}">
                <a16:creationId xmlns:a16="http://schemas.microsoft.com/office/drawing/2014/main" id="{701ADD04-D94E-1958-94CF-17BEC9C32A8F}"/>
              </a:ext>
            </a:extLst>
          </p:cNvPr>
          <p:cNvPicPr>
            <a:picLocks noChangeAspect="1"/>
          </p:cNvPicPr>
          <p:nvPr/>
        </p:nvPicPr>
        <p:blipFill>
          <a:blip r:embed="rId4"/>
          <a:stretch>
            <a:fillRect/>
          </a:stretch>
        </p:blipFill>
        <p:spPr>
          <a:xfrm>
            <a:off x="4933606" y="2128772"/>
            <a:ext cx="3600794" cy="2046021"/>
          </a:xfrm>
          <a:prstGeom prst="rect">
            <a:avLst/>
          </a:prstGeom>
        </p:spPr>
      </p:pic>
    </p:spTree>
    <p:extLst>
      <p:ext uri="{BB962C8B-B14F-4D97-AF65-F5344CB8AC3E}">
        <p14:creationId xmlns:p14="http://schemas.microsoft.com/office/powerpoint/2010/main" val="2823101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5E85A7-A5B1-058D-F651-9C1597BFAAA1}"/>
              </a:ext>
            </a:extLst>
          </p:cNvPr>
          <p:cNvSpPr>
            <a:spLocks noGrp="1"/>
          </p:cNvSpPr>
          <p:nvPr>
            <p:ph type="title"/>
          </p:nvPr>
        </p:nvSpPr>
        <p:spPr/>
        <p:txBody>
          <a:bodyPr/>
          <a:lstStyle/>
          <a:p>
            <a:r>
              <a:rPr lang="en-US" dirty="0"/>
              <a:t>notes</a:t>
            </a:r>
          </a:p>
        </p:txBody>
      </p:sp>
      <p:sp>
        <p:nvSpPr>
          <p:cNvPr id="5" name="Subtitle 4">
            <a:extLst>
              <a:ext uri="{FF2B5EF4-FFF2-40B4-BE49-F238E27FC236}">
                <a16:creationId xmlns:a16="http://schemas.microsoft.com/office/drawing/2014/main" id="{81E2191A-6554-948C-DCDD-DA91837D6D32}"/>
              </a:ext>
            </a:extLst>
          </p:cNvPr>
          <p:cNvSpPr>
            <a:spLocks noGrp="1"/>
          </p:cNvSpPr>
          <p:nvPr>
            <p:ph type="subTitle" idx="1"/>
          </p:nvPr>
        </p:nvSpPr>
        <p:spPr/>
        <p:txBody>
          <a:bodyPr/>
          <a:lstStyle/>
          <a:p>
            <a:endParaRPr lang="fa-IR" dirty="0"/>
          </a:p>
          <a:p>
            <a:pPr marL="139700" indent="0" algn="r">
              <a:buNone/>
            </a:pPr>
            <a:endParaRPr lang="fa-IR" dirty="0">
              <a:cs typeface="B Nazanin" panose="00000400000000000000" pitchFamily="2" charset="-78"/>
            </a:endParaRPr>
          </a:p>
          <a:p>
            <a:r>
              <a:rPr lang="en-US" dirty="0"/>
              <a:t> if you have two Scanner instances trying to read from the same input source, one may "steal" input intended for the other.</a:t>
            </a:r>
          </a:p>
          <a:p>
            <a:endParaRPr lang="en-US" dirty="0"/>
          </a:p>
          <a:p>
            <a:r>
              <a:rPr lang="en-US" dirty="0"/>
              <a:t>This is the real reason why opening multiple Scanner objects on System.in is bad.</a:t>
            </a:r>
          </a:p>
          <a:p>
            <a:endParaRPr lang="en-US" dirty="0"/>
          </a:p>
          <a:p>
            <a:r>
              <a:rPr lang="en-US" dirty="0"/>
              <a:t>See this problem:</a:t>
            </a:r>
          </a:p>
          <a:p>
            <a:r>
              <a:rPr lang="en-US" dirty="0"/>
              <a:t>https://stackoverflow.com/questions/65503259/should-a-scanner-only-be-instantiated-only-once-if-thats-the-case-why-so</a:t>
            </a:r>
          </a:p>
        </p:txBody>
      </p:sp>
    </p:spTree>
    <p:extLst>
      <p:ext uri="{BB962C8B-B14F-4D97-AF65-F5344CB8AC3E}">
        <p14:creationId xmlns:p14="http://schemas.microsoft.com/office/powerpoint/2010/main" val="1733733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Git</a:t>
            </a:r>
            <a:endParaRPr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92974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D9A5B4D-10EC-D5E4-947C-B478AAA3FCC5}"/>
              </a:ext>
            </a:extLst>
          </p:cNvPr>
          <p:cNvSpPr>
            <a:spLocks noGrp="1"/>
          </p:cNvSpPr>
          <p:nvPr>
            <p:ph type="subTitle" idx="1"/>
          </p:nvPr>
        </p:nvSpPr>
        <p:spPr>
          <a:xfrm>
            <a:off x="627984" y="1687800"/>
            <a:ext cx="7710900" cy="3455700"/>
          </a:xfrm>
        </p:spPr>
        <p:txBody>
          <a:bodyPr/>
          <a:lstStyle/>
          <a:p>
            <a:pPr marL="139700" indent="0" algn="r" rtl="1">
              <a:buNone/>
            </a:pPr>
            <a:r>
              <a:rPr lang="fa-IR" sz="2000" b="0" i="0" dirty="0">
                <a:solidFill>
                  <a:srgbClr val="333333"/>
                </a:solidFill>
                <a:effectLst/>
                <a:latin typeface="SDF"/>
                <a:cs typeface="B Nazanin" panose="00000400000000000000" pitchFamily="2" charset="-78"/>
              </a:rPr>
              <a:t>سیستم ورژن کنترل  </a:t>
            </a:r>
            <a:r>
              <a:rPr lang="en-US" sz="2000" b="0" i="0" dirty="0">
                <a:solidFill>
                  <a:srgbClr val="333333"/>
                </a:solidFill>
                <a:effectLst/>
                <a:latin typeface="SDF"/>
                <a:cs typeface="B Nazanin" panose="00000400000000000000" pitchFamily="2" charset="-78"/>
              </a:rPr>
              <a:t>Version Control System </a:t>
            </a:r>
            <a:r>
              <a:rPr lang="fa-IR" sz="2000" b="0" i="0" dirty="0">
                <a:solidFill>
                  <a:srgbClr val="333333"/>
                </a:solidFill>
                <a:effectLst/>
                <a:latin typeface="SDF"/>
                <a:cs typeface="B Nazanin" panose="00000400000000000000" pitchFamily="2" charset="-78"/>
              </a:rPr>
              <a:t> که به اختصار </a:t>
            </a:r>
            <a:r>
              <a:rPr lang="en-US" sz="2000" b="0" i="0" dirty="0">
                <a:solidFill>
                  <a:srgbClr val="333333"/>
                </a:solidFill>
                <a:effectLst/>
                <a:latin typeface="SDF"/>
                <a:cs typeface="B Nazanin" panose="00000400000000000000" pitchFamily="2" charset="-78"/>
              </a:rPr>
              <a:t>VCS </a:t>
            </a:r>
            <a:r>
              <a:rPr lang="fa-IR" sz="2000" b="0" i="0" dirty="0">
                <a:solidFill>
                  <a:srgbClr val="333333"/>
                </a:solidFill>
                <a:effectLst/>
                <a:latin typeface="SDF"/>
                <a:cs typeface="B Nazanin" panose="00000400000000000000" pitchFamily="2" charset="-78"/>
              </a:rPr>
              <a:t> نامیده می‌شود ، سیستمی است که به توسعه دهندگان اجازه می‌دهد، تغییرات در فایل های خود را ثبت و در موقع نیاز به ورژن مورد نیاز بازگردانند. همچنین با استفاده از این سیستم می توان، به صورت گروهی پروژه ها را توسعه داد.</a:t>
            </a:r>
            <a:endParaRPr lang="en-US" sz="2000" dirty="0">
              <a:solidFill>
                <a:srgbClr val="474747"/>
              </a:solidFill>
              <a:latin typeface="Google Sans"/>
              <a:cs typeface="B Nazanin" panose="00000400000000000000" pitchFamily="2" charset="-78"/>
            </a:endParaRPr>
          </a:p>
        </p:txBody>
      </p:sp>
      <p:sp>
        <p:nvSpPr>
          <p:cNvPr id="3" name="Title 2">
            <a:extLst>
              <a:ext uri="{FF2B5EF4-FFF2-40B4-BE49-F238E27FC236}">
                <a16:creationId xmlns:a16="http://schemas.microsoft.com/office/drawing/2014/main" id="{DFB4EA1E-41F0-9941-3129-C95935791D36}"/>
              </a:ext>
            </a:extLst>
          </p:cNvPr>
          <p:cNvSpPr>
            <a:spLocks noGrp="1"/>
          </p:cNvSpPr>
          <p:nvPr>
            <p:ph type="title"/>
          </p:nvPr>
        </p:nvSpPr>
        <p:spPr/>
        <p:txBody>
          <a:bodyPr/>
          <a:lstStyle/>
          <a:p>
            <a:r>
              <a:rPr lang="en-US" dirty="0"/>
              <a:t>Version control system</a:t>
            </a:r>
          </a:p>
        </p:txBody>
      </p:sp>
    </p:spTree>
    <p:extLst>
      <p:ext uri="{BB962C8B-B14F-4D97-AF65-F5344CB8AC3E}">
        <p14:creationId xmlns:p14="http://schemas.microsoft.com/office/powerpoint/2010/main" val="2535102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D9A5B4D-10EC-D5E4-947C-B478AAA3FCC5}"/>
              </a:ext>
            </a:extLst>
          </p:cNvPr>
          <p:cNvSpPr>
            <a:spLocks noGrp="1"/>
          </p:cNvSpPr>
          <p:nvPr>
            <p:ph type="subTitle" idx="1"/>
          </p:nvPr>
        </p:nvSpPr>
        <p:spPr/>
        <p:txBody>
          <a:bodyPr/>
          <a:lstStyle/>
          <a:p>
            <a:pPr algn="r" rtl="1"/>
            <a:r>
              <a:rPr lang="fa-IR" sz="2000" dirty="0">
                <a:cs typeface="B Nazanin" panose="00000400000000000000" pitchFamily="2" charset="-78"/>
              </a:rPr>
              <a:t>سیستمهای کنترل ورژن به دو دسته ی </a:t>
            </a:r>
            <a:r>
              <a:rPr lang="en-US" sz="2000" dirty="0">
                <a:cs typeface="B Nazanin" panose="00000400000000000000" pitchFamily="2" charset="-78"/>
              </a:rPr>
              <a:t>centralized</a:t>
            </a:r>
            <a:r>
              <a:rPr lang="fa-IR" sz="2000" dirty="0">
                <a:cs typeface="B Nazanin" panose="00000400000000000000" pitchFamily="2" charset="-78"/>
              </a:rPr>
              <a:t>و </a:t>
            </a:r>
            <a:r>
              <a:rPr lang="en-US" sz="2000" dirty="0">
                <a:cs typeface="B Nazanin" panose="00000400000000000000" pitchFamily="2" charset="-78"/>
              </a:rPr>
              <a:t> distributed </a:t>
            </a:r>
            <a:r>
              <a:rPr lang="fa-IR" sz="2000" dirty="0">
                <a:cs typeface="B Nazanin" panose="00000400000000000000" pitchFamily="2" charset="-78"/>
              </a:rPr>
              <a:t>تقسیم می شوند. گیت یک سیستم </a:t>
            </a:r>
            <a:r>
              <a:rPr lang="en-US" sz="2000" dirty="0">
                <a:cs typeface="B Nazanin" panose="00000400000000000000" pitchFamily="2" charset="-78"/>
              </a:rPr>
              <a:t> distributed </a:t>
            </a:r>
            <a:r>
              <a:rPr lang="fa-IR" sz="2000" dirty="0">
                <a:cs typeface="B Nazanin" panose="00000400000000000000" pitchFamily="2" charset="-78"/>
              </a:rPr>
              <a:t>است. </a:t>
            </a:r>
            <a:endParaRPr lang="en-US" sz="1600" dirty="0">
              <a:solidFill>
                <a:srgbClr val="474747"/>
              </a:solidFill>
              <a:latin typeface="Google Sans"/>
              <a:cs typeface="B Nazanin" panose="00000400000000000000" pitchFamily="2" charset="-78"/>
            </a:endParaRPr>
          </a:p>
          <a:p>
            <a:r>
              <a:rPr lang="en-US" sz="2000" dirty="0">
                <a:solidFill>
                  <a:srgbClr val="474747"/>
                </a:solidFill>
                <a:latin typeface="Google Sans"/>
              </a:rPr>
              <a:t>Centralized  VCS</a:t>
            </a:r>
          </a:p>
          <a:p>
            <a:endParaRPr lang="en-US" sz="2000" dirty="0">
              <a:solidFill>
                <a:srgbClr val="474747"/>
              </a:solidFill>
              <a:latin typeface="Google Sans"/>
            </a:endParaRPr>
          </a:p>
          <a:p>
            <a:r>
              <a:rPr lang="en-US" sz="2000" dirty="0">
                <a:solidFill>
                  <a:srgbClr val="474747"/>
                </a:solidFill>
                <a:latin typeface="Google Sans"/>
              </a:rPr>
              <a:t>distributed VCS</a:t>
            </a:r>
          </a:p>
          <a:p>
            <a:endParaRPr lang="en-US" sz="2000" dirty="0">
              <a:solidFill>
                <a:srgbClr val="474747"/>
              </a:solidFill>
              <a:latin typeface="Google Sans"/>
            </a:endParaRPr>
          </a:p>
          <a:p>
            <a:endParaRPr lang="en-US" sz="2000" dirty="0">
              <a:solidFill>
                <a:srgbClr val="474747"/>
              </a:solidFill>
              <a:latin typeface="Google Sans"/>
            </a:endParaRPr>
          </a:p>
          <a:p>
            <a:r>
              <a:rPr lang="en-US" sz="2000" dirty="0">
                <a:solidFill>
                  <a:srgbClr val="474747"/>
                </a:solidFill>
                <a:latin typeface="Google Sans"/>
              </a:rPr>
              <a:t>More info :https://www.geeksforgeeks.org/centralized-vs-distributed-version-control-which-one-should-we-choose/</a:t>
            </a:r>
          </a:p>
        </p:txBody>
      </p:sp>
      <p:sp>
        <p:nvSpPr>
          <p:cNvPr id="3" name="Title 2">
            <a:extLst>
              <a:ext uri="{FF2B5EF4-FFF2-40B4-BE49-F238E27FC236}">
                <a16:creationId xmlns:a16="http://schemas.microsoft.com/office/drawing/2014/main" id="{DFB4EA1E-41F0-9941-3129-C95935791D36}"/>
              </a:ext>
            </a:extLst>
          </p:cNvPr>
          <p:cNvSpPr>
            <a:spLocks noGrp="1"/>
          </p:cNvSpPr>
          <p:nvPr>
            <p:ph type="title"/>
          </p:nvPr>
        </p:nvSpPr>
        <p:spPr/>
        <p:txBody>
          <a:bodyPr/>
          <a:lstStyle/>
          <a:p>
            <a:r>
              <a:rPr lang="en-US" dirty="0"/>
              <a:t>Version control system</a:t>
            </a:r>
          </a:p>
        </p:txBody>
      </p:sp>
    </p:spTree>
    <p:extLst>
      <p:ext uri="{BB962C8B-B14F-4D97-AF65-F5344CB8AC3E}">
        <p14:creationId xmlns:p14="http://schemas.microsoft.com/office/powerpoint/2010/main" val="2513544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22E3CCC-274C-56C7-E80A-90258C6BFB87}"/>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6157E3FD-95E6-28BC-42DF-E1F2B077F64D}"/>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22904F5-EB07-53C4-24FA-68F4C1FBB621}"/>
              </a:ext>
            </a:extLst>
          </p:cNvPr>
          <p:cNvPicPr>
            <a:picLocks noChangeAspect="1"/>
          </p:cNvPicPr>
          <p:nvPr/>
        </p:nvPicPr>
        <p:blipFill>
          <a:blip r:embed="rId2"/>
          <a:stretch>
            <a:fillRect/>
          </a:stretch>
        </p:blipFill>
        <p:spPr>
          <a:xfrm>
            <a:off x="1425146" y="1272346"/>
            <a:ext cx="5544068" cy="2894003"/>
          </a:xfrm>
          <a:prstGeom prst="rect">
            <a:avLst/>
          </a:prstGeom>
        </p:spPr>
      </p:pic>
    </p:spTree>
    <p:extLst>
      <p:ext uri="{BB962C8B-B14F-4D97-AF65-F5344CB8AC3E}">
        <p14:creationId xmlns:p14="http://schemas.microsoft.com/office/powerpoint/2010/main" val="32067530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BF0A22-4ABD-6B54-5EC4-05EBE5AE9B94}"/>
              </a:ext>
            </a:extLst>
          </p:cNvPr>
          <p:cNvSpPr>
            <a:spLocks noGrp="1"/>
          </p:cNvSpPr>
          <p:nvPr>
            <p:ph type="subTitle" idx="1"/>
          </p:nvPr>
        </p:nvSpPr>
        <p:spPr>
          <a:xfrm>
            <a:off x="863352" y="848497"/>
            <a:ext cx="7703999" cy="3772378"/>
          </a:xfrm>
        </p:spPr>
        <p:txBody>
          <a:bodyPr/>
          <a:lstStyle/>
          <a:p>
            <a:pPr algn="r" rtl="1">
              <a:buFont typeface="Arial" panose="020B0604020202020204" pitchFamily="34" charset="0"/>
              <a:buChar char="•"/>
            </a:pPr>
            <a:r>
              <a:rPr lang="en-US" dirty="0">
                <a:solidFill>
                  <a:schemeClr val="tx1"/>
                </a:solidFill>
                <a:latin typeface="Segoe UI Variable Small" pitchFamily="2" charset="0"/>
                <a:cs typeface="B Nazanin" panose="00000400000000000000" pitchFamily="2" charset="-78"/>
              </a:rPr>
              <a:t>working directory:</a:t>
            </a:r>
          </a:p>
          <a:p>
            <a:pPr marL="139700" indent="0" algn="r" rtl="1">
              <a:buNone/>
            </a:pPr>
            <a:r>
              <a:rPr lang="en-US" dirty="0">
                <a:solidFill>
                  <a:schemeClr val="tx1"/>
                </a:solidFill>
                <a:latin typeface="Segoe UI Variable Small" pitchFamily="2" charset="0"/>
                <a:cs typeface="B Nazanin" panose="00000400000000000000" pitchFamily="2" charset="-78"/>
              </a:rPr>
              <a:t> </a:t>
            </a:r>
            <a:r>
              <a:rPr lang="fa-IR" dirty="0">
                <a:solidFill>
                  <a:schemeClr val="tx1"/>
                </a:solidFill>
                <a:latin typeface="Segoe UI Variable Small" pitchFamily="2" charset="0"/>
                <a:cs typeface="B Nazanin" panose="00000400000000000000" pitchFamily="2" charset="-78"/>
              </a:rPr>
              <a:t>                </a:t>
            </a:r>
            <a:r>
              <a:rPr lang="fa-IR" b="0" i="0" dirty="0">
                <a:solidFill>
                  <a:schemeClr val="tx1"/>
                </a:solidFill>
                <a:effectLst/>
                <a:latin typeface="ui-sans-serif"/>
                <a:cs typeface="B Nazanin" panose="00000400000000000000" pitchFamily="2" charset="-78"/>
              </a:rPr>
              <a:t>در این بخش، فایل‌ها به صورت موقت قرار دارند و هر تغییری که در فایل‌ها اعمال می‌کنید، در اینجا قابل مشاهده است. این 	تغییرات هنوز در سیستم کنترل نسخه ذخیره نشده‌اند.</a:t>
            </a:r>
            <a:endParaRPr lang="en-US" dirty="0">
              <a:solidFill>
                <a:schemeClr val="tx1"/>
              </a:solidFill>
              <a:latin typeface="Segoe UI Variable Small" pitchFamily="2" charset="0"/>
              <a:cs typeface="B Nazanin" panose="00000400000000000000" pitchFamily="2" charset="-78"/>
            </a:endParaRPr>
          </a:p>
          <a:p>
            <a:pPr algn="r" rtl="1">
              <a:buFont typeface="Arial" panose="020B0604020202020204" pitchFamily="34" charset="0"/>
              <a:buChar char="•"/>
            </a:pPr>
            <a:r>
              <a:rPr lang="en-US" dirty="0">
                <a:solidFill>
                  <a:schemeClr val="tx1"/>
                </a:solidFill>
                <a:latin typeface="Segoe UI Variable Small" pitchFamily="2" charset="0"/>
                <a:cs typeface="B Nazanin" panose="00000400000000000000" pitchFamily="2" charset="-78"/>
              </a:rPr>
              <a:t>Staging Area:</a:t>
            </a:r>
          </a:p>
          <a:p>
            <a:pPr lvl="1" algn="r" rtl="1">
              <a:buFont typeface="Arial" panose="020B0604020202020204" pitchFamily="34" charset="0"/>
              <a:buChar char="•"/>
            </a:pPr>
            <a:r>
              <a:rPr lang="fa-IR" b="0" i="0" dirty="0">
                <a:solidFill>
                  <a:schemeClr val="tx1"/>
                </a:solidFill>
                <a:effectLst/>
                <a:latin typeface="ui-sans-serif"/>
                <a:cs typeface="B Nazanin" panose="00000400000000000000" pitchFamily="2" charset="-78"/>
              </a:rPr>
              <a:t>گیت دارای یک ناحیه میانی به نام "منطقه آماده‌سازی" یا "ایندکس" است. این ناحیه محلی است که تغییرات قبل از انجام کامیت نهایی در آن جمع‌آوری و مرتب می‌شوند.</a:t>
            </a:r>
            <a:br>
              <a:rPr lang="fa-IR" dirty="0">
                <a:solidFill>
                  <a:schemeClr val="tx1"/>
                </a:solidFill>
                <a:cs typeface="B Nazanin" panose="00000400000000000000" pitchFamily="2" charset="-78"/>
              </a:rPr>
            </a:br>
            <a:r>
              <a:rPr lang="fa-IR" b="0" i="0" dirty="0">
                <a:solidFill>
                  <a:schemeClr val="tx1"/>
                </a:solidFill>
                <a:effectLst/>
                <a:latin typeface="ui-sans-serif"/>
                <a:cs typeface="B Nazanin" panose="00000400000000000000" pitchFamily="2" charset="-78"/>
              </a:rPr>
              <a:t>شما می‌توانید تغییرات خود را در این ناحیه بررسی کنید و تصمیم بگیرید کدام تغییرات را در کامیت نهایی شامل کنید. این ویژگی به شما کمک می‌کند تا کامیت‌های تمیز و سازمان‌یافته‌تری داشته باشید.</a:t>
            </a:r>
            <a:endParaRPr lang="en-US" b="0" i="0" dirty="0">
              <a:solidFill>
                <a:schemeClr val="tx1"/>
              </a:solidFill>
              <a:effectLst/>
              <a:latin typeface="Segoe UI Variable Small" pitchFamily="2" charset="0"/>
              <a:cs typeface="B Nazanin" panose="00000400000000000000" pitchFamily="2" charset="-78"/>
            </a:endParaRPr>
          </a:p>
          <a:p>
            <a:pPr algn="r" rtl="1">
              <a:buFont typeface="Arial" panose="020B0604020202020204" pitchFamily="34" charset="0"/>
              <a:buChar char="•"/>
            </a:pPr>
            <a:r>
              <a:rPr lang="en-US" b="0" i="0" dirty="0">
                <a:solidFill>
                  <a:schemeClr val="tx1"/>
                </a:solidFill>
                <a:effectLst/>
                <a:latin typeface="Segoe UI Variable Small" pitchFamily="2" charset="0"/>
                <a:cs typeface="B Nazanin" panose="00000400000000000000" pitchFamily="2" charset="-78"/>
              </a:rPr>
              <a:t>Repository:</a:t>
            </a:r>
          </a:p>
          <a:p>
            <a:pPr lvl="1" algn="r" rtl="1">
              <a:buFont typeface="Arial" panose="020B0604020202020204" pitchFamily="34" charset="0"/>
              <a:buChar char="•"/>
            </a:pPr>
            <a:r>
              <a:rPr lang="fa-IR" b="0" i="0" dirty="0">
                <a:solidFill>
                  <a:schemeClr val="tx1"/>
                </a:solidFill>
                <a:effectLst/>
                <a:latin typeface="ui-sans-serif"/>
                <a:cs typeface="B Nazanin" panose="00000400000000000000" pitchFamily="2" charset="-78"/>
              </a:rPr>
              <a:t>مخزن، فضای مجازی ذخیره‌سازی پروژه شماست. این فضا به شما امکان می‌دهد نسخه‌های مختلف کد خود را ذخیره کنید و هر زمان که نیاز دارید به آن‌ها دسترسی پیدا کنید.</a:t>
            </a:r>
            <a:endParaRPr lang="en-US" b="0" i="0" dirty="0">
              <a:solidFill>
                <a:schemeClr val="tx1"/>
              </a:solidFill>
              <a:effectLst/>
              <a:latin typeface="Segoe UI Variable Small" pitchFamily="2" charset="0"/>
              <a:cs typeface="B Nazanin" panose="00000400000000000000" pitchFamily="2" charset="-78"/>
            </a:endParaRPr>
          </a:p>
          <a:p>
            <a:pPr algn="r" rtl="1">
              <a:buFont typeface="Arial" panose="020B0604020202020204" pitchFamily="34" charset="0"/>
              <a:buChar char="•"/>
            </a:pPr>
            <a:r>
              <a:rPr lang="en-US" dirty="0">
                <a:solidFill>
                  <a:schemeClr val="tx1"/>
                </a:solidFill>
                <a:latin typeface="Segoe UI Variable Small" pitchFamily="2" charset="0"/>
                <a:cs typeface="B Nazanin" panose="00000400000000000000" pitchFamily="2" charset="-78"/>
              </a:rPr>
              <a:t>Ref :https://git-scm.com/about/staging-area</a:t>
            </a:r>
            <a:endParaRPr lang="en-US" b="0" i="0" dirty="0">
              <a:solidFill>
                <a:schemeClr val="tx1"/>
              </a:solidFill>
              <a:effectLst/>
              <a:latin typeface="Segoe UI Variable Small" pitchFamily="2" charset="0"/>
              <a:cs typeface="B Nazanin" panose="00000400000000000000" pitchFamily="2" charset="-78"/>
            </a:endParaRPr>
          </a:p>
        </p:txBody>
      </p:sp>
      <p:sp>
        <p:nvSpPr>
          <p:cNvPr id="3" name="Title 2">
            <a:extLst>
              <a:ext uri="{FF2B5EF4-FFF2-40B4-BE49-F238E27FC236}">
                <a16:creationId xmlns:a16="http://schemas.microsoft.com/office/drawing/2014/main" id="{91AE30E4-316C-9231-8CF7-5C95EA74CCBA}"/>
              </a:ext>
            </a:extLst>
          </p:cNvPr>
          <p:cNvSpPr>
            <a:spLocks noGrp="1"/>
          </p:cNvSpPr>
          <p:nvPr>
            <p:ph type="title"/>
          </p:nvPr>
        </p:nvSpPr>
        <p:spPr/>
        <p:txBody>
          <a:bodyPr/>
          <a:lstStyle/>
          <a:p>
            <a:r>
              <a:rPr lang="en-US" dirty="0"/>
              <a:t>Area</a:t>
            </a:r>
          </a:p>
        </p:txBody>
      </p:sp>
      <p:pic>
        <p:nvPicPr>
          <p:cNvPr id="5" name="Picture 4">
            <a:extLst>
              <a:ext uri="{FF2B5EF4-FFF2-40B4-BE49-F238E27FC236}">
                <a16:creationId xmlns:a16="http://schemas.microsoft.com/office/drawing/2014/main" id="{B64EE63F-2C86-529E-489F-B7B6EB8E8772}"/>
              </a:ext>
            </a:extLst>
          </p:cNvPr>
          <p:cNvPicPr>
            <a:picLocks noChangeAspect="1"/>
          </p:cNvPicPr>
          <p:nvPr/>
        </p:nvPicPr>
        <p:blipFill>
          <a:blip r:embed="rId2"/>
          <a:stretch>
            <a:fillRect/>
          </a:stretch>
        </p:blipFill>
        <p:spPr>
          <a:xfrm>
            <a:off x="316385" y="3226243"/>
            <a:ext cx="2550383" cy="1472232"/>
          </a:xfrm>
          <a:prstGeom prst="rect">
            <a:avLst/>
          </a:prstGeom>
        </p:spPr>
      </p:pic>
    </p:spTree>
    <p:extLst>
      <p:ext uri="{BB962C8B-B14F-4D97-AF65-F5344CB8AC3E}">
        <p14:creationId xmlns:p14="http://schemas.microsoft.com/office/powerpoint/2010/main" val="7924193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Making </a:t>
            </a:r>
            <a:r>
              <a:rPr lang="en-US" dirty="0" err="1"/>
              <a:t>github</a:t>
            </a:r>
            <a:r>
              <a:rPr lang="en-US" dirty="0"/>
              <a:t> repository</a:t>
            </a:r>
            <a:endParaRPr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6514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C7BB003-3E0F-BD92-EFD3-2F5FF9DA5758}"/>
              </a:ext>
            </a:extLst>
          </p:cNvPr>
          <p:cNvSpPr>
            <a:spLocks noGrp="1"/>
          </p:cNvSpPr>
          <p:nvPr>
            <p:ph type="subTitle" idx="1"/>
          </p:nvPr>
        </p:nvSpPr>
        <p:spPr/>
        <p:txBody>
          <a:bodyPr/>
          <a:lstStyle/>
          <a:p>
            <a:r>
              <a:rPr lang="en-US" dirty="0"/>
              <a:t>Log in  your account -&gt; Your profile -&gt; repositories -&gt; new</a:t>
            </a:r>
          </a:p>
        </p:txBody>
      </p:sp>
      <p:sp>
        <p:nvSpPr>
          <p:cNvPr id="3" name="Title 2">
            <a:extLst>
              <a:ext uri="{FF2B5EF4-FFF2-40B4-BE49-F238E27FC236}">
                <a16:creationId xmlns:a16="http://schemas.microsoft.com/office/drawing/2014/main" id="{A338C3A5-EFEB-309D-90C0-DF478D20C35D}"/>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B765730D-7CD8-BDD6-B572-FEC48AAC2489}"/>
              </a:ext>
            </a:extLst>
          </p:cNvPr>
          <p:cNvPicPr>
            <a:picLocks noChangeAspect="1"/>
          </p:cNvPicPr>
          <p:nvPr/>
        </p:nvPicPr>
        <p:blipFill>
          <a:blip r:embed="rId2"/>
          <a:stretch>
            <a:fillRect/>
          </a:stretch>
        </p:blipFill>
        <p:spPr>
          <a:xfrm>
            <a:off x="252835" y="2478056"/>
            <a:ext cx="8638329" cy="759414"/>
          </a:xfrm>
          <a:prstGeom prst="rect">
            <a:avLst/>
          </a:prstGeom>
        </p:spPr>
      </p:pic>
    </p:spTree>
    <p:extLst>
      <p:ext uri="{BB962C8B-B14F-4D97-AF65-F5344CB8AC3E}">
        <p14:creationId xmlns:p14="http://schemas.microsoft.com/office/powerpoint/2010/main" val="1256291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488E4A4-B228-5262-94DE-CA2CA5CE70FE}"/>
              </a:ext>
            </a:extLst>
          </p:cNvPr>
          <p:cNvSpPr>
            <a:spLocks noGrp="1"/>
          </p:cNvSpPr>
          <p:nvPr>
            <p:ph type="subTitle" idx="1"/>
          </p:nvPr>
        </p:nvSpPr>
        <p:spPr>
          <a:xfrm>
            <a:off x="4967805" y="1145471"/>
            <a:ext cx="3744644" cy="3455700"/>
          </a:xfrm>
        </p:spPr>
        <p:txBody>
          <a:bodyPr/>
          <a:lstStyle/>
          <a:p>
            <a:r>
              <a:rPr lang="en-US" dirty="0"/>
              <a:t>Repository name:</a:t>
            </a:r>
          </a:p>
          <a:p>
            <a:r>
              <a:rPr lang="en-US" dirty="0"/>
              <a:t>Choose appropriate name for your repository</a:t>
            </a:r>
          </a:p>
          <a:p>
            <a:r>
              <a:rPr lang="en-US" dirty="0"/>
              <a:t>(you can’t use SPACE. Use ‘_ ‘ , ’-’ instead)</a:t>
            </a:r>
          </a:p>
          <a:p>
            <a:pPr marL="139700" indent="0">
              <a:buNone/>
            </a:pPr>
            <a:endParaRPr lang="en-US" dirty="0"/>
          </a:p>
          <a:p>
            <a:r>
              <a:rPr lang="en-US" dirty="0"/>
              <a:t>Who can access my repo:</a:t>
            </a:r>
          </a:p>
          <a:p>
            <a:r>
              <a:rPr lang="en-US" dirty="0"/>
              <a:t>Public -&gt; everyone</a:t>
            </a:r>
          </a:p>
          <a:p>
            <a:r>
              <a:rPr lang="en-US" dirty="0"/>
              <a:t>Private -&gt; you and users that you give access to them</a:t>
            </a:r>
          </a:p>
        </p:txBody>
      </p:sp>
      <p:sp>
        <p:nvSpPr>
          <p:cNvPr id="3" name="Title 2">
            <a:extLst>
              <a:ext uri="{FF2B5EF4-FFF2-40B4-BE49-F238E27FC236}">
                <a16:creationId xmlns:a16="http://schemas.microsoft.com/office/drawing/2014/main" id="{A0577445-7444-7209-3622-A7D67C42AAF5}"/>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E5E948C8-0728-C346-2F62-34F574490A43}"/>
              </a:ext>
            </a:extLst>
          </p:cNvPr>
          <p:cNvPicPr>
            <a:picLocks noChangeAspect="1"/>
          </p:cNvPicPr>
          <p:nvPr/>
        </p:nvPicPr>
        <p:blipFill>
          <a:blip r:embed="rId2"/>
          <a:stretch>
            <a:fillRect/>
          </a:stretch>
        </p:blipFill>
        <p:spPr>
          <a:xfrm>
            <a:off x="170599" y="1437120"/>
            <a:ext cx="4797206" cy="2872401"/>
          </a:xfrm>
          <a:prstGeom prst="rect">
            <a:avLst/>
          </a:prstGeom>
        </p:spPr>
      </p:pic>
    </p:spTree>
    <p:extLst>
      <p:ext uri="{BB962C8B-B14F-4D97-AF65-F5344CB8AC3E}">
        <p14:creationId xmlns:p14="http://schemas.microsoft.com/office/powerpoint/2010/main" val="4446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D2F2343-9577-2227-FED6-3BB1C317AEFC}"/>
              </a:ext>
            </a:extLst>
          </p:cNvPr>
          <p:cNvSpPr>
            <a:spLocks noGrp="1"/>
          </p:cNvSpPr>
          <p:nvPr>
            <p:ph type="subTitle" idx="1"/>
          </p:nvPr>
        </p:nvSpPr>
        <p:spPr>
          <a:xfrm>
            <a:off x="570796" y="1017725"/>
            <a:ext cx="8194263" cy="3971398"/>
          </a:xfrm>
        </p:spPr>
        <p:txBody>
          <a:bodyPr/>
          <a:lstStyle/>
          <a:p>
            <a:pPr marL="139700" indent="0" algn="r" rtl="1">
              <a:buNone/>
            </a:pPr>
            <a:r>
              <a:rPr lang="en-US" sz="2400" b="0" i="0" dirty="0">
                <a:solidFill>
                  <a:srgbClr val="2C2F34"/>
                </a:solidFill>
                <a:effectLst/>
                <a:latin typeface="IRANSansWeb_FaNum"/>
                <a:cs typeface="B Nazanin" panose="00000400000000000000" pitchFamily="2" charset="-78"/>
              </a:rPr>
              <a:t>JRE </a:t>
            </a:r>
            <a:r>
              <a:rPr lang="fa-IR" sz="2400" b="0" i="0" dirty="0">
                <a:solidFill>
                  <a:srgbClr val="2C2F34"/>
                </a:solidFill>
                <a:effectLst/>
                <a:latin typeface="IRANSansWeb_FaNum"/>
                <a:cs typeface="B Nazanin" panose="00000400000000000000" pitchFamily="2" charset="-78"/>
              </a:rPr>
              <a:t> مخفف</a:t>
            </a:r>
            <a:r>
              <a:rPr lang="en-US" sz="2400" b="0" i="0" dirty="0">
                <a:solidFill>
                  <a:srgbClr val="2C2F34"/>
                </a:solidFill>
                <a:effectLst/>
                <a:latin typeface="IRANSansWeb_FaNum"/>
                <a:cs typeface="B Nazanin" panose="00000400000000000000" pitchFamily="2" charset="-78"/>
              </a:rPr>
              <a:t>Java Runtime Environment </a:t>
            </a:r>
            <a:r>
              <a:rPr lang="fa-IR" sz="2400" b="0" i="0" dirty="0">
                <a:solidFill>
                  <a:srgbClr val="2C2F34"/>
                </a:solidFill>
                <a:effectLst/>
                <a:latin typeface="IRANSansWeb_FaNum"/>
                <a:cs typeface="B Nazanin" panose="00000400000000000000" pitchFamily="2" charset="-78"/>
              </a:rPr>
              <a:t> به معنای محیط اجرای جاوا است. </a:t>
            </a:r>
            <a:r>
              <a:rPr lang="en-US" sz="2400" b="0" i="0" dirty="0">
                <a:solidFill>
                  <a:srgbClr val="2C2F34"/>
                </a:solidFill>
                <a:effectLst/>
                <a:latin typeface="IRANSansWeb_FaNum"/>
                <a:cs typeface="B Nazanin" panose="00000400000000000000" pitchFamily="2" charset="-78"/>
              </a:rPr>
              <a:t>JRE </a:t>
            </a:r>
            <a:r>
              <a:rPr lang="fa-IR" sz="2400" b="0" i="0" dirty="0">
                <a:solidFill>
                  <a:srgbClr val="2C2F34"/>
                </a:solidFill>
                <a:effectLst/>
                <a:latin typeface="IRANSansWeb_FaNum"/>
                <a:cs typeface="B Nazanin" panose="00000400000000000000" pitchFamily="2" charset="-78"/>
              </a:rPr>
              <a:t> شامل </a:t>
            </a:r>
            <a:r>
              <a:rPr lang="en-US" sz="2400" b="0" i="0" dirty="0">
                <a:solidFill>
                  <a:srgbClr val="2C2F34"/>
                </a:solidFill>
                <a:effectLst/>
                <a:latin typeface="IRANSansWeb_FaNum"/>
                <a:cs typeface="B Nazanin" panose="00000400000000000000" pitchFamily="2" charset="-78"/>
              </a:rPr>
              <a:t>JVM </a:t>
            </a:r>
            <a:r>
              <a:rPr lang="fa-IR" sz="2400" b="0" i="0" dirty="0">
                <a:solidFill>
                  <a:srgbClr val="2C2F34"/>
                </a:solidFill>
                <a:effectLst/>
                <a:latin typeface="IRANSansWeb_FaNum"/>
                <a:cs typeface="B Nazanin" panose="00000400000000000000" pitchFamily="2" charset="-78"/>
              </a:rPr>
              <a:t> و مجموعه‌ای از کتابخانه‌ها و فایل‌های پشتیبانی‌کننده‌ای است که برای اجرای برنامه‌های جاوا نیاز است. به بیان دیگر، </a:t>
            </a:r>
            <a:r>
              <a:rPr lang="en-US" sz="2400" b="0" i="0" dirty="0">
                <a:solidFill>
                  <a:srgbClr val="2C2F34"/>
                </a:solidFill>
                <a:effectLst/>
                <a:latin typeface="IRANSansWeb_FaNum"/>
                <a:cs typeface="B Nazanin" panose="00000400000000000000" pitchFamily="2" charset="-78"/>
              </a:rPr>
              <a:t>JRE </a:t>
            </a:r>
            <a:r>
              <a:rPr lang="fa-IR" sz="2400" b="0" i="0" dirty="0">
                <a:solidFill>
                  <a:srgbClr val="2C2F34"/>
                </a:solidFill>
                <a:effectLst/>
                <a:latin typeface="IRANSansWeb_FaNum"/>
                <a:cs typeface="B Nazanin" panose="00000400000000000000" pitchFamily="2" charset="-78"/>
              </a:rPr>
              <a:t> محیطی را فراهم می‌کند که برنامه‌های جاوا بتوانند در آن اجرا شوند.</a:t>
            </a:r>
          </a:p>
          <a:p>
            <a:pPr marL="139700" indent="0" rtl="1">
              <a:buNone/>
            </a:pPr>
            <a:endParaRPr lang="en-US" sz="1800" dirty="0">
              <a:latin typeface="Gil sans mt"/>
              <a:cs typeface="B Nazanin" panose="00000400000000000000" pitchFamily="2" charset="-78"/>
              <a:sym typeface="Wingdings" panose="05000000000000000000" pitchFamily="2" charset="2"/>
            </a:endParaRPr>
          </a:p>
          <a:p>
            <a:pPr marL="139700" indent="0" algn="r" rtl="1">
              <a:buNone/>
            </a:pPr>
            <a:r>
              <a:rPr lang="en-US" sz="1800" dirty="0">
                <a:latin typeface="Gil sans mt"/>
                <a:cs typeface="B Nazanin" panose="00000400000000000000" pitchFamily="2" charset="-78"/>
                <a:sym typeface="Wingdings" panose="05000000000000000000" pitchFamily="2" charset="2"/>
              </a:rPr>
              <a:t>Need extra files? - JRE </a:t>
            </a:r>
          </a:p>
          <a:p>
            <a:pPr marL="139700" indent="0" algn="r" rtl="1">
              <a:buNone/>
            </a:pPr>
            <a:r>
              <a:rPr lang="en-US" sz="1800" dirty="0">
                <a:latin typeface="Gil sans mt"/>
                <a:cs typeface="B Nazanin" panose="00000400000000000000" pitchFamily="2" charset="-78"/>
                <a:sym typeface="Wingdings" panose="05000000000000000000" pitchFamily="2" charset="2"/>
              </a:rPr>
              <a:t>Need to run your code -&gt; JVM</a:t>
            </a:r>
          </a:p>
          <a:p>
            <a:pPr marL="139700" indent="0" algn="r" rtl="1">
              <a:buNone/>
            </a:pPr>
            <a:endParaRPr lang="en-US" sz="1800" dirty="0">
              <a:latin typeface="Gil sans mt"/>
              <a:cs typeface="B Nazanin" panose="00000400000000000000" pitchFamily="2" charset="-78"/>
              <a:sym typeface="Wingdings" panose="05000000000000000000" pitchFamily="2" charset="2"/>
            </a:endParaRPr>
          </a:p>
          <a:p>
            <a:pPr marL="139700" indent="0" algn="r" rtl="1">
              <a:buNone/>
            </a:pPr>
            <a:r>
              <a:rPr lang="en-US" sz="1800" dirty="0">
                <a:latin typeface="Gil sans mt"/>
                <a:cs typeface="B Nazanin" panose="00000400000000000000" pitchFamily="2" charset="-78"/>
                <a:sym typeface="Wingdings" panose="05000000000000000000" pitchFamily="2" charset="2"/>
              </a:rPr>
              <a:t>JVM is a part of JRE</a:t>
            </a:r>
          </a:p>
        </p:txBody>
      </p:sp>
      <p:sp>
        <p:nvSpPr>
          <p:cNvPr id="3" name="Title 2">
            <a:extLst>
              <a:ext uri="{FF2B5EF4-FFF2-40B4-BE49-F238E27FC236}">
                <a16:creationId xmlns:a16="http://schemas.microsoft.com/office/drawing/2014/main" id="{D84F1970-BE09-30F8-F95A-2E0FB9B441BB}"/>
              </a:ext>
            </a:extLst>
          </p:cNvPr>
          <p:cNvSpPr>
            <a:spLocks noGrp="1"/>
          </p:cNvSpPr>
          <p:nvPr>
            <p:ph type="title"/>
          </p:nvPr>
        </p:nvSpPr>
        <p:spPr/>
        <p:txBody>
          <a:bodyPr/>
          <a:lstStyle/>
          <a:p>
            <a:r>
              <a:rPr lang="en-US" dirty="0"/>
              <a:t>JRE</a:t>
            </a:r>
          </a:p>
        </p:txBody>
      </p:sp>
    </p:spTree>
    <p:extLst>
      <p:ext uri="{BB962C8B-B14F-4D97-AF65-F5344CB8AC3E}">
        <p14:creationId xmlns:p14="http://schemas.microsoft.com/office/powerpoint/2010/main" val="26317226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9C52B56-2913-6842-9706-8D754DA15A86}"/>
              </a:ext>
            </a:extLst>
          </p:cNvPr>
          <p:cNvSpPr>
            <a:spLocks noGrp="1"/>
          </p:cNvSpPr>
          <p:nvPr>
            <p:ph type="subTitle" idx="1"/>
          </p:nvPr>
        </p:nvSpPr>
        <p:spPr/>
        <p:txBody>
          <a:bodyPr/>
          <a:lstStyle/>
          <a:p>
            <a:r>
              <a:rPr lang="en-US" b="0" i="0" dirty="0">
                <a:solidFill>
                  <a:srgbClr val="474747"/>
                </a:solidFill>
                <a:effectLst/>
                <a:latin typeface="Google Sans"/>
              </a:rPr>
              <a:t>The git </a:t>
            </a:r>
            <a:r>
              <a:rPr lang="en-US" b="0" i="0" dirty="0" err="1">
                <a:solidFill>
                  <a:srgbClr val="474747"/>
                </a:solidFill>
                <a:effectLst/>
                <a:latin typeface="Google Sans"/>
              </a:rPr>
              <a:t>init</a:t>
            </a:r>
            <a:r>
              <a:rPr lang="en-US" b="0" i="0" dirty="0">
                <a:solidFill>
                  <a:srgbClr val="474747"/>
                </a:solidFill>
                <a:effectLst/>
                <a:latin typeface="Google Sans"/>
              </a:rPr>
              <a:t> command </a:t>
            </a:r>
            <a:r>
              <a:rPr lang="en-US" b="0" i="0" dirty="0">
                <a:solidFill>
                  <a:srgbClr val="040C28"/>
                </a:solidFill>
                <a:effectLst/>
                <a:latin typeface="Google Sans"/>
              </a:rPr>
              <a:t>creates a new Git repository</a:t>
            </a:r>
          </a:p>
          <a:p>
            <a:r>
              <a:rPr lang="en-US" dirty="0">
                <a:solidFill>
                  <a:srgbClr val="040C28"/>
                </a:solidFill>
                <a:latin typeface="Google Sans"/>
              </a:rPr>
              <a:t>It creates a hidden .git folder</a:t>
            </a:r>
          </a:p>
          <a:p>
            <a:endParaRPr lang="en-US" dirty="0"/>
          </a:p>
        </p:txBody>
      </p:sp>
      <p:sp>
        <p:nvSpPr>
          <p:cNvPr id="3" name="Title 2">
            <a:extLst>
              <a:ext uri="{FF2B5EF4-FFF2-40B4-BE49-F238E27FC236}">
                <a16:creationId xmlns:a16="http://schemas.microsoft.com/office/drawing/2014/main" id="{BE8CB181-83E4-14B3-58DE-69F2AF12CE57}"/>
              </a:ext>
            </a:extLst>
          </p:cNvPr>
          <p:cNvSpPr>
            <a:spLocks noGrp="1"/>
          </p:cNvSpPr>
          <p:nvPr>
            <p:ph type="title"/>
          </p:nvPr>
        </p:nvSpPr>
        <p:spPr/>
        <p:txBody>
          <a:bodyPr/>
          <a:lstStyle/>
          <a:p>
            <a:r>
              <a:rPr lang="en-US" dirty="0"/>
              <a:t>Git </a:t>
            </a:r>
            <a:r>
              <a:rPr lang="en-US" dirty="0" err="1"/>
              <a:t>init</a:t>
            </a:r>
            <a:endParaRPr lang="en-US" dirty="0"/>
          </a:p>
        </p:txBody>
      </p:sp>
      <p:pic>
        <p:nvPicPr>
          <p:cNvPr id="5" name="Picture 4">
            <a:extLst>
              <a:ext uri="{FF2B5EF4-FFF2-40B4-BE49-F238E27FC236}">
                <a16:creationId xmlns:a16="http://schemas.microsoft.com/office/drawing/2014/main" id="{77AD084D-BC98-CA48-0CB9-134D54A36565}"/>
              </a:ext>
            </a:extLst>
          </p:cNvPr>
          <p:cNvPicPr>
            <a:picLocks noChangeAspect="1"/>
          </p:cNvPicPr>
          <p:nvPr/>
        </p:nvPicPr>
        <p:blipFill>
          <a:blip r:embed="rId2"/>
          <a:stretch>
            <a:fillRect/>
          </a:stretch>
        </p:blipFill>
        <p:spPr>
          <a:xfrm>
            <a:off x="1642653" y="2238328"/>
            <a:ext cx="5858693" cy="666843"/>
          </a:xfrm>
          <a:prstGeom prst="rect">
            <a:avLst/>
          </a:prstGeom>
        </p:spPr>
      </p:pic>
    </p:spTree>
    <p:extLst>
      <p:ext uri="{BB962C8B-B14F-4D97-AF65-F5344CB8AC3E}">
        <p14:creationId xmlns:p14="http://schemas.microsoft.com/office/powerpoint/2010/main" val="28100348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FA8E3A1-F061-FC14-047A-3B2587ED2D62}"/>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9D25F18D-0E2C-5A6C-2E0E-3096D316618B}"/>
              </a:ext>
            </a:extLst>
          </p:cNvPr>
          <p:cNvSpPr>
            <a:spLocks noGrp="1"/>
          </p:cNvSpPr>
          <p:nvPr>
            <p:ph type="title"/>
          </p:nvPr>
        </p:nvSpPr>
        <p:spPr/>
        <p:txBody>
          <a:bodyPr/>
          <a:lstStyle/>
          <a:p>
            <a:r>
              <a:rPr lang="en-US" dirty="0"/>
              <a:t>…</a:t>
            </a:r>
            <a:br>
              <a:rPr lang="en-US" dirty="0"/>
            </a:br>
            <a:endParaRPr lang="en-US" dirty="0"/>
          </a:p>
        </p:txBody>
      </p:sp>
      <p:pic>
        <p:nvPicPr>
          <p:cNvPr id="5" name="Picture 4">
            <a:extLst>
              <a:ext uri="{FF2B5EF4-FFF2-40B4-BE49-F238E27FC236}">
                <a16:creationId xmlns:a16="http://schemas.microsoft.com/office/drawing/2014/main" id="{BAFAC039-95D3-7D68-0B5F-A597477FF1C3}"/>
              </a:ext>
            </a:extLst>
          </p:cNvPr>
          <p:cNvPicPr>
            <a:picLocks noChangeAspect="1"/>
          </p:cNvPicPr>
          <p:nvPr/>
        </p:nvPicPr>
        <p:blipFill>
          <a:blip r:embed="rId2"/>
          <a:stretch>
            <a:fillRect/>
          </a:stretch>
        </p:blipFill>
        <p:spPr>
          <a:xfrm>
            <a:off x="565688" y="2017887"/>
            <a:ext cx="8252847" cy="790083"/>
          </a:xfrm>
          <a:prstGeom prst="rect">
            <a:avLst/>
          </a:prstGeom>
        </p:spPr>
      </p:pic>
    </p:spTree>
    <p:extLst>
      <p:ext uri="{BB962C8B-B14F-4D97-AF65-F5344CB8AC3E}">
        <p14:creationId xmlns:p14="http://schemas.microsoft.com/office/powerpoint/2010/main" val="3299187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1B27C61-FCB7-3CC8-0BFB-BB957B14E20A}"/>
              </a:ext>
            </a:extLst>
          </p:cNvPr>
          <p:cNvSpPr>
            <a:spLocks noGrp="1"/>
          </p:cNvSpPr>
          <p:nvPr>
            <p:ph type="subTitle" idx="1"/>
          </p:nvPr>
        </p:nvSpPr>
        <p:spPr/>
        <p:txBody>
          <a:bodyPr/>
          <a:lstStyle/>
          <a:p>
            <a:r>
              <a:rPr lang="en-US" dirty="0"/>
              <a:t>git remote add &lt;</a:t>
            </a:r>
            <a:r>
              <a:rPr lang="en-US" dirty="0" err="1"/>
              <a:t>remote_name</a:t>
            </a:r>
            <a:r>
              <a:rPr lang="en-US" dirty="0"/>
              <a:t>&gt;&lt;</a:t>
            </a:r>
            <a:r>
              <a:rPr lang="en-US" dirty="0" err="1"/>
              <a:t>remote_address</a:t>
            </a:r>
            <a:r>
              <a:rPr lang="en-US" dirty="0"/>
              <a:t>&gt;</a:t>
            </a:r>
          </a:p>
          <a:p>
            <a:endParaRPr lang="en-US" dirty="0"/>
          </a:p>
        </p:txBody>
      </p:sp>
      <p:sp>
        <p:nvSpPr>
          <p:cNvPr id="3" name="Title 2">
            <a:extLst>
              <a:ext uri="{FF2B5EF4-FFF2-40B4-BE49-F238E27FC236}">
                <a16:creationId xmlns:a16="http://schemas.microsoft.com/office/drawing/2014/main" id="{5F0D886F-01E2-1B77-C3D3-E87C5DF4490C}"/>
              </a:ext>
            </a:extLst>
          </p:cNvPr>
          <p:cNvSpPr>
            <a:spLocks noGrp="1"/>
          </p:cNvSpPr>
          <p:nvPr>
            <p:ph type="title"/>
          </p:nvPr>
        </p:nvSpPr>
        <p:spPr/>
        <p:txBody>
          <a:bodyPr/>
          <a:lstStyle/>
          <a:p>
            <a:r>
              <a:rPr lang="en-US" dirty="0"/>
              <a:t>Git remote </a:t>
            </a:r>
          </a:p>
        </p:txBody>
      </p:sp>
      <p:pic>
        <p:nvPicPr>
          <p:cNvPr id="7" name="Picture 6">
            <a:extLst>
              <a:ext uri="{FF2B5EF4-FFF2-40B4-BE49-F238E27FC236}">
                <a16:creationId xmlns:a16="http://schemas.microsoft.com/office/drawing/2014/main" id="{FC1E38D3-FB5B-04AB-FAAC-B9AA2E16D13A}"/>
              </a:ext>
            </a:extLst>
          </p:cNvPr>
          <p:cNvPicPr>
            <a:picLocks noChangeAspect="1"/>
          </p:cNvPicPr>
          <p:nvPr/>
        </p:nvPicPr>
        <p:blipFill>
          <a:blip r:embed="rId2"/>
          <a:stretch>
            <a:fillRect/>
          </a:stretch>
        </p:blipFill>
        <p:spPr>
          <a:xfrm>
            <a:off x="1491670" y="2028917"/>
            <a:ext cx="6154009" cy="495369"/>
          </a:xfrm>
          <a:prstGeom prst="rect">
            <a:avLst/>
          </a:prstGeom>
        </p:spPr>
      </p:pic>
    </p:spTree>
    <p:extLst>
      <p:ext uri="{BB962C8B-B14F-4D97-AF65-F5344CB8AC3E}">
        <p14:creationId xmlns:p14="http://schemas.microsoft.com/office/powerpoint/2010/main" val="321082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72475A6-FBED-C1AE-7B44-B8F9E73742FB}"/>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FAE4C98C-4C0E-BB77-D2A0-3BF9FE6DCCD2}"/>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4FB071A-EA37-6431-8B09-CFACEFF87B43}"/>
              </a:ext>
            </a:extLst>
          </p:cNvPr>
          <p:cNvPicPr>
            <a:picLocks noChangeAspect="1"/>
          </p:cNvPicPr>
          <p:nvPr/>
        </p:nvPicPr>
        <p:blipFill>
          <a:blip r:embed="rId2"/>
          <a:stretch>
            <a:fillRect/>
          </a:stretch>
        </p:blipFill>
        <p:spPr>
          <a:xfrm>
            <a:off x="383734" y="1967118"/>
            <a:ext cx="8376531" cy="1075312"/>
          </a:xfrm>
          <a:prstGeom prst="rect">
            <a:avLst/>
          </a:prstGeom>
        </p:spPr>
      </p:pic>
    </p:spTree>
    <p:extLst>
      <p:ext uri="{BB962C8B-B14F-4D97-AF65-F5344CB8AC3E}">
        <p14:creationId xmlns:p14="http://schemas.microsoft.com/office/powerpoint/2010/main" val="71555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0752-A34E-9423-2B9A-C130CFCBE985}"/>
              </a:ext>
            </a:extLst>
          </p:cNvPr>
          <p:cNvSpPr>
            <a:spLocks noGrp="1"/>
          </p:cNvSpPr>
          <p:nvPr>
            <p:ph type="title"/>
          </p:nvPr>
        </p:nvSpPr>
        <p:spPr/>
        <p:txBody>
          <a:bodyPr/>
          <a:lstStyle/>
          <a:p>
            <a:r>
              <a:rPr lang="en-US" dirty="0"/>
              <a:t>Git status</a:t>
            </a:r>
            <a:br>
              <a:rPr lang="en-US" dirty="0"/>
            </a:br>
            <a:endParaRPr lang="en-US" dirty="0"/>
          </a:p>
        </p:txBody>
      </p:sp>
      <p:pic>
        <p:nvPicPr>
          <p:cNvPr id="4" name="Picture 3">
            <a:extLst>
              <a:ext uri="{FF2B5EF4-FFF2-40B4-BE49-F238E27FC236}">
                <a16:creationId xmlns:a16="http://schemas.microsoft.com/office/drawing/2014/main" id="{222B2BBD-1F4A-0A4F-F8C1-9AFF15231419}"/>
              </a:ext>
            </a:extLst>
          </p:cNvPr>
          <p:cNvPicPr>
            <a:picLocks noChangeAspect="1"/>
          </p:cNvPicPr>
          <p:nvPr/>
        </p:nvPicPr>
        <p:blipFill>
          <a:blip r:embed="rId2"/>
          <a:stretch>
            <a:fillRect/>
          </a:stretch>
        </p:blipFill>
        <p:spPr>
          <a:xfrm>
            <a:off x="1180626" y="1478291"/>
            <a:ext cx="6782747" cy="2038635"/>
          </a:xfrm>
          <a:prstGeom prst="rect">
            <a:avLst/>
          </a:prstGeom>
        </p:spPr>
      </p:pic>
    </p:spTree>
    <p:extLst>
      <p:ext uri="{BB962C8B-B14F-4D97-AF65-F5344CB8AC3E}">
        <p14:creationId xmlns:p14="http://schemas.microsoft.com/office/powerpoint/2010/main" val="22793890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9953-8FB5-C6BB-EA3D-D07F9F55CF4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0A546E52-C4E0-9376-5B84-FEB1959282AA}"/>
              </a:ext>
            </a:extLst>
          </p:cNvPr>
          <p:cNvPicPr>
            <a:picLocks noChangeAspect="1"/>
          </p:cNvPicPr>
          <p:nvPr/>
        </p:nvPicPr>
        <p:blipFill>
          <a:blip r:embed="rId2"/>
          <a:stretch>
            <a:fillRect/>
          </a:stretch>
        </p:blipFill>
        <p:spPr>
          <a:xfrm>
            <a:off x="0" y="2035633"/>
            <a:ext cx="9144000" cy="1072233"/>
          </a:xfrm>
          <a:prstGeom prst="rect">
            <a:avLst/>
          </a:prstGeom>
        </p:spPr>
      </p:pic>
    </p:spTree>
    <p:extLst>
      <p:ext uri="{BB962C8B-B14F-4D97-AF65-F5344CB8AC3E}">
        <p14:creationId xmlns:p14="http://schemas.microsoft.com/office/powerpoint/2010/main" val="10398753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1251-97DB-F3C3-F494-FE02B67397C0}"/>
              </a:ext>
            </a:extLst>
          </p:cNvPr>
          <p:cNvSpPr>
            <a:spLocks noGrp="1"/>
          </p:cNvSpPr>
          <p:nvPr>
            <p:ph type="title"/>
          </p:nvPr>
        </p:nvSpPr>
        <p:spPr/>
        <p:txBody>
          <a:bodyPr/>
          <a:lstStyle/>
          <a:p>
            <a:r>
              <a:rPr lang="en-US" dirty="0"/>
              <a:t>Git add</a:t>
            </a:r>
          </a:p>
        </p:txBody>
      </p:sp>
      <p:pic>
        <p:nvPicPr>
          <p:cNvPr id="4" name="Picture 3">
            <a:extLst>
              <a:ext uri="{FF2B5EF4-FFF2-40B4-BE49-F238E27FC236}">
                <a16:creationId xmlns:a16="http://schemas.microsoft.com/office/drawing/2014/main" id="{E03480D8-DD0A-08FD-9D59-085BFABCBE48}"/>
              </a:ext>
            </a:extLst>
          </p:cNvPr>
          <p:cNvPicPr>
            <a:picLocks noChangeAspect="1"/>
          </p:cNvPicPr>
          <p:nvPr/>
        </p:nvPicPr>
        <p:blipFill>
          <a:blip r:embed="rId2"/>
          <a:stretch>
            <a:fillRect/>
          </a:stretch>
        </p:blipFill>
        <p:spPr>
          <a:xfrm>
            <a:off x="1488711" y="1258753"/>
            <a:ext cx="5820587" cy="3153215"/>
          </a:xfrm>
          <a:prstGeom prst="rect">
            <a:avLst/>
          </a:prstGeom>
        </p:spPr>
      </p:pic>
    </p:spTree>
    <p:extLst>
      <p:ext uri="{BB962C8B-B14F-4D97-AF65-F5344CB8AC3E}">
        <p14:creationId xmlns:p14="http://schemas.microsoft.com/office/powerpoint/2010/main" val="11687712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0E2F-EC50-5DEB-1694-2BA0FBDF7DB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0A9D42B1-CB06-87AA-665E-DDCE91C14E30}"/>
              </a:ext>
            </a:extLst>
          </p:cNvPr>
          <p:cNvPicPr>
            <a:picLocks noChangeAspect="1"/>
          </p:cNvPicPr>
          <p:nvPr/>
        </p:nvPicPr>
        <p:blipFill>
          <a:blip r:embed="rId2"/>
          <a:stretch>
            <a:fillRect/>
          </a:stretch>
        </p:blipFill>
        <p:spPr>
          <a:xfrm>
            <a:off x="0" y="1597529"/>
            <a:ext cx="9144000" cy="1948441"/>
          </a:xfrm>
          <a:prstGeom prst="rect">
            <a:avLst/>
          </a:prstGeom>
        </p:spPr>
      </p:pic>
    </p:spTree>
    <p:extLst>
      <p:ext uri="{BB962C8B-B14F-4D97-AF65-F5344CB8AC3E}">
        <p14:creationId xmlns:p14="http://schemas.microsoft.com/office/powerpoint/2010/main" val="2380658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165D-B391-902D-BF50-9DBEE03A19BC}"/>
              </a:ext>
            </a:extLst>
          </p:cNvPr>
          <p:cNvSpPr>
            <a:spLocks noGrp="1"/>
          </p:cNvSpPr>
          <p:nvPr>
            <p:ph type="title"/>
          </p:nvPr>
        </p:nvSpPr>
        <p:spPr/>
        <p:txBody>
          <a:bodyPr/>
          <a:lstStyle/>
          <a:p>
            <a:r>
              <a:rPr lang="en-US" dirty="0"/>
              <a:t>Git commit</a:t>
            </a:r>
          </a:p>
        </p:txBody>
      </p:sp>
      <p:pic>
        <p:nvPicPr>
          <p:cNvPr id="4" name="Picture 3">
            <a:extLst>
              <a:ext uri="{FF2B5EF4-FFF2-40B4-BE49-F238E27FC236}">
                <a16:creationId xmlns:a16="http://schemas.microsoft.com/office/drawing/2014/main" id="{DE55513D-7B3A-0B9D-DB68-C83D44B35DA4}"/>
              </a:ext>
            </a:extLst>
          </p:cNvPr>
          <p:cNvPicPr>
            <a:picLocks noChangeAspect="1"/>
          </p:cNvPicPr>
          <p:nvPr/>
        </p:nvPicPr>
        <p:blipFill>
          <a:blip r:embed="rId2"/>
          <a:stretch>
            <a:fillRect/>
          </a:stretch>
        </p:blipFill>
        <p:spPr>
          <a:xfrm>
            <a:off x="0" y="1653935"/>
            <a:ext cx="9144000" cy="1835630"/>
          </a:xfrm>
          <a:prstGeom prst="rect">
            <a:avLst/>
          </a:prstGeom>
        </p:spPr>
      </p:pic>
    </p:spTree>
    <p:extLst>
      <p:ext uri="{BB962C8B-B14F-4D97-AF65-F5344CB8AC3E}">
        <p14:creationId xmlns:p14="http://schemas.microsoft.com/office/powerpoint/2010/main" val="25778952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54F8-8E6D-A00C-4980-EDBB88B5D773}"/>
              </a:ext>
            </a:extLst>
          </p:cNvPr>
          <p:cNvSpPr>
            <a:spLocks noGrp="1"/>
          </p:cNvSpPr>
          <p:nvPr>
            <p:ph type="title"/>
          </p:nvPr>
        </p:nvSpPr>
        <p:spPr/>
        <p:txBody>
          <a:bodyPr/>
          <a:lstStyle/>
          <a:p>
            <a:r>
              <a:rPr lang="en-US" dirty="0"/>
              <a:t>Git log</a:t>
            </a:r>
          </a:p>
        </p:txBody>
      </p:sp>
      <p:pic>
        <p:nvPicPr>
          <p:cNvPr id="4" name="Picture 3">
            <a:extLst>
              <a:ext uri="{FF2B5EF4-FFF2-40B4-BE49-F238E27FC236}">
                <a16:creationId xmlns:a16="http://schemas.microsoft.com/office/drawing/2014/main" id="{FA5AE771-9A5A-4685-6B91-22C459F54C5F}"/>
              </a:ext>
            </a:extLst>
          </p:cNvPr>
          <p:cNvPicPr>
            <a:picLocks noChangeAspect="1"/>
          </p:cNvPicPr>
          <p:nvPr/>
        </p:nvPicPr>
        <p:blipFill>
          <a:blip r:embed="rId2"/>
          <a:stretch>
            <a:fillRect/>
          </a:stretch>
        </p:blipFill>
        <p:spPr>
          <a:xfrm>
            <a:off x="1046136" y="1247526"/>
            <a:ext cx="7586420" cy="3215672"/>
          </a:xfrm>
          <a:prstGeom prst="rect">
            <a:avLst/>
          </a:prstGeom>
        </p:spPr>
      </p:pic>
    </p:spTree>
    <p:extLst>
      <p:ext uri="{BB962C8B-B14F-4D97-AF65-F5344CB8AC3E}">
        <p14:creationId xmlns:p14="http://schemas.microsoft.com/office/powerpoint/2010/main" val="49449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B388-DBB1-0D67-5DDF-ABE21EFB7FD5}"/>
              </a:ext>
            </a:extLst>
          </p:cNvPr>
          <p:cNvSpPr>
            <a:spLocks noGrp="1"/>
          </p:cNvSpPr>
          <p:nvPr>
            <p:ph type="title"/>
          </p:nvPr>
        </p:nvSpPr>
        <p:spPr/>
        <p:txBody>
          <a:bodyPr/>
          <a:lstStyle/>
          <a:p>
            <a:endParaRPr lang="en-US"/>
          </a:p>
        </p:txBody>
      </p:sp>
      <p:pic>
        <p:nvPicPr>
          <p:cNvPr id="1026" name="Picture 2" descr="What is JDK, JRE and JVM?. When we want to program using Java… | by  Asinshani Taniya | Medium">
            <a:extLst>
              <a:ext uri="{FF2B5EF4-FFF2-40B4-BE49-F238E27FC236}">
                <a16:creationId xmlns:a16="http://schemas.microsoft.com/office/drawing/2014/main" id="{BB950446-2406-B5C0-E0C3-09E7A5891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424" y="947352"/>
            <a:ext cx="6503102" cy="3541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9311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6D75-A1B3-52B1-AD52-44FEDB4DC211}"/>
              </a:ext>
            </a:extLst>
          </p:cNvPr>
          <p:cNvSpPr>
            <a:spLocks noGrp="1"/>
          </p:cNvSpPr>
          <p:nvPr>
            <p:ph type="title"/>
          </p:nvPr>
        </p:nvSpPr>
        <p:spPr/>
        <p:txBody>
          <a:bodyPr/>
          <a:lstStyle/>
          <a:p>
            <a:r>
              <a:rPr lang="en-US" dirty="0"/>
              <a:t>Git push               Git pull</a:t>
            </a:r>
            <a:br>
              <a:rPr lang="en-US" dirty="0"/>
            </a:br>
            <a:endParaRPr lang="en-US" dirty="0"/>
          </a:p>
        </p:txBody>
      </p:sp>
      <p:pic>
        <p:nvPicPr>
          <p:cNvPr id="4" name="Picture 3">
            <a:extLst>
              <a:ext uri="{FF2B5EF4-FFF2-40B4-BE49-F238E27FC236}">
                <a16:creationId xmlns:a16="http://schemas.microsoft.com/office/drawing/2014/main" id="{CC8D9D13-0E24-D040-15B9-B90338C7C38D}"/>
              </a:ext>
            </a:extLst>
          </p:cNvPr>
          <p:cNvPicPr>
            <a:picLocks noChangeAspect="1"/>
          </p:cNvPicPr>
          <p:nvPr/>
        </p:nvPicPr>
        <p:blipFill>
          <a:blip r:embed="rId2"/>
          <a:stretch>
            <a:fillRect/>
          </a:stretch>
        </p:blipFill>
        <p:spPr>
          <a:xfrm>
            <a:off x="0" y="1424753"/>
            <a:ext cx="9144000" cy="1813546"/>
          </a:xfrm>
          <a:prstGeom prst="rect">
            <a:avLst/>
          </a:prstGeom>
        </p:spPr>
      </p:pic>
      <p:pic>
        <p:nvPicPr>
          <p:cNvPr id="6" name="Picture 5">
            <a:extLst>
              <a:ext uri="{FF2B5EF4-FFF2-40B4-BE49-F238E27FC236}">
                <a16:creationId xmlns:a16="http://schemas.microsoft.com/office/drawing/2014/main" id="{6B6CB403-1BA8-9041-60F2-B40E55DACBF5}"/>
              </a:ext>
            </a:extLst>
          </p:cNvPr>
          <p:cNvPicPr>
            <a:picLocks noChangeAspect="1"/>
          </p:cNvPicPr>
          <p:nvPr/>
        </p:nvPicPr>
        <p:blipFill>
          <a:blip r:embed="rId3"/>
          <a:stretch>
            <a:fillRect/>
          </a:stretch>
        </p:blipFill>
        <p:spPr>
          <a:xfrm>
            <a:off x="0" y="3238299"/>
            <a:ext cx="9144000" cy="1006443"/>
          </a:xfrm>
          <a:prstGeom prst="rect">
            <a:avLst/>
          </a:prstGeom>
        </p:spPr>
      </p:pic>
    </p:spTree>
    <p:extLst>
      <p:ext uri="{BB962C8B-B14F-4D97-AF65-F5344CB8AC3E}">
        <p14:creationId xmlns:p14="http://schemas.microsoft.com/office/powerpoint/2010/main" val="1695918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F01F-5F7D-CF95-EBB0-6DE8A53C7199}"/>
              </a:ext>
            </a:extLst>
          </p:cNvPr>
          <p:cNvSpPr>
            <a:spLocks noGrp="1"/>
          </p:cNvSpPr>
          <p:nvPr>
            <p:ph type="title"/>
          </p:nvPr>
        </p:nvSpPr>
        <p:spPr/>
        <p:txBody>
          <a:bodyPr/>
          <a:lstStyle/>
          <a:p>
            <a:r>
              <a:rPr lang="en-US" dirty="0"/>
              <a:t>Git ignore</a:t>
            </a:r>
          </a:p>
        </p:txBody>
      </p:sp>
      <p:sp>
        <p:nvSpPr>
          <p:cNvPr id="3" name="TextBox 2">
            <a:extLst>
              <a:ext uri="{FF2B5EF4-FFF2-40B4-BE49-F238E27FC236}">
                <a16:creationId xmlns:a16="http://schemas.microsoft.com/office/drawing/2014/main" id="{BB473A7D-EC2D-873F-1637-B57696ABA58F}"/>
              </a:ext>
            </a:extLst>
          </p:cNvPr>
          <p:cNvSpPr txBox="1"/>
          <p:nvPr/>
        </p:nvSpPr>
        <p:spPr>
          <a:xfrm>
            <a:off x="542441" y="1480088"/>
            <a:ext cx="8097864" cy="1631216"/>
          </a:xfrm>
          <a:prstGeom prst="rect">
            <a:avLst/>
          </a:prstGeom>
          <a:noFill/>
        </p:spPr>
        <p:txBody>
          <a:bodyPr wrap="square" rtlCol="0">
            <a:spAutoFit/>
          </a:bodyPr>
          <a:lstStyle/>
          <a:p>
            <a:pPr algn="r"/>
            <a:r>
              <a:rPr lang="fa-IR" sz="2000" dirty="0">
                <a:cs typeface="B Nazanin" panose="00000400000000000000" pitchFamily="2" charset="-78"/>
              </a:rPr>
              <a:t>اکثر مواقع، در هر پروژهای، فایلهایی داریم که نباید روی گیت باشند. یا حتی گاهی در پروژههای تیمی، نیاز است که بعضی از فایلها را صرفاً به صورت محلی داشته باشیم. برای مثال، نگاهی به مخزنهای قبلی خود در گیت هاب بیندازید. اگر از ابزار </a:t>
            </a:r>
            <a:r>
              <a:rPr lang="en-US" sz="2000" dirty="0" err="1">
                <a:cs typeface="B Nazanin" panose="00000400000000000000" pitchFamily="2" charset="-78"/>
              </a:rPr>
              <a:t>gitignore</a:t>
            </a:r>
            <a:r>
              <a:rPr lang="en-US" sz="2000" dirty="0">
                <a:cs typeface="B Nazanin" panose="00000400000000000000" pitchFamily="2" charset="-78"/>
              </a:rPr>
              <a:t> </a:t>
            </a:r>
            <a:r>
              <a:rPr lang="fa-IR" sz="2000" dirty="0">
                <a:cs typeface="B Nazanin" panose="00000400000000000000" pitchFamily="2" charset="-78"/>
              </a:rPr>
              <a:t>استفاده نکرده باشید، باید شاهد یک پوشه با نام </a:t>
            </a:r>
            <a:r>
              <a:rPr lang="en-US" sz="2000" dirty="0">
                <a:cs typeface="B Nazanin" panose="00000400000000000000" pitchFamily="2" charset="-78"/>
              </a:rPr>
              <a:t>idea. </a:t>
            </a:r>
            <a:r>
              <a:rPr lang="fa-IR" sz="2000" dirty="0">
                <a:cs typeface="B Nazanin" panose="00000400000000000000" pitchFamily="2" charset="-78"/>
              </a:rPr>
              <a:t>باشید. این پوشه، شامل اطالعاتی است، که صرفاً </a:t>
            </a:r>
            <a:r>
              <a:rPr lang="en-US" sz="2000" dirty="0">
                <a:cs typeface="B Nazanin" panose="00000400000000000000" pitchFamily="2" charset="-78"/>
              </a:rPr>
              <a:t>IDE </a:t>
            </a:r>
            <a:r>
              <a:rPr lang="fa-IR" sz="2000" dirty="0">
                <a:cs typeface="B Nazanin" panose="00000400000000000000" pitchFamily="2" charset="-78"/>
              </a:rPr>
              <a:t>شما برای هر پروژه تولید میکند و به آن نیاز خواهد داشت. بنابراین لزومی ندارد این پوشه، در کامیتهای شما باشد و روی گیت قرار گیرد.</a:t>
            </a:r>
            <a:endParaRPr lang="en-US" sz="2000" dirty="0">
              <a:cs typeface="B Nazanin" panose="00000400000000000000" pitchFamily="2" charset="-78"/>
            </a:endParaRPr>
          </a:p>
        </p:txBody>
      </p:sp>
    </p:spTree>
    <p:extLst>
      <p:ext uri="{BB962C8B-B14F-4D97-AF65-F5344CB8AC3E}">
        <p14:creationId xmlns:p14="http://schemas.microsoft.com/office/powerpoint/2010/main" val="28372831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4F85-0FDE-F3E3-DF6D-26DAB09B9A0B}"/>
              </a:ext>
            </a:extLst>
          </p:cNvPr>
          <p:cNvSpPr>
            <a:spLocks noGrp="1"/>
          </p:cNvSpPr>
          <p:nvPr>
            <p:ph type="title"/>
          </p:nvPr>
        </p:nvSpPr>
        <p:spPr/>
        <p:txBody>
          <a:bodyPr/>
          <a:lstStyle/>
          <a:p>
            <a:r>
              <a:rPr lang="en-US" dirty="0"/>
              <a:t>How to use?</a:t>
            </a:r>
          </a:p>
        </p:txBody>
      </p:sp>
      <p:sp>
        <p:nvSpPr>
          <p:cNvPr id="3" name="TextBox 2">
            <a:extLst>
              <a:ext uri="{FF2B5EF4-FFF2-40B4-BE49-F238E27FC236}">
                <a16:creationId xmlns:a16="http://schemas.microsoft.com/office/drawing/2014/main" id="{99CE6CA6-D199-636F-379A-EA38EF20A256}"/>
              </a:ext>
            </a:extLst>
          </p:cNvPr>
          <p:cNvSpPr txBox="1"/>
          <p:nvPr/>
        </p:nvSpPr>
        <p:spPr>
          <a:xfrm>
            <a:off x="542441" y="1480088"/>
            <a:ext cx="8097864" cy="1569660"/>
          </a:xfrm>
          <a:prstGeom prst="rect">
            <a:avLst/>
          </a:prstGeom>
          <a:noFill/>
        </p:spPr>
        <p:txBody>
          <a:bodyPr wrap="square" rtlCol="0">
            <a:spAutoFit/>
          </a:bodyPr>
          <a:lstStyle/>
          <a:p>
            <a:pPr algn="r" rtl="1"/>
            <a:r>
              <a:rPr lang="fa-IR" sz="2400" dirty="0">
                <a:cs typeface="B Nazanin" panose="00000400000000000000" pitchFamily="2" charset="-78"/>
              </a:rPr>
              <a:t>برنامه گیت بش را باز میکنیم و با استفاده از دستور </a:t>
            </a:r>
            <a:r>
              <a:rPr lang="en-US" sz="2400" dirty="0" err="1">
                <a:cs typeface="B Nazanin" panose="00000400000000000000" pitchFamily="2" charset="-78"/>
              </a:rPr>
              <a:t>gitignore</a:t>
            </a:r>
            <a:r>
              <a:rPr lang="en-US" sz="2400" dirty="0">
                <a:cs typeface="B Nazanin" panose="00000400000000000000" pitchFamily="2" charset="-78"/>
              </a:rPr>
              <a:t>. touch </a:t>
            </a:r>
            <a:r>
              <a:rPr lang="fa-IR" sz="2400" dirty="0">
                <a:cs typeface="B Nazanin" panose="00000400000000000000" pitchFamily="2" charset="-78"/>
              </a:rPr>
              <a:t>یک فایل </a:t>
            </a:r>
            <a:r>
              <a:rPr lang="en-US" sz="2400" dirty="0" err="1">
                <a:cs typeface="B Nazanin" panose="00000400000000000000" pitchFamily="2" charset="-78"/>
              </a:rPr>
              <a:t>gitignore</a:t>
            </a:r>
            <a:r>
              <a:rPr lang="en-US" sz="2400" dirty="0">
                <a:cs typeface="B Nazanin" panose="00000400000000000000" pitchFamily="2" charset="-78"/>
              </a:rPr>
              <a:t>. </a:t>
            </a:r>
            <a:r>
              <a:rPr lang="fa-IR" sz="2400" dirty="0">
                <a:cs typeface="B Nazanin" panose="00000400000000000000" pitchFamily="2" charset="-78"/>
              </a:rPr>
              <a:t>در آدرس پروژه میسازیم:</a:t>
            </a:r>
            <a:endParaRPr lang="en-US" sz="2400" dirty="0">
              <a:cs typeface="B Nazanin" panose="00000400000000000000" pitchFamily="2" charset="-78"/>
            </a:endParaRPr>
          </a:p>
          <a:p>
            <a:pPr algn="r" rtl="1"/>
            <a:r>
              <a:rPr lang="fa-IR" sz="2400" dirty="0">
                <a:cs typeface="B Nazanin" panose="00000400000000000000" pitchFamily="2" charset="-78"/>
              </a:rPr>
              <a:t>سپس در فایل </a:t>
            </a:r>
            <a:r>
              <a:rPr lang="en-US" sz="2400" dirty="0" err="1">
                <a:cs typeface="B Nazanin" panose="00000400000000000000" pitchFamily="2" charset="-78"/>
              </a:rPr>
              <a:t>gitignore</a:t>
            </a:r>
            <a:r>
              <a:rPr lang="en-US" sz="2400" dirty="0">
                <a:cs typeface="B Nazanin" panose="00000400000000000000" pitchFamily="2" charset="-78"/>
              </a:rPr>
              <a:t>. </a:t>
            </a:r>
            <a:r>
              <a:rPr lang="fa-IR" sz="2400" dirty="0">
                <a:cs typeface="B Nazanin" panose="00000400000000000000" pitchFamily="2" charset="-78"/>
              </a:rPr>
              <a:t> شده، اسم و آدرس فایلهایی را که میخواهیم نادیده گرفته شوند را می نویسیم و تغییرات را ذخیره میکنیم.</a:t>
            </a:r>
            <a:endParaRPr lang="en-US" sz="1800" dirty="0">
              <a:cs typeface="B Nazanin" panose="00000400000000000000" pitchFamily="2" charset="-78"/>
            </a:endParaRPr>
          </a:p>
        </p:txBody>
      </p:sp>
    </p:spTree>
    <p:extLst>
      <p:ext uri="{BB962C8B-B14F-4D97-AF65-F5344CB8AC3E}">
        <p14:creationId xmlns:p14="http://schemas.microsoft.com/office/powerpoint/2010/main" val="34392488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D74D53-463F-3653-3CFA-CFFF825A4664}"/>
              </a:ext>
            </a:extLst>
          </p:cNvPr>
          <p:cNvSpPr>
            <a:spLocks noGrp="1"/>
          </p:cNvSpPr>
          <p:nvPr>
            <p:ph type="subTitle" idx="1"/>
          </p:nvPr>
        </p:nvSpPr>
        <p:spPr/>
        <p:txBody>
          <a:bodyPr/>
          <a:lstStyle/>
          <a:p>
            <a:pPr marL="425450" indent="-285750" algn="r" rtl="1">
              <a:buFont typeface="Arial" panose="020B0604020202020204" pitchFamily="34" charset="0"/>
              <a:buChar char="•"/>
            </a:pPr>
            <a:r>
              <a:rPr lang="fa-IR" sz="2000" dirty="0">
                <a:cs typeface="B Nazanin" panose="00000400000000000000" pitchFamily="2" charset="-78"/>
              </a:rPr>
              <a:t>در برنامه نویسی، اصولا با مباحث بزرگی روبرو هستیم که برای حل کردنشان، آنها را به مسائل ریزتر و کوچکتر، تقسیم میکنیم. در نتیجه، یک مسئله بزرگ تبدیل به چندین مسئله کوچک خواهد شد. در گیت بهتر است هر 1 کدام از این مسئله ها را در شاخهای مجزا پیادهسازی کنیم و هنگامی که پیادهسازی هر شاخه کامل شد، تغییرات ۲ را بر روی شاخه اصلی اضافه کنیم . این کار علاوه بر اینکه به نظم ذهنی خودمان و البته نظم ساختاری برنامه کمک میکند، چالش کار تیمی را نیز برطرف میکند. وقتی شاخههای مجزا داشته باشیم، هر فرد میتواند مستقل از فرد دیگری، قسمتی از پروژه را به صورت همزمان با افراد دیگر، جلو ببرد</a:t>
            </a:r>
            <a:endParaRPr lang="en-US" sz="2000" b="0" i="0" dirty="0">
              <a:solidFill>
                <a:schemeClr val="tx1"/>
              </a:solidFill>
              <a:effectLst/>
              <a:latin typeface="Verdana" panose="020B0604030504040204" pitchFamily="34" charset="0"/>
              <a:cs typeface="B Nazanin" panose="00000400000000000000" pitchFamily="2" charset="-78"/>
            </a:endParaRPr>
          </a:p>
        </p:txBody>
      </p:sp>
      <p:sp>
        <p:nvSpPr>
          <p:cNvPr id="3" name="Title 2">
            <a:extLst>
              <a:ext uri="{FF2B5EF4-FFF2-40B4-BE49-F238E27FC236}">
                <a16:creationId xmlns:a16="http://schemas.microsoft.com/office/drawing/2014/main" id="{34D603BE-F2B0-988A-06C8-290F8D5806E9}"/>
              </a:ext>
            </a:extLst>
          </p:cNvPr>
          <p:cNvSpPr>
            <a:spLocks noGrp="1"/>
          </p:cNvSpPr>
          <p:nvPr>
            <p:ph type="title"/>
          </p:nvPr>
        </p:nvSpPr>
        <p:spPr/>
        <p:txBody>
          <a:bodyPr/>
          <a:lstStyle/>
          <a:p>
            <a:r>
              <a:rPr lang="en-US" dirty="0"/>
              <a:t>Branch</a:t>
            </a:r>
          </a:p>
        </p:txBody>
      </p:sp>
    </p:spTree>
    <p:extLst>
      <p:ext uri="{BB962C8B-B14F-4D97-AF65-F5344CB8AC3E}">
        <p14:creationId xmlns:p14="http://schemas.microsoft.com/office/powerpoint/2010/main" val="18687958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798D-385F-3AEC-CC3D-AC42C25C888E}"/>
              </a:ext>
            </a:extLst>
          </p:cNvPr>
          <p:cNvSpPr>
            <a:spLocks noGrp="1"/>
          </p:cNvSpPr>
          <p:nvPr>
            <p:ph type="title"/>
          </p:nvPr>
        </p:nvSpPr>
        <p:spPr/>
        <p:txBody>
          <a:bodyPr/>
          <a:lstStyle/>
          <a:p>
            <a:r>
              <a:rPr lang="en-US" dirty="0"/>
              <a:t>branch</a:t>
            </a:r>
          </a:p>
        </p:txBody>
      </p:sp>
      <p:pic>
        <p:nvPicPr>
          <p:cNvPr id="4" name="Picture 3">
            <a:extLst>
              <a:ext uri="{FF2B5EF4-FFF2-40B4-BE49-F238E27FC236}">
                <a16:creationId xmlns:a16="http://schemas.microsoft.com/office/drawing/2014/main" id="{73D5FC6E-4758-108E-8181-320287EF36C5}"/>
              </a:ext>
            </a:extLst>
          </p:cNvPr>
          <p:cNvPicPr>
            <a:picLocks noChangeAspect="1"/>
          </p:cNvPicPr>
          <p:nvPr/>
        </p:nvPicPr>
        <p:blipFill>
          <a:blip r:embed="rId2"/>
          <a:stretch>
            <a:fillRect/>
          </a:stretch>
        </p:blipFill>
        <p:spPr>
          <a:xfrm>
            <a:off x="1905865" y="1458998"/>
            <a:ext cx="5332270" cy="2734062"/>
          </a:xfrm>
          <a:prstGeom prst="rect">
            <a:avLst/>
          </a:prstGeom>
        </p:spPr>
      </p:pic>
    </p:spTree>
    <p:extLst>
      <p:ext uri="{BB962C8B-B14F-4D97-AF65-F5344CB8AC3E}">
        <p14:creationId xmlns:p14="http://schemas.microsoft.com/office/powerpoint/2010/main" val="40884738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0406C83-0931-95F1-D850-EE56032EA80D}"/>
              </a:ext>
            </a:extLst>
          </p:cNvPr>
          <p:cNvSpPr>
            <a:spLocks noGrp="1"/>
          </p:cNvSpPr>
          <p:nvPr>
            <p:ph type="subTitle" idx="1"/>
          </p:nvPr>
        </p:nvSpPr>
        <p:spPr/>
        <p:txBody>
          <a:bodyPr/>
          <a:lstStyle/>
          <a:p>
            <a:endParaRPr lang="en-US" dirty="0"/>
          </a:p>
        </p:txBody>
      </p:sp>
      <p:sp>
        <p:nvSpPr>
          <p:cNvPr id="3" name="Title 2">
            <a:extLst>
              <a:ext uri="{FF2B5EF4-FFF2-40B4-BE49-F238E27FC236}">
                <a16:creationId xmlns:a16="http://schemas.microsoft.com/office/drawing/2014/main" id="{AC20C31F-7FFB-A616-C0A4-983377850918}"/>
              </a:ext>
            </a:extLst>
          </p:cNvPr>
          <p:cNvSpPr>
            <a:spLocks noGrp="1"/>
          </p:cNvSpPr>
          <p:nvPr>
            <p:ph type="title"/>
          </p:nvPr>
        </p:nvSpPr>
        <p:spPr/>
        <p:txBody>
          <a:bodyPr/>
          <a:lstStyle/>
          <a:p>
            <a:r>
              <a:rPr lang="en-US" dirty="0"/>
              <a:t>Git branch</a:t>
            </a:r>
          </a:p>
        </p:txBody>
      </p:sp>
      <p:pic>
        <p:nvPicPr>
          <p:cNvPr id="5" name="Picture 4">
            <a:extLst>
              <a:ext uri="{FF2B5EF4-FFF2-40B4-BE49-F238E27FC236}">
                <a16:creationId xmlns:a16="http://schemas.microsoft.com/office/drawing/2014/main" id="{F2DA775C-6CB6-2054-6B8D-E96C68AF5F35}"/>
              </a:ext>
            </a:extLst>
          </p:cNvPr>
          <p:cNvPicPr>
            <a:picLocks noChangeAspect="1"/>
          </p:cNvPicPr>
          <p:nvPr/>
        </p:nvPicPr>
        <p:blipFill>
          <a:blip r:embed="rId2"/>
          <a:stretch>
            <a:fillRect/>
          </a:stretch>
        </p:blipFill>
        <p:spPr>
          <a:xfrm>
            <a:off x="153870" y="1017725"/>
            <a:ext cx="8829610" cy="1101477"/>
          </a:xfrm>
          <a:prstGeom prst="rect">
            <a:avLst/>
          </a:prstGeom>
        </p:spPr>
      </p:pic>
      <p:pic>
        <p:nvPicPr>
          <p:cNvPr id="7" name="Picture 6">
            <a:extLst>
              <a:ext uri="{FF2B5EF4-FFF2-40B4-BE49-F238E27FC236}">
                <a16:creationId xmlns:a16="http://schemas.microsoft.com/office/drawing/2014/main" id="{D54B1F03-4D47-024F-C75A-FFB7728A28BF}"/>
              </a:ext>
            </a:extLst>
          </p:cNvPr>
          <p:cNvPicPr>
            <a:picLocks noChangeAspect="1"/>
          </p:cNvPicPr>
          <p:nvPr/>
        </p:nvPicPr>
        <p:blipFill>
          <a:blip r:embed="rId3"/>
          <a:stretch>
            <a:fillRect/>
          </a:stretch>
        </p:blipFill>
        <p:spPr>
          <a:xfrm>
            <a:off x="153870" y="1821144"/>
            <a:ext cx="8829610" cy="3322356"/>
          </a:xfrm>
          <a:prstGeom prst="rect">
            <a:avLst/>
          </a:prstGeom>
        </p:spPr>
      </p:pic>
    </p:spTree>
    <p:extLst>
      <p:ext uri="{BB962C8B-B14F-4D97-AF65-F5344CB8AC3E}">
        <p14:creationId xmlns:p14="http://schemas.microsoft.com/office/powerpoint/2010/main" val="42400050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3EE27F9-7A92-A421-2785-369F55879B8A}"/>
              </a:ext>
            </a:extLst>
          </p:cNvPr>
          <p:cNvSpPr>
            <a:spLocks noGrp="1"/>
          </p:cNvSpPr>
          <p:nvPr>
            <p:ph type="subTitle" idx="1"/>
          </p:nvPr>
        </p:nvSpPr>
        <p:spPr/>
        <p:txBody>
          <a:bodyPr/>
          <a:lstStyle/>
          <a:p>
            <a:r>
              <a:rPr lang="en-US" dirty="0"/>
              <a:t>Ref: </a:t>
            </a:r>
            <a:r>
              <a:rPr lang="en-US" dirty="0">
                <a:hlinkClick r:id="rId2"/>
              </a:rPr>
              <a:t>https://quera.org/college/cheatsheet/git</a:t>
            </a:r>
            <a:endParaRPr lang="en-US" dirty="0"/>
          </a:p>
          <a:p>
            <a:endParaRPr lang="en-US" dirty="0"/>
          </a:p>
        </p:txBody>
      </p:sp>
      <p:sp>
        <p:nvSpPr>
          <p:cNvPr id="3" name="Title 2">
            <a:extLst>
              <a:ext uri="{FF2B5EF4-FFF2-40B4-BE49-F238E27FC236}">
                <a16:creationId xmlns:a16="http://schemas.microsoft.com/office/drawing/2014/main" id="{AA137678-988B-68B3-44BA-56D0CCDBB09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72324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E8FF-B716-E9C8-69A9-332569597474}"/>
              </a:ext>
            </a:extLst>
          </p:cNvPr>
          <p:cNvSpPr>
            <a:spLocks noGrp="1"/>
          </p:cNvSpPr>
          <p:nvPr>
            <p:ph type="title"/>
          </p:nvPr>
        </p:nvSpPr>
        <p:spPr/>
        <p:txBody>
          <a:bodyPr/>
          <a:lstStyle/>
          <a:p>
            <a:r>
              <a:rPr lang="en-US" dirty="0"/>
              <a:t>The End</a:t>
            </a:r>
          </a:p>
        </p:txBody>
      </p:sp>
    </p:spTree>
    <p:extLst>
      <p:ext uri="{BB962C8B-B14F-4D97-AF65-F5344CB8AC3E}">
        <p14:creationId xmlns:p14="http://schemas.microsoft.com/office/powerpoint/2010/main" val="184043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solidFill>
                  <a:srgbClr val="C39113"/>
                </a:solidFill>
              </a:rPr>
              <a:t>C</a:t>
            </a:r>
            <a:r>
              <a:rPr lang="en" sz="4400" dirty="0">
                <a:solidFill>
                  <a:srgbClr val="C39113"/>
                </a:solidFill>
              </a:rPr>
              <a:t>ompile and run in terminal</a:t>
            </a:r>
            <a:endParaRPr sz="4400" dirty="0">
              <a:solidFill>
                <a:srgbClr val="C39113"/>
              </a:solidFill>
            </a:endParaRPr>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821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8DA4509-FE73-379E-1188-3A2A7D1197E5}"/>
              </a:ext>
            </a:extLst>
          </p:cNvPr>
          <p:cNvSpPr>
            <a:spLocks noGrp="1"/>
          </p:cNvSpPr>
          <p:nvPr>
            <p:ph type="subTitle" idx="1"/>
          </p:nvPr>
        </p:nvSpPr>
        <p:spPr/>
        <p:txBody>
          <a:bodyPr/>
          <a:lstStyle/>
          <a:p>
            <a:pPr marL="425450" indent="-285750" algn="r" rtl="1">
              <a:buFont typeface="Arial" panose="020B0604020202020204" pitchFamily="34" charset="0"/>
              <a:buChar char="•"/>
            </a:pPr>
            <a:r>
              <a:rPr lang="fa-IR" sz="2000" dirty="0">
                <a:latin typeface="Gil sans mt"/>
                <a:cs typeface="B Nazanin" panose="00000400000000000000" pitchFamily="2" charset="-78"/>
              </a:rPr>
              <a:t>داخل نوت پد کد را مینویسیم و به صورت </a:t>
            </a:r>
            <a:r>
              <a:rPr lang="en-US" sz="2000" dirty="0">
                <a:latin typeface="Gil sans mt"/>
                <a:cs typeface="B Nazanin" panose="00000400000000000000" pitchFamily="2" charset="-78"/>
              </a:rPr>
              <a:t>.java </a:t>
            </a:r>
            <a:r>
              <a:rPr lang="fa-IR" sz="2000" dirty="0">
                <a:latin typeface="Gil sans mt"/>
                <a:cs typeface="B Nazanin" panose="00000400000000000000" pitchFamily="2" charset="-78"/>
              </a:rPr>
              <a:t> آن را ذخیره میکنیم</a:t>
            </a:r>
            <a:endParaRPr lang="en-US" sz="2000" dirty="0">
              <a:latin typeface="Gil sans mt"/>
              <a:cs typeface="B Nazanin" panose="00000400000000000000" pitchFamily="2" charset="-78"/>
            </a:endParaRPr>
          </a:p>
          <a:p>
            <a:pPr marL="425450" indent="-285750" algn="r" rtl="1">
              <a:buFont typeface="Arial" panose="020B0604020202020204" pitchFamily="34" charset="0"/>
              <a:buChar char="•"/>
            </a:pPr>
            <a:r>
              <a:rPr lang="en-US" sz="2000" dirty="0" err="1">
                <a:latin typeface="Gil sans mt"/>
                <a:cs typeface="B Nazanin" panose="00000400000000000000" pitchFamily="2" charset="-78"/>
              </a:rPr>
              <a:t>Cmd</a:t>
            </a:r>
            <a:r>
              <a:rPr lang="en-US" sz="2000" dirty="0">
                <a:latin typeface="Gil sans mt"/>
                <a:cs typeface="B Nazanin" panose="00000400000000000000" pitchFamily="2" charset="-78"/>
              </a:rPr>
              <a:t> </a:t>
            </a:r>
            <a:r>
              <a:rPr lang="fa-IR" sz="2000" dirty="0">
                <a:latin typeface="Gil sans mt"/>
                <a:cs typeface="B Nazanin" panose="00000400000000000000" pitchFamily="2" charset="-78"/>
              </a:rPr>
              <a:t> را داخل فولدر مربوطه باز میکنیم</a:t>
            </a:r>
            <a:endParaRPr lang="en-US" sz="2000" dirty="0">
              <a:latin typeface="Gil sans mt"/>
              <a:cs typeface="B Nazanin" panose="00000400000000000000" pitchFamily="2" charset="-78"/>
            </a:endParaRPr>
          </a:p>
          <a:p>
            <a:pPr marL="139700" indent="0" algn="r" rtl="1">
              <a:buNone/>
            </a:pPr>
            <a:r>
              <a:rPr lang="fa-IR" sz="2000" b="1" dirty="0">
                <a:latin typeface="Gil sans mt"/>
                <a:cs typeface="B Nazanin" panose="00000400000000000000" pitchFamily="2" charset="-78"/>
              </a:rPr>
              <a:t>کامند های زیر را مینویسیم</a:t>
            </a:r>
            <a:endParaRPr lang="en-US" sz="2000" b="1" dirty="0">
              <a:latin typeface="Gil sans mt"/>
              <a:cs typeface="B Nazanin" panose="00000400000000000000" pitchFamily="2" charset="-78"/>
            </a:endParaRPr>
          </a:p>
          <a:p>
            <a:pPr marL="425450" indent="-285750" algn="r" rtl="1">
              <a:buFont typeface="Arial" panose="020B0604020202020204" pitchFamily="34" charset="0"/>
              <a:buChar char="•"/>
            </a:pPr>
            <a:r>
              <a:rPr lang="en-US" sz="2000" dirty="0">
                <a:latin typeface="Gil sans mt"/>
                <a:cs typeface="B Nazanin" panose="00000400000000000000" pitchFamily="2" charset="-78"/>
              </a:rPr>
              <a:t> </a:t>
            </a:r>
            <a:r>
              <a:rPr lang="en-US" sz="2000" dirty="0" err="1">
                <a:latin typeface="Gil sans mt"/>
                <a:cs typeface="B Nazanin" panose="00000400000000000000" pitchFamily="2" charset="-78"/>
              </a:rPr>
              <a:t>javac</a:t>
            </a:r>
            <a:r>
              <a:rPr lang="en-US" sz="2000" dirty="0">
                <a:latin typeface="Gil sans mt"/>
                <a:cs typeface="B Nazanin" panose="00000400000000000000" pitchFamily="2" charset="-78"/>
              </a:rPr>
              <a:t> filename.java</a:t>
            </a:r>
            <a:r>
              <a:rPr lang="fa-IR" sz="2000" dirty="0">
                <a:latin typeface="Gil sans mt"/>
                <a:cs typeface="B Nazanin" panose="00000400000000000000" pitchFamily="2" charset="-78"/>
              </a:rPr>
              <a:t>:</a:t>
            </a:r>
          </a:p>
          <a:p>
            <a:pPr marL="139700" indent="0" algn="r" rtl="1">
              <a:buNone/>
            </a:pPr>
            <a:r>
              <a:rPr lang="fa-IR" sz="2000" dirty="0">
                <a:cs typeface="B Nazanin" panose="00000400000000000000" pitchFamily="2" charset="-78"/>
              </a:rPr>
              <a:t>	با این کار یک فایل </a:t>
            </a:r>
            <a:r>
              <a:rPr lang="en-US" sz="2000" dirty="0" err="1">
                <a:cs typeface="B Nazanin" panose="00000400000000000000" pitchFamily="2" charset="-78"/>
              </a:rPr>
              <a:t>filename.class</a:t>
            </a:r>
            <a:r>
              <a:rPr lang="en-US" sz="2000" dirty="0">
                <a:cs typeface="B Nazanin" panose="00000400000000000000" pitchFamily="2" charset="-78"/>
              </a:rPr>
              <a:t> </a:t>
            </a:r>
            <a:r>
              <a:rPr lang="fa-IR" sz="2000" dirty="0">
                <a:cs typeface="B Nazanin" panose="00000400000000000000" pitchFamily="2" charset="-78"/>
              </a:rPr>
              <a:t> توسط کامپایلر جاوا ایجاد میشود. </a:t>
            </a:r>
            <a:endParaRPr lang="en-US" sz="2000" dirty="0">
              <a:cs typeface="B Nazanin" panose="00000400000000000000" pitchFamily="2" charset="-78"/>
            </a:endParaRPr>
          </a:p>
          <a:p>
            <a:pPr marL="425450" indent="-285750" algn="r" rtl="1">
              <a:buFont typeface="Arial" panose="020B0604020202020204" pitchFamily="34" charset="0"/>
              <a:buChar char="•"/>
            </a:pPr>
            <a:r>
              <a:rPr lang="en-US" sz="2000" dirty="0">
                <a:latin typeface="Gil sans mt"/>
                <a:cs typeface="B Nazanin" panose="00000400000000000000" pitchFamily="2" charset="-78"/>
              </a:rPr>
              <a:t>:java filename</a:t>
            </a:r>
          </a:p>
          <a:p>
            <a:pPr marL="139700" indent="0" algn="r" rtl="1">
              <a:buNone/>
            </a:pPr>
            <a:r>
              <a:rPr lang="fa-IR" sz="2000" dirty="0">
                <a:latin typeface="Gil sans mt"/>
                <a:cs typeface="B Nazanin" panose="00000400000000000000" pitchFamily="2" charset="-78"/>
              </a:rPr>
              <a:t>	اکنون با این دستور خروجی را مشاهده میکنیم</a:t>
            </a:r>
            <a:endParaRPr lang="en-US" sz="2000" dirty="0">
              <a:latin typeface="Gil sans mt"/>
              <a:cs typeface="B Nazanin" panose="00000400000000000000" pitchFamily="2" charset="-78"/>
            </a:endParaRPr>
          </a:p>
          <a:p>
            <a:pPr marL="139700" indent="0" algn="r" rtl="1">
              <a:buNone/>
            </a:pPr>
            <a:endParaRPr lang="en-US" sz="2000" dirty="0">
              <a:latin typeface="Gil sans mt"/>
              <a:cs typeface="B Nazanin" panose="00000400000000000000" pitchFamily="2" charset="-78"/>
            </a:endParaRPr>
          </a:p>
          <a:p>
            <a:pPr marL="139700" indent="0" algn="r" rtl="1">
              <a:buNone/>
            </a:pPr>
            <a:endParaRPr lang="en-US" sz="2000" dirty="0">
              <a:latin typeface="Gil sans mt"/>
              <a:cs typeface="B Nazanin" panose="00000400000000000000" pitchFamily="2" charset="-78"/>
            </a:endParaRPr>
          </a:p>
        </p:txBody>
      </p:sp>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0493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1831170-9445-14D3-D356-1DC1E0F49706}"/>
              </a:ext>
            </a:extLst>
          </p:cNvPr>
          <p:cNvSpPr>
            <a:spLocks noGrp="1"/>
          </p:cNvSpPr>
          <p:nvPr>
            <p:ph type="subTitle" idx="1"/>
          </p:nvPr>
        </p:nvSpPr>
        <p:spPr/>
        <p:txBody>
          <a:bodyPr/>
          <a:lstStyle/>
          <a:p>
            <a:pPr algn="r" rtl="1"/>
            <a:r>
              <a:rPr lang="fa-IR" dirty="0">
                <a:cs typeface="B Nazanin" panose="00000400000000000000" pitchFamily="2" charset="-78"/>
              </a:rPr>
              <a:t>ممکن است شما با این ارور مواجه شوید</a:t>
            </a:r>
            <a:endParaRPr lang="en-US" dirty="0">
              <a:cs typeface="B Nazanin" panose="00000400000000000000" pitchFamily="2" charset="-78"/>
            </a:endParaRPr>
          </a:p>
        </p:txBody>
      </p:sp>
      <p:sp>
        <p:nvSpPr>
          <p:cNvPr id="3" name="Title 2">
            <a:extLst>
              <a:ext uri="{FF2B5EF4-FFF2-40B4-BE49-F238E27FC236}">
                <a16:creationId xmlns:a16="http://schemas.microsoft.com/office/drawing/2014/main" id="{45C2B0A9-B090-5204-FF7C-9934D7612679}"/>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3C4E0CF8-12AE-95E3-EE62-17BFB3C45DB3}"/>
              </a:ext>
            </a:extLst>
          </p:cNvPr>
          <p:cNvPicPr>
            <a:picLocks noChangeAspect="1"/>
          </p:cNvPicPr>
          <p:nvPr/>
        </p:nvPicPr>
        <p:blipFill>
          <a:blip r:embed="rId2"/>
          <a:stretch>
            <a:fillRect/>
          </a:stretch>
        </p:blipFill>
        <p:spPr>
          <a:xfrm>
            <a:off x="906651" y="1671907"/>
            <a:ext cx="6950990" cy="2131065"/>
          </a:xfrm>
          <a:prstGeom prst="rect">
            <a:avLst/>
          </a:prstGeom>
        </p:spPr>
      </p:pic>
    </p:spTree>
    <p:extLst>
      <p:ext uri="{BB962C8B-B14F-4D97-AF65-F5344CB8AC3E}">
        <p14:creationId xmlns:p14="http://schemas.microsoft.com/office/powerpoint/2010/main" val="3368249354"/>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1628</TotalTime>
  <Words>1534</Words>
  <Application>Microsoft Office PowerPoint</Application>
  <PresentationFormat>On-screen Show (16:9)</PresentationFormat>
  <Paragraphs>157</Paragraphs>
  <Slides>67</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67</vt:i4>
      </vt:variant>
    </vt:vector>
  </HeadingPairs>
  <TitlesOfParts>
    <vt:vector size="82" baseType="lpstr">
      <vt:lpstr>B Nazanin</vt:lpstr>
      <vt:lpstr>SDF</vt:lpstr>
      <vt:lpstr>Gil sans mt</vt:lpstr>
      <vt:lpstr>Google Sans</vt:lpstr>
      <vt:lpstr>IRANSansWeb_FaNum</vt:lpstr>
      <vt:lpstr>Poppins</vt:lpstr>
      <vt:lpstr>Wingdings</vt:lpstr>
      <vt:lpstr>Arial Unicode MS</vt:lpstr>
      <vt:lpstr>Open Sans</vt:lpstr>
      <vt:lpstr>ui-sans-serif</vt:lpstr>
      <vt:lpstr>IBM Plex Mono</vt:lpstr>
      <vt:lpstr>Arial</vt:lpstr>
      <vt:lpstr>Segoe UI Variable Small</vt:lpstr>
      <vt:lpstr>Verdana</vt:lpstr>
      <vt:lpstr>Introduction to Coding Workshop by Slidesgo</vt:lpstr>
      <vt:lpstr>WorkShop 01</vt:lpstr>
      <vt:lpstr>JDK JRE JVM</vt:lpstr>
      <vt:lpstr>JDK </vt:lpstr>
      <vt:lpstr>JVM</vt:lpstr>
      <vt:lpstr>JRE</vt:lpstr>
      <vt:lpstr>PowerPoint Presentation</vt:lpstr>
      <vt:lpstr>Compile and run in terminal</vt:lpstr>
      <vt:lpstr>PowerPoint Presentation</vt:lpstr>
      <vt:lpstr>PowerPoint Presentation</vt:lpstr>
      <vt:lpstr>fix?</vt:lpstr>
      <vt:lpstr>Solution 1 </vt:lpstr>
      <vt:lpstr>Solution 2</vt:lpstr>
      <vt:lpstr>conditions</vt:lpstr>
      <vt:lpstr>If , else , else if</vt:lpstr>
      <vt:lpstr>Switch case </vt:lpstr>
      <vt:lpstr>PowerPoint Presentation</vt:lpstr>
      <vt:lpstr>Enhanced Switch</vt:lpstr>
      <vt:lpstr>Ternary statement </vt:lpstr>
      <vt:lpstr>loops</vt:lpstr>
      <vt:lpstr>For loop</vt:lpstr>
      <vt:lpstr>for each</vt:lpstr>
      <vt:lpstr>while</vt:lpstr>
      <vt:lpstr>Do while</vt:lpstr>
      <vt:lpstr>DATA TYPES</vt:lpstr>
      <vt:lpstr>PowerPoint Presentation</vt:lpstr>
      <vt:lpstr>PowerPoint Presentation</vt:lpstr>
      <vt:lpstr>PowerPoint Presentation</vt:lpstr>
      <vt:lpstr>PowerPoint Presentation</vt:lpstr>
      <vt:lpstr>String </vt:lpstr>
      <vt:lpstr>PowerPoint Presentation</vt:lpstr>
      <vt:lpstr>String method</vt:lpstr>
      <vt:lpstr>Variable name </vt:lpstr>
      <vt:lpstr>PascalCase</vt:lpstr>
      <vt:lpstr>camelCase</vt:lpstr>
      <vt:lpstr>Naming variable</vt:lpstr>
      <vt:lpstr>input</vt:lpstr>
      <vt:lpstr>java.util.scanner</vt:lpstr>
      <vt:lpstr>PowerPoint Presentation</vt:lpstr>
      <vt:lpstr>Input types</vt:lpstr>
      <vt:lpstr>Example:</vt:lpstr>
      <vt:lpstr>notes</vt:lpstr>
      <vt:lpstr>Git</vt:lpstr>
      <vt:lpstr>Version control system</vt:lpstr>
      <vt:lpstr>Version control system</vt:lpstr>
      <vt:lpstr>PowerPoint Presentation</vt:lpstr>
      <vt:lpstr>Area</vt:lpstr>
      <vt:lpstr>Making github repository</vt:lpstr>
      <vt:lpstr>PowerPoint Presentation</vt:lpstr>
      <vt:lpstr>PowerPoint Presentation</vt:lpstr>
      <vt:lpstr>Git init</vt:lpstr>
      <vt:lpstr>… </vt:lpstr>
      <vt:lpstr>Git remote </vt:lpstr>
      <vt:lpstr>PowerPoint Presentation</vt:lpstr>
      <vt:lpstr>Git status </vt:lpstr>
      <vt:lpstr>PowerPoint Presentation</vt:lpstr>
      <vt:lpstr>Git add</vt:lpstr>
      <vt:lpstr>PowerPoint Presentation</vt:lpstr>
      <vt:lpstr>Git commit</vt:lpstr>
      <vt:lpstr>Git log</vt:lpstr>
      <vt:lpstr>Git push               Git pull </vt:lpstr>
      <vt:lpstr>Git ignore</vt:lpstr>
      <vt:lpstr>How to use?</vt:lpstr>
      <vt:lpstr>Branch</vt:lpstr>
      <vt:lpstr>branch</vt:lpstr>
      <vt:lpstr>Git branch</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 Workshop</dc:title>
  <dc:creator>amir abbas Entezari</dc:creator>
  <cp:lastModifiedBy>amir abbas Entezari</cp:lastModifiedBy>
  <cp:revision>15</cp:revision>
  <dcterms:modified xsi:type="dcterms:W3CDTF">2025-03-13T20:40:42Z</dcterms:modified>
</cp:coreProperties>
</file>