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omments/comment1.xml" ContentType="application/vnd.openxmlformats-officedocument.presentationml.comments+xml"/>
  <Override PartName="/ppt/notesSlides/notesSlide27.xml" ContentType="application/vnd.openxmlformats-officedocument.presentationml.notesSlide+xml"/>
  <Override PartName="/ppt/comments/comment2.xml" ContentType="application/vnd.openxmlformats-officedocument.presentationml.comments+xml"/>
  <Override PartName="/ppt/notesSlides/notesSlide28.xml" ContentType="application/vnd.openxmlformats-officedocument.presentationml.notesSlide+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30"/>
  </p:notesMasterIdLst>
  <p:sldIdLst>
    <p:sldId id="256" r:id="rId2"/>
    <p:sldId id="257" r:id="rId3"/>
    <p:sldId id="258" r:id="rId4"/>
    <p:sldId id="260" r:id="rId5"/>
    <p:sldId id="307" r:id="rId6"/>
    <p:sldId id="308" r:id="rId7"/>
    <p:sldId id="309" r:id="rId8"/>
    <p:sldId id="310" r:id="rId9"/>
    <p:sldId id="322" r:id="rId10"/>
    <p:sldId id="311" r:id="rId11"/>
    <p:sldId id="312" r:id="rId12"/>
    <p:sldId id="323" r:id="rId13"/>
    <p:sldId id="317" r:id="rId14"/>
    <p:sldId id="324" r:id="rId15"/>
    <p:sldId id="325" r:id="rId16"/>
    <p:sldId id="327" r:id="rId17"/>
    <p:sldId id="326" r:id="rId18"/>
    <p:sldId id="328" r:id="rId19"/>
    <p:sldId id="313" r:id="rId20"/>
    <p:sldId id="318" r:id="rId21"/>
    <p:sldId id="319" r:id="rId22"/>
    <p:sldId id="321" r:id="rId23"/>
    <p:sldId id="329" r:id="rId24"/>
    <p:sldId id="330" r:id="rId25"/>
    <p:sldId id="331" r:id="rId26"/>
    <p:sldId id="320" r:id="rId27"/>
    <p:sldId id="333" r:id="rId28"/>
    <p:sldId id="332" r:id="rId29"/>
  </p:sldIdLst>
  <p:sldSz cx="9144000" cy="5143500" type="screen16x9"/>
  <p:notesSz cx="6858000" cy="9144000"/>
  <p:embeddedFontLst>
    <p:embeddedFont>
      <p:font typeface="B Nazanin" panose="00000400000000000000" pitchFamily="2" charset="-78"/>
      <p:regular r:id="rId31"/>
    </p:embeddedFont>
    <p:embeddedFont>
      <p:font typeface="B Roya" panose="00000400000000000000" pitchFamily="2" charset="-78"/>
      <p:regular r:id="rId32"/>
      <p:bold r:id="rId33"/>
    </p:embeddedFont>
    <p:embeddedFont>
      <p:font typeface="B Zar" panose="00000400000000000000" pitchFamily="2" charset="-78"/>
      <p:regular r:id="rId34"/>
      <p:bold r:id="rId35"/>
    </p:embeddedFont>
    <p:embeddedFont>
      <p:font typeface="Gill Sans MT" panose="020B0502020104020203" pitchFamily="34" charset="0"/>
      <p:regular r:id="rId36"/>
      <p:bold r:id="rId37"/>
      <p:italic r:id="rId38"/>
      <p:boldItalic r:id="rId39"/>
    </p:embeddedFont>
    <p:embeddedFont>
      <p:font typeface="IBM Plex Mono" panose="020B0509050203000203" pitchFamily="49" charset="0"/>
      <p:regular r:id="rId40"/>
      <p:bold r:id="rId41"/>
      <p:italic r:id="rId42"/>
      <p:boldItalic r:id="rId43"/>
    </p:embeddedFont>
    <p:embeddedFont>
      <p:font typeface="Poppins" panose="00000500000000000000" pitchFamily="2" charset="0"/>
      <p:regular r:id="rId44"/>
      <p:bold r:id="rId45"/>
      <p:italic r:id="rId46"/>
      <p:boldItalic r:id="rId47"/>
    </p:embeddedFont>
    <p:embeddedFont>
      <p:font typeface="Roboto Condensed Light" panose="02000000000000000000" pitchFamily="2" charset="0"/>
      <p:regular r:id="rId48"/>
      <p:italic r:id="rId49"/>
    </p:embeddedFont>
    <p:embeddedFont>
      <p:font typeface="Source Code Pro" panose="020B0509030403020204" pitchFamily="49"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ian Kheirandish" initials="AK" lastIdx="3" clrIdx="0">
    <p:extLst>
      <p:ext uri="{19B8F6BF-5375-455C-9EA6-DF929625EA0E}">
        <p15:presenceInfo xmlns:p15="http://schemas.microsoft.com/office/powerpoint/2012/main" userId="007983d598618d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39113"/>
    <a:srgbClr val="966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87DF95-72C4-4479-A1F8-2CCB52859A7A}">
  <a:tblStyle styleId="{D087DF95-72C4-4479-A1F8-2CCB52859A7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202" y="-21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font" Target="fonts/font20.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font" Target="fonts/font23.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2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font" Target="fonts/font19.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font" Target="fonts/font22.fntdata"/></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3-13T21:06:01.615" idx="1">
    <p:pos x="10" y="10"/>
    <p:text/>
    <p:extLst>
      <p:ext uri="{C676402C-5697-4E1C-873F-D02D1690AC5C}">
        <p15:threadingInfo xmlns:p15="http://schemas.microsoft.com/office/powerpoint/2012/main" timeZoneBias="-21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3-13T21:06:01.615" idx="3">
    <p:pos x="10" y="10"/>
    <p:text/>
    <p:extLst>
      <p:ext uri="{C676402C-5697-4E1C-873F-D02D1690AC5C}">
        <p15:threadingInfo xmlns:p15="http://schemas.microsoft.com/office/powerpoint/2012/main" timeZoneBias="-21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5-03-13T21:06:01.615" idx="2">
    <p:pos x="10" y="10"/>
    <p:text/>
    <p:extLst>
      <p:ext uri="{C676402C-5697-4E1C-873F-D02D1690AC5C}">
        <p15:threadingInfo xmlns:p15="http://schemas.microsoft.com/office/powerpoint/2012/main" timeZoneBias="-21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95D4DB43-52F2-83A9-35B9-B0426F44FB2B}"/>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9F285297-3851-9879-9E53-FBA847DFDEB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8F99C601-3574-DC97-011C-AEE2DA9F799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7517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060C0DE4-E7AA-CFC9-919B-5E08159B2A84}"/>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B3BD44C4-55CF-878E-74A5-285C3046DF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4675B4C3-E6A3-51A1-3532-C8BAFA5D61F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6234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E0C2A645-346D-2811-56CB-F16C5CBC3B33}"/>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5B5DADDC-53D2-73E2-A2C8-96D011E7DC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7A2D9DF6-5B39-58E9-3779-82B34A70FA9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034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73F39B23-7132-43AA-8873-C13A866EF1C7}"/>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1E116406-AE45-DDC5-D2ED-28A46170E6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7FA48D89-4D83-4EC5-5893-F46023B79C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5379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0299EC70-4B1E-3531-4AF3-D7B25F961FEF}"/>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983A6C83-DD38-CB70-0614-3588F9266B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4B6148CF-1CA1-345F-3F5E-7484CBBCC3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7708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9F3A9470-19A4-DEEF-717A-019B9D8AE5FF}"/>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4474A659-2751-F1E9-182A-B1A57B56025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BE1E5B32-356D-2DFF-9E81-1CB08D449CB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4956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34B7EE55-AAB3-B3A8-CAFD-CEFD9999F866}"/>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BFABBCDA-4127-B003-3976-C16D25CDC44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443DDC5C-745C-6BC3-119F-EDE535DC30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3842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7E2BE046-50F2-2EB3-1C58-CE1FCF128A6C}"/>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6062B231-60FC-CAD7-D20D-83576975B07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8D5B7A18-CAE9-077A-55AC-DCA5370271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6105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536FE597-50FC-16B1-4A4D-CF6CD9175C78}"/>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14579367-64E0-4961-03A3-80E9428E31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20D4B6F5-57BA-CDE6-C0AA-C7B4026A42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8377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D3CF908C-151C-F11C-2883-2CF9F9A07D5F}"/>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1E420692-3F0E-B7AC-F5A3-6BEEC835AFD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BB388798-768F-1579-1C51-527B36ACAF1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1951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4"/>
        <p:cNvGrpSpPr/>
        <p:nvPr/>
      </p:nvGrpSpPr>
      <p:grpSpPr>
        <a:xfrm>
          <a:off x="0" y="0"/>
          <a:ext cx="0" cy="0"/>
          <a:chOff x="0" y="0"/>
          <a:chExt cx="0" cy="0"/>
        </a:xfrm>
      </p:grpSpPr>
      <p:sp>
        <p:nvSpPr>
          <p:cNvPr id="1455" name="Google Shape;1455;g24ed99bf1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6" name="Google Shape;1456;g24ed99bf1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D69725C9-1E2C-5A35-BB8A-862970DAC91C}"/>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611DE7B6-1F87-CD83-1474-3FBD3A1FDA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0CFB43DE-CF9C-B852-9555-A0EAB8C318A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14270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A6674C29-C725-93BB-7CD1-EA6A07DA7CF4}"/>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BFF66982-DA5E-CAE7-CE9F-13C786DD55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37296C09-56E2-9627-BACB-7A2D7038F5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51477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54D8EB63-B8A7-7E4F-42EA-68FFDFFB93E8}"/>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3F2AB386-C2A8-A4C3-1F8A-EB4DB46E96C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D84D1FBD-46E0-E4BE-495D-82D732EBBF6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77542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B7CE43FC-F477-4586-49E6-3CF40841E720}"/>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DAB2A2FB-4FDA-2E6E-2A85-40C2543889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70528E54-ED46-2A04-C76E-F61F0823A2C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82700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609DA659-071B-5597-4B7C-9EEB16D73CAD}"/>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0CBF75D7-A9E7-290F-F5FC-F657E27D5FC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FBBDED3C-F669-8545-CBDF-DE17509D7A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04250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FC3C58CF-C5E4-4AE2-8E26-6FFB0743BE7D}"/>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0F05640B-3DA7-7992-7A73-74E46DBBB3F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CEBC5797-1124-491C-F85F-F02A3BBBDE2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38675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0DACEB99-9F3B-4504-5011-02F2F718695A}"/>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E3666424-360B-BE0F-0557-D0745CE1B33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E9170B1F-C819-0942-1D7B-6429BB40EC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14511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0D6D525D-4516-4077-839F-8FBF81B9D118}"/>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7EB097EB-556B-4C20-E2BB-A582735557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899D4BE1-722C-1A06-65C0-6C1F72488BF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52352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9D7B8E49-7F10-20CF-4D92-E6DA93F0B258}"/>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D34747E7-76A6-DF26-2CFF-4E034D5B170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631B08DC-6358-BA88-D594-E1657C231F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7360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3D5A59F9-F46C-8A70-3B6C-646636ACD7E0}"/>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3E708126-E675-4EF4-0E85-081CA9B8B4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4EE66D71-05D3-E121-EDCC-9FE0B477ACC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5004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E2CB6EBA-733C-9397-EBD6-4DD80AC204A9}"/>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FC7D6FB5-81E2-D654-03DD-08B4694981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96A822FC-E520-72FA-FFD7-CD12B4E3BE4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5927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A280F942-C380-9BDD-1AAC-BFE93DDF52CC}"/>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B041F2A4-5C36-77A8-D4B8-13CC29A1CA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02B2AF2E-5D6C-A969-94D9-1CAF20F5779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506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BC528587-282E-16D7-6EB0-CB26E5515D01}"/>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35C17E58-EC76-1084-D888-1005893D67A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8329FA7A-CFCD-03F9-F875-089D927B6D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3699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FDE9FDC8-7331-38F6-E9CB-56435D045C64}"/>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7AA2E5FC-33A6-E975-2521-CE595912593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B47E4798-30A1-4363-4AB5-10A5DE8E24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42519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chemeClr val="dk1"/>
              </a:buClr>
              <a:buSzPts val="5200"/>
              <a:buNone/>
              <a:defRPr sz="5200">
                <a:solidFill>
                  <a:schemeClr val="dk1"/>
                </a:solidFill>
              </a:defRPr>
            </a:lvl2pPr>
            <a:lvl3pPr lvl="2" algn="ctr">
              <a:spcBef>
                <a:spcPts val="0"/>
              </a:spcBef>
              <a:spcAft>
                <a:spcPts val="0"/>
              </a:spcAft>
              <a:buClr>
                <a:schemeClr val="dk1"/>
              </a:buClr>
              <a:buSzPts val="5200"/>
              <a:buNone/>
              <a:defRPr sz="5200">
                <a:solidFill>
                  <a:schemeClr val="dk1"/>
                </a:solidFill>
              </a:defRPr>
            </a:lvl3pPr>
            <a:lvl4pPr lvl="3" algn="ctr">
              <a:spcBef>
                <a:spcPts val="0"/>
              </a:spcBef>
              <a:spcAft>
                <a:spcPts val="0"/>
              </a:spcAft>
              <a:buClr>
                <a:schemeClr val="dk1"/>
              </a:buClr>
              <a:buSzPts val="5200"/>
              <a:buNone/>
              <a:defRPr sz="5200">
                <a:solidFill>
                  <a:schemeClr val="dk1"/>
                </a:solidFill>
              </a:defRPr>
            </a:lvl4pPr>
            <a:lvl5pPr lvl="4" algn="ctr">
              <a:spcBef>
                <a:spcPts val="0"/>
              </a:spcBef>
              <a:spcAft>
                <a:spcPts val="0"/>
              </a:spcAft>
              <a:buClr>
                <a:schemeClr val="dk1"/>
              </a:buClr>
              <a:buSzPts val="5200"/>
              <a:buNone/>
              <a:defRPr sz="5200">
                <a:solidFill>
                  <a:schemeClr val="dk1"/>
                </a:solidFill>
              </a:defRPr>
            </a:lvl5pPr>
            <a:lvl6pPr lvl="5" algn="ctr">
              <a:spcBef>
                <a:spcPts val="0"/>
              </a:spcBef>
              <a:spcAft>
                <a:spcPts val="0"/>
              </a:spcAft>
              <a:buClr>
                <a:schemeClr val="dk1"/>
              </a:buClr>
              <a:buSzPts val="5200"/>
              <a:buNone/>
              <a:defRPr sz="5200">
                <a:solidFill>
                  <a:schemeClr val="dk1"/>
                </a:solidFill>
              </a:defRPr>
            </a:lvl6pPr>
            <a:lvl7pPr lvl="6" algn="ctr">
              <a:spcBef>
                <a:spcPts val="0"/>
              </a:spcBef>
              <a:spcAft>
                <a:spcPts val="0"/>
              </a:spcAft>
              <a:buClr>
                <a:schemeClr val="dk1"/>
              </a:buClr>
              <a:buSzPts val="5200"/>
              <a:buNone/>
              <a:defRPr sz="5200">
                <a:solidFill>
                  <a:schemeClr val="dk1"/>
                </a:solidFill>
              </a:defRPr>
            </a:lvl7pPr>
            <a:lvl8pPr lvl="7" algn="ctr">
              <a:spcBef>
                <a:spcPts val="0"/>
              </a:spcBef>
              <a:spcAft>
                <a:spcPts val="0"/>
              </a:spcAft>
              <a:buClr>
                <a:schemeClr val="dk1"/>
              </a:buClr>
              <a:buSzPts val="5200"/>
              <a:buNone/>
              <a:defRPr sz="5200">
                <a:solidFill>
                  <a:schemeClr val="dk1"/>
                </a:solidFill>
              </a:defRPr>
            </a:lvl8pPr>
            <a:lvl9pPr lvl="8" algn="ctr">
              <a:spcBef>
                <a:spcPts val="0"/>
              </a:spcBef>
              <a:spcAft>
                <a:spcPts val="0"/>
              </a:spcAft>
              <a:buClr>
                <a:schemeClr val="dk1"/>
              </a:buClr>
              <a:buSzPts val="5200"/>
              <a:buNone/>
              <a:defRPr sz="5200">
                <a:solidFill>
                  <a:schemeClr val="dk1"/>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0"/>
        <p:cNvGrpSpPr/>
        <p:nvPr/>
      </p:nvGrpSpPr>
      <p:grpSpPr>
        <a:xfrm>
          <a:off x="0" y="0"/>
          <a:ext cx="0" cy="0"/>
          <a:chOff x="0" y="0"/>
          <a:chExt cx="0" cy="0"/>
        </a:xfrm>
      </p:grpSpPr>
      <p:sp>
        <p:nvSpPr>
          <p:cNvPr id="141" name="Google Shape;14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4"/>
          <p:cNvSpPr txBox="1">
            <a:spLocks noGrp="1"/>
          </p:cNvSpPr>
          <p:nvPr>
            <p:ph type="body" idx="1"/>
          </p:nvPr>
        </p:nvSpPr>
        <p:spPr>
          <a:xfrm>
            <a:off x="720000" y="1139551"/>
            <a:ext cx="7704000" cy="411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AutoNum type="arabicPeriod"/>
              <a:defRPr>
                <a:solidFill>
                  <a:srgbClr val="191919"/>
                </a:solidFill>
              </a:defRPr>
            </a:lvl1pPr>
            <a:lvl2pPr marL="914400" lvl="1"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2pPr>
            <a:lvl3pPr marL="1371600" lvl="2"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3pPr>
            <a:lvl4pPr marL="1828800" lvl="3"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4pPr>
            <a:lvl5pPr marL="2286000" lvl="4"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5pPr>
            <a:lvl6pPr marL="2743200" lvl="5"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6pPr>
            <a:lvl7pPr marL="3200400" lvl="6"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7pPr>
            <a:lvl8pPr marL="3657600" lvl="7"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8pPr>
            <a:lvl9pPr marL="4114800" lvl="8"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9pPr>
          </a:lstStyle>
          <a:p>
            <a:endParaRPr/>
          </a:p>
        </p:txBody>
      </p:sp>
      <p:grpSp>
        <p:nvGrpSpPr>
          <p:cNvPr id="143" name="Google Shape;143;p4"/>
          <p:cNvGrpSpPr/>
          <p:nvPr/>
        </p:nvGrpSpPr>
        <p:grpSpPr>
          <a:xfrm>
            <a:off x="7365150" y="-1147799"/>
            <a:ext cx="3733124" cy="6537004"/>
            <a:chOff x="7212750" y="-1147799"/>
            <a:chExt cx="3733124" cy="6537004"/>
          </a:xfrm>
        </p:grpSpPr>
        <p:pic>
          <p:nvPicPr>
            <p:cNvPr id="144" name="Google Shape;144;p4"/>
            <p:cNvPicPr preferRelativeResize="0"/>
            <p:nvPr/>
          </p:nvPicPr>
          <p:blipFill rotWithShape="1">
            <a:blip r:embed="rId2">
              <a:alphaModFix/>
            </a:blip>
            <a:srcRect l="16960" t="24718" r="7121" b="26177"/>
            <a:stretch/>
          </p:blipFill>
          <p:spPr>
            <a:xfrm>
              <a:off x="7212750" y="-1147799"/>
              <a:ext cx="3733124" cy="2849200"/>
            </a:xfrm>
            <a:prstGeom prst="rect">
              <a:avLst/>
            </a:prstGeom>
            <a:noFill/>
            <a:ln>
              <a:noFill/>
            </a:ln>
          </p:spPr>
        </p:pic>
        <p:grpSp>
          <p:nvGrpSpPr>
            <p:cNvPr id="145" name="Google Shape;145;p4"/>
            <p:cNvGrpSpPr/>
            <p:nvPr/>
          </p:nvGrpSpPr>
          <p:grpSpPr>
            <a:xfrm>
              <a:off x="7392021" y="539499"/>
              <a:ext cx="1518472" cy="3030657"/>
              <a:chOff x="7785196" y="342199"/>
              <a:chExt cx="1518472" cy="3030657"/>
            </a:xfrm>
          </p:grpSpPr>
          <p:sp>
            <p:nvSpPr>
              <p:cNvPr id="146" name="Google Shape;146;p4"/>
              <p:cNvSpPr/>
              <p:nvPr/>
            </p:nvSpPr>
            <p:spPr>
              <a:xfrm rot="10800000">
                <a:off x="7882621" y="5394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rot="10800000">
                <a:off x="7785196" y="3421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4"/>
            <p:cNvSpPr/>
            <p:nvPr/>
          </p:nvSpPr>
          <p:spPr>
            <a:xfrm rot="5400000">
              <a:off x="8098189" y="-87718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 name="Google Shape;149;p4"/>
            <p:cNvGrpSpPr/>
            <p:nvPr/>
          </p:nvGrpSpPr>
          <p:grpSpPr>
            <a:xfrm>
              <a:off x="7740801" y="270000"/>
              <a:ext cx="3153315" cy="5119205"/>
              <a:chOff x="7740801" y="270000"/>
              <a:chExt cx="3153315" cy="5119205"/>
            </a:xfrm>
          </p:grpSpPr>
          <p:sp>
            <p:nvSpPr>
              <p:cNvPr id="150" name="Google Shape;150;p4"/>
              <p:cNvSpPr/>
              <p:nvPr/>
            </p:nvSpPr>
            <p:spPr>
              <a:xfrm>
                <a:off x="7740801" y="27000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4"/>
              <p:cNvGrpSpPr/>
              <p:nvPr/>
            </p:nvGrpSpPr>
            <p:grpSpPr>
              <a:xfrm>
                <a:off x="8192886" y="4736397"/>
                <a:ext cx="134004" cy="134004"/>
                <a:chOff x="8356813" y="1074288"/>
                <a:chExt cx="351900" cy="351900"/>
              </a:xfrm>
            </p:grpSpPr>
            <p:sp>
              <p:nvSpPr>
                <p:cNvPr id="152" name="Google Shape;152;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4"/>
              <p:cNvGrpSpPr/>
              <p:nvPr/>
            </p:nvGrpSpPr>
            <p:grpSpPr>
              <a:xfrm>
                <a:off x="8788211" y="3794722"/>
                <a:ext cx="134004" cy="134004"/>
                <a:chOff x="8356813" y="1074288"/>
                <a:chExt cx="351900" cy="351900"/>
              </a:xfrm>
            </p:grpSpPr>
            <p:sp>
              <p:nvSpPr>
                <p:cNvPr id="155" name="Google Shape;155;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8654186" y="2424672"/>
                <a:ext cx="134004" cy="134004"/>
                <a:chOff x="8356813" y="1074288"/>
                <a:chExt cx="351900" cy="351900"/>
              </a:xfrm>
            </p:grpSpPr>
            <p:sp>
              <p:nvSpPr>
                <p:cNvPr id="158" name="Google Shape;158;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60" name="Google Shape;160;p4"/>
          <p:cNvGrpSpPr/>
          <p:nvPr/>
        </p:nvGrpSpPr>
        <p:grpSpPr>
          <a:xfrm rot="-2529045">
            <a:off x="105741" y="3680210"/>
            <a:ext cx="591691" cy="2260270"/>
            <a:chOff x="-132364" y="1829399"/>
            <a:chExt cx="591677" cy="2260214"/>
          </a:xfrm>
        </p:grpSpPr>
        <p:sp>
          <p:nvSpPr>
            <p:cNvPr id="161" name="Google Shape;161;p4"/>
            <p:cNvSpPr/>
            <p:nvPr/>
          </p:nvSpPr>
          <p:spPr>
            <a:xfrm rot="10800000">
              <a:off x="62461"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rot="10800000">
              <a:off x="-132364"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4"/>
          <p:cNvGrpSpPr/>
          <p:nvPr/>
        </p:nvGrpSpPr>
        <p:grpSpPr>
          <a:xfrm>
            <a:off x="-520148" y="-573164"/>
            <a:ext cx="1502291" cy="2806842"/>
            <a:chOff x="-367748" y="-573164"/>
            <a:chExt cx="1502291" cy="2806842"/>
          </a:xfrm>
        </p:grpSpPr>
        <p:grpSp>
          <p:nvGrpSpPr>
            <p:cNvPr id="164" name="Google Shape;164;p4"/>
            <p:cNvGrpSpPr/>
            <p:nvPr/>
          </p:nvGrpSpPr>
          <p:grpSpPr>
            <a:xfrm rot="10800000">
              <a:off x="-191449" y="1507557"/>
              <a:ext cx="904666" cy="726121"/>
              <a:chOff x="7945225" y="4302000"/>
              <a:chExt cx="904666" cy="726121"/>
            </a:xfrm>
          </p:grpSpPr>
          <p:sp>
            <p:nvSpPr>
              <p:cNvPr id="165" name="Google Shape;165;p4"/>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4"/>
            <p:cNvSpPr/>
            <p:nvPr/>
          </p:nvSpPr>
          <p:spPr>
            <a:xfrm>
              <a:off x="152767" y="-5725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6579" y="-57316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4"/>
            <p:cNvGrpSpPr/>
            <p:nvPr/>
          </p:nvGrpSpPr>
          <p:grpSpPr>
            <a:xfrm rot="10800000">
              <a:off x="-367748" y="-467133"/>
              <a:ext cx="699928" cy="1651024"/>
              <a:chOff x="8337812" y="3492483"/>
              <a:chExt cx="699928" cy="1651024"/>
            </a:xfrm>
          </p:grpSpPr>
          <p:sp>
            <p:nvSpPr>
              <p:cNvPr id="171" name="Google Shape;171;p4"/>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4"/>
        <p:cNvGrpSpPr/>
        <p:nvPr/>
      </p:nvGrpSpPr>
      <p:grpSpPr>
        <a:xfrm>
          <a:off x="0" y="0"/>
          <a:ext cx="0" cy="0"/>
          <a:chOff x="0" y="0"/>
          <a:chExt cx="0" cy="0"/>
        </a:xfrm>
      </p:grpSpPr>
      <p:sp>
        <p:nvSpPr>
          <p:cNvPr id="495" name="Google Shape;4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96" name="Google Shape;496;p13"/>
          <p:cNvSpPr txBox="1">
            <a:spLocks noGrp="1"/>
          </p:cNvSpPr>
          <p:nvPr>
            <p:ph type="subTitle" idx="1"/>
          </p:nvPr>
        </p:nvSpPr>
        <p:spPr>
          <a:xfrm>
            <a:off x="7200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7" name="Google Shape;497;p13"/>
          <p:cNvSpPr txBox="1">
            <a:spLocks noGrp="1"/>
          </p:cNvSpPr>
          <p:nvPr>
            <p:ph type="subTitle" idx="2"/>
          </p:nvPr>
        </p:nvSpPr>
        <p:spPr>
          <a:xfrm>
            <a:off x="43667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8" name="Google Shape;498;p13"/>
          <p:cNvSpPr txBox="1">
            <a:spLocks noGrp="1"/>
          </p:cNvSpPr>
          <p:nvPr>
            <p:ph type="subTitle" idx="3"/>
          </p:nvPr>
        </p:nvSpPr>
        <p:spPr>
          <a:xfrm>
            <a:off x="7200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9" name="Google Shape;499;p13"/>
          <p:cNvSpPr txBox="1">
            <a:spLocks noGrp="1"/>
          </p:cNvSpPr>
          <p:nvPr>
            <p:ph type="subTitle" idx="4"/>
          </p:nvPr>
        </p:nvSpPr>
        <p:spPr>
          <a:xfrm>
            <a:off x="43667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0" name="Google Shape;500;p13"/>
          <p:cNvSpPr txBox="1">
            <a:spLocks noGrp="1"/>
          </p:cNvSpPr>
          <p:nvPr>
            <p:ph type="title" idx="5" hasCustomPrompt="1"/>
          </p:nvPr>
        </p:nvSpPr>
        <p:spPr>
          <a:xfrm>
            <a:off x="720003"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a:spLocks noGrp="1"/>
          </p:cNvSpPr>
          <p:nvPr>
            <p:ph type="title" idx="6" hasCustomPrompt="1"/>
          </p:nvPr>
        </p:nvSpPr>
        <p:spPr>
          <a:xfrm>
            <a:off x="720003"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a:spLocks noGrp="1"/>
          </p:cNvSpPr>
          <p:nvPr>
            <p:ph type="title" idx="7" hasCustomPrompt="1"/>
          </p:nvPr>
        </p:nvSpPr>
        <p:spPr>
          <a:xfrm>
            <a:off x="4366698"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a:spLocks noGrp="1"/>
          </p:cNvSpPr>
          <p:nvPr>
            <p:ph type="title" idx="8" hasCustomPrompt="1"/>
          </p:nvPr>
        </p:nvSpPr>
        <p:spPr>
          <a:xfrm>
            <a:off x="4366698"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5" name="Google Shape;505;p13"/>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6" name="Google Shape;506;p13"/>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507" name="Google Shape;507;p13"/>
          <p:cNvSpPr txBox="1">
            <a:spLocks noGrp="1"/>
          </p:cNvSpPr>
          <p:nvPr>
            <p:ph type="subTitle" idx="15"/>
          </p:nvPr>
        </p:nvSpPr>
        <p:spPr>
          <a:xfrm>
            <a:off x="4366698"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rot="-2700000" flipH="1">
              <a:off x="7289785" y="-1246897"/>
              <a:ext cx="2552124" cy="3347490"/>
              <a:chOff x="2976325" y="908175"/>
              <a:chExt cx="4028179" cy="5283555"/>
            </a:xfrm>
          </p:grpSpPr>
          <p:sp>
            <p:nvSpPr>
              <p:cNvPr id="535" name="Google Shape;535;p1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13"/>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2" name="Google Shape;542;p13"/>
            <p:cNvCxnSpPr/>
            <p:nvPr/>
          </p:nvCxnSpPr>
          <p:spPr>
            <a:xfrm rot="10800000">
              <a:off x="783712" y="-601348"/>
              <a:ext cx="0" cy="1795200"/>
            </a:xfrm>
            <a:prstGeom prst="straightConnector1">
              <a:avLst/>
            </a:prstGeom>
            <a:noFill/>
            <a:ln w="9525" cap="flat" cmpd="sng">
              <a:solidFill>
                <a:schemeClr val="dk2"/>
              </a:solidFill>
              <a:prstDash val="solid"/>
              <a:round/>
              <a:headEnd type="none" w="med" len="med"/>
              <a:tailEnd type="none" w="med" len="med"/>
            </a:ln>
          </p:spPr>
        </p:cxnSp>
        <p:sp>
          <p:nvSpPr>
            <p:cNvPr id="543" name="Google Shape;543;p13"/>
            <p:cNvSpPr/>
            <p:nvPr/>
          </p:nvSpPr>
          <p:spPr>
            <a:xfrm>
              <a:off x="1673517" y="2593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759"/>
        <p:cNvGrpSpPr/>
        <p:nvPr/>
      </p:nvGrpSpPr>
      <p:grpSpPr>
        <a:xfrm>
          <a:off x="0" y="0"/>
          <a:ext cx="0" cy="0"/>
          <a:chOff x="0" y="0"/>
          <a:chExt cx="0" cy="0"/>
        </a:xfrm>
      </p:grpSpPr>
      <p:sp>
        <p:nvSpPr>
          <p:cNvPr id="760" name="Google Shape;76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61" name="Google Shape;761;p1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2" name="Google Shape;762;p1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9"/>
            <p:cNvSpPr/>
            <p:nvPr/>
          </p:nvSpPr>
          <p:spPr>
            <a:xfrm>
              <a:off x="7842318" y="13857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9"/>
            <p:cNvSpPr/>
            <p:nvPr/>
          </p:nvSpPr>
          <p:spPr>
            <a:xfrm>
              <a:off x="7734200" y="2571774"/>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9"/>
            <p:cNvSpPr/>
            <p:nvPr/>
          </p:nvSpPr>
          <p:spPr>
            <a:xfrm>
              <a:off x="7758564" y="15500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a:off x="4619858" y="-114577"/>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a:off x="5052808" y="-154439"/>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76" name="Google Shape;776;p19"/>
            <p:cNvPicPr preferRelativeResize="0"/>
            <p:nvPr/>
          </p:nvPicPr>
          <p:blipFill rotWithShape="1">
            <a:blip r:embed="rId2">
              <a:alphaModFix/>
            </a:blip>
            <a:srcRect l="16960" t="24718" r="7121" b="26177"/>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9"/>
            <p:cNvSpPr/>
            <p:nvPr/>
          </p:nvSpPr>
          <p:spPr>
            <a:xfrm rot="-5400000">
              <a:off x="5282230" y="-899603"/>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65" r:id="rId5"/>
    <p:sldLayoutId id="2147483676" r:id="rId6"/>
    <p:sldLayoutId id="214748367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5.xml"/><Relationship Id="rId5" Type="http://schemas.openxmlformats.org/officeDocument/2006/relationships/comments" Target="../comments/comment2.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8.xml"/><Relationship Id="rId1" Type="http://schemas.openxmlformats.org/officeDocument/2006/relationships/slideLayout" Target="../slideLayouts/slideLayout5.xml"/><Relationship Id="rId5" Type="http://schemas.openxmlformats.org/officeDocument/2006/relationships/comments" Target="../comments/comment3.xml"/><Relationship Id="rId4" Type="http://schemas.openxmlformats.org/officeDocument/2006/relationships/image" Target="../media/image21.JP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p:cNvGrpSpPr/>
        <p:nvPr/>
      </p:nvGrpSpPr>
      <p:grpSpPr>
        <a:xfrm>
          <a:off x="0" y="0"/>
          <a:ext cx="0" cy="0"/>
          <a:chOff x="0" y="0"/>
          <a:chExt cx="0" cy="0"/>
        </a:xfrm>
      </p:grpSpPr>
      <p:sp>
        <p:nvSpPr>
          <p:cNvPr id="1431" name="Google Shape;1431;p35"/>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is where your presentation begins</a:t>
            </a:r>
            <a:endParaRPr/>
          </a:p>
        </p:txBody>
      </p:sp>
      <p:sp>
        <p:nvSpPr>
          <p:cNvPr id="1432" name="Google Shape;1432;p35"/>
          <p:cNvSpPr txBox="1">
            <a:spLocks noGrp="1"/>
          </p:cNvSpPr>
          <p:nvPr>
            <p:ph type="ctrTitle"/>
          </p:nvPr>
        </p:nvSpPr>
        <p:spPr>
          <a:xfrm>
            <a:off x="820738" y="-205775"/>
            <a:ext cx="6974700" cy="232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a-IR" dirty="0">
                <a:solidFill>
                  <a:srgbClr val="C39113"/>
                </a:solidFill>
                <a:cs typeface="B Roya" panose="00000400000000000000" pitchFamily="2" charset="-78"/>
              </a:rPr>
              <a:t>کارگاه برنامه </a:t>
            </a:r>
            <a:r>
              <a:rPr lang="fa-IR" dirty="0" err="1">
                <a:solidFill>
                  <a:srgbClr val="C39113"/>
                </a:solidFill>
                <a:cs typeface="B Roya" panose="00000400000000000000" pitchFamily="2" charset="-78"/>
              </a:rPr>
              <a:t>نویسی</a:t>
            </a:r>
            <a:r>
              <a:rPr lang="fa-IR" dirty="0">
                <a:solidFill>
                  <a:srgbClr val="C39113"/>
                </a:solidFill>
                <a:cs typeface="B Roya" panose="00000400000000000000" pitchFamily="2" charset="-78"/>
              </a:rPr>
              <a:t> پیشرفته</a:t>
            </a:r>
            <a:br>
              <a:rPr lang="fa-IR" dirty="0">
                <a:solidFill>
                  <a:srgbClr val="C39113"/>
                </a:solidFill>
                <a:cs typeface="B Roya" panose="00000400000000000000" pitchFamily="2" charset="-78"/>
              </a:rPr>
            </a:br>
            <a:r>
              <a:rPr lang="fa-IR" sz="2000" dirty="0" err="1">
                <a:solidFill>
                  <a:srgbClr val="C39113"/>
                </a:solidFill>
                <a:cs typeface="B Roya" panose="00000400000000000000" pitchFamily="2" charset="-78"/>
              </a:rPr>
              <a:t>دستورکار</a:t>
            </a:r>
            <a:r>
              <a:rPr lang="fa-IR" sz="2000" dirty="0">
                <a:solidFill>
                  <a:srgbClr val="C39113"/>
                </a:solidFill>
                <a:cs typeface="B Roya" panose="00000400000000000000" pitchFamily="2" charset="-78"/>
              </a:rPr>
              <a:t> دوم</a:t>
            </a:r>
            <a:endParaRPr sz="2000" dirty="0">
              <a:solidFill>
                <a:srgbClr val="C39113"/>
              </a:solidFill>
            </a:endParaRPr>
          </a:p>
        </p:txBody>
      </p:sp>
      <p:grpSp>
        <p:nvGrpSpPr>
          <p:cNvPr id="1433" name="Google Shape;1433;p35"/>
          <p:cNvGrpSpPr/>
          <p:nvPr/>
        </p:nvGrpSpPr>
        <p:grpSpPr>
          <a:xfrm>
            <a:off x="1096850" y="3242811"/>
            <a:ext cx="3936683" cy="134070"/>
            <a:chOff x="1096850" y="3242811"/>
            <a:chExt cx="3936683" cy="134070"/>
          </a:xfrm>
        </p:grpSpPr>
        <p:cxnSp>
          <p:nvCxnSpPr>
            <p:cNvPr id="1434" name="Google Shape;1434;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p:cNvGrpSpPr/>
            <p:nvPr/>
          </p:nvGrpSpPr>
          <p:grpSpPr>
            <a:xfrm>
              <a:off x="4899464" y="3242811"/>
              <a:ext cx="134070" cy="134070"/>
              <a:chOff x="8382514" y="1084976"/>
              <a:chExt cx="265800" cy="265800"/>
            </a:xfrm>
          </p:grpSpPr>
          <p:sp>
            <p:nvSpPr>
              <p:cNvPr id="1436" name="Google Shape;1436;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8" name="Google Shape;1438;p35"/>
          <p:cNvGrpSpPr/>
          <p:nvPr/>
        </p:nvGrpSpPr>
        <p:grpSpPr>
          <a:xfrm>
            <a:off x="8017432" y="-313900"/>
            <a:ext cx="134070" cy="1891362"/>
            <a:chOff x="8017432" y="-313900"/>
            <a:chExt cx="134070" cy="1891362"/>
          </a:xfrm>
        </p:grpSpPr>
        <p:sp>
          <p:nvSpPr>
            <p:cNvPr id="1439" name="Google Shape;1439;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0" name="Google Shape;1440;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35"/>
          <p:cNvGrpSpPr/>
          <p:nvPr/>
        </p:nvGrpSpPr>
        <p:grpSpPr>
          <a:xfrm>
            <a:off x="6309526" y="957475"/>
            <a:ext cx="3504715" cy="5119205"/>
            <a:chOff x="6309526" y="836950"/>
            <a:chExt cx="3504715" cy="5119205"/>
          </a:xfrm>
        </p:grpSpPr>
        <p:sp>
          <p:nvSpPr>
            <p:cNvPr id="1443" name="Google Shape;1443;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4" name="Google Shape;1444;p35"/>
            <p:cNvGrpSpPr/>
            <p:nvPr/>
          </p:nvGrpSpPr>
          <p:grpSpPr>
            <a:xfrm>
              <a:off x="7728436" y="3524084"/>
              <a:ext cx="134004" cy="134004"/>
              <a:chOff x="8356813" y="1074288"/>
              <a:chExt cx="351900" cy="351900"/>
            </a:xfrm>
          </p:grpSpPr>
          <p:sp>
            <p:nvSpPr>
              <p:cNvPr id="1445" name="Google Shape;1445;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35"/>
            <p:cNvGrpSpPr/>
            <p:nvPr/>
          </p:nvGrpSpPr>
          <p:grpSpPr>
            <a:xfrm>
              <a:off x="7344361" y="3150259"/>
              <a:ext cx="134004" cy="134004"/>
              <a:chOff x="8356813" y="1074288"/>
              <a:chExt cx="351900" cy="351900"/>
            </a:xfrm>
          </p:grpSpPr>
          <p:sp>
            <p:nvSpPr>
              <p:cNvPr id="1448" name="Google Shape;1448;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5"/>
            <p:cNvGrpSpPr/>
            <p:nvPr/>
          </p:nvGrpSpPr>
          <p:grpSpPr>
            <a:xfrm>
              <a:off x="8337811" y="2464059"/>
              <a:ext cx="134004" cy="134004"/>
              <a:chOff x="8356813" y="1074288"/>
              <a:chExt cx="351900" cy="351900"/>
            </a:xfrm>
          </p:grpSpPr>
          <p:sp>
            <p:nvSpPr>
              <p:cNvPr id="1451" name="Google Shape;1451;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5CF6FF86-D8E8-C798-F7BA-70B1A795949C}"/>
              </a:ext>
            </a:extLst>
          </p:cNvPr>
          <p:cNvSpPr/>
          <p:nvPr/>
        </p:nvSpPr>
        <p:spPr>
          <a:xfrm>
            <a:off x="0" y="2514869"/>
            <a:ext cx="9151088" cy="2527488"/>
          </a:xfrm>
          <a:prstGeom prst="rect">
            <a:avLst/>
          </a:prstGeom>
          <a:solidFill>
            <a:srgbClr val="966A1A"/>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 name="Group 2">
            <a:extLst>
              <a:ext uri="{FF2B5EF4-FFF2-40B4-BE49-F238E27FC236}">
                <a16:creationId xmlns:a16="http://schemas.microsoft.com/office/drawing/2014/main" id="{CE2478A8-1C41-232A-C1CD-131620E70AC2}"/>
              </a:ext>
            </a:extLst>
          </p:cNvPr>
          <p:cNvGrpSpPr/>
          <p:nvPr/>
        </p:nvGrpSpPr>
        <p:grpSpPr>
          <a:xfrm>
            <a:off x="3701377" y="4326194"/>
            <a:ext cx="1741245" cy="621330"/>
            <a:chOff x="9190651" y="3208961"/>
            <a:chExt cx="2402122" cy="844673"/>
          </a:xfrm>
        </p:grpSpPr>
        <p:pic>
          <p:nvPicPr>
            <p:cNvPr id="4" name="Picture 3" descr="Amirkabir University of Technology - Department of Computer Engineering">
              <a:extLst>
                <a:ext uri="{FF2B5EF4-FFF2-40B4-BE49-F238E27FC236}">
                  <a16:creationId xmlns:a16="http://schemas.microsoft.com/office/drawing/2014/main" id="{BB2EA596-C5BC-5F68-6839-5DF527BA4D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5463" y="3239203"/>
              <a:ext cx="723682" cy="784190"/>
            </a:xfrm>
            <a:prstGeom prst="rect">
              <a:avLst/>
            </a:prstGeom>
            <a:extLst>
              <a:ext uri="{909E8E84-426E-40DD-AFC4-6F175D3DCCD1}">
                <a14:hiddenFill xmlns:a14="http://schemas.microsoft.com/office/drawing/2010/main">
                  <a:solidFill>
                    <a:srgbClr val="FFFFFF"/>
                  </a:solidFill>
                </a14:hiddenFill>
              </a:ext>
            </a:extLst>
          </p:spPr>
        </p:pic>
        <p:pic>
          <p:nvPicPr>
            <p:cNvPr id="5" name="Picture 6" descr="Amirkabir University of Technology - Vice Chancellor for Academic Affairs">
              <a:extLst>
                <a:ext uri="{FF2B5EF4-FFF2-40B4-BE49-F238E27FC236}">
                  <a16:creationId xmlns:a16="http://schemas.microsoft.com/office/drawing/2014/main" id="{23228651-D828-0D83-9B21-961BDBB42A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8456" y="3239203"/>
              <a:ext cx="764317" cy="7841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Java (programming language) - Wikipedia">
              <a:extLst>
                <a:ext uri="{FF2B5EF4-FFF2-40B4-BE49-F238E27FC236}">
                  <a16:creationId xmlns:a16="http://schemas.microsoft.com/office/drawing/2014/main" id="{7C2A6E30-B018-5909-F61F-B4D089CF039E}"/>
                </a:ext>
              </a:extLst>
            </p:cNvPr>
            <p:cNvPicPr>
              <a:picLocks noChangeAspect="1" noChangeArrowheads="1"/>
            </p:cNvPicPr>
            <p:nvPr/>
          </p:nvPicPr>
          <p:blipFill rotWithShape="1">
            <a:blip r:embed="rId5">
              <a:biLevel thresh="25000"/>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b="29003"/>
            <a:stretch/>
          </p:blipFill>
          <p:spPr bwMode="auto">
            <a:xfrm>
              <a:off x="9190651" y="3208961"/>
              <a:ext cx="648846" cy="844673"/>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TextBox 6">
            <a:extLst>
              <a:ext uri="{FF2B5EF4-FFF2-40B4-BE49-F238E27FC236}">
                <a16:creationId xmlns:a16="http://schemas.microsoft.com/office/drawing/2014/main" id="{BC756E98-695B-3EA1-D5D7-DC236300362E}"/>
              </a:ext>
            </a:extLst>
          </p:cNvPr>
          <p:cNvSpPr txBox="1"/>
          <p:nvPr/>
        </p:nvSpPr>
        <p:spPr>
          <a:xfrm>
            <a:off x="2884628" y="2718588"/>
            <a:ext cx="3153315" cy="1477328"/>
          </a:xfrm>
          <a:prstGeom prst="rect">
            <a:avLst/>
          </a:prstGeom>
          <a:noFill/>
        </p:spPr>
        <p:txBody>
          <a:bodyPr wrap="square" rtlCol="0">
            <a:spAutoFit/>
          </a:bodyPr>
          <a:lstStyle/>
          <a:p>
            <a:pPr algn="ctr" rtl="1"/>
            <a:r>
              <a:rPr lang="fa-IR" sz="1800" dirty="0">
                <a:solidFill>
                  <a:schemeClr val="bg1"/>
                </a:solidFill>
                <a:cs typeface="B Zar" panose="00000400000000000000" pitchFamily="2" charset="-78"/>
              </a:rPr>
              <a:t>آشنایی با </a:t>
            </a:r>
            <a:r>
              <a:rPr lang="en-US" sz="1800" dirty="0">
                <a:solidFill>
                  <a:schemeClr val="bg1"/>
                </a:solidFill>
                <a:cs typeface="B Zar" panose="00000400000000000000" pitchFamily="2" charset="-78"/>
              </a:rPr>
              <a:t>pull request</a:t>
            </a:r>
            <a:endParaRPr lang="fa-IR" sz="1800" dirty="0">
              <a:solidFill>
                <a:schemeClr val="bg1"/>
              </a:solidFill>
              <a:cs typeface="B Zar" panose="00000400000000000000" pitchFamily="2" charset="-78"/>
            </a:endParaRPr>
          </a:p>
          <a:p>
            <a:pPr algn="ctr" rtl="1"/>
            <a:r>
              <a:rPr lang="fa-IR" sz="1800" dirty="0">
                <a:solidFill>
                  <a:schemeClr val="bg1"/>
                </a:solidFill>
                <a:cs typeface="B Zar" panose="00000400000000000000" pitchFamily="2" charset="-78"/>
              </a:rPr>
              <a:t>دستورات تکمیلی </a:t>
            </a:r>
            <a:r>
              <a:rPr lang="fa-IR" sz="1800" dirty="0" err="1">
                <a:solidFill>
                  <a:schemeClr val="bg1"/>
                </a:solidFill>
                <a:cs typeface="B Zar" panose="00000400000000000000" pitchFamily="2" charset="-78"/>
              </a:rPr>
              <a:t>گیت</a:t>
            </a:r>
            <a:endParaRPr lang="fa-IR" sz="1800" dirty="0">
              <a:solidFill>
                <a:schemeClr val="bg1"/>
              </a:solidFill>
              <a:cs typeface="B Zar" panose="00000400000000000000" pitchFamily="2" charset="-78"/>
            </a:endParaRPr>
          </a:p>
          <a:p>
            <a:pPr algn="ctr" rtl="1"/>
            <a:r>
              <a:rPr lang="fa-IR" sz="1800" dirty="0">
                <a:solidFill>
                  <a:schemeClr val="bg1"/>
                </a:solidFill>
                <a:cs typeface="B Zar" panose="00000400000000000000" pitchFamily="2" charset="-78"/>
              </a:rPr>
              <a:t>آشنایی با </a:t>
            </a:r>
            <a:r>
              <a:rPr lang="en-US" sz="1800" dirty="0">
                <a:solidFill>
                  <a:schemeClr val="bg1"/>
                </a:solidFill>
                <a:cs typeface="B Zar" panose="00000400000000000000" pitchFamily="2" charset="-78"/>
              </a:rPr>
              <a:t>collaboration</a:t>
            </a:r>
          </a:p>
          <a:p>
            <a:pPr algn="ctr" rtl="1"/>
            <a:r>
              <a:rPr lang="fa-IR" sz="1800" dirty="0">
                <a:solidFill>
                  <a:schemeClr val="bg1"/>
                </a:solidFill>
                <a:cs typeface="B Zar" panose="00000400000000000000" pitchFamily="2" charset="-78"/>
              </a:rPr>
              <a:t>مفاهیم کلاس و </a:t>
            </a:r>
            <a:r>
              <a:rPr lang="fa-IR" sz="1800" dirty="0" err="1">
                <a:solidFill>
                  <a:schemeClr val="bg1"/>
                </a:solidFill>
                <a:cs typeface="B Zar" panose="00000400000000000000" pitchFamily="2" charset="-78"/>
              </a:rPr>
              <a:t>شئ</a:t>
            </a:r>
            <a:endParaRPr lang="fa-IR" sz="1800" dirty="0">
              <a:solidFill>
                <a:schemeClr val="bg1"/>
              </a:solidFill>
              <a:cs typeface="B Zar" panose="00000400000000000000" pitchFamily="2" charset="-78"/>
            </a:endParaRPr>
          </a:p>
          <a:p>
            <a:pPr algn="ctr" rtl="1"/>
            <a:r>
              <a:rPr lang="fa-IR" sz="1800" dirty="0">
                <a:solidFill>
                  <a:schemeClr val="bg1"/>
                </a:solidFill>
                <a:cs typeface="B Zar" panose="00000400000000000000" pitchFamily="2" charset="-78"/>
              </a:rPr>
              <a:t> </a:t>
            </a:r>
            <a:r>
              <a:rPr lang="fa-IR" sz="1800" dirty="0" err="1">
                <a:solidFill>
                  <a:schemeClr val="bg1"/>
                </a:solidFill>
                <a:cs typeface="B Zar" panose="00000400000000000000" pitchFamily="2" charset="-78"/>
              </a:rPr>
              <a:t>میانبرها</a:t>
            </a:r>
            <a:r>
              <a:rPr lang="fa-IR" sz="1800" dirty="0">
                <a:solidFill>
                  <a:schemeClr val="bg1"/>
                </a:solidFill>
                <a:cs typeface="B Zar" panose="00000400000000000000" pitchFamily="2" charset="-78"/>
              </a:rPr>
              <a:t> در </a:t>
            </a:r>
            <a:r>
              <a:rPr lang="fa-IR" sz="1800" dirty="0" err="1">
                <a:solidFill>
                  <a:schemeClr val="bg1"/>
                </a:solidFill>
                <a:cs typeface="B Zar" panose="00000400000000000000" pitchFamily="2" charset="-78"/>
              </a:rPr>
              <a:t>اینتلیجی</a:t>
            </a:r>
            <a:endParaRPr lang="en-US" sz="1800" dirty="0">
              <a:solidFill>
                <a:schemeClr val="bg1"/>
              </a:solidFill>
              <a:cs typeface="B Zar" panose="00000400000000000000" pitchFamily="2" charset="-7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908A2618-072B-F98A-EE6E-BC533E54022B}"/>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10DD7217-37DF-94FD-A22A-018B05B993B3}"/>
              </a:ext>
            </a:extLst>
          </p:cNvPr>
          <p:cNvSpPr txBox="1">
            <a:spLocks noGrp="1"/>
          </p:cNvSpPr>
          <p:nvPr>
            <p:ph type="title"/>
          </p:nvPr>
        </p:nvSpPr>
        <p:spPr>
          <a:xfrm>
            <a:off x="719999" y="445024"/>
            <a:ext cx="7949079" cy="579387"/>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rPr>
              <a:t>دستورات تکمیلی در </a:t>
            </a:r>
            <a:r>
              <a:rPr lang="fa-IR" dirty="0" err="1">
                <a:solidFill>
                  <a:srgbClr val="C39113"/>
                </a:solidFill>
              </a:rPr>
              <a:t>گیت</a:t>
            </a:r>
            <a:endParaRPr dirty="0">
              <a:solidFill>
                <a:srgbClr val="C39113"/>
              </a:solidFill>
            </a:endParaRPr>
          </a:p>
        </p:txBody>
      </p:sp>
      <p:grpSp>
        <p:nvGrpSpPr>
          <p:cNvPr id="1534" name="Google Shape;1534;p39">
            <a:extLst>
              <a:ext uri="{FF2B5EF4-FFF2-40B4-BE49-F238E27FC236}">
                <a16:creationId xmlns:a16="http://schemas.microsoft.com/office/drawing/2014/main" id="{A64D0344-91ED-0ADB-6C6F-333A50567366}"/>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4649F3FB-A132-87C1-BEF4-A025D284082E}"/>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DA5B8E33-AC37-C602-5832-6FEE47FEB872}"/>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B25AF0B2-3503-7AE1-1ECF-50B533D8B040}"/>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874D839C-1C80-16B8-AB9F-2B955D7C26B7}"/>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8A3C4053-379F-0D65-8F86-24E34CE208D2}"/>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EC234AC5-CA96-7928-8BA1-AE5FFF63DA41}"/>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D62698C8-DE65-A41A-A6DA-2779ACFCA37A}"/>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97726FA3-DD4F-633E-89B4-F6E0F7F6EE36}"/>
              </a:ext>
            </a:extLst>
          </p:cNvPr>
          <p:cNvSpPr txBox="1"/>
          <p:nvPr/>
        </p:nvSpPr>
        <p:spPr>
          <a:xfrm>
            <a:off x="816223" y="1183758"/>
            <a:ext cx="7704000" cy="1015663"/>
          </a:xfrm>
          <a:prstGeom prst="rect">
            <a:avLst/>
          </a:prstGeom>
          <a:noFill/>
        </p:spPr>
        <p:txBody>
          <a:bodyPr wrap="square" rtlCol="0">
            <a:spAutoFit/>
          </a:bodyPr>
          <a:lstStyle/>
          <a:p>
            <a:pPr algn="r" rtl="1"/>
            <a:r>
              <a:rPr lang="fa-IR" sz="2000" b="1" dirty="0">
                <a:solidFill>
                  <a:srgbClr val="C39113"/>
                </a:solidFill>
                <a:cs typeface="B Roya" panose="00000400000000000000" pitchFamily="2" charset="-78"/>
              </a:rPr>
              <a:t>دستور </a:t>
            </a:r>
            <a:r>
              <a:rPr lang="en-US" sz="2000" b="1" dirty="0">
                <a:solidFill>
                  <a:srgbClr val="C39113"/>
                </a:solidFill>
                <a:cs typeface="B Roya" panose="00000400000000000000" pitchFamily="2" charset="-78"/>
              </a:rPr>
              <a:t>:clone</a:t>
            </a:r>
          </a:p>
          <a:p>
            <a:pPr algn="r" rtl="1"/>
            <a:r>
              <a:rPr lang="fa-IR" sz="2000" dirty="0">
                <a:solidFill>
                  <a:schemeClr val="tx1"/>
                </a:solidFill>
                <a:cs typeface="B Nazanin" panose="00000400000000000000" pitchFamily="2" charset="-78"/>
              </a:rPr>
              <a:t>داشتن </a:t>
            </a:r>
            <a:r>
              <a:rPr lang="fa-IR" sz="2000" dirty="0" err="1">
                <a:solidFill>
                  <a:schemeClr val="tx1"/>
                </a:solidFill>
                <a:cs typeface="B Nazanin" panose="00000400000000000000" pitchFamily="2" charset="-78"/>
              </a:rPr>
              <a:t>آپدیت</a:t>
            </a:r>
            <a:r>
              <a:rPr lang="fa-IR" sz="2000" dirty="0">
                <a:solidFill>
                  <a:schemeClr val="tx1"/>
                </a:solidFill>
                <a:cs typeface="B Nazanin" panose="00000400000000000000" pitchFamily="2" charset="-78"/>
              </a:rPr>
              <a:t> ترین نسخه از مخزن شخص دیگری با تمامی </a:t>
            </a:r>
            <a:r>
              <a:rPr lang="fa-IR" sz="2000" dirty="0" err="1">
                <a:solidFill>
                  <a:schemeClr val="tx1"/>
                </a:solidFill>
                <a:cs typeface="B Nazanin" panose="00000400000000000000" pitchFamily="2" charset="-78"/>
              </a:rPr>
              <a:t>کامیت</a:t>
            </a:r>
            <a:r>
              <a:rPr lang="fa-IR" sz="2000" dirty="0">
                <a:solidFill>
                  <a:schemeClr val="tx1"/>
                </a:solidFill>
                <a:cs typeface="B Nazanin" panose="00000400000000000000" pitchFamily="2" charset="-78"/>
              </a:rPr>
              <a:t> ها و تغییرات آن در دایرکتوری مد نظر خودمان </a:t>
            </a:r>
            <a:endParaRPr lang="en-US" sz="2000" dirty="0">
              <a:solidFill>
                <a:schemeClr val="tx1"/>
              </a:solidFill>
              <a:cs typeface="B Nazanin" panose="00000400000000000000" pitchFamily="2" charset="-78"/>
            </a:endParaRPr>
          </a:p>
        </p:txBody>
      </p:sp>
      <p:pic>
        <p:nvPicPr>
          <p:cNvPr id="4" name="Picture 3">
            <a:extLst>
              <a:ext uri="{FF2B5EF4-FFF2-40B4-BE49-F238E27FC236}">
                <a16:creationId xmlns:a16="http://schemas.microsoft.com/office/drawing/2014/main" id="{BE6CBE0D-D8B7-F7E6-F760-E3D341E17FF1}"/>
              </a:ext>
            </a:extLst>
          </p:cNvPr>
          <p:cNvPicPr>
            <a:picLocks noChangeAspect="1"/>
          </p:cNvPicPr>
          <p:nvPr/>
        </p:nvPicPr>
        <p:blipFill>
          <a:blip r:embed="rId3"/>
          <a:stretch>
            <a:fillRect/>
          </a:stretch>
        </p:blipFill>
        <p:spPr>
          <a:xfrm>
            <a:off x="2959953" y="2199421"/>
            <a:ext cx="3444894" cy="1616790"/>
          </a:xfrm>
          <a:prstGeom prst="rect">
            <a:avLst/>
          </a:prstGeom>
        </p:spPr>
      </p:pic>
    </p:spTree>
    <p:extLst>
      <p:ext uri="{BB962C8B-B14F-4D97-AF65-F5344CB8AC3E}">
        <p14:creationId xmlns:p14="http://schemas.microsoft.com/office/powerpoint/2010/main" val="953834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9186A186-4B21-1607-7396-81A6342031EE}"/>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5A60393B-85F0-6D7F-36EF-4C8577540CB1}"/>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US" dirty="0">
                <a:solidFill>
                  <a:srgbClr val="C39113"/>
                </a:solidFill>
                <a:latin typeface="Gill Sans MT" panose="020B0502020104020203" pitchFamily="34" charset="0"/>
              </a:rPr>
              <a:t>Collaboration</a:t>
            </a:r>
            <a:endParaRPr dirty="0">
              <a:solidFill>
                <a:srgbClr val="C39113"/>
              </a:solidFill>
              <a:latin typeface="Gill Sans MT" panose="020B0502020104020203" pitchFamily="34" charset="0"/>
            </a:endParaRPr>
          </a:p>
        </p:txBody>
      </p:sp>
      <p:grpSp>
        <p:nvGrpSpPr>
          <p:cNvPr id="1534" name="Google Shape;1534;p39">
            <a:extLst>
              <a:ext uri="{FF2B5EF4-FFF2-40B4-BE49-F238E27FC236}">
                <a16:creationId xmlns:a16="http://schemas.microsoft.com/office/drawing/2014/main" id="{7FA3F3DE-7DCF-9704-F60B-44BAD8022F90}"/>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BBA192C8-05A3-4559-8FC8-BD49E6C03B14}"/>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8ADA3A56-9778-F447-63E2-BC7058638D5C}"/>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FE817B0F-FEC2-72F7-C78F-B62FF527EB76}"/>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4CCDB780-6645-3FCA-A0A0-9FF32B55D1EB}"/>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E03743C1-87C2-6FCF-B8BA-6AE8466CCBC5}"/>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8FF03FC4-6D86-AD15-DF1B-5E1ECBC1DD08}"/>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ABDBB77F-2B5C-6B38-E860-E84A121D3818}"/>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58B02FE1-BD78-CD2C-8577-CF7EB32D8D82}"/>
              </a:ext>
            </a:extLst>
          </p:cNvPr>
          <p:cNvSpPr txBox="1"/>
          <p:nvPr/>
        </p:nvSpPr>
        <p:spPr>
          <a:xfrm>
            <a:off x="773693" y="1070344"/>
            <a:ext cx="7704000" cy="400110"/>
          </a:xfrm>
          <a:prstGeom prst="rect">
            <a:avLst/>
          </a:prstGeom>
          <a:noFill/>
        </p:spPr>
        <p:txBody>
          <a:bodyPr wrap="square" rtlCol="0">
            <a:spAutoFit/>
          </a:bodyPr>
          <a:lstStyle/>
          <a:p>
            <a:pPr algn="r" rtl="1"/>
            <a:r>
              <a:rPr lang="fa-IR" sz="2000" dirty="0">
                <a:cs typeface="B Nazanin" panose="00000400000000000000" pitchFamily="2" charset="-78"/>
              </a:rPr>
              <a:t>به هدف کار مشترک روی یک پروژه و دسترسی دادن به افراد دیگر برای ایجاد تغییرات روی پروژه</a:t>
            </a:r>
            <a:endParaRPr lang="en-US" sz="2000" dirty="0">
              <a:cs typeface="B Nazanin" panose="00000400000000000000" pitchFamily="2" charset="-78"/>
            </a:endParaRPr>
          </a:p>
        </p:txBody>
      </p:sp>
      <p:pic>
        <p:nvPicPr>
          <p:cNvPr id="3074" name="Picture 2" descr="GitHub: The Hub of Collaboration - DEV Community">
            <a:extLst>
              <a:ext uri="{FF2B5EF4-FFF2-40B4-BE49-F238E27FC236}">
                <a16:creationId xmlns:a16="http://schemas.microsoft.com/office/drawing/2014/main" id="{2C6F67C0-07E7-B192-287C-57A0B0C1DF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358" y="1781337"/>
            <a:ext cx="4033283" cy="2268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97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23A487F2-D02D-13F2-E299-DF1A8A0E521A}"/>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7BDED789-41E2-6CAE-672D-F7C87DFDD726}"/>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US" dirty="0">
                <a:solidFill>
                  <a:srgbClr val="C39113"/>
                </a:solidFill>
                <a:latin typeface="Gill Sans MT" panose="020B0502020104020203" pitchFamily="34" charset="0"/>
              </a:rPr>
              <a:t>Collaboration</a:t>
            </a:r>
            <a:endParaRPr dirty="0">
              <a:solidFill>
                <a:srgbClr val="C39113"/>
              </a:solidFill>
              <a:latin typeface="Gill Sans MT" panose="020B0502020104020203" pitchFamily="34" charset="0"/>
            </a:endParaRPr>
          </a:p>
        </p:txBody>
      </p:sp>
      <p:grpSp>
        <p:nvGrpSpPr>
          <p:cNvPr id="1534" name="Google Shape;1534;p39">
            <a:extLst>
              <a:ext uri="{FF2B5EF4-FFF2-40B4-BE49-F238E27FC236}">
                <a16:creationId xmlns:a16="http://schemas.microsoft.com/office/drawing/2014/main" id="{B3A66919-C33E-6F5B-EBD5-619DCF62AB98}"/>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02E53098-73F4-46F0-2275-D4145C4F5785}"/>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F223C08B-B191-985B-EE65-9CEF23861803}"/>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A0292E4D-AD2E-7FB7-8D3B-975A96EE6ACE}"/>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2C612774-5C02-25DD-CB40-93645DD4E301}"/>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FC01C90D-951E-986A-A53E-DF423B0C6695}"/>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F74E35EA-7D96-F190-CB32-9A5D3D5754DE}"/>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01DBF358-7862-31BA-1FB6-388EAFF79C74}"/>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A16E1D89-DB89-A3CE-27CD-048CA9A56F89}"/>
              </a:ext>
            </a:extLst>
          </p:cNvPr>
          <p:cNvSpPr txBox="1"/>
          <p:nvPr/>
        </p:nvSpPr>
        <p:spPr>
          <a:xfrm>
            <a:off x="773693" y="1070344"/>
            <a:ext cx="7704000" cy="400110"/>
          </a:xfrm>
          <a:prstGeom prst="rect">
            <a:avLst/>
          </a:prstGeom>
          <a:noFill/>
        </p:spPr>
        <p:txBody>
          <a:bodyPr wrap="square" rtlCol="0">
            <a:spAutoFit/>
          </a:bodyPr>
          <a:lstStyle/>
          <a:p>
            <a:pPr algn="r" rtl="1"/>
            <a:endParaRPr lang="en-US" sz="2000" dirty="0">
              <a:cs typeface="B Nazanin" panose="00000400000000000000" pitchFamily="2" charset="-78"/>
            </a:endParaRPr>
          </a:p>
        </p:txBody>
      </p:sp>
      <p:sp>
        <p:nvSpPr>
          <p:cNvPr id="4" name="TextBox 3">
            <a:extLst>
              <a:ext uri="{FF2B5EF4-FFF2-40B4-BE49-F238E27FC236}">
                <a16:creationId xmlns:a16="http://schemas.microsoft.com/office/drawing/2014/main" id="{9F7A8843-D082-02A5-697B-BD4C2E710AAB}"/>
              </a:ext>
            </a:extLst>
          </p:cNvPr>
          <p:cNvSpPr txBox="1"/>
          <p:nvPr/>
        </p:nvSpPr>
        <p:spPr>
          <a:xfrm>
            <a:off x="666307" y="1209712"/>
            <a:ext cx="7201785" cy="1631216"/>
          </a:xfrm>
          <a:prstGeom prst="rect">
            <a:avLst/>
          </a:prstGeom>
          <a:noFill/>
        </p:spPr>
        <p:txBody>
          <a:bodyPr wrap="square">
            <a:spAutoFit/>
          </a:bodyPr>
          <a:lstStyle/>
          <a:p>
            <a:pPr algn="r" rtl="1"/>
            <a:r>
              <a:rPr lang="fa-IR" sz="2000" dirty="0">
                <a:cs typeface="B Nazanin" panose="00000400000000000000" pitchFamily="2" charset="-78"/>
              </a:rPr>
              <a:t>فرض کنید میخواهیم با نفر دیگری بر روی یک پروژه به صورت مشترک کار کنیم. برای این منظور یک نفر باید مخزن شخصی بسازد و فرد دیگر، این مخزن را کلون کند و همچنین برای اینکه فرد دیگر اجازه</a:t>
            </a:r>
            <a:r>
              <a:rPr lang="en-US" sz="2000" dirty="0">
                <a:cs typeface="B Nazanin" panose="00000400000000000000" pitchFamily="2" charset="-78"/>
              </a:rPr>
              <a:t> </a:t>
            </a:r>
            <a:r>
              <a:rPr lang="fa-IR" sz="2000" dirty="0">
                <a:cs typeface="B Nazanin" panose="00000400000000000000" pitchFamily="2" charset="-78"/>
              </a:rPr>
              <a:t>ی اعمال تغییرات بر روی پروژه را داشته باشد، فرد سازنده</a:t>
            </a:r>
            <a:r>
              <a:rPr lang="en-US" sz="2000" dirty="0">
                <a:cs typeface="B Nazanin" panose="00000400000000000000" pitchFamily="2" charset="-78"/>
              </a:rPr>
              <a:t> </a:t>
            </a:r>
            <a:r>
              <a:rPr lang="fa-IR" sz="2000" dirty="0">
                <a:cs typeface="B Nazanin" panose="00000400000000000000" pitchFamily="2" charset="-78"/>
              </a:rPr>
              <a:t>ی مخزن باید به او اجازه دسترسی بدهد. در غیر این صورت </a:t>
            </a:r>
            <a:r>
              <a:rPr lang="fa-IR" sz="2000" dirty="0" err="1">
                <a:cs typeface="B Nazanin" panose="00000400000000000000" pitchFamily="2" charset="-78"/>
              </a:rPr>
              <a:t>کامیت</a:t>
            </a:r>
            <a:r>
              <a:rPr lang="en-US" sz="2000" dirty="0">
                <a:cs typeface="B Nazanin" panose="00000400000000000000" pitchFamily="2" charset="-78"/>
              </a:rPr>
              <a:t> </a:t>
            </a:r>
            <a:r>
              <a:rPr lang="fa-IR" sz="2000" dirty="0">
                <a:cs typeface="B Nazanin" panose="00000400000000000000" pitchFamily="2" charset="-78"/>
              </a:rPr>
              <a:t>های او </a:t>
            </a:r>
            <a:r>
              <a:rPr lang="en-US" sz="2000" dirty="0">
                <a:cs typeface="B Nazanin" panose="00000400000000000000" pitchFamily="2" charset="-78"/>
              </a:rPr>
              <a:t>push </a:t>
            </a:r>
            <a:r>
              <a:rPr lang="fa-IR" sz="2000" dirty="0">
                <a:cs typeface="B Nazanin" panose="00000400000000000000" pitchFamily="2" charset="-78"/>
              </a:rPr>
              <a:t>نخواهند شد.</a:t>
            </a:r>
            <a:endParaRPr lang="en-US" sz="2000" dirty="0">
              <a:cs typeface="B Nazanin" panose="00000400000000000000" pitchFamily="2" charset="-78"/>
            </a:endParaRPr>
          </a:p>
        </p:txBody>
      </p:sp>
    </p:spTree>
    <p:extLst>
      <p:ext uri="{BB962C8B-B14F-4D97-AF65-F5344CB8AC3E}">
        <p14:creationId xmlns:p14="http://schemas.microsoft.com/office/powerpoint/2010/main" val="2678944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D1D1F4EC-138E-BD14-B80E-A06A440F8140}"/>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F93BE2C2-B917-4534-E15D-CA78D7F21F55}"/>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مفاهیم کلاس و </a:t>
            </a:r>
            <a:r>
              <a:rPr lang="fa-IR" dirty="0" err="1">
                <a:solidFill>
                  <a:srgbClr val="C39113"/>
                </a:solidFill>
                <a:cs typeface="B Roya" panose="00000400000000000000" pitchFamily="2" charset="-78"/>
              </a:rPr>
              <a:t>شئ</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6779E86B-D33E-AB69-7D06-92E8BE9E1A70}"/>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3412CAF9-7AC0-B00C-3745-80A350352AFD}"/>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27511F02-6DAA-6935-FE7D-4206960855C0}"/>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908069BC-2688-1ABF-7FC4-5295E2536716}"/>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DD07BFD8-EBD3-9D07-35BA-3036647CCECF}"/>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1EFE2175-00F6-9C1D-9564-F9C3125C259F}"/>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E4D36651-B346-4DB0-9131-F8FD46F05C0B}"/>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F475155F-2778-B3B0-306A-0C2243169633}"/>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4256097A-514D-2F3D-C653-0C76DD59E1FA}"/>
              </a:ext>
            </a:extLst>
          </p:cNvPr>
          <p:cNvSpPr txBox="1"/>
          <p:nvPr/>
        </p:nvSpPr>
        <p:spPr>
          <a:xfrm>
            <a:off x="1353300" y="1017725"/>
            <a:ext cx="7070700" cy="2246769"/>
          </a:xfrm>
          <a:prstGeom prst="rect">
            <a:avLst/>
          </a:prstGeom>
          <a:noFill/>
        </p:spPr>
        <p:txBody>
          <a:bodyPr wrap="square" rtlCol="0">
            <a:spAutoFit/>
          </a:bodyPr>
          <a:lstStyle/>
          <a:p>
            <a:pPr marL="285750" indent="-285750" algn="r" rtl="1">
              <a:buFont typeface="Arial" panose="020B0604020202020204" pitchFamily="34" charset="0"/>
              <a:buChar char="•"/>
            </a:pPr>
            <a:r>
              <a:rPr lang="fa-IR" sz="2000" dirty="0">
                <a:cs typeface="B Nazanin" panose="00000400000000000000" pitchFamily="2" charset="-78"/>
              </a:rPr>
              <a:t>کلاس: تعریف یک نوع با ویژگی ها و مشخصات و رفتار های مشخص</a:t>
            </a:r>
          </a:p>
          <a:p>
            <a:pPr marL="285750" indent="-285750" algn="r" rtl="1">
              <a:buFont typeface="Arial" panose="020B0604020202020204" pitchFamily="34" charset="0"/>
              <a:buChar char="•"/>
            </a:pPr>
            <a:r>
              <a:rPr lang="fa-IR" sz="2000" dirty="0">
                <a:cs typeface="B Nazanin" panose="00000400000000000000" pitchFamily="2" charset="-78"/>
              </a:rPr>
              <a:t>فیلد: معمولا نشان دهنده ویژگی های کلاس، فیلد ها در واقع متغیرهایی هستند که نشاندهنده مشخصات مشترک نمونه های ساخته شده از یک کلاس میباشند.</a:t>
            </a:r>
          </a:p>
          <a:p>
            <a:pPr marL="285750" indent="-285750" algn="r" rtl="1">
              <a:buFont typeface="Arial" panose="020B0604020202020204" pitchFamily="34" charset="0"/>
              <a:buChar char="•"/>
            </a:pPr>
            <a:r>
              <a:rPr lang="fa-IR" sz="2000" dirty="0" err="1">
                <a:cs typeface="B Nazanin" panose="00000400000000000000" pitchFamily="2" charset="-78"/>
              </a:rPr>
              <a:t>کانستراکتور</a:t>
            </a:r>
            <a:r>
              <a:rPr lang="fa-IR" sz="2000" dirty="0">
                <a:cs typeface="B Nazanin" panose="00000400000000000000" pitchFamily="2" charset="-78"/>
              </a:rPr>
              <a:t>(سازنده): نوعی رویه است که هنگام ایجاد </a:t>
            </a:r>
            <a:r>
              <a:rPr lang="fa-IR" sz="2000" dirty="0" err="1">
                <a:cs typeface="B Nazanin" panose="00000400000000000000" pitchFamily="2" charset="-78"/>
              </a:rPr>
              <a:t>شئ</a:t>
            </a:r>
            <a:r>
              <a:rPr lang="fa-IR" sz="2000" dirty="0">
                <a:cs typeface="B Nazanin" panose="00000400000000000000" pitchFamily="2" charset="-78"/>
              </a:rPr>
              <a:t> از یک کلاس صدا زده میشود و تمام عملیات لازم هنگام ایجاد </a:t>
            </a:r>
            <a:r>
              <a:rPr lang="fa-IR" sz="2000" dirty="0" err="1">
                <a:cs typeface="B Nazanin" panose="00000400000000000000" pitchFamily="2" charset="-78"/>
              </a:rPr>
              <a:t>شئ</a:t>
            </a:r>
            <a:r>
              <a:rPr lang="fa-IR" sz="2000" dirty="0">
                <a:cs typeface="B Nazanin" panose="00000400000000000000" pitchFamily="2" charset="-78"/>
              </a:rPr>
              <a:t> جدید از جمله </a:t>
            </a:r>
            <a:r>
              <a:rPr lang="fa-IR" sz="2000" dirty="0" err="1">
                <a:cs typeface="B Nazanin" panose="00000400000000000000" pitchFamily="2" charset="-78"/>
              </a:rPr>
              <a:t>مقداردهی</a:t>
            </a:r>
            <a:r>
              <a:rPr lang="fa-IR" sz="2000" dirty="0">
                <a:cs typeface="B Nazanin" panose="00000400000000000000" pitchFamily="2" charset="-78"/>
              </a:rPr>
              <a:t> </a:t>
            </a:r>
            <a:r>
              <a:rPr lang="fa-IR" sz="2000" dirty="0" err="1">
                <a:cs typeface="B Nazanin" panose="00000400000000000000" pitchFamily="2" charset="-78"/>
              </a:rPr>
              <a:t>فیلدها</a:t>
            </a:r>
            <a:r>
              <a:rPr lang="fa-IR" sz="2000" dirty="0">
                <a:cs typeface="B Nazanin" panose="00000400000000000000" pitchFamily="2" charset="-78"/>
              </a:rPr>
              <a:t> را انجام میدهد</a:t>
            </a:r>
          </a:p>
          <a:p>
            <a:pPr marL="285750" indent="-285750" algn="r" rtl="1">
              <a:buFont typeface="Arial" panose="020B0604020202020204" pitchFamily="34" charset="0"/>
              <a:buChar char="•"/>
            </a:pPr>
            <a:r>
              <a:rPr lang="fa-IR" sz="2000" dirty="0">
                <a:cs typeface="B Nazanin" panose="00000400000000000000" pitchFamily="2" charset="-78"/>
              </a:rPr>
              <a:t>متد: رویه های نشان دهنده رفتار یک </a:t>
            </a:r>
            <a:r>
              <a:rPr lang="fa-IR" sz="2000" dirty="0" err="1">
                <a:cs typeface="B Nazanin" panose="00000400000000000000" pitchFamily="2" charset="-78"/>
              </a:rPr>
              <a:t>شئ</a:t>
            </a:r>
            <a:r>
              <a:rPr lang="fa-IR" sz="2000" dirty="0">
                <a:cs typeface="B Nazanin" panose="00000400000000000000" pitchFamily="2" charset="-78"/>
              </a:rPr>
              <a:t> هستند.</a:t>
            </a:r>
          </a:p>
        </p:txBody>
      </p:sp>
    </p:spTree>
    <p:extLst>
      <p:ext uri="{BB962C8B-B14F-4D97-AF65-F5344CB8AC3E}">
        <p14:creationId xmlns:p14="http://schemas.microsoft.com/office/powerpoint/2010/main" val="4065604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092A1AC1-5EC8-5F83-A42D-441F693F1C1D}"/>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70A1B3EF-D451-155B-9F60-A6153E5C8F7B}"/>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مفاهیم کلاس و </a:t>
            </a:r>
            <a:r>
              <a:rPr lang="fa-IR" dirty="0" err="1">
                <a:solidFill>
                  <a:srgbClr val="C39113"/>
                </a:solidFill>
                <a:cs typeface="B Roya" panose="00000400000000000000" pitchFamily="2" charset="-78"/>
              </a:rPr>
              <a:t>شئ</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AB86360F-A756-A12C-127B-27713002BBAC}"/>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FE602C88-8196-927D-FA51-C698A4823E4A}"/>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58D9A6DC-D8DA-CC21-D7B8-82676B49E125}"/>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83ADDC5A-ADBA-A3DB-F8D1-ED86801ED324}"/>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07E35D1C-D929-FE7A-5F88-B9521C3EC92F}"/>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863EB273-C1DC-8D16-44D2-DFE721370B7D}"/>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C9335AC7-CE17-10DB-8F97-68BE70FD63F2}"/>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C009F2FF-EAF2-A1A6-9C25-C71240CA1DAD}"/>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DA0BF818-0AA8-1516-C167-17D77D6E9FF1}"/>
              </a:ext>
            </a:extLst>
          </p:cNvPr>
          <p:cNvSpPr txBox="1"/>
          <p:nvPr/>
        </p:nvSpPr>
        <p:spPr>
          <a:xfrm>
            <a:off x="1353300" y="1017725"/>
            <a:ext cx="7070700" cy="2246769"/>
          </a:xfrm>
          <a:prstGeom prst="rect">
            <a:avLst/>
          </a:prstGeom>
          <a:noFill/>
        </p:spPr>
        <p:txBody>
          <a:bodyPr wrap="square" rtlCol="0">
            <a:spAutoFit/>
          </a:bodyPr>
          <a:lstStyle/>
          <a:p>
            <a:pPr marL="285750" indent="-285750" algn="r" rtl="1">
              <a:buFont typeface="Arial" panose="020B0604020202020204" pitchFamily="34" charset="0"/>
              <a:buChar char="•"/>
            </a:pPr>
            <a:r>
              <a:rPr lang="fa-IR" sz="2000" dirty="0">
                <a:cs typeface="B Nazanin" panose="00000400000000000000" pitchFamily="2" charset="-78"/>
              </a:rPr>
              <a:t>کلاس : در جاوا برای تعریف یک کلاس جدید، نام کلاس مورد نظر را بعد از کلمهی کلیدی </a:t>
            </a:r>
            <a:r>
              <a:rPr lang="en-US" sz="2000" dirty="0">
                <a:cs typeface="B Nazanin" panose="00000400000000000000" pitchFamily="2" charset="-78"/>
              </a:rPr>
              <a:t>class</a:t>
            </a:r>
            <a:r>
              <a:rPr lang="fa-IR" sz="2000" dirty="0">
                <a:cs typeface="B Nazanin" panose="00000400000000000000" pitchFamily="2" charset="-78"/>
              </a:rPr>
              <a:t> </a:t>
            </a:r>
            <a:r>
              <a:rPr lang="en-US" sz="2000" dirty="0">
                <a:cs typeface="B Nazanin" panose="00000400000000000000" pitchFamily="2" charset="-78"/>
              </a:rPr>
              <a:t> </a:t>
            </a:r>
            <a:r>
              <a:rPr lang="fa-IR" sz="2000" dirty="0">
                <a:cs typeface="B Nazanin" panose="00000400000000000000" pitchFamily="2" charset="-78"/>
              </a:rPr>
              <a:t>قرار میدهیم. قبل از کلمه </a:t>
            </a:r>
            <a:r>
              <a:rPr lang="en-US" sz="2000" dirty="0">
                <a:cs typeface="B Nazanin" panose="00000400000000000000" pitchFamily="2" charset="-78"/>
              </a:rPr>
              <a:t>class </a:t>
            </a:r>
            <a:r>
              <a:rPr lang="fa-IR" sz="2000" dirty="0">
                <a:cs typeface="B Nazanin" panose="00000400000000000000" pitchFamily="2" charset="-78"/>
              </a:rPr>
              <a:t> میتوانیم کلمه </a:t>
            </a:r>
            <a:r>
              <a:rPr lang="en-US" sz="2000" dirty="0">
                <a:cs typeface="B Nazanin" panose="00000400000000000000" pitchFamily="2" charset="-78"/>
              </a:rPr>
              <a:t>public </a:t>
            </a:r>
            <a:r>
              <a:rPr lang="fa-IR" sz="2000" dirty="0">
                <a:cs typeface="B Nazanin" panose="00000400000000000000" pitchFamily="2" charset="-78"/>
              </a:rPr>
              <a:t> را قرار دهیم. در صورتیکه از کلمه ی </a:t>
            </a:r>
            <a:r>
              <a:rPr lang="en-US" sz="2000" dirty="0">
                <a:cs typeface="B Nazanin" panose="00000400000000000000" pitchFamily="2" charset="-78"/>
              </a:rPr>
              <a:t>public</a:t>
            </a:r>
            <a:r>
              <a:rPr lang="fa-IR" sz="2000" dirty="0">
                <a:cs typeface="B Nazanin" panose="00000400000000000000" pitchFamily="2" charset="-78"/>
              </a:rPr>
              <a:t> </a:t>
            </a:r>
            <a:r>
              <a:rPr lang="en-US" sz="2000" dirty="0">
                <a:cs typeface="B Nazanin" panose="00000400000000000000" pitchFamily="2" charset="-78"/>
              </a:rPr>
              <a:t> </a:t>
            </a:r>
            <a:r>
              <a:rPr lang="fa-IR" sz="2000" dirty="0">
                <a:cs typeface="B Nazanin" panose="00000400000000000000" pitchFamily="2" charset="-78"/>
              </a:rPr>
              <a:t>استفاده کنیم کلاس ما توسط هر کلاس دیگری قابل استفاده خواهد بود؛ در غیر این صورت تنها </a:t>
            </a:r>
            <a:r>
              <a:rPr lang="fa-IR" sz="2000" dirty="0" err="1">
                <a:cs typeface="B Nazanin" panose="00000400000000000000" pitchFamily="2" charset="-78"/>
              </a:rPr>
              <a:t>کلاسهایی</a:t>
            </a:r>
            <a:r>
              <a:rPr lang="fa-IR" sz="2000" dirty="0">
                <a:cs typeface="B Nazanin" panose="00000400000000000000" pitchFamily="2" charset="-78"/>
              </a:rPr>
              <a:t> که در </a:t>
            </a:r>
            <a:r>
              <a:rPr lang="fa-IR" sz="2000" dirty="0" err="1">
                <a:cs typeface="B Nazanin" panose="00000400000000000000" pitchFamily="2" charset="-78"/>
              </a:rPr>
              <a:t>پکیج</a:t>
            </a:r>
            <a:r>
              <a:rPr lang="fa-IR" sz="2000" dirty="0">
                <a:cs typeface="B Nazanin" panose="00000400000000000000" pitchFamily="2" charset="-78"/>
              </a:rPr>
              <a:t> یکسان با کلاس ما قرار دارند به این کلاس دسترسی خواهند داشت. در حال حاضر نیازی به دانستن مفهوم </a:t>
            </a:r>
            <a:r>
              <a:rPr lang="fa-IR" sz="2000" dirty="0" err="1">
                <a:cs typeface="B Nazanin" panose="00000400000000000000" pitchFamily="2" charset="-78"/>
              </a:rPr>
              <a:t>پکیج</a:t>
            </a:r>
            <a:r>
              <a:rPr lang="fa-IR" sz="2000" dirty="0">
                <a:cs typeface="B Nazanin" panose="00000400000000000000" pitchFamily="2" charset="-78"/>
              </a:rPr>
              <a:t> نیست و تنها کافیست از کلمه </a:t>
            </a:r>
            <a:r>
              <a:rPr lang="en-US" sz="2000" dirty="0">
                <a:cs typeface="B Nazanin" panose="00000400000000000000" pitchFamily="2" charset="-78"/>
              </a:rPr>
              <a:t>public</a:t>
            </a:r>
            <a:r>
              <a:rPr lang="fa-IR" sz="2000" dirty="0">
                <a:cs typeface="B Nazanin" panose="00000400000000000000" pitchFamily="2" charset="-78"/>
              </a:rPr>
              <a:t> </a:t>
            </a:r>
            <a:r>
              <a:rPr lang="en-US" sz="2000" dirty="0">
                <a:cs typeface="B Nazanin" panose="00000400000000000000" pitchFamily="2" charset="-78"/>
              </a:rPr>
              <a:t> </a:t>
            </a:r>
            <a:r>
              <a:rPr lang="fa-IR" sz="2000" dirty="0">
                <a:cs typeface="B Nazanin" panose="00000400000000000000" pitchFamily="2" charset="-78"/>
              </a:rPr>
              <a:t>قبل از کلمه </a:t>
            </a:r>
            <a:r>
              <a:rPr lang="en-US" sz="2000" dirty="0">
                <a:cs typeface="B Nazanin" panose="00000400000000000000" pitchFamily="2" charset="-78"/>
              </a:rPr>
              <a:t>class </a:t>
            </a:r>
            <a:r>
              <a:rPr lang="fa-IR" sz="2000" dirty="0">
                <a:cs typeface="B Nazanin" panose="00000400000000000000" pitchFamily="2" charset="-78"/>
              </a:rPr>
              <a:t>استفاده کنیم.</a:t>
            </a:r>
          </a:p>
        </p:txBody>
      </p:sp>
    </p:spTree>
    <p:extLst>
      <p:ext uri="{BB962C8B-B14F-4D97-AF65-F5344CB8AC3E}">
        <p14:creationId xmlns:p14="http://schemas.microsoft.com/office/powerpoint/2010/main" val="3632402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8D966E16-8F84-D7AD-0B6D-54198FDF1ED8}"/>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5C30E0A5-617B-C646-7658-2A8FF24B37E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مفاهیم کلاس و </a:t>
            </a:r>
            <a:r>
              <a:rPr lang="fa-IR" dirty="0" err="1">
                <a:solidFill>
                  <a:srgbClr val="C39113"/>
                </a:solidFill>
                <a:cs typeface="B Roya" panose="00000400000000000000" pitchFamily="2" charset="-78"/>
              </a:rPr>
              <a:t>شئ</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4753ECFE-1FA8-6CE7-29A9-9AA6ACBAAB0E}"/>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DA45398D-EF23-3BF7-D38E-719C3D2B48B4}"/>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E1764360-3A24-158A-7AD8-847E520DDF0C}"/>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3DF857E1-7968-3D9A-C1FA-E34AE5DC7BDE}"/>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93DBBB32-ED46-0FB5-863E-EB60CE419BA7}"/>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1495178D-A9B0-5790-B859-20F384622B5E}"/>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92B58742-7BB5-5D38-F4A7-B9CD694D7F30}"/>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55DF52D9-1519-0CE5-F276-6D5DA4B09594}"/>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 name="TextBox 4">
            <a:extLst>
              <a:ext uri="{FF2B5EF4-FFF2-40B4-BE49-F238E27FC236}">
                <a16:creationId xmlns:a16="http://schemas.microsoft.com/office/drawing/2014/main" id="{A4392802-0B6A-AD50-8AB7-DA1C58CA021A}"/>
              </a:ext>
            </a:extLst>
          </p:cNvPr>
          <p:cNvSpPr txBox="1"/>
          <p:nvPr/>
        </p:nvSpPr>
        <p:spPr>
          <a:xfrm>
            <a:off x="1153893" y="1328810"/>
            <a:ext cx="6834702" cy="1631216"/>
          </a:xfrm>
          <a:prstGeom prst="rect">
            <a:avLst/>
          </a:prstGeom>
          <a:noFill/>
        </p:spPr>
        <p:txBody>
          <a:bodyPr wrap="square">
            <a:spAutoFit/>
          </a:bodyPr>
          <a:lstStyle/>
          <a:p>
            <a:pPr algn="r" rtl="1"/>
            <a:r>
              <a:rPr lang="fa-IR" sz="2000" dirty="0">
                <a:cs typeface="B Nazanin" panose="00000400000000000000" pitchFamily="2" charset="-78"/>
              </a:rPr>
              <a:t>فیلد ها : هر کلاس میتواند شامل چندین فیلد باشد. فیلد ها در واقع متغیرهایی هستند که نشاندهنده مشخصات مشترک نمونههای ساخته شده از یک کلاس میباشند. عدد صحیح، عدد اعشاری و آرایه ها همگی نوع های مجاز برای تعریف فیلد هستند. تعریف یک فیلد درست مانند تعریف یک متغیر </a:t>
            </a:r>
            <a:r>
              <a:rPr lang="en-US" sz="2000" dirty="0">
                <a:cs typeface="B Nazanin" panose="00000400000000000000" pitchFamily="2" charset="-78"/>
              </a:rPr>
              <a:t>local </a:t>
            </a:r>
            <a:r>
              <a:rPr lang="fa-IR" sz="2000" dirty="0">
                <a:cs typeface="B Nazanin" panose="00000400000000000000" pitchFamily="2" charset="-78"/>
              </a:rPr>
              <a:t> است با این تفاوت که مانند تعریف کلاس باید سطح دسترسی به آن فیلد را هم مشخص کنیم.</a:t>
            </a:r>
            <a:endParaRPr lang="en-US" sz="2000" dirty="0">
              <a:cs typeface="B Nazanin" panose="00000400000000000000" pitchFamily="2" charset="-78"/>
            </a:endParaRPr>
          </a:p>
        </p:txBody>
      </p:sp>
    </p:spTree>
    <p:extLst>
      <p:ext uri="{BB962C8B-B14F-4D97-AF65-F5344CB8AC3E}">
        <p14:creationId xmlns:p14="http://schemas.microsoft.com/office/powerpoint/2010/main" val="2729131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DF477AF0-9AEE-6B96-DF6F-A74E61CB77B6}"/>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F4195D07-0C09-2560-D34B-715303299BF9}"/>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مفاهیم کلاس و </a:t>
            </a:r>
            <a:r>
              <a:rPr lang="fa-IR" dirty="0" err="1">
                <a:solidFill>
                  <a:srgbClr val="C39113"/>
                </a:solidFill>
                <a:cs typeface="B Roya" panose="00000400000000000000" pitchFamily="2" charset="-78"/>
              </a:rPr>
              <a:t>شئ</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D81B36F2-65CE-8DE7-3D72-D0ED62D1D5C0}"/>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AB619EB4-5295-6289-5854-DDBC157E737F}"/>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129360ED-2E8A-4F41-70D5-1035BC9B3A4D}"/>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8786F3DD-BADC-1022-3D68-B99795041188}"/>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55935F11-6F3A-C426-2AB1-4A88E8F93C4C}"/>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FAEDF2F5-12D0-FD72-6CB0-D86170FCBED1}"/>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2128ABDA-28AC-1899-F3AD-DBFF6ADFA337}"/>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DB17D8EA-5F93-23CD-437D-AE5D09FD68E9}"/>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 name="TextBox 4">
            <a:extLst>
              <a:ext uri="{FF2B5EF4-FFF2-40B4-BE49-F238E27FC236}">
                <a16:creationId xmlns:a16="http://schemas.microsoft.com/office/drawing/2014/main" id="{55EF077C-5B24-77CC-8EE6-A27811D445EE}"/>
              </a:ext>
            </a:extLst>
          </p:cNvPr>
          <p:cNvSpPr txBox="1"/>
          <p:nvPr/>
        </p:nvSpPr>
        <p:spPr>
          <a:xfrm>
            <a:off x="1238954" y="1012293"/>
            <a:ext cx="6834702" cy="3477875"/>
          </a:xfrm>
          <a:prstGeom prst="rect">
            <a:avLst/>
          </a:prstGeom>
          <a:noFill/>
        </p:spPr>
        <p:txBody>
          <a:bodyPr wrap="square">
            <a:spAutoFit/>
          </a:bodyPr>
          <a:lstStyle/>
          <a:p>
            <a:pPr algn="r" rtl="1"/>
            <a:r>
              <a:rPr lang="fa-IR" sz="2000" dirty="0">
                <a:cs typeface="B Nazanin" panose="00000400000000000000" pitchFamily="2" charset="-78"/>
              </a:rPr>
              <a:t>معمولا از سطح دسترسی </a:t>
            </a:r>
            <a:r>
              <a:rPr lang="fa-IR" sz="2000" dirty="0" err="1">
                <a:cs typeface="B Nazanin" panose="00000400000000000000" pitchFamily="2" charset="-78"/>
              </a:rPr>
              <a:t>پرایوت</a:t>
            </a:r>
            <a:r>
              <a:rPr lang="fa-IR" sz="2000" dirty="0">
                <a:cs typeface="B Nazanin" panose="00000400000000000000" pitchFamily="2" charset="-78"/>
              </a:rPr>
              <a:t> برای فیلد های یک کلاس استفاده میکنیم تا به این طریق، از مقدار دهی اشتباه ۲۳ و ناخواسته به این فیلد ها جلوگیری کنیم. همچنین از متدهای گتر و </a:t>
            </a:r>
            <a:r>
              <a:rPr lang="fa-IR" sz="2000" dirty="0" err="1">
                <a:cs typeface="B Nazanin" panose="00000400000000000000" pitchFamily="2" charset="-78"/>
              </a:rPr>
              <a:t>ستر</a:t>
            </a:r>
            <a:r>
              <a:rPr lang="fa-IR" sz="2000" dirty="0">
                <a:cs typeface="B Nazanin" panose="00000400000000000000" pitchFamily="2" charset="-78"/>
              </a:rPr>
              <a:t> برای دسترسی و مقدار دهی این فیلد ها استفاده میکنیم که جلوتر با آنها آشنا خواهیم شد.</a:t>
            </a:r>
          </a:p>
          <a:p>
            <a:pPr algn="r" rtl="1"/>
            <a:r>
              <a:rPr lang="fa-IR" sz="2000" dirty="0">
                <a:cs typeface="B Nazanin" panose="00000400000000000000" pitchFamily="2" charset="-78"/>
              </a:rPr>
              <a:t> در نامگذاری فیلد ها، به نکات زیر توجه کنید: .۱ نام فیلد باید با حرف کوچک شروع شود.</a:t>
            </a:r>
          </a:p>
          <a:p>
            <a:pPr algn="r" rtl="1"/>
            <a:r>
              <a:rPr lang="fa-IR" sz="2000" dirty="0">
                <a:cs typeface="B Nazanin" panose="00000400000000000000" pitchFamily="2" charset="-78"/>
              </a:rPr>
              <a:t> .۲ نام انتخابی را تا حد ممکن با معنی و واضح انتخاب کنید و از عبارات رمزی و اختصاری خودداری کنید.</a:t>
            </a:r>
          </a:p>
          <a:p>
            <a:pPr algn="r" rtl="1"/>
            <a:r>
              <a:rPr lang="fa-IR" sz="2000" dirty="0">
                <a:cs typeface="B Nazanin" panose="00000400000000000000" pitchFamily="2" charset="-78"/>
              </a:rPr>
              <a:t> .۳ در صورتیکه نام انتخابی شامل بیش از یک کلمه بود، از ساختار</a:t>
            </a:r>
            <a:r>
              <a:rPr lang="en-US" sz="2000" dirty="0">
                <a:cs typeface="B Nazanin" panose="00000400000000000000" pitchFamily="2" charset="-78"/>
              </a:rPr>
              <a:t>camelCase </a:t>
            </a:r>
            <a:r>
              <a:rPr lang="fa-IR" sz="2000" dirty="0">
                <a:cs typeface="B Nazanin" panose="00000400000000000000" pitchFamily="2" charset="-78"/>
              </a:rPr>
              <a:t>استفاده کنید. </a:t>
            </a:r>
          </a:p>
          <a:p>
            <a:pPr algn="r" rtl="1"/>
            <a:r>
              <a:rPr lang="fa-IR" sz="2000" dirty="0">
                <a:cs typeface="B Nazanin" panose="00000400000000000000" pitchFamily="2" charset="-78"/>
              </a:rPr>
              <a:t>.۴ استفاده از کامنت گذاری مناسب میتواند به فهم کارکرد هر فیلد کمک زیادی بکند.</a:t>
            </a:r>
            <a:endParaRPr lang="en-US" sz="2000" dirty="0">
              <a:cs typeface="B Nazanin" panose="00000400000000000000" pitchFamily="2" charset="-78"/>
            </a:endParaRPr>
          </a:p>
        </p:txBody>
      </p:sp>
    </p:spTree>
    <p:extLst>
      <p:ext uri="{BB962C8B-B14F-4D97-AF65-F5344CB8AC3E}">
        <p14:creationId xmlns:p14="http://schemas.microsoft.com/office/powerpoint/2010/main" val="2786786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AF777EBE-DC78-6C88-F378-F55829A7BB2F}"/>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DEF22F9F-122D-9372-437D-1E37BC7C286E}"/>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مفاهیم کلاس و </a:t>
            </a:r>
            <a:r>
              <a:rPr lang="fa-IR" dirty="0" err="1">
                <a:solidFill>
                  <a:srgbClr val="C39113"/>
                </a:solidFill>
                <a:cs typeface="B Roya" panose="00000400000000000000" pitchFamily="2" charset="-78"/>
              </a:rPr>
              <a:t>شئ</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3E912E03-79B2-32EE-ABBB-766664FC7567}"/>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2231722A-0CEB-593F-8739-CD2ABBB022A1}"/>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630B6CCD-C01B-396C-632B-836791DA52E1}"/>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2071CD65-1F65-DF47-1208-B3C443BC59B1}"/>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FA9880D7-9B92-D714-853D-239D903955D9}"/>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2F282ED3-C0FD-CEBE-2684-368ED205BEA2}"/>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D3C327A3-1CDD-1E08-E4BD-9BA1A915D776}"/>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4F42E7C6-FAB2-E87E-B9DE-53F6717CD77C}"/>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82FE3CF5-F143-C910-73AF-ED04A7C29868}"/>
              </a:ext>
            </a:extLst>
          </p:cNvPr>
          <p:cNvSpPr txBox="1"/>
          <p:nvPr/>
        </p:nvSpPr>
        <p:spPr>
          <a:xfrm>
            <a:off x="1353300" y="1017725"/>
            <a:ext cx="7070700" cy="3170099"/>
          </a:xfrm>
          <a:prstGeom prst="rect">
            <a:avLst/>
          </a:prstGeom>
          <a:noFill/>
        </p:spPr>
        <p:txBody>
          <a:bodyPr wrap="square" rtlCol="0">
            <a:spAutoFit/>
          </a:bodyPr>
          <a:lstStyle/>
          <a:p>
            <a:pPr algn="r" rtl="1"/>
            <a:r>
              <a:rPr lang="fa-IR" sz="2000" dirty="0" err="1">
                <a:cs typeface="B Nazanin" panose="00000400000000000000" pitchFamily="2" charset="-78"/>
              </a:rPr>
              <a:t>کانستراکتور</a:t>
            </a:r>
            <a:r>
              <a:rPr lang="fa-IR" sz="2000" dirty="0">
                <a:cs typeface="B Nazanin" panose="00000400000000000000" pitchFamily="2" charset="-78"/>
              </a:rPr>
              <a:t>: نوعی رویه است که هنگام ایجاد </a:t>
            </a:r>
            <a:r>
              <a:rPr lang="fa-IR" sz="2000" dirty="0" err="1">
                <a:cs typeface="B Nazanin" panose="00000400000000000000" pitchFamily="2" charset="-78"/>
              </a:rPr>
              <a:t>شئ</a:t>
            </a:r>
            <a:r>
              <a:rPr lang="fa-IR" sz="2000" dirty="0">
                <a:cs typeface="B Nazanin" panose="00000400000000000000" pitchFamily="2" charset="-78"/>
              </a:rPr>
              <a:t> از یک کلاس صدا زده میشود و تمام عملیات لازم هنگام ایجاد </a:t>
            </a:r>
            <a:r>
              <a:rPr lang="fa-IR" sz="2000" dirty="0" err="1">
                <a:cs typeface="B Nazanin" panose="00000400000000000000" pitchFamily="2" charset="-78"/>
              </a:rPr>
              <a:t>شئ</a:t>
            </a:r>
            <a:r>
              <a:rPr lang="fa-IR" sz="2000" dirty="0">
                <a:cs typeface="B Nazanin" panose="00000400000000000000" pitchFamily="2" charset="-78"/>
              </a:rPr>
              <a:t> جدید از جمله مقدار دهی فیلد ها را انجام میدهد. دقت کنید که یک </a:t>
            </a:r>
            <a:r>
              <a:rPr lang="fa-IR" sz="2000" dirty="0" err="1">
                <a:cs typeface="B Nazanin" panose="00000400000000000000" pitchFamily="2" charset="-78"/>
              </a:rPr>
              <a:t>کانستراکتور</a:t>
            </a:r>
            <a:r>
              <a:rPr lang="fa-IR" sz="2000" dirty="0">
                <a:cs typeface="B Nazanin" panose="00000400000000000000" pitchFamily="2" charset="-78"/>
              </a:rPr>
              <a:t> میتواند ورودی </a:t>
            </a:r>
            <a:r>
              <a:rPr lang="fa-IR" sz="2000" dirty="0" err="1">
                <a:cs typeface="B Nazanin" panose="00000400000000000000" pitchFamily="2" charset="-78"/>
              </a:rPr>
              <a:t>هایی</a:t>
            </a:r>
            <a:r>
              <a:rPr lang="fa-IR" sz="2000" dirty="0">
                <a:cs typeface="B Nazanin" panose="00000400000000000000" pitchFamily="2" charset="-78"/>
              </a:rPr>
              <a:t> داشته باشد و از آنها استفاده کند اما </a:t>
            </a:r>
            <a:r>
              <a:rPr lang="fa-IR" sz="2000" dirty="0" err="1">
                <a:cs typeface="B Nazanin" panose="00000400000000000000" pitchFamily="2" charset="-78"/>
              </a:rPr>
              <a:t>کانستراکتور</a:t>
            </a:r>
            <a:r>
              <a:rPr lang="fa-IR" sz="2000" dirty="0">
                <a:cs typeface="B Nazanin" panose="00000400000000000000" pitchFamily="2" charset="-78"/>
              </a:rPr>
              <a:t> بر خلاف متد ها هیچ نوع خروجی ای ندارد و حتی نباید از کلمه کلیدی  </a:t>
            </a:r>
            <a:r>
              <a:rPr lang="en-US" sz="2000" dirty="0">
                <a:cs typeface="B Nazanin" panose="00000400000000000000" pitchFamily="2" charset="-78"/>
              </a:rPr>
              <a:t>void</a:t>
            </a:r>
            <a:r>
              <a:rPr lang="fa-IR" sz="2000" dirty="0">
                <a:cs typeface="B Nazanin" panose="00000400000000000000" pitchFamily="2" charset="-78"/>
              </a:rPr>
              <a:t> </a:t>
            </a:r>
            <a:r>
              <a:rPr lang="en-US" sz="2000" dirty="0">
                <a:cs typeface="B Nazanin" panose="00000400000000000000" pitchFamily="2" charset="-78"/>
              </a:rPr>
              <a:t> </a:t>
            </a:r>
            <a:r>
              <a:rPr lang="fa-IR" sz="2000" dirty="0">
                <a:cs typeface="B Nazanin" panose="00000400000000000000" pitchFamily="2" charset="-78"/>
              </a:rPr>
              <a:t>نیز برای آن استفاده کرد. همچنین میتوان سطح دسترسی یک </a:t>
            </a:r>
            <a:r>
              <a:rPr lang="fa-IR" sz="2000" dirty="0" err="1">
                <a:cs typeface="B Nazanin" panose="00000400000000000000" pitchFamily="2" charset="-78"/>
              </a:rPr>
              <a:t>کانستراکتور</a:t>
            </a:r>
            <a:r>
              <a:rPr lang="fa-IR" sz="2000" dirty="0">
                <a:cs typeface="B Nazanin" panose="00000400000000000000" pitchFamily="2" charset="-78"/>
              </a:rPr>
              <a:t> را مشخص کرد. اما معمولا از سطح دسترسی </a:t>
            </a:r>
            <a:r>
              <a:rPr lang="en-US" sz="2000" dirty="0">
                <a:cs typeface="B Nazanin" panose="00000400000000000000" pitchFamily="2" charset="-78"/>
              </a:rPr>
              <a:t>public</a:t>
            </a:r>
            <a:r>
              <a:rPr lang="fa-IR" sz="2000" dirty="0">
                <a:cs typeface="B Nazanin" panose="00000400000000000000" pitchFamily="2" charset="-78"/>
              </a:rPr>
              <a:t> </a:t>
            </a:r>
            <a:r>
              <a:rPr lang="en-US" sz="2000" dirty="0">
                <a:cs typeface="B Nazanin" panose="00000400000000000000" pitchFamily="2" charset="-78"/>
              </a:rPr>
              <a:t> </a:t>
            </a:r>
            <a:r>
              <a:rPr lang="fa-IR" sz="2000" dirty="0">
                <a:cs typeface="B Nazanin" panose="00000400000000000000" pitchFamily="2" charset="-78"/>
              </a:rPr>
              <a:t>برای </a:t>
            </a:r>
            <a:r>
              <a:rPr lang="fa-IR" sz="2000" dirty="0" err="1">
                <a:cs typeface="B Nazanin" panose="00000400000000000000" pitchFamily="2" charset="-78"/>
              </a:rPr>
              <a:t>کانستراکتور</a:t>
            </a:r>
            <a:r>
              <a:rPr lang="fa-IR" sz="2000" dirty="0">
                <a:cs typeface="B Nazanin" panose="00000400000000000000" pitchFamily="2" charset="-78"/>
              </a:rPr>
              <a:t> ها استفاده میشود. </a:t>
            </a:r>
            <a:r>
              <a:rPr lang="fa-IR" sz="2000" dirty="0" err="1">
                <a:cs typeface="B Nazanin" panose="00000400000000000000" pitchFamily="2" charset="-78"/>
              </a:rPr>
              <a:t>کانستراکتور</a:t>
            </a:r>
            <a:r>
              <a:rPr lang="fa-IR" sz="2000" dirty="0">
                <a:cs typeface="B Nazanin" panose="00000400000000000000" pitchFamily="2" charset="-78"/>
              </a:rPr>
              <a:t> پیش فرض: هنگام ایجاد یک </a:t>
            </a:r>
            <a:r>
              <a:rPr lang="fa-IR" sz="2000" dirty="0" err="1">
                <a:cs typeface="B Nazanin" panose="00000400000000000000" pitchFamily="2" charset="-78"/>
              </a:rPr>
              <a:t>شئ</a:t>
            </a:r>
            <a:r>
              <a:rPr lang="fa-IR" sz="2000" dirty="0">
                <a:cs typeface="B Nazanin" panose="00000400000000000000" pitchFamily="2" charset="-78"/>
              </a:rPr>
              <a:t>، سازنده آن باید حتماً صدا زده شود. اما اگر سازنده ای برای کلاس مورد نظر وجود نداشته باشد چه اتفاقی میافتد؟ در این صورت جاوا به صورت خودکار یک سازنده ی خالی برای آن کلاس در نظر میگیرد که هیچ ورودی ای ندارد و از آن استفاده میکند.</a:t>
            </a:r>
          </a:p>
        </p:txBody>
      </p:sp>
    </p:spTree>
    <p:extLst>
      <p:ext uri="{BB962C8B-B14F-4D97-AF65-F5344CB8AC3E}">
        <p14:creationId xmlns:p14="http://schemas.microsoft.com/office/powerpoint/2010/main" val="1057744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07FEDA87-8E80-EEDA-9F47-7C65FCBABA37}"/>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9ED33C70-C1E0-871D-636E-5DC065133049}"/>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مفاهیم کلاس و </a:t>
            </a:r>
            <a:r>
              <a:rPr lang="fa-IR" dirty="0" err="1">
                <a:solidFill>
                  <a:srgbClr val="C39113"/>
                </a:solidFill>
                <a:cs typeface="B Roya" panose="00000400000000000000" pitchFamily="2" charset="-78"/>
              </a:rPr>
              <a:t>شئ</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EC9D37EF-21AA-C9C7-3173-E34C676B4012}"/>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3C90F72A-DB9C-8874-43F4-6707450C01F4}"/>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686D30E8-6089-E525-9DCF-98A9ADD52C08}"/>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DF8FC52D-5B23-47CD-8B39-DCEEA7FB002F}"/>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990D77BF-B51B-932F-34A0-46590D363BB9}"/>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14E036D1-1B31-804D-7827-2591839DEF47}"/>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029D7143-0258-675E-EC53-844DBF10E473}"/>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B642E63B-6C60-5441-2526-CB182D3B76B3}"/>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2E31ABFD-FC72-B012-2DCB-A3C62D70872C}"/>
              </a:ext>
            </a:extLst>
          </p:cNvPr>
          <p:cNvSpPr txBox="1"/>
          <p:nvPr/>
        </p:nvSpPr>
        <p:spPr>
          <a:xfrm>
            <a:off x="1276781" y="945148"/>
            <a:ext cx="6590438" cy="3416320"/>
          </a:xfrm>
          <a:prstGeom prst="rect">
            <a:avLst/>
          </a:prstGeom>
          <a:noFill/>
        </p:spPr>
        <p:txBody>
          <a:bodyPr wrap="square" rtlCol="0">
            <a:spAutoFit/>
          </a:bodyPr>
          <a:lstStyle/>
          <a:p>
            <a:pPr algn="r" rtl="1"/>
            <a:r>
              <a:rPr lang="fa-IR" sz="1800" dirty="0">
                <a:cs typeface="B Nazanin" panose="00000400000000000000" pitchFamily="2" charset="-78"/>
              </a:rPr>
              <a:t>متد ها : متد ها، رویه های نشاندهنده رفتار یک </a:t>
            </a:r>
            <a:r>
              <a:rPr lang="fa-IR" sz="1800" dirty="0" err="1">
                <a:cs typeface="B Nazanin" panose="00000400000000000000" pitchFamily="2" charset="-78"/>
              </a:rPr>
              <a:t>شئ</a:t>
            </a:r>
            <a:r>
              <a:rPr lang="fa-IR" sz="1800" dirty="0">
                <a:cs typeface="B Nazanin" panose="00000400000000000000" pitchFamily="2" charset="-78"/>
              </a:rPr>
              <a:t> هستند. همانطور که فیلد ها نشاندهنده خصوصیات و ویژگیهای یک </a:t>
            </a:r>
            <a:r>
              <a:rPr lang="fa-IR" sz="1800" dirty="0" err="1">
                <a:cs typeface="B Nazanin" panose="00000400000000000000" pitchFamily="2" charset="-78"/>
              </a:rPr>
              <a:t>شئ</a:t>
            </a:r>
            <a:r>
              <a:rPr lang="fa-IR" sz="1800" dirty="0">
                <a:cs typeface="B Nazanin" panose="00000400000000000000" pitchFamily="2" charset="-78"/>
              </a:rPr>
              <a:t> بودند.</a:t>
            </a:r>
          </a:p>
          <a:p>
            <a:pPr algn="r" rtl="1"/>
            <a:r>
              <a:rPr lang="fa-IR" sz="1800" dirty="0">
                <a:cs typeface="B Nazanin" panose="00000400000000000000" pitchFamily="2" charset="-78"/>
              </a:rPr>
              <a:t>در نامگذاری متد ها، به نکات زیر توجه کنید: .۱ درست مانند فیلد ها، حرف اول را کوچک مینویسیم.</a:t>
            </a:r>
          </a:p>
          <a:p>
            <a:pPr algn="r" rtl="1"/>
            <a:r>
              <a:rPr lang="fa-IR" sz="1800" dirty="0">
                <a:cs typeface="B Nazanin" panose="00000400000000000000" pitchFamily="2" charset="-78"/>
              </a:rPr>
              <a:t> .۲ نام متد باید کاملا واضح و نشاندهنده کاری باشد که متد قرار است انجام دهد.</a:t>
            </a:r>
          </a:p>
          <a:p>
            <a:pPr algn="r" rtl="1"/>
            <a:r>
              <a:rPr lang="fa-IR" sz="1800" dirty="0">
                <a:cs typeface="B Nazanin" panose="00000400000000000000" pitchFamily="2" charset="-78"/>
              </a:rPr>
              <a:t> .۳ هر متد باید دقیقاً یک کار را انجام دهد. اگر متوجه شدیم یک متد قابلیت تقسیم شدن به چند متد مجزا را دارد، باید این کار را انجام دهیم؛ در نتیجه میتوانیم از این متد دفعات بیشتری استفاده کنیم.</a:t>
            </a:r>
          </a:p>
          <a:p>
            <a:pPr algn="r" rtl="1"/>
            <a:r>
              <a:rPr lang="fa-IR" sz="1800" dirty="0">
                <a:cs typeface="B Nazanin" panose="00000400000000000000" pitchFamily="2" charset="-78"/>
              </a:rPr>
              <a:t> گتر و </a:t>
            </a:r>
            <a:r>
              <a:rPr lang="fa-IR" sz="1800" dirty="0" err="1">
                <a:cs typeface="B Nazanin" panose="00000400000000000000" pitchFamily="2" charset="-78"/>
              </a:rPr>
              <a:t>ستر</a:t>
            </a:r>
            <a:r>
              <a:rPr lang="fa-IR" sz="1800" dirty="0">
                <a:cs typeface="B Nazanin" panose="00000400000000000000" pitchFamily="2" charset="-78"/>
              </a:rPr>
              <a:t>: همانطور که پیشتر گفتیم، در اکثر اوقات از سطح دسترسی </a:t>
            </a:r>
            <a:r>
              <a:rPr lang="en-US" sz="1800" dirty="0">
                <a:cs typeface="B Nazanin" panose="00000400000000000000" pitchFamily="2" charset="-78"/>
              </a:rPr>
              <a:t>private </a:t>
            </a:r>
            <a:r>
              <a:rPr lang="fa-IR" sz="1800" dirty="0">
                <a:cs typeface="B Nazanin" panose="00000400000000000000" pitchFamily="2" charset="-78"/>
              </a:rPr>
              <a:t> برای فیلد ها استفاده میشود تا جلوی ایجاد تغییرات ناخواسته و مقدار دهی نادرست گرفته شود. در این حالت از متد </a:t>
            </a:r>
            <a:r>
              <a:rPr lang="en-US" sz="1800" dirty="0">
                <a:cs typeface="B Nazanin" panose="00000400000000000000" pitchFamily="2" charset="-78"/>
              </a:rPr>
              <a:t>getter</a:t>
            </a:r>
            <a:r>
              <a:rPr lang="fa-IR" sz="1800" dirty="0">
                <a:cs typeface="B Nazanin" panose="00000400000000000000" pitchFamily="2" charset="-78"/>
              </a:rPr>
              <a:t> </a:t>
            </a:r>
            <a:r>
              <a:rPr lang="en-US" sz="1800" dirty="0">
                <a:cs typeface="B Nazanin" panose="00000400000000000000" pitchFamily="2" charset="-78"/>
              </a:rPr>
              <a:t> </a:t>
            </a:r>
            <a:r>
              <a:rPr lang="fa-IR" sz="1800" dirty="0">
                <a:cs typeface="B Nazanin" panose="00000400000000000000" pitchFamily="2" charset="-78"/>
              </a:rPr>
              <a:t>برای دسترسی به مقدار فیلد و از </a:t>
            </a:r>
            <a:r>
              <a:rPr lang="en-US" sz="1800" dirty="0">
                <a:cs typeface="B Nazanin" panose="00000400000000000000" pitchFamily="2" charset="-78"/>
              </a:rPr>
              <a:t>setter</a:t>
            </a:r>
            <a:r>
              <a:rPr lang="fa-IR" sz="1800" dirty="0">
                <a:cs typeface="B Nazanin" panose="00000400000000000000" pitchFamily="2" charset="-78"/>
              </a:rPr>
              <a:t> </a:t>
            </a:r>
            <a:r>
              <a:rPr lang="en-US" sz="1800" dirty="0">
                <a:cs typeface="B Nazanin" panose="00000400000000000000" pitchFamily="2" charset="-78"/>
              </a:rPr>
              <a:t> </a:t>
            </a:r>
            <a:r>
              <a:rPr lang="fa-IR" sz="1800" dirty="0">
                <a:cs typeface="B Nazanin" panose="00000400000000000000" pitchFamily="2" charset="-78"/>
              </a:rPr>
              <a:t>برای ایجاد تغییرات کنترل شده در مقدار فیلد استفاده میکنیم. </a:t>
            </a:r>
            <a:endParaRPr lang="fa-IR" sz="1800" b="1" dirty="0">
              <a:cs typeface="B Nazanin" panose="00000400000000000000" pitchFamily="2" charset="-78"/>
            </a:endParaRPr>
          </a:p>
        </p:txBody>
      </p:sp>
    </p:spTree>
    <p:extLst>
      <p:ext uri="{BB962C8B-B14F-4D97-AF65-F5344CB8AC3E}">
        <p14:creationId xmlns:p14="http://schemas.microsoft.com/office/powerpoint/2010/main" val="1710384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4CF394AD-B418-8BC1-A44F-D17C55397533}"/>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F09FAC00-A230-C978-972A-D439110821D9}"/>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1">
              <a:spcBef>
                <a:spcPts val="0"/>
              </a:spcBef>
              <a:spcAft>
                <a:spcPts val="0"/>
              </a:spcAft>
              <a:buNone/>
            </a:pPr>
            <a:r>
              <a:rPr lang="en-US" dirty="0">
                <a:solidFill>
                  <a:srgbClr val="C39113"/>
                </a:solidFill>
                <a:cs typeface="B Roya" panose="00000400000000000000" pitchFamily="2" charset="-78"/>
              </a:rPr>
              <a:t>Encapsulation</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66B93964-CB9B-7E7F-39E6-2FF72846A51B}"/>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299F8632-8B56-55D9-2097-E0C864A55671}"/>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BF12FB1A-5C88-C214-A2E3-2953AC9719F8}"/>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45865775-1026-BDD6-0598-D4B6EF77719D}"/>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C68D5BC5-2266-32E7-CF02-D560373B23E6}"/>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6A56E174-C5AE-A886-C558-DC4A68656B2C}"/>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612A0273-40C0-29E5-9B3A-871CF175760A}"/>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B239B238-51D5-41A0-E886-C1CCE4E95131}"/>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898BB4B5-312F-81FB-6A0F-3ADF3310A880}"/>
              </a:ext>
            </a:extLst>
          </p:cNvPr>
          <p:cNvSpPr txBox="1"/>
          <p:nvPr/>
        </p:nvSpPr>
        <p:spPr>
          <a:xfrm>
            <a:off x="793898" y="1177071"/>
            <a:ext cx="7417451" cy="1015663"/>
          </a:xfrm>
          <a:prstGeom prst="rect">
            <a:avLst/>
          </a:prstGeom>
          <a:noFill/>
        </p:spPr>
        <p:txBody>
          <a:bodyPr wrap="square" rtlCol="0">
            <a:spAutoFit/>
          </a:bodyPr>
          <a:lstStyle/>
          <a:p>
            <a:pPr marL="285750" indent="-285750" algn="r" rtl="1">
              <a:buFont typeface="Arial" panose="020B0604020202020204" pitchFamily="34" charset="0"/>
              <a:buChar char="•"/>
            </a:pPr>
            <a:r>
              <a:rPr lang="fa-IR" sz="2000" dirty="0">
                <a:cs typeface="B Nazanin" panose="00000400000000000000" pitchFamily="2" charset="-78"/>
              </a:rPr>
              <a:t>یکی از مهمترین مفاهیم </a:t>
            </a:r>
            <a:r>
              <a:rPr lang="fa-IR" sz="2000" dirty="0" err="1">
                <a:cs typeface="B Nazanin" panose="00000400000000000000" pitchFamily="2" charset="-78"/>
              </a:rPr>
              <a:t>شئ</a:t>
            </a:r>
            <a:r>
              <a:rPr lang="fa-IR" sz="2000" dirty="0">
                <a:cs typeface="B Nazanin" panose="00000400000000000000" pitchFamily="2" charset="-78"/>
              </a:rPr>
              <a:t> گرایی در زبانهای برنامه </a:t>
            </a:r>
            <a:r>
              <a:rPr lang="fa-IR" sz="2000" dirty="0" err="1">
                <a:cs typeface="B Nazanin" panose="00000400000000000000" pitchFamily="2" charset="-78"/>
              </a:rPr>
              <a:t>نویسی</a:t>
            </a:r>
            <a:r>
              <a:rPr lang="fa-IR" sz="2000" dirty="0">
                <a:cs typeface="B Nazanin" panose="00000400000000000000" pitchFamily="2" charset="-78"/>
              </a:rPr>
              <a:t>، </a:t>
            </a:r>
            <a:r>
              <a:rPr lang="fa-IR" sz="2000" dirty="0" err="1">
                <a:cs typeface="B Nazanin" panose="00000400000000000000" pitchFamily="2" charset="-78"/>
              </a:rPr>
              <a:t>کپسوله</a:t>
            </a:r>
            <a:r>
              <a:rPr lang="fa-IR" sz="2000" dirty="0">
                <a:cs typeface="B Nazanin" panose="00000400000000000000" pitchFamily="2" charset="-78"/>
              </a:rPr>
              <a:t> سازی است.</a:t>
            </a:r>
          </a:p>
          <a:p>
            <a:pPr marL="285750" indent="-285750" algn="r" rtl="1">
              <a:buFont typeface="Arial" panose="020B0604020202020204" pitchFamily="34" charset="0"/>
              <a:buChar char="•"/>
            </a:pPr>
            <a:r>
              <a:rPr lang="fa-IR" sz="2000" dirty="0">
                <a:cs typeface="B Nazanin" panose="00000400000000000000" pitchFamily="2" charset="-78"/>
              </a:rPr>
              <a:t>متغیرهای یک کلاس از دید دیگر کلاس ها مخفی میشوند</a:t>
            </a:r>
          </a:p>
          <a:p>
            <a:pPr marL="285750" indent="-285750" algn="r" rtl="1">
              <a:buFont typeface="Arial" panose="020B0604020202020204" pitchFamily="34" charset="0"/>
              <a:buChar char="•"/>
            </a:pPr>
            <a:r>
              <a:rPr lang="fa-IR" sz="2000" dirty="0">
                <a:cs typeface="B Nazanin" panose="00000400000000000000" pitchFamily="2" charset="-78"/>
              </a:rPr>
              <a:t>تنها با استفاده از متدهای یک کلاس اجازه دسترسی به آنها وجود خواهد داشت.</a:t>
            </a:r>
            <a:endParaRPr lang="en-US" sz="2000" dirty="0">
              <a:solidFill>
                <a:schemeClr val="tx1"/>
              </a:solidFill>
              <a:cs typeface="B Nazanin" panose="00000400000000000000" pitchFamily="2" charset="-78"/>
            </a:endParaRPr>
          </a:p>
        </p:txBody>
      </p:sp>
    </p:spTree>
    <p:extLst>
      <p:ext uri="{BB962C8B-B14F-4D97-AF65-F5344CB8AC3E}">
        <p14:creationId xmlns:p14="http://schemas.microsoft.com/office/powerpoint/2010/main" val="4230339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7"/>
        <p:cNvGrpSpPr/>
        <p:nvPr/>
      </p:nvGrpSpPr>
      <p:grpSpPr>
        <a:xfrm>
          <a:off x="0" y="0"/>
          <a:ext cx="0" cy="0"/>
          <a:chOff x="0" y="0"/>
          <a:chExt cx="0" cy="0"/>
        </a:xfrm>
      </p:grpSpPr>
      <p:sp>
        <p:nvSpPr>
          <p:cNvPr id="1458" name="Google Shape;1458;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آنچه در این جلسه به آن می پردازیم</a:t>
            </a:r>
            <a:endParaRPr dirty="0">
              <a:solidFill>
                <a:srgbClr val="C39113"/>
              </a:solidFill>
              <a:cs typeface="B Roya" panose="00000400000000000000" pitchFamily="2" charset="-78"/>
            </a:endParaRPr>
          </a:p>
        </p:txBody>
      </p:sp>
      <p:sp>
        <p:nvSpPr>
          <p:cNvPr id="2" name="TextBox 1">
            <a:extLst>
              <a:ext uri="{FF2B5EF4-FFF2-40B4-BE49-F238E27FC236}">
                <a16:creationId xmlns:a16="http://schemas.microsoft.com/office/drawing/2014/main" id="{1D6CADA5-9202-B51C-5F05-2A5F8EE54515}"/>
              </a:ext>
            </a:extLst>
          </p:cNvPr>
          <p:cNvSpPr txBox="1"/>
          <p:nvPr/>
        </p:nvSpPr>
        <p:spPr>
          <a:xfrm>
            <a:off x="493486" y="1240971"/>
            <a:ext cx="7235371" cy="2246769"/>
          </a:xfrm>
          <a:prstGeom prst="rect">
            <a:avLst/>
          </a:prstGeom>
          <a:noFill/>
        </p:spPr>
        <p:txBody>
          <a:bodyPr wrap="square" rtlCol="0">
            <a:spAutoFit/>
          </a:bodyPr>
          <a:lstStyle/>
          <a:p>
            <a:pPr marL="342900" indent="-342900" algn="r" rtl="1">
              <a:buFont typeface="Arial" panose="020B0604020202020204" pitchFamily="34" charset="0"/>
              <a:buChar char="•"/>
            </a:pPr>
            <a:r>
              <a:rPr lang="en-US" sz="2000" dirty="0">
                <a:cs typeface="B Nazanin" panose="00000400000000000000" pitchFamily="2" charset="-78"/>
              </a:rPr>
              <a:t>Pull requests</a:t>
            </a:r>
          </a:p>
          <a:p>
            <a:pPr marL="342900" indent="-342900" algn="r" rtl="1">
              <a:buFont typeface="Arial" panose="020B0604020202020204" pitchFamily="34" charset="0"/>
              <a:buChar char="•"/>
            </a:pPr>
            <a:r>
              <a:rPr lang="fa-IR" sz="2000" dirty="0">
                <a:cs typeface="B Nazanin" panose="00000400000000000000" pitchFamily="2" charset="-78"/>
              </a:rPr>
              <a:t>ادامه آشنایی با </a:t>
            </a:r>
            <a:r>
              <a:rPr lang="fa-IR" sz="2000" dirty="0" err="1">
                <a:cs typeface="B Nazanin" panose="00000400000000000000" pitchFamily="2" charset="-78"/>
              </a:rPr>
              <a:t>گیت</a:t>
            </a:r>
            <a:r>
              <a:rPr lang="fa-IR" sz="2000" dirty="0">
                <a:cs typeface="B Nazanin" panose="00000400000000000000" pitchFamily="2" charset="-78"/>
              </a:rPr>
              <a:t> و دستورات تکمیلی مربوط به آن</a:t>
            </a:r>
          </a:p>
          <a:p>
            <a:pPr marL="342900" indent="-342900" algn="r" rtl="1">
              <a:buFont typeface="Arial" panose="020B0604020202020204" pitchFamily="34" charset="0"/>
              <a:buChar char="•"/>
            </a:pPr>
            <a:r>
              <a:rPr lang="en-US" sz="2000" dirty="0">
                <a:cs typeface="B Nazanin" panose="00000400000000000000" pitchFamily="2" charset="-78"/>
              </a:rPr>
              <a:t>Collaboration</a:t>
            </a:r>
          </a:p>
          <a:p>
            <a:pPr marL="342900" indent="-342900" algn="r" rtl="1">
              <a:buFont typeface="Arial" panose="020B0604020202020204" pitchFamily="34" charset="0"/>
              <a:buChar char="•"/>
            </a:pPr>
            <a:r>
              <a:rPr lang="fa-IR" sz="2000" dirty="0">
                <a:cs typeface="B Nazanin" panose="00000400000000000000" pitchFamily="2" charset="-78"/>
              </a:rPr>
              <a:t>مفاهیم شی و کلاس</a:t>
            </a:r>
          </a:p>
          <a:p>
            <a:pPr marL="342900" indent="-342900" algn="r" rtl="1">
              <a:buFont typeface="Arial" panose="020B0604020202020204" pitchFamily="34" charset="0"/>
              <a:buChar char="•"/>
            </a:pPr>
            <a:r>
              <a:rPr lang="fa-IR" sz="2000" dirty="0" err="1">
                <a:cs typeface="B Nazanin" panose="00000400000000000000" pitchFamily="2" charset="-78"/>
              </a:rPr>
              <a:t>کپسوله</a:t>
            </a:r>
            <a:r>
              <a:rPr lang="fa-IR" sz="2000" dirty="0">
                <a:cs typeface="B Nazanin" panose="00000400000000000000" pitchFamily="2" charset="-78"/>
              </a:rPr>
              <a:t> سازی</a:t>
            </a:r>
          </a:p>
          <a:p>
            <a:pPr marL="342900" indent="-342900" algn="r" rtl="1">
              <a:buFont typeface="Arial" panose="020B0604020202020204" pitchFamily="34" charset="0"/>
              <a:buChar char="•"/>
            </a:pPr>
            <a:r>
              <a:rPr lang="fa-IR" sz="2000" dirty="0" err="1">
                <a:cs typeface="B Nazanin" panose="00000400000000000000" pitchFamily="2" charset="-78"/>
              </a:rPr>
              <a:t>میانبر</a:t>
            </a:r>
            <a:r>
              <a:rPr lang="fa-IR" sz="2000" dirty="0">
                <a:cs typeface="B Nazanin" panose="00000400000000000000" pitchFamily="2" charset="-78"/>
              </a:rPr>
              <a:t> ها در </a:t>
            </a:r>
            <a:r>
              <a:rPr lang="en-US" sz="2000" dirty="0" err="1">
                <a:cs typeface="B Nazanin" panose="00000400000000000000" pitchFamily="2" charset="-78"/>
              </a:rPr>
              <a:t>Intellij</a:t>
            </a:r>
            <a:endParaRPr lang="en-US" sz="2000" dirty="0">
              <a:cs typeface="B Nazanin" panose="00000400000000000000" pitchFamily="2" charset="-78"/>
            </a:endParaRPr>
          </a:p>
          <a:p>
            <a:pPr marL="342900" indent="-342900" algn="r" rtl="1">
              <a:buFont typeface="Arial" panose="020B0604020202020204" pitchFamily="34" charset="0"/>
              <a:buChar char="•"/>
            </a:pPr>
            <a:r>
              <a:rPr lang="fa-IR" sz="2000" dirty="0">
                <a:cs typeface="B Nazanin" panose="00000400000000000000" pitchFamily="2" charset="-78"/>
              </a:rPr>
              <a:t>تمرین</a:t>
            </a:r>
            <a:endParaRPr lang="en-US" sz="2000" dirty="0">
              <a:cs typeface="B Nazanin" panose="00000400000000000000" pitchFamily="2" charset="-7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52F13F66-4C72-918C-087A-72BE3FBC7C01}"/>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5DE1298F-5879-4755-EEA0-BCA51202C9FE}"/>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err="1">
                <a:solidFill>
                  <a:srgbClr val="C39113"/>
                </a:solidFill>
                <a:cs typeface="B Roya" panose="00000400000000000000" pitchFamily="2" charset="-78"/>
              </a:rPr>
              <a:t>میانبر</a:t>
            </a:r>
            <a:r>
              <a:rPr lang="fa-IR" dirty="0">
                <a:solidFill>
                  <a:srgbClr val="C39113"/>
                </a:solidFill>
                <a:cs typeface="B Roya" panose="00000400000000000000" pitchFamily="2" charset="-78"/>
              </a:rPr>
              <a:t> ها در </a:t>
            </a:r>
            <a:r>
              <a:rPr lang="en-US" dirty="0" err="1">
                <a:solidFill>
                  <a:srgbClr val="C39113"/>
                </a:solidFill>
                <a:cs typeface="B Roya" panose="00000400000000000000" pitchFamily="2" charset="-78"/>
              </a:rPr>
              <a:t>Intellij</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21BED82A-8CDF-8138-C457-5EF928893890}"/>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9A563643-3492-D10C-BFF9-CF6FBFB28176}"/>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B88D8156-22A5-C73D-E0F6-6AD746323DE0}"/>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20FA79CC-EBD5-CA9E-C3BC-63160551651C}"/>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4ED69859-6BC3-72FA-D986-1A79A9844695}"/>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1340BD8E-8938-30EA-0559-BFF78D157C64}"/>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B5E6B8B3-BF16-CAAF-1D2F-A16200E271A6}"/>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C0A43CE7-FBF3-8959-68B2-5020E7959273}"/>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D0AB6257-0170-547A-EDD6-621DAEE4991F}"/>
              </a:ext>
            </a:extLst>
          </p:cNvPr>
          <p:cNvPicPr>
            <a:picLocks noChangeAspect="1"/>
          </p:cNvPicPr>
          <p:nvPr/>
        </p:nvPicPr>
        <p:blipFill>
          <a:blip r:embed="rId3"/>
          <a:stretch>
            <a:fillRect/>
          </a:stretch>
        </p:blipFill>
        <p:spPr>
          <a:xfrm>
            <a:off x="2807499" y="941174"/>
            <a:ext cx="3777598" cy="3261152"/>
          </a:xfrm>
          <a:prstGeom prst="rect">
            <a:avLst/>
          </a:prstGeom>
        </p:spPr>
      </p:pic>
    </p:spTree>
    <p:extLst>
      <p:ext uri="{BB962C8B-B14F-4D97-AF65-F5344CB8AC3E}">
        <p14:creationId xmlns:p14="http://schemas.microsoft.com/office/powerpoint/2010/main" val="684278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B9AD39D0-1A5C-F7B2-916E-0CD3DAEE07EC}"/>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01FB649F-27DB-4994-144E-BABDBCF5086C}"/>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err="1">
                <a:solidFill>
                  <a:srgbClr val="C39113"/>
                </a:solidFill>
                <a:cs typeface="B Roya" panose="00000400000000000000" pitchFamily="2" charset="-78"/>
              </a:rPr>
              <a:t>میانبر</a:t>
            </a:r>
            <a:r>
              <a:rPr lang="fa-IR" dirty="0">
                <a:solidFill>
                  <a:srgbClr val="C39113"/>
                </a:solidFill>
                <a:cs typeface="B Roya" panose="00000400000000000000" pitchFamily="2" charset="-78"/>
              </a:rPr>
              <a:t> ها در </a:t>
            </a:r>
            <a:r>
              <a:rPr lang="en-US" dirty="0" err="1">
                <a:solidFill>
                  <a:srgbClr val="C39113"/>
                </a:solidFill>
                <a:cs typeface="B Roya" panose="00000400000000000000" pitchFamily="2" charset="-78"/>
              </a:rPr>
              <a:t>Intellij</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325F67F4-5BB8-9AE3-F5D3-E388BA49E817}"/>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933E7350-1F8C-D222-1601-D6DD3CEAA9F5}"/>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C98B88FE-0EC2-D0C0-8783-CFBDBC599B49}"/>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5DC82338-9C04-7776-B5F1-F3BE3D5DB073}"/>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6EEF6C16-82F4-EEB9-F089-00A52FEB426B}"/>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D87FE5C0-A2E2-C7E5-8E66-C9148D1FE60A}"/>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27A0E745-5FA4-0F00-B23D-4510F85B6835}"/>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A5E6D2E4-CE56-6815-551C-4846764D7DA5}"/>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A66EA083-7255-0288-041A-446FD4A80450}"/>
              </a:ext>
            </a:extLst>
          </p:cNvPr>
          <p:cNvPicPr>
            <a:picLocks noChangeAspect="1"/>
          </p:cNvPicPr>
          <p:nvPr/>
        </p:nvPicPr>
        <p:blipFill>
          <a:blip r:embed="rId3"/>
          <a:stretch>
            <a:fillRect/>
          </a:stretch>
        </p:blipFill>
        <p:spPr>
          <a:xfrm>
            <a:off x="2307789" y="1065481"/>
            <a:ext cx="4850662" cy="3226148"/>
          </a:xfrm>
          <a:prstGeom prst="rect">
            <a:avLst/>
          </a:prstGeom>
        </p:spPr>
      </p:pic>
    </p:spTree>
    <p:extLst>
      <p:ext uri="{BB962C8B-B14F-4D97-AF65-F5344CB8AC3E}">
        <p14:creationId xmlns:p14="http://schemas.microsoft.com/office/powerpoint/2010/main" val="2732502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D59F3D5E-E0F5-9E5D-0AAE-E82DC1BB201D}"/>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A6B3A794-855F-F441-E1FB-054BA581EA63}"/>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err="1">
                <a:solidFill>
                  <a:srgbClr val="C39113"/>
                </a:solidFill>
                <a:cs typeface="B Roya" panose="00000400000000000000" pitchFamily="2" charset="-78"/>
              </a:rPr>
              <a:t>میانبر</a:t>
            </a:r>
            <a:r>
              <a:rPr lang="fa-IR" dirty="0">
                <a:solidFill>
                  <a:srgbClr val="C39113"/>
                </a:solidFill>
                <a:cs typeface="B Roya" panose="00000400000000000000" pitchFamily="2" charset="-78"/>
              </a:rPr>
              <a:t> ها در </a:t>
            </a:r>
            <a:r>
              <a:rPr lang="en-US" dirty="0" err="1">
                <a:solidFill>
                  <a:srgbClr val="C39113"/>
                </a:solidFill>
                <a:cs typeface="B Roya" panose="00000400000000000000" pitchFamily="2" charset="-78"/>
              </a:rPr>
              <a:t>Intellij</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2EB6CF9F-26B1-1F2E-F60B-F70CDB4802D1}"/>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B6E77C12-A2E4-F63C-8595-74A2075C5EC1}"/>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54C3863D-6913-699F-BB33-7A1E4A0CC6AE}"/>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C153F1A6-742F-FA32-3524-41E86EAA5EA2}"/>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9C6CB54C-D111-A61E-0D9F-84776FD35268}"/>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567D4C8C-6B42-B2FD-AD7C-6F8070EA1FC2}"/>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E01B0AC9-82B3-CF3E-EA69-CCF172C2C26E}"/>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D00D617A-6774-7532-EA70-7B8A73E2AB43}"/>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E55099E2-474D-8D6F-468E-A0FD451D5C05}"/>
              </a:ext>
            </a:extLst>
          </p:cNvPr>
          <p:cNvPicPr>
            <a:picLocks noChangeAspect="1"/>
          </p:cNvPicPr>
          <p:nvPr/>
        </p:nvPicPr>
        <p:blipFill>
          <a:blip r:embed="rId3"/>
          <a:stretch>
            <a:fillRect/>
          </a:stretch>
        </p:blipFill>
        <p:spPr>
          <a:xfrm>
            <a:off x="2144786" y="1177071"/>
            <a:ext cx="5248386" cy="2963700"/>
          </a:xfrm>
          <a:prstGeom prst="rect">
            <a:avLst/>
          </a:prstGeom>
        </p:spPr>
      </p:pic>
    </p:spTree>
    <p:extLst>
      <p:ext uri="{BB962C8B-B14F-4D97-AF65-F5344CB8AC3E}">
        <p14:creationId xmlns:p14="http://schemas.microsoft.com/office/powerpoint/2010/main" val="3731673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FD785390-11D0-DE9D-60EB-17C3EF86606F}"/>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69CC0CFE-948A-0444-0D20-8A6720A8298A}"/>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err="1">
                <a:solidFill>
                  <a:srgbClr val="C39113"/>
                </a:solidFill>
                <a:cs typeface="B Roya" panose="00000400000000000000" pitchFamily="2" charset="-78"/>
              </a:rPr>
              <a:t>میانبر</a:t>
            </a:r>
            <a:r>
              <a:rPr lang="fa-IR" dirty="0">
                <a:solidFill>
                  <a:srgbClr val="C39113"/>
                </a:solidFill>
                <a:cs typeface="B Roya" panose="00000400000000000000" pitchFamily="2" charset="-78"/>
              </a:rPr>
              <a:t> ها در </a:t>
            </a:r>
            <a:r>
              <a:rPr lang="en-US" dirty="0" err="1">
                <a:solidFill>
                  <a:srgbClr val="C39113"/>
                </a:solidFill>
                <a:cs typeface="B Roya" panose="00000400000000000000" pitchFamily="2" charset="-78"/>
              </a:rPr>
              <a:t>Intellij</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B1177E4E-01EC-3E4B-D9F3-863598F0CD21}"/>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11F4E573-10DE-75C0-B195-08D5B3CCA103}"/>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9D6AE215-362B-44C1-A8A1-B9F0AA92B286}"/>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F6746C54-2B10-CC6A-37B9-70F6A3FD9F75}"/>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DB952E0F-E8C3-68D8-6227-702F9D285A6D}"/>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AE43565F-5C7F-5D85-740D-6206ECAD8153}"/>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561950C6-CADC-66DD-3EBF-E99ADAC8C241}"/>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00FFA961-A4B7-70F7-2942-DBFFD7F39378}"/>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a:extLst>
              <a:ext uri="{FF2B5EF4-FFF2-40B4-BE49-F238E27FC236}">
                <a16:creationId xmlns:a16="http://schemas.microsoft.com/office/drawing/2014/main" id="{D2649912-10B9-F849-A559-CDCA1D83D78F}"/>
              </a:ext>
            </a:extLst>
          </p:cNvPr>
          <p:cNvPicPr>
            <a:picLocks noChangeAspect="1"/>
          </p:cNvPicPr>
          <p:nvPr/>
        </p:nvPicPr>
        <p:blipFill>
          <a:blip r:embed="rId3"/>
          <a:stretch>
            <a:fillRect/>
          </a:stretch>
        </p:blipFill>
        <p:spPr>
          <a:xfrm>
            <a:off x="1856757" y="1174998"/>
            <a:ext cx="5156569" cy="2864761"/>
          </a:xfrm>
          <a:prstGeom prst="rect">
            <a:avLst/>
          </a:prstGeom>
        </p:spPr>
      </p:pic>
    </p:spTree>
    <p:extLst>
      <p:ext uri="{BB962C8B-B14F-4D97-AF65-F5344CB8AC3E}">
        <p14:creationId xmlns:p14="http://schemas.microsoft.com/office/powerpoint/2010/main" val="853252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48E14A04-1D1A-A056-9E53-209311006F45}"/>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F96696D3-F7A7-1BE5-2615-5C16587AFEFA}"/>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err="1">
                <a:solidFill>
                  <a:srgbClr val="C39113"/>
                </a:solidFill>
                <a:cs typeface="B Roya" panose="00000400000000000000" pitchFamily="2" charset="-78"/>
              </a:rPr>
              <a:t>میانبر</a:t>
            </a:r>
            <a:r>
              <a:rPr lang="fa-IR" dirty="0">
                <a:solidFill>
                  <a:srgbClr val="C39113"/>
                </a:solidFill>
                <a:cs typeface="B Roya" panose="00000400000000000000" pitchFamily="2" charset="-78"/>
              </a:rPr>
              <a:t> ها در </a:t>
            </a:r>
            <a:r>
              <a:rPr lang="en-US" dirty="0" err="1">
                <a:solidFill>
                  <a:srgbClr val="C39113"/>
                </a:solidFill>
                <a:cs typeface="B Roya" panose="00000400000000000000" pitchFamily="2" charset="-78"/>
              </a:rPr>
              <a:t>Intellij</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A354BD95-8EF9-F219-3E82-684487F74AEF}"/>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15991CDE-CAA2-42DD-FEFA-3325B452CE0D}"/>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184FAAC2-F640-C43C-7CED-E4E08A3B6521}"/>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9D9499ED-D4D4-3871-8E3B-AA55F4C44044}"/>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FBFE2CAD-FF29-333A-84B8-E36A6860F64A}"/>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89275546-7D48-42D4-CE19-F8F3363AEE3E}"/>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0E481DEB-B1A0-5377-77D5-B3E456BBEB92}"/>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2028BF8B-1D05-6C5E-DF04-2F31AE3C8ADB}"/>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85E1BDAF-ED17-DF0A-292F-CC60DCDB8055}"/>
              </a:ext>
            </a:extLst>
          </p:cNvPr>
          <p:cNvPicPr>
            <a:picLocks noChangeAspect="1"/>
          </p:cNvPicPr>
          <p:nvPr/>
        </p:nvPicPr>
        <p:blipFill>
          <a:blip r:embed="rId3"/>
          <a:stretch>
            <a:fillRect/>
          </a:stretch>
        </p:blipFill>
        <p:spPr>
          <a:xfrm>
            <a:off x="3418671" y="1092070"/>
            <a:ext cx="2466353" cy="2965868"/>
          </a:xfrm>
          <a:prstGeom prst="rect">
            <a:avLst/>
          </a:prstGeom>
        </p:spPr>
      </p:pic>
    </p:spTree>
    <p:extLst>
      <p:ext uri="{BB962C8B-B14F-4D97-AF65-F5344CB8AC3E}">
        <p14:creationId xmlns:p14="http://schemas.microsoft.com/office/powerpoint/2010/main" val="182071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DD41C389-8643-3D1D-6D69-82802610D5D6}"/>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6A6696DA-3D1D-A0A7-9805-A99835FA18A9}"/>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err="1">
                <a:solidFill>
                  <a:srgbClr val="C39113"/>
                </a:solidFill>
                <a:cs typeface="B Roya" panose="00000400000000000000" pitchFamily="2" charset="-78"/>
              </a:rPr>
              <a:t>میانبر</a:t>
            </a:r>
            <a:r>
              <a:rPr lang="fa-IR" dirty="0">
                <a:solidFill>
                  <a:srgbClr val="C39113"/>
                </a:solidFill>
                <a:cs typeface="B Roya" panose="00000400000000000000" pitchFamily="2" charset="-78"/>
              </a:rPr>
              <a:t> ها در </a:t>
            </a:r>
            <a:r>
              <a:rPr lang="en-US" dirty="0" err="1">
                <a:solidFill>
                  <a:srgbClr val="C39113"/>
                </a:solidFill>
                <a:cs typeface="B Roya" panose="00000400000000000000" pitchFamily="2" charset="-78"/>
              </a:rPr>
              <a:t>Intellij</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858A07C0-4614-D71B-5BFC-76814CE8F48D}"/>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7C48A3CE-0F24-3579-BD1C-AA9696427E18}"/>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642DD3F8-D4B0-6073-CB3B-AF8FFD0DEE23}"/>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6C9EE4C9-6D45-FDC7-846D-7311BDE3FCE9}"/>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C913F744-2417-CF14-CEC8-D74F964908EB}"/>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EB225B15-FB84-3086-63F9-3F8B8F93442C}"/>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9EFFD2A2-3933-1CDE-553E-7FE85FDB0483}"/>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300BBA68-ED5C-5F6D-D2C5-2438AAD251F3}"/>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TextBox 2">
            <a:extLst>
              <a:ext uri="{FF2B5EF4-FFF2-40B4-BE49-F238E27FC236}">
                <a16:creationId xmlns:a16="http://schemas.microsoft.com/office/drawing/2014/main" id="{276B0FFD-E8C2-A187-3D32-E7A7E19D098D}"/>
              </a:ext>
            </a:extLst>
          </p:cNvPr>
          <p:cNvSpPr txBox="1"/>
          <p:nvPr/>
        </p:nvSpPr>
        <p:spPr>
          <a:xfrm>
            <a:off x="2594345" y="1208885"/>
            <a:ext cx="5514752" cy="2031325"/>
          </a:xfrm>
          <a:prstGeom prst="rect">
            <a:avLst/>
          </a:prstGeom>
          <a:noFill/>
        </p:spPr>
        <p:txBody>
          <a:bodyPr wrap="square">
            <a:spAutoFit/>
          </a:bodyPr>
          <a:lstStyle/>
          <a:p>
            <a:pPr marL="285750" indent="-285750" algn="r" rtl="1">
              <a:buFont typeface="Arial" panose="020B0604020202020204" pitchFamily="34" charset="0"/>
              <a:buChar char="•"/>
            </a:pPr>
            <a:r>
              <a:rPr lang="en-US" dirty="0"/>
              <a:t>Alt + J</a:t>
            </a:r>
            <a:endParaRPr lang="fa-IR" dirty="0"/>
          </a:p>
          <a:p>
            <a:pPr algn="just" rtl="1"/>
            <a:r>
              <a:rPr lang="fa-IR" dirty="0"/>
              <a:t>با قرار دادن </a:t>
            </a:r>
            <a:r>
              <a:rPr lang="fa-IR" dirty="0" err="1"/>
              <a:t>موس</a:t>
            </a:r>
            <a:r>
              <a:rPr lang="fa-IR" dirty="0"/>
              <a:t> بر روی کلمه دلخواه، میتوان کلمات همنام را به تعداد دلخواه انتخاب کرد و آنها را به طور همزمان تغییر داد. برای از بین بردن حالت چند نشانگر </a:t>
            </a:r>
            <a:r>
              <a:rPr lang="fa-IR" dirty="0" err="1"/>
              <a:t>بوجود</a:t>
            </a:r>
            <a:r>
              <a:rPr lang="fa-IR" dirty="0"/>
              <a:t> آمده در صفحه، میتوان از </a:t>
            </a:r>
            <a:r>
              <a:rPr lang="fa-IR" dirty="0" err="1"/>
              <a:t>میانبر</a:t>
            </a:r>
            <a:r>
              <a:rPr lang="fa-IR" dirty="0"/>
              <a:t> </a:t>
            </a:r>
            <a:r>
              <a:rPr lang="en-US" dirty="0"/>
              <a:t>J + Shift + Alt </a:t>
            </a:r>
            <a:r>
              <a:rPr lang="fa-IR" dirty="0"/>
              <a:t>استفاده کرد.</a:t>
            </a:r>
          </a:p>
          <a:p>
            <a:pPr marL="285750" indent="-285750" algn="just" rtl="1">
              <a:buFont typeface="Arial" panose="020B0604020202020204" pitchFamily="34" charset="0"/>
              <a:buChar char="•"/>
            </a:pPr>
            <a:r>
              <a:rPr lang="en-US" dirty="0"/>
              <a:t>Alt + Enter</a:t>
            </a:r>
            <a:endParaRPr lang="fa-IR" dirty="0"/>
          </a:p>
          <a:p>
            <a:pPr algn="just" rtl="1"/>
            <a:r>
              <a:rPr lang="fa-IR" dirty="0"/>
              <a:t>با قرار دادن </a:t>
            </a:r>
            <a:r>
              <a:rPr lang="fa-IR" dirty="0" err="1"/>
              <a:t>موس</a:t>
            </a:r>
            <a:r>
              <a:rPr lang="fa-IR" dirty="0"/>
              <a:t> بر روی یک </a:t>
            </a:r>
            <a:r>
              <a:rPr lang="fa-IR" dirty="0" err="1"/>
              <a:t>ارور</a:t>
            </a:r>
            <a:r>
              <a:rPr lang="fa-IR" dirty="0"/>
              <a:t> و با استفاده از این </a:t>
            </a:r>
            <a:r>
              <a:rPr lang="fa-IR" dirty="0" err="1"/>
              <a:t>میانبر</a:t>
            </a:r>
            <a:r>
              <a:rPr lang="fa-IR" dirty="0"/>
              <a:t> میتوان راه پیشنهادی برای از بین بردن این </a:t>
            </a:r>
            <a:r>
              <a:rPr lang="fa-IR" dirty="0" err="1"/>
              <a:t>ارور</a:t>
            </a:r>
            <a:r>
              <a:rPr lang="fa-IR" dirty="0"/>
              <a:t> را مشاهده کرد همچنین با قرار دادن </a:t>
            </a:r>
            <a:r>
              <a:rPr lang="fa-IR" dirty="0" err="1"/>
              <a:t>موس</a:t>
            </a:r>
            <a:r>
              <a:rPr lang="fa-IR" dirty="0"/>
              <a:t> بر روی اسم متد در محل تعریف آن و استفاده از این </a:t>
            </a:r>
            <a:r>
              <a:rPr lang="fa-IR" dirty="0" err="1"/>
              <a:t>میانبر</a:t>
            </a:r>
            <a:r>
              <a:rPr lang="fa-IR" dirty="0"/>
              <a:t> میتوان برای متد </a:t>
            </a:r>
            <a:r>
              <a:rPr lang="fa-IR" dirty="0" err="1"/>
              <a:t>جاواداک</a:t>
            </a:r>
            <a:r>
              <a:rPr lang="fa-IR" dirty="0"/>
              <a:t> به وجود آورد.</a:t>
            </a:r>
          </a:p>
          <a:p>
            <a:pPr algn="just" rtl="1"/>
            <a:endParaRPr lang="en-US" dirty="0"/>
          </a:p>
        </p:txBody>
      </p:sp>
    </p:spTree>
    <p:extLst>
      <p:ext uri="{BB962C8B-B14F-4D97-AF65-F5344CB8AC3E}">
        <p14:creationId xmlns:p14="http://schemas.microsoft.com/office/powerpoint/2010/main" val="673444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E1CACD8C-F137-422F-EE3D-1A329098D09F}"/>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1BEC7536-E384-391B-BFFD-834697CBC4E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انجام دهید</a:t>
            </a:r>
            <a:endParaRPr lang="en-US"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5B1C85C1-4821-8650-FAD4-12690A0C7740}"/>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A339E84A-761D-4D2E-3CF8-5AAAB787D38A}"/>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F833DF6B-BBD1-8FB1-828A-2184A02457A9}"/>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51211160-C2A6-9C95-18FA-C90267728EFF}"/>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F98D9AD0-7C62-954F-D360-6BF3F1786DAA}"/>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A353DC93-C2BF-4E02-CCA0-90FC237F9724}"/>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5E954078-5D3D-EC66-845F-843CA37F6CF7}"/>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CBAD0D25-B46B-64FF-8E3D-D95A4260133C}"/>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TextBox 3">
            <a:extLst>
              <a:ext uri="{FF2B5EF4-FFF2-40B4-BE49-F238E27FC236}">
                <a16:creationId xmlns:a16="http://schemas.microsoft.com/office/drawing/2014/main" id="{C6D915A7-5C62-6F70-8AA1-ABC3528DC133}"/>
              </a:ext>
            </a:extLst>
          </p:cNvPr>
          <p:cNvSpPr txBox="1"/>
          <p:nvPr/>
        </p:nvSpPr>
        <p:spPr>
          <a:xfrm>
            <a:off x="928577" y="1084521"/>
            <a:ext cx="7495423" cy="1938992"/>
          </a:xfrm>
          <a:prstGeom prst="rect">
            <a:avLst/>
          </a:prstGeom>
          <a:noFill/>
        </p:spPr>
        <p:txBody>
          <a:bodyPr wrap="square" rtlCol="0">
            <a:spAutoFit/>
          </a:bodyPr>
          <a:lstStyle/>
          <a:p>
            <a:pPr marL="285750" indent="-285750" algn="r" rtl="1">
              <a:buFont typeface="Arial" panose="020B0604020202020204" pitchFamily="34" charset="0"/>
              <a:buChar char="•"/>
            </a:pPr>
            <a:r>
              <a:rPr lang="fa-IR" sz="2000" dirty="0">
                <a:solidFill>
                  <a:schemeClr val="tx1"/>
                </a:solidFill>
                <a:cs typeface="B Nazanin" panose="00000400000000000000" pitchFamily="2" charset="-78"/>
              </a:rPr>
              <a:t>ساخت کلاس </a:t>
            </a:r>
            <a:r>
              <a:rPr lang="en-US" sz="2000" dirty="0">
                <a:solidFill>
                  <a:schemeClr val="tx1"/>
                </a:solidFill>
                <a:cs typeface="B Nazanin" panose="00000400000000000000" pitchFamily="2" charset="-78"/>
              </a:rPr>
              <a:t>student </a:t>
            </a:r>
          </a:p>
          <a:p>
            <a:pPr marL="285750" indent="-285750" algn="r" rtl="1">
              <a:buFont typeface="Arial" panose="020B0604020202020204" pitchFamily="34" charset="0"/>
              <a:buChar char="•"/>
            </a:pPr>
            <a:r>
              <a:rPr lang="fa-IR" sz="2000" dirty="0">
                <a:solidFill>
                  <a:schemeClr val="tx1"/>
                </a:solidFill>
                <a:cs typeface="B Nazanin" panose="00000400000000000000" pitchFamily="2" charset="-78"/>
              </a:rPr>
              <a:t>ساخت </a:t>
            </a:r>
            <a:r>
              <a:rPr lang="fa-IR" sz="2000" dirty="0" err="1">
                <a:solidFill>
                  <a:schemeClr val="tx1"/>
                </a:solidFill>
                <a:cs typeface="B Nazanin" panose="00000400000000000000" pitchFamily="2" charset="-78"/>
              </a:rPr>
              <a:t>کانستراکتور</a:t>
            </a:r>
            <a:r>
              <a:rPr lang="fa-IR" sz="2000" dirty="0">
                <a:solidFill>
                  <a:schemeClr val="tx1"/>
                </a:solidFill>
                <a:cs typeface="B Nazanin" panose="00000400000000000000" pitchFamily="2" charset="-78"/>
              </a:rPr>
              <a:t> و متد </a:t>
            </a:r>
            <a:r>
              <a:rPr lang="en-US" sz="2000" dirty="0" err="1">
                <a:cs typeface="B Nazanin" panose="00000400000000000000" pitchFamily="2" charset="-78"/>
              </a:rPr>
              <a:t>printStudentInfo</a:t>
            </a:r>
            <a:endParaRPr lang="fa-IR" sz="2000" dirty="0">
              <a:cs typeface="B Nazanin" panose="00000400000000000000" pitchFamily="2" charset="-78"/>
            </a:endParaRPr>
          </a:p>
          <a:p>
            <a:pPr marL="285750" indent="-285750" algn="r" rtl="1">
              <a:buFont typeface="Arial" panose="020B0604020202020204" pitchFamily="34" charset="0"/>
              <a:buChar char="•"/>
            </a:pPr>
            <a:r>
              <a:rPr lang="fa-IR" sz="2000" dirty="0">
                <a:solidFill>
                  <a:schemeClr val="tx1"/>
                </a:solidFill>
                <a:cs typeface="B Nazanin" panose="00000400000000000000" pitchFamily="2" charset="-78"/>
              </a:rPr>
              <a:t>تست کردن کلاس</a:t>
            </a:r>
          </a:p>
          <a:p>
            <a:pPr marL="285750" indent="-285750" algn="r" rtl="1">
              <a:buFont typeface="Arial" panose="020B0604020202020204" pitchFamily="34" charset="0"/>
              <a:buChar char="•"/>
            </a:pPr>
            <a:r>
              <a:rPr lang="fa-IR" sz="2000" dirty="0" err="1">
                <a:solidFill>
                  <a:schemeClr val="tx1"/>
                </a:solidFill>
                <a:cs typeface="B Nazanin" panose="00000400000000000000" pitchFamily="2" charset="-78"/>
              </a:rPr>
              <a:t>کامیت</a:t>
            </a:r>
            <a:r>
              <a:rPr lang="fa-IR" sz="2000" dirty="0">
                <a:solidFill>
                  <a:schemeClr val="tx1"/>
                </a:solidFill>
                <a:cs typeface="B Nazanin" panose="00000400000000000000" pitchFamily="2" charset="-78"/>
              </a:rPr>
              <a:t> کردن کد</a:t>
            </a:r>
          </a:p>
          <a:p>
            <a:pPr marL="285750" indent="-285750" algn="r" rtl="1">
              <a:buFont typeface="Arial" panose="020B0604020202020204" pitchFamily="34" charset="0"/>
              <a:buChar char="•"/>
            </a:pPr>
            <a:r>
              <a:rPr lang="fa-IR" sz="2000" dirty="0">
                <a:solidFill>
                  <a:schemeClr val="tx1"/>
                </a:solidFill>
                <a:cs typeface="B Nazanin" panose="00000400000000000000" pitchFamily="2" charset="-78"/>
              </a:rPr>
              <a:t>ساخت کلاس </a:t>
            </a:r>
            <a:r>
              <a:rPr lang="en-US" sz="2000" dirty="0">
                <a:solidFill>
                  <a:schemeClr val="tx1"/>
                </a:solidFill>
                <a:cs typeface="B Nazanin" panose="00000400000000000000" pitchFamily="2" charset="-78"/>
              </a:rPr>
              <a:t>Lab </a:t>
            </a:r>
            <a:r>
              <a:rPr lang="fa-IR" sz="2000" dirty="0">
                <a:solidFill>
                  <a:schemeClr val="tx1"/>
                </a:solidFill>
                <a:cs typeface="B Nazanin" panose="00000400000000000000" pitchFamily="2" charset="-78"/>
              </a:rPr>
              <a:t> با مشخصات گفته شده</a:t>
            </a:r>
          </a:p>
          <a:p>
            <a:pPr marL="285750" indent="-285750" algn="r" rtl="1">
              <a:buFont typeface="Arial" panose="020B0604020202020204" pitchFamily="34" charset="0"/>
              <a:buChar char="•"/>
            </a:pPr>
            <a:r>
              <a:rPr lang="fa-IR" sz="2000" dirty="0" err="1">
                <a:solidFill>
                  <a:schemeClr val="tx1"/>
                </a:solidFill>
                <a:cs typeface="B Nazanin" panose="00000400000000000000" pitchFamily="2" charset="-78"/>
              </a:rPr>
              <a:t>کامیت</a:t>
            </a:r>
            <a:r>
              <a:rPr lang="fa-IR" sz="2000">
                <a:solidFill>
                  <a:schemeClr val="tx1"/>
                </a:solidFill>
                <a:cs typeface="B Nazanin" panose="00000400000000000000" pitchFamily="2" charset="-78"/>
              </a:rPr>
              <a:t> تغییرات</a:t>
            </a:r>
            <a:endParaRPr lang="en-US" sz="2000" dirty="0">
              <a:solidFill>
                <a:schemeClr val="tx1"/>
              </a:solidFill>
              <a:cs typeface="B Nazanin" panose="00000400000000000000" pitchFamily="2" charset="-78"/>
            </a:endParaRPr>
          </a:p>
        </p:txBody>
      </p:sp>
    </p:spTree>
    <p:extLst>
      <p:ext uri="{BB962C8B-B14F-4D97-AF65-F5344CB8AC3E}">
        <p14:creationId xmlns:p14="http://schemas.microsoft.com/office/powerpoint/2010/main" val="2493878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86D252B8-1AB4-8B20-3207-85D11E9821FB}"/>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8D943C0E-1D48-FCAC-374E-0B64816827E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انجام دهید</a:t>
            </a:r>
            <a:endParaRPr lang="en-US"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A0489CC8-1FCD-3983-821D-C8C5EBF6573C}"/>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2CF869C7-54F4-3574-3BB6-76101DCA7CB2}"/>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9C0E746D-F756-37EE-8336-C1D5F2F5D1B6}"/>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877B3A1D-9F62-7ABD-DC9C-F92188A1806F}"/>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F880BD2A-A08A-73C7-9D49-EFA07D30CEC3}"/>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9C3DE1D1-53D4-DC07-5256-DB8BDC30B1D7}"/>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B1536D94-B2D3-8EA8-36B5-00C09B68A81B}"/>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364662AE-1E0D-56D0-AD44-E4506BDF5432}"/>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a:extLst>
              <a:ext uri="{FF2B5EF4-FFF2-40B4-BE49-F238E27FC236}">
                <a16:creationId xmlns:a16="http://schemas.microsoft.com/office/drawing/2014/main" id="{1C53866E-B6B5-85F0-65D7-397B1F15A024}"/>
              </a:ext>
            </a:extLst>
          </p:cNvPr>
          <p:cNvPicPr>
            <a:picLocks noChangeAspect="1"/>
          </p:cNvPicPr>
          <p:nvPr/>
        </p:nvPicPr>
        <p:blipFill>
          <a:blip r:embed="rId3"/>
          <a:stretch>
            <a:fillRect/>
          </a:stretch>
        </p:blipFill>
        <p:spPr>
          <a:xfrm>
            <a:off x="911175" y="1233089"/>
            <a:ext cx="3389767" cy="2818371"/>
          </a:xfrm>
          <a:prstGeom prst="rect">
            <a:avLst/>
          </a:prstGeom>
        </p:spPr>
      </p:pic>
      <p:pic>
        <p:nvPicPr>
          <p:cNvPr id="6" name="Picture 5">
            <a:extLst>
              <a:ext uri="{FF2B5EF4-FFF2-40B4-BE49-F238E27FC236}">
                <a16:creationId xmlns:a16="http://schemas.microsoft.com/office/drawing/2014/main" id="{28A39C96-124C-23DD-B798-81A1CBD72A29}"/>
              </a:ext>
            </a:extLst>
          </p:cNvPr>
          <p:cNvPicPr>
            <a:picLocks noChangeAspect="1"/>
          </p:cNvPicPr>
          <p:nvPr/>
        </p:nvPicPr>
        <p:blipFill>
          <a:blip r:embed="rId4"/>
          <a:stretch>
            <a:fillRect/>
          </a:stretch>
        </p:blipFill>
        <p:spPr>
          <a:xfrm>
            <a:off x="4489677" y="2012788"/>
            <a:ext cx="4022952" cy="1117924"/>
          </a:xfrm>
          <a:prstGeom prst="rect">
            <a:avLst/>
          </a:prstGeom>
        </p:spPr>
      </p:pic>
    </p:spTree>
    <p:extLst>
      <p:ext uri="{BB962C8B-B14F-4D97-AF65-F5344CB8AC3E}">
        <p14:creationId xmlns:p14="http://schemas.microsoft.com/office/powerpoint/2010/main" val="16270531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A80A4C8E-F659-173D-3E77-853AA341DAE3}"/>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25D9B627-1735-86C0-ABE4-3F549FD969A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انجام دهید</a:t>
            </a:r>
            <a:endParaRPr lang="en-US"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12BDD686-DCB0-C58C-904B-CD56E95968C8}"/>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270A6C33-94EC-82F9-9AC8-616A67776017}"/>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B81F8A4C-1CF2-569C-6719-E74185A2C8F5}"/>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1465C9BA-6D0B-731A-DFEC-DA9F88715850}"/>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6C7B7715-4414-BE52-3073-BF1AD5BE29D3}"/>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33663FEB-0B40-2D9A-9B72-32ED6F2F9064}"/>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11707994-AA1F-28C4-8BC8-2E3DA1A162D8}"/>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9BC401EE-E204-8130-1ABB-33EF82E3A2DB}"/>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9" name="Picture 8">
            <a:extLst>
              <a:ext uri="{FF2B5EF4-FFF2-40B4-BE49-F238E27FC236}">
                <a16:creationId xmlns:a16="http://schemas.microsoft.com/office/drawing/2014/main" id="{399CA10E-1768-F4B4-EBDD-3B6479883328}"/>
              </a:ext>
            </a:extLst>
          </p:cNvPr>
          <p:cNvPicPr>
            <a:picLocks noChangeAspect="1"/>
          </p:cNvPicPr>
          <p:nvPr/>
        </p:nvPicPr>
        <p:blipFill>
          <a:blip r:embed="rId3"/>
          <a:stretch>
            <a:fillRect/>
          </a:stretch>
        </p:blipFill>
        <p:spPr>
          <a:xfrm>
            <a:off x="252549" y="1147219"/>
            <a:ext cx="4319451" cy="2586648"/>
          </a:xfrm>
          <a:prstGeom prst="rect">
            <a:avLst/>
          </a:prstGeom>
        </p:spPr>
      </p:pic>
      <p:pic>
        <p:nvPicPr>
          <p:cNvPr id="11" name="Picture 10">
            <a:extLst>
              <a:ext uri="{FF2B5EF4-FFF2-40B4-BE49-F238E27FC236}">
                <a16:creationId xmlns:a16="http://schemas.microsoft.com/office/drawing/2014/main" id="{EA652964-8BC2-5491-0A44-766358FDC72C}"/>
              </a:ext>
            </a:extLst>
          </p:cNvPr>
          <p:cNvPicPr>
            <a:picLocks noChangeAspect="1"/>
          </p:cNvPicPr>
          <p:nvPr/>
        </p:nvPicPr>
        <p:blipFill>
          <a:blip r:embed="rId4"/>
          <a:stretch>
            <a:fillRect/>
          </a:stretch>
        </p:blipFill>
        <p:spPr>
          <a:xfrm>
            <a:off x="5622177" y="1147219"/>
            <a:ext cx="1445747" cy="3236686"/>
          </a:xfrm>
          <a:prstGeom prst="rect">
            <a:avLst/>
          </a:prstGeom>
        </p:spPr>
      </p:pic>
    </p:spTree>
    <p:extLst>
      <p:ext uri="{BB962C8B-B14F-4D97-AF65-F5344CB8AC3E}">
        <p14:creationId xmlns:p14="http://schemas.microsoft.com/office/powerpoint/2010/main" val="4209709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solidFill>
                  <a:srgbClr val="C39113"/>
                </a:solidFill>
                <a:latin typeface="Gill Sans MT" panose="020B0502020104020203" pitchFamily="34" charset="0"/>
                <a:sym typeface="IBM Plex Mono"/>
              </a:rPr>
              <a:t>P</a:t>
            </a:r>
            <a:r>
              <a:rPr lang="en" sz="3200" dirty="0">
                <a:solidFill>
                  <a:srgbClr val="C39113"/>
                </a:solidFill>
                <a:latin typeface="Gill Sans MT" panose="020B0502020104020203" pitchFamily="34" charset="0"/>
                <a:sym typeface="IBM Plex Mono"/>
              </a:rPr>
              <a:t>ull requests</a:t>
            </a:r>
            <a:endParaRPr sz="3200" dirty="0">
              <a:solidFill>
                <a:srgbClr val="C39113"/>
              </a:solidFill>
              <a:latin typeface="Gill Sans MT" panose="020B0502020104020203" pitchFamily="34" charset="0"/>
              <a:sym typeface="IBM Plex Mono"/>
            </a:endParaRPr>
          </a:p>
        </p:txBody>
      </p:sp>
      <p:sp>
        <p:nvSpPr>
          <p:cNvPr id="26" name="TextBox 25">
            <a:extLst>
              <a:ext uri="{FF2B5EF4-FFF2-40B4-BE49-F238E27FC236}">
                <a16:creationId xmlns:a16="http://schemas.microsoft.com/office/drawing/2014/main" id="{A1D8619D-645A-A36E-0B53-E140D7291BC3}"/>
              </a:ext>
            </a:extLst>
          </p:cNvPr>
          <p:cNvSpPr txBox="1"/>
          <p:nvPr/>
        </p:nvSpPr>
        <p:spPr>
          <a:xfrm>
            <a:off x="720001" y="1226288"/>
            <a:ext cx="7339478" cy="3472187"/>
          </a:xfrm>
          <a:prstGeom prst="rect">
            <a:avLst/>
          </a:prstGeom>
          <a:noFill/>
        </p:spPr>
        <p:txBody>
          <a:bodyPr wrap="square" rtlCol="0">
            <a:spAutoFit/>
          </a:bodyPr>
          <a:lstStyle/>
          <a:p>
            <a:endParaRPr lang="en-US" dirty="0"/>
          </a:p>
        </p:txBody>
      </p:sp>
      <p:sp>
        <p:nvSpPr>
          <p:cNvPr id="27" name="TextBox 26">
            <a:extLst>
              <a:ext uri="{FF2B5EF4-FFF2-40B4-BE49-F238E27FC236}">
                <a16:creationId xmlns:a16="http://schemas.microsoft.com/office/drawing/2014/main" id="{D80D8ECD-E5C0-C147-A0E5-AE083F223923}"/>
              </a:ext>
            </a:extLst>
          </p:cNvPr>
          <p:cNvSpPr txBox="1"/>
          <p:nvPr/>
        </p:nvSpPr>
        <p:spPr>
          <a:xfrm>
            <a:off x="720000" y="1226288"/>
            <a:ext cx="7272669" cy="1323439"/>
          </a:xfrm>
          <a:prstGeom prst="rect">
            <a:avLst/>
          </a:prstGeom>
          <a:noFill/>
        </p:spPr>
        <p:txBody>
          <a:bodyPr wrap="square" rtlCol="0">
            <a:spAutoFit/>
          </a:bodyPr>
          <a:lstStyle/>
          <a:p>
            <a:pPr marL="285750" indent="-285750" algn="r" rtl="1">
              <a:buFont typeface="Arial" panose="020B0604020202020204" pitchFamily="34" charset="0"/>
              <a:buChar char="•"/>
            </a:pPr>
            <a:r>
              <a:rPr lang="fa-IR" sz="2000" dirty="0">
                <a:cs typeface="B Nazanin" panose="00000400000000000000" pitchFamily="2" charset="-78"/>
              </a:rPr>
              <a:t>در ویدیو قبل با شاخه ها آشنا شدید.</a:t>
            </a:r>
          </a:p>
          <a:p>
            <a:pPr marL="285750" indent="-285750" algn="r" rtl="1">
              <a:buFont typeface="Arial" panose="020B0604020202020204" pitchFamily="34" charset="0"/>
              <a:buChar char="•"/>
            </a:pPr>
            <a:r>
              <a:rPr lang="fa-IR" sz="2000" dirty="0">
                <a:cs typeface="B Nazanin" panose="00000400000000000000" pitchFamily="2" charset="-78"/>
              </a:rPr>
              <a:t>از </a:t>
            </a:r>
            <a:r>
              <a:rPr lang="en-US" sz="2000" dirty="0">
                <a:cs typeface="B Nazanin" panose="00000400000000000000" pitchFamily="2" charset="-78"/>
              </a:rPr>
              <a:t>pull request </a:t>
            </a:r>
            <a:r>
              <a:rPr lang="fa-IR" sz="2000" dirty="0">
                <a:cs typeface="B Nazanin" panose="00000400000000000000" pitchFamily="2" charset="-78"/>
              </a:rPr>
              <a:t> ها برای جلوگیری از بی نظمی استفاده میکنیم.</a:t>
            </a:r>
            <a:br>
              <a:rPr lang="fa-IR" sz="2000" dirty="0">
                <a:cs typeface="B Nazanin" panose="00000400000000000000" pitchFamily="2" charset="-78"/>
              </a:rPr>
            </a:br>
            <a:r>
              <a:rPr lang="fa-IR" sz="2000" dirty="0">
                <a:cs typeface="B Nazanin" panose="00000400000000000000" pitchFamily="2" charset="-78"/>
              </a:rPr>
              <a:t>	</a:t>
            </a:r>
            <a:r>
              <a:rPr lang="fa-IR" sz="2000" dirty="0"/>
              <a:t>قبل از ادغام کردن هر شاخه، میتوان یک </a:t>
            </a:r>
            <a:r>
              <a:rPr lang="en-US" sz="2000" dirty="0"/>
              <a:t>pull request </a:t>
            </a:r>
            <a:r>
              <a:rPr lang="fa-IR" sz="2000" dirty="0"/>
              <a:t> ایجاد کرد. 	دیگر اعضای تیم میتوانند پس از دیدن درخواست، آن را تایید کنند.</a:t>
            </a:r>
            <a:endParaRPr lang="en-US" sz="2000" dirty="0">
              <a:cs typeface="B Nazanin" panose="00000400000000000000" pitchFamily="2" charset="-78"/>
            </a:endParaRPr>
          </a:p>
        </p:txBody>
      </p:sp>
      <p:pic>
        <p:nvPicPr>
          <p:cNvPr id="29" name="Picture 28">
            <a:extLst>
              <a:ext uri="{FF2B5EF4-FFF2-40B4-BE49-F238E27FC236}">
                <a16:creationId xmlns:a16="http://schemas.microsoft.com/office/drawing/2014/main" id="{0810C6D4-D9CD-A3D6-3636-8BDFA9FF643E}"/>
              </a:ext>
            </a:extLst>
          </p:cNvPr>
          <p:cNvPicPr>
            <a:picLocks noChangeAspect="1"/>
          </p:cNvPicPr>
          <p:nvPr/>
        </p:nvPicPr>
        <p:blipFill>
          <a:blip r:embed="rId3"/>
          <a:stretch>
            <a:fillRect/>
          </a:stretch>
        </p:blipFill>
        <p:spPr>
          <a:xfrm>
            <a:off x="3038567" y="3173710"/>
            <a:ext cx="2702346" cy="90078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rPr>
              <a:t>دستورات تکمیلی در </a:t>
            </a:r>
            <a:r>
              <a:rPr lang="fa-IR" dirty="0" err="1">
                <a:solidFill>
                  <a:srgbClr val="C39113"/>
                </a:solidFill>
              </a:rPr>
              <a:t>گیت</a:t>
            </a:r>
            <a:endParaRPr dirty="0">
              <a:solidFill>
                <a:srgbClr val="C39113"/>
              </a:solidFill>
            </a:endParaRPr>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TextBox 5">
            <a:extLst>
              <a:ext uri="{FF2B5EF4-FFF2-40B4-BE49-F238E27FC236}">
                <a16:creationId xmlns:a16="http://schemas.microsoft.com/office/drawing/2014/main" id="{5C0257B5-01DE-1409-8F26-657AA69EF7CF}"/>
              </a:ext>
            </a:extLst>
          </p:cNvPr>
          <p:cNvSpPr txBox="1"/>
          <p:nvPr/>
        </p:nvSpPr>
        <p:spPr>
          <a:xfrm>
            <a:off x="1431852" y="1177071"/>
            <a:ext cx="7166344" cy="707886"/>
          </a:xfrm>
          <a:prstGeom prst="rect">
            <a:avLst/>
          </a:prstGeom>
          <a:noFill/>
        </p:spPr>
        <p:txBody>
          <a:bodyPr wrap="square" rtlCol="0">
            <a:spAutoFit/>
          </a:bodyPr>
          <a:lstStyle/>
          <a:p>
            <a:pPr algn="r" rtl="1"/>
            <a:r>
              <a:rPr lang="fa-IR" sz="2000" b="1" dirty="0">
                <a:solidFill>
                  <a:srgbClr val="C39113"/>
                </a:solidFill>
              </a:rPr>
              <a:t>دستور </a:t>
            </a:r>
            <a:r>
              <a:rPr lang="en-US" sz="2000" b="1" dirty="0">
                <a:solidFill>
                  <a:srgbClr val="C39113"/>
                </a:solidFill>
              </a:rPr>
              <a:t>:Revert</a:t>
            </a:r>
          </a:p>
          <a:p>
            <a:pPr algn="r" rtl="1"/>
            <a:r>
              <a:rPr lang="fa-IR" sz="2000" dirty="0">
                <a:solidFill>
                  <a:schemeClr val="tx1"/>
                </a:solidFill>
                <a:cs typeface="B Nazanin" panose="00000400000000000000" pitchFamily="2" charset="-78"/>
              </a:rPr>
              <a:t>برای حذف تغییرات ایجاد شده توسط یک </a:t>
            </a:r>
            <a:r>
              <a:rPr lang="fa-IR" sz="2000" dirty="0" err="1">
                <a:solidFill>
                  <a:schemeClr val="tx1"/>
                </a:solidFill>
                <a:cs typeface="B Nazanin" panose="00000400000000000000" pitchFamily="2" charset="-78"/>
              </a:rPr>
              <a:t>کامیت</a:t>
            </a:r>
            <a:r>
              <a:rPr lang="fa-IR" sz="2000" dirty="0">
                <a:solidFill>
                  <a:schemeClr val="tx1"/>
                </a:solidFill>
                <a:cs typeface="B Nazanin" panose="00000400000000000000" pitchFamily="2" charset="-78"/>
              </a:rPr>
              <a:t> و ایجاد یک </a:t>
            </a:r>
            <a:r>
              <a:rPr lang="fa-IR" sz="2000" dirty="0" err="1">
                <a:solidFill>
                  <a:schemeClr val="tx1"/>
                </a:solidFill>
                <a:cs typeface="B Nazanin" panose="00000400000000000000" pitchFamily="2" charset="-78"/>
              </a:rPr>
              <a:t>کامیت</a:t>
            </a:r>
            <a:r>
              <a:rPr lang="fa-IR" sz="2000" dirty="0">
                <a:solidFill>
                  <a:schemeClr val="tx1"/>
                </a:solidFill>
                <a:cs typeface="B Nazanin" panose="00000400000000000000" pitchFamily="2" charset="-78"/>
              </a:rPr>
              <a:t> جدید </a:t>
            </a:r>
            <a:endParaRPr lang="en-US" sz="2000" dirty="0">
              <a:solidFill>
                <a:schemeClr val="tx1"/>
              </a:solidFill>
              <a:cs typeface="B Nazanin" panose="00000400000000000000" pitchFamily="2" charset="-78"/>
            </a:endParaRPr>
          </a:p>
        </p:txBody>
      </p:sp>
      <p:pic>
        <p:nvPicPr>
          <p:cNvPr id="8" name="Picture 7">
            <a:extLst>
              <a:ext uri="{FF2B5EF4-FFF2-40B4-BE49-F238E27FC236}">
                <a16:creationId xmlns:a16="http://schemas.microsoft.com/office/drawing/2014/main" id="{36E354E9-1076-8D16-77BF-54A3C94A6CF7}"/>
              </a:ext>
            </a:extLst>
          </p:cNvPr>
          <p:cNvPicPr>
            <a:picLocks noChangeAspect="1"/>
          </p:cNvPicPr>
          <p:nvPr/>
        </p:nvPicPr>
        <p:blipFill>
          <a:blip r:embed="rId3"/>
          <a:stretch>
            <a:fillRect/>
          </a:stretch>
        </p:blipFill>
        <p:spPr>
          <a:xfrm>
            <a:off x="2800571" y="2130729"/>
            <a:ext cx="3542857" cy="188952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6A2A7AC9-DDA6-6CE8-65B9-B37D816C5953}"/>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E6291FC9-A9AC-D501-D528-2684CE7D276E}"/>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rPr>
              <a:t>دستورات تکمیلی در </a:t>
            </a:r>
            <a:r>
              <a:rPr lang="fa-IR" dirty="0" err="1">
                <a:solidFill>
                  <a:srgbClr val="C39113"/>
                </a:solidFill>
              </a:rPr>
              <a:t>گیت</a:t>
            </a:r>
            <a:endParaRPr dirty="0">
              <a:solidFill>
                <a:srgbClr val="C39113"/>
              </a:solidFill>
            </a:endParaRPr>
          </a:p>
        </p:txBody>
      </p:sp>
      <p:grpSp>
        <p:nvGrpSpPr>
          <p:cNvPr id="1534" name="Google Shape;1534;p39">
            <a:extLst>
              <a:ext uri="{FF2B5EF4-FFF2-40B4-BE49-F238E27FC236}">
                <a16:creationId xmlns:a16="http://schemas.microsoft.com/office/drawing/2014/main" id="{1130BD29-CE61-0E07-4BFD-4C3EE377A3D8}"/>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1D90E82C-009A-FD26-268A-8C530C66D1E7}"/>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BBA2571A-9F37-4CB8-395B-CA9FB6DD5BED}"/>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2D983BF1-D837-ED4A-4C03-2241FD31B66E}"/>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89A6685F-7749-048B-6099-8AD8BE4DEB94}"/>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71FC89F3-756F-2DC1-3E90-23D2C6C8CC1D}"/>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C83735EA-1C9D-563B-5C1B-F926D73FB2E8}"/>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450FE241-983C-54BA-CF3E-1381E55FAC1A}"/>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EAF1B704-CA67-1F44-09A4-9CEBA3C48F6F}"/>
              </a:ext>
            </a:extLst>
          </p:cNvPr>
          <p:cNvSpPr txBox="1"/>
          <p:nvPr/>
        </p:nvSpPr>
        <p:spPr>
          <a:xfrm>
            <a:off x="942753" y="1105786"/>
            <a:ext cx="7634177" cy="707886"/>
          </a:xfrm>
          <a:prstGeom prst="rect">
            <a:avLst/>
          </a:prstGeom>
          <a:noFill/>
        </p:spPr>
        <p:txBody>
          <a:bodyPr wrap="square" rtlCol="0">
            <a:spAutoFit/>
          </a:bodyPr>
          <a:lstStyle/>
          <a:p>
            <a:pPr algn="r" rtl="1"/>
            <a:r>
              <a:rPr lang="fa-IR" sz="2000" b="1" dirty="0">
                <a:solidFill>
                  <a:srgbClr val="C39113"/>
                </a:solidFill>
                <a:cs typeface="B Roya" panose="00000400000000000000" pitchFamily="2" charset="-78"/>
              </a:rPr>
              <a:t>آپشن </a:t>
            </a:r>
            <a:r>
              <a:rPr lang="en-US" sz="2000" b="1" dirty="0">
                <a:solidFill>
                  <a:srgbClr val="C39113"/>
                </a:solidFill>
                <a:cs typeface="B Roya" panose="00000400000000000000" pitchFamily="2" charset="-78"/>
              </a:rPr>
              <a:t>:Amend</a:t>
            </a:r>
          </a:p>
          <a:p>
            <a:pPr algn="r" rtl="1"/>
            <a:r>
              <a:rPr lang="fa-IR" sz="2000" dirty="0">
                <a:solidFill>
                  <a:schemeClr val="tx1"/>
                </a:solidFill>
                <a:cs typeface="B Nazanin" panose="00000400000000000000" pitchFamily="2" charset="-78"/>
              </a:rPr>
              <a:t>برای اعمال ویرایش روی آخرین </a:t>
            </a:r>
            <a:r>
              <a:rPr lang="fa-IR" sz="2000" dirty="0" err="1">
                <a:solidFill>
                  <a:schemeClr val="tx1"/>
                </a:solidFill>
                <a:cs typeface="B Nazanin" panose="00000400000000000000" pitchFamily="2" charset="-78"/>
              </a:rPr>
              <a:t>کامیت</a:t>
            </a:r>
            <a:r>
              <a:rPr lang="en-US" sz="2000" dirty="0">
                <a:solidFill>
                  <a:schemeClr val="tx1"/>
                </a:solidFill>
                <a:cs typeface="B Nazanin" panose="00000400000000000000" pitchFamily="2" charset="-78"/>
              </a:rPr>
              <a:t> </a:t>
            </a:r>
            <a:r>
              <a:rPr lang="fa-IR" sz="2000" dirty="0">
                <a:solidFill>
                  <a:schemeClr val="tx1"/>
                </a:solidFill>
                <a:cs typeface="B Nazanin" panose="00000400000000000000" pitchFamily="2" charset="-78"/>
              </a:rPr>
              <a:t> استفاده میگردد</a:t>
            </a:r>
            <a:endParaRPr lang="en-US" sz="2000" dirty="0">
              <a:solidFill>
                <a:schemeClr val="tx1"/>
              </a:solidFill>
              <a:cs typeface="B Nazanin" panose="00000400000000000000" pitchFamily="2" charset="-78"/>
            </a:endParaRPr>
          </a:p>
        </p:txBody>
      </p:sp>
      <p:pic>
        <p:nvPicPr>
          <p:cNvPr id="1028" name="Picture 4" descr="Git commit --amend | W3Docs Online Git Tutorial">
            <a:extLst>
              <a:ext uri="{FF2B5EF4-FFF2-40B4-BE49-F238E27FC236}">
                <a16:creationId xmlns:a16="http://schemas.microsoft.com/office/drawing/2014/main" id="{D96865E6-E003-947E-69BD-B1CBCFFDC4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3336" y="1880721"/>
            <a:ext cx="2097327" cy="222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7605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82F55390-0A74-27CE-AC82-A376AAAFBE8B}"/>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4BF0F750-05D1-D93B-0460-343ED481220F}"/>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rPr>
              <a:t>دستورات تکمیلی در </a:t>
            </a:r>
            <a:r>
              <a:rPr lang="fa-IR" dirty="0" err="1">
                <a:solidFill>
                  <a:srgbClr val="C39113"/>
                </a:solidFill>
              </a:rPr>
              <a:t>گیت</a:t>
            </a:r>
            <a:endParaRPr dirty="0">
              <a:solidFill>
                <a:srgbClr val="C39113"/>
              </a:solidFill>
            </a:endParaRPr>
          </a:p>
        </p:txBody>
      </p:sp>
      <p:grpSp>
        <p:nvGrpSpPr>
          <p:cNvPr id="1534" name="Google Shape;1534;p39">
            <a:extLst>
              <a:ext uri="{FF2B5EF4-FFF2-40B4-BE49-F238E27FC236}">
                <a16:creationId xmlns:a16="http://schemas.microsoft.com/office/drawing/2014/main" id="{0F9C23A5-A8EE-FE11-6904-401ABDF90E6F}"/>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529EE9CC-BEA3-2CEB-68F2-9CC239A155A6}"/>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A6064169-EDD0-1829-7C69-054E92FD8F67}"/>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E01BE7E7-5EA5-17E3-04D7-6ABE9898825F}"/>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C08A6861-E8B0-50CA-34AC-0EF4A9ACE471}"/>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21945B87-20BD-C3F3-8917-35817BE81867}"/>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9B5E5B96-6F51-B5B5-0488-17632BAC8991}"/>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DCD585EC-7064-4803-B4F5-4361ACC36C49}"/>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BA3A9778-53E8-BCC3-DCBA-C4C93F5E67FA}"/>
              </a:ext>
            </a:extLst>
          </p:cNvPr>
          <p:cNvSpPr txBox="1"/>
          <p:nvPr/>
        </p:nvSpPr>
        <p:spPr>
          <a:xfrm>
            <a:off x="574158" y="1169581"/>
            <a:ext cx="7849842" cy="707886"/>
          </a:xfrm>
          <a:prstGeom prst="rect">
            <a:avLst/>
          </a:prstGeom>
          <a:noFill/>
        </p:spPr>
        <p:txBody>
          <a:bodyPr wrap="square" rtlCol="0">
            <a:spAutoFit/>
          </a:bodyPr>
          <a:lstStyle/>
          <a:p>
            <a:pPr algn="r" rtl="1"/>
            <a:r>
              <a:rPr lang="fa-IR" sz="2000" b="1" dirty="0">
                <a:solidFill>
                  <a:srgbClr val="C39113"/>
                </a:solidFill>
                <a:cs typeface="B Roya" panose="00000400000000000000" pitchFamily="2" charset="-78"/>
              </a:rPr>
              <a:t>دستور </a:t>
            </a:r>
            <a:r>
              <a:rPr lang="en-US" sz="2000" b="1" dirty="0">
                <a:solidFill>
                  <a:srgbClr val="C39113"/>
                </a:solidFill>
                <a:cs typeface="B Roya" panose="00000400000000000000" pitchFamily="2" charset="-78"/>
              </a:rPr>
              <a:t>:reset</a:t>
            </a:r>
          </a:p>
          <a:p>
            <a:pPr algn="r" rtl="1"/>
            <a:r>
              <a:rPr lang="fa-IR" sz="2000" dirty="0">
                <a:solidFill>
                  <a:schemeClr val="tx1"/>
                </a:solidFill>
                <a:cs typeface="B Nazanin" panose="00000400000000000000" pitchFamily="2" charset="-78"/>
              </a:rPr>
              <a:t>دستوری با هدف مشابه با </a:t>
            </a:r>
            <a:r>
              <a:rPr lang="en-US" sz="2000" dirty="0">
                <a:solidFill>
                  <a:schemeClr val="tx1"/>
                </a:solidFill>
                <a:cs typeface="B Nazanin" panose="00000400000000000000" pitchFamily="2" charset="-78"/>
              </a:rPr>
              <a:t>revert</a:t>
            </a:r>
          </a:p>
        </p:txBody>
      </p:sp>
      <p:pic>
        <p:nvPicPr>
          <p:cNvPr id="2050" name="Picture 2" descr="How can I undo the last commit? | Learn Version Control with Git">
            <a:extLst>
              <a:ext uri="{FF2B5EF4-FFF2-40B4-BE49-F238E27FC236}">
                <a16:creationId xmlns:a16="http://schemas.microsoft.com/office/drawing/2014/main" id="{C5CE4DB1-E427-90FC-A825-F4F77E2ABB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6921" y="1907609"/>
            <a:ext cx="6670158" cy="1909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00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E8D151BD-12E4-8859-BAC3-DD0852B3AA03}"/>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ADB49269-7E77-6DF1-ACD9-56F24CDA5595}"/>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rPr>
              <a:t>دستورات تکمیلی در </a:t>
            </a:r>
            <a:r>
              <a:rPr lang="fa-IR" dirty="0" err="1">
                <a:solidFill>
                  <a:srgbClr val="C39113"/>
                </a:solidFill>
              </a:rPr>
              <a:t>گیت</a:t>
            </a:r>
            <a:endParaRPr dirty="0">
              <a:solidFill>
                <a:srgbClr val="C39113"/>
              </a:solidFill>
            </a:endParaRPr>
          </a:p>
        </p:txBody>
      </p:sp>
      <p:grpSp>
        <p:nvGrpSpPr>
          <p:cNvPr id="1534" name="Google Shape;1534;p39">
            <a:extLst>
              <a:ext uri="{FF2B5EF4-FFF2-40B4-BE49-F238E27FC236}">
                <a16:creationId xmlns:a16="http://schemas.microsoft.com/office/drawing/2014/main" id="{4C8B3D53-EBF6-E004-8E45-12BD3F595FB3}"/>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DF05C45C-3CE5-6E33-0880-95972371BB49}"/>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FCE8EA05-3287-3BFC-89BA-43400D333622}"/>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03451A64-FAAA-14B2-2C6E-546FE9217031}"/>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EF99531B-5EAA-6645-F889-4C9ADA4F703A}"/>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93C0677D-63F6-DEB8-E275-AB7A9F6ABDCE}"/>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7E111F62-B1D8-4B4B-4817-F4133C5B0A6C}"/>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22C83324-158F-F4DD-1E4F-0CE809E41552}"/>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ED61318D-A9A3-7307-A701-50F49FC973BA}"/>
              </a:ext>
            </a:extLst>
          </p:cNvPr>
          <p:cNvSpPr txBox="1"/>
          <p:nvPr/>
        </p:nvSpPr>
        <p:spPr>
          <a:xfrm>
            <a:off x="552893" y="1084774"/>
            <a:ext cx="8045302" cy="1846659"/>
          </a:xfrm>
          <a:prstGeom prst="rect">
            <a:avLst/>
          </a:prstGeom>
          <a:noFill/>
        </p:spPr>
        <p:txBody>
          <a:bodyPr wrap="square" rtlCol="0">
            <a:spAutoFit/>
          </a:bodyPr>
          <a:lstStyle/>
          <a:p>
            <a:pPr algn="r" rtl="1"/>
            <a:r>
              <a:rPr lang="fa-IR" sz="2000" b="1" dirty="0">
                <a:solidFill>
                  <a:srgbClr val="C39113"/>
                </a:solidFill>
                <a:cs typeface="B Roya" panose="00000400000000000000" pitchFamily="2" charset="-78"/>
              </a:rPr>
              <a:t>تفاوت های </a:t>
            </a:r>
            <a:r>
              <a:rPr lang="en-US" sz="2000" b="1" dirty="0">
                <a:solidFill>
                  <a:srgbClr val="C39113"/>
                </a:solidFill>
                <a:cs typeface="B Roya" panose="00000400000000000000" pitchFamily="2" charset="-78"/>
              </a:rPr>
              <a:t>revert </a:t>
            </a:r>
            <a:r>
              <a:rPr lang="fa-IR" sz="2000" b="1" dirty="0">
                <a:solidFill>
                  <a:srgbClr val="C39113"/>
                </a:solidFill>
                <a:cs typeface="B Roya" panose="00000400000000000000" pitchFamily="2" charset="-78"/>
              </a:rPr>
              <a:t>و </a:t>
            </a:r>
            <a:r>
              <a:rPr lang="en-US" sz="2000" b="1" dirty="0">
                <a:solidFill>
                  <a:srgbClr val="C39113"/>
                </a:solidFill>
                <a:cs typeface="B Roya" panose="00000400000000000000" pitchFamily="2" charset="-78"/>
              </a:rPr>
              <a:t>:reset</a:t>
            </a:r>
          </a:p>
          <a:p>
            <a:pPr marL="285750" indent="-285750" algn="r" rtl="1">
              <a:buFont typeface="Arial" panose="020B0604020202020204" pitchFamily="34" charset="0"/>
              <a:buChar char="•"/>
            </a:pPr>
            <a:r>
              <a:rPr lang="fa-IR" sz="2000" dirty="0">
                <a:solidFill>
                  <a:schemeClr val="tx1"/>
                </a:solidFill>
                <a:cs typeface="B Nazanin" panose="00000400000000000000" pitchFamily="2" charset="-78"/>
              </a:rPr>
              <a:t>دستور </a:t>
            </a:r>
            <a:r>
              <a:rPr lang="en-US" sz="2000" dirty="0">
                <a:solidFill>
                  <a:schemeClr val="tx1"/>
                </a:solidFill>
                <a:cs typeface="B Nazanin" panose="00000400000000000000" pitchFamily="2" charset="-78"/>
              </a:rPr>
              <a:t>revert </a:t>
            </a:r>
            <a:r>
              <a:rPr lang="fa-IR" sz="2000" dirty="0">
                <a:solidFill>
                  <a:schemeClr val="tx1"/>
                </a:solidFill>
                <a:cs typeface="B Nazanin" panose="00000400000000000000" pitchFamily="2" charset="-78"/>
              </a:rPr>
              <a:t>روش کم </a:t>
            </a:r>
            <a:r>
              <a:rPr lang="fa-IR" sz="2000" dirty="0" err="1">
                <a:solidFill>
                  <a:schemeClr val="tx1"/>
                </a:solidFill>
                <a:cs typeface="B Nazanin" panose="00000400000000000000" pitchFamily="2" charset="-78"/>
              </a:rPr>
              <a:t>خطرتری</a:t>
            </a:r>
            <a:r>
              <a:rPr lang="fa-IR" sz="2000" dirty="0">
                <a:solidFill>
                  <a:schemeClr val="tx1"/>
                </a:solidFill>
                <a:cs typeface="B Nazanin" panose="00000400000000000000" pitchFamily="2" charset="-78"/>
              </a:rPr>
              <a:t> می باشد و احتمال از بین رفتن دائمی تغییرات در دستور </a:t>
            </a:r>
            <a:r>
              <a:rPr lang="en-US" sz="2000" dirty="0">
                <a:solidFill>
                  <a:schemeClr val="tx1"/>
                </a:solidFill>
                <a:cs typeface="B Nazanin" panose="00000400000000000000" pitchFamily="2" charset="-78"/>
              </a:rPr>
              <a:t> reset</a:t>
            </a:r>
            <a:r>
              <a:rPr lang="fa-IR" sz="2000" dirty="0">
                <a:solidFill>
                  <a:schemeClr val="tx1"/>
                </a:solidFill>
                <a:cs typeface="B Nazanin" panose="00000400000000000000" pitchFamily="2" charset="-78"/>
              </a:rPr>
              <a:t>وجود دارد.</a:t>
            </a:r>
            <a:r>
              <a:rPr lang="en-US" sz="2000" dirty="0">
                <a:solidFill>
                  <a:schemeClr val="tx1"/>
                </a:solidFill>
                <a:cs typeface="B Nazanin" panose="00000400000000000000" pitchFamily="2" charset="-78"/>
              </a:rPr>
              <a:t> </a:t>
            </a:r>
          </a:p>
          <a:p>
            <a:pPr marL="285750" indent="-285750" algn="r" rtl="1">
              <a:buFont typeface="Arial" panose="020B0604020202020204" pitchFamily="34" charset="0"/>
              <a:buChar char="•"/>
            </a:pPr>
            <a:r>
              <a:rPr lang="fa-IR" sz="2000" dirty="0"/>
              <a:t>دستور </a:t>
            </a:r>
            <a:r>
              <a:rPr lang="en-US" sz="2000" dirty="0"/>
              <a:t> reset</a:t>
            </a:r>
            <a:r>
              <a:rPr lang="fa-IR" sz="2000" dirty="0"/>
              <a:t>سه آپشن مهم دارد </a:t>
            </a:r>
            <a:r>
              <a:rPr lang="en-US" sz="2000" dirty="0"/>
              <a:t> mixed/hard/soft-- </a:t>
            </a:r>
            <a:r>
              <a:rPr lang="fa-IR" sz="2000" dirty="0"/>
              <a:t>و مانند </a:t>
            </a:r>
            <a:r>
              <a:rPr lang="en-US" sz="2000" dirty="0"/>
              <a:t> revert</a:t>
            </a:r>
            <a:r>
              <a:rPr lang="fa-IR" sz="2000" dirty="0"/>
              <a:t>می توان از </a:t>
            </a:r>
            <a:r>
              <a:rPr lang="en-US" sz="2000" dirty="0"/>
              <a:t> </a:t>
            </a:r>
            <a:r>
              <a:rPr lang="en-US" sz="2000" dirty="0" err="1"/>
              <a:t>x~HEAD</a:t>
            </a:r>
            <a:r>
              <a:rPr lang="fa-IR" sz="2000" dirty="0"/>
              <a:t> یا از همان </a:t>
            </a:r>
            <a:r>
              <a:rPr lang="fa-IR" sz="2000" dirty="0" err="1"/>
              <a:t>هش</a:t>
            </a:r>
            <a:r>
              <a:rPr lang="fa-IR" sz="2000" dirty="0"/>
              <a:t> </a:t>
            </a:r>
            <a:r>
              <a:rPr lang="fa-IR" sz="2000" dirty="0" err="1"/>
              <a:t>کامیت</a:t>
            </a:r>
            <a:r>
              <a:rPr lang="fa-IR" sz="2000" dirty="0"/>
              <a:t> استفاده کرد و به </a:t>
            </a:r>
            <a:r>
              <a:rPr lang="fa-IR" sz="2000" dirty="0" err="1"/>
              <a:t>کامیت</a:t>
            </a:r>
            <a:r>
              <a:rPr lang="fa-IR" sz="2000" dirty="0"/>
              <a:t> های قبلی بازگشت.</a:t>
            </a:r>
            <a:endParaRPr lang="en-US" sz="2000" dirty="0"/>
          </a:p>
          <a:p>
            <a:pPr marL="285750" lvl="2" indent="-285750" algn="r" rtl="1">
              <a:buFont typeface="Arial" panose="020B0604020202020204" pitchFamily="34" charset="0"/>
              <a:buChar char="•"/>
            </a:pPr>
            <a:endParaRPr lang="en-US" dirty="0">
              <a:solidFill>
                <a:schemeClr val="tx1"/>
              </a:solidFill>
              <a:cs typeface="B Nazanin" panose="00000400000000000000" pitchFamily="2" charset="-78"/>
            </a:endParaRPr>
          </a:p>
        </p:txBody>
      </p:sp>
    </p:spTree>
    <p:extLst>
      <p:ext uri="{BB962C8B-B14F-4D97-AF65-F5344CB8AC3E}">
        <p14:creationId xmlns:p14="http://schemas.microsoft.com/office/powerpoint/2010/main" val="2241333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A3A165A2-D5ED-CA56-78E2-3180C75D0D79}"/>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85AD65F6-C465-5136-9C86-7DE2FFF5CBF4}"/>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FFC000"/>
                </a:solidFill>
              </a:rPr>
              <a:t>دستورات تکمیلی در </a:t>
            </a:r>
            <a:r>
              <a:rPr lang="fa-IR" dirty="0" err="1">
                <a:solidFill>
                  <a:srgbClr val="FFC000"/>
                </a:solidFill>
              </a:rPr>
              <a:t>گیت</a:t>
            </a:r>
            <a:endParaRPr dirty="0">
              <a:solidFill>
                <a:srgbClr val="FFC000"/>
              </a:solidFill>
            </a:endParaRPr>
          </a:p>
        </p:txBody>
      </p:sp>
      <p:grpSp>
        <p:nvGrpSpPr>
          <p:cNvPr id="1534" name="Google Shape;1534;p39">
            <a:extLst>
              <a:ext uri="{FF2B5EF4-FFF2-40B4-BE49-F238E27FC236}">
                <a16:creationId xmlns:a16="http://schemas.microsoft.com/office/drawing/2014/main" id="{EEE84409-1EFF-99BF-485F-7BAA20F7EC56}"/>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799B6D7D-8ED1-A6BF-3F7E-2E3092DD67D9}"/>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949EC462-0C50-4BD1-3900-D1AF0FE275E2}"/>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83D0064D-471C-1EF5-B3AA-215502B8AFA3}"/>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D766D7AD-7630-0A7F-0CC4-F8E3A190F8F3}"/>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5C7C3445-259B-4B1B-7173-8786233E577A}"/>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B07B746C-4960-5157-0FA8-89AC451D2576}"/>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D512A067-94DF-0591-8AA4-797B68924D64}"/>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25EBDC41-CFEF-35D4-337D-CC4D2AFE80EA}"/>
              </a:ext>
            </a:extLst>
          </p:cNvPr>
          <p:cNvSpPr txBox="1"/>
          <p:nvPr/>
        </p:nvSpPr>
        <p:spPr>
          <a:xfrm>
            <a:off x="1679944" y="1073205"/>
            <a:ext cx="6205340" cy="1938992"/>
          </a:xfrm>
          <a:prstGeom prst="rect">
            <a:avLst/>
          </a:prstGeom>
          <a:noFill/>
        </p:spPr>
        <p:txBody>
          <a:bodyPr wrap="square" rtlCol="0">
            <a:spAutoFit/>
          </a:bodyPr>
          <a:lstStyle/>
          <a:p>
            <a:pPr algn="r" rtl="1"/>
            <a:r>
              <a:rPr lang="fa-IR" sz="2000" b="1" dirty="0">
                <a:solidFill>
                  <a:schemeClr val="tx2"/>
                </a:solidFill>
                <a:cs typeface="B Roya" panose="00000400000000000000" pitchFamily="2" charset="-78"/>
              </a:rPr>
              <a:t>مثال برای تفاوت سه آپشن:</a:t>
            </a:r>
          </a:p>
          <a:p>
            <a:pPr marL="285750" indent="-285750">
              <a:buFont typeface="Arial" panose="020B0604020202020204" pitchFamily="34" charset="0"/>
              <a:buChar char="•"/>
            </a:pPr>
            <a:r>
              <a:rPr lang="en-US" sz="2000" dirty="0"/>
              <a:t>git reset --soft B</a:t>
            </a:r>
            <a:endParaRPr lang="fa-IR" sz="2000" dirty="0">
              <a:solidFill>
                <a:schemeClr val="tx2"/>
              </a:solidFill>
              <a:cs typeface="B Nazanin" panose="00000400000000000000" pitchFamily="2" charset="-78"/>
            </a:endParaRPr>
          </a:p>
          <a:p>
            <a:pPr marL="285750" indent="-285750">
              <a:buFont typeface="Arial" panose="020B0604020202020204" pitchFamily="34" charset="0"/>
              <a:buChar char="•"/>
            </a:pPr>
            <a:r>
              <a:rPr lang="en-US" sz="2000" dirty="0">
                <a:solidFill>
                  <a:schemeClr val="tx1"/>
                </a:solidFill>
                <a:cs typeface="B Nazanin" panose="00000400000000000000" pitchFamily="2" charset="-78"/>
              </a:rPr>
              <a:t>git reset --mixed B</a:t>
            </a:r>
          </a:p>
          <a:p>
            <a:pPr marL="285750" indent="-285750">
              <a:buFont typeface="Arial" panose="020B0604020202020204" pitchFamily="34" charset="0"/>
              <a:buChar char="•"/>
            </a:pPr>
            <a:r>
              <a:rPr lang="en-US" sz="2000" dirty="0">
                <a:solidFill>
                  <a:schemeClr val="tx1"/>
                </a:solidFill>
                <a:cs typeface="B Nazanin" panose="00000400000000000000" pitchFamily="2" charset="-78"/>
              </a:rPr>
              <a:t>git reset –hard B</a:t>
            </a:r>
          </a:p>
          <a:p>
            <a:pPr algn="r" rtl="1"/>
            <a:endParaRPr lang="en-US" sz="2000" dirty="0">
              <a:solidFill>
                <a:schemeClr val="tx1"/>
              </a:solidFill>
              <a:cs typeface="B Nazanin" panose="00000400000000000000" pitchFamily="2" charset="-78"/>
            </a:endParaRPr>
          </a:p>
          <a:p>
            <a:pPr marL="285750" indent="-285750" algn="r" rtl="1">
              <a:buFont typeface="Arial" panose="020B0604020202020204" pitchFamily="34" charset="0"/>
              <a:buChar char="•"/>
            </a:pPr>
            <a:endParaRPr lang="en-US" sz="2000" dirty="0">
              <a:solidFill>
                <a:schemeClr val="tx1"/>
              </a:solidFill>
              <a:cs typeface="B Nazanin" panose="00000400000000000000" pitchFamily="2" charset="-78"/>
            </a:endParaRPr>
          </a:p>
        </p:txBody>
      </p:sp>
      <p:pic>
        <p:nvPicPr>
          <p:cNvPr id="4" name="Picture 3">
            <a:extLst>
              <a:ext uri="{FF2B5EF4-FFF2-40B4-BE49-F238E27FC236}">
                <a16:creationId xmlns:a16="http://schemas.microsoft.com/office/drawing/2014/main" id="{AAAD53D4-6741-F32C-03A6-40C0107D2FE9}"/>
              </a:ext>
            </a:extLst>
          </p:cNvPr>
          <p:cNvPicPr>
            <a:picLocks noChangeAspect="1"/>
          </p:cNvPicPr>
          <p:nvPr/>
        </p:nvPicPr>
        <p:blipFill>
          <a:blip r:embed="rId3"/>
          <a:stretch>
            <a:fillRect/>
          </a:stretch>
        </p:blipFill>
        <p:spPr>
          <a:xfrm>
            <a:off x="3010647" y="2849391"/>
            <a:ext cx="3122706" cy="481899"/>
          </a:xfrm>
          <a:prstGeom prst="rect">
            <a:avLst/>
          </a:prstGeom>
        </p:spPr>
      </p:pic>
    </p:spTree>
    <p:extLst>
      <p:ext uri="{BB962C8B-B14F-4D97-AF65-F5344CB8AC3E}">
        <p14:creationId xmlns:p14="http://schemas.microsoft.com/office/powerpoint/2010/main" val="947993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41FEEE19-6C81-3D89-5854-93DB46EF20DF}"/>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B5ECF831-53A4-5750-B594-60AEC629E92D}"/>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rPr>
              <a:t>دستورات تکمیلی در </a:t>
            </a:r>
            <a:r>
              <a:rPr lang="fa-IR" dirty="0" err="1">
                <a:solidFill>
                  <a:srgbClr val="C39113"/>
                </a:solidFill>
              </a:rPr>
              <a:t>گیت</a:t>
            </a:r>
            <a:endParaRPr dirty="0">
              <a:solidFill>
                <a:srgbClr val="C39113"/>
              </a:solidFill>
            </a:endParaRPr>
          </a:p>
        </p:txBody>
      </p:sp>
      <p:grpSp>
        <p:nvGrpSpPr>
          <p:cNvPr id="1534" name="Google Shape;1534;p39">
            <a:extLst>
              <a:ext uri="{FF2B5EF4-FFF2-40B4-BE49-F238E27FC236}">
                <a16:creationId xmlns:a16="http://schemas.microsoft.com/office/drawing/2014/main" id="{78FB8119-90ED-504E-BCDF-8C0372F59E77}"/>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4235E901-EFD8-F6C1-228F-F101D9D09764}"/>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14CF6687-062B-790B-8339-FA895D5601A2}"/>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37" name="Google Shape;1537;p39">
                <a:extLst>
                  <a:ext uri="{FF2B5EF4-FFF2-40B4-BE49-F238E27FC236}">
                    <a16:creationId xmlns:a16="http://schemas.microsoft.com/office/drawing/2014/main" id="{C218BDBD-424F-85ED-0600-AC27A774C38E}"/>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538" name="Google Shape;1538;p39">
              <a:extLst>
                <a:ext uri="{FF2B5EF4-FFF2-40B4-BE49-F238E27FC236}">
                  <a16:creationId xmlns:a16="http://schemas.microsoft.com/office/drawing/2014/main" id="{90CCF7A5-ED0A-5A43-4608-6F121011367A}"/>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3A959382-A940-D3FE-38F0-A4E63CA6B569}"/>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1540" name="Google Shape;1540;p39">
                <a:extLst>
                  <a:ext uri="{FF2B5EF4-FFF2-40B4-BE49-F238E27FC236}">
                    <a16:creationId xmlns:a16="http://schemas.microsoft.com/office/drawing/2014/main" id="{0FA4999F-7F14-EB9E-09F8-5F52CFF92D5E}"/>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C519AAB7-C3D2-32D3-FC7A-0105A716905B}"/>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sp>
        <p:nvSpPr>
          <p:cNvPr id="2" name="TextBox 1">
            <a:extLst>
              <a:ext uri="{FF2B5EF4-FFF2-40B4-BE49-F238E27FC236}">
                <a16:creationId xmlns:a16="http://schemas.microsoft.com/office/drawing/2014/main" id="{7DF6F4EF-6BB5-4223-8F36-348115F55AC9}"/>
              </a:ext>
            </a:extLst>
          </p:cNvPr>
          <p:cNvSpPr txBox="1"/>
          <p:nvPr/>
        </p:nvSpPr>
        <p:spPr>
          <a:xfrm>
            <a:off x="1538176" y="1177071"/>
            <a:ext cx="6205340" cy="3170099"/>
          </a:xfrm>
          <a:prstGeom prst="rect">
            <a:avLst/>
          </a:prstGeom>
          <a:noFill/>
        </p:spPr>
        <p:txBody>
          <a:bodyPr wrap="square" rtlCol="0">
            <a:spAutoFit/>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kumimoji="0" lang="fa-IR" sz="2000" i="0" u="none" strike="noStrike" kern="0" cap="none" spc="0" normalizeH="0" baseline="0" noProof="0" dirty="0">
                <a:ln>
                  <a:noFill/>
                </a:ln>
                <a:solidFill>
                  <a:schemeClr val="tx1"/>
                </a:solidFill>
                <a:effectLst/>
                <a:uLnTx/>
                <a:uFillTx/>
                <a:cs typeface="B Nazanin" panose="00000400000000000000" pitchFamily="2" charset="-78"/>
                <a:sym typeface="Arial"/>
              </a:rPr>
              <a:t>با دستور </a:t>
            </a:r>
            <a:r>
              <a:rPr lang="en-US" sz="2000" dirty="0"/>
              <a:t>git reset --soft B</a:t>
            </a:r>
            <a:r>
              <a:rPr lang="fa-IR" sz="2000" dirty="0"/>
              <a:t> ، </a:t>
            </a:r>
            <a:r>
              <a:rPr lang="en-US" sz="2000" dirty="0"/>
              <a:t>head</a:t>
            </a:r>
            <a:r>
              <a:rPr lang="fa-IR" sz="2000" dirty="0"/>
              <a:t> به </a:t>
            </a:r>
            <a:r>
              <a:rPr lang="fa-IR" sz="2000" dirty="0" err="1"/>
              <a:t>کامیت</a:t>
            </a:r>
            <a:r>
              <a:rPr lang="fa-IR" sz="2000" dirty="0"/>
              <a:t> </a:t>
            </a:r>
            <a:r>
              <a:rPr lang="en-US" sz="2000" dirty="0"/>
              <a:t>B </a:t>
            </a:r>
            <a:r>
              <a:rPr lang="fa-IR" sz="2000" dirty="0"/>
              <a:t>اشاره میکند اما </a:t>
            </a:r>
            <a:r>
              <a:rPr lang="en-US" sz="2000" dirty="0"/>
              <a:t>working space </a:t>
            </a:r>
            <a:r>
              <a:rPr lang="fa-IR" sz="2000" dirty="0"/>
              <a:t>و </a:t>
            </a:r>
            <a:r>
              <a:rPr lang="en-US" sz="2000" dirty="0"/>
              <a:t>staging snapshot </a:t>
            </a:r>
            <a:r>
              <a:rPr lang="fa-IR" sz="2000" dirty="0"/>
              <a:t> دارای همان تغییرات </a:t>
            </a:r>
            <a:r>
              <a:rPr lang="fa-IR" sz="2000" dirty="0" err="1"/>
              <a:t>کامیت</a:t>
            </a:r>
            <a:r>
              <a:rPr lang="fa-IR" sz="2000" dirty="0"/>
              <a:t> </a:t>
            </a:r>
            <a:r>
              <a:rPr lang="en-US" sz="2000" dirty="0"/>
              <a:t>c</a:t>
            </a:r>
            <a:r>
              <a:rPr lang="fa-IR" sz="2000" dirty="0"/>
              <a:t> است.</a:t>
            </a:r>
          </a:p>
          <a:p>
            <a:pPr algn="r" rtl="1"/>
            <a:r>
              <a:rPr kumimoji="0" lang="fa-IR" sz="2000" i="0" u="none" strike="noStrike" kern="0" cap="none" spc="0" normalizeH="0" baseline="0" noProof="0" dirty="0">
                <a:ln>
                  <a:noFill/>
                </a:ln>
                <a:solidFill>
                  <a:schemeClr val="tx1"/>
                </a:solidFill>
                <a:effectLst/>
                <a:uLnTx/>
                <a:uFillTx/>
                <a:cs typeface="B Nazanin" panose="00000400000000000000" pitchFamily="2" charset="-78"/>
                <a:sym typeface="Arial"/>
              </a:rPr>
              <a:t>با دستور </a:t>
            </a:r>
            <a:r>
              <a:rPr lang="en-US" sz="2000" dirty="0"/>
              <a:t>git reset --mixed B</a:t>
            </a:r>
            <a:r>
              <a:rPr lang="fa-IR" sz="2000" dirty="0"/>
              <a:t> ،</a:t>
            </a:r>
            <a:r>
              <a:rPr lang="en-US" sz="2000" dirty="0"/>
              <a:t> </a:t>
            </a:r>
            <a:r>
              <a:rPr lang="fa-IR" sz="2000" dirty="0"/>
              <a:t>بازهم </a:t>
            </a:r>
            <a:r>
              <a:rPr lang="en-US" sz="2000" dirty="0"/>
              <a:t>head</a:t>
            </a:r>
            <a:r>
              <a:rPr lang="fa-IR" sz="2000" dirty="0"/>
              <a:t> به </a:t>
            </a:r>
            <a:r>
              <a:rPr lang="fa-IR" sz="2000" dirty="0" err="1"/>
              <a:t>کامیت</a:t>
            </a:r>
            <a:r>
              <a:rPr lang="fa-IR" sz="2000" dirty="0"/>
              <a:t> </a:t>
            </a:r>
            <a:r>
              <a:rPr lang="en-US" sz="2000" dirty="0"/>
              <a:t>B </a:t>
            </a:r>
            <a:r>
              <a:rPr lang="fa-IR" sz="2000" dirty="0"/>
              <a:t>اشاره میکند اما </a:t>
            </a:r>
            <a:r>
              <a:rPr lang="en-US" sz="2000" dirty="0"/>
              <a:t>staging snapshot </a:t>
            </a:r>
            <a:r>
              <a:rPr lang="fa-IR" sz="2000" dirty="0"/>
              <a:t> نیز تغییر میکند.</a:t>
            </a:r>
          </a:p>
          <a:p>
            <a:pPr algn="r" rtl="1"/>
            <a:r>
              <a:rPr kumimoji="0" lang="fa-IR" sz="2000" i="0" u="none" strike="noStrike" kern="0" cap="none" spc="0" normalizeH="0" baseline="0" noProof="0" dirty="0">
                <a:ln>
                  <a:noFill/>
                </a:ln>
                <a:solidFill>
                  <a:schemeClr val="tx1"/>
                </a:solidFill>
                <a:effectLst/>
                <a:uLnTx/>
                <a:uFillTx/>
                <a:cs typeface="B Nazanin" panose="00000400000000000000" pitchFamily="2" charset="-78"/>
                <a:sym typeface="Arial"/>
              </a:rPr>
              <a:t>با دستور </a:t>
            </a:r>
            <a:r>
              <a:rPr lang="en-US" sz="2000" dirty="0"/>
              <a:t>git reset --hard B</a:t>
            </a:r>
            <a:r>
              <a:rPr lang="fa-IR" sz="2000" dirty="0"/>
              <a:t> ،هم </a:t>
            </a:r>
            <a:r>
              <a:rPr lang="en-US" sz="2000" dirty="0"/>
              <a:t>head </a:t>
            </a:r>
            <a:r>
              <a:rPr lang="fa-IR" sz="2000" dirty="0"/>
              <a:t> به </a:t>
            </a:r>
            <a:r>
              <a:rPr lang="fa-IR" sz="2000" dirty="0" err="1"/>
              <a:t>کامیت</a:t>
            </a:r>
            <a:r>
              <a:rPr lang="fa-IR" sz="2000" dirty="0"/>
              <a:t> </a:t>
            </a:r>
            <a:r>
              <a:rPr lang="en-US" sz="2000" dirty="0"/>
              <a:t>B </a:t>
            </a:r>
            <a:r>
              <a:rPr lang="fa-IR" sz="2000" dirty="0"/>
              <a:t>اشاره میکند و هم</a:t>
            </a:r>
            <a:r>
              <a:rPr lang="en-US" sz="2000" dirty="0"/>
              <a:t>working space </a:t>
            </a:r>
            <a:r>
              <a:rPr lang="fa-IR" sz="2000" dirty="0"/>
              <a:t>و </a:t>
            </a:r>
            <a:r>
              <a:rPr lang="en-US" sz="2000" dirty="0"/>
              <a:t>staging snapshot</a:t>
            </a:r>
            <a:r>
              <a:rPr lang="fa-IR" sz="2000" dirty="0"/>
              <a:t>.</a:t>
            </a:r>
          </a:p>
          <a:p>
            <a:pPr algn="r" rtl="1"/>
            <a:endParaRPr lang="fa-IR" sz="2000" dirty="0"/>
          </a:p>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endParaRPr kumimoji="0" lang="fa-IR" sz="2000" i="0" u="none" strike="noStrike" kern="0" cap="none" spc="0" normalizeH="0" baseline="0" noProof="0" dirty="0">
              <a:ln>
                <a:noFill/>
              </a:ln>
              <a:solidFill>
                <a:schemeClr val="tx1"/>
              </a:solidFill>
              <a:effectLst/>
              <a:uLnTx/>
              <a:uFillTx/>
              <a:cs typeface="B Nazanin" panose="00000400000000000000" pitchFamily="2" charset="-78"/>
              <a:sym typeface="Arial"/>
            </a:endParaRPr>
          </a:p>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endParaRPr kumimoji="0" lang="en-US" sz="2000" i="0" u="none" strike="noStrike" kern="0" cap="none" spc="0" normalizeH="0" baseline="0" noProof="0" dirty="0">
              <a:ln>
                <a:noFill/>
              </a:ln>
              <a:solidFill>
                <a:schemeClr val="tx1"/>
              </a:solidFill>
              <a:effectLst/>
              <a:uLnTx/>
              <a:uFillTx/>
              <a:cs typeface="B Nazanin" panose="00000400000000000000" pitchFamily="2" charset="-78"/>
              <a:sym typeface="Arial"/>
            </a:endParaRPr>
          </a:p>
        </p:txBody>
      </p:sp>
    </p:spTree>
    <p:extLst>
      <p:ext uri="{BB962C8B-B14F-4D97-AF65-F5344CB8AC3E}">
        <p14:creationId xmlns:p14="http://schemas.microsoft.com/office/powerpoint/2010/main" val="4066184830"/>
      </p:ext>
    </p:extLst>
  </p:cSld>
  <p:clrMapOvr>
    <a:masterClrMapping/>
  </p:clrMapOvr>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TotalTime>
  <Words>1401</Words>
  <Application>Microsoft Office PowerPoint</Application>
  <PresentationFormat>On-screen Show (16:9)</PresentationFormat>
  <Paragraphs>94</Paragraphs>
  <Slides>28</Slides>
  <Notes>28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B Zar</vt:lpstr>
      <vt:lpstr>Gill Sans MT</vt:lpstr>
      <vt:lpstr>B Roya</vt:lpstr>
      <vt:lpstr>Source Code Pro</vt:lpstr>
      <vt:lpstr>IBM Plex Mono</vt:lpstr>
      <vt:lpstr>Roboto Condensed Light</vt:lpstr>
      <vt:lpstr>Arial</vt:lpstr>
      <vt:lpstr>Poppins</vt:lpstr>
      <vt:lpstr>B Nazanin</vt:lpstr>
      <vt:lpstr>Introduction to Coding Workshop by Slidesgo</vt:lpstr>
      <vt:lpstr>کارگاه برنامه نویسی پیشرفته دستورکار دوم</vt:lpstr>
      <vt:lpstr>آنچه در این جلسه به آن می پردازیم</vt:lpstr>
      <vt:lpstr>Pull requests</vt:lpstr>
      <vt:lpstr>دستورات تکمیلی در گیت</vt:lpstr>
      <vt:lpstr>دستورات تکمیلی در گیت</vt:lpstr>
      <vt:lpstr>دستورات تکمیلی در گیت</vt:lpstr>
      <vt:lpstr>دستورات تکمیلی در گیت</vt:lpstr>
      <vt:lpstr>دستورات تکمیلی در گیت</vt:lpstr>
      <vt:lpstr>دستورات تکمیلی در گیت</vt:lpstr>
      <vt:lpstr>دستورات تکمیلی در گیت</vt:lpstr>
      <vt:lpstr>Collaboration</vt:lpstr>
      <vt:lpstr>Collaboration</vt:lpstr>
      <vt:lpstr>مفاهیم کلاس و شئ</vt:lpstr>
      <vt:lpstr>مفاهیم کلاس و شئ</vt:lpstr>
      <vt:lpstr>مفاهیم کلاس و شئ</vt:lpstr>
      <vt:lpstr>مفاهیم کلاس و شئ</vt:lpstr>
      <vt:lpstr>مفاهیم کلاس و شئ</vt:lpstr>
      <vt:lpstr>مفاهیم کلاس و شئ</vt:lpstr>
      <vt:lpstr>Encapsulation</vt:lpstr>
      <vt:lpstr>میانبر ها در Intellij</vt:lpstr>
      <vt:lpstr>میانبر ها در Intellij</vt:lpstr>
      <vt:lpstr>میانبر ها در Intellij</vt:lpstr>
      <vt:lpstr>میانبر ها در Intellij</vt:lpstr>
      <vt:lpstr>میانبر ها در Intellij</vt:lpstr>
      <vt:lpstr>میانبر ها در Intellij</vt:lpstr>
      <vt:lpstr>انجام دهید</vt:lpstr>
      <vt:lpstr>انجام دهید</vt:lpstr>
      <vt:lpstr>انجام دهید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Lenovo</dc:creator>
  <cp:lastModifiedBy>Arian Kheirandish</cp:lastModifiedBy>
  <cp:revision>8</cp:revision>
  <dcterms:modified xsi:type="dcterms:W3CDTF">2025-03-13T17:43:44Z</dcterms:modified>
</cp:coreProperties>
</file>