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60" r:id="rId5"/>
    <p:sldId id="307" r:id="rId6"/>
    <p:sldId id="308" r:id="rId7"/>
    <p:sldId id="309" r:id="rId8"/>
    <p:sldId id="310" r:id="rId9"/>
    <p:sldId id="322" r:id="rId10"/>
    <p:sldId id="311" r:id="rId11"/>
    <p:sldId id="312" r:id="rId12"/>
    <p:sldId id="323" r:id="rId13"/>
    <p:sldId id="317" r:id="rId14"/>
    <p:sldId id="324" r:id="rId15"/>
    <p:sldId id="325" r:id="rId16"/>
    <p:sldId id="327" r:id="rId17"/>
    <p:sldId id="334" r:id="rId18"/>
    <p:sldId id="326" r:id="rId19"/>
    <p:sldId id="328" r:id="rId20"/>
    <p:sldId id="335" r:id="rId21"/>
    <p:sldId id="313" r:id="rId22"/>
    <p:sldId id="318" r:id="rId23"/>
    <p:sldId id="319" r:id="rId24"/>
    <p:sldId id="321" r:id="rId25"/>
    <p:sldId id="329" r:id="rId26"/>
    <p:sldId id="330" r:id="rId27"/>
    <p:sldId id="331" r:id="rId28"/>
    <p:sldId id="320" r:id="rId29"/>
    <p:sldId id="333" r:id="rId30"/>
    <p:sldId id="332" r:id="rId31"/>
  </p:sldIdLst>
  <p:sldSz cx="9144000" cy="5143500" type="screen16x9"/>
  <p:notesSz cx="6858000" cy="9144000"/>
  <p:embeddedFontLst>
    <p:embeddedFont>
      <p:font typeface="B Nazanin" panose="00000400000000000000" pitchFamily="2" charset="-78"/>
      <p:regular r:id="rId33"/>
    </p:embeddedFont>
    <p:embeddedFont>
      <p:font typeface="B Roya" panose="00000400000000000000" pitchFamily="2" charset="-78"/>
      <p:regular r:id="rId34"/>
      <p:bold r:id="rId35"/>
    </p:embeddedFont>
    <p:embeddedFont>
      <p:font typeface="B Zar" panose="00000400000000000000" pitchFamily="2" charset="-78"/>
      <p:regular r:id="rId36"/>
      <p:bold r:id="rId37"/>
    </p:embeddedFont>
    <p:embeddedFont>
      <p:font typeface="Gill Sans MT" panose="020B0502020104020203" pitchFamily="34" charset="0"/>
      <p:regular r:id="rId38"/>
      <p:bold r:id="rId39"/>
      <p:italic r:id="rId40"/>
      <p:boldItalic r:id="rId41"/>
    </p:embeddedFont>
    <p:embeddedFont>
      <p:font typeface="IBM Plex Mono" panose="020B0509050203000203" pitchFamily="49" charset="0"/>
      <p:regular r:id="rId42"/>
      <p:bold r:id="rId43"/>
      <p:italic r:id="rId44"/>
      <p:boldItalic r:id="rId45"/>
    </p:embeddedFont>
    <p:embeddedFont>
      <p:font typeface="Poppins" panose="000005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
      <p:font typeface="Source Code Pro" panose="020B050903040302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0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3T21:06:01.615" idx="3">
    <p:pos x="10" y="10"/>
    <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13T21:06:01.615" idx="2">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1810B6-CE92-1A48-FBBA-85F168EFC12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5871307-6FF6-BBD1-1A28-7463B7B18F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67EE4AD-DEB8-0B44-FC1D-29776F379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42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E1073FE-5BFF-8FA6-A9A5-949AD830524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EBEA9E4-24EF-AA5C-8B57-E925B495A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53289546-CF5D-9059-27BA-BE6EC1A81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91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6674C29-C725-93BB-7CD1-EA6A07DA7CF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F66982-DA5E-CAE7-CE9F-13C786DD5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7296C09-56E2-9627-BACB-7A2D7038F5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147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4D8EB63-B8A7-7E4F-42EA-68FFDFFB93E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F2AB386-C2A8-A4C3-1F8A-EB4DB46E9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84D1FBD-46E0-E4BE-495D-82D732EBBF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75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7CE43FC-F477-4586-49E6-3CF40841E72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AB2A2FB-4FDA-2E6E-2A85-40C2543889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0528E54-ED46-2A04-C76E-F61F0823A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270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09DA659-071B-5597-4B7C-9EEB16D73CA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CBF75D7-A9E7-290F-F5FC-F657E27D5F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BBDED3C-F669-8545-CBDF-DE17509D7A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2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C3C58CF-C5E4-4AE2-8E26-6FFB0743BE7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F05640B-3DA7-7992-7A73-74E46DBBB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EBC5797-1124-491C-F85F-F02A3BBBDE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67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6D525D-4516-4077-839F-8FBF81B9D11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EB097EB-556B-4C20-E2BB-A582735557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99D4BE1-722C-1A06-65C0-6C1F72488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3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D7B8E49-7F10-20CF-4D92-E6DA93F0B25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34747E7-76A6-DF26-2CFF-4E034D5B17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631B08DC-6358-BA88-D594-E1657C231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6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comments" Target="../comments/comment3.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dirty="0">
                <a:solidFill>
                  <a:srgbClr val="C39113"/>
                </a:solidFill>
                <a:cs typeface="B Roya" panose="00000400000000000000" pitchFamily="2" charset="-78"/>
              </a:rPr>
            </a:br>
            <a:r>
              <a:rPr lang="fa-IR" sz="2000" dirty="0" err="1">
                <a:solidFill>
                  <a:srgbClr val="C39113"/>
                </a:solidFill>
                <a:cs typeface="B Roya" panose="00000400000000000000" pitchFamily="2" charset="-78"/>
              </a:rPr>
              <a:t>دستورکار</a:t>
            </a:r>
            <a:r>
              <a:rPr lang="fa-IR" sz="2000" dirty="0">
                <a:solidFill>
                  <a:srgbClr val="C39113"/>
                </a:solidFill>
                <a:cs typeface="B Roya" panose="00000400000000000000" pitchFamily="2" charset="-78"/>
              </a:rPr>
              <a:t> دوم</a:t>
            </a:r>
            <a:endParaRPr sz="200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pull request</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دستورات تکمیلی </a:t>
            </a:r>
            <a:r>
              <a:rPr lang="fa-IR" sz="1800" dirty="0" err="1">
                <a:solidFill>
                  <a:schemeClr val="bg1"/>
                </a:solidFill>
                <a:cs typeface="B Zar" panose="00000400000000000000" pitchFamily="2" charset="-78"/>
              </a:rPr>
              <a:t>گیت</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collaboration</a:t>
            </a:r>
          </a:p>
          <a:p>
            <a:pPr algn="ctr" rtl="1"/>
            <a:r>
              <a:rPr lang="fa-IR" sz="1800" dirty="0">
                <a:solidFill>
                  <a:schemeClr val="bg1"/>
                </a:solidFill>
                <a:cs typeface="B Zar" panose="00000400000000000000" pitchFamily="2" charset="-78"/>
              </a:rPr>
              <a:t>مفاهیم کلاس و </a:t>
            </a:r>
            <a:r>
              <a:rPr lang="fa-IR" sz="1800" dirty="0" err="1">
                <a:solidFill>
                  <a:schemeClr val="bg1"/>
                </a:solidFill>
                <a:cs typeface="B Zar" panose="00000400000000000000" pitchFamily="2" charset="-78"/>
              </a:rPr>
              <a:t>شئ</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 </a:t>
            </a:r>
            <a:r>
              <a:rPr lang="fa-IR" sz="1800" dirty="0" err="1">
                <a:solidFill>
                  <a:schemeClr val="bg1"/>
                </a:solidFill>
                <a:cs typeface="B Zar" panose="00000400000000000000" pitchFamily="2" charset="-78"/>
              </a:rPr>
              <a:t>میانبرها</a:t>
            </a:r>
            <a:r>
              <a:rPr lang="fa-IR" sz="1800" dirty="0">
                <a:solidFill>
                  <a:schemeClr val="bg1"/>
                </a:solidFill>
                <a:cs typeface="B Zar" panose="00000400000000000000" pitchFamily="2" charset="-78"/>
              </a:rPr>
              <a:t> در </a:t>
            </a:r>
            <a:r>
              <a:rPr lang="fa-IR" sz="1800" dirty="0" err="1">
                <a:solidFill>
                  <a:schemeClr val="bg1"/>
                </a:solidFill>
                <a:cs typeface="B Zar" panose="00000400000000000000" pitchFamily="2" charset="-78"/>
              </a:rPr>
              <a:t>اینتلیجی</a:t>
            </a:r>
            <a:endParaRPr lang="en-US" sz="1800" dirty="0">
              <a:solidFill>
                <a:schemeClr val="bg1"/>
              </a:solidFill>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19999" y="445024"/>
            <a:ext cx="7949079"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86594"/>
            <a:ext cx="7704000" cy="1015663"/>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clone</a:t>
            </a:r>
          </a:p>
          <a:p>
            <a:pPr algn="r" rtl="1"/>
            <a:r>
              <a:rPr lang="fa-IR" sz="2000" dirty="0">
                <a:solidFill>
                  <a:schemeClr val="tx1"/>
                </a:solidFill>
                <a:cs typeface="B Nazanin" panose="00000400000000000000" pitchFamily="2" charset="-78"/>
              </a:rPr>
              <a:t>داشتن </a:t>
            </a:r>
            <a:r>
              <a:rPr lang="fa-IR" sz="2000" dirty="0" err="1">
                <a:solidFill>
                  <a:schemeClr val="tx1"/>
                </a:solidFill>
                <a:cs typeface="B Nazanin" panose="00000400000000000000" pitchFamily="2" charset="-78"/>
              </a:rPr>
              <a:t>آپدیت</a:t>
            </a:r>
            <a:r>
              <a:rPr lang="fa-IR" sz="2000" dirty="0">
                <a:solidFill>
                  <a:schemeClr val="tx1"/>
                </a:solidFill>
                <a:cs typeface="B Nazanin" panose="00000400000000000000" pitchFamily="2" charset="-78"/>
              </a:rPr>
              <a:t> ترین نسخه از مخزن شخص دیگری با تمامی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ها و تغییرات آن در دایرکتوری مد نظر خودمان </a:t>
            </a: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400110"/>
          </a:xfrm>
          <a:prstGeom prst="rect">
            <a:avLst/>
          </a:prstGeom>
          <a:noFill/>
        </p:spPr>
        <p:txBody>
          <a:bodyPr wrap="square" rtlCol="0">
            <a:spAutoFit/>
          </a:bodyPr>
          <a:lstStyle/>
          <a:p>
            <a:pPr algn="r" rtl="1"/>
            <a:r>
              <a:rPr lang="fa-IR" sz="2000" dirty="0">
                <a:cs typeface="B Nazanin" panose="00000400000000000000" pitchFamily="2" charset="-78"/>
              </a:rPr>
              <a:t>به هدف کار مشترک روی یک پروژه و دسترسی دادن به افراد دیگر برای ایجاد تغییرات روی پروژه</a:t>
            </a:r>
            <a:endParaRPr lang="en-US" sz="2000" dirty="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700049" y="1084774"/>
            <a:ext cx="7201785" cy="1323439"/>
          </a:xfrm>
          <a:prstGeom prst="rect">
            <a:avLst/>
          </a:prstGeom>
          <a:noFill/>
        </p:spPr>
        <p:txBody>
          <a:bodyPr wrap="square">
            <a:spAutoFit/>
          </a:bodyPr>
          <a:lstStyle/>
          <a:p>
            <a:pPr algn="r" rtl="1"/>
            <a:r>
              <a:rPr lang="fa-IR" sz="2000" dirty="0">
                <a:cs typeface="B Nazanin" panose="00000400000000000000" pitchFamily="2" charset="-78"/>
              </a:rPr>
              <a:t>فرض کنید میخواهیم با نفر دیگری بر روی یک پروژه به صورت مشترک کار کنیم. برای این منظور یک نفر باید مخزن شخصی بسازد و فرد دیگر، این مخزن را کلون کند و همچنین برای اینکه فرد دیگر اجازه</a:t>
            </a:r>
            <a:r>
              <a:rPr lang="en-US" sz="2000" dirty="0">
                <a:cs typeface="B Nazanin" panose="00000400000000000000" pitchFamily="2" charset="-78"/>
              </a:rPr>
              <a:t> </a:t>
            </a:r>
            <a:r>
              <a:rPr lang="fa-IR" sz="2000" dirty="0">
                <a:cs typeface="B Nazanin" panose="00000400000000000000" pitchFamily="2" charset="-78"/>
              </a:rPr>
              <a:t>ی اعمال تغییرات بر روی پروژه را داشته باشد، فرد سازنده</a:t>
            </a:r>
            <a:r>
              <a:rPr lang="en-US" sz="2000" dirty="0">
                <a:cs typeface="B Nazanin" panose="00000400000000000000" pitchFamily="2" charset="-78"/>
              </a:rPr>
              <a:t> </a:t>
            </a:r>
            <a:r>
              <a:rPr lang="fa-IR" sz="2000" dirty="0">
                <a:cs typeface="B Nazanin" panose="00000400000000000000" pitchFamily="2" charset="-78"/>
              </a:rPr>
              <a:t>ی مخزن باید به او اجازه دسترسی بدهد. در غیر این صورت </a:t>
            </a:r>
            <a:r>
              <a:rPr lang="fa-IR" sz="2000" dirty="0" err="1">
                <a:cs typeface="B Nazanin" panose="00000400000000000000" pitchFamily="2" charset="-78"/>
              </a:rPr>
              <a:t>کامیت</a:t>
            </a:r>
            <a:r>
              <a:rPr lang="en-US" sz="2000" dirty="0">
                <a:cs typeface="B Nazanin" panose="00000400000000000000" pitchFamily="2" charset="-78"/>
              </a:rPr>
              <a:t> </a:t>
            </a:r>
            <a:r>
              <a:rPr lang="fa-IR" sz="2000" dirty="0">
                <a:cs typeface="B Nazanin" panose="00000400000000000000" pitchFamily="2" charset="-78"/>
              </a:rPr>
              <a:t>های او </a:t>
            </a:r>
            <a:r>
              <a:rPr lang="en-US" sz="2000" dirty="0">
                <a:latin typeface="Gill Sans MT" panose="020B0502020104020203" pitchFamily="34" charset="0"/>
                <a:cs typeface="B Nazanin" panose="00000400000000000000" pitchFamily="2" charset="-78"/>
              </a:rPr>
              <a:t>push</a:t>
            </a:r>
            <a:r>
              <a:rPr lang="en-US" sz="2000" dirty="0">
                <a:cs typeface="B Nazanin" panose="00000400000000000000" pitchFamily="2" charset="-78"/>
              </a:rPr>
              <a:t> </a:t>
            </a:r>
            <a:r>
              <a:rPr lang="fa-IR" sz="2000" dirty="0">
                <a:cs typeface="B Nazanin" panose="00000400000000000000" pitchFamily="2" charset="-78"/>
              </a:rPr>
              <a:t>نخواهند شد.</a:t>
            </a:r>
            <a:endParaRPr lang="en-US" sz="2000" dirty="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1353300" y="1054632"/>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کلاس: تعریف یک نوع با ویژگی ها و مشخصات و رفتار های مشخص</a:t>
            </a:r>
          </a:p>
          <a:p>
            <a:pPr marL="285750" indent="-285750" algn="r" rtl="1">
              <a:buFont typeface="Arial" panose="020B0604020202020204" pitchFamily="34" charset="0"/>
              <a:buChar char="•"/>
            </a:pPr>
            <a:r>
              <a:rPr lang="fa-IR" sz="2000" dirty="0">
                <a:cs typeface="B Nazanin" panose="00000400000000000000" pitchFamily="2" charset="-78"/>
              </a:rPr>
              <a:t>فیلد: معمولا نشان دهنده ویژگی های کلاس، فیلد ها در واقع متغیرهایی هستند که نشاندهنده مشخصات مشترک نمونه های ساخته شده از یک کلاس میباشند.</a:t>
            </a:r>
          </a:p>
          <a:p>
            <a:pPr marL="285750" indent="-285750" algn="r" rtl="1">
              <a:buFont typeface="Arial" panose="020B0604020202020204" pitchFamily="34" charset="0"/>
              <a:buChar char="•"/>
            </a:pPr>
            <a:r>
              <a:rPr lang="fa-IR" sz="2000" dirty="0" err="1">
                <a:cs typeface="B Nazanin" panose="00000400000000000000" pitchFamily="2" charset="-78"/>
              </a:rPr>
              <a:t>کانستراکتور</a:t>
            </a:r>
            <a:r>
              <a:rPr lang="fa-IR" sz="2000" dirty="0">
                <a:cs typeface="B Nazanin" panose="00000400000000000000" pitchFamily="2" charset="-78"/>
              </a:rPr>
              <a:t>(سازنده): نوعی رویه است که هنگام ایجاد </a:t>
            </a:r>
            <a:r>
              <a:rPr lang="fa-IR" sz="2000" dirty="0" err="1">
                <a:cs typeface="B Nazanin" panose="00000400000000000000" pitchFamily="2" charset="-78"/>
              </a:rPr>
              <a:t>شئ</a:t>
            </a:r>
            <a:r>
              <a:rPr lang="fa-IR" sz="2000" dirty="0">
                <a:cs typeface="B Nazanin" panose="00000400000000000000" pitchFamily="2" charset="-78"/>
              </a:rPr>
              <a:t> از یک کلاس صدا زده میشود و تمام عملیات لازم هنگام ایجاد </a:t>
            </a:r>
            <a:r>
              <a:rPr lang="fa-IR" sz="2000" dirty="0" err="1">
                <a:cs typeface="B Nazanin" panose="00000400000000000000" pitchFamily="2" charset="-78"/>
              </a:rPr>
              <a:t>شئ</a:t>
            </a:r>
            <a:r>
              <a:rPr lang="fa-IR" sz="2000" dirty="0">
                <a:cs typeface="B Nazanin" panose="00000400000000000000" pitchFamily="2" charset="-78"/>
              </a:rPr>
              <a:t> جدید از جمله </a:t>
            </a:r>
            <a:r>
              <a:rPr lang="fa-IR" sz="2000" dirty="0" err="1">
                <a:cs typeface="B Nazanin" panose="00000400000000000000" pitchFamily="2" charset="-78"/>
              </a:rPr>
              <a:t>مقداردهی</a:t>
            </a:r>
            <a:r>
              <a:rPr lang="fa-IR" sz="2000" dirty="0">
                <a:cs typeface="B Nazanin" panose="00000400000000000000" pitchFamily="2" charset="-78"/>
              </a:rPr>
              <a:t> </a:t>
            </a:r>
            <a:r>
              <a:rPr lang="fa-IR" sz="2000" dirty="0" err="1">
                <a:cs typeface="B Nazanin" panose="00000400000000000000" pitchFamily="2" charset="-78"/>
              </a:rPr>
              <a:t>فیلدها</a:t>
            </a:r>
            <a:r>
              <a:rPr lang="fa-IR" sz="2000" dirty="0">
                <a:cs typeface="B Nazanin" panose="00000400000000000000" pitchFamily="2" charset="-78"/>
              </a:rPr>
              <a:t> را انجام میدهد</a:t>
            </a:r>
          </a:p>
          <a:p>
            <a:pPr marL="285750" indent="-285750" algn="r" rtl="1">
              <a:buFont typeface="Arial" panose="020B0604020202020204" pitchFamily="34" charset="0"/>
              <a:buChar char="•"/>
            </a:pPr>
            <a:r>
              <a:rPr lang="fa-IR" sz="2000" dirty="0">
                <a:cs typeface="B Nazanin" panose="00000400000000000000" pitchFamily="2" charset="-78"/>
              </a:rPr>
              <a:t>متد: رویه های نشان دهنده رفتار یک </a:t>
            </a:r>
            <a:r>
              <a:rPr lang="fa-IR" sz="2000" dirty="0" err="1">
                <a:cs typeface="B Nazanin" panose="00000400000000000000" pitchFamily="2" charset="-78"/>
              </a:rPr>
              <a:t>شئ</a:t>
            </a:r>
            <a:r>
              <a:rPr lang="fa-IR" sz="2000" dirty="0">
                <a:cs typeface="B Nazanin" panose="00000400000000000000" pitchFamily="2" charset="-78"/>
              </a:rPr>
              <a:t> هستند.</a:t>
            </a:r>
          </a:p>
        </p:txBody>
      </p:sp>
    </p:spTree>
    <p:extLst>
      <p:ext uri="{BB962C8B-B14F-4D97-AF65-F5344CB8AC3E}">
        <p14:creationId xmlns:p14="http://schemas.microsoft.com/office/powerpoint/2010/main" val="40656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1353300" y="1064668"/>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کلاس : در جاوا برای تعریف یک کلاس جدید، نام کلاس مورد نظر را بعد از کلمهی کلیدی </a:t>
            </a:r>
            <a:r>
              <a:rPr lang="en-US" sz="2000" dirty="0">
                <a:latin typeface="Gill Sans MT" panose="020B0502020104020203" pitchFamily="34" charset="0"/>
                <a:cs typeface="B Nazanin" panose="00000400000000000000" pitchFamily="2" charset="-78"/>
              </a:rPr>
              <a:t>class</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قرار میدهیم. قبل از کلمه </a:t>
            </a:r>
            <a:r>
              <a:rPr lang="en-US" sz="2000" dirty="0">
                <a:latin typeface="Gill Sans MT" panose="020B0502020104020203" pitchFamily="34" charset="0"/>
                <a:cs typeface="B Nazanin" panose="00000400000000000000" pitchFamily="2" charset="-78"/>
              </a:rPr>
              <a:t>class </a:t>
            </a:r>
            <a:r>
              <a:rPr lang="fa-IR" sz="2000" dirty="0">
                <a:latin typeface="Gill Sans MT" panose="020B0502020104020203" pitchFamily="34" charset="0"/>
                <a:cs typeface="B Nazanin" panose="00000400000000000000" pitchFamily="2" charset="-78"/>
              </a:rPr>
              <a:t> میتوانیم کلمه </a:t>
            </a:r>
            <a:r>
              <a:rPr lang="en-US" sz="2000" dirty="0">
                <a:latin typeface="Gill Sans MT" panose="020B0502020104020203" pitchFamily="34" charset="0"/>
                <a:cs typeface="B Nazanin" panose="00000400000000000000" pitchFamily="2" charset="-78"/>
              </a:rPr>
              <a:t>public </a:t>
            </a:r>
            <a:r>
              <a:rPr lang="fa-IR" sz="2000" dirty="0">
                <a:latin typeface="Gill Sans MT" panose="020B0502020104020203" pitchFamily="34" charset="0"/>
                <a:cs typeface="B Nazanin" panose="00000400000000000000" pitchFamily="2" charset="-78"/>
              </a:rPr>
              <a:t> را قرار دهیم. در صورتیکه از کلمه ی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استفاده کنیم کلاس ما توسط هر کلاس دیگری قابل استفاده خواهد بود؛ در غیر این صورت تنها </a:t>
            </a:r>
            <a:r>
              <a:rPr lang="fa-IR" sz="2000" dirty="0" err="1">
                <a:latin typeface="Gill Sans MT" panose="020B0502020104020203" pitchFamily="34" charset="0"/>
                <a:cs typeface="B Nazanin" panose="00000400000000000000" pitchFamily="2" charset="-78"/>
              </a:rPr>
              <a:t>کلاسهایی</a:t>
            </a:r>
            <a:r>
              <a:rPr lang="fa-IR" sz="2000" dirty="0">
                <a:latin typeface="Gill Sans MT" panose="020B0502020104020203" pitchFamily="34" charset="0"/>
                <a:cs typeface="B Nazanin" panose="00000400000000000000" pitchFamily="2" charset="-78"/>
              </a:rPr>
              <a:t> که در </a:t>
            </a:r>
            <a:r>
              <a:rPr lang="fa-IR" sz="2000" dirty="0" err="1">
                <a:latin typeface="Gill Sans MT" panose="020B0502020104020203" pitchFamily="34" charset="0"/>
                <a:cs typeface="B Nazanin" panose="00000400000000000000" pitchFamily="2" charset="-78"/>
              </a:rPr>
              <a:t>پکیج</a:t>
            </a:r>
            <a:r>
              <a:rPr lang="fa-IR" sz="2000" dirty="0">
                <a:latin typeface="Gill Sans MT" panose="020B0502020104020203" pitchFamily="34" charset="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latin typeface="Gill Sans MT" panose="020B0502020104020203" pitchFamily="34" charset="0"/>
                <a:cs typeface="B Nazanin" panose="00000400000000000000" pitchFamily="2" charset="-78"/>
              </a:rPr>
              <a:t>پکیج</a:t>
            </a:r>
            <a:r>
              <a:rPr lang="fa-IR" sz="2000" dirty="0">
                <a:latin typeface="Gill Sans MT" panose="020B0502020104020203" pitchFamily="34" charset="0"/>
                <a:cs typeface="B Nazanin" panose="00000400000000000000" pitchFamily="2" charset="-78"/>
              </a:rPr>
              <a:t> نیست و تنها کافیست از کلمه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قبل از کلمه </a:t>
            </a:r>
            <a:r>
              <a:rPr lang="en-US" sz="2000" dirty="0">
                <a:latin typeface="Gill Sans MT" panose="020B0502020104020203" pitchFamily="34" charset="0"/>
                <a:cs typeface="B Nazanin" panose="00000400000000000000" pitchFamily="2" charset="-78"/>
              </a:rPr>
              <a:t>class </a:t>
            </a:r>
            <a:r>
              <a:rPr lang="fa-IR" sz="2000" dirty="0">
                <a:latin typeface="Gill Sans MT" panose="020B0502020104020203" pitchFamily="34" charset="0"/>
                <a:cs typeface="B Nazanin" panose="00000400000000000000" pitchFamily="2" charset="-78"/>
              </a:rPr>
              <a:t>استفاده کنیم.</a:t>
            </a:r>
          </a:p>
        </p:txBody>
      </p:sp>
    </p:spTree>
    <p:extLst>
      <p:ext uri="{BB962C8B-B14F-4D97-AF65-F5344CB8AC3E}">
        <p14:creationId xmlns:p14="http://schemas.microsoft.com/office/powerpoint/2010/main" val="36324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1154649" y="1054632"/>
            <a:ext cx="6834702" cy="1631216"/>
          </a:xfrm>
          <a:prstGeom prst="rect">
            <a:avLst/>
          </a:prstGeom>
          <a:noFill/>
        </p:spPr>
        <p:txBody>
          <a:bodyPr wrap="square">
            <a:spAutoFit/>
          </a:bodyPr>
          <a:lstStyle/>
          <a:p>
            <a:pPr algn="r" rtl="1"/>
            <a:r>
              <a:rPr lang="fa-IR" sz="2000" dirty="0">
                <a:cs typeface="B Nazanin" panose="00000400000000000000" pitchFamily="2" charset="-78"/>
              </a:rPr>
              <a:t>فیلد ها : هر کلاس میتواند شامل چندین فیلد باشد. فیلد ها در واقع متغیرهایی هستند که نشاندهنده مشخصات مشترک نمونههای ساخته شده از یک کلاس میباشند. عدد صحیح، عدد اعشاری و آرایه ها همگی نوع های مجاز برای تعریف فیلد هستند. تعریف یک فیلد درست مانند تعریف یک متغیر </a:t>
            </a:r>
            <a:r>
              <a:rPr lang="en-US" sz="2000" dirty="0">
                <a:latin typeface="Gill Sans MT" panose="020B0502020104020203" pitchFamily="34" charset="0"/>
                <a:cs typeface="B Nazanin" panose="00000400000000000000" pitchFamily="2" charset="-78"/>
              </a:rPr>
              <a:t>local</a:t>
            </a:r>
            <a:r>
              <a:rPr lang="en-US" sz="2000" dirty="0">
                <a:cs typeface="B Nazanin" panose="00000400000000000000" pitchFamily="2" charset="-78"/>
              </a:rPr>
              <a:t> </a:t>
            </a:r>
            <a:r>
              <a:rPr lang="fa-IR" sz="2000" dirty="0">
                <a:cs typeface="B Nazanin" panose="00000400000000000000" pitchFamily="2" charset="-78"/>
              </a:rPr>
              <a:t> است با این تفاوت که مانند تعریف کلاس باید سطح دسترسی به آن فیلد را هم مشخص کنیم.</a:t>
            </a:r>
            <a:endParaRPr lang="en-US" sz="2000" dirty="0">
              <a:cs typeface="B Nazanin" panose="00000400000000000000" pitchFamily="2" charset="-78"/>
            </a:endParaRPr>
          </a:p>
        </p:txBody>
      </p:sp>
    </p:spTree>
    <p:extLst>
      <p:ext uri="{BB962C8B-B14F-4D97-AF65-F5344CB8AC3E}">
        <p14:creationId xmlns:p14="http://schemas.microsoft.com/office/powerpoint/2010/main" val="272913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1260219" y="1084774"/>
            <a:ext cx="6763818" cy="1631216"/>
          </a:xfrm>
          <a:prstGeom prst="rect">
            <a:avLst/>
          </a:prstGeom>
          <a:noFill/>
        </p:spPr>
        <p:txBody>
          <a:bodyPr wrap="square">
            <a:spAutoFit/>
          </a:bodyPr>
          <a:lstStyle/>
          <a:p>
            <a:pPr algn="r" rtl="1"/>
            <a:r>
              <a:rPr lang="fa-IR" sz="2000" dirty="0">
                <a:cs typeface="B Nazanin" panose="00000400000000000000" pitchFamily="2" charset="-78"/>
              </a:rPr>
              <a:t>معمولا از سطح دسترسی </a:t>
            </a:r>
            <a:r>
              <a:rPr lang="fa-IR" sz="2000" dirty="0" err="1">
                <a:cs typeface="B Nazanin" panose="00000400000000000000" pitchFamily="2" charset="-78"/>
              </a:rPr>
              <a:t>پرایوت</a:t>
            </a:r>
            <a:r>
              <a:rPr lang="fa-IR" sz="2000" dirty="0">
                <a:cs typeface="B Nazanin" panose="00000400000000000000" pitchFamily="2" charset="-78"/>
              </a:rPr>
              <a:t> برای فیلد های یک کلاس استفاده میکنیم تا به این طریق، از مقدار دهی اشتباه و ناخواسته به این فیلد ها جلوگیری کنیم. همچنین از متدهای گتر و </a:t>
            </a:r>
            <a:r>
              <a:rPr lang="fa-IR" sz="2000" dirty="0" err="1">
                <a:cs typeface="B Nazanin" panose="00000400000000000000" pitchFamily="2" charset="-78"/>
              </a:rPr>
              <a:t>ستر</a:t>
            </a:r>
            <a:r>
              <a:rPr lang="fa-IR" sz="2000" dirty="0">
                <a:cs typeface="B Nazanin" panose="00000400000000000000" pitchFamily="2" charset="-78"/>
              </a:rPr>
              <a:t> برای دسترسی و مقدار دهی این فیلد ها استفاده میکنیم که جلوتر با آنها آشنا خواهیم شد.</a:t>
            </a:r>
          </a:p>
          <a:p>
            <a:pPr algn="r" rtl="1"/>
            <a:r>
              <a:rPr lang="fa-IR" sz="2000" dirty="0">
                <a:cs typeface="B Nazanin" panose="00000400000000000000" pitchFamily="2" charset="-78"/>
              </a:rPr>
              <a:t> </a:t>
            </a:r>
            <a:endParaRPr lang="en-US" sz="2000" dirty="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0433519-7A2C-3A07-2182-C78C6ABF4BA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5FDB880-85D5-5CC7-74EE-31315582287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DEA2131-44BA-498F-C8B9-43B665BF37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55DF654-3718-7EE1-3740-18F8D56CB1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B3F2053-7AB1-F988-4A38-AD2E56DE583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50E81B6-4361-E420-6D98-E523394BB6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BD590364-299C-8AFF-1D87-66CBC4EB6BC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A6F19FF-4A12-B985-DB57-A92D157A945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8A73A95-0F3C-CFAA-AB18-1C5109B33EC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E61CC2-3A53-CC51-B5B5-4089D9A6358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E339C90C-5B35-73B5-1F26-4D0D69D6B4B6}"/>
              </a:ext>
            </a:extLst>
          </p:cNvPr>
          <p:cNvSpPr txBox="1"/>
          <p:nvPr/>
        </p:nvSpPr>
        <p:spPr>
          <a:xfrm>
            <a:off x="1267308" y="1084774"/>
            <a:ext cx="6834702" cy="2246769"/>
          </a:xfrm>
          <a:prstGeom prst="rect">
            <a:avLst/>
          </a:prstGeom>
          <a:noFill/>
        </p:spPr>
        <p:txBody>
          <a:bodyPr wrap="square">
            <a:spAutoFit/>
          </a:bodyPr>
          <a:lstStyle/>
          <a:p>
            <a:pPr algn="r" rtl="1"/>
            <a:r>
              <a:rPr lang="fa-IR" sz="2000" dirty="0">
                <a:cs typeface="B Nazanin" panose="00000400000000000000" pitchFamily="2" charset="-78"/>
              </a:rPr>
              <a:t>در نامگذاری فیلد ها، به نکات زیر توجه کنید: </a:t>
            </a:r>
            <a:endParaRPr lang="en-US" sz="2000" dirty="0">
              <a:cs typeface="B Nazanin" panose="00000400000000000000" pitchFamily="2" charset="-78"/>
            </a:endParaRPr>
          </a:p>
          <a:p>
            <a:pPr algn="r" rtl="1"/>
            <a:r>
              <a:rPr lang="fa-IR" sz="2000" dirty="0">
                <a:cs typeface="B Nazanin" panose="00000400000000000000" pitchFamily="2" charset="-78"/>
              </a:rPr>
              <a:t>1. نام فیلد باید با حرف کوچک شروع شود.</a:t>
            </a:r>
          </a:p>
          <a:p>
            <a:pPr algn="r" rtl="1"/>
            <a:r>
              <a:rPr lang="fa-IR" sz="2000" dirty="0">
                <a:cs typeface="B Nazanin" panose="00000400000000000000" pitchFamily="2" charset="-78"/>
              </a:rPr>
              <a:t> 2. نام انتخابی را تا حد ممکن با معنی و واضح انتخاب کنید و از عبارات رمزی و اختصاری خودداری کنید.</a:t>
            </a:r>
          </a:p>
          <a:p>
            <a:pPr algn="r" rtl="1"/>
            <a:r>
              <a:rPr lang="fa-IR" sz="2000" dirty="0">
                <a:cs typeface="B Nazanin" panose="00000400000000000000" pitchFamily="2" charset="-78"/>
              </a:rPr>
              <a:t> 3. در صورتیکه نام انتخابی شامل بیش از یک کلمه بود، از ساختار</a:t>
            </a:r>
            <a:r>
              <a:rPr lang="en-US" sz="2000" dirty="0">
                <a:latin typeface="Gill Sans MT" panose="020B0502020104020203" pitchFamily="34" charset="0"/>
                <a:cs typeface="B Nazanin" panose="00000400000000000000" pitchFamily="2" charset="-78"/>
              </a:rPr>
              <a:t>camelCase</a:t>
            </a:r>
            <a:r>
              <a:rPr lang="en-US" sz="2000" dirty="0">
                <a:cs typeface="B Nazanin" panose="00000400000000000000" pitchFamily="2" charset="-78"/>
              </a:rPr>
              <a:t> </a:t>
            </a:r>
            <a:r>
              <a:rPr lang="fa-IR" sz="2000" dirty="0">
                <a:cs typeface="B Nazanin" panose="00000400000000000000" pitchFamily="2" charset="-78"/>
              </a:rPr>
              <a:t>استفاده کنید. </a:t>
            </a:r>
          </a:p>
          <a:p>
            <a:pPr algn="r" rtl="1"/>
            <a:r>
              <a:rPr lang="fa-IR" sz="2000" dirty="0">
                <a:cs typeface="B Nazanin" panose="00000400000000000000" pitchFamily="2" charset="-78"/>
              </a:rPr>
              <a:t>4. استفاده از کامنت گذاری مناسب میتواند به فهم کارکرد هر فیلد کمک زیادی بکند.</a:t>
            </a:r>
            <a:endParaRPr lang="en-US" sz="2000" dirty="0">
              <a:cs typeface="B Nazanin" panose="00000400000000000000" pitchFamily="2" charset="-78"/>
            </a:endParaRPr>
          </a:p>
        </p:txBody>
      </p:sp>
    </p:spTree>
    <p:extLst>
      <p:ext uri="{BB962C8B-B14F-4D97-AF65-F5344CB8AC3E}">
        <p14:creationId xmlns:p14="http://schemas.microsoft.com/office/powerpoint/2010/main" val="8354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1282416" y="1079985"/>
            <a:ext cx="7070700" cy="3170099"/>
          </a:xfrm>
          <a:prstGeom prst="rect">
            <a:avLst/>
          </a:prstGeom>
          <a:noFill/>
        </p:spPr>
        <p:txBody>
          <a:bodyPr wrap="square" rtlCol="0">
            <a:spAutoFit/>
          </a:bodyPr>
          <a:lstStyle/>
          <a:p>
            <a:pPr algn="r" rtl="1"/>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نوعی رویه است که هنگام ایجاد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از یک کلاس صدا زده میشود و تمام عملیات لازم هنگام ایجاد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جدید از جمله مقدار دهی فیلد ها را انجام میدهد. دقت کنید که یک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میتواند ورودی </a:t>
            </a:r>
            <a:r>
              <a:rPr lang="fa-IR" sz="2000" dirty="0" err="1">
                <a:latin typeface="Gill Sans MT" panose="020B0502020104020203" pitchFamily="34" charset="0"/>
                <a:cs typeface="B Nazanin" panose="00000400000000000000" pitchFamily="2" charset="-78"/>
              </a:rPr>
              <a:t>هایی</a:t>
            </a:r>
            <a:r>
              <a:rPr lang="fa-IR" sz="2000" dirty="0">
                <a:latin typeface="Gill Sans MT" panose="020B0502020104020203" pitchFamily="34" charset="0"/>
                <a:cs typeface="B Nazanin" panose="00000400000000000000" pitchFamily="2" charset="-78"/>
              </a:rPr>
              <a:t> داشته باشد و از آنها استفاده کند اما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بر خلاف متد ها هیچ نوع خروجی ای ندارد و حتی نباید از کلمه کلیدی  </a:t>
            </a:r>
            <a:r>
              <a:rPr lang="en-US" sz="2000" dirty="0">
                <a:latin typeface="Gill Sans MT" panose="020B0502020104020203" pitchFamily="34" charset="0"/>
                <a:cs typeface="B Nazanin" panose="00000400000000000000" pitchFamily="2" charset="-78"/>
              </a:rPr>
              <a:t>void</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نیز برای آن استفاده کرد. همچنین میتوان سطح دسترسی یک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را مشخص کرد. اما معمولا از سطح دسترسی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ها استفاده میشود.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پیش فرض: هنگام ایجاد یک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سازنده آن باید حتماً صدا زده شود. اما اگر سازنده ای برای کلاس مورد نظر وجود نداشته باشد چه اتفاقی میافتد؟ در این صورت جاوا به صورت خودکار یک سازنده ی خالی برای آن کلاس در نظر میگیرد که هیچ ورودی ای ندارد و از آن استفاده میکند.</a:t>
            </a:r>
          </a:p>
        </p:txBody>
      </p:sp>
    </p:spTree>
    <p:extLst>
      <p:ext uri="{BB962C8B-B14F-4D97-AF65-F5344CB8AC3E}">
        <p14:creationId xmlns:p14="http://schemas.microsoft.com/office/powerpoint/2010/main" val="105774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1276781" y="1084774"/>
            <a:ext cx="6590438" cy="707886"/>
          </a:xfrm>
          <a:prstGeom prst="rect">
            <a:avLst/>
          </a:prstGeom>
          <a:noFill/>
        </p:spPr>
        <p:txBody>
          <a:bodyPr wrap="square" rtlCol="0">
            <a:spAutoFit/>
          </a:bodyPr>
          <a:lstStyle/>
          <a:p>
            <a:pPr algn="r" rtl="1"/>
            <a:r>
              <a:rPr lang="fa-IR" sz="2000" dirty="0">
                <a:cs typeface="B Nazanin" panose="00000400000000000000" pitchFamily="2" charset="-78"/>
              </a:rPr>
              <a:t>متد ها : متد ها، رویه های نشاندهنده رفتار یک </a:t>
            </a:r>
            <a:r>
              <a:rPr lang="fa-IR" sz="2000" dirty="0" err="1">
                <a:cs typeface="B Nazanin" panose="00000400000000000000" pitchFamily="2" charset="-78"/>
              </a:rPr>
              <a:t>شئ</a:t>
            </a:r>
            <a:r>
              <a:rPr lang="fa-IR" sz="2000" dirty="0">
                <a:cs typeface="B Nazanin" panose="00000400000000000000" pitchFamily="2" charset="-78"/>
              </a:rPr>
              <a:t> هستند. همانطور که فیلد ها نشاندهنده خصوصیات و ویژگیهای یک </a:t>
            </a:r>
            <a:r>
              <a:rPr lang="fa-IR" sz="2000" dirty="0" err="1">
                <a:cs typeface="B Nazanin" panose="00000400000000000000" pitchFamily="2" charset="-78"/>
              </a:rPr>
              <a:t>شئ</a:t>
            </a:r>
            <a:r>
              <a:rPr lang="fa-IR" sz="2000" dirty="0">
                <a:cs typeface="B Nazanin" panose="00000400000000000000" pitchFamily="2" charset="-78"/>
              </a:rPr>
              <a:t> بودند.</a:t>
            </a:r>
          </a:p>
        </p:txBody>
      </p:sp>
    </p:spTree>
    <p:extLst>
      <p:ext uri="{BB962C8B-B14F-4D97-AF65-F5344CB8AC3E}">
        <p14:creationId xmlns:p14="http://schemas.microsoft.com/office/powerpoint/2010/main" val="171038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آنچه در این جلسه به آن می پردازیم</a:t>
            </a:r>
            <a:endParaRPr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493486" y="1240971"/>
            <a:ext cx="7235371"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dirty="0">
                <a:cs typeface="B Nazanin" panose="00000400000000000000" pitchFamily="2" charset="-78"/>
              </a:rPr>
              <a:t>Pull requests</a:t>
            </a:r>
          </a:p>
          <a:p>
            <a:pPr marL="342900" indent="-342900" algn="r" rtl="1">
              <a:buFont typeface="Arial" panose="020B0604020202020204" pitchFamily="34" charset="0"/>
              <a:buChar char="•"/>
            </a:pPr>
            <a:r>
              <a:rPr lang="fa-IR" sz="2000" dirty="0">
                <a:cs typeface="B Nazanin" panose="00000400000000000000" pitchFamily="2" charset="-78"/>
              </a:rPr>
              <a:t>ادامه آشنایی با </a:t>
            </a:r>
            <a:r>
              <a:rPr lang="fa-IR" sz="2000" dirty="0" err="1">
                <a:cs typeface="B Nazanin" panose="00000400000000000000" pitchFamily="2" charset="-78"/>
              </a:rPr>
              <a:t>گیت</a:t>
            </a:r>
            <a:r>
              <a:rPr lang="fa-IR" sz="2000" dirty="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dirty="0">
                <a:cs typeface="B Nazanin" panose="00000400000000000000" pitchFamily="2" charset="-78"/>
              </a:rPr>
              <a:t>Collaboration</a:t>
            </a:r>
          </a:p>
          <a:p>
            <a:pPr marL="342900" indent="-342900" algn="r" rtl="1">
              <a:buFont typeface="Arial" panose="020B0604020202020204" pitchFamily="34" charset="0"/>
              <a:buChar char="•"/>
            </a:pPr>
            <a:r>
              <a:rPr lang="fa-IR" sz="2000" dirty="0">
                <a:cs typeface="B Nazanin" panose="00000400000000000000" pitchFamily="2" charset="-78"/>
              </a:rPr>
              <a:t>مفاهیم شی و کلاس</a:t>
            </a:r>
          </a:p>
          <a:p>
            <a:pPr marL="342900" indent="-342900" algn="r" rtl="1">
              <a:buFont typeface="Arial" panose="020B0604020202020204" pitchFamily="34" charset="0"/>
              <a:buChar char="•"/>
            </a:pPr>
            <a:r>
              <a:rPr lang="fa-IR" sz="2000" dirty="0" err="1">
                <a:cs typeface="B Nazanin" panose="00000400000000000000" pitchFamily="2" charset="-78"/>
              </a:rPr>
              <a:t>کپسوله</a:t>
            </a:r>
            <a:r>
              <a:rPr lang="fa-IR" sz="2000" dirty="0">
                <a:cs typeface="B Nazanin" panose="00000400000000000000" pitchFamily="2" charset="-78"/>
              </a:rPr>
              <a:t> سازی</a:t>
            </a:r>
          </a:p>
          <a:p>
            <a:pPr marL="342900" indent="-342900" algn="r" rtl="1">
              <a:buFont typeface="Arial" panose="020B0604020202020204" pitchFamily="34" charset="0"/>
              <a:buChar char="•"/>
            </a:pPr>
            <a:r>
              <a:rPr lang="fa-IR" sz="2000" dirty="0" err="1">
                <a:cs typeface="B Nazanin" panose="00000400000000000000" pitchFamily="2" charset="-78"/>
              </a:rPr>
              <a:t>میانبر</a:t>
            </a:r>
            <a:r>
              <a:rPr lang="fa-IR" sz="2000" dirty="0">
                <a:cs typeface="B Nazanin" panose="00000400000000000000" pitchFamily="2" charset="-78"/>
              </a:rPr>
              <a:t> ها در </a:t>
            </a:r>
            <a:r>
              <a:rPr lang="en-US" sz="2000" dirty="0" err="1">
                <a:cs typeface="B Nazanin" panose="00000400000000000000" pitchFamily="2" charset="-78"/>
              </a:rPr>
              <a:t>Intellij</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تمرین</a:t>
            </a:r>
            <a:endParaRPr lang="en-US" sz="2000" dirty="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CC5EB0-9B9B-4B49-03F7-3717913C999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DCA2288-ACDC-DA38-6975-A76274B0E4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9E5BA03E-BAE0-FD45-E75E-A9DB966315A4}"/>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0EC47C8-BE8C-213A-132D-3C0F862807D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11EAB4B-EED3-D694-B869-599FBCA7250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30719D1-E968-4AC0-AE53-948745A53B6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2718051-31D6-0F4D-5E47-FF4C4F119A0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76D1A47-4266-75AF-9237-1400253FE48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A31F589A-2736-65A8-B5F0-266D2C218E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6BEED34-5228-8300-CB5D-7AAD099C19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37F14A9C-293D-B2B3-4938-A00578D3F301}"/>
              </a:ext>
            </a:extLst>
          </p:cNvPr>
          <p:cNvSpPr txBox="1"/>
          <p:nvPr/>
        </p:nvSpPr>
        <p:spPr>
          <a:xfrm>
            <a:off x="1286976" y="1055631"/>
            <a:ext cx="6570047" cy="3170099"/>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در نامگذاری متد ها، به نکات زیر توجه کنید:</a:t>
            </a:r>
          </a:p>
          <a:p>
            <a:pPr algn="r" rtl="1"/>
            <a:r>
              <a:rPr lang="fa-IR" sz="2000" dirty="0">
                <a:latin typeface="Gill Sans MT" panose="020B0502020104020203" pitchFamily="34" charset="0"/>
                <a:cs typeface="B Nazanin" panose="00000400000000000000" pitchFamily="2" charset="-78"/>
              </a:rPr>
              <a:t> .۱ درست مانند فیلد ها، حرف اول را کوچک مینویسیم.</a:t>
            </a:r>
          </a:p>
          <a:p>
            <a:pPr algn="r" rtl="1"/>
            <a:r>
              <a:rPr lang="fa-IR" sz="2000" dirty="0">
                <a:latin typeface="Gill Sans MT" panose="020B0502020104020203" pitchFamily="34" charset="0"/>
                <a:cs typeface="B Nazanin" panose="00000400000000000000" pitchFamily="2" charset="-78"/>
              </a:rPr>
              <a:t> .۲ نام متد باید کاملا واضح و نشاندهنده کاری باشد که متد قرار است انجام دهد.</a:t>
            </a:r>
          </a:p>
          <a:p>
            <a:pPr algn="r" rtl="1"/>
            <a:r>
              <a:rPr lang="fa-IR" sz="2000" dirty="0">
                <a:latin typeface="Gill Sans MT" panose="020B0502020104020203" pitchFamily="34" charset="0"/>
                <a:cs typeface="B Nazanin" panose="00000400000000000000" pitchFamily="2" charset="-78"/>
              </a:rPr>
              <a:t> .۳ هر متد باید دقیقاً یک کار را انجام دهد. اگر متوجه شدیم یک متد قابلیت تقسیم شدن به چند متد مجزا را دارد، باید این کار را انجام دهیم؛ در نتیجه میتوانیم از این متد دفعات بیشتری استفاده کنیم.</a:t>
            </a:r>
          </a:p>
          <a:p>
            <a:pPr algn="r" rtl="1"/>
            <a:r>
              <a:rPr lang="fa-IR" sz="2000" dirty="0">
                <a:latin typeface="Gill Sans MT" panose="020B0502020104020203" pitchFamily="34" charset="0"/>
                <a:cs typeface="B Nazanin" panose="00000400000000000000" pitchFamily="2" charset="-78"/>
              </a:rPr>
              <a:t> گتر و </a:t>
            </a:r>
            <a:r>
              <a:rPr lang="fa-IR" sz="2000" dirty="0" err="1">
                <a:latin typeface="Gill Sans MT" panose="020B0502020104020203" pitchFamily="34" charset="0"/>
                <a:cs typeface="B Nazanin" panose="00000400000000000000" pitchFamily="2" charset="-78"/>
              </a:rPr>
              <a:t>ستر</a:t>
            </a:r>
            <a:r>
              <a:rPr lang="fa-IR" sz="2000" dirty="0">
                <a:latin typeface="Gill Sans MT" panose="020B0502020104020203" pitchFamily="34" charset="0"/>
                <a:cs typeface="B Nazanin" panose="00000400000000000000" pitchFamily="2" charset="-78"/>
              </a:rPr>
              <a:t>: همانطور که پیشتر گفتیم، در اکثر اوقات از سطح دسترسی </a:t>
            </a:r>
            <a:r>
              <a:rPr lang="en-US" sz="2000" dirty="0">
                <a:latin typeface="Gill Sans MT" panose="020B0502020104020203" pitchFamily="34" charset="0"/>
                <a:cs typeface="B Nazanin" panose="00000400000000000000" pitchFamily="2" charset="-78"/>
              </a:rPr>
              <a:t>private </a:t>
            </a:r>
            <a:r>
              <a:rPr lang="fa-IR" sz="2000" dirty="0">
                <a:latin typeface="Gill Sans MT" panose="020B0502020104020203" pitchFamily="34" charset="0"/>
                <a:cs typeface="B Nazanin" panose="00000400000000000000" pitchFamily="2" charset="-78"/>
              </a:rPr>
              <a:t> برای فیلد ها استفاده میشود تا جلوی ایجاد تغییرات ناخواسته و مقدار دهی نادرست گرفته شود. در این حالت از متد </a:t>
            </a:r>
            <a:r>
              <a:rPr lang="en-US" sz="2000" dirty="0">
                <a:latin typeface="Gill Sans MT" panose="020B0502020104020203" pitchFamily="34" charset="0"/>
                <a:cs typeface="B Nazanin" panose="00000400000000000000" pitchFamily="2" charset="-78"/>
              </a:rPr>
              <a:t>getter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دسترسی به مقدار فیلد و از </a:t>
            </a:r>
            <a:r>
              <a:rPr lang="en-US" sz="2000" dirty="0">
                <a:latin typeface="Gill Sans MT" panose="020B0502020104020203" pitchFamily="34" charset="0"/>
                <a:cs typeface="B Nazanin" panose="00000400000000000000" pitchFamily="2" charset="-78"/>
              </a:rPr>
              <a:t>setter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ایجاد تغییرات کنترل شده در مقدار فیلد استفاده میکنیم. </a:t>
            </a:r>
            <a:endParaRPr lang="fa-IR" sz="2000" b="1"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56848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en-US" dirty="0">
                <a:solidFill>
                  <a:srgbClr val="C39113"/>
                </a:solidFill>
                <a:latin typeface="Gill Sans MT" panose="020B0502020104020203" pitchFamily="34" charset="0"/>
                <a:cs typeface="B Roya" panose="00000400000000000000" pitchFamily="2" charset="-78"/>
              </a:rPr>
              <a:t>Encapsulation</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1177071"/>
            <a:ext cx="7417451" cy="1015663"/>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یکی از مهمترین مفاهیم </a:t>
            </a:r>
            <a:r>
              <a:rPr lang="fa-IR" sz="2000" dirty="0" err="1">
                <a:cs typeface="B Nazanin" panose="00000400000000000000" pitchFamily="2" charset="-78"/>
              </a:rPr>
              <a:t>شئ</a:t>
            </a:r>
            <a:r>
              <a:rPr lang="fa-IR" sz="2000" dirty="0">
                <a:cs typeface="B Nazanin" panose="00000400000000000000" pitchFamily="2" charset="-78"/>
              </a:rPr>
              <a:t> گرایی در زبانهای برنامه </a:t>
            </a:r>
            <a:r>
              <a:rPr lang="fa-IR" sz="2000" dirty="0" err="1">
                <a:cs typeface="B Nazanin" panose="00000400000000000000" pitchFamily="2" charset="-78"/>
              </a:rPr>
              <a:t>نویسی</a:t>
            </a:r>
            <a:r>
              <a:rPr lang="fa-IR" sz="2000" dirty="0">
                <a:cs typeface="B Nazanin" panose="00000400000000000000" pitchFamily="2" charset="-78"/>
              </a:rPr>
              <a:t>، </a:t>
            </a:r>
            <a:r>
              <a:rPr lang="fa-IR" sz="2000" dirty="0" err="1">
                <a:cs typeface="B Nazanin" panose="00000400000000000000" pitchFamily="2" charset="-78"/>
              </a:rPr>
              <a:t>کپسوله</a:t>
            </a:r>
            <a:r>
              <a:rPr lang="fa-IR" sz="2000" dirty="0">
                <a:cs typeface="B Nazanin" panose="00000400000000000000" pitchFamily="2" charset="-78"/>
              </a:rPr>
              <a:t> سازی است.</a:t>
            </a:r>
          </a:p>
          <a:p>
            <a:pPr marL="285750" indent="-285750" algn="r" rtl="1">
              <a:buFont typeface="Arial" panose="020B0604020202020204" pitchFamily="34" charset="0"/>
              <a:buChar char="•"/>
            </a:pPr>
            <a:r>
              <a:rPr lang="fa-IR" sz="2000" dirty="0">
                <a:cs typeface="B Nazanin" panose="00000400000000000000" pitchFamily="2" charset="-78"/>
              </a:rPr>
              <a:t>متغیرهای یک کلاس از دید دیگر کلاس ها مخفی میشوند</a:t>
            </a:r>
          </a:p>
          <a:p>
            <a:pPr marL="285750" indent="-285750" algn="r" rtl="1">
              <a:buFont typeface="Arial" panose="020B0604020202020204" pitchFamily="34" charset="0"/>
              <a:buChar char="•"/>
            </a:pPr>
            <a:r>
              <a:rPr lang="fa-IR" sz="2000" dirty="0">
                <a:cs typeface="B Nazanin" panose="00000400000000000000" pitchFamily="2" charset="-78"/>
              </a:rPr>
              <a:t>تنها با استفاده از متدهای یک کلاس اجازه دسترسی به آنها وجود خواهد داشت.</a:t>
            </a:r>
            <a:endParaRPr lang="en-US" sz="20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D0AB6257-0170-547A-EDD6-621DAEE4991F}"/>
              </a:ext>
            </a:extLst>
          </p:cNvPr>
          <p:cNvPicPr>
            <a:picLocks noChangeAspect="1"/>
          </p:cNvPicPr>
          <p:nvPr/>
        </p:nvPicPr>
        <p:blipFill>
          <a:blip r:embed="rId3"/>
          <a:stretch>
            <a:fillRect/>
          </a:stretch>
        </p:blipFill>
        <p:spPr>
          <a:xfrm>
            <a:off x="2750288" y="1011427"/>
            <a:ext cx="4085310" cy="3273826"/>
          </a:xfrm>
          <a:prstGeom prst="rect">
            <a:avLst/>
          </a:prstGeom>
        </p:spPr>
      </p:pic>
    </p:spTree>
    <p:extLst>
      <p:ext uri="{BB962C8B-B14F-4D97-AF65-F5344CB8AC3E}">
        <p14:creationId xmlns:p14="http://schemas.microsoft.com/office/powerpoint/2010/main" val="68427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9AD39D0-1A5C-F7B2-916E-0CD3DAEE07EC}"/>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01FB649F-27DB-4994-144E-BABDBCF5086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325F67F4-5BB8-9AE3-F5D3-E388BA49E81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33E7350-1F8C-D222-1601-D6DD3CEAA9F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C98B88FE-0EC2-D0C0-8783-CFBDBC599B4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DC82338-9C04-7776-B5F1-F3BE3D5DB07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EEF6C16-82F4-EEB9-F089-00A52FEB426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87FE5C0-A2E2-C7E5-8E66-C9148D1FE60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7A0E745-5FA4-0F00-B23D-4510F85B683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5E6D2E4-CE56-6815-551C-4846764D7DA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A66EA083-7255-0288-041A-446FD4A80450}"/>
              </a:ext>
            </a:extLst>
          </p:cNvPr>
          <p:cNvPicPr>
            <a:picLocks noChangeAspect="1"/>
          </p:cNvPicPr>
          <p:nvPr/>
        </p:nvPicPr>
        <p:blipFill>
          <a:blip r:embed="rId3"/>
          <a:stretch>
            <a:fillRect/>
          </a:stretch>
        </p:blipFill>
        <p:spPr>
          <a:xfrm>
            <a:off x="2307788" y="1065481"/>
            <a:ext cx="5042854" cy="3226148"/>
          </a:xfrm>
          <a:prstGeom prst="rect">
            <a:avLst/>
          </a:prstGeom>
        </p:spPr>
      </p:pic>
    </p:spTree>
    <p:extLst>
      <p:ext uri="{BB962C8B-B14F-4D97-AF65-F5344CB8AC3E}">
        <p14:creationId xmlns:p14="http://schemas.microsoft.com/office/powerpoint/2010/main" val="273250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59F3D5E-E0F5-9E5D-0AAE-E82DC1BB20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6B3A794-855F-F441-E1FB-054BA581EA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EB6CF9F-26B1-1F2E-F60B-F70CDB4802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6E77C12-A2E4-F63C-8595-74A2075C5EC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4C3863D-6913-699F-BB33-7A1E4A0CC6A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153F1A6-742F-FA32-3524-41E86EAA5EA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C6CB54C-D111-A61E-0D9F-84776FD35268}"/>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7D4C8C-6B42-B2FD-AD7C-6F8070EA1FC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01B0AC9-82B3-CF3E-EA69-CCF172C2C26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0D617A-6774-7532-EA70-7B8A73E2AB4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55099E2-474D-8D6F-468E-A0FD451D5C05}"/>
              </a:ext>
            </a:extLst>
          </p:cNvPr>
          <p:cNvPicPr>
            <a:picLocks noChangeAspect="1"/>
          </p:cNvPicPr>
          <p:nvPr/>
        </p:nvPicPr>
        <p:blipFill>
          <a:blip r:embed="rId3"/>
          <a:stretch>
            <a:fillRect/>
          </a:stretch>
        </p:blipFill>
        <p:spPr>
          <a:xfrm>
            <a:off x="2144786" y="1177071"/>
            <a:ext cx="5248386" cy="2963700"/>
          </a:xfrm>
          <a:prstGeom prst="rect">
            <a:avLst/>
          </a:prstGeom>
        </p:spPr>
      </p:pic>
    </p:spTree>
    <p:extLst>
      <p:ext uri="{BB962C8B-B14F-4D97-AF65-F5344CB8AC3E}">
        <p14:creationId xmlns:p14="http://schemas.microsoft.com/office/powerpoint/2010/main" val="373167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D785390-11D0-DE9D-60EB-17C3EF86606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9CC0CFE-948A-0444-0D20-8A6720A829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latin typeface="Gill Sans MT" panose="020B0502020104020203" pitchFamily="34" charset="0"/>
                <a:cs typeface="B Roya" panose="00000400000000000000" pitchFamily="2" charset="-78"/>
              </a:rPr>
              <a:t>میانبر</a:t>
            </a:r>
            <a:r>
              <a:rPr lang="fa-IR" dirty="0">
                <a:solidFill>
                  <a:srgbClr val="C39113"/>
                </a:solidFill>
                <a:latin typeface="Gill Sans MT" panose="020B0502020104020203" pitchFamily="34" charset="0"/>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1177E4E-01EC-3E4B-D9F3-863598F0CD2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1F4E573-10DE-75C0-B195-08D5B3CCA10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D6AE215-362B-44C1-A8A1-B9F0AA92B28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6746C54-2B10-CC6A-37B9-70F6A3FD9F7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B952E0F-E8C3-68D8-6227-702F9D285A6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E43565F-5C7F-5D85-740D-6206ECAD815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61950C6-CADC-66DD-3EBF-E99ADAC8C2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0FFA961-A4B7-70F7-2942-DBFFD7F3937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D2649912-10B9-F849-A559-CDCA1D83D78F}"/>
              </a:ext>
            </a:extLst>
          </p:cNvPr>
          <p:cNvPicPr>
            <a:picLocks noChangeAspect="1"/>
          </p:cNvPicPr>
          <p:nvPr/>
        </p:nvPicPr>
        <p:blipFill>
          <a:blip r:embed="rId3"/>
          <a:stretch>
            <a:fillRect/>
          </a:stretch>
        </p:blipFill>
        <p:spPr>
          <a:xfrm>
            <a:off x="1509217" y="1173803"/>
            <a:ext cx="5851649" cy="3049580"/>
          </a:xfrm>
          <a:prstGeom prst="rect">
            <a:avLst/>
          </a:prstGeom>
        </p:spPr>
      </p:pic>
    </p:spTree>
    <p:extLst>
      <p:ext uri="{BB962C8B-B14F-4D97-AF65-F5344CB8AC3E}">
        <p14:creationId xmlns:p14="http://schemas.microsoft.com/office/powerpoint/2010/main" val="85325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8E14A04-1D1A-A056-9E53-209311006F4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6696D3-F7A7-1BE5-2615-5C16587AFEF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A354BD95-8EF9-F219-3E82-684487F74AE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5991CDE-CAA2-42DD-FEFA-3325B452CE0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84FAAC2-F640-C43C-7CED-E4E08A3B652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D9499ED-D4D4-3871-8E3B-AA55F4C4404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BFE2CAD-FF29-333A-84B8-E36A6860F64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9275546-7D48-42D4-CE19-F8F3363AEE3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E481DEB-B1A0-5377-77D5-B3E456BBEB9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028BF8B-1D05-6C5E-DF04-2F31AE3C8A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85E1BDAF-ED17-DF0A-292F-CC60DCDB8055}"/>
              </a:ext>
            </a:extLst>
          </p:cNvPr>
          <p:cNvPicPr>
            <a:picLocks noChangeAspect="1"/>
          </p:cNvPicPr>
          <p:nvPr/>
        </p:nvPicPr>
        <p:blipFill>
          <a:blip r:embed="rId3"/>
          <a:stretch>
            <a:fillRect/>
          </a:stretch>
        </p:blipFill>
        <p:spPr>
          <a:xfrm>
            <a:off x="3418671" y="1048777"/>
            <a:ext cx="2953776" cy="3239138"/>
          </a:xfrm>
          <a:prstGeom prst="rect">
            <a:avLst/>
          </a:prstGeom>
        </p:spPr>
      </p:pic>
    </p:spTree>
    <p:extLst>
      <p:ext uri="{BB962C8B-B14F-4D97-AF65-F5344CB8AC3E}">
        <p14:creationId xmlns:p14="http://schemas.microsoft.com/office/powerpoint/2010/main" val="18207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D41C389-8643-3D1D-6D69-82802610D5D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A6696DA-3D1D-A0A7-9805-A99835FA18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858A07C0-4614-D71B-5BFC-76814CE8F48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C48A3CE-0F24-3579-BD1C-AA9696427E1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42DD3F8-D4B0-6073-CB3B-AF8FFD0DEE2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6C9EE4C9-6D45-FDC7-846D-7311BDE3FCE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913F744-2417-CF14-CEC8-D74F964908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B225B15-FB84-3086-63F9-3F8B8F9344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EFFD2A2-3933-1CDE-553E-7FE85FDB048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00BBA68-ED5C-5F6D-D2C5-2438AAD251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276B0FFD-E8C2-A187-3D32-E7A7E19D098D}"/>
              </a:ext>
            </a:extLst>
          </p:cNvPr>
          <p:cNvSpPr txBox="1"/>
          <p:nvPr/>
        </p:nvSpPr>
        <p:spPr>
          <a:xfrm>
            <a:off x="2869091" y="1017725"/>
            <a:ext cx="5061097" cy="3477875"/>
          </a:xfrm>
          <a:prstGeom prst="rect">
            <a:avLst/>
          </a:prstGeom>
          <a:noFill/>
        </p:spPr>
        <p:txBody>
          <a:bodyPr wrap="square">
            <a:spAutoFit/>
          </a:bodyPr>
          <a:lstStyle/>
          <a:p>
            <a:pPr marL="285750" indent="-285750" algn="r"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Alt + J</a:t>
            </a:r>
            <a:endParaRPr lang="fa-IR" sz="2000" dirty="0">
              <a:latin typeface="Gill Sans MT" panose="020B0502020104020203" pitchFamily="34" charset="0"/>
              <a:cs typeface="B Nazanin" panose="00000400000000000000" pitchFamily="2" charset="-78"/>
            </a:endParaRPr>
          </a:p>
          <a:p>
            <a:pPr algn="just" rtl="1"/>
            <a:r>
              <a:rPr lang="fa-IR" sz="2000" dirty="0">
                <a:latin typeface="Gill Sans MT" panose="020B0502020104020203" pitchFamily="34" charset="0"/>
                <a:cs typeface="B Nazanin" panose="00000400000000000000" pitchFamily="2" charset="-78"/>
              </a:rPr>
              <a:t>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کلمه دلخواه، میتوان کلمات همنام را به تعداد دلخواه انتخاب کرد و آنها را به طور همزمان تغییر داد. برای از بین بردن حالت چند نشانگر </a:t>
            </a:r>
            <a:r>
              <a:rPr lang="fa-IR" sz="2000" dirty="0" err="1">
                <a:latin typeface="Gill Sans MT" panose="020B0502020104020203" pitchFamily="34" charset="0"/>
                <a:cs typeface="B Nazanin" panose="00000400000000000000" pitchFamily="2" charset="-78"/>
              </a:rPr>
              <a:t>بوجود</a:t>
            </a:r>
            <a:r>
              <a:rPr lang="fa-IR" sz="2000" dirty="0">
                <a:latin typeface="Gill Sans MT" panose="020B0502020104020203" pitchFamily="34" charset="0"/>
                <a:cs typeface="B Nazanin" panose="00000400000000000000" pitchFamily="2" charset="-78"/>
              </a:rPr>
              <a:t> آمده در صفحه، میتوان از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J + Shift + Alt </a:t>
            </a:r>
            <a:r>
              <a:rPr lang="fa-IR" sz="2000" dirty="0">
                <a:latin typeface="Gill Sans MT" panose="020B0502020104020203" pitchFamily="34" charset="0"/>
                <a:cs typeface="B Nazanin" panose="00000400000000000000" pitchFamily="2" charset="-78"/>
              </a:rPr>
              <a:t>استفاده کرد.</a:t>
            </a:r>
          </a:p>
          <a:p>
            <a:pPr marL="285750" indent="-285750" algn="just"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Alt + Enter</a:t>
            </a:r>
            <a:endParaRPr lang="fa-IR" sz="2000" dirty="0">
              <a:latin typeface="Gill Sans MT" panose="020B0502020104020203" pitchFamily="34" charset="0"/>
              <a:cs typeface="B Nazanin" panose="00000400000000000000" pitchFamily="2" charset="-78"/>
            </a:endParaRPr>
          </a:p>
          <a:p>
            <a:pPr algn="just" rtl="1"/>
            <a:r>
              <a:rPr lang="fa-IR" sz="2000" dirty="0">
                <a:latin typeface="Gill Sans MT" panose="020B0502020104020203" pitchFamily="34" charset="0"/>
                <a:cs typeface="B Nazanin" panose="00000400000000000000" pitchFamily="2" charset="-78"/>
              </a:rPr>
              <a:t>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یک </a:t>
            </a:r>
            <a:r>
              <a:rPr lang="fa-IR" sz="2000" dirty="0" err="1">
                <a:latin typeface="Gill Sans MT" panose="020B0502020104020203" pitchFamily="34" charset="0"/>
                <a:cs typeface="B Nazanin" panose="00000400000000000000" pitchFamily="2" charset="-78"/>
              </a:rPr>
              <a:t>ارور</a:t>
            </a:r>
            <a:r>
              <a:rPr lang="fa-IR" sz="2000" dirty="0">
                <a:latin typeface="Gill Sans MT" panose="020B0502020104020203" pitchFamily="34" charset="0"/>
                <a:cs typeface="B Nazanin" panose="00000400000000000000" pitchFamily="2" charset="-78"/>
              </a:rPr>
              <a:t> و با استفاده از این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میتوان راه پیشنهادی برای از بین بردن این </a:t>
            </a:r>
            <a:r>
              <a:rPr lang="fa-IR" sz="2000" dirty="0" err="1">
                <a:latin typeface="Gill Sans MT" panose="020B0502020104020203" pitchFamily="34" charset="0"/>
                <a:cs typeface="B Nazanin" panose="00000400000000000000" pitchFamily="2" charset="-78"/>
              </a:rPr>
              <a:t>ارور</a:t>
            </a:r>
            <a:r>
              <a:rPr lang="fa-IR" sz="2000" dirty="0">
                <a:latin typeface="Gill Sans MT" panose="020B0502020104020203" pitchFamily="34" charset="0"/>
                <a:cs typeface="B Nazanin" panose="00000400000000000000" pitchFamily="2" charset="-78"/>
              </a:rPr>
              <a:t> را مشاهده کرد همچنین 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اسم متد در محل تعریف آن و استفاده از این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میتوان برای متد </a:t>
            </a:r>
            <a:r>
              <a:rPr lang="fa-IR" sz="2000" dirty="0" err="1">
                <a:latin typeface="Gill Sans MT" panose="020B0502020104020203" pitchFamily="34" charset="0"/>
                <a:cs typeface="B Nazanin" panose="00000400000000000000" pitchFamily="2" charset="-78"/>
              </a:rPr>
              <a:t>جاواداک</a:t>
            </a:r>
            <a:r>
              <a:rPr lang="fa-IR" sz="2000" dirty="0">
                <a:latin typeface="Gill Sans MT" panose="020B0502020104020203" pitchFamily="34" charset="0"/>
                <a:cs typeface="B Nazanin" panose="00000400000000000000" pitchFamily="2" charset="-78"/>
              </a:rPr>
              <a:t> به وجود آورد.</a:t>
            </a:r>
          </a:p>
          <a:p>
            <a:pPr algn="just" rtl="1"/>
            <a:endParaRPr lang="en-US"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67344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928577" y="1084521"/>
            <a:ext cx="7495423"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کلاس </a:t>
            </a:r>
            <a:r>
              <a:rPr lang="en-US" sz="2000" dirty="0">
                <a:solidFill>
                  <a:schemeClr val="tx1"/>
                </a:solidFill>
                <a:latin typeface="Gill Sans MT" panose="020B0502020104020203" pitchFamily="34" charset="0"/>
                <a:cs typeface="B Nazanin" panose="00000400000000000000" pitchFamily="2" charset="-78"/>
              </a:rPr>
              <a:t>student </a:t>
            </a: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a:t>
            </a:r>
            <a:r>
              <a:rPr lang="fa-IR" sz="2000" dirty="0" err="1">
                <a:solidFill>
                  <a:schemeClr val="tx1"/>
                </a:solidFill>
                <a:latin typeface="Gill Sans MT" panose="020B0502020104020203" pitchFamily="34" charset="0"/>
                <a:cs typeface="B Nazanin" panose="00000400000000000000" pitchFamily="2" charset="-78"/>
              </a:rPr>
              <a:t>کانستراکتور</a:t>
            </a:r>
            <a:r>
              <a:rPr lang="fa-IR" sz="2000" dirty="0">
                <a:solidFill>
                  <a:schemeClr val="tx1"/>
                </a:solidFill>
                <a:latin typeface="Gill Sans MT" panose="020B0502020104020203" pitchFamily="34" charset="0"/>
                <a:cs typeface="B Nazanin" panose="00000400000000000000" pitchFamily="2" charset="-78"/>
              </a:rPr>
              <a:t> و متد </a:t>
            </a:r>
            <a:r>
              <a:rPr lang="en-US" sz="2000" dirty="0" err="1">
                <a:latin typeface="Gill Sans MT" panose="020B0502020104020203" pitchFamily="34" charset="0"/>
                <a:cs typeface="B Nazanin" panose="00000400000000000000" pitchFamily="2" charset="-78"/>
              </a:rPr>
              <a:t>printStudentInfo</a:t>
            </a:r>
            <a:endParaRPr lang="fa-IR" sz="2000" dirty="0">
              <a:latin typeface="Gill Sans MT" panose="020B0502020104020203" pitchFamily="34" charset="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تست کردن کلاس</a:t>
            </a:r>
          </a:p>
          <a:p>
            <a:pPr marL="285750" indent="-285750" algn="r" rtl="1">
              <a:buFont typeface="Arial" panose="020B0604020202020204" pitchFamily="34" charset="0"/>
              <a:buChar char="•"/>
            </a:pPr>
            <a:r>
              <a:rPr lang="fa-IR" sz="2000" dirty="0" err="1">
                <a:solidFill>
                  <a:schemeClr val="tx1"/>
                </a:solidFill>
                <a:latin typeface="Gill Sans MT" panose="020B0502020104020203" pitchFamily="34" charset="0"/>
                <a:cs typeface="B Nazanin" panose="00000400000000000000" pitchFamily="2" charset="-78"/>
              </a:rPr>
              <a:t>کامیت</a:t>
            </a:r>
            <a:r>
              <a:rPr lang="fa-IR" sz="2000" dirty="0">
                <a:solidFill>
                  <a:schemeClr val="tx1"/>
                </a:solidFill>
                <a:latin typeface="Gill Sans MT" panose="020B0502020104020203" pitchFamily="34" charset="0"/>
                <a:cs typeface="B Nazanin" panose="00000400000000000000" pitchFamily="2" charset="-78"/>
              </a:rPr>
              <a:t> کردن کد</a:t>
            </a: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کلاس </a:t>
            </a:r>
            <a:r>
              <a:rPr lang="en-US" sz="2000" dirty="0">
                <a:solidFill>
                  <a:schemeClr val="tx1"/>
                </a:solidFill>
                <a:latin typeface="Gill Sans MT" panose="020B0502020104020203" pitchFamily="34" charset="0"/>
                <a:cs typeface="B Nazanin" panose="00000400000000000000" pitchFamily="2" charset="-78"/>
              </a:rPr>
              <a:t>Lab </a:t>
            </a:r>
            <a:r>
              <a:rPr lang="fa-IR" sz="2000" dirty="0">
                <a:solidFill>
                  <a:schemeClr val="tx1"/>
                </a:solidFill>
                <a:latin typeface="Gill Sans MT" panose="020B0502020104020203" pitchFamily="34" charset="0"/>
                <a:cs typeface="B Nazanin" panose="00000400000000000000" pitchFamily="2" charset="-78"/>
              </a:rPr>
              <a:t> با مشخصات گفته شده</a:t>
            </a:r>
          </a:p>
          <a:p>
            <a:pPr marL="285750" indent="-285750" algn="r" rtl="1">
              <a:buFont typeface="Arial" panose="020B0604020202020204" pitchFamily="34" charset="0"/>
              <a:buChar char="•"/>
            </a:pPr>
            <a:r>
              <a:rPr lang="fa-IR" sz="2000" dirty="0" err="1">
                <a:solidFill>
                  <a:schemeClr val="tx1"/>
                </a:solidFill>
                <a:latin typeface="Gill Sans MT" panose="020B0502020104020203" pitchFamily="34" charset="0"/>
                <a:cs typeface="B Nazanin" panose="00000400000000000000" pitchFamily="2" charset="-78"/>
              </a:rPr>
              <a:t>کامیت</a:t>
            </a:r>
            <a:r>
              <a:rPr lang="fa-IR" sz="2000" dirty="0">
                <a:solidFill>
                  <a:schemeClr val="tx1"/>
                </a:solidFill>
                <a:latin typeface="Gill Sans MT" panose="020B0502020104020203" pitchFamily="34" charset="0"/>
                <a:cs typeface="B Nazanin" panose="00000400000000000000" pitchFamily="2" charset="-78"/>
              </a:rPr>
              <a:t> تغییرات</a:t>
            </a:r>
            <a:endParaRPr lang="en-US" sz="2000" dirty="0">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6D252B8-1AB4-8B20-3207-85D11E9821F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D943C0E-1D48-FCAC-374E-0B64816827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0489CC8-1FCD-3983-821D-C8C5EBF6573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CF869C7-54F4-3574-3BB6-76101DCA7CB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C0E746D-F756-37EE-8336-C1D5F2F5D1B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7B3A1D-9F62-7ABD-DC9C-F92188A1806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880BD2A-A08A-73C7-9D49-EFA07D30CE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C3DE1D1-53D4-DC07-5256-DB8BDC30B1D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1536D94-B2D3-8EA8-36B5-00C09B68A81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64662AE-1E0D-56D0-AD44-E4506BDF543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C53866E-B6B5-85F0-65D7-397B1F15A024}"/>
              </a:ext>
            </a:extLst>
          </p:cNvPr>
          <p:cNvPicPr>
            <a:picLocks noChangeAspect="1"/>
          </p:cNvPicPr>
          <p:nvPr/>
        </p:nvPicPr>
        <p:blipFill>
          <a:blip r:embed="rId3"/>
          <a:stretch>
            <a:fillRect/>
          </a:stretch>
        </p:blipFill>
        <p:spPr>
          <a:xfrm>
            <a:off x="449784" y="1047867"/>
            <a:ext cx="3918170" cy="3257704"/>
          </a:xfrm>
          <a:prstGeom prst="rect">
            <a:avLst/>
          </a:prstGeom>
        </p:spPr>
      </p:pic>
      <p:pic>
        <p:nvPicPr>
          <p:cNvPr id="6" name="Picture 5">
            <a:extLst>
              <a:ext uri="{FF2B5EF4-FFF2-40B4-BE49-F238E27FC236}">
                <a16:creationId xmlns:a16="http://schemas.microsoft.com/office/drawing/2014/main" id="{28A39C96-124C-23DD-B798-81A1CBD72A29}"/>
              </a:ext>
            </a:extLst>
          </p:cNvPr>
          <p:cNvPicPr>
            <a:picLocks noChangeAspect="1"/>
          </p:cNvPicPr>
          <p:nvPr/>
        </p:nvPicPr>
        <p:blipFill>
          <a:blip r:embed="rId4"/>
          <a:stretch>
            <a:fillRect/>
          </a:stretch>
        </p:blipFill>
        <p:spPr>
          <a:xfrm>
            <a:off x="4489676" y="2012787"/>
            <a:ext cx="4082419" cy="1134449"/>
          </a:xfrm>
          <a:prstGeom prst="rect">
            <a:avLst/>
          </a:prstGeom>
        </p:spPr>
      </p:pic>
    </p:spTree>
    <p:extLst>
      <p:ext uri="{BB962C8B-B14F-4D97-AF65-F5344CB8AC3E}">
        <p14:creationId xmlns:p14="http://schemas.microsoft.com/office/powerpoint/2010/main" val="162705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C39113"/>
                </a:solidFill>
                <a:latin typeface="Gill Sans MT" panose="020B0502020104020203" pitchFamily="34" charset="0"/>
                <a:sym typeface="IBM Plex Mono"/>
              </a:rPr>
              <a:t>P</a:t>
            </a:r>
            <a:r>
              <a:rPr lang="en" sz="3200" dirty="0">
                <a:solidFill>
                  <a:srgbClr val="C39113"/>
                </a:solidFill>
                <a:latin typeface="Gill Sans MT" panose="020B0502020104020203" pitchFamily="34" charset="0"/>
                <a:sym typeface="IBM Plex Mono"/>
              </a:rPr>
              <a:t>ull </a:t>
            </a:r>
            <a:r>
              <a:rPr lang="en" dirty="0">
                <a:solidFill>
                  <a:srgbClr val="C39113"/>
                </a:solidFill>
                <a:latin typeface="Gill Sans MT" panose="020B0502020104020203" pitchFamily="34" charset="0"/>
                <a:sym typeface="IBM Plex Mono"/>
              </a:rPr>
              <a:t>requests</a:t>
            </a:r>
            <a:endParaRPr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472187"/>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D80D8ECD-E5C0-C147-A0E5-AE083F223923}"/>
              </a:ext>
            </a:extLst>
          </p:cNvPr>
          <p:cNvSpPr txBox="1"/>
          <p:nvPr/>
        </p:nvSpPr>
        <p:spPr>
          <a:xfrm>
            <a:off x="720000" y="1226288"/>
            <a:ext cx="7272669" cy="132343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در ویدیو قبل با شاخه ها آشنا شدید.</a:t>
            </a:r>
          </a:p>
          <a:p>
            <a:pPr marL="285750" indent="-285750" algn="r" rtl="1">
              <a:buFont typeface="Arial" panose="020B0604020202020204" pitchFamily="34" charset="0"/>
              <a:buChar char="•"/>
            </a:pPr>
            <a:r>
              <a:rPr lang="fa-IR" sz="2000" dirty="0">
                <a:cs typeface="B Nazanin" panose="00000400000000000000" pitchFamily="2" charset="-78"/>
              </a:rPr>
              <a:t>از </a:t>
            </a:r>
            <a:r>
              <a:rPr lang="en-US" sz="2000" dirty="0">
                <a:latin typeface="Gill Sans MT" panose="020B0502020104020203" pitchFamily="34" charset="0"/>
                <a:cs typeface="B Nazanin" panose="00000400000000000000" pitchFamily="2" charset="-78"/>
              </a:rPr>
              <a:t>pull request </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ها برای جلوگیری از بی نظمی استفاده میکنیم.</a:t>
            </a:r>
            <a:br>
              <a:rPr lang="fa-IR" sz="2000" dirty="0">
                <a:cs typeface="B Nazanin" panose="00000400000000000000" pitchFamily="2" charset="-78"/>
              </a:rPr>
            </a:br>
            <a:r>
              <a:rPr lang="fa-IR" sz="2000" dirty="0">
                <a:cs typeface="B Nazanin" panose="00000400000000000000" pitchFamily="2" charset="-78"/>
              </a:rPr>
              <a:t>	قبل از ادغام کردن هر شاخه، میتوان یک </a:t>
            </a:r>
            <a:r>
              <a:rPr lang="en-US" sz="2000" dirty="0">
                <a:latin typeface="Gill Sans MT" panose="020B0502020104020203" pitchFamily="34" charset="0"/>
                <a:cs typeface="B Nazanin" panose="00000400000000000000" pitchFamily="2" charset="-78"/>
              </a:rPr>
              <a:t>pull request </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ایجاد کرد. 	دیگر اعضای تیم میتوانند پس از دیدن درخواست، آن را تایید کنند.</a:t>
            </a:r>
            <a:endParaRPr lang="en-US" sz="2000" dirty="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80A4C8E-F659-173D-3E77-853AA341DAE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5D9B627-1735-86C0-ABE4-3F549FD969A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2BDD686-DCB0-C58C-904B-CD56E95968C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70A6C33-94EC-82F9-9AC8-616A6777601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1F8A4C-1CF2-569C-6719-E74185A2C8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465C9BA-6D0B-731A-DFEC-DA9F8871585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C7B7715-4414-BE52-3073-BF1AD5BE29D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3663FEB-0B40-2D9A-9B72-32ED6F2F90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11707994-AA1F-28C4-8BC8-2E3DA1A162D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BC401EE-E204-8130-1ABB-33EF82E3A2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399CA10E-1768-F4B4-EBDD-3B6479883328}"/>
              </a:ext>
            </a:extLst>
          </p:cNvPr>
          <p:cNvPicPr>
            <a:picLocks noChangeAspect="1"/>
          </p:cNvPicPr>
          <p:nvPr/>
        </p:nvPicPr>
        <p:blipFill>
          <a:blip r:embed="rId3"/>
          <a:stretch>
            <a:fillRect/>
          </a:stretch>
        </p:blipFill>
        <p:spPr>
          <a:xfrm>
            <a:off x="238372" y="989026"/>
            <a:ext cx="4872798" cy="2918013"/>
          </a:xfrm>
          <a:prstGeom prst="rect">
            <a:avLst/>
          </a:prstGeom>
        </p:spPr>
      </p:pic>
      <p:pic>
        <p:nvPicPr>
          <p:cNvPr id="11" name="Picture 10">
            <a:extLst>
              <a:ext uri="{FF2B5EF4-FFF2-40B4-BE49-F238E27FC236}">
                <a16:creationId xmlns:a16="http://schemas.microsoft.com/office/drawing/2014/main" id="{EA652964-8BC2-5491-0A44-766358FDC72C}"/>
              </a:ext>
            </a:extLst>
          </p:cNvPr>
          <p:cNvPicPr>
            <a:picLocks noChangeAspect="1"/>
          </p:cNvPicPr>
          <p:nvPr/>
        </p:nvPicPr>
        <p:blipFill>
          <a:blip r:embed="rId4"/>
          <a:stretch>
            <a:fillRect/>
          </a:stretch>
        </p:blipFill>
        <p:spPr>
          <a:xfrm>
            <a:off x="5515851" y="993993"/>
            <a:ext cx="1409489" cy="3155513"/>
          </a:xfrm>
          <a:prstGeom prst="rect">
            <a:avLst/>
          </a:prstGeom>
        </p:spPr>
      </p:pic>
    </p:spTree>
    <p:extLst>
      <p:ext uri="{BB962C8B-B14F-4D97-AF65-F5344CB8AC3E}">
        <p14:creationId xmlns:p14="http://schemas.microsoft.com/office/powerpoint/2010/main" val="420970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cs typeface="B Nazanin" panose="00000400000000000000" pitchFamily="2" charset="-78"/>
              </a:rPr>
              <a:t>دستور</a:t>
            </a:r>
            <a:r>
              <a:rPr lang="fa-IR" sz="2000" b="1" dirty="0">
                <a:solidFill>
                  <a:srgbClr val="C39113"/>
                </a:solidFill>
              </a:rPr>
              <a:t> </a:t>
            </a:r>
            <a:r>
              <a:rPr lang="en-US" sz="2000" b="1" dirty="0">
                <a:solidFill>
                  <a:srgbClr val="C39113"/>
                </a:solidFill>
              </a:rPr>
              <a:t>:</a:t>
            </a:r>
            <a:r>
              <a:rPr lang="en-US" sz="2000" b="1" dirty="0">
                <a:solidFill>
                  <a:srgbClr val="C39113"/>
                </a:solidFill>
                <a:latin typeface="Gill Sans MT" panose="020B0502020104020203" pitchFamily="34" charset="0"/>
              </a:rPr>
              <a:t>Revert</a:t>
            </a:r>
          </a:p>
          <a:p>
            <a:pPr algn="r" rtl="1"/>
            <a:r>
              <a:rPr lang="fa-IR" sz="2000" dirty="0">
                <a:solidFill>
                  <a:schemeClr val="tx1"/>
                </a:solidFill>
                <a:cs typeface="B Nazanin" panose="00000400000000000000" pitchFamily="2" charset="-78"/>
              </a:rPr>
              <a:t>برای حذف تغییرات ایجاد شده توسط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و ایجاد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جدید </a:t>
            </a:r>
            <a:endParaRPr lang="en-US" sz="2000" dirty="0">
              <a:solidFill>
                <a:schemeClr val="tx1"/>
              </a:solidFill>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آپشن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Amend</a:t>
            </a:r>
          </a:p>
          <a:p>
            <a:pPr algn="r" rtl="1"/>
            <a:r>
              <a:rPr lang="fa-IR" sz="2000" dirty="0">
                <a:solidFill>
                  <a:schemeClr val="tx1"/>
                </a:solidFill>
                <a:cs typeface="B Nazanin" panose="00000400000000000000" pitchFamily="2" charset="-78"/>
              </a:rPr>
              <a:t>برای اعمال ویرایش روی آخرین </a:t>
            </a:r>
            <a:r>
              <a:rPr lang="fa-IR" sz="2000" dirty="0" err="1">
                <a:solidFill>
                  <a:schemeClr val="tx1"/>
                </a:solidFill>
                <a:cs typeface="B Nazanin" panose="00000400000000000000" pitchFamily="2" charset="-78"/>
              </a:rPr>
              <a:t>کامیت</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 استفاده میگردد</a:t>
            </a:r>
            <a:endParaRPr lang="en-US" sz="2000" dirty="0">
              <a:solidFill>
                <a:schemeClr val="tx1"/>
              </a:solidFill>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74158" y="1169581"/>
            <a:ext cx="7849842"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reset</a:t>
            </a:r>
          </a:p>
          <a:p>
            <a:pPr algn="r" rtl="1"/>
            <a:r>
              <a:rPr lang="fa-IR" sz="2000" dirty="0">
                <a:solidFill>
                  <a:schemeClr val="tx1"/>
                </a:solidFill>
                <a:cs typeface="B Nazanin" panose="00000400000000000000" pitchFamily="2" charset="-78"/>
              </a:rPr>
              <a:t>دستوری با هدف مشابه با </a:t>
            </a:r>
            <a:r>
              <a:rPr lang="en-US" sz="2000" dirty="0">
                <a:solidFill>
                  <a:schemeClr val="tx1"/>
                </a:solidFill>
                <a:latin typeface="Gill Sans MT" panose="020B0502020104020203" pitchFamily="34" charset="0"/>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1846659"/>
          </a:xfrm>
          <a:prstGeom prst="rect">
            <a:avLst/>
          </a:prstGeom>
          <a:noFill/>
        </p:spPr>
        <p:txBody>
          <a:bodyPr wrap="square" rtlCol="0">
            <a:spAutoFit/>
          </a:bodyPr>
          <a:lstStyle/>
          <a:p>
            <a:pPr algn="r" rtl="1"/>
            <a:r>
              <a:rPr lang="fa-IR" sz="2000" b="1" dirty="0">
                <a:solidFill>
                  <a:srgbClr val="C39113"/>
                </a:solidFill>
                <a:cs typeface="B Nazanin" panose="00000400000000000000" pitchFamily="2" charset="-78"/>
              </a:rPr>
              <a:t>تفاوت های </a:t>
            </a:r>
            <a:r>
              <a:rPr lang="en-US" sz="2000" b="1" dirty="0">
                <a:solidFill>
                  <a:srgbClr val="C39113"/>
                </a:solidFill>
                <a:latin typeface="Gill Sans MT" panose="020B0502020104020203" pitchFamily="34" charset="0"/>
                <a:cs typeface="B Nazanin" panose="00000400000000000000" pitchFamily="2" charset="-78"/>
              </a:rPr>
              <a:t>revert</a:t>
            </a:r>
            <a:r>
              <a:rPr lang="en-US" sz="2000" b="1" dirty="0">
                <a:solidFill>
                  <a:srgbClr val="C39113"/>
                </a:solidFill>
                <a:cs typeface="B Nazanin" panose="00000400000000000000" pitchFamily="2" charset="-78"/>
              </a:rPr>
              <a:t> </a:t>
            </a:r>
            <a:r>
              <a:rPr lang="fa-IR" sz="2000" b="1" dirty="0">
                <a:solidFill>
                  <a:srgbClr val="C39113"/>
                </a:solidFill>
                <a:cs typeface="B Nazanin" panose="00000400000000000000" pitchFamily="2" charset="-78"/>
              </a:rPr>
              <a:t>و </a:t>
            </a:r>
            <a:r>
              <a:rPr lang="en-US" sz="2000" b="1" dirty="0">
                <a:solidFill>
                  <a:srgbClr val="C39113"/>
                </a:solidFill>
                <a:cs typeface="B Nazanin" panose="00000400000000000000" pitchFamily="2" charset="-78"/>
              </a:rPr>
              <a:t>:</a:t>
            </a:r>
            <a:r>
              <a:rPr lang="en-US" sz="2000" b="1" dirty="0">
                <a:solidFill>
                  <a:srgbClr val="C39113"/>
                </a:solidFill>
                <a:latin typeface="Gill Sans MT" panose="020B0502020104020203" pitchFamily="34" charset="0"/>
                <a:cs typeface="B Nazanin" panose="00000400000000000000" pitchFamily="2" charset="-78"/>
              </a:rPr>
              <a:t>reset</a:t>
            </a: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دستور</a:t>
            </a:r>
            <a:r>
              <a:rPr lang="en-US" sz="2000" dirty="0">
                <a:solidFill>
                  <a:schemeClr val="tx1"/>
                </a:solidFill>
                <a:latin typeface="Gill Sans MT" panose="020B0502020104020203" pitchFamily="34" charset="0"/>
                <a:cs typeface="B Nazanin" panose="00000400000000000000" pitchFamily="2" charset="-78"/>
              </a:rPr>
              <a:t> revert</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روش کم </a:t>
            </a:r>
            <a:r>
              <a:rPr lang="fa-IR" sz="2000" dirty="0" err="1">
                <a:solidFill>
                  <a:schemeClr val="tx1"/>
                </a:solidFill>
                <a:cs typeface="B Nazanin" panose="00000400000000000000" pitchFamily="2" charset="-78"/>
              </a:rPr>
              <a:t>خطرتری</a:t>
            </a:r>
            <a:r>
              <a:rPr lang="fa-IR" sz="2000" dirty="0">
                <a:solidFill>
                  <a:schemeClr val="tx1"/>
                </a:solidFill>
                <a:cs typeface="B Nazanin" panose="00000400000000000000" pitchFamily="2" charset="-78"/>
              </a:rPr>
              <a:t> می باشد و احتمال از بین رفتن دائمی تغییرات در دستور </a:t>
            </a:r>
            <a:r>
              <a:rPr lang="en-US" sz="2000" dirty="0">
                <a:solidFill>
                  <a:schemeClr val="tx1"/>
                </a:solidFill>
                <a:latin typeface="Gill Sans MT" panose="020B0502020104020203" pitchFamily="34" charset="0"/>
                <a:cs typeface="B Nazanin" panose="00000400000000000000" pitchFamily="2" charset="-78"/>
              </a:rPr>
              <a:t>reset</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وجود دارد.</a:t>
            </a:r>
            <a:r>
              <a:rPr lang="en-US" sz="2000" dirty="0">
                <a:solidFill>
                  <a:schemeClr val="tx1"/>
                </a:solidFill>
                <a:cs typeface="B Nazanin" panose="00000400000000000000" pitchFamily="2" charset="-78"/>
              </a:rPr>
              <a:t> </a:t>
            </a:r>
          </a:p>
          <a:p>
            <a:pPr marL="285750" indent="-285750" algn="r" rtl="1">
              <a:buFont typeface="Arial" panose="020B0604020202020204" pitchFamily="34" charset="0"/>
              <a:buChar char="•"/>
            </a:pPr>
            <a:r>
              <a:rPr lang="fa-IR" sz="2000" dirty="0">
                <a:cs typeface="B Nazanin" panose="00000400000000000000" pitchFamily="2" charset="-78"/>
              </a:rPr>
              <a:t>دستور </a:t>
            </a:r>
            <a:r>
              <a:rPr lang="en-US"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reset</a:t>
            </a:r>
            <a:r>
              <a:rPr lang="fa-IR" sz="2000" dirty="0">
                <a:cs typeface="B Nazanin" panose="00000400000000000000" pitchFamily="2" charset="-78"/>
              </a:rPr>
              <a:t>سه آپشن مهم دارد </a:t>
            </a:r>
            <a:r>
              <a:rPr lang="en-US" sz="2000" dirty="0">
                <a:latin typeface="Gill Sans MT" panose="020B0502020104020203" pitchFamily="34" charset="0"/>
                <a:cs typeface="B Nazanin" panose="00000400000000000000" pitchFamily="2" charset="-78"/>
              </a:rPr>
              <a:t> mixed/hard/soft--</a:t>
            </a:r>
            <a:r>
              <a:rPr lang="en-US" sz="2000" dirty="0">
                <a:cs typeface="B Nazanin" panose="00000400000000000000" pitchFamily="2" charset="-78"/>
              </a:rPr>
              <a:t> </a:t>
            </a:r>
            <a:r>
              <a:rPr lang="fa-IR" sz="2000" dirty="0">
                <a:cs typeface="B Nazanin" panose="00000400000000000000" pitchFamily="2" charset="-78"/>
              </a:rPr>
              <a:t>و مانند </a:t>
            </a:r>
            <a:r>
              <a:rPr lang="en-US"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revert</a:t>
            </a:r>
            <a:r>
              <a:rPr lang="fa-IR" sz="2000" dirty="0">
                <a:cs typeface="B Nazanin" panose="00000400000000000000" pitchFamily="2" charset="-78"/>
              </a:rPr>
              <a:t>می توان از </a:t>
            </a:r>
            <a:r>
              <a:rPr lang="en-US" sz="2000" dirty="0">
                <a:cs typeface="B Nazanin" panose="00000400000000000000" pitchFamily="2" charset="-78"/>
              </a:rPr>
              <a:t> </a:t>
            </a:r>
            <a:r>
              <a:rPr lang="en-US" sz="2000" dirty="0" err="1">
                <a:latin typeface="Gill Sans MT" panose="020B0502020104020203" pitchFamily="34" charset="0"/>
                <a:cs typeface="B Nazanin" panose="00000400000000000000" pitchFamily="2" charset="-78"/>
              </a:rPr>
              <a:t>x~HEAD</a:t>
            </a:r>
            <a:r>
              <a:rPr lang="fa-IR" sz="2000" dirty="0">
                <a:cs typeface="B Nazanin" panose="00000400000000000000" pitchFamily="2" charset="-78"/>
              </a:rPr>
              <a:t> یا از همان </a:t>
            </a:r>
            <a:r>
              <a:rPr lang="fa-IR" sz="2000" dirty="0" err="1">
                <a:cs typeface="B Nazanin" panose="00000400000000000000" pitchFamily="2" charset="-78"/>
              </a:rPr>
              <a:t>هش</a:t>
            </a:r>
            <a:r>
              <a:rPr lang="fa-IR" sz="2000" dirty="0">
                <a:cs typeface="B Nazanin" panose="00000400000000000000" pitchFamily="2" charset="-78"/>
              </a:rPr>
              <a:t> </a:t>
            </a:r>
            <a:r>
              <a:rPr lang="fa-IR" sz="2000" dirty="0" err="1">
                <a:cs typeface="B Nazanin" panose="00000400000000000000" pitchFamily="2" charset="-78"/>
              </a:rPr>
              <a:t>کامیت</a:t>
            </a:r>
            <a:r>
              <a:rPr lang="fa-IR" sz="2000" dirty="0">
                <a:cs typeface="B Nazanin" panose="00000400000000000000" pitchFamily="2" charset="-78"/>
              </a:rPr>
              <a:t> استفاده کرد و به </a:t>
            </a:r>
            <a:r>
              <a:rPr lang="fa-IR" sz="2000" dirty="0" err="1">
                <a:cs typeface="B Nazanin" panose="00000400000000000000" pitchFamily="2" charset="-78"/>
              </a:rPr>
              <a:t>کامیت</a:t>
            </a:r>
            <a:r>
              <a:rPr lang="fa-IR" sz="2000" dirty="0">
                <a:cs typeface="B Nazanin" panose="00000400000000000000" pitchFamily="2" charset="-78"/>
              </a:rPr>
              <a:t> های قبلی بازگشت.</a:t>
            </a:r>
            <a:endParaRPr lang="en-US" sz="2000" dirty="0">
              <a:cs typeface="B Nazanin" panose="00000400000000000000" pitchFamily="2" charset="-78"/>
            </a:endParaRPr>
          </a:p>
          <a:p>
            <a:pPr marL="285750" lvl="2" indent="-285750" algn="r" rtl="1">
              <a:buFont typeface="Arial" panose="020B0604020202020204" pitchFamily="34" charset="0"/>
              <a:buChar char="•"/>
            </a:pPr>
            <a:endParaRPr lang="en-US" dirty="0">
              <a:solidFill>
                <a:schemeClr val="tx1"/>
              </a:solidFill>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latin typeface="Gill Sans MT" panose="020B0502020104020203" pitchFamily="34" charset="0"/>
              </a:rPr>
              <a:t>git reset --soft B</a:t>
            </a:r>
            <a:endParaRPr lang="fa-IR" sz="2000" dirty="0">
              <a:solidFill>
                <a:schemeClr val="tx2"/>
              </a:solidFill>
              <a:latin typeface="Gill Sans MT" panose="020B0502020104020203" pitchFamily="34" charset="0"/>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latin typeface="Gill Sans MT" panose="020B0502020104020203" pitchFamily="34" charset="0"/>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latin typeface="Gill Sans MT" panose="020B0502020104020203" pitchFamily="34" charset="0"/>
                <a:cs typeface="B Nazanin" panose="00000400000000000000" pitchFamily="2" charset="-78"/>
              </a:rPr>
              <a:t>git reset –hard B</a:t>
            </a:r>
          </a:p>
          <a:p>
            <a:pPr algn="r" rtl="1"/>
            <a:endParaRPr lang="en-US" sz="2000" dirty="0">
              <a:solidFill>
                <a:schemeClr val="tx1"/>
              </a:solidFill>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1538176" y="1177071"/>
            <a:ext cx="6205340" cy="317009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--soft B</a:t>
            </a:r>
            <a:r>
              <a:rPr lang="fa-IR" sz="2000" dirty="0">
                <a:latin typeface="Gill Sans MT" panose="020B0502020104020203" pitchFamily="34" charset="0"/>
                <a:cs typeface="B Nazanin" panose="00000400000000000000" pitchFamily="2" charset="-78"/>
              </a:rPr>
              <a:t> ، </a:t>
            </a:r>
            <a:r>
              <a:rPr lang="en-US" sz="2000" dirty="0">
                <a:latin typeface="Gill Sans MT" panose="020B0502020104020203" pitchFamily="34" charset="0"/>
                <a:cs typeface="B Nazanin" panose="00000400000000000000" pitchFamily="2" charset="-78"/>
              </a:rPr>
              <a:t>head</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اما </a:t>
            </a:r>
            <a:r>
              <a:rPr lang="en-US" sz="2000" dirty="0">
                <a:latin typeface="Gill Sans MT" panose="020B0502020104020203" pitchFamily="34" charset="0"/>
                <a:cs typeface="B Nazanin" panose="00000400000000000000" pitchFamily="2" charset="-78"/>
              </a:rPr>
              <a:t>working space </a:t>
            </a:r>
            <a:r>
              <a:rPr lang="fa-IR" sz="2000" dirty="0">
                <a:latin typeface="Gill Sans MT" panose="020B0502020104020203" pitchFamily="34" charset="0"/>
                <a:cs typeface="B Nazanin" panose="00000400000000000000" pitchFamily="2" charset="-78"/>
              </a:rPr>
              <a:t>و </a:t>
            </a:r>
            <a:r>
              <a:rPr lang="en-US" sz="2000" dirty="0">
                <a:latin typeface="Gill Sans MT" panose="020B0502020104020203" pitchFamily="34" charset="0"/>
                <a:cs typeface="B Nazanin" panose="00000400000000000000" pitchFamily="2" charset="-78"/>
              </a:rPr>
              <a:t>staging snapshot </a:t>
            </a:r>
            <a:r>
              <a:rPr lang="fa-IR" sz="2000" dirty="0">
                <a:latin typeface="Gill Sans MT" panose="020B0502020104020203" pitchFamily="34" charset="0"/>
                <a:cs typeface="B Nazanin" panose="00000400000000000000" pitchFamily="2" charset="-78"/>
              </a:rPr>
              <a:t> دارای همان تغییرات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c</a:t>
            </a:r>
            <a:r>
              <a:rPr lang="fa-IR" sz="2000" dirty="0">
                <a:latin typeface="Gill Sans MT" panose="020B0502020104020203" pitchFamily="34" charset="0"/>
                <a:cs typeface="B Nazanin" panose="00000400000000000000" pitchFamily="2" charset="-78"/>
              </a:rPr>
              <a:t> است.</a:t>
            </a: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--mixed B</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بازهم </a:t>
            </a:r>
            <a:r>
              <a:rPr lang="en-US" sz="2000" dirty="0">
                <a:latin typeface="Gill Sans MT" panose="020B0502020104020203" pitchFamily="34" charset="0"/>
                <a:cs typeface="B Nazanin" panose="00000400000000000000" pitchFamily="2" charset="-78"/>
              </a:rPr>
              <a:t>head</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اما </a:t>
            </a:r>
            <a:r>
              <a:rPr lang="en-US" sz="2000" dirty="0">
                <a:latin typeface="Gill Sans MT" panose="020B0502020104020203" pitchFamily="34" charset="0"/>
                <a:cs typeface="B Nazanin" panose="00000400000000000000" pitchFamily="2" charset="-78"/>
              </a:rPr>
              <a:t>staging snapshot </a:t>
            </a:r>
            <a:r>
              <a:rPr lang="fa-IR" sz="2000" dirty="0">
                <a:latin typeface="Gill Sans MT" panose="020B0502020104020203" pitchFamily="34" charset="0"/>
                <a:cs typeface="B Nazanin" panose="00000400000000000000" pitchFamily="2" charset="-78"/>
              </a:rPr>
              <a:t> نیز تغییر میکند.</a:t>
            </a: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--hard B</a:t>
            </a:r>
            <a:r>
              <a:rPr lang="fa-IR" sz="2000" dirty="0">
                <a:latin typeface="Gill Sans MT" panose="020B0502020104020203" pitchFamily="34" charset="0"/>
                <a:cs typeface="B Nazanin" panose="00000400000000000000" pitchFamily="2" charset="-78"/>
              </a:rPr>
              <a:t> ،هم </a:t>
            </a:r>
            <a:r>
              <a:rPr lang="en-US" sz="2000" dirty="0">
                <a:latin typeface="Gill Sans MT" panose="020B0502020104020203" pitchFamily="34" charset="0"/>
                <a:cs typeface="B Nazanin" panose="00000400000000000000" pitchFamily="2" charset="-78"/>
              </a:rPr>
              <a:t>head </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و هم</a:t>
            </a:r>
            <a:r>
              <a:rPr lang="en-US" sz="2000" dirty="0">
                <a:latin typeface="Gill Sans MT" panose="020B0502020104020203" pitchFamily="34" charset="0"/>
                <a:cs typeface="B Nazanin" panose="00000400000000000000" pitchFamily="2" charset="-78"/>
              </a:rPr>
              <a:t>working space </a:t>
            </a:r>
            <a:r>
              <a:rPr lang="fa-IR" sz="2000" dirty="0">
                <a:latin typeface="Gill Sans MT" panose="020B0502020104020203" pitchFamily="34" charset="0"/>
                <a:cs typeface="B Nazanin" panose="00000400000000000000" pitchFamily="2" charset="-78"/>
              </a:rPr>
              <a:t>و </a:t>
            </a:r>
            <a:r>
              <a:rPr lang="en-US" sz="2000" dirty="0">
                <a:latin typeface="Gill Sans MT" panose="020B0502020104020203" pitchFamily="34" charset="0"/>
                <a:cs typeface="B Nazanin" panose="00000400000000000000" pitchFamily="2" charset="-78"/>
              </a:rPr>
              <a:t>staging snapshot</a:t>
            </a:r>
            <a:r>
              <a:rPr lang="fa-IR" sz="2000" dirty="0">
                <a:latin typeface="Gill Sans MT" panose="020B0502020104020203" pitchFamily="34" charset="0"/>
                <a:cs typeface="B Nazanin" panose="00000400000000000000" pitchFamily="2" charset="-78"/>
              </a:rPr>
              <a:t>.</a:t>
            </a:r>
          </a:p>
          <a:p>
            <a:pPr algn="r" rtl="1"/>
            <a:endParaRPr lang="fa-IR" sz="2000" dirty="0">
              <a:latin typeface="Gill Sans MT" panose="020B0502020104020203" pitchFamily="34" charset="0"/>
              <a:cs typeface="B Nazanin" panose="00000400000000000000" pitchFamily="2" charset="-78"/>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1409</Words>
  <Application>Microsoft Office PowerPoint</Application>
  <PresentationFormat>On-screen Show (16:9)</PresentationFormat>
  <Paragraphs>99</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B Zar</vt:lpstr>
      <vt:lpstr>Poppins</vt:lpstr>
      <vt:lpstr>Gill Sans MT</vt:lpstr>
      <vt:lpstr>B Roya</vt:lpstr>
      <vt:lpstr>Arial</vt:lpstr>
      <vt:lpstr>Roboto Condensed Light</vt:lpstr>
      <vt:lpstr>B Nazanin</vt:lpstr>
      <vt:lpstr>Source Code Pro</vt:lpstr>
      <vt:lpstr>IBM Plex Mono</vt:lpstr>
      <vt:lpstr>Introduction to Coding Workshop by Slidesgo</vt:lpstr>
      <vt:lpstr>کارگاه برنامه نویسی پیشرفته دستورکار دوم</vt:lpstr>
      <vt:lpstr>آنچه در این جلسه به آن می پردازیم</vt:lpstr>
      <vt:lpstr>Pull requests</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Collaboration</vt:lpstr>
      <vt:lpstr>Collaboration</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انجام دهید</vt:lpstr>
      <vt:lpstr>انجام دهید</vt:lpstr>
      <vt:lpstr>انجام دهید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Arian Kheirandish</cp:lastModifiedBy>
  <cp:revision>9</cp:revision>
  <dcterms:modified xsi:type="dcterms:W3CDTF">2025-03-13T18:51:41Z</dcterms:modified>
</cp:coreProperties>
</file>