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29"/>
  </p:notesMasterIdLst>
  <p:handoutMasterIdLst>
    <p:handoutMasterId r:id="rId30"/>
  </p:handoutMasterIdLst>
  <p:sldIdLst>
    <p:sldId id="307" r:id="rId2"/>
    <p:sldId id="264" r:id="rId3"/>
    <p:sldId id="311" r:id="rId4"/>
    <p:sldId id="263" r:id="rId5"/>
    <p:sldId id="309" r:id="rId6"/>
    <p:sldId id="310" r:id="rId7"/>
    <p:sldId id="312" r:id="rId8"/>
    <p:sldId id="313" r:id="rId9"/>
    <p:sldId id="316" r:id="rId10"/>
    <p:sldId id="328" r:id="rId11"/>
    <p:sldId id="329" r:id="rId12"/>
    <p:sldId id="317" r:id="rId13"/>
    <p:sldId id="318" r:id="rId14"/>
    <p:sldId id="320" r:id="rId15"/>
    <p:sldId id="321" r:id="rId16"/>
    <p:sldId id="322" r:id="rId17"/>
    <p:sldId id="319" r:id="rId18"/>
    <p:sldId id="315" r:id="rId19"/>
    <p:sldId id="330" r:id="rId20"/>
    <p:sldId id="323" r:id="rId21"/>
    <p:sldId id="324" r:id="rId22"/>
    <p:sldId id="325" r:id="rId23"/>
    <p:sldId id="327" r:id="rId24"/>
    <p:sldId id="331" r:id="rId25"/>
    <p:sldId id="332" r:id="rId26"/>
    <p:sldId id="333" r:id="rId27"/>
    <p:sldId id="334" r:id="rId28"/>
  </p:sldIdLst>
  <p:sldSz cx="9144000" cy="5143500" type="screen16x9"/>
  <p:notesSz cx="6858000" cy="9144000"/>
  <p:embeddedFontLst>
    <p:embeddedFont>
      <p:font typeface="A Iranian Sans" panose="020B0604020202020204" charset="-78"/>
      <p:regular r:id="rId31"/>
    </p:embeddedFont>
    <p:embeddedFont>
      <p:font typeface="B Nazanin" panose="00000400000000000000" pitchFamily="2" charset="-78"/>
      <p:regular r:id="rId32"/>
      <p:bold r:id="rId33"/>
    </p:embeddedFont>
    <p:embeddedFont>
      <p:font typeface="B Roya" panose="00000400000000000000" pitchFamily="2" charset="-78"/>
      <p:regular r:id="rId34"/>
      <p:bold r:id="rId35"/>
    </p:embeddedFont>
    <p:embeddedFont>
      <p:font typeface="B Zar" panose="00000400000000000000" pitchFamily="2" charset="-78"/>
      <p:regular r:id="rId36"/>
      <p:bold r:id="rId37"/>
    </p:embeddedFont>
    <p:embeddedFont>
      <p:font typeface="Cambria" panose="02040503050406030204" pitchFamily="18" charset="0"/>
      <p:regular r:id="rId38"/>
      <p:bold r:id="rId39"/>
      <p:italic r:id="rId40"/>
      <p:boldItalic r:id="rId41"/>
    </p:embeddedFont>
    <p:embeddedFont>
      <p:font typeface="Gill Sans MT" panose="020B0502020104020203" pitchFamily="34" charset="0"/>
      <p:regular r:id="rId42"/>
      <p:bold r:id="rId43"/>
      <p:italic r:id="rId44"/>
      <p:boldItalic r:id="rId45"/>
    </p:embeddedFont>
    <p:embeddedFont>
      <p:font typeface="IBM Plex Mono" panose="020B0509050203000203" pitchFamily="49" charset="0"/>
      <p:regular r:id="rId46"/>
      <p:bold r:id="rId47"/>
      <p:italic r:id="rId48"/>
      <p:boldItalic r:id="rId49"/>
    </p:embeddedFont>
    <p:embeddedFont>
      <p:font typeface="Poppins" panose="000005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113"/>
    <a:srgbClr val="CFD7DF"/>
    <a:srgbClr val="A9B7C6"/>
    <a:srgbClr val="4E39E9"/>
    <a:srgbClr val="5AC889"/>
    <a:srgbClr val="EDA333"/>
    <a:srgbClr val="D9A115"/>
    <a:srgbClr val="966A1A"/>
    <a:srgbClr val="7F6139"/>
    <a:srgbClr val="824A4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73563-EC47-41F6-A432-D0DE497C3168}">
  <a:tblStyle styleId="{8ED73563-EC47-41F6-A432-D0DE497C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autoAdjust="0"/>
  </p:normalViewPr>
  <p:slideViewPr>
    <p:cSldViewPr snapToGrid="0">
      <p:cViewPr>
        <p:scale>
          <a:sx n="100" d="100"/>
          <a:sy n="100" d="100"/>
        </p:scale>
        <p:origin x="1157" y="115"/>
      </p:cViewPr>
      <p:guideLst/>
    </p:cSldViewPr>
  </p:slideViewPr>
  <p:outlineViewPr>
    <p:cViewPr>
      <p:scale>
        <a:sx n="33" d="100"/>
        <a:sy n="33" d="100"/>
      </p:scale>
      <p:origin x="0" y="-87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BAC772-1BD1-9330-B62C-96C4E08689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A9E502-E285-6985-6273-C29ADCBAB7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BC3A48-4B41-459F-BEF9-60CBD4B8D513}" type="datetimeFigureOut">
              <a:rPr lang="en-GB" smtClean="0"/>
              <a:t>19/03/2025</a:t>
            </a:fld>
            <a:endParaRPr lang="en-GB"/>
          </a:p>
        </p:txBody>
      </p:sp>
      <p:sp>
        <p:nvSpPr>
          <p:cNvPr id="4" name="Footer Placeholder 3">
            <a:extLst>
              <a:ext uri="{FF2B5EF4-FFF2-40B4-BE49-F238E27FC236}">
                <a16:creationId xmlns:a16="http://schemas.microsoft.com/office/drawing/2014/main" id="{474060DE-FE59-7D85-38D4-6564A33D9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ar-SA"/>
              <a:t>تست </a:t>
            </a:r>
            <a:endParaRPr lang="en-GB"/>
          </a:p>
        </p:txBody>
      </p:sp>
      <p:sp>
        <p:nvSpPr>
          <p:cNvPr id="5" name="Slide Number Placeholder 4">
            <a:extLst>
              <a:ext uri="{FF2B5EF4-FFF2-40B4-BE49-F238E27FC236}">
                <a16:creationId xmlns:a16="http://schemas.microsoft.com/office/drawing/2014/main" id="{A7D3F05A-66C5-69E6-8EE3-C970ADE0C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99D2BB-AF82-440E-99DB-FA6383E89E88}" type="slidenum">
              <a:rPr lang="en-GB" smtClean="0"/>
              <a:t>‹#›</a:t>
            </a:fld>
            <a:endParaRPr lang="en-GB"/>
          </a:p>
        </p:txBody>
      </p:sp>
    </p:spTree>
    <p:extLst>
      <p:ext uri="{BB962C8B-B14F-4D97-AF65-F5344CB8AC3E}">
        <p14:creationId xmlns:p14="http://schemas.microsoft.com/office/powerpoint/2010/main" val="381645583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a:extLst>
            <a:ext uri="{FF2B5EF4-FFF2-40B4-BE49-F238E27FC236}">
              <a16:creationId xmlns:a16="http://schemas.microsoft.com/office/drawing/2014/main" id="{FDAD542E-C43E-8909-8603-94A0E47D6839}"/>
            </a:ext>
          </a:extLst>
        </p:cNvPr>
        <p:cNvGrpSpPr/>
        <p:nvPr/>
      </p:nvGrpSpPr>
      <p:grpSpPr>
        <a:xfrm>
          <a:off x="0" y="0"/>
          <a:ext cx="0" cy="0"/>
          <a:chOff x="0" y="0"/>
          <a:chExt cx="0" cy="0"/>
        </a:xfrm>
      </p:grpSpPr>
      <p:sp>
        <p:nvSpPr>
          <p:cNvPr id="1428" name="Google Shape;1428;gd1bf8d60a4_0_0:notes">
            <a:extLst>
              <a:ext uri="{FF2B5EF4-FFF2-40B4-BE49-F238E27FC236}">
                <a16:creationId xmlns:a16="http://schemas.microsoft.com/office/drawing/2014/main" id="{5C3F04BD-ACCB-24FF-F8CD-FB9B91972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a:extLst>
              <a:ext uri="{FF2B5EF4-FFF2-40B4-BE49-F238E27FC236}">
                <a16:creationId xmlns:a16="http://schemas.microsoft.com/office/drawing/2014/main" id="{5756538E-BFAD-780D-051A-7834125A22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33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CA6634CA-D475-834F-010E-661921254F42}"/>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05376FEF-3FD6-A742-8CFF-A490E51F90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BE5D9873-D8FB-6986-EAB6-99450BCAA1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53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1442FED0-B97D-776B-DAC1-BBDB69474C53}"/>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D42E92D1-9E60-522B-4685-9E04E7A3FA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B9AB0EDB-D6BE-2DE7-0AFF-6B58FF3843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802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5D1F6FD-1D8C-E4F4-FFF6-97EDCFAC3EEB}"/>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02D29618-D140-8C11-480B-603688513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82EA754C-BE64-0862-39C5-674FAC6E4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23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F7242402-CBA4-CA16-9FDA-23C48A6E1C84}"/>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156CD673-007C-EC9A-3EA0-0E80E798B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737140D1-E9C5-A4D0-3E33-5AB1ED142F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73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9F843B22-EEA9-7391-7794-5BF17C5569C5}"/>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BED1C2C0-40F7-953D-0838-D021A1C9F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0940BD93-2EA5-800A-98E8-E9A9779A3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426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BAB1641F-6863-5BAF-2B3A-698A71AABA5B}"/>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01151ECD-D773-E25B-92C8-C14F2DF9D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BCECACC-0CF8-94A5-A3EA-A787672276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BB46A6A8-5A57-E29B-A049-9E503F484BFA}"/>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E52D646E-93F6-082C-8661-6D36FE1D04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E5E91511-5C2E-DDCB-3D56-7A4EC5F532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554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6D36FED4-F520-FD54-D835-6476B79FEFEC}"/>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D4B79AFE-CC70-1B98-782B-13EA387B8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ECF750D1-A904-99C9-1A04-48801B2328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290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29420467-7764-2B6B-E625-AB7E01B4F375}"/>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B413D618-A55C-7294-9D8B-358DBA9C5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7218071E-65C0-2B4A-9B40-F564D9A50B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012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36BDE1E5-369A-3D32-56CF-2149AF45EC5D}"/>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FDFC843E-568F-0147-578F-FEF50023CF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5F0E6BA9-40E5-1A4F-327D-4D27827526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8964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81D73AA-23AF-662A-8274-45B5B7E86A9D}"/>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374C9DFE-BDC0-706D-AC2D-1CF3872860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F09B0374-4FB0-7FC7-5D8D-7D1B7C539B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079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011911A6-B404-01FF-9CB9-DD9D3D6F79BF}"/>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CE95ADB1-36A9-6B49-C17C-4364C32C2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CD0FA53A-CC2F-8B94-0D17-8112351C40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59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9E553DC-894C-1285-575C-8A7D82035091}"/>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FDA2856E-6014-EB7B-5E96-8996BB8F27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26AEE2AA-079E-549E-75A3-8E3C0165B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636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453F7C8B-AA6B-41CA-F3C3-E89B87D99EB9}"/>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59787F15-D711-923B-4766-EC529C1DD5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DBBD7594-3AE6-047D-2CBD-ADCA00B920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801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1F9863D-B8A3-7780-2C5A-BE8965C45D99}"/>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3E551B53-4EAA-5D25-0EF0-89EA29B5D6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6191140E-2F3D-6B86-5DB9-744ABF3C4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600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FC16E8F2-AB41-1524-03A3-9C4E972BBA2E}"/>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94BEFBAB-9106-A03A-8096-D1744D7FE9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E0568400-5758-BB3E-D7A7-F2946C15E0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78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A3E260BE-419A-DF42-7633-37F3B6EE5042}"/>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32947DDE-E1AA-DF55-5716-2277A03867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FE622435-FA87-A3D2-CA77-5F92CD5AEC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924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5F64E4E3-B6F0-BA69-D700-A66292604D54}"/>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E6FCDDCF-23D5-A881-2C3E-3EC1C8646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980182FE-8F1B-EE61-A32D-865C4FDD0B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92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442342E-EDFC-3A1A-43AF-B793A0195F60}"/>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477E89DD-6B1C-6620-21C5-78DD492917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DDFDC1B0-BF3B-F44B-B915-A12775A525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9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48F738F5-D3B0-CAD7-6209-86CB40E52CA8}"/>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DB4E1379-9C0F-FADF-78C2-9C34C2029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FC8C410A-0FD1-0E89-DB91-2EE2A4851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3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ECE3CBAD-0330-3EA7-68DF-DF3526BB147E}"/>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AFAA9717-60C4-896C-1954-F9AE5A9391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6D73E666-B5E8-A599-E79F-0D3F4F92DF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85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455490A0-58D2-76EB-2868-51CC1DB59974}"/>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3A7CA276-7268-E0E5-070E-8CE61AA73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E63A6388-86CC-A957-CBEC-73523D88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80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0C075E5D-F8F5-6BD5-5143-3B07E16D4878}"/>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FFE696F3-2E88-CF79-D1DD-A355254188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A0D6F169-A357-9BB1-5A90-1BD0190CB4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18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5DABD820-2BC8-B28F-99E2-989F6681E526}"/>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ECE45CE5-6712-B7F1-4D81-B9740303F6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87114B2-AFC3-71DF-104F-0E242DFC4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77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260A4647-FF00-C40C-4D75-8202685D4244}"/>
              </a:ext>
            </a:extLst>
          </p:cNvPr>
          <p:cNvSpPr>
            <a:spLocks noGrp="1"/>
          </p:cNvSpPr>
          <p:nvPr>
            <p:ph type="ftr" sz="quarter" idx="10"/>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458F56AD-00AD-27D8-B183-1F060165ECC5}"/>
              </a:ext>
            </a:extLst>
          </p:cNvPr>
          <p:cNvSpPr>
            <a:spLocks noGrp="1"/>
          </p:cNvSpPr>
          <p:nvPr>
            <p:ph type="ftr" sz="quarter" idx="10"/>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
        <p:nvSpPr>
          <p:cNvPr id="2" name="Footer Placeholder 1">
            <a:extLst>
              <a:ext uri="{FF2B5EF4-FFF2-40B4-BE49-F238E27FC236}">
                <a16:creationId xmlns:a16="http://schemas.microsoft.com/office/drawing/2014/main" id="{0DD9B2B7-1CD7-378A-3839-C797CBD0B34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0" r:id="rId3"/>
    <p:sldLayoutId id="2147483672" r:id="rId4"/>
    <p:sldLayoutId id="2147483676" r:id="rId5"/>
    <p:sldLayoutId id="2147483677"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java-util-random-class-java/"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a:extLst>
            <a:ext uri="{FF2B5EF4-FFF2-40B4-BE49-F238E27FC236}">
              <a16:creationId xmlns:a16="http://schemas.microsoft.com/office/drawing/2014/main" id="{4F9802A0-3AD0-2E0E-D76D-3EAAA194CC76}"/>
            </a:ext>
          </a:extLst>
        </p:cNvPr>
        <p:cNvGrpSpPr/>
        <p:nvPr/>
      </p:nvGrpSpPr>
      <p:grpSpPr>
        <a:xfrm>
          <a:off x="0" y="0"/>
          <a:ext cx="0" cy="0"/>
          <a:chOff x="0" y="0"/>
          <a:chExt cx="0" cy="0"/>
        </a:xfrm>
      </p:grpSpPr>
      <p:grpSp>
        <p:nvGrpSpPr>
          <p:cNvPr id="1433" name="Google Shape;1433;p35">
            <a:extLst>
              <a:ext uri="{FF2B5EF4-FFF2-40B4-BE49-F238E27FC236}">
                <a16:creationId xmlns:a16="http://schemas.microsoft.com/office/drawing/2014/main" id="{CB7E019D-75FE-DBCF-E5DA-E8560C9C68B3}"/>
              </a:ext>
            </a:extLst>
          </p:cNvPr>
          <p:cNvGrpSpPr/>
          <p:nvPr/>
        </p:nvGrpSpPr>
        <p:grpSpPr>
          <a:xfrm>
            <a:off x="1096850" y="3242811"/>
            <a:ext cx="3936683" cy="134070"/>
            <a:chOff x="1096850" y="3242811"/>
            <a:chExt cx="3936683" cy="134070"/>
          </a:xfrm>
        </p:grpSpPr>
        <p:cxnSp>
          <p:nvCxnSpPr>
            <p:cNvPr id="1434" name="Google Shape;1434;p35">
              <a:extLst>
                <a:ext uri="{FF2B5EF4-FFF2-40B4-BE49-F238E27FC236}">
                  <a16:creationId xmlns:a16="http://schemas.microsoft.com/office/drawing/2014/main" id="{1AE2152D-8749-5639-F8AF-7EBFE5EEC23F}"/>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a:extLst>
                <a:ext uri="{FF2B5EF4-FFF2-40B4-BE49-F238E27FC236}">
                  <a16:creationId xmlns:a16="http://schemas.microsoft.com/office/drawing/2014/main" id="{A50DDE5A-DDF2-D62D-C186-BD672155B8BA}"/>
                </a:ext>
              </a:extLst>
            </p:cNvPr>
            <p:cNvGrpSpPr/>
            <p:nvPr/>
          </p:nvGrpSpPr>
          <p:grpSpPr>
            <a:xfrm>
              <a:off x="4899464" y="3242811"/>
              <a:ext cx="134070" cy="134070"/>
              <a:chOff x="8382514" y="1084976"/>
              <a:chExt cx="265800" cy="265800"/>
            </a:xfrm>
          </p:grpSpPr>
          <p:sp>
            <p:nvSpPr>
              <p:cNvPr id="1436" name="Google Shape;1436;p35">
                <a:extLst>
                  <a:ext uri="{FF2B5EF4-FFF2-40B4-BE49-F238E27FC236}">
                    <a16:creationId xmlns:a16="http://schemas.microsoft.com/office/drawing/2014/main" id="{C22476AF-D0AB-E6C0-F343-7C68C50897BA}"/>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a:extLst>
                  <a:ext uri="{FF2B5EF4-FFF2-40B4-BE49-F238E27FC236}">
                    <a16:creationId xmlns:a16="http://schemas.microsoft.com/office/drawing/2014/main" id="{D4C80DF5-DA31-5CD4-CBF7-1EA0B6D73670}"/>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2" name="Google Shape;1432;p35">
            <a:extLst>
              <a:ext uri="{FF2B5EF4-FFF2-40B4-BE49-F238E27FC236}">
                <a16:creationId xmlns:a16="http://schemas.microsoft.com/office/drawing/2014/main" id="{69DF6C1E-C5DF-3953-5114-7D3C522E329F}"/>
              </a:ext>
            </a:extLst>
          </p:cNvPr>
          <p:cNvSpPr txBox="1">
            <a:spLocks noGrp="1"/>
          </p:cNvSpPr>
          <p:nvPr>
            <p:ph type="ctrTitle"/>
          </p:nvPr>
        </p:nvSpPr>
        <p:spPr>
          <a:xfrm>
            <a:off x="992498" y="12508"/>
            <a:ext cx="6974700" cy="2456993"/>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کارگاه برنامه نویسی پیشرفته</a:t>
            </a:r>
            <a:br>
              <a:rPr lang="fa-IR" dirty="0">
                <a:solidFill>
                  <a:srgbClr val="D9A115"/>
                </a:solidFill>
                <a:cs typeface="B Roya" panose="00000400000000000000" pitchFamily="2" charset="-78"/>
              </a:rPr>
            </a:br>
            <a:r>
              <a:rPr lang="fa-IR" sz="2000" b="0" dirty="0">
                <a:solidFill>
                  <a:srgbClr val="C39113"/>
                </a:solidFill>
                <a:cs typeface="B Zar" panose="00000400000000000000" pitchFamily="2" charset="-78"/>
              </a:rPr>
              <a:t>دستورکار 4</a:t>
            </a:r>
            <a:r>
              <a:rPr lang="fa-IR" b="0" dirty="0">
                <a:solidFill>
                  <a:srgbClr val="EDA333"/>
                </a:solidFill>
                <a:cs typeface="B Zar" panose="00000400000000000000" pitchFamily="2" charset="-78"/>
              </a:rPr>
              <a:t> </a:t>
            </a:r>
            <a:endParaRPr b="0" dirty="0">
              <a:solidFill>
                <a:srgbClr val="EDA333"/>
              </a:solidFill>
              <a:cs typeface="B Zar" panose="00000400000000000000" pitchFamily="2" charset="-78"/>
            </a:endParaRPr>
          </a:p>
        </p:txBody>
      </p:sp>
      <p:grpSp>
        <p:nvGrpSpPr>
          <p:cNvPr id="1438" name="Google Shape;1438;p35">
            <a:extLst>
              <a:ext uri="{FF2B5EF4-FFF2-40B4-BE49-F238E27FC236}">
                <a16:creationId xmlns:a16="http://schemas.microsoft.com/office/drawing/2014/main" id="{8D234594-262E-A35A-2633-99D71A377B37}"/>
              </a:ext>
            </a:extLst>
          </p:cNvPr>
          <p:cNvGrpSpPr/>
          <p:nvPr/>
        </p:nvGrpSpPr>
        <p:grpSpPr>
          <a:xfrm>
            <a:off x="8017432" y="-313900"/>
            <a:ext cx="134070" cy="1891362"/>
            <a:chOff x="8017432" y="-313900"/>
            <a:chExt cx="134070" cy="1891362"/>
          </a:xfrm>
        </p:grpSpPr>
        <p:sp>
          <p:nvSpPr>
            <p:cNvPr id="1439" name="Google Shape;1439;p35">
              <a:extLst>
                <a:ext uri="{FF2B5EF4-FFF2-40B4-BE49-F238E27FC236}">
                  <a16:creationId xmlns:a16="http://schemas.microsoft.com/office/drawing/2014/main" id="{EAB8B7A6-CEA7-A71C-5C67-8E856C6A8E8E}"/>
                </a:ext>
              </a:extLst>
            </p:cNvPr>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a:extLst>
                <a:ext uri="{FF2B5EF4-FFF2-40B4-BE49-F238E27FC236}">
                  <a16:creationId xmlns:a16="http://schemas.microsoft.com/office/drawing/2014/main" id="{95B33CD5-4490-20C6-A383-8E52FAFF7C6F}"/>
                </a:ext>
              </a:extLst>
            </p:cNvPr>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a:extLst>
                <a:ext uri="{FF2B5EF4-FFF2-40B4-BE49-F238E27FC236}">
                  <a16:creationId xmlns:a16="http://schemas.microsoft.com/office/drawing/2014/main" id="{7D8AE23B-72FC-3AB1-68FB-93D7B1A8664D}"/>
                </a:ext>
              </a:extLst>
            </p:cNvPr>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a:extLst>
              <a:ext uri="{FF2B5EF4-FFF2-40B4-BE49-F238E27FC236}">
                <a16:creationId xmlns:a16="http://schemas.microsoft.com/office/drawing/2014/main" id="{76681732-C34F-0E6C-E3D8-43E2D0CB942F}"/>
              </a:ext>
            </a:extLst>
          </p:cNvPr>
          <p:cNvGrpSpPr/>
          <p:nvPr/>
        </p:nvGrpSpPr>
        <p:grpSpPr>
          <a:xfrm>
            <a:off x="6309526" y="957475"/>
            <a:ext cx="3504715" cy="5119205"/>
            <a:chOff x="6309526" y="836950"/>
            <a:chExt cx="3504715" cy="5119205"/>
          </a:xfrm>
        </p:grpSpPr>
        <p:sp>
          <p:nvSpPr>
            <p:cNvPr id="1443" name="Google Shape;1443;p35">
              <a:extLst>
                <a:ext uri="{FF2B5EF4-FFF2-40B4-BE49-F238E27FC236}">
                  <a16:creationId xmlns:a16="http://schemas.microsoft.com/office/drawing/2014/main" id="{FCA92E15-2C31-6D60-75EA-62FD6B1E7E7C}"/>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a:extLst>
                <a:ext uri="{FF2B5EF4-FFF2-40B4-BE49-F238E27FC236}">
                  <a16:creationId xmlns:a16="http://schemas.microsoft.com/office/drawing/2014/main" id="{43BBFF8D-A133-80F4-1F4F-7A1530C8E0F7}"/>
                </a:ext>
              </a:extLst>
            </p:cNvPr>
            <p:cNvGrpSpPr/>
            <p:nvPr/>
          </p:nvGrpSpPr>
          <p:grpSpPr>
            <a:xfrm>
              <a:off x="7728436" y="3524084"/>
              <a:ext cx="134004" cy="134004"/>
              <a:chOff x="8356813" y="1074288"/>
              <a:chExt cx="351900" cy="351900"/>
            </a:xfrm>
          </p:grpSpPr>
          <p:sp>
            <p:nvSpPr>
              <p:cNvPr id="1445" name="Google Shape;1445;p35">
                <a:extLst>
                  <a:ext uri="{FF2B5EF4-FFF2-40B4-BE49-F238E27FC236}">
                    <a16:creationId xmlns:a16="http://schemas.microsoft.com/office/drawing/2014/main" id="{BF4C181E-0273-B2DA-7D72-1CD2D276207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a:extLst>
                  <a:ext uri="{FF2B5EF4-FFF2-40B4-BE49-F238E27FC236}">
                    <a16:creationId xmlns:a16="http://schemas.microsoft.com/office/drawing/2014/main" id="{5B3E08CA-4F03-9644-EFA6-97F94C9CCC2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a:extLst>
                <a:ext uri="{FF2B5EF4-FFF2-40B4-BE49-F238E27FC236}">
                  <a16:creationId xmlns:a16="http://schemas.microsoft.com/office/drawing/2014/main" id="{A9E66C7C-9D6B-F7F7-4297-7AEC76A9023A}"/>
                </a:ext>
              </a:extLst>
            </p:cNvPr>
            <p:cNvGrpSpPr/>
            <p:nvPr/>
          </p:nvGrpSpPr>
          <p:grpSpPr>
            <a:xfrm>
              <a:off x="7344361" y="3150259"/>
              <a:ext cx="134004" cy="134004"/>
              <a:chOff x="8356813" y="1074288"/>
              <a:chExt cx="351900" cy="351900"/>
            </a:xfrm>
          </p:grpSpPr>
          <p:sp>
            <p:nvSpPr>
              <p:cNvPr id="1448" name="Google Shape;1448;p35">
                <a:extLst>
                  <a:ext uri="{FF2B5EF4-FFF2-40B4-BE49-F238E27FC236}">
                    <a16:creationId xmlns:a16="http://schemas.microsoft.com/office/drawing/2014/main" id="{82BBF0A0-1633-8A76-B01C-CE889C89CEC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a:extLst>
                  <a:ext uri="{FF2B5EF4-FFF2-40B4-BE49-F238E27FC236}">
                    <a16:creationId xmlns:a16="http://schemas.microsoft.com/office/drawing/2014/main" id="{6A2DE375-A685-81B3-FDA8-1AC7002C0B6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a:extLst>
                <a:ext uri="{FF2B5EF4-FFF2-40B4-BE49-F238E27FC236}">
                  <a16:creationId xmlns:a16="http://schemas.microsoft.com/office/drawing/2014/main" id="{7B149E3E-6509-F573-3A9E-A2B2D96A525A}"/>
                </a:ext>
              </a:extLst>
            </p:cNvPr>
            <p:cNvGrpSpPr/>
            <p:nvPr/>
          </p:nvGrpSpPr>
          <p:grpSpPr>
            <a:xfrm>
              <a:off x="8337811" y="2464059"/>
              <a:ext cx="134004" cy="134004"/>
              <a:chOff x="8356813" y="1074288"/>
              <a:chExt cx="351900" cy="351900"/>
            </a:xfrm>
          </p:grpSpPr>
          <p:sp>
            <p:nvSpPr>
              <p:cNvPr id="1451" name="Google Shape;1451;p35">
                <a:extLst>
                  <a:ext uri="{FF2B5EF4-FFF2-40B4-BE49-F238E27FC236}">
                    <a16:creationId xmlns:a16="http://schemas.microsoft.com/office/drawing/2014/main" id="{453C2B56-45B6-CB0B-7A18-4692052DBBB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a:extLst>
                  <a:ext uri="{FF2B5EF4-FFF2-40B4-BE49-F238E27FC236}">
                    <a16:creationId xmlns:a16="http://schemas.microsoft.com/office/drawing/2014/main" id="{D127BD02-8BA8-6597-C2B7-F087FCDED6D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a:extLst>
                <a:ext uri="{FF2B5EF4-FFF2-40B4-BE49-F238E27FC236}">
                  <a16:creationId xmlns:a16="http://schemas.microsoft.com/office/drawing/2014/main" id="{B86EA034-82D8-F9F7-0B8F-A3F56E466CFB}"/>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BC1FB244-D7F7-3AD2-A27B-71FC294DD3C2}"/>
              </a:ext>
            </a:extLst>
          </p:cNvPr>
          <p:cNvSpPr/>
          <p:nvPr/>
        </p:nvSpPr>
        <p:spPr>
          <a:xfrm>
            <a:off x="0" y="2603504"/>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191B873D-2E6B-B857-F8D0-5F758D8FABE3}"/>
              </a:ext>
            </a:extLst>
          </p:cNvPr>
          <p:cNvGrpSpPr/>
          <p:nvPr/>
        </p:nvGrpSpPr>
        <p:grpSpPr>
          <a:xfrm>
            <a:off x="3701377" y="4320486"/>
            <a:ext cx="1741245" cy="621330"/>
            <a:chOff x="9190651" y="3208961"/>
            <a:chExt cx="2402122" cy="844673"/>
          </a:xfrm>
        </p:grpSpPr>
        <p:pic>
          <p:nvPicPr>
            <p:cNvPr id="3" name="Picture 2" descr="Amirkabir University of Technology - Department of Computer Engineering">
              <a:extLst>
                <a:ext uri="{FF2B5EF4-FFF2-40B4-BE49-F238E27FC236}">
                  <a16:creationId xmlns:a16="http://schemas.microsoft.com/office/drawing/2014/main" id="{607B8676-7C1D-6856-29C1-34631E94E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4" name="Picture 6" descr="Amirkabir University of Technology - Vice Chancellor for Academic Affairs">
              <a:extLst>
                <a:ext uri="{FF2B5EF4-FFF2-40B4-BE49-F238E27FC236}">
                  <a16:creationId xmlns:a16="http://schemas.microsoft.com/office/drawing/2014/main" id="{A7501B47-D9E5-3FE3-41E1-7B3361AC9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86CAEBE9-51BC-F0B1-B520-E857F3617D64}"/>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F0C191C0-A050-6885-100C-11D86662452C}"/>
              </a:ext>
            </a:extLst>
          </p:cNvPr>
          <p:cNvSpPr txBox="1"/>
          <p:nvPr/>
        </p:nvSpPr>
        <p:spPr>
          <a:xfrm>
            <a:off x="1772563" y="3101221"/>
            <a:ext cx="5638800" cy="923330"/>
          </a:xfrm>
          <a:prstGeom prst="rect">
            <a:avLst/>
          </a:prstGeom>
          <a:noFill/>
        </p:spPr>
        <p:txBody>
          <a:bodyPr wrap="square" rtlCol="0">
            <a:spAutoFit/>
          </a:bodyPr>
          <a:lstStyle/>
          <a:p>
            <a:pPr algn="ctr" rtl="1"/>
            <a:r>
              <a:rPr lang="ar-SA" sz="1800" dirty="0">
                <a:solidFill>
                  <a:schemeClr val="bg1"/>
                </a:solidFill>
                <a:cs typeface="B Nazanin" panose="00000400000000000000" pitchFamily="2" charset="-78"/>
              </a:rPr>
              <a:t>آشنایی با ک</a:t>
            </a:r>
            <a:r>
              <a:rPr lang="fa-IR" sz="1800" dirty="0">
                <a:solidFill>
                  <a:schemeClr val="bg1"/>
                </a:solidFill>
                <a:cs typeface="B Nazanin" panose="00000400000000000000" pitchFamily="2" charset="-78"/>
              </a:rPr>
              <a:t>لاس </a:t>
            </a:r>
            <a:r>
              <a:rPr lang="ar-SA" sz="1800" dirty="0">
                <a:solidFill>
                  <a:schemeClr val="bg1"/>
                </a:solidFill>
                <a:cs typeface="B Nazanin" panose="00000400000000000000" pitchFamily="2" charset="-78"/>
              </a:rPr>
              <a:t>های تغییرناپذیر</a:t>
            </a:r>
            <a:endParaRPr lang="fa-IR" sz="1800" dirty="0">
              <a:solidFill>
                <a:schemeClr val="bg1"/>
              </a:solidFill>
              <a:cs typeface="B Nazanin" panose="00000400000000000000" pitchFamily="2" charset="-78"/>
            </a:endParaRPr>
          </a:p>
          <a:p>
            <a:pPr algn="ctr" rtl="1"/>
            <a:r>
              <a:rPr lang="fa-IR" sz="1800" dirty="0">
                <a:solidFill>
                  <a:schemeClr val="accent4"/>
                </a:solidFill>
                <a:cs typeface="B Nazanin" panose="00000400000000000000" pitchFamily="2" charset="-78"/>
              </a:rPr>
              <a:t>کالکشن ها در </a:t>
            </a:r>
            <a:r>
              <a:rPr lang="en-US" sz="1800" dirty="0">
                <a:solidFill>
                  <a:schemeClr val="accent4"/>
                </a:solidFill>
                <a:cs typeface="B Nazanin" panose="00000400000000000000" pitchFamily="2" charset="-78"/>
              </a:rPr>
              <a:t>Java</a:t>
            </a:r>
            <a:r>
              <a:rPr lang="fa-IR" sz="1800" dirty="0">
                <a:solidFill>
                  <a:schemeClr val="accent4"/>
                </a:solidFill>
                <a:cs typeface="B Nazanin" panose="00000400000000000000" pitchFamily="2" charset="-78"/>
              </a:rPr>
              <a:t> و انواع آن</a:t>
            </a:r>
            <a:endParaRPr lang="en-US" sz="1800" dirty="0">
              <a:solidFill>
                <a:schemeClr val="accent4"/>
              </a:solidFill>
              <a:cs typeface="B Nazanin" panose="00000400000000000000" pitchFamily="2" charset="-78"/>
            </a:endParaRPr>
          </a:p>
          <a:p>
            <a:pPr algn="ctr" rtl="1"/>
            <a:r>
              <a:rPr lang="fa-IR" sz="1800" dirty="0">
                <a:solidFill>
                  <a:schemeClr val="accent4"/>
                </a:solidFill>
                <a:cs typeface="B Nazanin" panose="00000400000000000000" pitchFamily="2" charset="-78"/>
              </a:rPr>
              <a:t>معرفی </a:t>
            </a:r>
            <a:r>
              <a:rPr lang="en-US" sz="1800" dirty="0">
                <a:solidFill>
                  <a:schemeClr val="accent4"/>
                </a:solidFill>
                <a:cs typeface="B Nazanin" panose="00000400000000000000" pitchFamily="2" charset="-78"/>
              </a:rPr>
              <a:t>Iterator</a:t>
            </a:r>
          </a:p>
        </p:txBody>
      </p:sp>
    </p:spTree>
    <p:extLst>
      <p:ext uri="{BB962C8B-B14F-4D97-AF65-F5344CB8AC3E}">
        <p14:creationId xmlns:p14="http://schemas.microsoft.com/office/powerpoint/2010/main" val="211208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E299B3BB-0C5B-F5B8-ADB7-425E4C26BD8D}"/>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D63214E7-1C8F-F76A-3E6A-93AA9FC0D718}"/>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ArrayList</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A9E185C4-DEBA-6D84-F519-E925F32FF091}"/>
              </a:ext>
            </a:extLst>
          </p:cNvPr>
          <p:cNvSpPr txBox="1"/>
          <p:nvPr/>
        </p:nvSpPr>
        <p:spPr>
          <a:xfrm>
            <a:off x="1173480" y="1024192"/>
            <a:ext cx="7195817" cy="707886"/>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در حال حاضر </a:t>
            </a:r>
            <a:r>
              <a:rPr lang="en-US" sz="2000" dirty="0">
                <a:latin typeface="Gill Sans MT" panose="020B0502020104020203" pitchFamily="34" charset="0"/>
                <a:cs typeface="B Nazanin" panose="00000400000000000000" pitchFamily="2" charset="-78"/>
              </a:rPr>
              <a:t> Arraylist </a:t>
            </a:r>
            <a:r>
              <a:rPr lang="fa-IR" sz="2000" dirty="0">
                <a:latin typeface="Gill Sans MT" panose="020B0502020104020203" pitchFamily="34" charset="0"/>
                <a:cs typeface="B Nazanin" panose="00000400000000000000" pitchFamily="2" charset="-78"/>
              </a:rPr>
              <a:t>ما خالی است و اندازه ی آن صفر است. برای قرار دادن یک شئ در آن، از متد </a:t>
            </a:r>
            <a:r>
              <a:rPr lang="en-US" sz="2000" dirty="0">
                <a:latin typeface="Gill Sans MT" panose="020B0502020104020203" pitchFamily="34" charset="0"/>
                <a:cs typeface="B Nazanin" panose="00000400000000000000" pitchFamily="2" charset="-78"/>
              </a:rPr>
              <a:t> add</a:t>
            </a:r>
            <a:r>
              <a:rPr lang="fa-IR" sz="2000" dirty="0">
                <a:latin typeface="Gill Sans MT" panose="020B0502020104020203" pitchFamily="34" charset="0"/>
                <a:cs typeface="B Nazanin" panose="00000400000000000000" pitchFamily="2" charset="-78"/>
              </a:rPr>
              <a:t>استفاده میکنیم :</a:t>
            </a:r>
          </a:p>
        </p:txBody>
      </p:sp>
      <p:sp>
        <p:nvSpPr>
          <p:cNvPr id="2" name="TextBox 1">
            <a:extLst>
              <a:ext uri="{FF2B5EF4-FFF2-40B4-BE49-F238E27FC236}">
                <a16:creationId xmlns:a16="http://schemas.microsoft.com/office/drawing/2014/main" id="{01AF9558-4C5E-3BAE-7549-963376434489}"/>
              </a:ext>
            </a:extLst>
          </p:cNvPr>
          <p:cNvSpPr txBox="1"/>
          <p:nvPr/>
        </p:nvSpPr>
        <p:spPr>
          <a:xfrm>
            <a:off x="1046773" y="3260846"/>
            <a:ext cx="7322525" cy="707886"/>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حال تصور کنید نیاز داریم شئ ای که در خانه‌ی اول </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قرار دارد را دریافت کنیم. برای این کار باید خانه‌ی با اندیس صفر را دریافت کنیم</a:t>
            </a:r>
          </a:p>
        </p:txBody>
      </p:sp>
      <p:pic>
        <p:nvPicPr>
          <p:cNvPr id="5" name="Picture 4">
            <a:extLst>
              <a:ext uri="{FF2B5EF4-FFF2-40B4-BE49-F238E27FC236}">
                <a16:creationId xmlns:a16="http://schemas.microsoft.com/office/drawing/2014/main" id="{B91CE93E-F5B1-8C88-A259-902B880EAF18}"/>
              </a:ext>
            </a:extLst>
          </p:cNvPr>
          <p:cNvPicPr>
            <a:picLocks noChangeAspect="1"/>
          </p:cNvPicPr>
          <p:nvPr/>
        </p:nvPicPr>
        <p:blipFill>
          <a:blip r:embed="rId3"/>
          <a:stretch>
            <a:fillRect/>
          </a:stretch>
        </p:blipFill>
        <p:spPr>
          <a:xfrm>
            <a:off x="1046772" y="1563502"/>
            <a:ext cx="1571271" cy="430768"/>
          </a:xfrm>
          <a:prstGeom prst="rect">
            <a:avLst/>
          </a:prstGeom>
        </p:spPr>
      </p:pic>
      <p:pic>
        <p:nvPicPr>
          <p:cNvPr id="7" name="Picture 6">
            <a:extLst>
              <a:ext uri="{FF2B5EF4-FFF2-40B4-BE49-F238E27FC236}">
                <a16:creationId xmlns:a16="http://schemas.microsoft.com/office/drawing/2014/main" id="{19CF074F-191B-CA66-39F2-4805EB8F606A}"/>
              </a:ext>
            </a:extLst>
          </p:cNvPr>
          <p:cNvPicPr>
            <a:picLocks noChangeAspect="1"/>
          </p:cNvPicPr>
          <p:nvPr/>
        </p:nvPicPr>
        <p:blipFill>
          <a:blip r:embed="rId4"/>
          <a:stretch>
            <a:fillRect/>
          </a:stretch>
        </p:blipFill>
        <p:spPr>
          <a:xfrm>
            <a:off x="1046772" y="2751361"/>
            <a:ext cx="1333500" cy="304264"/>
          </a:xfrm>
          <a:prstGeom prst="rect">
            <a:avLst/>
          </a:prstGeom>
        </p:spPr>
      </p:pic>
      <p:sp>
        <p:nvSpPr>
          <p:cNvPr id="8" name="TextBox 7">
            <a:extLst>
              <a:ext uri="{FF2B5EF4-FFF2-40B4-BE49-F238E27FC236}">
                <a16:creationId xmlns:a16="http://schemas.microsoft.com/office/drawing/2014/main" id="{A51C13EB-233A-C429-3698-551C550F3B92}"/>
              </a:ext>
            </a:extLst>
          </p:cNvPr>
          <p:cNvSpPr txBox="1"/>
          <p:nvPr/>
        </p:nvSpPr>
        <p:spPr>
          <a:xfrm>
            <a:off x="944880" y="2142519"/>
            <a:ext cx="7424417" cy="707886"/>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در بعضی مواقع میخواهیم شئ</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ای که اضافه میکنیم، با شئ</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ای در درون</a:t>
            </a:r>
            <a:r>
              <a:rPr lang="en-US" sz="2000" dirty="0">
                <a:latin typeface="Gill Sans MT" panose="020B0502020104020203" pitchFamily="34" charset="0"/>
                <a:cs typeface="B Nazanin" panose="00000400000000000000" pitchFamily="2" charset="-78"/>
              </a:rPr>
              <a:t>Arraylist </a:t>
            </a:r>
            <a:r>
              <a:rPr lang="fa-IR" sz="2000" dirty="0">
                <a:latin typeface="Gill Sans MT" panose="020B0502020104020203" pitchFamily="34" charset="0"/>
                <a:cs typeface="B Nazanin" panose="00000400000000000000" pitchFamily="2" charset="-78"/>
              </a:rPr>
              <a:t> جایگزین شود . برای اینکار باید از از متد </a:t>
            </a:r>
            <a:r>
              <a:rPr lang="en-US" sz="2000" dirty="0">
                <a:latin typeface="Gill Sans MT" panose="020B0502020104020203" pitchFamily="34" charset="0"/>
                <a:cs typeface="B Nazanin" panose="00000400000000000000" pitchFamily="2" charset="-78"/>
              </a:rPr>
              <a:t>set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استفاده نمود.</a:t>
            </a:r>
          </a:p>
        </p:txBody>
      </p:sp>
      <p:pic>
        <p:nvPicPr>
          <p:cNvPr id="10" name="Picture 9">
            <a:extLst>
              <a:ext uri="{FF2B5EF4-FFF2-40B4-BE49-F238E27FC236}">
                <a16:creationId xmlns:a16="http://schemas.microsoft.com/office/drawing/2014/main" id="{14FAD7C7-7FDF-5E3E-5B35-B24574D4D828}"/>
              </a:ext>
            </a:extLst>
          </p:cNvPr>
          <p:cNvPicPr>
            <a:picLocks noChangeAspect="1"/>
          </p:cNvPicPr>
          <p:nvPr/>
        </p:nvPicPr>
        <p:blipFill>
          <a:blip r:embed="rId5"/>
          <a:stretch>
            <a:fillRect/>
          </a:stretch>
        </p:blipFill>
        <p:spPr>
          <a:xfrm>
            <a:off x="1046772" y="3968732"/>
            <a:ext cx="2421083" cy="293897"/>
          </a:xfrm>
          <a:prstGeom prst="rect">
            <a:avLst/>
          </a:prstGeom>
        </p:spPr>
      </p:pic>
    </p:spTree>
    <p:extLst>
      <p:ext uri="{BB962C8B-B14F-4D97-AF65-F5344CB8AC3E}">
        <p14:creationId xmlns:p14="http://schemas.microsoft.com/office/powerpoint/2010/main" val="121699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04E88F24-C196-18F6-86C0-B83235674812}"/>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BF156D9F-9292-2A73-4A46-53795AB0A86E}"/>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ArrayList</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FC019091-B1C3-95D3-3DC3-FB9B2F6AC7E6}"/>
              </a:ext>
            </a:extLst>
          </p:cNvPr>
          <p:cNvSpPr txBox="1"/>
          <p:nvPr/>
        </p:nvSpPr>
        <p:spPr>
          <a:xfrm>
            <a:off x="1046772" y="1024192"/>
            <a:ext cx="7322525" cy="400110"/>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برای حذف کردن یک شئ از متد </a:t>
            </a:r>
            <a:r>
              <a:rPr lang="en-US" sz="2000" dirty="0">
                <a:latin typeface="Gill Sans MT" panose="020B0502020104020203" pitchFamily="34" charset="0"/>
                <a:cs typeface="B Nazanin" panose="00000400000000000000" pitchFamily="2" charset="-78"/>
              </a:rPr>
              <a:t>remove </a:t>
            </a:r>
            <a:r>
              <a:rPr lang="fa-IR" sz="2000" dirty="0">
                <a:latin typeface="Gill Sans MT" panose="020B0502020104020203" pitchFamily="34" charset="0"/>
                <a:cs typeface="B Nazanin" panose="00000400000000000000" pitchFamily="2" charset="-78"/>
              </a:rPr>
              <a:t> استفاده میکنیم.</a:t>
            </a:r>
          </a:p>
        </p:txBody>
      </p:sp>
      <p:sp>
        <p:nvSpPr>
          <p:cNvPr id="2" name="TextBox 1">
            <a:extLst>
              <a:ext uri="{FF2B5EF4-FFF2-40B4-BE49-F238E27FC236}">
                <a16:creationId xmlns:a16="http://schemas.microsoft.com/office/drawing/2014/main" id="{B9D04FAC-FF2C-F6FF-B115-5AEF7A4071DD}"/>
              </a:ext>
            </a:extLst>
          </p:cNvPr>
          <p:cNvSpPr txBox="1"/>
          <p:nvPr/>
        </p:nvSpPr>
        <p:spPr>
          <a:xfrm>
            <a:off x="1046771" y="3032410"/>
            <a:ext cx="7322525" cy="707886"/>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دو متد </a:t>
            </a:r>
            <a:r>
              <a:rPr lang="en-US" sz="2000" dirty="0">
                <a:latin typeface="Gill Sans MT" panose="020B0502020104020203" pitchFamily="34" charset="0"/>
                <a:cs typeface="B Nazanin" panose="00000400000000000000" pitchFamily="2" charset="-78"/>
              </a:rPr>
              <a:t>clear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و</a:t>
            </a:r>
            <a:r>
              <a:rPr lang="en-US" sz="2000" dirty="0">
                <a:latin typeface="Gill Sans MT" panose="020B0502020104020203" pitchFamily="34" charset="0"/>
                <a:cs typeface="B Nazanin" panose="00000400000000000000" pitchFamily="2" charset="-78"/>
              </a:rPr>
              <a:t>size</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هم به ترتیب وظیفه‌ی پاک کردن تمام اشیاء و بدست آوردن اندازه‌ی  </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را دارند:</a:t>
            </a:r>
          </a:p>
        </p:txBody>
      </p:sp>
      <p:sp>
        <p:nvSpPr>
          <p:cNvPr id="8" name="TextBox 7">
            <a:extLst>
              <a:ext uri="{FF2B5EF4-FFF2-40B4-BE49-F238E27FC236}">
                <a16:creationId xmlns:a16="http://schemas.microsoft.com/office/drawing/2014/main" id="{8CBFC0CF-8F8F-FA70-1272-E13842651036}"/>
              </a:ext>
            </a:extLst>
          </p:cNvPr>
          <p:cNvSpPr txBox="1"/>
          <p:nvPr/>
        </p:nvSpPr>
        <p:spPr>
          <a:xfrm>
            <a:off x="1046771" y="2040801"/>
            <a:ext cx="7322525" cy="707886"/>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توجه داشته باشید که پس از حذف اندیس صفر که </a:t>
            </a:r>
            <a:r>
              <a:rPr lang="en-US" sz="2000" dirty="0">
                <a:latin typeface="Gill Sans MT" panose="020B0502020104020203" pitchFamily="34" charset="0"/>
                <a:cs typeface="B Nazanin" panose="00000400000000000000" pitchFamily="2" charset="-78"/>
              </a:rPr>
              <a:t>Opel </a:t>
            </a:r>
            <a:r>
              <a:rPr lang="fa-IR" sz="2000" dirty="0">
                <a:latin typeface="Gill Sans MT" panose="020B0502020104020203" pitchFamily="34" charset="0"/>
                <a:cs typeface="B Nazanin" panose="00000400000000000000" pitchFamily="2" charset="-78"/>
              </a:rPr>
              <a:t> بود، تمام اشیاء دیگر یک واحد به سمت چپ حرکت میکنند و در این مثال ، </a:t>
            </a:r>
            <a:r>
              <a:rPr lang="en-US" sz="2000" dirty="0">
                <a:latin typeface="Gill Sans MT" panose="020B0502020104020203" pitchFamily="34" charset="0"/>
                <a:cs typeface="B Nazanin" panose="00000400000000000000" pitchFamily="2" charset="-78"/>
              </a:rPr>
              <a:t>Ford </a:t>
            </a:r>
            <a:r>
              <a:rPr lang="fa-IR" sz="2000" dirty="0">
                <a:latin typeface="Gill Sans MT" panose="020B0502020104020203" pitchFamily="34" charset="0"/>
                <a:cs typeface="B Nazanin" panose="00000400000000000000" pitchFamily="2" charset="-78"/>
              </a:rPr>
              <a:t> در اندیس صفر قرار میگیرد .</a:t>
            </a:r>
          </a:p>
        </p:txBody>
      </p:sp>
      <p:pic>
        <p:nvPicPr>
          <p:cNvPr id="6" name="Picture 5">
            <a:extLst>
              <a:ext uri="{FF2B5EF4-FFF2-40B4-BE49-F238E27FC236}">
                <a16:creationId xmlns:a16="http://schemas.microsoft.com/office/drawing/2014/main" id="{40B93AF4-3114-FA04-C095-9C514153E15A}"/>
              </a:ext>
            </a:extLst>
          </p:cNvPr>
          <p:cNvPicPr>
            <a:picLocks noChangeAspect="1"/>
          </p:cNvPicPr>
          <p:nvPr/>
        </p:nvPicPr>
        <p:blipFill>
          <a:blip r:embed="rId3"/>
          <a:stretch>
            <a:fillRect/>
          </a:stretch>
        </p:blipFill>
        <p:spPr>
          <a:xfrm>
            <a:off x="1114802" y="4007745"/>
            <a:ext cx="1365161" cy="204079"/>
          </a:xfrm>
          <a:prstGeom prst="rect">
            <a:avLst/>
          </a:prstGeom>
        </p:spPr>
      </p:pic>
      <p:pic>
        <p:nvPicPr>
          <p:cNvPr id="11" name="Picture 10">
            <a:extLst>
              <a:ext uri="{FF2B5EF4-FFF2-40B4-BE49-F238E27FC236}">
                <a16:creationId xmlns:a16="http://schemas.microsoft.com/office/drawing/2014/main" id="{9F1CEC00-3EFF-D796-89C2-058F22ADBA7A}"/>
              </a:ext>
            </a:extLst>
          </p:cNvPr>
          <p:cNvPicPr>
            <a:picLocks noChangeAspect="1"/>
          </p:cNvPicPr>
          <p:nvPr/>
        </p:nvPicPr>
        <p:blipFill>
          <a:blip r:embed="rId4"/>
          <a:stretch>
            <a:fillRect/>
          </a:stretch>
        </p:blipFill>
        <p:spPr>
          <a:xfrm>
            <a:off x="1114802" y="3566515"/>
            <a:ext cx="1418488" cy="204078"/>
          </a:xfrm>
          <a:prstGeom prst="rect">
            <a:avLst/>
          </a:prstGeom>
        </p:spPr>
      </p:pic>
      <p:pic>
        <p:nvPicPr>
          <p:cNvPr id="13" name="Picture 12">
            <a:extLst>
              <a:ext uri="{FF2B5EF4-FFF2-40B4-BE49-F238E27FC236}">
                <a16:creationId xmlns:a16="http://schemas.microsoft.com/office/drawing/2014/main" id="{536D3E34-A5BF-865A-74F5-CC7990EDCA2D}"/>
              </a:ext>
            </a:extLst>
          </p:cNvPr>
          <p:cNvPicPr>
            <a:picLocks noChangeAspect="1"/>
          </p:cNvPicPr>
          <p:nvPr/>
        </p:nvPicPr>
        <p:blipFill>
          <a:blip r:embed="rId5"/>
          <a:stretch>
            <a:fillRect/>
          </a:stretch>
        </p:blipFill>
        <p:spPr>
          <a:xfrm>
            <a:off x="1125872" y="1378499"/>
            <a:ext cx="1582129" cy="258920"/>
          </a:xfrm>
          <a:prstGeom prst="rect">
            <a:avLst/>
          </a:prstGeom>
        </p:spPr>
      </p:pic>
    </p:spTree>
    <p:extLst>
      <p:ext uri="{BB962C8B-B14F-4D97-AF65-F5344CB8AC3E}">
        <p14:creationId xmlns:p14="http://schemas.microsoft.com/office/powerpoint/2010/main" val="2322092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A4AA559F-9DD6-0F74-8B81-70FE856E0C3E}"/>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938D7EA3-916D-A8BF-5FCE-9DAF048A9675}"/>
              </a:ext>
            </a:extLst>
          </p:cNvPr>
          <p:cNvSpPr txBox="1">
            <a:spLocks/>
          </p:cNvSpPr>
          <p:nvPr/>
        </p:nvSpPr>
        <p:spPr>
          <a:xfrm>
            <a:off x="1039630"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LinkedList</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20297E5E-0523-0035-D249-E7FCDE715AF2}"/>
              </a:ext>
            </a:extLst>
          </p:cNvPr>
          <p:cNvSpPr txBox="1"/>
          <p:nvPr/>
        </p:nvSpPr>
        <p:spPr>
          <a:xfrm>
            <a:off x="330200" y="948644"/>
            <a:ext cx="8289544" cy="3647793"/>
          </a:xfrm>
          <a:prstGeom prst="rect">
            <a:avLst/>
          </a:prstGeom>
          <a:noFill/>
        </p:spPr>
        <p:txBody>
          <a:bodyPr wrap="square" rtlCol="0">
            <a:spAutoFit/>
          </a:bodyPr>
          <a:lstStyle/>
          <a:p>
            <a:pPr algn="r" rtl="1">
              <a:lnSpc>
                <a:spcPts val="3500"/>
              </a:lnSpc>
            </a:pPr>
            <a:r>
              <a:rPr lang="ar-SA" sz="2000" b="0" i="0" dirty="0">
                <a:solidFill>
                  <a:srgbClr val="2B2B2B"/>
                </a:solidFill>
                <a:effectLst/>
                <a:latin typeface="Gill Sans MT" panose="020B0502020104020203" pitchFamily="34" charset="0"/>
                <a:cs typeface="B Nazanin" panose="00000400000000000000" pitchFamily="2" charset="-78"/>
              </a:rPr>
              <a:t>قبلتر با لینکدلیست آشنا شدیم. جاوا یک کلاس آماده برای لینکدلیست دارد که متدهای آن شباهت زیادی به</a:t>
            </a:r>
            <a:r>
              <a:rPr lang="en-US" sz="2000" b="0" i="0" dirty="0">
                <a:solidFill>
                  <a:srgbClr val="2B2B2B"/>
                </a:solidFill>
                <a:effectLst/>
                <a:latin typeface="Gill Sans MT" panose="020B0502020104020203" pitchFamily="34" charset="0"/>
                <a:cs typeface="B Nazanin" panose="00000400000000000000" pitchFamily="2" charset="-78"/>
              </a:rPr>
              <a:t> </a:t>
            </a:r>
            <a:r>
              <a:rPr lang="en-US" sz="2000" dirty="0">
                <a:solidFill>
                  <a:srgbClr val="2B2B2B"/>
                </a:solidFill>
                <a:latin typeface="Gill Sans MT" panose="020B0502020104020203" pitchFamily="34" charset="0"/>
                <a:cs typeface="B Nazanin" panose="00000400000000000000" pitchFamily="2" charset="-78"/>
              </a:rPr>
              <a:t>A</a:t>
            </a:r>
            <a:r>
              <a:rPr lang="en-US" sz="2000" b="0" i="0" dirty="0">
                <a:solidFill>
                  <a:srgbClr val="2B2B2B"/>
                </a:solidFill>
                <a:effectLst/>
                <a:latin typeface="Gill Sans MT" panose="020B0502020104020203" pitchFamily="34" charset="0"/>
                <a:cs typeface="B Nazanin" panose="00000400000000000000" pitchFamily="2" charset="-78"/>
              </a:rPr>
              <a:t>rraylist </a:t>
            </a:r>
            <a:r>
              <a:rPr lang="ar-SA" sz="2000" b="0" i="0" dirty="0">
                <a:solidFill>
                  <a:srgbClr val="2B2B2B"/>
                </a:solidFill>
                <a:effectLst/>
                <a:latin typeface="Gill Sans MT" panose="020B0502020104020203" pitchFamily="34" charset="0"/>
                <a:cs typeface="B Nazanin" panose="00000400000000000000" pitchFamily="2" charset="-78"/>
              </a:rPr>
              <a:t>دارد.</a:t>
            </a:r>
            <a:endParaRPr lang="en-US" sz="2000" b="0" i="0" dirty="0">
              <a:solidFill>
                <a:srgbClr val="2B2B2B"/>
              </a:solidFill>
              <a:effectLst/>
              <a:latin typeface="Gill Sans MT" panose="020B0502020104020203" pitchFamily="34" charset="0"/>
              <a:cs typeface="B Nazanin" panose="00000400000000000000" pitchFamily="2" charset="-78"/>
            </a:endParaRPr>
          </a:p>
          <a:p>
            <a:pPr algn="r" rtl="1">
              <a:lnSpc>
                <a:spcPts val="3500"/>
              </a:lnSpc>
            </a:pPr>
            <a:r>
              <a:rPr lang="ar-SA" sz="2000" dirty="0">
                <a:latin typeface="Gill Sans MT" panose="020B0502020104020203" pitchFamily="34" charset="0"/>
                <a:cs typeface="B Nazanin" panose="00000400000000000000" pitchFamily="2" charset="-78"/>
              </a:rPr>
              <a:t>توجه داشته باشید که با اینکه متدهای لینکدلیست و</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شباهت زیادی به یکدیگر دارند اما از لحاظ</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ساختاری با یکدیگر تفاوت</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هایی دارند و بهتر است با توجه به شرایط و کاری که قصد انجام آن را داریم، از یکی از</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آنها استفاده کنیم.</a:t>
            </a:r>
            <a:endParaRPr lang="en-US" sz="2000" dirty="0">
              <a:latin typeface="Gill Sans MT" panose="020B0502020104020203" pitchFamily="34" charset="0"/>
              <a:cs typeface="B Nazanin" panose="00000400000000000000" pitchFamily="2" charset="-78"/>
            </a:endParaRPr>
          </a:p>
          <a:p>
            <a:pPr algn="r" rtl="1">
              <a:lnSpc>
                <a:spcPts val="3500"/>
              </a:lnSpc>
            </a:pPr>
            <a:r>
              <a:rPr lang="ar-SA" sz="2000" dirty="0">
                <a:latin typeface="Gill Sans MT" panose="020B0502020104020203" pitchFamily="34" charset="0"/>
                <a:cs typeface="B Nazanin" panose="00000400000000000000" pitchFamily="2" charset="-78"/>
              </a:rPr>
              <a:t> برای مطالعه</a:t>
            </a:r>
            <a:r>
              <a:rPr lang="fa-IR" sz="2000" dirty="0">
                <a:latin typeface="Gill Sans MT" panose="020B0502020104020203" pitchFamily="34" charset="0"/>
                <a:cs typeface="B Nazanin" panose="00000400000000000000" pitchFamily="2" charset="-78"/>
              </a:rPr>
              <a:t>‌ی</a:t>
            </a:r>
            <a:r>
              <a:rPr lang="ar-SA" sz="2000" dirty="0">
                <a:latin typeface="Gill Sans MT" panose="020B0502020104020203" pitchFamily="34" charset="0"/>
                <a:cs typeface="B Nazanin" panose="00000400000000000000" pitchFamily="2" charset="-78"/>
              </a:rPr>
              <a:t> بیشتر درباره</a:t>
            </a:r>
            <a:r>
              <a:rPr lang="fa-IR" sz="2000" dirty="0">
                <a:latin typeface="Gill Sans MT" panose="020B0502020104020203" pitchFamily="34" charset="0"/>
                <a:cs typeface="B Nazanin" panose="00000400000000000000" pitchFamily="2" charset="-78"/>
              </a:rPr>
              <a:t>‌</a:t>
            </a:r>
            <a:r>
              <a:rPr lang="ar-SA" sz="2000" dirty="0">
                <a:latin typeface="Gill Sans MT" panose="020B0502020104020203" pitchFamily="34" charset="0"/>
                <a:cs typeface="B Nazanin" panose="00000400000000000000" pitchFamily="2" charset="-78"/>
              </a:rPr>
              <a:t>ی ویژگی</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های لینکدلیست و </a:t>
            </a:r>
            <a:r>
              <a:rPr lang="en-US" sz="2000" dirty="0">
                <a:latin typeface="Gill Sans MT" panose="020B0502020104020203" pitchFamily="34" charset="0"/>
                <a:cs typeface="B Nazanin" panose="00000400000000000000" pitchFamily="2" charset="-78"/>
              </a:rPr>
              <a:t> Arraylist </a:t>
            </a:r>
            <a:r>
              <a:rPr lang="ar-SA" sz="2000" dirty="0">
                <a:latin typeface="Gill Sans MT" panose="020B0502020104020203" pitchFamily="34" charset="0"/>
                <a:cs typeface="B Nazanin" panose="00000400000000000000" pitchFamily="2" charset="-78"/>
              </a:rPr>
              <a:t>و مزیت</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های آنها نسبت</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به</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هم، میتوانید به این لینک مراجعه کنید</a:t>
            </a:r>
            <a:r>
              <a:rPr lang="fa-IR" sz="2000" dirty="0">
                <a:latin typeface="Gill Sans MT" panose="020B0502020104020203" pitchFamily="34" charset="0"/>
                <a:cs typeface="B Nazanin" panose="00000400000000000000" pitchFamily="2" charset="-78"/>
              </a:rPr>
              <a:t>.</a:t>
            </a:r>
            <a:br>
              <a:rPr lang="ar-SA" sz="2000" dirty="0">
                <a:latin typeface="Gill Sans MT" panose="020B0502020104020203" pitchFamily="34" charset="0"/>
                <a:cs typeface="B Nazanin" panose="00000400000000000000" pitchFamily="2" charset="-78"/>
              </a:rPr>
            </a:b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78539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D702696A-1AAD-52F9-3D3B-F7E3F08165EF}"/>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309D7ECA-C916-1497-19D9-53ED12569327}"/>
              </a:ext>
            </a:extLst>
          </p:cNvPr>
          <p:cNvSpPr txBox="1">
            <a:spLocks/>
          </p:cNvSpPr>
          <p:nvPr/>
        </p:nvSpPr>
        <p:spPr>
          <a:xfrm>
            <a:off x="1046774"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LinkedList</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04060BF2-115B-AA67-969A-BC638D5E2DCE}"/>
              </a:ext>
            </a:extLst>
          </p:cNvPr>
          <p:cNvSpPr txBox="1"/>
          <p:nvPr/>
        </p:nvSpPr>
        <p:spPr>
          <a:xfrm>
            <a:off x="330200" y="948644"/>
            <a:ext cx="8289544" cy="505908"/>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برای استفاده از لینکدلیست مانند تصویر زیر باید کلاس آن را ایمپورت کرد</a:t>
            </a:r>
            <a:r>
              <a:rPr lang="en-US" sz="2000" dirty="0">
                <a:latin typeface="Gill Sans MT" panose="020B0502020104020203" pitchFamily="34" charset="0"/>
                <a:cs typeface="B Nazanin" panose="00000400000000000000" pitchFamily="2" charset="-78"/>
              </a:rPr>
              <a:t>.</a:t>
            </a:r>
            <a:endParaRPr lang="fa-IR" sz="2000" dirty="0">
              <a:latin typeface="Gill Sans MT" panose="020B0502020104020203"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FC38D2F3-1C86-A4D0-C31E-7ABD4C5033CC}"/>
              </a:ext>
            </a:extLst>
          </p:cNvPr>
          <p:cNvPicPr>
            <a:picLocks noChangeAspect="1"/>
          </p:cNvPicPr>
          <p:nvPr/>
        </p:nvPicPr>
        <p:blipFill>
          <a:blip r:embed="rId3"/>
          <a:stretch>
            <a:fillRect/>
          </a:stretch>
        </p:blipFill>
        <p:spPr>
          <a:xfrm>
            <a:off x="782895" y="1558669"/>
            <a:ext cx="2911504" cy="208024"/>
          </a:xfrm>
          <a:prstGeom prst="rect">
            <a:avLst/>
          </a:prstGeom>
        </p:spPr>
      </p:pic>
      <p:sp>
        <p:nvSpPr>
          <p:cNvPr id="6" name="TextBox 5">
            <a:extLst>
              <a:ext uri="{FF2B5EF4-FFF2-40B4-BE49-F238E27FC236}">
                <a16:creationId xmlns:a16="http://schemas.microsoft.com/office/drawing/2014/main" id="{B6B2744F-56BC-688F-6009-22B4650D1BEA}"/>
              </a:ext>
            </a:extLst>
          </p:cNvPr>
          <p:cNvSpPr txBox="1"/>
          <p:nvPr/>
        </p:nvSpPr>
        <p:spPr>
          <a:xfrm>
            <a:off x="330200" y="1845361"/>
            <a:ext cx="8289544" cy="954749"/>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نوع تعریف کردن لینکدلیست مانند </a:t>
            </a:r>
            <a:r>
              <a:rPr lang="en-US" sz="2000" dirty="0">
                <a:latin typeface="Gill Sans MT" panose="020B0502020104020203" pitchFamily="34" charset="0"/>
                <a:cs typeface="B Nazanin" panose="00000400000000000000" pitchFamily="2" charset="-78"/>
              </a:rPr>
              <a:t> Arraylist</a:t>
            </a:r>
            <a:r>
              <a:rPr lang="fa-IR" sz="2000" dirty="0">
                <a:latin typeface="Gill Sans MT" panose="020B0502020104020203" pitchFamily="34" charset="0"/>
                <a:cs typeface="B Nazanin" panose="00000400000000000000" pitchFamily="2" charset="-78"/>
              </a:rPr>
              <a:t>است و تمام متدهای</a:t>
            </a:r>
            <a:r>
              <a:rPr lang="en-US" sz="2000" dirty="0">
                <a:latin typeface="Gill Sans MT" panose="020B0502020104020203" pitchFamily="34" charset="0"/>
                <a:cs typeface="B Nazanin" panose="00000400000000000000" pitchFamily="2" charset="-78"/>
              </a:rPr>
              <a:t> Arraylist </a:t>
            </a:r>
            <a:r>
              <a:rPr lang="fa-IR" sz="2000" dirty="0">
                <a:latin typeface="Gill Sans MT" panose="020B0502020104020203" pitchFamily="34" charset="0"/>
                <a:cs typeface="B Nazanin" panose="00000400000000000000" pitchFamily="2" charset="-78"/>
              </a:rPr>
              <a:t>که در قسمت بالا معرفی شد نیز</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در لینکدلیست وجود دارند:</a:t>
            </a:r>
          </a:p>
        </p:txBody>
      </p:sp>
      <p:pic>
        <p:nvPicPr>
          <p:cNvPr id="8" name="Picture 7">
            <a:extLst>
              <a:ext uri="{FF2B5EF4-FFF2-40B4-BE49-F238E27FC236}">
                <a16:creationId xmlns:a16="http://schemas.microsoft.com/office/drawing/2014/main" id="{B64CC366-76FB-A117-39A0-B8C2DE110C5D}"/>
              </a:ext>
            </a:extLst>
          </p:cNvPr>
          <p:cNvPicPr>
            <a:picLocks noChangeAspect="1"/>
          </p:cNvPicPr>
          <p:nvPr/>
        </p:nvPicPr>
        <p:blipFill>
          <a:blip r:embed="rId4"/>
          <a:stretch>
            <a:fillRect/>
          </a:stretch>
        </p:blipFill>
        <p:spPr>
          <a:xfrm>
            <a:off x="782895" y="2571749"/>
            <a:ext cx="3954514" cy="2021681"/>
          </a:xfrm>
          <a:prstGeom prst="rect">
            <a:avLst/>
          </a:prstGeom>
        </p:spPr>
      </p:pic>
    </p:spTree>
    <p:extLst>
      <p:ext uri="{BB962C8B-B14F-4D97-AF65-F5344CB8AC3E}">
        <p14:creationId xmlns:p14="http://schemas.microsoft.com/office/powerpoint/2010/main" val="27308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61D0AB8C-22AC-BF55-4197-05B3A0C956E2}"/>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4D8C2740-B840-9311-45F4-3028D52948A6}"/>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HashSet</a:t>
            </a:r>
          </a:p>
        </p:txBody>
      </p:sp>
      <p:sp>
        <p:nvSpPr>
          <p:cNvPr id="3" name="TextBox 2">
            <a:extLst>
              <a:ext uri="{FF2B5EF4-FFF2-40B4-BE49-F238E27FC236}">
                <a16:creationId xmlns:a16="http://schemas.microsoft.com/office/drawing/2014/main" id="{489AA978-3442-D612-C573-CA0C080C6AE3}"/>
              </a:ext>
            </a:extLst>
          </p:cNvPr>
          <p:cNvSpPr txBox="1"/>
          <p:nvPr/>
        </p:nvSpPr>
        <p:spPr>
          <a:xfrm>
            <a:off x="865909" y="985751"/>
            <a:ext cx="7503390" cy="2831544"/>
          </a:xfrm>
          <a:prstGeom prst="rect">
            <a:avLst/>
          </a:prstGeom>
          <a:noFill/>
        </p:spPr>
        <p:txBody>
          <a:bodyPr wrap="square" rtlCol="0">
            <a:spAutoFit/>
          </a:bodyPr>
          <a:lstStyle/>
          <a:p>
            <a:pPr algn="r" rtl="1"/>
            <a:r>
              <a:rPr lang="ar-SA" sz="2000" b="0" i="0" dirty="0">
                <a:solidFill>
                  <a:srgbClr val="000000"/>
                </a:solidFill>
                <a:effectLst/>
                <a:latin typeface="Gill Sans MT" panose="020B0502020104020203" pitchFamily="34" charset="0"/>
                <a:cs typeface="B Nazanin" panose="00000400000000000000" pitchFamily="2" charset="-78"/>
              </a:rPr>
              <a:t>از لحاظ</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برخی</a:t>
            </a:r>
            <a:r>
              <a:rPr lang="ar-SA" sz="2000" b="0" i="0" dirty="0">
                <a:solidFill>
                  <a:srgbClr val="000000"/>
                </a:solidFill>
                <a:effectLst/>
                <a:latin typeface="Gill Sans MT" panose="020B0502020104020203" pitchFamily="34" charset="0"/>
                <a:cs typeface="B Nazanin" panose="00000400000000000000" pitchFamily="2" charset="-78"/>
              </a:rPr>
              <a:t> متدها و طرز استفاده هشست شباهت زیادی به</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Arraylist</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و </a:t>
            </a:r>
            <a:r>
              <a:rPr lang="en-US" sz="2000" b="0" i="0" dirty="0">
                <a:solidFill>
                  <a:srgbClr val="000000"/>
                </a:solidFill>
                <a:effectLst/>
                <a:latin typeface="Gill Sans MT" panose="020B0502020104020203" pitchFamily="34" charset="0"/>
                <a:cs typeface="B Nazanin" panose="00000400000000000000" pitchFamily="2" charset="-78"/>
              </a:rPr>
              <a:t>LinkedList</a:t>
            </a:r>
            <a:r>
              <a:rPr lang="ar-SA" sz="2000" b="0" i="0" dirty="0">
                <a:solidFill>
                  <a:srgbClr val="000000"/>
                </a:solidFill>
                <a:effectLst/>
                <a:latin typeface="Gill Sans MT" panose="020B0502020104020203" pitchFamily="34" charset="0"/>
                <a:cs typeface="B Nazanin" panose="00000400000000000000" pitchFamily="2" charset="-78"/>
              </a:rPr>
              <a:t> دارد. اما با هم تفاو</a:t>
            </a:r>
            <a:r>
              <a:rPr lang="fa-IR" sz="2000" b="0" i="0" dirty="0">
                <a:solidFill>
                  <a:srgbClr val="000000"/>
                </a:solidFill>
                <a:effectLst/>
                <a:latin typeface="Gill Sans MT" panose="020B0502020104020203" pitchFamily="34" charset="0"/>
                <a:cs typeface="B Nazanin" panose="00000400000000000000" pitchFamily="2" charset="-78"/>
              </a:rPr>
              <a:t>ت </a:t>
            </a:r>
            <a:r>
              <a:rPr lang="ar-SA" sz="2000" b="0" i="0" dirty="0">
                <a:solidFill>
                  <a:srgbClr val="000000"/>
                </a:solidFill>
                <a:effectLst/>
                <a:latin typeface="Gill Sans MT" panose="020B0502020104020203" pitchFamily="34" charset="0"/>
                <a:cs typeface="B Nazanin" panose="00000400000000000000" pitchFamily="2" charset="-78"/>
              </a:rPr>
              <a:t>هایی دراستفاده و ساختار دارند :</a:t>
            </a:r>
            <a:endParaRPr lang="en-US" sz="2000" b="0" i="0" dirty="0">
              <a:solidFill>
                <a:srgbClr val="000000"/>
              </a:solidFill>
              <a:effectLst/>
              <a:latin typeface="Gill Sans MT" panose="020B0502020104020203" pitchFamily="34" charset="0"/>
              <a:cs typeface="B Nazanin" panose="00000400000000000000" pitchFamily="2" charset="-78"/>
            </a:endParaRPr>
          </a:p>
          <a:p>
            <a:pPr algn="r" rtl="1"/>
            <a:endParaRPr lang="en-US" sz="2000" b="0" i="0" dirty="0">
              <a:solidFill>
                <a:srgbClr val="000000"/>
              </a:solidFill>
              <a:effectLst/>
              <a:latin typeface="Gill Sans MT" panose="020B0502020104020203" pitchFamily="34"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در هشست تمام اشیاء متمایز هستند و نمیتوان یک شئ را چند بار اضافه نمود</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مانند مجموعه</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ها در ریاضی</a:t>
            </a:r>
            <a:r>
              <a:rPr lang="en-US" sz="2000" dirty="0">
                <a:latin typeface="Gill Sans MT" panose="020B0502020104020203" pitchFamily="34" charset="0"/>
                <a:cs typeface="B Nazanin" panose="00000400000000000000" pitchFamily="2" charset="-78"/>
              </a:rPr>
              <a:t>(</a:t>
            </a:r>
          </a:p>
          <a:p>
            <a:pPr marL="342900" indent="-342900" algn="r" rtl="1">
              <a:buFont typeface="Arial" panose="020B0604020202020204" pitchFamily="34" charset="0"/>
              <a:buChar char="•"/>
            </a:pPr>
            <a:endParaRPr lang="fa-IR" sz="2000" dirty="0">
              <a:latin typeface="Gill Sans MT" panose="020B0502020104020203" pitchFamily="34" charset="0"/>
              <a:cs typeface="B Nazanin" panose="00000400000000000000" pitchFamily="2" charset="-78"/>
            </a:endParaRPr>
          </a:p>
          <a:p>
            <a:pPr algn="r" rtl="1"/>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در هشست اشیاء ترتیب ندارند و در نتیجه نمیتوان از اندیس استفاده کرد .</a:t>
            </a:r>
            <a:br>
              <a:rPr lang="ar-SA" sz="1900" dirty="0">
                <a:latin typeface="Gill Sans MT" panose="020B0502020104020203" pitchFamily="34" charset="0"/>
                <a:cs typeface="B Nazanin" panose="00000400000000000000" pitchFamily="2" charset="-78"/>
              </a:rPr>
            </a:br>
            <a:br>
              <a:rPr lang="ar-SA" sz="1900" dirty="0">
                <a:latin typeface="Gill Sans MT" panose="020B0502020104020203" pitchFamily="34" charset="0"/>
                <a:cs typeface="B Nazanin" panose="00000400000000000000" pitchFamily="2" charset="-78"/>
              </a:rPr>
            </a:br>
            <a:r>
              <a:rPr lang="fa-IR" sz="1900" dirty="0">
                <a:latin typeface="Gill Sans MT" panose="020B0502020104020203" pitchFamily="34" charset="0"/>
                <a:cs typeface="B Nazanin" panose="00000400000000000000" pitchFamily="2" charset="-78"/>
              </a:rPr>
              <a:t>نحوه </a:t>
            </a:r>
            <a:r>
              <a:rPr lang="en-US" sz="1900" dirty="0">
                <a:latin typeface="Gill Sans MT" panose="020B0502020104020203" pitchFamily="34" charset="0"/>
                <a:cs typeface="B Nazanin" panose="00000400000000000000" pitchFamily="2" charset="-78"/>
              </a:rPr>
              <a:t>import</a:t>
            </a:r>
            <a:r>
              <a:rPr lang="fa-IR" sz="1900" dirty="0">
                <a:latin typeface="Gill Sans MT" panose="020B0502020104020203" pitchFamily="34" charset="0"/>
                <a:cs typeface="B Nazanin" panose="00000400000000000000" pitchFamily="2" charset="-78"/>
              </a:rPr>
              <a:t> کردن و تعریف کردن هشست مانند کالکشن های قبلی است.</a:t>
            </a:r>
          </a:p>
        </p:txBody>
      </p:sp>
    </p:spTree>
    <p:extLst>
      <p:ext uri="{BB962C8B-B14F-4D97-AF65-F5344CB8AC3E}">
        <p14:creationId xmlns:p14="http://schemas.microsoft.com/office/powerpoint/2010/main" val="231179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D88B9D1A-6EC5-1991-D68A-19F1A1AD8E6F}"/>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17EE45B8-7809-A8ED-382C-83E5853E4B7C}"/>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HashSet</a:t>
            </a:r>
          </a:p>
        </p:txBody>
      </p:sp>
      <p:sp>
        <p:nvSpPr>
          <p:cNvPr id="3" name="TextBox 2">
            <a:extLst>
              <a:ext uri="{FF2B5EF4-FFF2-40B4-BE49-F238E27FC236}">
                <a16:creationId xmlns:a16="http://schemas.microsoft.com/office/drawing/2014/main" id="{BC1A9D45-EDE9-18CA-064A-8E62DD107574}"/>
              </a:ext>
            </a:extLst>
          </p:cNvPr>
          <p:cNvSpPr txBox="1"/>
          <p:nvPr/>
        </p:nvSpPr>
        <p:spPr>
          <a:xfrm>
            <a:off x="678873" y="943264"/>
            <a:ext cx="7690426" cy="1015663"/>
          </a:xfrm>
          <a:prstGeom prst="rect">
            <a:avLst/>
          </a:prstGeom>
          <a:noFill/>
        </p:spPr>
        <p:txBody>
          <a:bodyPr wrap="square" rtlCol="0">
            <a:spAutoFit/>
          </a:bodyPr>
          <a:lstStyle/>
          <a:p>
            <a:pPr algn="r" rtl="1"/>
            <a:r>
              <a:rPr lang="ar-SA" sz="2000" b="0" i="0" dirty="0">
                <a:solidFill>
                  <a:srgbClr val="000000"/>
                </a:solidFill>
                <a:effectLst/>
                <a:latin typeface="Gill Sans MT" panose="020B0502020104020203" pitchFamily="34" charset="0"/>
                <a:cs typeface="B Nazanin" panose="00000400000000000000" pitchFamily="2" charset="-78"/>
              </a:rPr>
              <a:t>در ادامه با چند متد از کلاس هشست بیشتر آشنا میشویم</a:t>
            </a:r>
            <a:r>
              <a:rPr lang="fa-IR" sz="2000" b="1" i="0" dirty="0">
                <a:solidFill>
                  <a:srgbClr val="000000"/>
                </a:solidFill>
                <a:effectLst/>
                <a:latin typeface="Gill Sans MT" panose="020B0502020104020203" pitchFamily="34" charset="0"/>
                <a:cs typeface="B Nazanin" panose="00000400000000000000" pitchFamily="2" charset="-78"/>
              </a:rPr>
              <a:t>:</a:t>
            </a:r>
          </a:p>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 متد </a:t>
            </a:r>
            <a:r>
              <a:rPr lang="en-GB" sz="2000" b="0" i="0" dirty="0">
                <a:solidFill>
                  <a:srgbClr val="000000"/>
                </a:solidFill>
                <a:effectLst/>
                <a:latin typeface="Gill Sans MT" panose="020B0502020104020203" pitchFamily="34" charset="0"/>
                <a:cs typeface="B Nazanin" panose="00000400000000000000" pitchFamily="2" charset="-78"/>
              </a:rPr>
              <a:t>add</a:t>
            </a:r>
            <a:r>
              <a:rPr lang="fa-IR" sz="2000" b="0" i="0" dirty="0">
                <a:solidFill>
                  <a:srgbClr val="000000"/>
                </a:solidFill>
                <a:effectLst/>
                <a:latin typeface="Gill Sans MT" panose="020B0502020104020203" pitchFamily="34" charset="0"/>
                <a:cs typeface="B Nazanin" panose="00000400000000000000" pitchFamily="2" charset="-78"/>
              </a:rPr>
              <a:t> </a:t>
            </a:r>
            <a:r>
              <a:rPr lang="en-GB"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برای اضافه کردن شئ به هشست:</a:t>
            </a:r>
          </a:p>
          <a:p>
            <a:pPr algn="r" rtl="1"/>
            <a:r>
              <a:rPr lang="fa-IR" sz="2000" b="0" i="0" dirty="0">
                <a:solidFill>
                  <a:srgbClr val="000000"/>
                </a:solidFill>
                <a:effectLst/>
                <a:latin typeface="Gill Sans MT" panose="020B0502020104020203" pitchFamily="34" charset="0"/>
                <a:cs typeface="B Nazanin" panose="00000400000000000000" pitchFamily="2" charset="-78"/>
              </a:rPr>
              <a:t>.</a:t>
            </a:r>
            <a:endParaRPr lang="fa-IR" sz="2000" dirty="0">
              <a:latin typeface="Gill Sans MT" panose="020B0502020104020203" pitchFamily="34" charset="0"/>
              <a:cs typeface="B Nazanin" panose="00000400000000000000" pitchFamily="2" charset="-78"/>
            </a:endParaRPr>
          </a:p>
        </p:txBody>
      </p:sp>
      <p:sp>
        <p:nvSpPr>
          <p:cNvPr id="2" name="TextBox 1">
            <a:extLst>
              <a:ext uri="{FF2B5EF4-FFF2-40B4-BE49-F238E27FC236}">
                <a16:creationId xmlns:a16="http://schemas.microsoft.com/office/drawing/2014/main" id="{03AA9D42-D47C-F121-0CFD-437BDBB7CB7E}"/>
              </a:ext>
            </a:extLst>
          </p:cNvPr>
          <p:cNvSpPr txBox="1"/>
          <p:nvPr/>
        </p:nvSpPr>
        <p:spPr>
          <a:xfrm>
            <a:off x="713906" y="2703576"/>
            <a:ext cx="7690426" cy="707886"/>
          </a:xfrm>
          <a:prstGeom prst="rect">
            <a:avLst/>
          </a:prstGeom>
          <a:noFill/>
        </p:spPr>
        <p:txBody>
          <a:bodyPr wrap="square" rtlCol="0">
            <a:spAutoFit/>
          </a:bodyPr>
          <a:lstStyle/>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توجه کنید با وجود اینکه شیء </a:t>
            </a:r>
            <a:r>
              <a:rPr lang="en-US" sz="2000" b="0" i="0" dirty="0">
                <a:solidFill>
                  <a:srgbClr val="000000"/>
                </a:solidFill>
                <a:effectLst/>
                <a:latin typeface="Gill Sans MT" panose="020B0502020104020203" pitchFamily="34" charset="0"/>
                <a:cs typeface="B Nazanin" panose="00000400000000000000" pitchFamily="2" charset="-78"/>
              </a:rPr>
              <a:t>BMW</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دو بار اضافه شده، اما مقادیر داخل هشست به دلیل</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خاصیت متمایز بودن</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اشیاء به صورت زیر خواهد بود</a:t>
            </a:r>
            <a:r>
              <a:rPr lang="fa-IR" sz="2000" b="0" i="0" dirty="0">
                <a:solidFill>
                  <a:srgbClr val="000000"/>
                </a:solidFill>
                <a:effectLst/>
                <a:latin typeface="Gill Sans MT" panose="020B0502020104020203" pitchFamily="34" charset="0"/>
                <a:cs typeface="B Nazanin" panose="00000400000000000000" pitchFamily="2" charset="-78"/>
              </a:rPr>
              <a:t>.</a:t>
            </a:r>
            <a:endParaRPr lang="fa-IR" sz="2000" dirty="0">
              <a:latin typeface="Gill Sans MT" panose="020B0502020104020203" pitchFamily="34" charset="0"/>
              <a:cs typeface="B Nazanin" panose="00000400000000000000" pitchFamily="2" charset="-78"/>
            </a:endParaRPr>
          </a:p>
        </p:txBody>
      </p:sp>
      <p:sp>
        <p:nvSpPr>
          <p:cNvPr id="4" name="TextBox 3">
            <a:extLst>
              <a:ext uri="{FF2B5EF4-FFF2-40B4-BE49-F238E27FC236}">
                <a16:creationId xmlns:a16="http://schemas.microsoft.com/office/drawing/2014/main" id="{4CBCA9F4-CF2D-4A10-1D5D-DC594EF53C08}"/>
              </a:ext>
            </a:extLst>
          </p:cNvPr>
          <p:cNvSpPr txBox="1"/>
          <p:nvPr/>
        </p:nvSpPr>
        <p:spPr>
          <a:xfrm>
            <a:off x="602673" y="3803319"/>
            <a:ext cx="7690426" cy="400110"/>
          </a:xfrm>
          <a:prstGeom prst="rect">
            <a:avLst/>
          </a:prstGeom>
          <a:noFill/>
        </p:spPr>
        <p:txBody>
          <a:bodyPr wrap="square" rtlCol="0">
            <a:spAutoFit/>
          </a:bodyPr>
          <a:lstStyle/>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برای حذف یک شئ از متد </a:t>
            </a:r>
            <a:r>
              <a:rPr lang="en-US" sz="2000" b="0" i="0" dirty="0">
                <a:solidFill>
                  <a:srgbClr val="000000"/>
                </a:solidFill>
                <a:effectLst/>
                <a:latin typeface="Gill Sans MT" panose="020B0502020104020203" pitchFamily="34" charset="0"/>
                <a:cs typeface="B Nazanin" panose="00000400000000000000" pitchFamily="2" charset="-78"/>
              </a:rPr>
              <a:t>remove </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استفاده م</a:t>
            </a:r>
            <a:r>
              <a:rPr lang="fa-IR" sz="2000" b="0" i="0" dirty="0">
                <a:solidFill>
                  <a:srgbClr val="000000"/>
                </a:solidFill>
                <a:effectLst/>
                <a:latin typeface="Gill Sans MT" panose="020B0502020104020203" pitchFamily="34" charset="0"/>
                <a:cs typeface="B Nazanin" panose="00000400000000000000" pitchFamily="2" charset="-78"/>
              </a:rPr>
              <a:t>ی</a:t>
            </a:r>
            <a:r>
              <a:rPr lang="ar-SA" sz="2000" b="0" i="0" dirty="0">
                <a:solidFill>
                  <a:srgbClr val="000000"/>
                </a:solidFill>
                <a:effectLst/>
                <a:latin typeface="Gill Sans MT" panose="020B0502020104020203" pitchFamily="34" charset="0"/>
                <a:cs typeface="B Nazanin" panose="00000400000000000000" pitchFamily="2" charset="-78"/>
              </a:rPr>
              <a:t>کنیم</a:t>
            </a:r>
            <a:r>
              <a:rPr lang="fa-IR" sz="2000" b="0" i="0" dirty="0">
                <a:solidFill>
                  <a:srgbClr val="000000"/>
                </a:solidFill>
                <a:effectLst/>
                <a:latin typeface="Gill Sans MT" panose="020B0502020104020203" pitchFamily="34" charset="0"/>
                <a:cs typeface="B Nazanin" panose="00000400000000000000" pitchFamily="2" charset="-78"/>
              </a:rPr>
              <a:t>.</a:t>
            </a:r>
            <a:endParaRPr lang="fa-IR" sz="2000" dirty="0">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E0D6DC2B-358B-0702-146F-2909620644DE}"/>
              </a:ext>
            </a:extLst>
          </p:cNvPr>
          <p:cNvPicPr>
            <a:picLocks noChangeAspect="1"/>
          </p:cNvPicPr>
          <p:nvPr/>
        </p:nvPicPr>
        <p:blipFill>
          <a:blip r:embed="rId3"/>
          <a:stretch>
            <a:fillRect/>
          </a:stretch>
        </p:blipFill>
        <p:spPr>
          <a:xfrm>
            <a:off x="1218138" y="1306891"/>
            <a:ext cx="1607671" cy="1189522"/>
          </a:xfrm>
          <a:prstGeom prst="rect">
            <a:avLst/>
          </a:prstGeom>
        </p:spPr>
      </p:pic>
      <p:pic>
        <p:nvPicPr>
          <p:cNvPr id="8" name="Picture 7">
            <a:extLst>
              <a:ext uri="{FF2B5EF4-FFF2-40B4-BE49-F238E27FC236}">
                <a16:creationId xmlns:a16="http://schemas.microsoft.com/office/drawing/2014/main" id="{75D9C3FA-9BC4-2904-4F54-C55931E653B1}"/>
              </a:ext>
            </a:extLst>
          </p:cNvPr>
          <p:cNvPicPr>
            <a:picLocks noChangeAspect="1"/>
          </p:cNvPicPr>
          <p:nvPr/>
        </p:nvPicPr>
        <p:blipFill>
          <a:blip r:embed="rId4"/>
          <a:stretch>
            <a:fillRect/>
          </a:stretch>
        </p:blipFill>
        <p:spPr>
          <a:xfrm>
            <a:off x="1162720" y="3313204"/>
            <a:ext cx="2328353" cy="207430"/>
          </a:xfrm>
          <a:prstGeom prst="rect">
            <a:avLst/>
          </a:prstGeom>
        </p:spPr>
      </p:pic>
      <p:pic>
        <p:nvPicPr>
          <p:cNvPr id="10" name="Picture 9">
            <a:extLst>
              <a:ext uri="{FF2B5EF4-FFF2-40B4-BE49-F238E27FC236}">
                <a16:creationId xmlns:a16="http://schemas.microsoft.com/office/drawing/2014/main" id="{279F7BB1-40B4-ACC6-9683-FC7B45D78396}"/>
              </a:ext>
            </a:extLst>
          </p:cNvPr>
          <p:cNvPicPr>
            <a:picLocks noChangeAspect="1"/>
          </p:cNvPicPr>
          <p:nvPr/>
        </p:nvPicPr>
        <p:blipFill>
          <a:blip r:embed="rId5"/>
          <a:stretch>
            <a:fillRect/>
          </a:stretch>
        </p:blipFill>
        <p:spPr>
          <a:xfrm>
            <a:off x="1162720" y="4171551"/>
            <a:ext cx="1898862" cy="239041"/>
          </a:xfrm>
          <a:prstGeom prst="rect">
            <a:avLst/>
          </a:prstGeom>
        </p:spPr>
      </p:pic>
    </p:spTree>
    <p:extLst>
      <p:ext uri="{BB962C8B-B14F-4D97-AF65-F5344CB8AC3E}">
        <p14:creationId xmlns:p14="http://schemas.microsoft.com/office/powerpoint/2010/main" val="11977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0DAEB001-59E9-85FC-3CF8-E6A2E397231B}"/>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4D896479-9643-3E01-EBC1-28ABE8F8F41E}"/>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HashSet</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905ADBD6-0B1A-7FBF-FE5A-14D7C9A022D1}"/>
              </a:ext>
            </a:extLst>
          </p:cNvPr>
          <p:cNvSpPr txBox="1"/>
          <p:nvPr/>
        </p:nvSpPr>
        <p:spPr>
          <a:xfrm>
            <a:off x="357521" y="915052"/>
            <a:ext cx="8011778" cy="707886"/>
          </a:xfrm>
          <a:prstGeom prst="rect">
            <a:avLst/>
          </a:prstGeom>
          <a:noFill/>
        </p:spPr>
        <p:txBody>
          <a:bodyPr wrap="square" rtlCol="0">
            <a:spAutoFit/>
          </a:bodyPr>
          <a:lstStyle/>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متد</a:t>
            </a:r>
            <a:r>
              <a:rPr lang="en-US" sz="2000" b="0" i="0" dirty="0">
                <a:solidFill>
                  <a:srgbClr val="000000"/>
                </a:solidFill>
                <a:effectLst/>
                <a:latin typeface="Gill Sans MT" panose="020B0502020104020203" pitchFamily="34" charset="0"/>
                <a:cs typeface="B Nazanin" panose="00000400000000000000" pitchFamily="2" charset="-78"/>
              </a:rPr>
              <a:t>contains</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در تمام مقادیر موجود در هشست جستجو م</a:t>
            </a:r>
            <a:r>
              <a:rPr lang="fa-IR" sz="2000" b="0" i="0" dirty="0">
                <a:solidFill>
                  <a:srgbClr val="000000"/>
                </a:solidFill>
                <a:effectLst/>
                <a:latin typeface="Gill Sans MT" panose="020B0502020104020203" pitchFamily="34" charset="0"/>
                <a:cs typeface="B Nazanin" panose="00000400000000000000" pitchFamily="2" charset="-78"/>
              </a:rPr>
              <a:t>ی</a:t>
            </a:r>
            <a:r>
              <a:rPr lang="ar-SA" sz="2000" b="0" i="0" dirty="0">
                <a:solidFill>
                  <a:srgbClr val="000000"/>
                </a:solidFill>
                <a:effectLst/>
                <a:latin typeface="Gill Sans MT" panose="020B0502020104020203" pitchFamily="34" charset="0"/>
                <a:cs typeface="B Nazanin" panose="00000400000000000000" pitchFamily="2" charset="-78"/>
              </a:rPr>
              <a:t>کند و اگر آن شئ در هشست وجود داشت مقدار</a:t>
            </a:r>
            <a:r>
              <a:rPr lang="en-US" sz="2000" b="0" i="0" dirty="0">
                <a:solidFill>
                  <a:srgbClr val="000000"/>
                </a:solidFill>
                <a:effectLst/>
                <a:latin typeface="Gill Sans MT" panose="020B0502020104020203" pitchFamily="34" charset="0"/>
                <a:cs typeface="B Nazanin" panose="00000400000000000000" pitchFamily="2" charset="-78"/>
              </a:rPr>
              <a:t>true</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و در غیر این صورت مقدار </a:t>
            </a:r>
            <a:r>
              <a:rPr lang="en-US" sz="2000" b="0" i="0" dirty="0">
                <a:solidFill>
                  <a:srgbClr val="000000"/>
                </a:solidFill>
                <a:effectLst/>
                <a:latin typeface="Gill Sans MT" panose="020B0502020104020203" pitchFamily="34" charset="0"/>
                <a:cs typeface="B Nazanin" panose="00000400000000000000" pitchFamily="2" charset="-78"/>
              </a:rPr>
              <a:t>false</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را برمیگرداند:</a:t>
            </a:r>
            <a:endParaRPr lang="en-US" sz="2000" dirty="0">
              <a:latin typeface="Gill Sans MT" panose="020B0502020104020203" pitchFamily="34" charset="0"/>
              <a:cs typeface="B Nazanin" panose="00000400000000000000" pitchFamily="2" charset="-78"/>
            </a:endParaRPr>
          </a:p>
        </p:txBody>
      </p:sp>
      <p:sp>
        <p:nvSpPr>
          <p:cNvPr id="2" name="TextBox 1">
            <a:extLst>
              <a:ext uri="{FF2B5EF4-FFF2-40B4-BE49-F238E27FC236}">
                <a16:creationId xmlns:a16="http://schemas.microsoft.com/office/drawing/2014/main" id="{1FB0D6AF-B72C-ACFD-7EE5-39D1E1130487}"/>
              </a:ext>
            </a:extLst>
          </p:cNvPr>
          <p:cNvSpPr txBox="1"/>
          <p:nvPr/>
        </p:nvSpPr>
        <p:spPr>
          <a:xfrm>
            <a:off x="357521" y="1809843"/>
            <a:ext cx="8011778" cy="400110"/>
          </a:xfrm>
          <a:prstGeom prst="rect">
            <a:avLst/>
          </a:prstGeom>
          <a:noFill/>
        </p:spPr>
        <p:txBody>
          <a:bodyPr wrap="square" rtlCol="0">
            <a:spAutoFit/>
          </a:bodyPr>
          <a:lstStyle/>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دو متد</a:t>
            </a:r>
            <a:r>
              <a:rPr lang="en-US" sz="2000" b="0" i="0" dirty="0">
                <a:solidFill>
                  <a:srgbClr val="000000"/>
                </a:solidFill>
                <a:effectLst/>
                <a:latin typeface="Gill Sans MT" panose="020B0502020104020203" pitchFamily="34" charset="0"/>
                <a:cs typeface="B Nazanin" panose="00000400000000000000" pitchFamily="2" charset="-78"/>
              </a:rPr>
              <a:t>clear </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و</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size</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که در</a:t>
            </a:r>
            <a:r>
              <a:rPr lang="en-US" sz="2000" b="0" i="0" dirty="0">
                <a:solidFill>
                  <a:srgbClr val="000000"/>
                </a:solidFill>
                <a:effectLst/>
                <a:latin typeface="Gill Sans MT" panose="020B0502020104020203" pitchFamily="34" charset="0"/>
                <a:cs typeface="B Nazanin" panose="00000400000000000000" pitchFamily="2" charset="-78"/>
              </a:rPr>
              <a:t>Arraylist</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با آنها آشنا شدید در کلاس هشست نیز وجود دارند</a:t>
            </a:r>
            <a:endParaRPr lang="en-US" sz="2000" dirty="0">
              <a:latin typeface="Gill Sans MT" panose="020B0502020104020203" pitchFamily="34" charset="0"/>
              <a:cs typeface="B Nazanin" panose="00000400000000000000" pitchFamily="2" charset="-78"/>
            </a:endParaRPr>
          </a:p>
        </p:txBody>
      </p:sp>
      <p:sp>
        <p:nvSpPr>
          <p:cNvPr id="4" name="TextBox 3">
            <a:extLst>
              <a:ext uri="{FF2B5EF4-FFF2-40B4-BE49-F238E27FC236}">
                <a16:creationId xmlns:a16="http://schemas.microsoft.com/office/drawing/2014/main" id="{34C87FFC-B537-4502-218F-57AD7F79638B}"/>
              </a:ext>
            </a:extLst>
          </p:cNvPr>
          <p:cNvSpPr txBox="1"/>
          <p:nvPr/>
        </p:nvSpPr>
        <p:spPr>
          <a:xfrm>
            <a:off x="357521" y="2405517"/>
            <a:ext cx="8011778" cy="707886"/>
          </a:xfrm>
          <a:prstGeom prst="rect">
            <a:avLst/>
          </a:prstGeom>
          <a:noFill/>
        </p:spPr>
        <p:txBody>
          <a:bodyPr wrap="square" rtlCol="0">
            <a:spAutoFit/>
          </a:bodyPr>
          <a:lstStyle/>
          <a:p>
            <a:pPr marL="342900" indent="-342900" algn="r" rtl="1">
              <a:buFont typeface="Arial" panose="020B0604020202020204" pitchFamily="34" charset="0"/>
              <a:buChar char="•"/>
            </a:pPr>
            <a:r>
              <a:rPr lang="ar-SA" sz="2000" b="0" i="0" dirty="0">
                <a:solidFill>
                  <a:srgbClr val="000000"/>
                </a:solidFill>
                <a:effectLst/>
                <a:latin typeface="Gill Sans MT" panose="020B0502020104020203" pitchFamily="34" charset="0"/>
                <a:cs typeface="B Nazanin" panose="00000400000000000000" pitchFamily="2" charset="-78"/>
              </a:rPr>
              <a:t>توجه داشته باشید که برای پیمایش رو ی هشست با توجه به نبود اندیس برای اشیاء، میتوان از </a:t>
            </a:r>
            <a:r>
              <a:rPr lang="en-US" sz="2000" b="0" i="0" dirty="0">
                <a:solidFill>
                  <a:srgbClr val="000000"/>
                </a:solidFill>
                <a:effectLst/>
                <a:latin typeface="Gill Sans MT" panose="020B0502020104020203" pitchFamily="34" charset="0"/>
                <a:cs typeface="B Nazanin" panose="00000400000000000000" pitchFamily="2" charset="-78"/>
              </a:rPr>
              <a:t>for-each</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استفاده کرد</a:t>
            </a:r>
            <a:endParaRPr lang="en-US" sz="2000" dirty="0">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94FA634B-2FCB-1268-9780-9B2E9246B719}"/>
              </a:ext>
            </a:extLst>
          </p:cNvPr>
          <p:cNvPicPr>
            <a:picLocks noChangeAspect="1"/>
          </p:cNvPicPr>
          <p:nvPr/>
        </p:nvPicPr>
        <p:blipFill>
          <a:blip r:embed="rId3"/>
          <a:stretch>
            <a:fillRect/>
          </a:stretch>
        </p:blipFill>
        <p:spPr>
          <a:xfrm>
            <a:off x="774701" y="2859515"/>
            <a:ext cx="1871242" cy="628171"/>
          </a:xfrm>
          <a:prstGeom prst="rect">
            <a:avLst/>
          </a:prstGeom>
        </p:spPr>
      </p:pic>
      <p:sp>
        <p:nvSpPr>
          <p:cNvPr id="7" name="TextBox 6">
            <a:extLst>
              <a:ext uri="{FF2B5EF4-FFF2-40B4-BE49-F238E27FC236}">
                <a16:creationId xmlns:a16="http://schemas.microsoft.com/office/drawing/2014/main" id="{F43ED9CA-4E8C-85D7-9CE5-13EFF3D91F67}"/>
              </a:ext>
            </a:extLst>
          </p:cNvPr>
          <p:cNvSpPr txBox="1"/>
          <p:nvPr/>
        </p:nvSpPr>
        <p:spPr>
          <a:xfrm>
            <a:off x="547255" y="3610567"/>
            <a:ext cx="7822044" cy="1015663"/>
          </a:xfrm>
          <a:prstGeom prst="rect">
            <a:avLst/>
          </a:prstGeom>
          <a:noFill/>
        </p:spPr>
        <p:txBody>
          <a:bodyPr wrap="square" rtlCol="0">
            <a:spAutoFit/>
          </a:bodyPr>
          <a:lstStyle/>
          <a:p>
            <a:pPr algn="r" rtl="1"/>
            <a:r>
              <a:rPr lang="ar-SA" sz="2000" b="0" i="0" dirty="0">
                <a:solidFill>
                  <a:srgbClr val="000000"/>
                </a:solidFill>
                <a:effectLst/>
                <a:latin typeface="Gill Sans MT" panose="020B0502020104020203" pitchFamily="34" charset="0"/>
                <a:cs typeface="B Nazanin" panose="00000400000000000000" pitchFamily="2" charset="-78"/>
              </a:rPr>
              <a:t>برای استفاده</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از کلاس</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هایی</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که توسط خودمان ایجاد شده است</a:t>
            </a:r>
            <a:r>
              <a:rPr lang="fa-IR" sz="2000" b="0" i="0" dirty="0">
                <a:solidFill>
                  <a:srgbClr val="000000"/>
                </a:solidFill>
                <a:effectLst/>
                <a:latin typeface="Gill Sans MT" panose="020B0502020104020203" pitchFamily="34" charset="0"/>
                <a:cs typeface="B Nazanin" panose="00000400000000000000" pitchFamily="2" charset="-78"/>
              </a:rPr>
              <a:t> در &lt;&gt;</a:t>
            </a:r>
            <a:r>
              <a:rPr lang="ar-SA" sz="2000" b="0" i="0" dirty="0">
                <a:solidFill>
                  <a:srgbClr val="000000"/>
                </a:solidFill>
                <a:effectLst/>
                <a:latin typeface="Gill Sans MT" panose="020B0502020104020203" pitchFamily="34" charset="0"/>
                <a:cs typeface="B Nazanin" panose="00000400000000000000" pitchFamily="2" charset="-78"/>
              </a:rPr>
              <a:t>، باید متد</a:t>
            </a:r>
            <a:r>
              <a:rPr lang="fa-IR" sz="2000" dirty="0">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های</a:t>
            </a:r>
            <a:r>
              <a:rPr lang="en-US" sz="2000" b="0" i="0" dirty="0" err="1">
                <a:solidFill>
                  <a:srgbClr val="000000"/>
                </a:solidFill>
                <a:effectLst/>
                <a:latin typeface="Gill Sans MT" panose="020B0502020104020203" pitchFamily="34" charset="0"/>
                <a:cs typeface="B Nazanin" panose="00000400000000000000" pitchFamily="2" charset="-78"/>
              </a:rPr>
              <a:t>hashcode</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و </a:t>
            </a:r>
            <a:r>
              <a:rPr lang="en-US" sz="2000" b="0" i="0" dirty="0">
                <a:solidFill>
                  <a:srgbClr val="000000"/>
                </a:solidFill>
                <a:effectLst/>
                <a:latin typeface="Gill Sans MT" panose="020B0502020104020203" pitchFamily="34" charset="0"/>
                <a:cs typeface="B Nazanin" panose="00000400000000000000" pitchFamily="2" charset="-78"/>
              </a:rPr>
              <a:t>equals</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را در آنها ایجاد کنیم</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برای انجام این کار در اینتلیجی میتوان در کلاس مورد نظر از میانبر </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alt + insert</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استفاده کرد</a:t>
            </a:r>
            <a:r>
              <a:rPr lang="fa-IR" sz="2000" b="0" i="0" dirty="0">
                <a:solidFill>
                  <a:srgbClr val="000000"/>
                </a:solidFill>
                <a:effectLst/>
                <a:latin typeface="Gill Sans MT" panose="020B0502020104020203" pitchFamily="34" charset="0"/>
                <a:cs typeface="B Nazanin" panose="00000400000000000000" pitchFamily="2" charset="-78"/>
              </a:rPr>
              <a:t>.</a:t>
            </a:r>
            <a:endParaRPr lang="en-US"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6287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FF5ADA4E-FD55-682C-21D3-A63FF8CA1BB8}"/>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ECCED451-FE07-DF63-E53B-E0B7B897568A}"/>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HashMap</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1E28DC98-61F4-4D48-DF99-9BDE064C1DE7}"/>
              </a:ext>
            </a:extLst>
          </p:cNvPr>
          <p:cNvSpPr txBox="1"/>
          <p:nvPr/>
        </p:nvSpPr>
        <p:spPr>
          <a:xfrm>
            <a:off x="330200" y="843249"/>
            <a:ext cx="8192007" cy="4016484"/>
          </a:xfrm>
          <a:prstGeom prst="rect">
            <a:avLst/>
          </a:prstGeom>
          <a:noFill/>
        </p:spPr>
        <p:txBody>
          <a:bodyPr wrap="square" rtlCol="0">
            <a:spAutoFit/>
          </a:bodyPr>
          <a:lstStyle/>
          <a:p>
            <a:pPr algn="r" rtl="1">
              <a:lnSpc>
                <a:spcPts val="3500"/>
              </a:lnSpc>
            </a:pPr>
            <a:r>
              <a:rPr lang="ar-SA" sz="2000" b="0" i="0" dirty="0">
                <a:solidFill>
                  <a:srgbClr val="000000"/>
                </a:solidFill>
                <a:effectLst/>
                <a:latin typeface="Gill Sans MT" panose="020B0502020104020203" pitchFamily="34" charset="0"/>
                <a:cs typeface="B Nazanin" panose="00000400000000000000" pitchFamily="2" charset="-78"/>
              </a:rPr>
              <a:t>هشمپ کمی با سه کالکشن قبلی متفاوت است. در هشمپ تعدادی از جفت</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های کلید و مقدار داریم که کلید</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به مقدار تناظر داده شده است و با داشتن کلید، میتوان مقدار را دریافت کرد. همچنین در هشمپ همانند یک</a:t>
            </a:r>
            <a:r>
              <a:rPr lang="en-US"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تابع، کلیدها باید منحصر به فرد باشند اما دو کلید متفاوت میتوانند به مقدار یکسانی تناظر داده شوند. علاوه برآن، در هشمپ مانند هشست، ترتیب وجود ندارد و در نتیجه کلیدها و مقدارها اندیس ندارند.</a:t>
            </a:r>
            <a:br>
              <a:rPr lang="ar-SA" sz="2000" dirty="0">
                <a:latin typeface="Gill Sans MT" panose="020B0502020104020203" pitchFamily="34" charset="0"/>
                <a:cs typeface="B Nazanin" panose="00000400000000000000" pitchFamily="2" charset="-78"/>
              </a:rPr>
            </a:br>
            <a:r>
              <a:rPr lang="ar-SA" sz="2000" dirty="0">
                <a:latin typeface="Gill Sans MT" panose="020B0502020104020203" pitchFamily="34" charset="0"/>
                <a:cs typeface="B Nazanin" panose="00000400000000000000" pitchFamily="2" charset="-78"/>
              </a:rPr>
              <a:t>برای استفاده از هشمپ</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 باید مثل کالکشن های قبلی آن را </a:t>
            </a:r>
            <a:r>
              <a:rPr lang="en-US" sz="2000" dirty="0">
                <a:latin typeface="Gill Sans MT" panose="020B0502020104020203" pitchFamily="34" charset="0"/>
                <a:cs typeface="B Nazanin" panose="00000400000000000000" pitchFamily="2" charset="-78"/>
              </a:rPr>
              <a:t>Import</a:t>
            </a:r>
            <a:r>
              <a:rPr lang="fa-IR" sz="2000" dirty="0">
                <a:latin typeface="Gill Sans MT" panose="020B0502020104020203" pitchFamily="34" charset="0"/>
                <a:cs typeface="B Nazanin" panose="00000400000000000000" pitchFamily="2" charset="-78"/>
              </a:rPr>
              <a:t> کرد.</a:t>
            </a:r>
          </a:p>
          <a:p>
            <a:pPr algn="r" rtl="1">
              <a:buNone/>
            </a:pPr>
            <a:r>
              <a:rPr lang="ar-SA" sz="2000" dirty="0">
                <a:latin typeface="Gill Sans MT" panose="020B0502020104020203" pitchFamily="34" charset="0"/>
                <a:cs typeface="B Nazanin" panose="00000400000000000000" pitchFamily="2" charset="-78"/>
              </a:rPr>
              <a:t>سپس هشمپ را مانند تصویر زیر تعریف میکنیم</a:t>
            </a:r>
            <a:r>
              <a:rPr lang="fa-IR" sz="2000" dirty="0">
                <a:latin typeface="Gill Sans MT" panose="020B0502020104020203" pitchFamily="34" charset="0"/>
                <a:cs typeface="B Nazanin" panose="00000400000000000000" pitchFamily="2" charset="-78"/>
              </a:rPr>
              <a:t>. توجه کنید که نوع کلید سمت چپ و نوع مقدار سمت راست قرار میگیرد.</a:t>
            </a:r>
            <a:br>
              <a:rPr lang="ar-SA" sz="2000" dirty="0">
                <a:latin typeface="Gill Sans MT" panose="020B0502020104020203" pitchFamily="34" charset="0"/>
                <a:cs typeface="B Nazanin" panose="00000400000000000000" pitchFamily="2" charset="-78"/>
              </a:rPr>
            </a:br>
            <a:br>
              <a:rPr lang="en-GB" sz="2000" dirty="0">
                <a:latin typeface="Gill Sans MT" panose="020B0502020104020203" pitchFamily="34" charset="0"/>
                <a:cs typeface="B Nazanin" panose="00000400000000000000" pitchFamily="2" charset="-78"/>
              </a:rPr>
            </a:br>
            <a:endParaRPr lang="fa-IR" sz="2000" dirty="0">
              <a:latin typeface="Gill Sans MT" panose="020B0502020104020203"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3596FA72-AF7F-BAB6-F428-624EB7CA63A9}"/>
              </a:ext>
            </a:extLst>
          </p:cNvPr>
          <p:cNvPicPr>
            <a:picLocks noChangeAspect="1"/>
          </p:cNvPicPr>
          <p:nvPr/>
        </p:nvPicPr>
        <p:blipFill>
          <a:blip r:embed="rId3"/>
          <a:stretch>
            <a:fillRect/>
          </a:stretch>
        </p:blipFill>
        <p:spPr>
          <a:xfrm>
            <a:off x="527832" y="4098402"/>
            <a:ext cx="5461487" cy="203992"/>
          </a:xfrm>
          <a:prstGeom prst="rect">
            <a:avLst/>
          </a:prstGeom>
        </p:spPr>
      </p:pic>
    </p:spTree>
    <p:extLst>
      <p:ext uri="{BB962C8B-B14F-4D97-AF65-F5344CB8AC3E}">
        <p14:creationId xmlns:p14="http://schemas.microsoft.com/office/powerpoint/2010/main" val="20806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340D99C9-30B6-39D5-F1E7-B7BCD5AC5CB8}"/>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C6C0C29B-55DC-059A-6A56-59955204A400}"/>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HashMap</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078F0D54-F758-E758-4831-9708ABB79EB8}"/>
              </a:ext>
            </a:extLst>
          </p:cNvPr>
          <p:cNvSpPr txBox="1"/>
          <p:nvPr/>
        </p:nvSpPr>
        <p:spPr>
          <a:xfrm>
            <a:off x="330200" y="950406"/>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برای اضافه کردن یک جفت </a:t>
            </a:r>
            <a:r>
              <a:rPr lang="fa-IR" sz="2000" dirty="0">
                <a:latin typeface="Gill Sans MT" panose="020B0502020104020203" pitchFamily="34" charset="0"/>
                <a:cs typeface="B Nazanin" panose="00000400000000000000" pitchFamily="2" charset="-78"/>
              </a:rPr>
              <a:t>(</a:t>
            </a:r>
            <a:r>
              <a:rPr lang="ar-SA" sz="2000" dirty="0">
                <a:latin typeface="Gill Sans MT" panose="020B0502020104020203" pitchFamily="34" charset="0"/>
                <a:cs typeface="B Nazanin" panose="00000400000000000000" pitchFamily="2" charset="-78"/>
              </a:rPr>
              <a:t>کلید، مقدار</a:t>
            </a:r>
            <a:r>
              <a:rPr lang="fa-IR" sz="2000" dirty="0">
                <a:latin typeface="Gill Sans MT" panose="020B0502020104020203" pitchFamily="34" charset="0"/>
                <a:cs typeface="B Nazanin" panose="00000400000000000000" pitchFamily="2" charset="-78"/>
              </a:rPr>
              <a:t>)</a:t>
            </a:r>
            <a:r>
              <a:rPr lang="ar-SA" sz="2000" dirty="0">
                <a:latin typeface="Gill Sans MT" panose="020B0502020104020203" pitchFamily="34" charset="0"/>
                <a:cs typeface="B Nazanin" panose="00000400000000000000" pitchFamily="2" charset="-78"/>
              </a:rPr>
              <a:t> در هشمپ از متد</a:t>
            </a:r>
            <a:r>
              <a:rPr lang="en-US" sz="2000" dirty="0">
                <a:latin typeface="Gill Sans MT" panose="020B0502020104020203" pitchFamily="34" charset="0"/>
                <a:cs typeface="B Nazanin" panose="00000400000000000000" pitchFamily="2" charset="-78"/>
              </a:rPr>
              <a:t>put </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استفاده میکنیم که دو ورودی دارد :</a:t>
            </a:r>
            <a:endParaRPr lang="en-US" sz="2000" dirty="0">
              <a:latin typeface="Gill Sans MT" panose="020B0502020104020203" pitchFamily="34" charset="0"/>
              <a:cs typeface="B Nazanin" panose="00000400000000000000" pitchFamily="2" charset="-78"/>
            </a:endParaRPr>
          </a:p>
        </p:txBody>
      </p:sp>
      <p:sp>
        <p:nvSpPr>
          <p:cNvPr id="4" name="TextBox 3">
            <a:extLst>
              <a:ext uri="{FF2B5EF4-FFF2-40B4-BE49-F238E27FC236}">
                <a16:creationId xmlns:a16="http://schemas.microsoft.com/office/drawing/2014/main" id="{58D94548-D4E8-73DE-BE42-40FC5FE793A5}"/>
              </a:ext>
            </a:extLst>
          </p:cNvPr>
          <p:cNvSpPr txBox="1"/>
          <p:nvPr/>
        </p:nvSpPr>
        <p:spPr>
          <a:xfrm>
            <a:off x="330200" y="2039136"/>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برای دریافت مقدار مربوط به یک کلید از متد</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get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استفاده میکنیم</a:t>
            </a:r>
            <a:r>
              <a:rPr lang="fa-IR" sz="2000" dirty="0">
                <a:latin typeface="Gill Sans MT" panose="020B0502020104020203" pitchFamily="34" charset="0"/>
                <a:cs typeface="B Nazanin" panose="00000400000000000000" pitchFamily="2" charset="-78"/>
              </a:rPr>
              <a:t> :</a:t>
            </a:r>
            <a:endParaRPr lang="en-US" sz="2000" dirty="0">
              <a:latin typeface="Gill Sans MT" panose="020B0502020104020203" pitchFamily="34" charset="0"/>
              <a:cs typeface="B Nazanin" panose="00000400000000000000" pitchFamily="2" charset="-78"/>
            </a:endParaRPr>
          </a:p>
        </p:txBody>
      </p:sp>
      <p:sp>
        <p:nvSpPr>
          <p:cNvPr id="5" name="TextBox 4">
            <a:extLst>
              <a:ext uri="{FF2B5EF4-FFF2-40B4-BE49-F238E27FC236}">
                <a16:creationId xmlns:a16="http://schemas.microsoft.com/office/drawing/2014/main" id="{B69B76BE-2F77-A3A0-AC1D-BCB79AC88EBC}"/>
              </a:ext>
            </a:extLst>
          </p:cNvPr>
          <p:cNvSpPr txBox="1"/>
          <p:nvPr/>
        </p:nvSpPr>
        <p:spPr>
          <a:xfrm>
            <a:off x="330200" y="2855546"/>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برای پاک کردن یک جفت کلید مربوط به آن را به متد </a:t>
            </a:r>
            <a:r>
              <a:rPr lang="en-US" sz="2000" dirty="0">
                <a:latin typeface="Gill Sans MT" panose="020B0502020104020203" pitchFamily="34" charset="0"/>
                <a:cs typeface="B Nazanin" panose="00000400000000000000" pitchFamily="2" charset="-78"/>
              </a:rPr>
              <a:t>remove</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ورودی میدهیم</a:t>
            </a:r>
            <a:r>
              <a:rPr lang="fa-IR" sz="2000" dirty="0">
                <a:latin typeface="Gill Sans MT" panose="020B0502020104020203" pitchFamily="34" charset="0"/>
                <a:cs typeface="B Nazanin" panose="00000400000000000000" pitchFamily="2" charset="-78"/>
              </a:rPr>
              <a:t>:</a:t>
            </a:r>
            <a:endParaRPr lang="en-US" sz="2000" dirty="0">
              <a:latin typeface="Gill Sans MT" panose="020B0502020104020203" pitchFamily="34" charset="0"/>
              <a:cs typeface="B Nazanin" panose="00000400000000000000" pitchFamily="2" charset="-78"/>
            </a:endParaRPr>
          </a:p>
        </p:txBody>
      </p:sp>
      <p:pic>
        <p:nvPicPr>
          <p:cNvPr id="7" name="Picture 6">
            <a:extLst>
              <a:ext uri="{FF2B5EF4-FFF2-40B4-BE49-F238E27FC236}">
                <a16:creationId xmlns:a16="http://schemas.microsoft.com/office/drawing/2014/main" id="{399BAD07-0DAF-6937-2C2C-EDC2CEBAB240}"/>
              </a:ext>
            </a:extLst>
          </p:cNvPr>
          <p:cNvPicPr>
            <a:picLocks noChangeAspect="1"/>
          </p:cNvPicPr>
          <p:nvPr/>
        </p:nvPicPr>
        <p:blipFill>
          <a:blip r:embed="rId3"/>
          <a:stretch>
            <a:fillRect/>
          </a:stretch>
        </p:blipFill>
        <p:spPr>
          <a:xfrm>
            <a:off x="425448" y="1584078"/>
            <a:ext cx="3281176" cy="417145"/>
          </a:xfrm>
          <a:prstGeom prst="rect">
            <a:avLst/>
          </a:prstGeom>
        </p:spPr>
      </p:pic>
      <p:pic>
        <p:nvPicPr>
          <p:cNvPr id="9" name="Picture 8">
            <a:extLst>
              <a:ext uri="{FF2B5EF4-FFF2-40B4-BE49-F238E27FC236}">
                <a16:creationId xmlns:a16="http://schemas.microsoft.com/office/drawing/2014/main" id="{822479A7-0DFF-81A8-3B8E-B2D68A91AC52}"/>
              </a:ext>
            </a:extLst>
          </p:cNvPr>
          <p:cNvPicPr>
            <a:picLocks noChangeAspect="1"/>
          </p:cNvPicPr>
          <p:nvPr/>
        </p:nvPicPr>
        <p:blipFill>
          <a:blip r:embed="rId4"/>
          <a:stretch>
            <a:fillRect/>
          </a:stretch>
        </p:blipFill>
        <p:spPr>
          <a:xfrm>
            <a:off x="425448" y="2596251"/>
            <a:ext cx="2754674" cy="234187"/>
          </a:xfrm>
          <a:prstGeom prst="rect">
            <a:avLst/>
          </a:prstGeom>
        </p:spPr>
      </p:pic>
      <p:pic>
        <p:nvPicPr>
          <p:cNvPr id="13" name="Picture 12">
            <a:extLst>
              <a:ext uri="{FF2B5EF4-FFF2-40B4-BE49-F238E27FC236}">
                <a16:creationId xmlns:a16="http://schemas.microsoft.com/office/drawing/2014/main" id="{1FE2E52B-3553-354B-C069-8C82972C3162}"/>
              </a:ext>
            </a:extLst>
          </p:cNvPr>
          <p:cNvPicPr>
            <a:picLocks noChangeAspect="1"/>
          </p:cNvPicPr>
          <p:nvPr/>
        </p:nvPicPr>
        <p:blipFill>
          <a:blip r:embed="rId5"/>
          <a:stretch>
            <a:fillRect/>
          </a:stretch>
        </p:blipFill>
        <p:spPr>
          <a:xfrm>
            <a:off x="425448" y="3436955"/>
            <a:ext cx="2833487" cy="235001"/>
          </a:xfrm>
          <a:prstGeom prst="rect">
            <a:avLst/>
          </a:prstGeom>
        </p:spPr>
      </p:pic>
      <p:sp>
        <p:nvSpPr>
          <p:cNvPr id="14" name="TextBox 13">
            <a:extLst>
              <a:ext uri="{FF2B5EF4-FFF2-40B4-BE49-F238E27FC236}">
                <a16:creationId xmlns:a16="http://schemas.microsoft.com/office/drawing/2014/main" id="{3E6B3881-5479-EC77-7C8F-4E7F9089C058}"/>
              </a:ext>
            </a:extLst>
          </p:cNvPr>
          <p:cNvSpPr txBox="1"/>
          <p:nvPr/>
        </p:nvSpPr>
        <p:spPr>
          <a:xfrm>
            <a:off x="330200" y="3825638"/>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دو متد</a:t>
            </a:r>
            <a:r>
              <a:rPr lang="en-US" sz="2000" dirty="0">
                <a:latin typeface="Gill Sans MT" panose="020B0502020104020203" pitchFamily="34" charset="0"/>
                <a:cs typeface="B Nazanin" panose="00000400000000000000" pitchFamily="2" charset="-78"/>
              </a:rPr>
              <a:t> clear </a:t>
            </a:r>
            <a:r>
              <a:rPr lang="ar-SA" sz="2000" dirty="0">
                <a:latin typeface="Gill Sans MT" panose="020B0502020104020203" pitchFamily="34" charset="0"/>
                <a:cs typeface="B Nazanin" panose="00000400000000000000" pitchFamily="2" charset="-78"/>
              </a:rPr>
              <a:t>و</a:t>
            </a:r>
            <a:r>
              <a:rPr lang="en-US" sz="2000" dirty="0">
                <a:latin typeface="Gill Sans MT" panose="020B0502020104020203" pitchFamily="34" charset="0"/>
                <a:cs typeface="B Nazanin" panose="00000400000000000000" pitchFamily="2" charset="-78"/>
              </a:rPr>
              <a:t>size </a:t>
            </a:r>
            <a:r>
              <a:rPr lang="fa-IR"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که در </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با آنها آشنا شدیم، در کلاس هشمپ نیز وجود دارند .</a:t>
            </a:r>
            <a:endParaRPr lang="en-US"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325942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D67B4982-6350-5365-6586-E88131DB112C}"/>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49D785FD-A018-4EC6-AD28-F5BEEB98B850}"/>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HashMap</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FCC28F2B-9959-A709-6D41-A6E86A5BF706}"/>
              </a:ext>
            </a:extLst>
          </p:cNvPr>
          <p:cNvSpPr txBox="1"/>
          <p:nvPr/>
        </p:nvSpPr>
        <p:spPr>
          <a:xfrm>
            <a:off x="330200" y="852295"/>
            <a:ext cx="8192007" cy="954749"/>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در هشمپ نیز مانند هشست به دلیل نداشتن ترتیب، برای پیمایش روی مقادیر کلیدها و مقدارها میتوان از</a:t>
            </a:r>
            <a:r>
              <a:rPr lang="en-US" sz="2000" dirty="0">
                <a:latin typeface="Gill Sans MT" panose="020B0502020104020203" pitchFamily="34" charset="0"/>
                <a:cs typeface="B Nazanin" panose="00000400000000000000" pitchFamily="2" charset="-78"/>
              </a:rPr>
              <a:t>for-each</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ar-SA" sz="2000" dirty="0">
                <a:latin typeface="Gill Sans MT" panose="020B0502020104020203" pitchFamily="34" charset="0"/>
                <a:cs typeface="B Nazanin" panose="00000400000000000000" pitchFamily="2" charset="-78"/>
              </a:rPr>
              <a:t>استفاده کرد.</a:t>
            </a:r>
            <a:endParaRPr lang="en-US" sz="2000" dirty="0">
              <a:latin typeface="Gill Sans MT" panose="020B0502020104020203" pitchFamily="34" charset="0"/>
              <a:cs typeface="B Nazanin" panose="00000400000000000000" pitchFamily="2" charset="-78"/>
            </a:endParaRPr>
          </a:p>
        </p:txBody>
      </p:sp>
      <p:sp>
        <p:nvSpPr>
          <p:cNvPr id="4" name="TextBox 3">
            <a:extLst>
              <a:ext uri="{FF2B5EF4-FFF2-40B4-BE49-F238E27FC236}">
                <a16:creationId xmlns:a16="http://schemas.microsoft.com/office/drawing/2014/main" id="{4F7C4243-72F8-9604-3EFA-9D5115DD3CE9}"/>
              </a:ext>
            </a:extLst>
          </p:cNvPr>
          <p:cNvSpPr txBox="1"/>
          <p:nvPr/>
        </p:nvSpPr>
        <p:spPr>
          <a:xfrm>
            <a:off x="324104" y="2018274"/>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پیمایش روی کلیدها:</a:t>
            </a:r>
            <a:endParaRPr lang="en-US" sz="2000" dirty="0">
              <a:latin typeface="Gill Sans MT" panose="020B0502020104020203" pitchFamily="34" charset="0"/>
              <a:cs typeface="B Nazanin" panose="00000400000000000000" pitchFamily="2" charset="-78"/>
            </a:endParaRPr>
          </a:p>
        </p:txBody>
      </p:sp>
      <p:sp>
        <p:nvSpPr>
          <p:cNvPr id="5" name="TextBox 4">
            <a:extLst>
              <a:ext uri="{FF2B5EF4-FFF2-40B4-BE49-F238E27FC236}">
                <a16:creationId xmlns:a16="http://schemas.microsoft.com/office/drawing/2014/main" id="{9FA595C6-3EF5-D4FC-E952-9DA2466D69B9}"/>
              </a:ext>
            </a:extLst>
          </p:cNvPr>
          <p:cNvSpPr txBox="1"/>
          <p:nvPr/>
        </p:nvSpPr>
        <p:spPr>
          <a:xfrm>
            <a:off x="324104" y="2921956"/>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پیمایش روی مقدارها :</a:t>
            </a:r>
            <a:endParaRPr lang="en-US" sz="2000" dirty="0">
              <a:latin typeface="Gill Sans MT" panose="020B0502020104020203" pitchFamily="34" charset="0"/>
              <a:cs typeface="B Nazanin" panose="00000400000000000000" pitchFamily="2" charset="-78"/>
            </a:endParaRPr>
          </a:p>
        </p:txBody>
      </p:sp>
      <p:sp>
        <p:nvSpPr>
          <p:cNvPr id="14" name="TextBox 13">
            <a:extLst>
              <a:ext uri="{FF2B5EF4-FFF2-40B4-BE49-F238E27FC236}">
                <a16:creationId xmlns:a16="http://schemas.microsoft.com/office/drawing/2014/main" id="{D59C7E99-14BC-5A77-6220-0EBA030641DB}"/>
              </a:ext>
            </a:extLst>
          </p:cNvPr>
          <p:cNvSpPr txBox="1"/>
          <p:nvPr/>
        </p:nvSpPr>
        <p:spPr>
          <a:xfrm>
            <a:off x="324104" y="3825638"/>
            <a:ext cx="8192007" cy="505908"/>
          </a:xfrm>
          <a:prstGeom prst="rect">
            <a:avLst/>
          </a:prstGeom>
          <a:noFill/>
        </p:spPr>
        <p:txBody>
          <a:bodyPr wrap="square" rtlCol="0">
            <a:spAutoFit/>
          </a:bodyPr>
          <a:lstStyle/>
          <a:p>
            <a:pPr algn="r" rtl="1">
              <a:lnSpc>
                <a:spcPts val="3500"/>
              </a:lnSpc>
            </a:pPr>
            <a:r>
              <a:rPr lang="ar-SA" sz="2000" dirty="0">
                <a:latin typeface="Gill Sans MT" panose="020B0502020104020203" pitchFamily="34" charset="0"/>
                <a:cs typeface="B Nazanin" panose="00000400000000000000" pitchFamily="2" charset="-78"/>
              </a:rPr>
              <a:t>استفاده از کلاس هایی که توسط خودمان ایجاد شده است در &lt;&gt;</a:t>
            </a:r>
            <a:r>
              <a:rPr lang="fa-IR" sz="2000" dirty="0">
                <a:latin typeface="Gill Sans MT" panose="020B0502020104020203" pitchFamily="34" charset="0"/>
                <a:cs typeface="B Nazanin" panose="00000400000000000000" pitchFamily="2" charset="-78"/>
              </a:rPr>
              <a:t> نیز مانند </a:t>
            </a:r>
            <a:r>
              <a:rPr lang="en-US" sz="2000" dirty="0">
                <a:latin typeface="Gill Sans MT" panose="020B0502020104020203" pitchFamily="34" charset="0"/>
                <a:cs typeface="B Nazanin" panose="00000400000000000000" pitchFamily="2" charset="-78"/>
              </a:rPr>
              <a:t>HashSet </a:t>
            </a:r>
            <a:r>
              <a:rPr lang="fa-IR" sz="2000" dirty="0">
                <a:latin typeface="Gill Sans MT" panose="020B0502020104020203" pitchFamily="34" charset="0"/>
                <a:cs typeface="B Nazanin" panose="00000400000000000000" pitchFamily="2" charset="-78"/>
              </a:rPr>
              <a:t> است.</a:t>
            </a:r>
            <a:endParaRPr lang="en-US" sz="2000" dirty="0">
              <a:latin typeface="Gill Sans MT" panose="020B0502020104020203" pitchFamily="34" charset="0"/>
              <a:cs typeface="B Nazanin" panose="00000400000000000000" pitchFamily="2" charset="-78"/>
            </a:endParaRPr>
          </a:p>
        </p:txBody>
      </p:sp>
      <p:pic>
        <p:nvPicPr>
          <p:cNvPr id="11" name="Picture 10">
            <a:extLst>
              <a:ext uri="{FF2B5EF4-FFF2-40B4-BE49-F238E27FC236}">
                <a16:creationId xmlns:a16="http://schemas.microsoft.com/office/drawing/2014/main" id="{0AE5A42D-DD78-7CF8-7A98-37ACFDFCE751}"/>
              </a:ext>
            </a:extLst>
          </p:cNvPr>
          <p:cNvPicPr>
            <a:picLocks noChangeAspect="1"/>
          </p:cNvPicPr>
          <p:nvPr/>
        </p:nvPicPr>
        <p:blipFill>
          <a:blip r:embed="rId3"/>
          <a:stretch>
            <a:fillRect/>
          </a:stretch>
        </p:blipFill>
        <p:spPr>
          <a:xfrm>
            <a:off x="552331" y="2092252"/>
            <a:ext cx="3485444" cy="582368"/>
          </a:xfrm>
          <a:prstGeom prst="rect">
            <a:avLst/>
          </a:prstGeom>
        </p:spPr>
      </p:pic>
      <p:pic>
        <p:nvPicPr>
          <p:cNvPr id="15" name="Picture 14">
            <a:extLst>
              <a:ext uri="{FF2B5EF4-FFF2-40B4-BE49-F238E27FC236}">
                <a16:creationId xmlns:a16="http://schemas.microsoft.com/office/drawing/2014/main" id="{AF438854-6BC1-0026-82AE-F0771E9A7983}"/>
              </a:ext>
            </a:extLst>
          </p:cNvPr>
          <p:cNvPicPr>
            <a:picLocks noChangeAspect="1"/>
          </p:cNvPicPr>
          <p:nvPr/>
        </p:nvPicPr>
        <p:blipFill>
          <a:blip r:embed="rId4"/>
          <a:stretch>
            <a:fillRect/>
          </a:stretch>
        </p:blipFill>
        <p:spPr>
          <a:xfrm>
            <a:off x="552331" y="2964906"/>
            <a:ext cx="3425309" cy="628640"/>
          </a:xfrm>
          <a:prstGeom prst="rect">
            <a:avLst/>
          </a:prstGeom>
        </p:spPr>
      </p:pic>
    </p:spTree>
    <p:extLst>
      <p:ext uri="{BB962C8B-B14F-4D97-AF65-F5344CB8AC3E}">
        <p14:creationId xmlns:p14="http://schemas.microsoft.com/office/powerpoint/2010/main" val="3478008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1046774" y="189300"/>
            <a:ext cx="73860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Nazanin" panose="00000400000000000000" pitchFamily="2" charset="-78"/>
              </a:rPr>
              <a:t>کلاس های تغییر ناپذیر</a:t>
            </a:r>
            <a:r>
              <a:rPr lang="en-US" sz="2800" dirty="0">
                <a:solidFill>
                  <a:srgbClr val="C39113"/>
                </a:solidFill>
                <a:latin typeface="Gill Sans MT" panose="020B0502020104020203" pitchFamily="34" charset="0"/>
                <a:cs typeface="B Nazanin" panose="00000400000000000000" pitchFamily="2" charset="-78"/>
              </a:rPr>
              <a:t>(</a:t>
            </a:r>
            <a:r>
              <a:rPr lang="en-US" sz="2800" dirty="0">
                <a:solidFill>
                  <a:srgbClr val="C39113"/>
                </a:solidFill>
                <a:latin typeface="Gill Sans MT" panose="020B0502020104020203" pitchFamily="34" charset="0"/>
              </a:rPr>
              <a:t>Immutable Objects)</a:t>
            </a:r>
            <a:endParaRPr dirty="0">
              <a:solidFill>
                <a:srgbClr val="C39113"/>
              </a:solidFill>
              <a:latin typeface="Gill Sans MT" panose="020B0502020104020203" pitchFamily="34" charset="0"/>
            </a:endParaRPr>
          </a:p>
        </p:txBody>
      </p:sp>
      <p:sp>
        <p:nvSpPr>
          <p:cNvPr id="14" name="TextBox 13">
            <a:extLst>
              <a:ext uri="{FF2B5EF4-FFF2-40B4-BE49-F238E27FC236}">
                <a16:creationId xmlns:a16="http://schemas.microsoft.com/office/drawing/2014/main" id="{395AFE4A-ACBE-9146-46CF-C761A254B4EC}"/>
              </a:ext>
            </a:extLst>
          </p:cNvPr>
          <p:cNvSpPr txBox="1"/>
          <p:nvPr/>
        </p:nvSpPr>
        <p:spPr>
          <a:xfrm>
            <a:off x="621792" y="1204581"/>
            <a:ext cx="7811007" cy="3183179"/>
          </a:xfrm>
          <a:prstGeom prst="rect">
            <a:avLst/>
          </a:prstGeom>
          <a:noFill/>
        </p:spPr>
        <p:txBody>
          <a:bodyPr wrap="square" rtlCol="0">
            <a:spAutoFit/>
          </a:bodyPr>
          <a:lstStyle/>
          <a:p>
            <a:pPr algn="r" rtl="1">
              <a:lnSpc>
                <a:spcPts val="3500"/>
              </a:lnSpc>
            </a:pPr>
            <a:r>
              <a:rPr lang="ar-SA" sz="2000" b="0" i="0" dirty="0">
                <a:solidFill>
                  <a:srgbClr val="000000"/>
                </a:solidFill>
                <a:effectLst/>
                <a:latin typeface="Gill Sans MT" panose="020B0502020104020203" pitchFamily="34" charset="0"/>
                <a:cs typeface="B Nazanin" panose="00000400000000000000" pitchFamily="2" charset="-78"/>
              </a:rPr>
              <a:t>منظور از ک</a:t>
            </a:r>
            <a:r>
              <a:rPr lang="fa-IR" sz="2000" dirty="0">
                <a:latin typeface="Gill Sans MT" panose="020B0502020104020203" pitchFamily="34" charset="0"/>
                <a:cs typeface="B Nazanin" panose="00000400000000000000" pitchFamily="2" charset="-78"/>
              </a:rPr>
              <a:t>لاس</a:t>
            </a:r>
            <a:r>
              <a:rPr lang="ar-SA" sz="2000" b="0" i="0" dirty="0">
                <a:solidFill>
                  <a:srgbClr val="000000"/>
                </a:solidFill>
                <a:effectLst/>
                <a:latin typeface="Gill Sans MT" panose="020B0502020104020203" pitchFamily="34" charset="0"/>
                <a:cs typeface="B Nazanin" panose="00000400000000000000" pitchFamily="2" charset="-78"/>
              </a:rPr>
              <a:t> تغییرناپذیر این است که هنگامی که یک شئ از آن ک</a:t>
            </a:r>
            <a:r>
              <a:rPr lang="fa-IR" sz="2000" b="0" i="0" dirty="0">
                <a:solidFill>
                  <a:srgbClr val="000000"/>
                </a:solidFill>
                <a:effectLst/>
                <a:latin typeface="Gill Sans MT" panose="020B0502020104020203" pitchFamily="34" charset="0"/>
                <a:cs typeface="B Nazanin" panose="00000400000000000000" pitchFamily="2" charset="-78"/>
              </a:rPr>
              <a:t>لا</a:t>
            </a:r>
            <a:r>
              <a:rPr lang="ar-SA" sz="2000" b="0" i="0" dirty="0">
                <a:solidFill>
                  <a:srgbClr val="000000"/>
                </a:solidFill>
                <a:effectLst/>
                <a:latin typeface="Gill Sans MT" panose="020B0502020104020203" pitchFamily="34" charset="0"/>
                <a:cs typeface="B Nazanin" panose="00000400000000000000" pitchFamily="2" charset="-78"/>
              </a:rPr>
              <a:t>س ها ایجاد میشود، نمی توانیم محتوای</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آن را تغییر دهیم.</a:t>
            </a:r>
            <a:endParaRPr lang="fa-IR" sz="2000" b="0" i="0" dirty="0">
              <a:solidFill>
                <a:srgbClr val="000000"/>
              </a:solidFill>
              <a:effectLst/>
              <a:latin typeface="Gill Sans MT" panose="020B0502020104020203" pitchFamily="34" charset="0"/>
              <a:cs typeface="B Nazanin" panose="00000400000000000000" pitchFamily="2" charset="-78"/>
            </a:endParaRPr>
          </a:p>
          <a:p>
            <a:pPr algn="r" rtl="1">
              <a:lnSpc>
                <a:spcPts val="3500"/>
              </a:lnSpc>
            </a:pPr>
            <a:r>
              <a:rPr lang="ar-SA" sz="2000" b="0" i="0" dirty="0">
                <a:solidFill>
                  <a:srgbClr val="000000"/>
                </a:solidFill>
                <a:effectLst/>
                <a:latin typeface="Gill Sans MT" panose="020B0502020104020203" pitchFamily="34" charset="0"/>
                <a:cs typeface="B Nazanin" panose="00000400000000000000" pitchFamily="2" charset="-78"/>
              </a:rPr>
              <a:t> برای مثال تا اینجا با ک</a:t>
            </a:r>
            <a:r>
              <a:rPr lang="fa-IR" sz="2000" b="0" i="0" dirty="0">
                <a:solidFill>
                  <a:srgbClr val="000000"/>
                </a:solidFill>
                <a:effectLst/>
                <a:latin typeface="Gill Sans MT" panose="020B0502020104020203" pitchFamily="34" charset="0"/>
                <a:cs typeface="B Nazanin" panose="00000400000000000000" pitchFamily="2" charset="-78"/>
              </a:rPr>
              <a:t>لا</a:t>
            </a:r>
            <a:r>
              <a:rPr lang="ar-SA" sz="2000" b="0" i="0" dirty="0">
                <a:solidFill>
                  <a:srgbClr val="000000"/>
                </a:solidFill>
                <a:effectLst/>
                <a:latin typeface="Gill Sans MT" panose="020B0502020104020203" pitchFamily="34" charset="0"/>
                <a:cs typeface="B Nazanin" panose="00000400000000000000" pitchFamily="2" charset="-78"/>
              </a:rPr>
              <a:t>س </a:t>
            </a:r>
            <a:r>
              <a:rPr lang="en-US" sz="2000" b="0" i="0" dirty="0">
                <a:solidFill>
                  <a:srgbClr val="000000"/>
                </a:solidFill>
                <a:effectLst/>
                <a:latin typeface="Gill Sans MT" panose="020B0502020104020203" pitchFamily="34" charset="0"/>
                <a:cs typeface="B Nazanin" panose="00000400000000000000" pitchFamily="2" charset="-78"/>
              </a:rPr>
              <a:t>String </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آشنا شده</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اید . این ک</a:t>
            </a:r>
            <a:r>
              <a:rPr lang="fa-IR" sz="2000" b="0" i="0" dirty="0">
                <a:solidFill>
                  <a:srgbClr val="000000"/>
                </a:solidFill>
                <a:effectLst/>
                <a:latin typeface="Gill Sans MT" panose="020B0502020104020203" pitchFamily="34" charset="0"/>
                <a:cs typeface="B Nazanin" panose="00000400000000000000" pitchFamily="2" charset="-78"/>
              </a:rPr>
              <a:t>لا</a:t>
            </a:r>
            <a:r>
              <a:rPr lang="ar-SA" sz="2000" b="0" i="0" dirty="0">
                <a:solidFill>
                  <a:srgbClr val="000000"/>
                </a:solidFill>
                <a:effectLst/>
                <a:latin typeface="Gill Sans MT" panose="020B0502020104020203" pitchFamily="34" charset="0"/>
                <a:cs typeface="B Nazanin" panose="00000400000000000000" pitchFamily="2" charset="-78"/>
              </a:rPr>
              <a:t>س یک ک</a:t>
            </a:r>
            <a:r>
              <a:rPr lang="fa-IR" sz="2000" b="0" i="0" dirty="0">
                <a:solidFill>
                  <a:srgbClr val="000000"/>
                </a:solidFill>
                <a:effectLst/>
                <a:latin typeface="Gill Sans MT" panose="020B0502020104020203" pitchFamily="34" charset="0"/>
                <a:cs typeface="B Nazanin" panose="00000400000000000000" pitchFamily="2" charset="-78"/>
              </a:rPr>
              <a:t>لا</a:t>
            </a:r>
            <a:r>
              <a:rPr lang="ar-SA" sz="2000" b="0" i="0" dirty="0">
                <a:solidFill>
                  <a:srgbClr val="000000"/>
                </a:solidFill>
                <a:effectLst/>
                <a:latin typeface="Gill Sans MT" panose="020B0502020104020203" pitchFamily="34" charset="0"/>
                <a:cs typeface="B Nazanin" panose="00000400000000000000" pitchFamily="2" charset="-78"/>
              </a:rPr>
              <a:t>س تغییرناپذیر است، درنتیجه وقتی از آن یک شئ میسازیم، دیگر نمی توان محتوای آن را تغییر داد</a:t>
            </a:r>
            <a:r>
              <a:rPr lang="fa-IR" sz="2000" b="0" i="0" dirty="0">
                <a:solidFill>
                  <a:srgbClr val="000000"/>
                </a:solidFill>
                <a:effectLst/>
                <a:latin typeface="Gill Sans MT" panose="020B0502020104020203" pitchFamily="34" charset="0"/>
                <a:cs typeface="B Nazanin" panose="00000400000000000000" pitchFamily="2" charset="-78"/>
              </a:rPr>
              <a:t>. همه کلاس های لفاف اولیه</a:t>
            </a:r>
            <a:r>
              <a:rPr lang="en-US" sz="2000" dirty="0">
                <a:latin typeface="Gill Sans MT" panose="020B0502020104020203" pitchFamily="34" charset="0"/>
                <a:cs typeface="B Nazanin" panose="00000400000000000000" pitchFamily="2" charset="-78"/>
              </a:rPr>
              <a:t>(</a:t>
            </a:r>
            <a:r>
              <a:rPr lang="en-US" sz="2000" b="0" i="0" dirty="0">
                <a:solidFill>
                  <a:srgbClr val="000000"/>
                </a:solidFill>
                <a:effectLst/>
                <a:latin typeface="Gill Sans MT" panose="020B0502020104020203" pitchFamily="34" charset="0"/>
                <a:cs typeface="B Nazanin" panose="00000400000000000000" pitchFamily="2" charset="-78"/>
              </a:rPr>
              <a:t>wrapper classes)</a:t>
            </a:r>
            <a:r>
              <a:rPr lang="fa-IR" sz="2000" b="0" i="0" dirty="0">
                <a:solidFill>
                  <a:srgbClr val="000000"/>
                </a:solidFill>
                <a:effectLst/>
                <a:latin typeface="Gill Sans MT" panose="020B0502020104020203" pitchFamily="34" charset="0"/>
                <a:cs typeface="B Nazanin" panose="00000400000000000000" pitchFamily="2" charset="-78"/>
              </a:rPr>
              <a:t> مانند</a:t>
            </a:r>
            <a:r>
              <a:rPr lang="en-US" sz="2000" b="0" i="0" dirty="0">
                <a:solidFill>
                  <a:srgbClr val="000000"/>
                </a:solidFill>
                <a:effectLst/>
                <a:latin typeface="Gill Sans MT" panose="020B0502020104020203" pitchFamily="34" charset="0"/>
                <a:cs typeface="B Nazanin" panose="00000400000000000000" pitchFamily="2" charset="-78"/>
              </a:rPr>
              <a:t>Integer ، Boolean ، Double</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و غیره تغییر ناپذیر هستند ( </a:t>
            </a:r>
            <a:r>
              <a:rPr lang="ar-SA" sz="2000" b="0" i="0" dirty="0">
                <a:solidFill>
                  <a:srgbClr val="000000"/>
                </a:solidFill>
                <a:effectLst/>
                <a:latin typeface="Gill Sans MT" panose="020B0502020104020203" pitchFamily="34" charset="0"/>
                <a:cs typeface="B Nazanin" panose="00000400000000000000" pitchFamily="2" charset="-78"/>
              </a:rPr>
              <a:t>با </a:t>
            </a:r>
            <a:r>
              <a:rPr lang="fa-IR" sz="2000" b="0" i="0" dirty="0">
                <a:solidFill>
                  <a:srgbClr val="000000"/>
                </a:solidFill>
                <a:effectLst/>
                <a:latin typeface="Gill Sans MT" panose="020B0502020104020203" pitchFamily="34" charset="0"/>
                <a:cs typeface="B Nazanin" panose="00000400000000000000" pitchFamily="2" charset="-78"/>
              </a:rPr>
              <a:t>این کلاس ها و </a:t>
            </a:r>
            <a:r>
              <a:rPr lang="ar-SA" sz="2000" b="0" i="0" dirty="0">
                <a:solidFill>
                  <a:srgbClr val="000000"/>
                </a:solidFill>
                <a:effectLst/>
                <a:latin typeface="Gill Sans MT" panose="020B0502020104020203" pitchFamily="34" charset="0"/>
                <a:cs typeface="B Nazanin" panose="00000400000000000000" pitchFamily="2" charset="-78"/>
              </a:rPr>
              <a:t>ک</a:t>
            </a:r>
            <a:r>
              <a:rPr lang="fa-IR" sz="2000" b="0" i="0" dirty="0">
                <a:solidFill>
                  <a:srgbClr val="000000"/>
                </a:solidFill>
                <a:effectLst/>
                <a:latin typeface="Gill Sans MT" panose="020B0502020104020203" pitchFamily="34" charset="0"/>
                <a:cs typeface="B Nazanin" panose="00000400000000000000" pitchFamily="2" charset="-78"/>
              </a:rPr>
              <a:t>لا</a:t>
            </a:r>
            <a:r>
              <a:rPr lang="ar-SA" sz="2000" b="0" i="0" dirty="0">
                <a:solidFill>
                  <a:srgbClr val="000000"/>
                </a:solidFill>
                <a:effectLst/>
                <a:latin typeface="Gill Sans MT" panose="020B0502020104020203" pitchFamily="34" charset="0"/>
                <a:cs typeface="B Nazanin" panose="00000400000000000000" pitchFamily="2" charset="-78"/>
              </a:rPr>
              <a:t>س های تغییرناپذیر دیگر جاوا</a:t>
            </a:r>
            <a:r>
              <a:rPr lang="fa-IR" sz="2000" b="0" i="0" dirty="0">
                <a:solidFill>
                  <a:srgbClr val="000000"/>
                </a:solidFill>
                <a:effectLst/>
                <a:latin typeface="Gill Sans MT" panose="020B0502020104020203" pitchFamily="34" charset="0"/>
                <a:cs typeface="B Nazanin" panose="00000400000000000000" pitchFamily="2" charset="-78"/>
              </a:rPr>
              <a:t> </a:t>
            </a:r>
            <a:r>
              <a:rPr lang="ar-SA" sz="2000" b="0" i="0" dirty="0">
                <a:solidFill>
                  <a:srgbClr val="000000"/>
                </a:solidFill>
                <a:effectLst/>
                <a:latin typeface="Gill Sans MT" panose="020B0502020104020203" pitchFamily="34" charset="0"/>
                <a:cs typeface="B Nazanin" panose="00000400000000000000" pitchFamily="2" charset="-78"/>
              </a:rPr>
              <a:t>بعداً آشنا خواهید شد.</a:t>
            </a:r>
            <a:r>
              <a:rPr lang="fa-IR" sz="2000" b="0" i="0" dirty="0">
                <a:solidFill>
                  <a:srgbClr val="000000"/>
                </a:solidFill>
                <a:effectLst/>
                <a:latin typeface="Gill Sans MT" panose="020B0502020104020203" pitchFamily="34" charset="0"/>
                <a:cs typeface="B Nazanin" panose="00000400000000000000" pitchFamily="2" charset="-78"/>
              </a:rPr>
              <a:t>)</a:t>
            </a:r>
            <a:br>
              <a:rPr lang="ar-SA" sz="2000" dirty="0">
                <a:latin typeface="Gill Sans MT" panose="020B0502020104020203" pitchFamily="34" charset="0"/>
                <a:cs typeface="B Nazanin" panose="00000400000000000000" pitchFamily="2" charset="-78"/>
              </a:rPr>
            </a:br>
            <a:endParaRPr lang="en-GB" sz="2000" dirty="0">
              <a:latin typeface="Gill Sans MT" panose="020B0502020104020203" pitchFamily="34" charset="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4BA9992C-3771-01A0-7555-AC94D6B0BB4C}"/>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FFC90A76-F84F-6670-E1F1-3E54791397C1}"/>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ar-SA" sz="2800" dirty="0">
                <a:solidFill>
                  <a:srgbClr val="C39113"/>
                </a:solidFill>
                <a:latin typeface="Gill Sans MT" panose="020B0502020104020203" pitchFamily="34" charset="0"/>
                <a:cs typeface="B Roya" panose="00000400000000000000" pitchFamily="2" charset="-78"/>
              </a:rPr>
              <a:t>آشنایی با</a:t>
            </a:r>
            <a:r>
              <a:rPr lang="en-US" sz="2800" dirty="0">
                <a:solidFill>
                  <a:srgbClr val="C39113"/>
                </a:solidFill>
                <a:latin typeface="Gill Sans MT" panose="020B0502020104020203" pitchFamily="34" charset="0"/>
                <a:cs typeface="B Roya" panose="00000400000000000000" pitchFamily="2" charset="-78"/>
              </a:rPr>
              <a:t> Iterator </a:t>
            </a:r>
            <a:r>
              <a:rPr lang="ar-SA" sz="2800" dirty="0">
                <a:solidFill>
                  <a:srgbClr val="C39113"/>
                </a:solidFill>
                <a:latin typeface="Gill Sans MT" panose="020B0502020104020203" pitchFamily="34" charset="0"/>
                <a:cs typeface="B Roya" panose="00000400000000000000" pitchFamily="2" charset="-78"/>
              </a:rPr>
              <a:t>ها</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684C7560-1AD8-7D64-1260-2C30D0F15375}"/>
              </a:ext>
            </a:extLst>
          </p:cNvPr>
          <p:cNvSpPr txBox="1"/>
          <p:nvPr/>
        </p:nvSpPr>
        <p:spPr>
          <a:xfrm>
            <a:off x="475996" y="857566"/>
            <a:ext cx="8192007" cy="4096634"/>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 فرض کنید یک </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از </a:t>
            </a:r>
            <a:r>
              <a:rPr lang="en-US" sz="2000" dirty="0">
                <a:latin typeface="Gill Sans MT" panose="020B0502020104020203" pitchFamily="34" charset="0"/>
                <a:cs typeface="B Nazanin" panose="00000400000000000000" pitchFamily="2" charset="-78"/>
              </a:rPr>
              <a:t>String</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داریم </a:t>
            </a:r>
          </a:p>
          <a:p>
            <a:pPr algn="r" rtl="1">
              <a:lnSpc>
                <a:spcPts val="3500"/>
              </a:lnSpc>
            </a:pPr>
            <a:r>
              <a:rPr lang="fa-IR" sz="2000" dirty="0">
                <a:latin typeface="Gill Sans MT" panose="020B0502020104020203" pitchFamily="34" charset="0"/>
                <a:cs typeface="B Nazanin" panose="00000400000000000000" pitchFamily="2" charset="-78"/>
              </a:rPr>
              <a:t> که میخواهیم اعضای آن که شامل کلمه </a:t>
            </a:r>
            <a:r>
              <a:rPr lang="en-US" sz="2000" dirty="0">
                <a:latin typeface="Gill Sans MT" panose="020B0502020104020203" pitchFamily="34" charset="0"/>
                <a:cs typeface="B Nazanin" panose="00000400000000000000" pitchFamily="2" charset="-78"/>
              </a:rPr>
              <a:t>Java</a:t>
            </a:r>
            <a:endParaRPr lang="fa-IR" sz="2000" dirty="0">
              <a:latin typeface="Gill Sans MT" panose="020B0502020104020203" pitchFamily="34" charset="0"/>
              <a:cs typeface="B Nazanin" panose="00000400000000000000" pitchFamily="2" charset="-78"/>
            </a:endParaRPr>
          </a:p>
          <a:p>
            <a:pPr algn="r" rtl="1">
              <a:lnSpc>
                <a:spcPts val="3500"/>
              </a:lnSpc>
            </a:pP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هستند را حذف کنیم. در این مواقع به</a:t>
            </a:r>
            <a:r>
              <a:rPr lang="en-US" sz="2000" dirty="0">
                <a:latin typeface="Gill Sans MT" panose="020B0502020104020203" pitchFamily="34" charset="0"/>
                <a:cs typeface="B Nazanin" panose="00000400000000000000" pitchFamily="2" charset="-78"/>
              </a:rPr>
              <a:t>Iterator</a:t>
            </a:r>
            <a:endParaRPr lang="fa-IR" sz="2000" dirty="0">
              <a:latin typeface="Gill Sans MT" panose="020B0502020104020203" pitchFamily="34" charset="0"/>
              <a:cs typeface="B Nazanin" panose="00000400000000000000" pitchFamily="2" charset="-78"/>
            </a:endParaRPr>
          </a:p>
          <a:p>
            <a:pPr algn="r" rtl="1">
              <a:lnSpc>
                <a:spcPts val="3500"/>
              </a:lnSpc>
            </a:pP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نیاز داریم.</a:t>
            </a:r>
            <a:r>
              <a:rPr lang="en-US" sz="2000" b="0" i="0" dirty="0">
                <a:solidFill>
                  <a:srgbClr val="000000"/>
                </a:solidFill>
                <a:effectLst/>
                <a:latin typeface="Gill Sans MT" panose="020B0502020104020203" pitchFamily="34" charset="0"/>
                <a:cs typeface="B Nazanin" panose="00000400000000000000" pitchFamily="2" charset="-78"/>
              </a:rPr>
              <a:t>List </a:t>
            </a:r>
            <a:r>
              <a:rPr lang="fa-IR" sz="2000" b="0" i="0" dirty="0">
                <a:solidFill>
                  <a:srgbClr val="000000"/>
                </a:solidFill>
                <a:effectLst/>
                <a:latin typeface="Gill Sans MT" panose="020B0502020104020203" pitchFamily="34" charset="0"/>
                <a:cs typeface="B Nazanin" panose="00000400000000000000" pitchFamily="2" charset="-78"/>
              </a:rPr>
              <a:t>  ها و </a:t>
            </a:r>
            <a:r>
              <a:rPr lang="en-US" sz="2000" b="0" i="0" dirty="0">
                <a:solidFill>
                  <a:srgbClr val="000000"/>
                </a:solidFill>
                <a:effectLst/>
                <a:latin typeface="Gill Sans MT" panose="020B0502020104020203" pitchFamily="34" charset="0"/>
                <a:cs typeface="B Nazanin" panose="00000400000000000000" pitchFamily="2" charset="-78"/>
              </a:rPr>
              <a:t>Set</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ها همگی </a:t>
            </a:r>
            <a:r>
              <a:rPr lang="en-US" sz="2000" b="0" i="0" dirty="0" err="1">
                <a:solidFill>
                  <a:srgbClr val="000000"/>
                </a:solidFill>
                <a:effectLst/>
                <a:latin typeface="Gill Sans MT" panose="020B0502020104020203" pitchFamily="34" charset="0"/>
                <a:cs typeface="B Nazanin" panose="00000400000000000000" pitchFamily="2" charset="-78"/>
              </a:rPr>
              <a:t>Iterable</a:t>
            </a:r>
            <a:endParaRPr lang="fa-IR" sz="2000" b="0" i="0" dirty="0">
              <a:solidFill>
                <a:srgbClr val="000000"/>
              </a:solidFill>
              <a:effectLst/>
              <a:latin typeface="Gill Sans MT" panose="020B0502020104020203" pitchFamily="34" charset="0"/>
              <a:cs typeface="B Nazanin" panose="00000400000000000000" pitchFamily="2" charset="-78"/>
            </a:endParaRPr>
          </a:p>
          <a:p>
            <a:pPr algn="r" rtl="1">
              <a:lnSpc>
                <a:spcPts val="3500"/>
              </a:lnSpc>
            </a:pP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هستند.</a:t>
            </a:r>
          </a:p>
          <a:p>
            <a:pPr algn="r" rtl="1">
              <a:lnSpc>
                <a:spcPts val="3500"/>
              </a:lnSpc>
            </a:pPr>
            <a:endParaRPr lang="fa-IR" sz="2000" dirty="0">
              <a:latin typeface="Gill Sans MT" panose="020B0502020104020203" pitchFamily="34" charset="0"/>
              <a:cs typeface="B Nazanin" panose="00000400000000000000" pitchFamily="2" charset="-78"/>
            </a:endParaRPr>
          </a:p>
          <a:p>
            <a:pPr algn="r" rtl="1">
              <a:lnSpc>
                <a:spcPts val="3500"/>
              </a:lnSpc>
            </a:pP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با موارد دیگر استفاده از</a:t>
            </a:r>
            <a:r>
              <a:rPr lang="en-US" sz="2000" b="0" i="0" dirty="0">
                <a:solidFill>
                  <a:srgbClr val="000000"/>
                </a:solidFill>
                <a:effectLst/>
                <a:latin typeface="Gill Sans MT" panose="020B0502020104020203" pitchFamily="34" charset="0"/>
                <a:cs typeface="B Nazanin" panose="00000400000000000000" pitchFamily="2" charset="-78"/>
              </a:rPr>
              <a:t> Iterator </a:t>
            </a:r>
            <a:r>
              <a:rPr lang="fa-IR" sz="2000" b="0" i="0" dirty="0">
                <a:solidFill>
                  <a:srgbClr val="000000"/>
                </a:solidFill>
                <a:effectLst/>
                <a:latin typeface="Gill Sans MT" panose="020B0502020104020203" pitchFamily="34" charset="0"/>
                <a:cs typeface="B Nazanin" panose="00000400000000000000" pitchFamily="2" charset="-78"/>
              </a:rPr>
              <a:t>در ادامه</a:t>
            </a:r>
          </a:p>
          <a:p>
            <a:pPr algn="r" rtl="1">
              <a:lnSpc>
                <a:spcPts val="3500"/>
              </a:lnSpc>
            </a:pP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بیشتر آشنا خواهید شد.</a:t>
            </a:r>
          </a:p>
          <a:p>
            <a:pPr algn="r" rtl="1">
              <a:lnSpc>
                <a:spcPts val="3500"/>
              </a:lnSpc>
            </a:pPr>
            <a:endParaRPr lang="fa-IR" sz="2000" dirty="0">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1835B02A-E776-0BA3-8097-56CEF9D4A9AD}"/>
              </a:ext>
            </a:extLst>
          </p:cNvPr>
          <p:cNvPicPr>
            <a:picLocks noChangeAspect="1"/>
          </p:cNvPicPr>
          <p:nvPr/>
        </p:nvPicPr>
        <p:blipFill>
          <a:blip r:embed="rId3"/>
          <a:stretch>
            <a:fillRect/>
          </a:stretch>
        </p:blipFill>
        <p:spPr>
          <a:xfrm>
            <a:off x="301943" y="436218"/>
            <a:ext cx="4399597" cy="4271064"/>
          </a:xfrm>
          <a:prstGeom prst="rect">
            <a:avLst/>
          </a:prstGeom>
        </p:spPr>
      </p:pic>
    </p:spTree>
    <p:extLst>
      <p:ext uri="{BB962C8B-B14F-4D97-AF65-F5344CB8AC3E}">
        <p14:creationId xmlns:p14="http://schemas.microsoft.com/office/powerpoint/2010/main" val="39012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C57E9C98-295C-E674-4509-0663E5DAFA54}"/>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C9F4CB6E-AD2B-DDAA-FAA8-050402D89A69}"/>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انجام دهید</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3149AF6F-7B08-57F1-977C-0E60F41705C3}"/>
              </a:ext>
            </a:extLst>
          </p:cNvPr>
          <p:cNvSpPr txBox="1"/>
          <p:nvPr/>
        </p:nvSpPr>
        <p:spPr>
          <a:xfrm>
            <a:off x="330200" y="950406"/>
            <a:ext cx="8192007" cy="3647793"/>
          </a:xfrm>
          <a:prstGeom prst="rect">
            <a:avLst/>
          </a:prstGeom>
          <a:noFill/>
        </p:spPr>
        <p:txBody>
          <a:bodyPr wrap="square" rtlCol="0">
            <a:spAutoFit/>
          </a:bodyPr>
          <a:lstStyle/>
          <a:p>
            <a:pPr algn="r" rtl="1">
              <a:lnSpc>
                <a:spcPts val="3500"/>
              </a:lnSpc>
            </a:pPr>
            <a:r>
              <a:rPr lang="fa-IR" sz="2000" b="0" i="0" dirty="0">
                <a:solidFill>
                  <a:srgbClr val="000000"/>
                </a:solidFill>
                <a:effectLst/>
                <a:latin typeface="Gill Sans MT" panose="020B0502020104020203" pitchFamily="34" charset="0"/>
                <a:cs typeface="B Nazanin" panose="00000400000000000000" pitchFamily="2" charset="-78"/>
              </a:rPr>
              <a:t>از شما خواسته شده است تا یک نرم افزار رأی گیری با استفاده از زبان جاوا بنویسید. در این نرم افزار، کاربر میتواند یک رأی گیری ایجاد کرده و پس از ساختن آن، سایر افراد میتوانند آرای خود را ثبت نمایند. رأی گیری میتواند دارای دو مدل باشد:</a:t>
            </a:r>
            <a:endParaRPr lang="fa-IR" sz="2000" dirty="0">
              <a:latin typeface="Gill Sans MT" panose="020B0502020104020203" pitchFamily="34" charset="0"/>
              <a:cs typeface="B Nazanin" panose="00000400000000000000" pitchFamily="2" charset="-78"/>
            </a:endParaRPr>
          </a:p>
          <a:p>
            <a:pPr marL="342900" indent="-342900" algn="r" rtl="1">
              <a:lnSpc>
                <a:spcPts val="3500"/>
              </a:lnSpc>
              <a:buFont typeface="Arial" panose="020B0604020202020204" pitchFamily="34" charset="0"/>
              <a:buChar char="•"/>
            </a:pPr>
            <a:r>
              <a:rPr lang="ar-SA" sz="2000" dirty="0">
                <a:latin typeface="Gill Sans MT" panose="020B0502020104020203" pitchFamily="34" charset="0"/>
                <a:cs typeface="B Nazanin" panose="00000400000000000000" pitchFamily="2" charset="-78"/>
              </a:rPr>
              <a:t> هر فرد تنها بتواند یک رأی بدهد.</a:t>
            </a:r>
          </a:p>
          <a:p>
            <a:pPr marL="342900" indent="-342900" algn="r" rtl="1">
              <a:lnSpc>
                <a:spcPts val="3500"/>
              </a:lnSpc>
              <a:buFont typeface="Arial" panose="020B0604020202020204" pitchFamily="34" charset="0"/>
              <a:buChar char="•"/>
            </a:pPr>
            <a:r>
              <a:rPr lang="ar-SA" sz="2000" dirty="0">
                <a:latin typeface="Gill Sans MT" panose="020B0502020104020203" pitchFamily="34" charset="0"/>
                <a:cs typeface="B Nazanin" panose="00000400000000000000" pitchFamily="2" charset="-78"/>
              </a:rPr>
              <a:t> هر فرد بتواند چندین رأی بدهد.</a:t>
            </a:r>
            <a:endParaRPr lang="en-GB" sz="2000" dirty="0">
              <a:latin typeface="Gill Sans MT" panose="020B0502020104020203" pitchFamily="34" charset="0"/>
              <a:cs typeface="B Nazanin" panose="00000400000000000000" pitchFamily="2" charset="-78"/>
            </a:endParaRPr>
          </a:p>
          <a:p>
            <a:pPr algn="r" rtl="1">
              <a:lnSpc>
                <a:spcPts val="3500"/>
              </a:lnSpc>
            </a:pPr>
            <a:r>
              <a:rPr lang="fa-IR" sz="2000" dirty="0">
                <a:latin typeface="Gill Sans MT" panose="020B0502020104020203" pitchFamily="34" charset="0"/>
                <a:cs typeface="B Nazanin" panose="00000400000000000000" pitchFamily="2" charset="-78"/>
              </a:rPr>
              <a:t>همچنین رأی گیری میتواند به صورت ناشناس باشد، یعنی در هنگام اعلام نتایج، رأی هر فرد برای بقیه نشان داده نشود. برای پیاده سازی این بخش، از طراحی ای که در ادامه در اختیار شما قرار میگیرد استفاده نمایید .</a:t>
            </a:r>
            <a:endParaRPr lang="en-GB"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13019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64B537BC-3829-640B-D331-B50B1EA8E956}"/>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FC8FC294-909F-2C07-BFE0-AE820BB65649}"/>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انجام دهید</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BF650A5E-5962-A92D-6ED6-A8CF3E522646}"/>
              </a:ext>
            </a:extLst>
          </p:cNvPr>
          <p:cNvSpPr txBox="1"/>
          <p:nvPr/>
        </p:nvSpPr>
        <p:spPr>
          <a:xfrm>
            <a:off x="4685430" y="820806"/>
            <a:ext cx="3836777" cy="954749"/>
          </a:xfrm>
          <a:prstGeom prst="rect">
            <a:avLst/>
          </a:prstGeom>
          <a:noFill/>
        </p:spPr>
        <p:txBody>
          <a:bodyPr wrap="square" rtlCol="0">
            <a:spAutoFit/>
          </a:bodyPr>
          <a:lstStyle/>
          <a:p>
            <a:pPr algn="r" rtl="1">
              <a:lnSpc>
                <a:spcPts val="3500"/>
              </a:lnSpc>
            </a:pPr>
            <a:r>
              <a:rPr lang="fa-IR" sz="2000" b="1" i="0" dirty="0">
                <a:solidFill>
                  <a:srgbClr val="000000"/>
                </a:solidFill>
                <a:effectLst/>
                <a:latin typeface="Gill Sans MT" panose="020B0502020104020203" pitchFamily="34" charset="0"/>
                <a:cs typeface="B Nazanin" panose="00000400000000000000" pitchFamily="2" charset="-78"/>
              </a:rPr>
              <a:t>کلاس </a:t>
            </a:r>
            <a:r>
              <a:rPr lang="en-US" sz="2000" b="1" i="0" dirty="0">
                <a:solidFill>
                  <a:srgbClr val="000000"/>
                </a:solidFill>
                <a:effectLst/>
                <a:latin typeface="Gill Sans MT" panose="020B0502020104020203" pitchFamily="34" charset="0"/>
                <a:cs typeface="B Nazanin" panose="00000400000000000000" pitchFamily="2" charset="-78"/>
              </a:rPr>
              <a:t>Person</a:t>
            </a:r>
            <a:r>
              <a:rPr lang="fa-IR" sz="2000" b="0" i="0" dirty="0">
                <a:solidFill>
                  <a:srgbClr val="000000"/>
                </a:solidFill>
                <a:effectLst/>
                <a:latin typeface="Gill Sans MT" panose="020B0502020104020203" pitchFamily="34" charset="0"/>
                <a:cs typeface="B Nazanin" panose="00000400000000000000" pitchFamily="2" charset="-78"/>
              </a:rPr>
              <a:t>.</a:t>
            </a:r>
          </a:p>
          <a:p>
            <a:pPr algn="r" rtl="1">
              <a:lnSpc>
                <a:spcPts val="3500"/>
              </a:lnSpc>
            </a:pPr>
            <a:endParaRPr lang="fa-IR" sz="2000" b="0" i="0" dirty="0">
              <a:solidFill>
                <a:srgbClr val="000000"/>
              </a:solidFill>
              <a:effectLst/>
              <a:latin typeface="Gill Sans MT" panose="020B0502020104020203" pitchFamily="34" charset="0"/>
              <a:cs typeface="B Nazanin" panose="00000400000000000000" pitchFamily="2" charset="-78"/>
            </a:endParaRPr>
          </a:p>
        </p:txBody>
      </p:sp>
      <p:pic>
        <p:nvPicPr>
          <p:cNvPr id="7" name="Picture 6">
            <a:extLst>
              <a:ext uri="{FF2B5EF4-FFF2-40B4-BE49-F238E27FC236}">
                <a16:creationId xmlns:a16="http://schemas.microsoft.com/office/drawing/2014/main" id="{C1A9101E-0490-2BCA-88A8-E8A56A95D07B}"/>
              </a:ext>
            </a:extLst>
          </p:cNvPr>
          <p:cNvPicPr>
            <a:picLocks noChangeAspect="1"/>
          </p:cNvPicPr>
          <p:nvPr/>
        </p:nvPicPr>
        <p:blipFill>
          <a:blip r:embed="rId3"/>
          <a:stretch>
            <a:fillRect/>
          </a:stretch>
        </p:blipFill>
        <p:spPr>
          <a:xfrm>
            <a:off x="4685430" y="884437"/>
            <a:ext cx="2043030" cy="2076225"/>
          </a:xfrm>
          <a:prstGeom prst="rect">
            <a:avLst/>
          </a:prstGeom>
        </p:spPr>
      </p:pic>
      <p:sp>
        <p:nvSpPr>
          <p:cNvPr id="8" name="TextBox 7">
            <a:extLst>
              <a:ext uri="{FF2B5EF4-FFF2-40B4-BE49-F238E27FC236}">
                <a16:creationId xmlns:a16="http://schemas.microsoft.com/office/drawing/2014/main" id="{32715655-B63B-AD49-555C-CF6FA954C256}"/>
              </a:ext>
            </a:extLst>
          </p:cNvPr>
          <p:cNvSpPr txBox="1"/>
          <p:nvPr/>
        </p:nvSpPr>
        <p:spPr>
          <a:xfrm>
            <a:off x="319170" y="820806"/>
            <a:ext cx="3836777" cy="954749"/>
          </a:xfrm>
          <a:prstGeom prst="rect">
            <a:avLst/>
          </a:prstGeom>
          <a:noFill/>
        </p:spPr>
        <p:txBody>
          <a:bodyPr wrap="square" rtlCol="0">
            <a:spAutoFit/>
          </a:bodyPr>
          <a:lstStyle/>
          <a:p>
            <a:pPr algn="r" rtl="1">
              <a:lnSpc>
                <a:spcPts val="3500"/>
              </a:lnSpc>
            </a:pPr>
            <a:r>
              <a:rPr lang="fa-IR" sz="2000" b="1" i="0" dirty="0">
                <a:solidFill>
                  <a:srgbClr val="000000"/>
                </a:solidFill>
                <a:effectLst/>
                <a:latin typeface="Gill Sans MT" panose="020B0502020104020203" pitchFamily="34" charset="0"/>
                <a:cs typeface="B Nazanin" panose="00000400000000000000" pitchFamily="2" charset="-78"/>
              </a:rPr>
              <a:t>کلاس</a:t>
            </a:r>
            <a:r>
              <a:rPr lang="en-US" sz="2000" b="1" i="0" dirty="0">
                <a:solidFill>
                  <a:srgbClr val="000000"/>
                </a:solidFill>
                <a:effectLst/>
                <a:latin typeface="Gill Sans MT" panose="020B0502020104020203" pitchFamily="34" charset="0"/>
                <a:cs typeface="B Nazanin" panose="00000400000000000000" pitchFamily="2" charset="-78"/>
              </a:rPr>
              <a:t>Vote</a:t>
            </a:r>
            <a:r>
              <a:rPr lang="fa-IR" sz="2000" b="0" i="0" dirty="0">
                <a:solidFill>
                  <a:srgbClr val="000000"/>
                </a:solidFill>
                <a:effectLst/>
                <a:latin typeface="Gill Sans MT" panose="020B0502020104020203" pitchFamily="34" charset="0"/>
                <a:cs typeface="B Nazanin" panose="00000400000000000000" pitchFamily="2" charset="-78"/>
              </a:rPr>
              <a:t>.</a:t>
            </a:r>
          </a:p>
          <a:p>
            <a:pPr algn="r" rtl="1">
              <a:lnSpc>
                <a:spcPts val="3500"/>
              </a:lnSpc>
            </a:pPr>
            <a:endParaRPr lang="fa-IR" sz="2000" b="0" i="0" dirty="0">
              <a:solidFill>
                <a:srgbClr val="000000"/>
              </a:solidFill>
              <a:effectLst/>
              <a:latin typeface="Gill Sans MT" panose="020B0502020104020203" pitchFamily="34" charset="0"/>
              <a:cs typeface="B Nazanin" panose="00000400000000000000" pitchFamily="2" charset="-78"/>
            </a:endParaRPr>
          </a:p>
        </p:txBody>
      </p:sp>
      <p:pic>
        <p:nvPicPr>
          <p:cNvPr id="12" name="Picture 11">
            <a:extLst>
              <a:ext uri="{FF2B5EF4-FFF2-40B4-BE49-F238E27FC236}">
                <a16:creationId xmlns:a16="http://schemas.microsoft.com/office/drawing/2014/main" id="{3164D561-217F-4BDD-A78C-E054BC4544CD}"/>
              </a:ext>
            </a:extLst>
          </p:cNvPr>
          <p:cNvPicPr>
            <a:picLocks noChangeAspect="1"/>
          </p:cNvPicPr>
          <p:nvPr/>
        </p:nvPicPr>
        <p:blipFill>
          <a:blip r:embed="rId4"/>
          <a:stretch>
            <a:fillRect/>
          </a:stretch>
        </p:blipFill>
        <p:spPr>
          <a:xfrm>
            <a:off x="621792" y="796289"/>
            <a:ext cx="2043029" cy="2240409"/>
          </a:xfrm>
          <a:prstGeom prst="rect">
            <a:avLst/>
          </a:prstGeom>
        </p:spPr>
      </p:pic>
      <p:sp>
        <p:nvSpPr>
          <p:cNvPr id="13" name="TextBox 12">
            <a:extLst>
              <a:ext uri="{FF2B5EF4-FFF2-40B4-BE49-F238E27FC236}">
                <a16:creationId xmlns:a16="http://schemas.microsoft.com/office/drawing/2014/main" id="{23EAABDF-C795-534E-8502-33F718CB6E3C}"/>
              </a:ext>
            </a:extLst>
          </p:cNvPr>
          <p:cNvSpPr txBox="1"/>
          <p:nvPr/>
        </p:nvSpPr>
        <p:spPr>
          <a:xfrm>
            <a:off x="574547" y="3198246"/>
            <a:ext cx="7947660" cy="1403589"/>
          </a:xfrm>
          <a:prstGeom prst="rect">
            <a:avLst/>
          </a:prstGeom>
          <a:noFill/>
        </p:spPr>
        <p:txBody>
          <a:bodyPr wrap="square" rtlCol="0">
            <a:spAutoFit/>
          </a:bodyPr>
          <a:lstStyle/>
          <a:p>
            <a:pPr marL="342900" indent="-342900" algn="r" rtl="1">
              <a:lnSpc>
                <a:spcPts val="3500"/>
              </a:lnSpc>
              <a:buFont typeface="Wingdings" panose="05000000000000000000" pitchFamily="2" charset="2"/>
              <a:buChar char="ü"/>
            </a:pPr>
            <a:r>
              <a:rPr lang="fa-IR" sz="2000" b="0" i="0" u="none" strike="noStrike" baseline="0" dirty="0">
                <a:latin typeface="BNazanin"/>
                <a:cs typeface="B Nazanin" panose="00000400000000000000" pitchFamily="2" charset="-78"/>
              </a:rPr>
              <a:t> </a:t>
            </a:r>
            <a:r>
              <a:rPr lang="ar-SA" sz="2000" b="0" i="0" u="none" strike="noStrike" baseline="0" dirty="0">
                <a:latin typeface="BNazanin"/>
                <a:cs typeface="B Nazanin" panose="00000400000000000000" pitchFamily="2" charset="-78"/>
              </a:rPr>
              <a:t>بهتر است </a:t>
            </a:r>
            <a:r>
              <a:rPr lang="fa-IR" sz="2000" dirty="0">
                <a:latin typeface="BNazanin"/>
                <a:cs typeface="B Nazanin" panose="00000400000000000000" pitchFamily="2" charset="-78"/>
              </a:rPr>
              <a:t>فیلد های کلاس</a:t>
            </a:r>
            <a:r>
              <a:rPr lang="en-US" sz="2000" dirty="0">
                <a:latin typeface="Gill Sans MT" panose="020B0502020104020203" pitchFamily="34" charset="0"/>
                <a:cs typeface="B Nazanin" panose="00000400000000000000" pitchFamily="2" charset="-78"/>
              </a:rPr>
              <a:t>vote </a:t>
            </a:r>
            <a:r>
              <a:rPr lang="ar-SA" sz="2000" b="0" i="0" u="none" strike="noStrike" baseline="0" dirty="0">
                <a:latin typeface="BNazanin"/>
                <a:cs typeface="B Nazanin" panose="00000400000000000000" pitchFamily="2" charset="-78"/>
              </a:rPr>
              <a:t> را </a:t>
            </a:r>
            <a:r>
              <a:rPr lang="en-US" sz="2000" b="0" i="0" u="none" strike="noStrike" baseline="0" dirty="0">
                <a:latin typeface="BNazanin"/>
                <a:cs typeface="B Nazanin" panose="00000400000000000000" pitchFamily="2" charset="-78"/>
              </a:rPr>
              <a:t> </a:t>
            </a:r>
            <a:r>
              <a:rPr lang="en-US" sz="2000" i="0" u="none" strike="noStrike" baseline="0" dirty="0">
                <a:latin typeface="Gill Sans MT" panose="020B0502020104020203" pitchFamily="34" charset="0"/>
                <a:cs typeface="B Nazanin" panose="00000400000000000000" pitchFamily="2" charset="-78"/>
              </a:rPr>
              <a:t>final</a:t>
            </a:r>
            <a:r>
              <a:rPr lang="ar-SA" sz="2000" b="0" i="0" u="none" strike="noStrike" baseline="0" dirty="0">
                <a:latin typeface="BNazanin"/>
                <a:cs typeface="B Nazanin" panose="00000400000000000000" pitchFamily="2" charset="-78"/>
              </a:rPr>
              <a:t>تعریف کنیم، چون نیازی به تغییر دادن آنها ندار</a:t>
            </a:r>
            <a:r>
              <a:rPr lang="fa-IR" sz="2000" dirty="0">
                <a:latin typeface="BNazanin"/>
                <a:cs typeface="B Nazanin" panose="00000400000000000000" pitchFamily="2" charset="-78"/>
              </a:rPr>
              <a:t>یم.</a:t>
            </a:r>
          </a:p>
          <a:p>
            <a:pPr marL="342900" indent="-342900" algn="r" rtl="1">
              <a:lnSpc>
                <a:spcPts val="3500"/>
              </a:lnSpc>
              <a:buFont typeface="Wingdings" panose="05000000000000000000" pitchFamily="2" charset="2"/>
              <a:buChar char="ü"/>
            </a:pPr>
            <a:r>
              <a:rPr lang="en-US" sz="2000" b="0" i="0" u="none" strike="noStrike" baseline="0" dirty="0">
                <a:latin typeface="BNazanin"/>
                <a:cs typeface="B Nazanin" panose="00000400000000000000" pitchFamily="2" charset="-78"/>
              </a:rPr>
              <a:t> </a:t>
            </a:r>
            <a:r>
              <a:rPr lang="ar-SA" sz="2000" b="0" i="0" u="none" strike="noStrike" baseline="0" dirty="0">
                <a:latin typeface="BNazanin"/>
                <a:cs typeface="B Nazanin" panose="00000400000000000000" pitchFamily="2" charset="-78"/>
              </a:rPr>
              <a:t>متدهای</a:t>
            </a:r>
            <a:r>
              <a:rPr lang="fa-IR" sz="2000" b="0" i="0" u="none" strike="noStrike" baseline="0" dirty="0">
                <a:latin typeface="BNazanin"/>
                <a:cs typeface="B Nazanin" panose="00000400000000000000" pitchFamily="2" charset="-78"/>
              </a:rPr>
              <a:t> </a:t>
            </a:r>
            <a:r>
              <a:rPr lang="en-US" sz="2000" b="0" i="0" u="none" strike="noStrike" baseline="0" dirty="0">
                <a:latin typeface="Gill Sans MT" panose="020B0502020104020203" pitchFamily="34" charset="0"/>
                <a:cs typeface="B Nazanin" panose="00000400000000000000" pitchFamily="2" charset="-78"/>
              </a:rPr>
              <a:t>equals</a:t>
            </a:r>
            <a:r>
              <a:rPr lang="fa-IR" sz="2000" b="0" i="0" u="none" strike="noStrike" baseline="0" dirty="0">
                <a:latin typeface="Cambria" panose="02040503050406030204" pitchFamily="18" charset="0"/>
                <a:cs typeface="B Nazanin" panose="00000400000000000000" pitchFamily="2" charset="-78"/>
              </a:rPr>
              <a:t> </a:t>
            </a:r>
            <a:r>
              <a:rPr lang="en-US" sz="2000" b="0" i="0" u="none" strike="noStrike" baseline="0" dirty="0">
                <a:latin typeface="Cambria" panose="02040503050406030204" pitchFamily="18" charset="0"/>
                <a:cs typeface="B Nazanin" panose="00000400000000000000" pitchFamily="2" charset="-78"/>
              </a:rPr>
              <a:t> </a:t>
            </a:r>
            <a:r>
              <a:rPr lang="ar-SA" sz="2000" b="0" i="0" u="none" strike="noStrike" baseline="0" dirty="0">
                <a:latin typeface="BNazanin"/>
                <a:cs typeface="B Nazanin" panose="00000400000000000000" pitchFamily="2" charset="-78"/>
              </a:rPr>
              <a:t>و</a:t>
            </a:r>
            <a:r>
              <a:rPr lang="fa-IR" sz="2000" b="0" i="0" u="none" strike="noStrike" baseline="0" dirty="0">
                <a:latin typeface="BNazanin"/>
                <a:cs typeface="B Nazanin" panose="00000400000000000000" pitchFamily="2" charset="-78"/>
              </a:rPr>
              <a:t> </a:t>
            </a:r>
            <a:r>
              <a:rPr lang="en-US" sz="2000" b="0" i="0" u="none" strike="noStrike" baseline="0" dirty="0" err="1">
                <a:latin typeface="Gill Sans MT" panose="020B0502020104020203" pitchFamily="34" charset="0"/>
                <a:cs typeface="B Nazanin" panose="00000400000000000000" pitchFamily="2" charset="-78"/>
              </a:rPr>
              <a:t>hashcode</a:t>
            </a:r>
            <a:r>
              <a:rPr lang="fa-IR" sz="2000" b="0" i="0" u="none" strike="noStrike" baseline="0" dirty="0">
                <a:latin typeface="Cambria" panose="02040503050406030204" pitchFamily="18" charset="0"/>
                <a:cs typeface="B Nazanin" panose="00000400000000000000" pitchFamily="2" charset="-78"/>
              </a:rPr>
              <a:t> </a:t>
            </a:r>
            <a:r>
              <a:rPr lang="en-US" sz="2000" b="0" i="0" u="none" strike="noStrike" baseline="0" dirty="0">
                <a:latin typeface="Cambria" panose="02040503050406030204" pitchFamily="18" charset="0"/>
                <a:cs typeface="B Nazanin" panose="00000400000000000000" pitchFamily="2" charset="-78"/>
              </a:rPr>
              <a:t> </a:t>
            </a:r>
            <a:r>
              <a:rPr lang="ar-SA" sz="2000" b="0" i="0" u="none" strike="noStrike" baseline="0" dirty="0">
                <a:latin typeface="BNazanin"/>
                <a:cs typeface="B Nazanin" panose="00000400000000000000" pitchFamily="2" charset="-78"/>
              </a:rPr>
              <a:t>را </a:t>
            </a:r>
            <a:r>
              <a:rPr lang="fa-IR" sz="2000" b="0" i="0" u="none" strike="noStrike" baseline="0" dirty="0">
                <a:latin typeface="BNazanin"/>
                <a:cs typeface="B Nazanin" panose="00000400000000000000" pitchFamily="2" charset="-78"/>
              </a:rPr>
              <a:t>برای این کلاس </a:t>
            </a:r>
            <a:r>
              <a:rPr lang="ar-SA" sz="2000" b="0" i="0" u="none" strike="noStrike" baseline="0" dirty="0">
                <a:latin typeface="BNazanin"/>
                <a:cs typeface="B Nazanin" panose="00000400000000000000" pitchFamily="2" charset="-78"/>
              </a:rPr>
              <a:t>تشکیل دهید</a:t>
            </a:r>
            <a:r>
              <a:rPr lang="fa-IR" sz="2000" b="0" i="0" u="none" strike="noStrike" baseline="0" dirty="0">
                <a:latin typeface="BNazanin"/>
                <a:cs typeface="B Nazanin" panose="00000400000000000000" pitchFamily="2" charset="-78"/>
              </a:rPr>
              <a:t>.</a:t>
            </a:r>
            <a:r>
              <a:rPr lang="ar-SA" sz="2000" b="0" i="0" u="none" strike="noStrike" baseline="0" dirty="0">
                <a:latin typeface="BNazanin"/>
                <a:cs typeface="B Nazanin" panose="00000400000000000000" pitchFamily="2" charset="-78"/>
              </a:rPr>
              <a:t> در ادامه به دلیل وجود این متدها پی خواهید برد. این کار </a:t>
            </a:r>
            <a:r>
              <a:rPr lang="fa-IR" sz="2000" b="0" i="0" u="none" strike="noStrike" baseline="0" dirty="0">
                <a:latin typeface="BNazanin"/>
                <a:cs typeface="B Nazanin" panose="00000400000000000000" pitchFamily="2" charset="-78"/>
              </a:rPr>
              <a:t>را </a:t>
            </a:r>
            <a:r>
              <a:rPr lang="ar-SA" sz="2000" b="0" i="0" u="none" strike="noStrike" baseline="0" dirty="0">
                <a:latin typeface="BNazanin"/>
                <a:cs typeface="B Nazanin" panose="00000400000000000000" pitchFamily="2" charset="-78"/>
              </a:rPr>
              <a:t>در اینتلیجی ، با استفاده</a:t>
            </a:r>
            <a:r>
              <a:rPr lang="en-US" sz="2000" b="0" i="0" u="none" strike="noStrike" baseline="0" dirty="0">
                <a:latin typeface="BNazanin"/>
                <a:cs typeface="B Nazanin" panose="00000400000000000000" pitchFamily="2" charset="-78"/>
              </a:rPr>
              <a:t> </a:t>
            </a:r>
            <a:r>
              <a:rPr lang="fa-IR" sz="2000" b="0" i="0" u="none" strike="noStrike" baseline="0" dirty="0">
                <a:latin typeface="BNazanin"/>
                <a:cs typeface="B Nazanin" panose="00000400000000000000" pitchFamily="2" charset="-78"/>
              </a:rPr>
              <a:t>از</a:t>
            </a:r>
            <a:r>
              <a:rPr lang="en-US" sz="2000" b="0" i="0" u="none" strike="noStrike" baseline="0" dirty="0">
                <a:latin typeface="BNazanin"/>
                <a:cs typeface="B Nazanin" panose="00000400000000000000" pitchFamily="2" charset="-78"/>
              </a:rPr>
              <a:t> </a:t>
            </a:r>
            <a:r>
              <a:rPr lang="ar-SA" sz="2000" b="0" i="0" u="none" strike="noStrike" baseline="0" dirty="0">
                <a:latin typeface="BNazanin"/>
                <a:cs typeface="B Nazanin" panose="00000400000000000000" pitchFamily="2" charset="-78"/>
              </a:rPr>
              <a:t>منوی </a:t>
            </a:r>
            <a:r>
              <a:rPr lang="en-US" sz="2000" b="0" i="0" u="none" strike="noStrike" baseline="0" dirty="0">
                <a:latin typeface="Gill Sans MT" panose="020B0502020104020203" pitchFamily="34" charset="0"/>
                <a:cs typeface="B Nazanin" panose="00000400000000000000" pitchFamily="2" charset="-78"/>
              </a:rPr>
              <a:t>generate</a:t>
            </a:r>
            <a:r>
              <a:rPr lang="fa-IR" sz="2000" b="0" i="0" u="none" strike="noStrike" baseline="0" dirty="0">
                <a:latin typeface="Cambria" panose="02040503050406030204" pitchFamily="18" charset="0"/>
                <a:cs typeface="B Nazanin" panose="00000400000000000000" pitchFamily="2" charset="-78"/>
              </a:rPr>
              <a:t> انجام دهید.</a:t>
            </a:r>
            <a:endParaRPr lang="fa-IR" sz="2000" b="0" i="0" dirty="0">
              <a:solidFill>
                <a:srgbClr val="000000"/>
              </a:solidFill>
              <a:effectLst/>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7649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6865AD8D-8DB2-658D-8494-57C22B46BC1D}"/>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AE4032E5-DB13-FC0D-F9CC-AF2373E72F98}"/>
              </a:ext>
            </a:extLst>
          </p:cNvPr>
          <p:cNvSpPr txBox="1">
            <a:spLocks/>
          </p:cNvSpPr>
          <p:nvPr/>
        </p:nvSpPr>
        <p:spPr>
          <a:xfrm>
            <a:off x="958379" y="189300"/>
            <a:ext cx="73733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انجام دهید</a:t>
            </a:r>
            <a:endParaRPr lang="en-GB" sz="2800" dirty="0">
              <a:solidFill>
                <a:srgbClr val="C39113"/>
              </a:solidFill>
              <a:latin typeface="Gill Sans MT" panose="020B0502020104020203" pitchFamily="34" charset="0"/>
              <a:cs typeface="B Nazanin" panose="00000400000000000000" pitchFamily="2" charset="-78"/>
            </a:endParaRPr>
          </a:p>
        </p:txBody>
      </p:sp>
      <p:sp>
        <p:nvSpPr>
          <p:cNvPr id="3" name="TextBox 2">
            <a:extLst>
              <a:ext uri="{FF2B5EF4-FFF2-40B4-BE49-F238E27FC236}">
                <a16:creationId xmlns:a16="http://schemas.microsoft.com/office/drawing/2014/main" id="{0BF54F1F-4CB0-2189-7D38-CDCC96367AD6}"/>
              </a:ext>
            </a:extLst>
          </p:cNvPr>
          <p:cNvSpPr txBox="1"/>
          <p:nvPr/>
        </p:nvSpPr>
        <p:spPr>
          <a:xfrm>
            <a:off x="20224" y="762000"/>
            <a:ext cx="8147807" cy="505908"/>
          </a:xfrm>
          <a:prstGeom prst="rect">
            <a:avLst/>
          </a:prstGeom>
          <a:noFill/>
        </p:spPr>
        <p:txBody>
          <a:bodyPr wrap="square" rtlCol="0">
            <a:spAutoFit/>
          </a:bodyPr>
          <a:lstStyle/>
          <a:p>
            <a:pPr algn="r" rtl="1">
              <a:lnSpc>
                <a:spcPts val="3500"/>
              </a:lnSpc>
            </a:pPr>
            <a:r>
              <a:rPr lang="ar-SA" sz="2000" b="1" dirty="0">
                <a:latin typeface="Gill Sans MT" panose="020B0502020104020203" pitchFamily="34" charset="0"/>
                <a:cs typeface="B Nazanin" panose="00000400000000000000" pitchFamily="2" charset="-78"/>
              </a:rPr>
              <a:t>کلاس</a:t>
            </a:r>
            <a:r>
              <a:rPr lang="ar-SA" sz="2000" dirty="0">
                <a:latin typeface="Gill Sans MT" panose="020B0502020104020203" pitchFamily="34" charset="0"/>
                <a:cs typeface="B Nazanin" panose="00000400000000000000" pitchFamily="2" charset="-78"/>
              </a:rPr>
              <a:t> </a:t>
            </a:r>
            <a:r>
              <a:rPr lang="en-US" sz="2000" b="1" dirty="0">
                <a:latin typeface="Gill Sans MT" panose="020B0502020104020203" pitchFamily="34" charset="0"/>
                <a:cs typeface="B Nazanin" panose="00000400000000000000" pitchFamily="2" charset="-78"/>
              </a:rPr>
              <a:t>Voting</a:t>
            </a:r>
            <a:endParaRPr lang="fa-IR" sz="2000" b="1" i="0" dirty="0">
              <a:solidFill>
                <a:srgbClr val="000000"/>
              </a:solidFill>
              <a:effectLst/>
              <a:latin typeface="Gill Sans MT" panose="020B0502020104020203"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F9D41F12-D5ED-5980-18C7-A89E031999EB}"/>
              </a:ext>
            </a:extLst>
          </p:cNvPr>
          <p:cNvPicPr>
            <a:picLocks noChangeAspect="1"/>
          </p:cNvPicPr>
          <p:nvPr/>
        </p:nvPicPr>
        <p:blipFill>
          <a:blip r:embed="rId3"/>
          <a:stretch>
            <a:fillRect/>
          </a:stretch>
        </p:blipFill>
        <p:spPr>
          <a:xfrm>
            <a:off x="572830" y="822493"/>
            <a:ext cx="2899893" cy="3781226"/>
          </a:xfrm>
          <a:prstGeom prst="rect">
            <a:avLst/>
          </a:prstGeom>
        </p:spPr>
      </p:pic>
      <p:sp>
        <p:nvSpPr>
          <p:cNvPr id="6" name="TextBox 5">
            <a:extLst>
              <a:ext uri="{FF2B5EF4-FFF2-40B4-BE49-F238E27FC236}">
                <a16:creationId xmlns:a16="http://schemas.microsoft.com/office/drawing/2014/main" id="{ECD13978-67E3-74C3-F505-487FE9958B5B}"/>
              </a:ext>
            </a:extLst>
          </p:cNvPr>
          <p:cNvSpPr txBox="1"/>
          <p:nvPr/>
        </p:nvSpPr>
        <p:spPr>
          <a:xfrm>
            <a:off x="3636398" y="1267908"/>
            <a:ext cx="4531633" cy="3198953"/>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فیلد</a:t>
            </a:r>
            <a:r>
              <a:rPr lang="en-US" sz="2000" i="0" dirty="0">
                <a:solidFill>
                  <a:srgbClr val="000000"/>
                </a:solidFill>
                <a:effectLst/>
                <a:latin typeface="Gill Sans MT" panose="020B0502020104020203" pitchFamily="34" charset="0"/>
                <a:cs typeface="B Nazanin" panose="00000400000000000000" pitchFamily="2" charset="-78"/>
              </a:rPr>
              <a:t> type </a:t>
            </a:r>
            <a:r>
              <a:rPr lang="fa-IR" sz="2000" i="0" dirty="0">
                <a:solidFill>
                  <a:srgbClr val="000000"/>
                </a:solidFill>
                <a:effectLst/>
                <a:latin typeface="Gill Sans MT" panose="020B0502020104020203" pitchFamily="34" charset="0"/>
                <a:cs typeface="B Nazanin" panose="00000400000000000000" pitchFamily="2" charset="-78"/>
              </a:rPr>
              <a:t>حالت رأی گیری </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تک رأی و چند رأی</a:t>
            </a:r>
          </a:p>
          <a:p>
            <a:pPr algn="r" rtl="1">
              <a:lnSpc>
                <a:spcPts val="3500"/>
              </a:lnSpc>
            </a:pPr>
            <a:r>
              <a:rPr lang="en-US" sz="2000" i="0" dirty="0">
                <a:solidFill>
                  <a:srgbClr val="000000"/>
                </a:solidFill>
                <a:effectLst/>
                <a:latin typeface="Gill Sans MT" panose="020B0502020104020203" pitchFamily="34" charset="0"/>
                <a:cs typeface="B Nazanin" panose="00000400000000000000" pitchFamily="2" charset="-78"/>
              </a:rPr>
              <a:t>)</a:t>
            </a:r>
            <a:r>
              <a:rPr lang="fa-IR" sz="2000" i="0" dirty="0">
                <a:solidFill>
                  <a:srgbClr val="000000"/>
                </a:solidFill>
                <a:effectLst/>
                <a:latin typeface="Gill Sans MT" panose="020B0502020104020203" pitchFamily="34" charset="0"/>
                <a:cs typeface="B Nazanin" panose="00000400000000000000" pitchFamily="2" charset="-78"/>
              </a:rPr>
              <a:t>0 به معنای تک</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رأی و 1 به معنای چند</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رأی</a:t>
            </a:r>
            <a:r>
              <a:rPr lang="en-US" sz="2000" dirty="0">
                <a:latin typeface="Gill Sans MT" panose="020B0502020104020203" pitchFamily="34" charset="0"/>
                <a:cs typeface="B Nazanin" panose="00000400000000000000" pitchFamily="2" charset="-78"/>
              </a:rPr>
              <a:t>(</a:t>
            </a:r>
            <a:r>
              <a:rPr lang="fa-IR" sz="2000" i="0" dirty="0">
                <a:solidFill>
                  <a:srgbClr val="000000"/>
                </a:solidFill>
                <a:effectLst/>
                <a:latin typeface="Gill Sans MT" panose="020B0502020104020203" pitchFamily="34" charset="0"/>
                <a:cs typeface="B Nazanin" panose="00000400000000000000" pitchFamily="2" charset="-78"/>
              </a:rPr>
              <a:t> بودن را مشخص</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میکنند.</a:t>
            </a:r>
          </a:p>
          <a:p>
            <a:pPr algn="r" rtl="1">
              <a:lnSpc>
                <a:spcPts val="3500"/>
              </a:lnSpc>
            </a:pPr>
            <a:r>
              <a:rPr lang="fa-IR" sz="2000" dirty="0">
                <a:latin typeface="Gill Sans MT" panose="020B0502020104020203" pitchFamily="34" charset="0"/>
                <a:cs typeface="B Nazanin" panose="00000400000000000000" pitchFamily="2" charset="-78"/>
              </a:rPr>
              <a:t>• </a:t>
            </a:r>
            <a:r>
              <a:rPr lang="ar-SA" sz="2000" i="0" dirty="0">
                <a:solidFill>
                  <a:srgbClr val="000000"/>
                </a:solidFill>
                <a:effectLst/>
                <a:latin typeface="Gill Sans MT" panose="020B0502020104020203" pitchFamily="34" charset="0"/>
                <a:cs typeface="B Nazanin" panose="00000400000000000000" pitchFamily="2" charset="-78"/>
              </a:rPr>
              <a:t>فیلد </a:t>
            </a:r>
            <a:r>
              <a:rPr lang="en-US" sz="2000" i="0" dirty="0">
                <a:solidFill>
                  <a:srgbClr val="000000"/>
                </a:solidFill>
                <a:effectLst/>
                <a:latin typeface="Gill Sans MT" panose="020B0502020104020203" pitchFamily="34" charset="0"/>
                <a:cs typeface="B Nazanin" panose="00000400000000000000" pitchFamily="2" charset="-78"/>
              </a:rPr>
              <a:t>choices</a:t>
            </a:r>
            <a:r>
              <a:rPr lang="ar-SA"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گزینه های رای گیری</a:t>
            </a:r>
            <a:r>
              <a:rPr lang="en-US" sz="2000" i="0" dirty="0">
                <a:solidFill>
                  <a:srgbClr val="000000"/>
                </a:solidFill>
                <a:effectLst/>
                <a:latin typeface="Gill Sans MT" panose="020B0502020104020203" pitchFamily="34" charset="0"/>
                <a:cs typeface="B Nazanin" panose="00000400000000000000" pitchFamily="2" charset="-78"/>
              </a:rPr>
              <a:t> , </a:t>
            </a:r>
            <a:r>
              <a:rPr lang="ar-SA" sz="2000" i="0" dirty="0">
                <a:solidFill>
                  <a:srgbClr val="000000"/>
                </a:solidFill>
                <a:effectLst/>
                <a:latin typeface="Gill Sans MT" panose="020B0502020104020203" pitchFamily="34" charset="0"/>
                <a:cs typeface="B Nazanin" panose="00000400000000000000" pitchFamily="2" charset="-78"/>
              </a:rPr>
              <a:t>در هشمپ هر</a:t>
            </a:r>
            <a:r>
              <a:rPr lang="fa-IR" sz="2000" i="0" dirty="0">
                <a:solidFill>
                  <a:srgbClr val="000000"/>
                </a:solidFill>
                <a:effectLst/>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String</a:t>
            </a:r>
            <a:r>
              <a:rPr lang="fa-IR" sz="2000" i="0" dirty="0">
                <a:solidFill>
                  <a:srgbClr val="000000"/>
                </a:solidFill>
                <a:effectLst/>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 </a:t>
            </a:r>
            <a:r>
              <a:rPr lang="ar-SA" sz="2000" i="0" dirty="0">
                <a:solidFill>
                  <a:srgbClr val="000000"/>
                </a:solidFill>
                <a:effectLst/>
                <a:latin typeface="Gill Sans MT" panose="020B0502020104020203" pitchFamily="34" charset="0"/>
                <a:cs typeface="B Nazanin" panose="00000400000000000000" pitchFamily="2" charset="-78"/>
              </a:rPr>
              <a:t>نشان دهنده</a:t>
            </a:r>
            <a:r>
              <a:rPr lang="fa-IR" sz="2000" i="0" dirty="0">
                <a:solidFill>
                  <a:srgbClr val="000000"/>
                </a:solidFill>
                <a:effectLst/>
                <a:latin typeface="Gill Sans MT" panose="020B0502020104020203" pitchFamily="34" charset="0"/>
                <a:cs typeface="B Nazanin" panose="00000400000000000000" pitchFamily="2" charset="-78"/>
              </a:rPr>
              <a:t>‌</a:t>
            </a:r>
            <a:r>
              <a:rPr lang="ar-SA" sz="2000" i="0" dirty="0">
                <a:solidFill>
                  <a:srgbClr val="000000"/>
                </a:solidFill>
                <a:effectLst/>
                <a:latin typeface="Gill Sans MT" panose="020B0502020104020203" pitchFamily="34" charset="0"/>
                <a:cs typeface="B Nazanin" panose="00000400000000000000" pitchFamily="2" charset="-78"/>
              </a:rPr>
              <a:t>ی یک گزینه رأی</a:t>
            </a:r>
            <a:r>
              <a:rPr lang="fa-IR" sz="2000" i="0" dirty="0">
                <a:solidFill>
                  <a:srgbClr val="000000"/>
                </a:solidFill>
                <a:effectLst/>
                <a:latin typeface="Gill Sans MT" panose="020B0502020104020203" pitchFamily="34" charset="0"/>
                <a:cs typeface="B Nazanin" panose="00000400000000000000" pitchFamily="2" charset="-78"/>
              </a:rPr>
              <a:t> </a:t>
            </a:r>
            <a:r>
              <a:rPr lang="ar-SA" sz="2000" i="0" dirty="0">
                <a:solidFill>
                  <a:srgbClr val="000000"/>
                </a:solidFill>
                <a:effectLst/>
                <a:latin typeface="Gill Sans MT" panose="020B0502020104020203" pitchFamily="34" charset="0"/>
                <a:cs typeface="B Nazanin" panose="00000400000000000000" pitchFamily="2" charset="-78"/>
              </a:rPr>
              <a:t>گیری میباش</a:t>
            </a:r>
            <a:r>
              <a:rPr lang="en-US" sz="2000" i="0" dirty="0">
                <a:solidFill>
                  <a:srgbClr val="000000"/>
                </a:solidFill>
                <a:effectLst/>
                <a:latin typeface="Gill Sans MT" panose="020B0502020104020203" pitchFamily="34" charset="0"/>
                <a:cs typeface="B Nazanin" panose="00000400000000000000" pitchFamily="2" charset="-78"/>
              </a:rPr>
              <a:t> </a:t>
            </a:r>
            <a:r>
              <a:rPr lang="ar-SA" sz="2000" i="0" dirty="0">
                <a:solidFill>
                  <a:srgbClr val="000000"/>
                </a:solidFill>
                <a:effectLst/>
                <a:latin typeface="Gill Sans MT" panose="020B0502020104020203" pitchFamily="34" charset="0"/>
                <a:cs typeface="B Nazanin" panose="00000400000000000000" pitchFamily="2" charset="-78"/>
              </a:rPr>
              <a:t>که به</a:t>
            </a:r>
            <a:r>
              <a:rPr lang="fa-IR" sz="2000" i="0" dirty="0">
                <a:solidFill>
                  <a:srgbClr val="000000"/>
                </a:solidFill>
                <a:effectLst/>
                <a:latin typeface="Gill Sans MT" panose="020B0502020104020203" pitchFamily="34" charset="0"/>
                <a:cs typeface="B Nazanin" panose="00000400000000000000" pitchFamily="2" charset="-78"/>
              </a:rPr>
              <a:t> </a:t>
            </a:r>
            <a:r>
              <a:rPr lang="ar-SA" sz="2000" i="0" dirty="0">
                <a:solidFill>
                  <a:srgbClr val="000000"/>
                </a:solidFill>
                <a:effectLst/>
                <a:latin typeface="Gill Sans MT" panose="020B0502020104020203" pitchFamily="34" charset="0"/>
                <a:cs typeface="B Nazanin" panose="00000400000000000000" pitchFamily="2" charset="-78"/>
              </a:rPr>
              <a:t>یک هشست از رأ</a:t>
            </a:r>
            <a:r>
              <a:rPr lang="fa-IR" sz="2000" i="0" dirty="0">
                <a:solidFill>
                  <a:srgbClr val="000000"/>
                </a:solidFill>
                <a:effectLst/>
                <a:latin typeface="Gill Sans MT" panose="020B0502020104020203" pitchFamily="34" charset="0"/>
                <a:cs typeface="B Nazanin" panose="00000400000000000000" pitchFamily="2" charset="-78"/>
              </a:rPr>
              <a:t>ی </a:t>
            </a:r>
            <a:r>
              <a:rPr lang="ar-SA" sz="2000" i="0" dirty="0">
                <a:solidFill>
                  <a:srgbClr val="000000"/>
                </a:solidFill>
                <a:effectLst/>
                <a:latin typeface="Gill Sans MT" panose="020B0502020104020203" pitchFamily="34" charset="0"/>
                <a:cs typeface="B Nazanin" panose="00000400000000000000" pitchFamily="2" charset="-78"/>
              </a:rPr>
              <a:t>های داده شده به آن تناظر داده شده است</a:t>
            </a:r>
            <a:r>
              <a:rPr lang="en-US" sz="2000" dirty="0">
                <a:latin typeface="Gill Sans MT" panose="020B0502020104020203" pitchFamily="34" charset="0"/>
                <a:cs typeface="B Nazanin" panose="00000400000000000000" pitchFamily="2" charset="-78"/>
              </a:rPr>
              <a:t>.</a:t>
            </a:r>
            <a:endParaRPr lang="en-US" sz="2000" i="0" dirty="0">
              <a:solidFill>
                <a:srgbClr val="000000"/>
              </a:solidFill>
              <a:effectLst/>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99215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16E6FAB2-C602-9B49-6E9F-C6991CB3EE3B}"/>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95EAAE8A-0704-A359-6FDA-CFF92AB424BA}"/>
              </a:ext>
            </a:extLst>
          </p:cNvPr>
          <p:cNvSpPr txBox="1">
            <a:spLocks/>
          </p:cNvSpPr>
          <p:nvPr/>
        </p:nvSpPr>
        <p:spPr>
          <a:xfrm>
            <a:off x="1138213" y="155904"/>
            <a:ext cx="73733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انجام دهید</a:t>
            </a:r>
            <a:endParaRPr lang="en-GB" sz="2800" dirty="0">
              <a:solidFill>
                <a:srgbClr val="C39113"/>
              </a:solidFill>
              <a:latin typeface="Gill Sans MT" panose="020B0502020104020203" pitchFamily="34" charset="0"/>
              <a:cs typeface="B Nazanin" panose="00000400000000000000" pitchFamily="2" charset="-78"/>
            </a:endParaRPr>
          </a:p>
        </p:txBody>
      </p:sp>
      <p:sp>
        <p:nvSpPr>
          <p:cNvPr id="3" name="TextBox 2">
            <a:extLst>
              <a:ext uri="{FF2B5EF4-FFF2-40B4-BE49-F238E27FC236}">
                <a16:creationId xmlns:a16="http://schemas.microsoft.com/office/drawing/2014/main" id="{438F8BAA-5195-E122-34CF-74485DF8CEB2}"/>
              </a:ext>
            </a:extLst>
          </p:cNvPr>
          <p:cNvSpPr txBox="1"/>
          <p:nvPr/>
        </p:nvSpPr>
        <p:spPr>
          <a:xfrm>
            <a:off x="198629" y="728604"/>
            <a:ext cx="8147807" cy="505908"/>
          </a:xfrm>
          <a:prstGeom prst="rect">
            <a:avLst/>
          </a:prstGeom>
          <a:noFill/>
        </p:spPr>
        <p:txBody>
          <a:bodyPr wrap="square" rtlCol="0">
            <a:spAutoFit/>
          </a:bodyPr>
          <a:lstStyle/>
          <a:p>
            <a:pPr algn="r" rtl="1">
              <a:lnSpc>
                <a:spcPts val="3500"/>
              </a:lnSpc>
            </a:pPr>
            <a:r>
              <a:rPr lang="ar-SA" sz="2000" b="1" dirty="0">
                <a:latin typeface="Gill Sans MT" panose="020B0502020104020203" pitchFamily="34" charset="0"/>
                <a:cs typeface="B Nazanin" panose="00000400000000000000" pitchFamily="2" charset="-78"/>
              </a:rPr>
              <a:t>کلاس</a:t>
            </a:r>
            <a:r>
              <a:rPr lang="ar-SA" sz="2000" dirty="0">
                <a:latin typeface="Gill Sans MT" panose="020B0502020104020203" pitchFamily="34" charset="0"/>
                <a:cs typeface="B Nazanin" panose="00000400000000000000" pitchFamily="2" charset="-78"/>
              </a:rPr>
              <a:t> </a:t>
            </a:r>
            <a:r>
              <a:rPr lang="en-US" sz="2000" b="1" dirty="0">
                <a:latin typeface="Gill Sans MT" panose="020B0502020104020203" pitchFamily="34" charset="0"/>
                <a:cs typeface="B Nazanin" panose="00000400000000000000" pitchFamily="2" charset="-78"/>
              </a:rPr>
              <a:t>Voting</a:t>
            </a:r>
            <a:endParaRPr lang="fa-IR" sz="2000" b="1" i="0" dirty="0">
              <a:solidFill>
                <a:srgbClr val="000000"/>
              </a:solidFill>
              <a:effectLst/>
              <a:latin typeface="Gill Sans MT" panose="020B0502020104020203" pitchFamily="34" charset="0"/>
              <a:cs typeface="B Nazanin" panose="00000400000000000000" pitchFamily="2" charset="-78"/>
            </a:endParaRPr>
          </a:p>
        </p:txBody>
      </p:sp>
      <p:sp>
        <p:nvSpPr>
          <p:cNvPr id="6" name="TextBox 5">
            <a:extLst>
              <a:ext uri="{FF2B5EF4-FFF2-40B4-BE49-F238E27FC236}">
                <a16:creationId xmlns:a16="http://schemas.microsoft.com/office/drawing/2014/main" id="{88318A63-3694-E0B1-66AD-6C8BE6C1429E}"/>
              </a:ext>
            </a:extLst>
          </p:cNvPr>
          <p:cNvSpPr txBox="1"/>
          <p:nvPr/>
        </p:nvSpPr>
        <p:spPr>
          <a:xfrm>
            <a:off x="937260" y="1206346"/>
            <a:ext cx="7409176" cy="1852430"/>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 </a:t>
            </a:r>
            <a:r>
              <a:rPr lang="en-US" sz="2000" i="0" dirty="0" err="1">
                <a:solidFill>
                  <a:srgbClr val="000000"/>
                </a:solidFill>
                <a:effectLst/>
                <a:latin typeface="Gill Sans MT" panose="020B0502020104020203" pitchFamily="34" charset="0"/>
                <a:cs typeface="B Nazanin" panose="00000400000000000000" pitchFamily="2" charset="-78"/>
              </a:rPr>
              <a:t>getChoices</a:t>
            </a:r>
            <a:r>
              <a:rPr lang="fa-IR" sz="2000" i="0" dirty="0">
                <a:solidFill>
                  <a:srgbClr val="000000"/>
                </a:solidFill>
                <a:effectLst/>
                <a:latin typeface="Gill Sans MT" panose="020B0502020104020203" pitchFamily="34" charset="0"/>
                <a:cs typeface="B Nazanin" panose="00000400000000000000" pitchFamily="2" charset="-78"/>
              </a:rPr>
              <a:t> گزینه های رأی گیری را در یک </a:t>
            </a:r>
            <a:r>
              <a:rPr lang="en-US" sz="2000" i="0" dirty="0">
                <a:solidFill>
                  <a:srgbClr val="000000"/>
                </a:solidFill>
                <a:effectLst/>
                <a:latin typeface="Gill Sans MT" panose="020B0502020104020203" pitchFamily="34" charset="0"/>
                <a:cs typeface="B Nazanin" panose="00000400000000000000" pitchFamily="2" charset="-78"/>
              </a:rPr>
              <a:t>ArrayList</a:t>
            </a:r>
            <a:r>
              <a:rPr lang="fa-IR" sz="2000" i="0" dirty="0">
                <a:solidFill>
                  <a:srgbClr val="000000"/>
                </a:solidFill>
                <a:effectLst/>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برمیگرداند. </a:t>
            </a:r>
          </a:p>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a:t>
            </a:r>
            <a:r>
              <a:rPr lang="en-US" sz="2000" i="0" dirty="0">
                <a:solidFill>
                  <a:srgbClr val="000000"/>
                </a:solidFill>
                <a:effectLst/>
                <a:latin typeface="Gill Sans MT" panose="020B0502020104020203" pitchFamily="34" charset="0"/>
                <a:cs typeface="B Nazanin" panose="00000400000000000000" pitchFamily="2" charset="-78"/>
              </a:rPr>
              <a:t>vote </a:t>
            </a:r>
            <a:r>
              <a:rPr lang="fa-IR" sz="2000" i="0" dirty="0">
                <a:solidFill>
                  <a:srgbClr val="000000"/>
                </a:solidFill>
                <a:effectLst/>
                <a:latin typeface="Gill Sans MT" panose="020B0502020104020203" pitchFamily="34" charset="0"/>
                <a:cs typeface="B Nazanin" panose="00000400000000000000" pitchFamily="2" charset="-78"/>
              </a:rPr>
              <a:t> اول برای حالتی است که رأی گیری به صورت ناشناس نیست و پارامتر ورودی این متد شامل رأی دهنده و گزینه های انتخاب شده‌ی وی است. متد</a:t>
            </a:r>
            <a:r>
              <a:rPr lang="en-US" sz="2000" i="0" dirty="0">
                <a:solidFill>
                  <a:srgbClr val="000000"/>
                </a:solidFill>
                <a:effectLst/>
                <a:latin typeface="Gill Sans MT" panose="020B0502020104020203" pitchFamily="34" charset="0"/>
                <a:cs typeface="B Nazanin" panose="00000400000000000000" pitchFamily="2" charset="-78"/>
              </a:rPr>
              <a:t>vote </a:t>
            </a:r>
            <a:r>
              <a:rPr lang="fa-IR" sz="2000" i="0" dirty="0">
                <a:solidFill>
                  <a:srgbClr val="000000"/>
                </a:solidFill>
                <a:effectLst/>
                <a:latin typeface="Gill Sans MT" panose="020B0502020104020203" pitchFamily="34" charset="0"/>
                <a:cs typeface="B Nazanin" panose="00000400000000000000" pitchFamily="2" charset="-78"/>
              </a:rPr>
              <a:t> دوم برای حالت رأی گیری ناشناس میباشد و باید یک گزینه تصادفی تولید و</a:t>
            </a: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انتخاب شود.</a:t>
            </a:r>
          </a:p>
        </p:txBody>
      </p:sp>
      <p:sp>
        <p:nvSpPr>
          <p:cNvPr id="11" name="TextBox 10">
            <a:extLst>
              <a:ext uri="{FF2B5EF4-FFF2-40B4-BE49-F238E27FC236}">
                <a16:creationId xmlns:a16="http://schemas.microsoft.com/office/drawing/2014/main" id="{2A6E86D2-8E85-888C-5ECB-4D6E25FE9639}"/>
              </a:ext>
            </a:extLst>
          </p:cNvPr>
          <p:cNvSpPr txBox="1"/>
          <p:nvPr/>
        </p:nvSpPr>
        <p:spPr>
          <a:xfrm>
            <a:off x="716280" y="3011307"/>
            <a:ext cx="7630156" cy="1403589"/>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برای تولید مقادیر تصادفی ، از کلاس </a:t>
            </a:r>
            <a:r>
              <a:rPr lang="en-US" sz="2000" i="0" dirty="0">
                <a:solidFill>
                  <a:srgbClr val="000000"/>
                </a:solidFill>
                <a:effectLst/>
                <a:latin typeface="Gill Sans MT" panose="020B0502020104020203" pitchFamily="34" charset="0"/>
                <a:cs typeface="B Nazanin" panose="00000400000000000000" pitchFamily="2" charset="-78"/>
              </a:rPr>
              <a:t>Random</a:t>
            </a:r>
            <a:r>
              <a:rPr lang="fa-IR" sz="2000" dirty="0">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در کتابخانه‌ی </a:t>
            </a:r>
            <a:r>
              <a:rPr lang="en-US" sz="2000" i="0" dirty="0" err="1">
                <a:solidFill>
                  <a:srgbClr val="000000"/>
                </a:solidFill>
                <a:effectLst/>
                <a:latin typeface="Gill Sans MT" panose="020B0502020104020203" pitchFamily="34" charset="0"/>
                <a:cs typeface="B Nazanin" panose="00000400000000000000" pitchFamily="2" charset="-78"/>
              </a:rPr>
              <a:t>java.util</a:t>
            </a:r>
            <a:r>
              <a:rPr lang="fa-IR" sz="2000" i="0" dirty="0">
                <a:solidFill>
                  <a:srgbClr val="000000"/>
                </a:solidFill>
                <a:effectLst/>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استفاده میکنیم.</a:t>
            </a:r>
          </a:p>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برای آشنایی بیشتر با این کلاس، میتوان به این لینک مراجعه کرد .</a:t>
            </a:r>
          </a:p>
          <a:p>
            <a:pPr algn="r" rtl="1">
              <a:lnSpc>
                <a:spcPts val="3500"/>
              </a:lnSpc>
            </a:pPr>
            <a:r>
              <a:rPr lang="en-US" sz="2000" i="0" dirty="0">
                <a:solidFill>
                  <a:srgbClr val="000000"/>
                </a:solidFill>
                <a:effectLst/>
                <a:latin typeface="Gill Sans MT" panose="020B0502020104020203" pitchFamily="34" charset="0"/>
                <a:cs typeface="B Nazanin" panose="00000400000000000000" pitchFamily="2" charset="-78"/>
                <a:hlinkClick r:id="rId3"/>
              </a:rPr>
              <a:t>https://www.geeksforgeeks.org/java-util-random-class-java/</a:t>
            </a:r>
            <a:endParaRPr lang="fa-IR" sz="2000" i="0" dirty="0">
              <a:solidFill>
                <a:srgbClr val="000000"/>
              </a:solidFill>
              <a:effectLst/>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1048363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8B8414C1-6A23-46D1-7087-E393A9A7ADCD}"/>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0D7BD563-B1F6-68A6-DFF0-003DBD55B5F7}"/>
              </a:ext>
            </a:extLst>
          </p:cNvPr>
          <p:cNvSpPr txBox="1">
            <a:spLocks/>
          </p:cNvSpPr>
          <p:nvPr/>
        </p:nvSpPr>
        <p:spPr>
          <a:xfrm>
            <a:off x="1138213" y="155904"/>
            <a:ext cx="73733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انجام دهید</a:t>
            </a:r>
            <a:endParaRPr lang="en-GB" sz="2800" dirty="0">
              <a:solidFill>
                <a:srgbClr val="C39113"/>
              </a:solidFill>
              <a:latin typeface="Gill Sans MT" panose="020B0502020104020203" pitchFamily="34" charset="0"/>
              <a:cs typeface="B Nazanin" panose="00000400000000000000" pitchFamily="2" charset="-78"/>
            </a:endParaRPr>
          </a:p>
        </p:txBody>
      </p:sp>
      <p:sp>
        <p:nvSpPr>
          <p:cNvPr id="3" name="TextBox 2">
            <a:extLst>
              <a:ext uri="{FF2B5EF4-FFF2-40B4-BE49-F238E27FC236}">
                <a16:creationId xmlns:a16="http://schemas.microsoft.com/office/drawing/2014/main" id="{9B0F508B-1060-61BA-5264-CF3798B6FB6B}"/>
              </a:ext>
            </a:extLst>
          </p:cNvPr>
          <p:cNvSpPr txBox="1"/>
          <p:nvPr/>
        </p:nvSpPr>
        <p:spPr>
          <a:xfrm>
            <a:off x="183899" y="780373"/>
            <a:ext cx="8147807" cy="505908"/>
          </a:xfrm>
          <a:prstGeom prst="rect">
            <a:avLst/>
          </a:prstGeom>
          <a:noFill/>
        </p:spPr>
        <p:txBody>
          <a:bodyPr wrap="square" rtlCol="0">
            <a:spAutoFit/>
          </a:bodyPr>
          <a:lstStyle/>
          <a:p>
            <a:pPr algn="r" rtl="1">
              <a:lnSpc>
                <a:spcPts val="3500"/>
              </a:lnSpc>
            </a:pPr>
            <a:r>
              <a:rPr lang="ar-SA" sz="2000" b="1" dirty="0">
                <a:latin typeface="Gill Sans MT" panose="020B0502020104020203" pitchFamily="34" charset="0"/>
                <a:cs typeface="B Nazanin" panose="00000400000000000000" pitchFamily="2" charset="-78"/>
              </a:rPr>
              <a:t>کلاس</a:t>
            </a:r>
            <a:r>
              <a:rPr lang="ar-SA" sz="2000" dirty="0">
                <a:latin typeface="Gill Sans MT" panose="020B0502020104020203" pitchFamily="34" charset="0"/>
                <a:cs typeface="B Nazanin" panose="00000400000000000000" pitchFamily="2" charset="-78"/>
              </a:rPr>
              <a:t> </a:t>
            </a:r>
            <a:r>
              <a:rPr lang="en-US" sz="2000" b="1" dirty="0">
                <a:latin typeface="Gill Sans MT" panose="020B0502020104020203" pitchFamily="34" charset="0"/>
                <a:cs typeface="B Nazanin" panose="00000400000000000000" pitchFamily="2" charset="-78"/>
              </a:rPr>
              <a:t>Voting</a:t>
            </a:r>
            <a:endParaRPr lang="fa-IR" sz="2000" b="1" i="0" dirty="0">
              <a:solidFill>
                <a:srgbClr val="000000"/>
              </a:solidFill>
              <a:effectLst/>
              <a:latin typeface="Gill Sans MT" panose="020B0502020104020203" pitchFamily="34" charset="0"/>
              <a:cs typeface="B Nazanin" panose="00000400000000000000" pitchFamily="2" charset="-78"/>
            </a:endParaRPr>
          </a:p>
        </p:txBody>
      </p:sp>
      <p:sp>
        <p:nvSpPr>
          <p:cNvPr id="6" name="TextBox 5">
            <a:extLst>
              <a:ext uri="{FF2B5EF4-FFF2-40B4-BE49-F238E27FC236}">
                <a16:creationId xmlns:a16="http://schemas.microsoft.com/office/drawing/2014/main" id="{6D3325A0-A0E5-1035-00DC-C9F84467B12E}"/>
              </a:ext>
            </a:extLst>
          </p:cNvPr>
          <p:cNvSpPr txBox="1"/>
          <p:nvPr/>
        </p:nvSpPr>
        <p:spPr>
          <a:xfrm>
            <a:off x="3611880" y="1338050"/>
            <a:ext cx="4719826" cy="3198953"/>
          </a:xfrm>
          <a:prstGeom prst="rect">
            <a:avLst/>
          </a:prstGeom>
          <a:noFill/>
        </p:spPr>
        <p:txBody>
          <a:bodyPr wrap="square" rtlCol="0">
            <a:spAutoFit/>
          </a:bodyPr>
          <a:lstStyle/>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a:t>
            </a:r>
            <a:r>
              <a:rPr lang="en-US" sz="2000" i="0" dirty="0" err="1">
                <a:solidFill>
                  <a:srgbClr val="000000"/>
                </a:solidFill>
                <a:effectLst/>
                <a:latin typeface="Gill Sans MT" panose="020B0502020104020203" pitchFamily="34" charset="0"/>
                <a:cs typeface="B Nazanin" panose="00000400000000000000" pitchFamily="2" charset="-78"/>
              </a:rPr>
              <a:t>createChoices</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 رشته ورودی را به گزینه های رای گیری اضافه میکند.</a:t>
            </a:r>
          </a:p>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 </a:t>
            </a:r>
            <a:r>
              <a:rPr lang="en-US" sz="2000" i="0" dirty="0" err="1">
                <a:solidFill>
                  <a:srgbClr val="000000"/>
                </a:solidFill>
                <a:effectLst/>
                <a:latin typeface="Gill Sans MT" panose="020B0502020104020203" pitchFamily="34" charset="0"/>
                <a:cs typeface="B Nazanin" panose="00000400000000000000" pitchFamily="2" charset="-78"/>
              </a:rPr>
              <a:t>printResults</a:t>
            </a:r>
            <a:r>
              <a:rPr lang="fa-IR" sz="2000" i="0" dirty="0">
                <a:solidFill>
                  <a:srgbClr val="000000"/>
                </a:solidFill>
                <a:effectLst/>
                <a:latin typeface="Gill Sans MT" panose="020B0502020104020203" pitchFamily="34" charset="0"/>
                <a:cs typeface="B Nazanin" panose="00000400000000000000" pitchFamily="2" charset="-78"/>
              </a:rPr>
              <a:t> نتیجه‌ی رأی گیری شامل گزینه های رأی گیری و تعداد رأی هرگزینه میباشد چاپ شود. </a:t>
            </a:r>
          </a:p>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a:t>
            </a:r>
            <a:r>
              <a:rPr lang="en-US" sz="2000" i="0" dirty="0" err="1">
                <a:solidFill>
                  <a:srgbClr val="000000"/>
                </a:solidFill>
                <a:effectLst/>
                <a:latin typeface="Gill Sans MT" panose="020B0502020104020203" pitchFamily="34" charset="0"/>
                <a:cs typeface="B Nazanin" panose="00000400000000000000" pitchFamily="2" charset="-78"/>
              </a:rPr>
              <a:t>printVoters</a:t>
            </a:r>
            <a:r>
              <a:rPr lang="fa-IR" sz="2000" i="0" dirty="0">
                <a:solidFill>
                  <a:srgbClr val="000000"/>
                </a:solidFill>
                <a:effectLst/>
                <a:latin typeface="Gill Sans MT" panose="020B0502020104020203" pitchFamily="34" charset="0"/>
                <a:cs typeface="B Nazanin" panose="00000400000000000000" pitchFamily="2" charset="-78"/>
              </a:rPr>
              <a:t> در صورتی که رأی گیری ناشناس نبود، گزینه های رأی گیری و تمامی افرادی که به آن گزینه رأی داده اند، چاپ میشود.</a:t>
            </a:r>
          </a:p>
        </p:txBody>
      </p:sp>
      <p:pic>
        <p:nvPicPr>
          <p:cNvPr id="4" name="Picture 3">
            <a:extLst>
              <a:ext uri="{FF2B5EF4-FFF2-40B4-BE49-F238E27FC236}">
                <a16:creationId xmlns:a16="http://schemas.microsoft.com/office/drawing/2014/main" id="{C4AE996A-A08F-0118-DD95-914BEB58F337}"/>
              </a:ext>
            </a:extLst>
          </p:cNvPr>
          <p:cNvPicPr>
            <a:picLocks noChangeAspect="1"/>
          </p:cNvPicPr>
          <p:nvPr/>
        </p:nvPicPr>
        <p:blipFill>
          <a:blip r:embed="rId3"/>
          <a:stretch>
            <a:fillRect/>
          </a:stretch>
        </p:blipFill>
        <p:spPr>
          <a:xfrm>
            <a:off x="610930" y="936793"/>
            <a:ext cx="2899893" cy="3781226"/>
          </a:xfrm>
          <a:prstGeom prst="rect">
            <a:avLst/>
          </a:prstGeom>
        </p:spPr>
      </p:pic>
    </p:spTree>
    <p:extLst>
      <p:ext uri="{BB962C8B-B14F-4D97-AF65-F5344CB8AC3E}">
        <p14:creationId xmlns:p14="http://schemas.microsoft.com/office/powerpoint/2010/main" val="276533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1C3093E1-AEE2-3CF1-D3BC-6F34CA1F07E6}"/>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65609FDC-0665-BD5F-1838-7E3E66F0DBEE}"/>
              </a:ext>
            </a:extLst>
          </p:cNvPr>
          <p:cNvSpPr txBox="1">
            <a:spLocks/>
          </p:cNvSpPr>
          <p:nvPr/>
        </p:nvSpPr>
        <p:spPr>
          <a:xfrm>
            <a:off x="1138213" y="155904"/>
            <a:ext cx="73733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انجام دهید</a:t>
            </a:r>
            <a:endParaRPr lang="en-GB" sz="2800" dirty="0">
              <a:solidFill>
                <a:srgbClr val="C39113"/>
              </a:solidFill>
              <a:latin typeface="Gill Sans MT" panose="020B0502020104020203" pitchFamily="34" charset="0"/>
              <a:cs typeface="B Nazanin" panose="00000400000000000000" pitchFamily="2" charset="-78"/>
            </a:endParaRPr>
          </a:p>
        </p:txBody>
      </p:sp>
      <p:sp>
        <p:nvSpPr>
          <p:cNvPr id="3" name="TextBox 2">
            <a:extLst>
              <a:ext uri="{FF2B5EF4-FFF2-40B4-BE49-F238E27FC236}">
                <a16:creationId xmlns:a16="http://schemas.microsoft.com/office/drawing/2014/main" id="{9EB84C00-EEA3-65F0-A832-66CBC8801698}"/>
              </a:ext>
            </a:extLst>
          </p:cNvPr>
          <p:cNvSpPr txBox="1"/>
          <p:nvPr/>
        </p:nvSpPr>
        <p:spPr>
          <a:xfrm>
            <a:off x="183899" y="724743"/>
            <a:ext cx="8147807" cy="505908"/>
          </a:xfrm>
          <a:prstGeom prst="rect">
            <a:avLst/>
          </a:prstGeom>
          <a:noFill/>
        </p:spPr>
        <p:txBody>
          <a:bodyPr wrap="square" rtlCol="0">
            <a:spAutoFit/>
          </a:bodyPr>
          <a:lstStyle/>
          <a:p>
            <a:pPr algn="r" rtl="1">
              <a:lnSpc>
                <a:spcPts val="3500"/>
              </a:lnSpc>
            </a:pPr>
            <a:r>
              <a:rPr lang="ar-SA" sz="2000" b="1" dirty="0">
                <a:latin typeface="Gill Sans MT" panose="020B0502020104020203" pitchFamily="34" charset="0"/>
                <a:cs typeface="B Nazanin" panose="00000400000000000000" pitchFamily="2" charset="-78"/>
              </a:rPr>
              <a:t>کلاس</a:t>
            </a:r>
            <a:r>
              <a:rPr lang="ar-SA" sz="2000" dirty="0">
                <a:latin typeface="Gill Sans MT" panose="020B0502020104020203" pitchFamily="34" charset="0"/>
                <a:cs typeface="B Nazanin" panose="00000400000000000000" pitchFamily="2" charset="-78"/>
              </a:rPr>
              <a:t> </a:t>
            </a:r>
            <a:r>
              <a:rPr lang="en-US" sz="2000" b="1" dirty="0" err="1">
                <a:latin typeface="Gill Sans MT" panose="020B0502020104020203" pitchFamily="34" charset="0"/>
                <a:cs typeface="B Nazanin" panose="00000400000000000000" pitchFamily="2" charset="-78"/>
              </a:rPr>
              <a:t>VotingSystem</a:t>
            </a:r>
            <a:endParaRPr lang="fa-IR" sz="2000" b="1" i="0" dirty="0">
              <a:solidFill>
                <a:srgbClr val="000000"/>
              </a:solidFill>
              <a:effectLst/>
              <a:latin typeface="Gill Sans MT" panose="020B0502020104020203" pitchFamily="34" charset="0"/>
              <a:cs typeface="B Nazanin" panose="00000400000000000000" pitchFamily="2" charset="-78"/>
            </a:endParaRPr>
          </a:p>
        </p:txBody>
      </p:sp>
      <p:sp>
        <p:nvSpPr>
          <p:cNvPr id="6" name="TextBox 5">
            <a:extLst>
              <a:ext uri="{FF2B5EF4-FFF2-40B4-BE49-F238E27FC236}">
                <a16:creationId xmlns:a16="http://schemas.microsoft.com/office/drawing/2014/main" id="{46DCC505-3631-C30F-2A86-5346A609D324}"/>
              </a:ext>
            </a:extLst>
          </p:cNvPr>
          <p:cNvSpPr txBox="1"/>
          <p:nvPr/>
        </p:nvSpPr>
        <p:spPr>
          <a:xfrm>
            <a:off x="3728487" y="1204002"/>
            <a:ext cx="4719826" cy="3647793"/>
          </a:xfrm>
          <a:prstGeom prst="rect">
            <a:avLst/>
          </a:prstGeom>
          <a:noFill/>
        </p:spPr>
        <p:txBody>
          <a:bodyPr wrap="square" rtlCol="0">
            <a:spAutoFit/>
          </a:bodyPr>
          <a:lstStyle/>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این کلاس وظیفه ی مدیریت تمام رأی گیری های ساخته شده را دارد. متد های این کلاس با ایندکس رای گیری مورد نظر در</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لیست تمام رأی</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گیری</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ها کار میکنند.</a:t>
            </a:r>
            <a:r>
              <a:rPr lang="en-US" sz="2000" i="0" dirty="0">
                <a:solidFill>
                  <a:srgbClr val="000000"/>
                </a:solidFill>
                <a:effectLst/>
                <a:latin typeface="Gill Sans MT" panose="020B0502020104020203" pitchFamily="34" charset="0"/>
                <a:cs typeface="B Nazanin" panose="00000400000000000000" pitchFamily="2" charset="-78"/>
              </a:rPr>
              <a:t>    </a:t>
            </a:r>
          </a:p>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 </a:t>
            </a:r>
            <a:r>
              <a:rPr lang="en-US" sz="2000" i="0" dirty="0" err="1">
                <a:solidFill>
                  <a:srgbClr val="000000"/>
                </a:solidFill>
                <a:effectLst/>
                <a:latin typeface="Gill Sans MT" panose="020B0502020104020203" pitchFamily="34" charset="0"/>
                <a:cs typeface="B Nazanin" panose="00000400000000000000" pitchFamily="2" charset="-78"/>
              </a:rPr>
              <a:t>createVoting</a:t>
            </a:r>
            <a:r>
              <a:rPr lang="fa-IR" sz="2000" i="0" dirty="0">
                <a:solidFill>
                  <a:srgbClr val="000000"/>
                </a:solidFill>
                <a:effectLst/>
                <a:latin typeface="Gill Sans MT" panose="020B0502020104020203" pitchFamily="34" charset="0"/>
                <a:cs typeface="B Nazanin" panose="00000400000000000000" pitchFamily="2" charset="-78"/>
              </a:rPr>
              <a:t> با توجه به آرگومان های سوال، ناشناس بودن و حالت رای گیری و لیست گزینه ها، یک رأی گیری جدید میسازد.</a:t>
            </a:r>
          </a:p>
          <a:p>
            <a:pPr algn="r" rtl="1">
              <a:lnSpc>
                <a:spcPts val="3500"/>
              </a:lnSpc>
            </a:pP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متد </a:t>
            </a:r>
            <a:r>
              <a:rPr lang="en-US" sz="2000" i="0" dirty="0" err="1">
                <a:solidFill>
                  <a:srgbClr val="000000"/>
                </a:solidFill>
                <a:effectLst/>
                <a:latin typeface="Gill Sans MT" panose="020B0502020104020203" pitchFamily="34" charset="0"/>
                <a:cs typeface="B Nazanin" panose="00000400000000000000" pitchFamily="2" charset="-78"/>
              </a:rPr>
              <a:t>printVoting</a:t>
            </a:r>
            <a:r>
              <a:rPr lang="fa-IR" sz="2000" dirty="0">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سؤال ها و گزینه های موجود در رأی گیری با شماره‌ی </a:t>
            </a:r>
            <a:r>
              <a:rPr lang="en-US" sz="2000" i="0" dirty="0">
                <a:solidFill>
                  <a:srgbClr val="000000"/>
                </a:solidFill>
                <a:effectLst/>
                <a:latin typeface="Gill Sans MT" panose="020B0502020104020203" pitchFamily="34" charset="0"/>
                <a:cs typeface="B Nazanin" panose="00000400000000000000" pitchFamily="2" charset="-78"/>
              </a:rPr>
              <a:t>index</a:t>
            </a:r>
            <a:r>
              <a:rPr lang="fa-IR" sz="2000" i="0" dirty="0">
                <a:solidFill>
                  <a:srgbClr val="000000"/>
                </a:solidFill>
                <a:effectLst/>
                <a:latin typeface="Gill Sans MT" panose="020B0502020104020203" pitchFamily="34" charset="0"/>
                <a:cs typeface="B Nazanin" panose="00000400000000000000" pitchFamily="2" charset="-78"/>
              </a:rPr>
              <a:t> </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را چاپ میکند.</a:t>
            </a:r>
          </a:p>
        </p:txBody>
      </p:sp>
      <p:pic>
        <p:nvPicPr>
          <p:cNvPr id="7" name="Picture 6">
            <a:extLst>
              <a:ext uri="{FF2B5EF4-FFF2-40B4-BE49-F238E27FC236}">
                <a16:creationId xmlns:a16="http://schemas.microsoft.com/office/drawing/2014/main" id="{88D63B81-6401-1684-28FE-AC3BD792885B}"/>
              </a:ext>
            </a:extLst>
          </p:cNvPr>
          <p:cNvPicPr>
            <a:picLocks noChangeAspect="1"/>
          </p:cNvPicPr>
          <p:nvPr/>
        </p:nvPicPr>
        <p:blipFill>
          <a:blip r:embed="rId3"/>
          <a:stretch>
            <a:fillRect/>
          </a:stretch>
        </p:blipFill>
        <p:spPr>
          <a:xfrm>
            <a:off x="254143" y="1117152"/>
            <a:ext cx="3474344" cy="3406140"/>
          </a:xfrm>
          <a:prstGeom prst="rect">
            <a:avLst/>
          </a:prstGeom>
        </p:spPr>
      </p:pic>
    </p:spTree>
    <p:extLst>
      <p:ext uri="{BB962C8B-B14F-4D97-AF65-F5344CB8AC3E}">
        <p14:creationId xmlns:p14="http://schemas.microsoft.com/office/powerpoint/2010/main" val="762770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91871B6D-A55B-A279-17EC-13B80105D587}"/>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F3C424DA-B8BF-4088-B486-A97AD9A8D53F}"/>
              </a:ext>
            </a:extLst>
          </p:cNvPr>
          <p:cNvSpPr txBox="1">
            <a:spLocks/>
          </p:cNvSpPr>
          <p:nvPr/>
        </p:nvSpPr>
        <p:spPr>
          <a:xfrm>
            <a:off x="1138213" y="155904"/>
            <a:ext cx="73733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انجام دهید</a:t>
            </a:r>
            <a:endParaRPr lang="en-GB" sz="2800" dirty="0">
              <a:solidFill>
                <a:srgbClr val="C39113"/>
              </a:solidFill>
              <a:latin typeface="Gill Sans MT" panose="020B0502020104020203" pitchFamily="34" charset="0"/>
              <a:cs typeface="B Nazanin" panose="00000400000000000000" pitchFamily="2" charset="-78"/>
            </a:endParaRPr>
          </a:p>
        </p:txBody>
      </p:sp>
      <p:sp>
        <p:nvSpPr>
          <p:cNvPr id="3" name="TextBox 2">
            <a:extLst>
              <a:ext uri="{FF2B5EF4-FFF2-40B4-BE49-F238E27FC236}">
                <a16:creationId xmlns:a16="http://schemas.microsoft.com/office/drawing/2014/main" id="{FEA3D11E-0F0A-2AF8-23FC-CB410C2A5C8E}"/>
              </a:ext>
            </a:extLst>
          </p:cNvPr>
          <p:cNvSpPr txBox="1"/>
          <p:nvPr/>
        </p:nvSpPr>
        <p:spPr>
          <a:xfrm>
            <a:off x="183899" y="724743"/>
            <a:ext cx="8147807" cy="505908"/>
          </a:xfrm>
          <a:prstGeom prst="rect">
            <a:avLst/>
          </a:prstGeom>
          <a:noFill/>
        </p:spPr>
        <p:txBody>
          <a:bodyPr wrap="square" rtlCol="0">
            <a:spAutoFit/>
          </a:bodyPr>
          <a:lstStyle/>
          <a:p>
            <a:pPr algn="r" rtl="1">
              <a:lnSpc>
                <a:spcPts val="3500"/>
              </a:lnSpc>
            </a:pPr>
            <a:r>
              <a:rPr lang="ar-SA" sz="2000" b="1" dirty="0">
                <a:latin typeface="Gill Sans MT" panose="020B0502020104020203" pitchFamily="34" charset="0"/>
                <a:cs typeface="B Nazanin" panose="00000400000000000000" pitchFamily="2" charset="-78"/>
              </a:rPr>
              <a:t>کلاس</a:t>
            </a:r>
            <a:r>
              <a:rPr lang="ar-SA" sz="2000" dirty="0">
                <a:latin typeface="Gill Sans MT" panose="020B0502020104020203" pitchFamily="34" charset="0"/>
                <a:cs typeface="B Nazanin" panose="00000400000000000000" pitchFamily="2" charset="-78"/>
              </a:rPr>
              <a:t> </a:t>
            </a:r>
            <a:r>
              <a:rPr lang="en-US" sz="2000" b="1" dirty="0">
                <a:latin typeface="Gill Sans MT" panose="020B0502020104020203" pitchFamily="34" charset="0"/>
                <a:cs typeface="B Nazanin" panose="00000400000000000000" pitchFamily="2" charset="-78"/>
              </a:rPr>
              <a:t>Main</a:t>
            </a:r>
            <a:endParaRPr lang="fa-IR" sz="2000" b="1" i="0" dirty="0">
              <a:solidFill>
                <a:srgbClr val="000000"/>
              </a:solidFill>
              <a:effectLst/>
              <a:latin typeface="Gill Sans MT" panose="020B0502020104020203" pitchFamily="34" charset="0"/>
              <a:cs typeface="B Nazanin" panose="00000400000000000000" pitchFamily="2" charset="-78"/>
            </a:endParaRPr>
          </a:p>
        </p:txBody>
      </p:sp>
      <p:sp>
        <p:nvSpPr>
          <p:cNvPr id="6" name="TextBox 5">
            <a:extLst>
              <a:ext uri="{FF2B5EF4-FFF2-40B4-BE49-F238E27FC236}">
                <a16:creationId xmlns:a16="http://schemas.microsoft.com/office/drawing/2014/main" id="{5EBBD0BF-AF67-018B-EBB9-C80E5E646E2C}"/>
              </a:ext>
            </a:extLst>
          </p:cNvPr>
          <p:cNvSpPr txBox="1"/>
          <p:nvPr/>
        </p:nvSpPr>
        <p:spPr>
          <a:xfrm>
            <a:off x="1067933" y="1297443"/>
            <a:ext cx="7008133" cy="2301271"/>
          </a:xfrm>
          <a:prstGeom prst="rect">
            <a:avLst/>
          </a:prstGeom>
          <a:noFill/>
        </p:spPr>
        <p:txBody>
          <a:bodyPr wrap="square" rtlCol="0">
            <a:spAutoFit/>
          </a:bodyPr>
          <a:lstStyle/>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تست برنامه</a:t>
            </a:r>
          </a:p>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1 . در کلاس</a:t>
            </a:r>
            <a:r>
              <a:rPr lang="en-US" sz="2000" i="0" dirty="0">
                <a:solidFill>
                  <a:srgbClr val="000000"/>
                </a:solidFill>
                <a:effectLst/>
                <a:latin typeface="Gill Sans MT" panose="020B0502020104020203" pitchFamily="34" charset="0"/>
                <a:cs typeface="B Nazanin" panose="00000400000000000000" pitchFamily="2" charset="-78"/>
              </a:rPr>
              <a:t> Main </a:t>
            </a:r>
            <a:r>
              <a:rPr lang="fa-IR" sz="2000" i="0" dirty="0">
                <a:solidFill>
                  <a:srgbClr val="000000"/>
                </a:solidFill>
                <a:effectLst/>
                <a:latin typeface="Gill Sans MT" panose="020B0502020104020203" pitchFamily="34" charset="0"/>
                <a:cs typeface="B Nazanin" panose="00000400000000000000" pitchFamily="2" charset="-78"/>
              </a:rPr>
              <a:t>یک شیء از کلاس </a:t>
            </a:r>
            <a:r>
              <a:rPr lang="en-US" sz="2000" i="0" dirty="0">
                <a:solidFill>
                  <a:srgbClr val="000000"/>
                </a:solidFill>
                <a:effectLst/>
                <a:latin typeface="Gill Sans MT" panose="020B0502020104020203" pitchFamily="34" charset="0"/>
                <a:cs typeface="B Nazanin" panose="00000400000000000000" pitchFamily="2" charset="-78"/>
              </a:rPr>
              <a:t>Voting System </a:t>
            </a:r>
            <a:r>
              <a:rPr lang="fa-IR" sz="2000" i="0" dirty="0">
                <a:solidFill>
                  <a:srgbClr val="000000"/>
                </a:solidFill>
                <a:effectLst/>
                <a:latin typeface="Gill Sans MT" panose="020B0502020104020203" pitchFamily="34" charset="0"/>
                <a:cs typeface="B Nazanin" panose="00000400000000000000" pitchFamily="2" charset="-78"/>
              </a:rPr>
              <a:t>ساخته و چند شئ</a:t>
            </a:r>
            <a:r>
              <a:rPr lang="en-US" sz="2000" i="0" dirty="0">
                <a:solidFill>
                  <a:srgbClr val="000000"/>
                </a:solidFill>
                <a:effectLst/>
                <a:latin typeface="Gill Sans MT" panose="020B0502020104020203" pitchFamily="34" charset="0"/>
                <a:cs typeface="B Nazanin" panose="00000400000000000000" pitchFamily="2" charset="-78"/>
              </a:rPr>
              <a:t> Voting </a:t>
            </a:r>
            <a:r>
              <a:rPr lang="fa-IR" sz="2000" i="0" dirty="0">
                <a:solidFill>
                  <a:srgbClr val="000000"/>
                </a:solidFill>
                <a:effectLst/>
                <a:latin typeface="Gill Sans MT" panose="020B0502020104020203" pitchFamily="34" charset="0"/>
                <a:cs typeface="B Nazanin" panose="00000400000000000000" pitchFamily="2" charset="-78"/>
              </a:rPr>
              <a:t>با نوع</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های مختلف به</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آن اضافه کنید.</a:t>
            </a:r>
          </a:p>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2 . سپس چند</a:t>
            </a:r>
            <a:r>
              <a:rPr lang="en-US" sz="2000" i="0" dirty="0">
                <a:solidFill>
                  <a:srgbClr val="000000"/>
                </a:solidFill>
                <a:effectLst/>
                <a:latin typeface="Gill Sans MT" panose="020B0502020104020203" pitchFamily="34" charset="0"/>
                <a:cs typeface="B Nazanin" panose="00000400000000000000" pitchFamily="2" charset="-78"/>
              </a:rPr>
              <a:t> Person </a:t>
            </a:r>
            <a:r>
              <a:rPr lang="fa-IR" sz="2000" i="0" dirty="0">
                <a:solidFill>
                  <a:srgbClr val="000000"/>
                </a:solidFill>
                <a:effectLst/>
                <a:latin typeface="Gill Sans MT" panose="020B0502020104020203" pitchFamily="34" charset="0"/>
                <a:cs typeface="B Nazanin" panose="00000400000000000000" pitchFamily="2" charset="-78"/>
              </a:rPr>
              <a:t>ساخته و از طریق آنها، به رأی</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گیری</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های مختلف رأی دهید.</a:t>
            </a:r>
          </a:p>
          <a:p>
            <a:pPr algn="r" rtl="1">
              <a:lnSpc>
                <a:spcPts val="3500"/>
              </a:lnSpc>
            </a:pPr>
            <a:r>
              <a:rPr lang="fa-IR" sz="2000" i="0" dirty="0">
                <a:solidFill>
                  <a:srgbClr val="000000"/>
                </a:solidFill>
                <a:effectLst/>
                <a:latin typeface="Gill Sans MT" panose="020B0502020104020203" pitchFamily="34" charset="0"/>
                <a:cs typeface="B Nazanin" panose="00000400000000000000" pitchFamily="2" charset="-78"/>
              </a:rPr>
              <a:t>3 . نتایج رأی</a:t>
            </a:r>
            <a:r>
              <a:rPr lang="en-US" sz="2000" i="0" dirty="0">
                <a:solidFill>
                  <a:srgbClr val="000000"/>
                </a:solidFill>
                <a:effectLst/>
                <a:latin typeface="Gill Sans MT" panose="020B0502020104020203" pitchFamily="34" charset="0"/>
                <a:cs typeface="B Nazanin" panose="00000400000000000000" pitchFamily="2" charset="-78"/>
              </a:rPr>
              <a:t> </a:t>
            </a:r>
            <a:r>
              <a:rPr lang="fa-IR" sz="2000" i="0" dirty="0">
                <a:solidFill>
                  <a:srgbClr val="000000"/>
                </a:solidFill>
                <a:effectLst/>
                <a:latin typeface="Gill Sans MT" panose="020B0502020104020203" pitchFamily="34" charset="0"/>
                <a:cs typeface="B Nazanin" panose="00000400000000000000" pitchFamily="2" charset="-78"/>
              </a:rPr>
              <a:t>گیر</a:t>
            </a:r>
            <a:r>
              <a:rPr lang="fa-IR" sz="2000" dirty="0">
                <a:latin typeface="Gill Sans MT" panose="020B0502020104020203" pitchFamily="34" charset="0"/>
                <a:cs typeface="B Nazanin" panose="00000400000000000000" pitchFamily="2" charset="-78"/>
              </a:rPr>
              <a:t>ی </a:t>
            </a:r>
            <a:r>
              <a:rPr lang="fa-IR" sz="2000" i="0" dirty="0">
                <a:solidFill>
                  <a:srgbClr val="000000"/>
                </a:solidFill>
                <a:effectLst/>
                <a:latin typeface="Gill Sans MT" panose="020B0502020104020203" pitchFamily="34" charset="0"/>
                <a:cs typeface="B Nazanin" panose="00000400000000000000" pitchFamily="2" charset="-78"/>
              </a:rPr>
              <a:t>ها را در کنسول نمایش دهید.</a:t>
            </a:r>
          </a:p>
        </p:txBody>
      </p:sp>
    </p:spTree>
    <p:extLst>
      <p:ext uri="{BB962C8B-B14F-4D97-AF65-F5344CB8AC3E}">
        <p14:creationId xmlns:p14="http://schemas.microsoft.com/office/powerpoint/2010/main" val="28551593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EA845884-0CC1-910C-E002-095B34950EB8}"/>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8D8D0B64-7FE5-0DE6-90CB-71E568FD5ECB}"/>
              </a:ext>
            </a:extLst>
          </p:cNvPr>
          <p:cNvSpPr txBox="1">
            <a:spLocks/>
          </p:cNvSpPr>
          <p:nvPr/>
        </p:nvSpPr>
        <p:spPr>
          <a:xfrm>
            <a:off x="1046774" y="189300"/>
            <a:ext cx="73733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Nazanin" panose="00000400000000000000" pitchFamily="2" charset="-78"/>
              </a:rPr>
              <a:t>کلاس های تغییر ناپذیر</a:t>
            </a:r>
            <a:r>
              <a:rPr lang="en-US" sz="2800" dirty="0">
                <a:solidFill>
                  <a:srgbClr val="C39113"/>
                </a:solidFill>
                <a:latin typeface="Gill Sans MT" panose="020B0502020104020203" pitchFamily="34" charset="0"/>
                <a:cs typeface="B Nazanin" panose="00000400000000000000" pitchFamily="2" charset="-78"/>
              </a:rPr>
              <a:t>(</a:t>
            </a:r>
            <a:r>
              <a:rPr lang="en-US" sz="2800" dirty="0">
                <a:solidFill>
                  <a:srgbClr val="C39113"/>
                </a:solidFill>
                <a:latin typeface="Gill Sans MT" panose="020B0502020104020203" pitchFamily="34" charset="0"/>
              </a:rPr>
              <a:t>Immutable Objects)</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3FED9901-E62C-D895-AB48-C92754184AD3}"/>
              </a:ext>
            </a:extLst>
          </p:cNvPr>
          <p:cNvSpPr txBox="1"/>
          <p:nvPr/>
        </p:nvSpPr>
        <p:spPr>
          <a:xfrm>
            <a:off x="934425" y="1198457"/>
            <a:ext cx="7485674" cy="1852430"/>
          </a:xfrm>
          <a:prstGeom prst="rect">
            <a:avLst/>
          </a:prstGeom>
          <a:noFill/>
        </p:spPr>
        <p:txBody>
          <a:bodyPr wrap="square" rtlCol="0">
            <a:spAutoFit/>
          </a:bodyPr>
          <a:lstStyle/>
          <a:p>
            <a:pPr algn="r" rtl="1">
              <a:lnSpc>
                <a:spcPts val="3500"/>
              </a:lnSpc>
            </a:pPr>
            <a:r>
              <a:rPr lang="fa-IR" sz="2000" b="1" dirty="0">
                <a:latin typeface="Gill Sans MT" panose="020B0502020104020203" pitchFamily="34" charset="0"/>
                <a:cs typeface="B Nazanin" panose="00000400000000000000" pitchFamily="2" charset="-78"/>
              </a:rPr>
              <a:t>موضوع «تغییرناپذيری» با «ثابت بودن» متفاوت است</a:t>
            </a:r>
            <a:endParaRPr lang="en-US" sz="2000" b="1" dirty="0">
              <a:latin typeface="Gill Sans MT" panose="020B0502020104020203" pitchFamily="34" charset="0"/>
              <a:cs typeface="B Nazanin" panose="00000400000000000000" pitchFamily="2" charset="-78"/>
            </a:endParaRPr>
          </a:p>
          <a:p>
            <a:pPr algn="r" rtl="1">
              <a:lnSpc>
                <a:spcPts val="3500"/>
              </a:lnSpc>
            </a:pPr>
            <a:r>
              <a:rPr lang="fa-IR" sz="2000" dirty="0">
                <a:latin typeface="Gill Sans MT" panose="020B0502020104020203" pitchFamily="34" charset="0"/>
                <a:cs typeface="B Nazanin" panose="00000400000000000000" pitchFamily="2" charset="-78"/>
              </a:rPr>
              <a:t>ثابت بودن درباره ثبات هويت است و با کلیدواژه </a:t>
            </a:r>
            <a:r>
              <a:rPr lang="en-US" sz="2000" dirty="0">
                <a:latin typeface="Gill Sans MT" panose="020B0502020104020203" pitchFamily="34" charset="0"/>
                <a:cs typeface="B Nazanin" panose="00000400000000000000" pitchFamily="2" charset="-78"/>
              </a:rPr>
              <a:t>final</a:t>
            </a:r>
            <a:r>
              <a:rPr lang="fa-IR" sz="2000" dirty="0">
                <a:latin typeface="Gill Sans MT" panose="020B0502020104020203" pitchFamily="34" charset="0"/>
                <a:cs typeface="B Nazanin" panose="00000400000000000000" pitchFamily="2" charset="-78"/>
              </a:rPr>
              <a:t> مشخص می شود.</a:t>
            </a:r>
          </a:p>
          <a:p>
            <a:pPr algn="r" rtl="1">
              <a:lnSpc>
                <a:spcPts val="3500"/>
              </a:lnSpc>
            </a:pPr>
            <a:r>
              <a:rPr lang="fa-IR" sz="2000" dirty="0">
                <a:latin typeface="Gill Sans MT" panose="020B0502020104020203" pitchFamily="34" charset="0"/>
                <a:cs typeface="B Nazanin" panose="00000400000000000000" pitchFamily="2" charset="-78"/>
              </a:rPr>
              <a:t>تغییرناپذيری درباره ثبات وضعیت (</a:t>
            </a:r>
            <a:r>
              <a:rPr lang="en-US" sz="2000" dirty="0">
                <a:latin typeface="Gill Sans MT" panose="020B0502020104020203" pitchFamily="34" charset="0"/>
                <a:cs typeface="B Nazanin" panose="00000400000000000000" pitchFamily="2" charset="-78"/>
              </a:rPr>
              <a:t>state</a:t>
            </a:r>
            <a:r>
              <a:rPr lang="fa-IR" sz="2000" dirty="0">
                <a:latin typeface="Gill Sans MT" panose="020B0502020104020203" pitchFamily="34" charset="0"/>
                <a:cs typeface="B Nazanin" panose="00000400000000000000" pitchFamily="2" charset="-78"/>
              </a:rPr>
              <a:t>)</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است.</a:t>
            </a:r>
          </a:p>
          <a:p>
            <a:pPr algn="r" rtl="1">
              <a:lnSpc>
                <a:spcPts val="3500"/>
              </a:lnSpc>
            </a:pPr>
            <a:r>
              <a:rPr lang="fa-IR" sz="2000" dirty="0">
                <a:latin typeface="Gill Sans MT" panose="020B0502020104020203" pitchFamily="34" charset="0"/>
                <a:cs typeface="B Nazanin" panose="00000400000000000000" pitchFamily="2" charset="-78"/>
              </a:rPr>
              <a:t> تغییرناپذیری یک مفهوم است و کلیدواژه خاصی ندارد.</a:t>
            </a:r>
          </a:p>
        </p:txBody>
      </p:sp>
    </p:spTree>
    <p:extLst>
      <p:ext uri="{BB962C8B-B14F-4D97-AF65-F5344CB8AC3E}">
        <p14:creationId xmlns:p14="http://schemas.microsoft.com/office/powerpoint/2010/main" val="214054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2" name="Google Shape;1735;p43">
            <a:extLst>
              <a:ext uri="{FF2B5EF4-FFF2-40B4-BE49-F238E27FC236}">
                <a16:creationId xmlns:a16="http://schemas.microsoft.com/office/drawing/2014/main" id="{6CAA4418-FC9D-61D5-BCF4-D181CEE12F59}"/>
              </a:ext>
            </a:extLst>
          </p:cNvPr>
          <p:cNvSpPr txBox="1">
            <a:spLocks/>
          </p:cNvSpPr>
          <p:nvPr/>
        </p:nvSpPr>
        <p:spPr>
          <a:xfrm>
            <a:off x="1046774" y="189300"/>
            <a:ext cx="74114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پیاده سازی یک کلاس تغییرناپذیر</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7F2EB287-B218-6C63-5656-0A29756B1994}"/>
              </a:ext>
            </a:extLst>
          </p:cNvPr>
          <p:cNvSpPr txBox="1"/>
          <p:nvPr/>
        </p:nvSpPr>
        <p:spPr>
          <a:xfrm>
            <a:off x="934425" y="1140618"/>
            <a:ext cx="7523774" cy="3349891"/>
          </a:xfrm>
          <a:prstGeom prst="rect">
            <a:avLst/>
          </a:prstGeom>
          <a:noFill/>
        </p:spPr>
        <p:txBody>
          <a:bodyPr wrap="square" rtlCol="0">
            <a:spAutoFit/>
          </a:bodyPr>
          <a:lstStyle/>
          <a:p>
            <a:pPr algn="r" rtl="1"/>
            <a:r>
              <a:rPr lang="ar-SA" sz="2000" b="1" i="0" dirty="0">
                <a:solidFill>
                  <a:srgbClr val="000000"/>
                </a:solidFill>
                <a:effectLst/>
                <a:latin typeface="A Iranian Sans" panose="01000500000000020002" pitchFamily="2" charset="-78"/>
                <a:cs typeface="B Nazanin" panose="00000400000000000000" pitchFamily="2" charset="-78"/>
              </a:rPr>
              <a:t>برای این کار مراحل زیر را انجام می دهیم:</a:t>
            </a:r>
            <a:endParaRPr lang="fa-IR" sz="2000" b="1" dirty="0">
              <a:latin typeface="A Iranian Sans" panose="01000500000000020002" pitchFamily="2" charset="-78"/>
              <a:cs typeface="B Nazanin" panose="00000400000000000000" pitchFamily="2" charset="-78"/>
            </a:endParaRPr>
          </a:p>
          <a:p>
            <a:pPr algn="r" rtl="1"/>
            <a:r>
              <a:rPr lang="ar-SA" sz="2000" b="1" i="0" dirty="0">
                <a:solidFill>
                  <a:srgbClr val="000000"/>
                </a:solidFill>
                <a:effectLst/>
                <a:latin typeface="A Iranian Sans" panose="01000500000000020002" pitchFamily="2" charset="-78"/>
                <a:cs typeface="B Nazanin" panose="00000400000000000000" pitchFamily="2" charset="-78"/>
              </a:rPr>
              <a:t> </a:t>
            </a:r>
            <a:endParaRPr lang="en-US" sz="1050" b="1" i="0" dirty="0">
              <a:solidFill>
                <a:srgbClr val="000000"/>
              </a:solidFill>
              <a:effectLst/>
              <a:latin typeface="A Iranian Sans" panose="01000500000000020002" pitchFamily="2" charset="-78"/>
              <a:cs typeface="B Nazanin" panose="00000400000000000000" pitchFamily="2" charset="-78"/>
            </a:endParaRPr>
          </a:p>
          <a:p>
            <a:pPr marL="457200" indent="-457200" algn="r" rtl="1">
              <a:lnSpc>
                <a:spcPts val="3500"/>
              </a:lnSpc>
              <a:buSzPct val="84000"/>
              <a:buFont typeface="+mj-lt"/>
              <a:buAutoNum type="arabicPeriod"/>
            </a:pPr>
            <a:r>
              <a:rPr lang="ar-SA" sz="2000" b="0" i="0" dirty="0">
                <a:solidFill>
                  <a:srgbClr val="000000"/>
                </a:solidFill>
                <a:effectLst/>
                <a:latin typeface="A Iranian Sans" panose="01000500000000020002" pitchFamily="2" charset="-78"/>
                <a:cs typeface="B Nazanin" panose="00000400000000000000" pitchFamily="2" charset="-78"/>
              </a:rPr>
              <a:t>دسترسی فیلدهای ک</a:t>
            </a:r>
            <a:r>
              <a:rPr lang="fa-IR" sz="2000" dirty="0">
                <a:latin typeface="A Iranian Sans" panose="01000500000000020002" pitchFamily="2" charset="-78"/>
                <a:cs typeface="B Nazanin" panose="00000400000000000000" pitchFamily="2" charset="-78"/>
              </a:rPr>
              <a:t>لا</a:t>
            </a:r>
            <a:r>
              <a:rPr lang="ar-SA" sz="2000" b="0" i="0" dirty="0">
                <a:solidFill>
                  <a:srgbClr val="000000"/>
                </a:solidFill>
                <a:effectLst/>
                <a:latin typeface="A Iranian Sans" panose="01000500000000020002" pitchFamily="2" charset="-78"/>
                <a:cs typeface="B Nazanin" panose="00000400000000000000" pitchFamily="2" charset="-78"/>
              </a:rPr>
              <a:t>س را</a:t>
            </a:r>
            <a:r>
              <a:rPr lang="en-US" sz="2000" b="0" i="0" dirty="0">
                <a:solidFill>
                  <a:srgbClr val="000000"/>
                </a:solidFill>
                <a:effectLst/>
                <a:latin typeface="Gill Sans MT" panose="020B0502020104020203" pitchFamily="34" charset="0"/>
                <a:cs typeface="B Nazanin" panose="00000400000000000000" pitchFamily="2" charset="-78"/>
              </a:rPr>
              <a:t>private </a:t>
            </a:r>
            <a:r>
              <a:rPr lang="ar-SA" sz="2000" b="0" i="0" dirty="0">
                <a:solidFill>
                  <a:srgbClr val="000000"/>
                </a:solidFill>
                <a:effectLst/>
                <a:latin typeface="A Iranian Sans" panose="01000500000000020002" pitchFamily="2" charset="-78"/>
                <a:cs typeface="B Nazanin" panose="00000400000000000000" pitchFamily="2" charset="-78"/>
              </a:rPr>
              <a:t> تعریف می کنیم</a:t>
            </a:r>
            <a:r>
              <a:rPr lang="fa-IR" sz="2000" b="0" i="0" dirty="0">
                <a:solidFill>
                  <a:srgbClr val="000000"/>
                </a:solidFill>
                <a:effectLst/>
                <a:latin typeface="A Iranian Sans" panose="01000500000000020002" pitchFamily="2" charset="-78"/>
                <a:cs typeface="B Nazanin" panose="00000400000000000000" pitchFamily="2" charset="-78"/>
              </a:rPr>
              <a:t>.</a:t>
            </a:r>
            <a:endParaRPr lang="fa-IR" sz="2000" dirty="0">
              <a:latin typeface="A Iranian Sans" panose="01000500000000020002" pitchFamily="2" charset="-78"/>
              <a:cs typeface="B Nazanin" panose="00000400000000000000" pitchFamily="2" charset="-78"/>
            </a:endParaRPr>
          </a:p>
          <a:p>
            <a:pPr marL="457200" indent="-457200" algn="r" rtl="1">
              <a:lnSpc>
                <a:spcPts val="3500"/>
              </a:lnSpc>
              <a:buClr>
                <a:schemeClr val="tx1"/>
              </a:buClr>
              <a:buSzPct val="84000"/>
              <a:buFont typeface="+mj-lt"/>
              <a:buAutoNum type="arabicPeriod"/>
            </a:pPr>
            <a:r>
              <a:rPr lang="ar-SA" sz="2000" b="0" i="0" dirty="0">
                <a:solidFill>
                  <a:srgbClr val="000000"/>
                </a:solidFill>
                <a:effectLst/>
                <a:latin typeface="A Iranian Sans" panose="01000500000000020002" pitchFamily="2" charset="-78"/>
                <a:cs typeface="B Nazanin" panose="00000400000000000000" pitchFamily="2" charset="-78"/>
              </a:rPr>
              <a:t>با استفاده از کلیدواژه</a:t>
            </a:r>
            <a:r>
              <a:rPr lang="fa-IR" sz="2000" dirty="0">
                <a:latin typeface="A Iranian Sans" panose="01000500000000020002" pitchFamily="2" charset="-78"/>
                <a:cs typeface="B Nazanin" panose="00000400000000000000" pitchFamily="2" charset="-78"/>
              </a:rPr>
              <a:t>‌</a:t>
            </a:r>
            <a:r>
              <a:rPr lang="ar-SA" sz="2000" b="0" i="0" dirty="0">
                <a:solidFill>
                  <a:srgbClr val="000000"/>
                </a:solidFill>
                <a:effectLst/>
                <a:latin typeface="A Iranian Sans" panose="01000500000000020002" pitchFamily="2" charset="-78"/>
                <a:cs typeface="B Nazanin" panose="00000400000000000000" pitchFamily="2" charset="-78"/>
              </a:rPr>
              <a:t>ی</a:t>
            </a:r>
            <a:r>
              <a:rPr lang="en-US" sz="2000" b="0" i="0" dirty="0">
                <a:solidFill>
                  <a:srgbClr val="000000"/>
                </a:solidFill>
                <a:effectLst/>
                <a:latin typeface="A Iranian Sans" panose="01000500000000020002" pitchFamily="2" charset="-78"/>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final </a:t>
            </a:r>
            <a:r>
              <a:rPr lang="en-US" sz="2000" b="0" i="0" dirty="0">
                <a:solidFill>
                  <a:srgbClr val="000000"/>
                </a:solidFill>
                <a:effectLst/>
                <a:latin typeface="A Iranian Sans" panose="01000500000000020002" pitchFamily="2" charset="-78"/>
                <a:cs typeface="B Nazanin" panose="00000400000000000000" pitchFamily="2" charset="-78"/>
              </a:rPr>
              <a:t>، </a:t>
            </a:r>
            <a:r>
              <a:rPr lang="ar-SA" sz="2000" b="0" i="0" dirty="0">
                <a:solidFill>
                  <a:srgbClr val="000000"/>
                </a:solidFill>
                <a:effectLst/>
                <a:latin typeface="A Iranian Sans" panose="01000500000000020002" pitchFamily="2" charset="-78"/>
                <a:cs typeface="B Nazanin" panose="00000400000000000000" pitchFamily="2" charset="-78"/>
              </a:rPr>
              <a:t>مقدار آن ها را ثابت می کنیم، به این معنا که زمانی که</a:t>
            </a:r>
            <a:endParaRPr lang="fa-IR" sz="2000" dirty="0">
              <a:latin typeface="A Iranian Sans" panose="01000500000000020002" pitchFamily="2" charset="-78"/>
              <a:cs typeface="B Nazanin" panose="00000400000000000000" pitchFamily="2" charset="-78"/>
            </a:endParaRPr>
          </a:p>
          <a:p>
            <a:pPr algn="r" rtl="1">
              <a:lnSpc>
                <a:spcPts val="3500"/>
              </a:lnSpc>
            </a:pPr>
            <a:r>
              <a:rPr lang="ar-SA" sz="2000" b="0" i="0" dirty="0">
                <a:solidFill>
                  <a:srgbClr val="000000"/>
                </a:solidFill>
                <a:effectLst/>
                <a:latin typeface="A Iranian Sans" panose="01000500000000020002" pitchFamily="2" charset="-78"/>
                <a:cs typeface="B Nazanin" panose="00000400000000000000" pitchFamily="2" charset="-78"/>
              </a:rPr>
              <a:t>مقدا</a:t>
            </a:r>
            <a:r>
              <a:rPr lang="fa-IR" sz="2000" b="0" i="0" dirty="0">
                <a:solidFill>
                  <a:srgbClr val="000000"/>
                </a:solidFill>
                <a:effectLst/>
                <a:latin typeface="A Iranian Sans" panose="01000500000000020002" pitchFamily="2" charset="-78"/>
                <a:cs typeface="B Nazanin" panose="00000400000000000000" pitchFamily="2" charset="-78"/>
              </a:rPr>
              <a:t>ر</a:t>
            </a:r>
            <a:r>
              <a:rPr lang="ar-SA" sz="2000" b="0" i="0" dirty="0">
                <a:solidFill>
                  <a:srgbClr val="000000"/>
                </a:solidFill>
                <a:effectLst/>
                <a:latin typeface="A Iranian Sans" panose="01000500000000020002" pitchFamily="2" charset="-78"/>
                <a:cs typeface="B Nazanin" panose="00000400000000000000" pitchFamily="2" charset="-78"/>
              </a:rPr>
              <a:t>دهی شدند</a:t>
            </a:r>
            <a:r>
              <a:rPr lang="fa-IR" sz="2000" b="0" i="0" dirty="0">
                <a:solidFill>
                  <a:srgbClr val="000000"/>
                </a:solidFill>
                <a:effectLst/>
                <a:latin typeface="A Iranian Sans" panose="01000500000000020002" pitchFamily="2" charset="-78"/>
                <a:cs typeface="B Nazanin" panose="00000400000000000000" pitchFamily="2" charset="-78"/>
              </a:rPr>
              <a:t> </a:t>
            </a:r>
            <a:r>
              <a:rPr lang="ar-SA" sz="2000" b="0" i="0" dirty="0">
                <a:solidFill>
                  <a:srgbClr val="000000"/>
                </a:solidFill>
                <a:effectLst/>
                <a:latin typeface="A Iranian Sans" panose="01000500000000020002" pitchFamily="2" charset="-78"/>
                <a:cs typeface="B Nazanin" panose="00000400000000000000" pitchFamily="2" charset="-78"/>
              </a:rPr>
              <a:t>دیگر قابل تغییر نیستند</a:t>
            </a:r>
            <a:r>
              <a:rPr lang="fa-IR" sz="2000" b="0" i="0" dirty="0">
                <a:solidFill>
                  <a:srgbClr val="000000"/>
                </a:solidFill>
                <a:effectLst/>
                <a:latin typeface="A Iranian Sans" panose="01000500000000020002" pitchFamily="2" charset="-78"/>
                <a:cs typeface="B Nazanin" panose="00000400000000000000" pitchFamily="2" charset="-78"/>
              </a:rPr>
              <a:t>.</a:t>
            </a:r>
            <a:endParaRPr lang="en-US" sz="2000" dirty="0">
              <a:latin typeface="A Iranian Sans" panose="01000500000000020002" pitchFamily="2" charset="-78"/>
              <a:cs typeface="B Nazanin" panose="00000400000000000000" pitchFamily="2" charset="-78"/>
            </a:endParaRPr>
          </a:p>
          <a:p>
            <a:pPr marL="457200" indent="-457200" algn="r" rtl="1">
              <a:lnSpc>
                <a:spcPts val="3500"/>
              </a:lnSpc>
              <a:buSzPct val="84000"/>
              <a:buFont typeface="+mj-lt"/>
              <a:buAutoNum type="arabicPeriod" startAt="3"/>
            </a:pPr>
            <a:r>
              <a:rPr lang="ar-SA" sz="2000" b="0" i="0" dirty="0">
                <a:solidFill>
                  <a:srgbClr val="000000"/>
                </a:solidFill>
                <a:effectLst/>
                <a:latin typeface="A Iranian Sans" panose="01000500000000020002" pitchFamily="2" charset="-78"/>
                <a:cs typeface="B Nazanin" panose="00000400000000000000" pitchFamily="2" charset="-78"/>
              </a:rPr>
              <a:t>درون کانستراکتور ک</a:t>
            </a:r>
            <a:r>
              <a:rPr lang="fa-IR" sz="2000" b="0" i="0" dirty="0">
                <a:solidFill>
                  <a:srgbClr val="000000"/>
                </a:solidFill>
                <a:effectLst/>
                <a:latin typeface="A Iranian Sans" panose="01000500000000020002" pitchFamily="2" charset="-78"/>
                <a:cs typeface="B Nazanin" panose="00000400000000000000" pitchFamily="2" charset="-78"/>
              </a:rPr>
              <a:t>لا</a:t>
            </a:r>
            <a:r>
              <a:rPr lang="ar-SA" sz="2000" b="0" i="0" dirty="0">
                <a:solidFill>
                  <a:srgbClr val="000000"/>
                </a:solidFill>
                <a:effectLst/>
                <a:latin typeface="A Iranian Sans" panose="01000500000000020002" pitchFamily="2" charset="-78"/>
                <a:cs typeface="B Nazanin" panose="00000400000000000000" pitchFamily="2" charset="-78"/>
              </a:rPr>
              <a:t>س ، همه ی فیلد ها را مقداردهی می کنیم تا دیگر نیاز به متد</a:t>
            </a:r>
            <a:endParaRPr lang="fa-IR" sz="2000" dirty="0">
              <a:latin typeface="A Iranian Sans" panose="01000500000000020002" pitchFamily="2" charset="-78"/>
              <a:cs typeface="B Nazanin" panose="00000400000000000000" pitchFamily="2" charset="-78"/>
            </a:endParaRPr>
          </a:p>
          <a:p>
            <a:pPr algn="r" rtl="1">
              <a:lnSpc>
                <a:spcPts val="3500"/>
              </a:lnSpc>
            </a:pPr>
            <a:r>
              <a:rPr lang="ar-SA" sz="2000" b="0" i="0" dirty="0">
                <a:solidFill>
                  <a:srgbClr val="000000"/>
                </a:solidFill>
                <a:effectLst/>
                <a:latin typeface="A Iranian Sans" panose="01000500000000020002" pitchFamily="2" charset="-78"/>
                <a:cs typeface="B Nazanin" panose="00000400000000000000" pitchFamily="2" charset="-78"/>
              </a:rPr>
              <a:t>دیگری برای مقداردهی</a:t>
            </a:r>
            <a:r>
              <a:rPr lang="fa-IR" sz="2000" b="0" i="0" dirty="0">
                <a:solidFill>
                  <a:srgbClr val="000000"/>
                </a:solidFill>
                <a:effectLst/>
                <a:latin typeface="A Iranian Sans" panose="01000500000000020002" pitchFamily="2" charset="-78"/>
                <a:cs typeface="B Nazanin" panose="00000400000000000000" pitchFamily="2" charset="-78"/>
              </a:rPr>
              <a:t> </a:t>
            </a:r>
            <a:r>
              <a:rPr lang="ar-SA" sz="2000" b="0" i="0" dirty="0">
                <a:solidFill>
                  <a:srgbClr val="000000"/>
                </a:solidFill>
                <a:effectLst/>
                <a:latin typeface="A Iranian Sans" panose="01000500000000020002" pitchFamily="2" charset="-78"/>
                <a:cs typeface="B Nazanin" panose="00000400000000000000" pitchFamily="2" charset="-78"/>
              </a:rPr>
              <a:t>نباشد .</a:t>
            </a:r>
            <a:br>
              <a:rPr lang="ar-SA" sz="2000" dirty="0">
                <a:cs typeface="B Nazanin" panose="00000400000000000000" pitchFamily="2" charset="-78"/>
              </a:rPr>
            </a:br>
            <a:endParaRPr lang="en-GB" sz="2000" dirty="0">
              <a:latin typeface="Gill Sans MT" panose="020B0502020104020203" pitchFamily="34" charset="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2927165B-E960-D05B-F72F-0FB80247B219}"/>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64E6A5C6-05E2-247F-DD19-44BC178BB6A2}"/>
              </a:ext>
            </a:extLst>
          </p:cNvPr>
          <p:cNvSpPr txBox="1">
            <a:spLocks/>
          </p:cNvSpPr>
          <p:nvPr/>
        </p:nvSpPr>
        <p:spPr>
          <a:xfrm>
            <a:off x="985814" y="196920"/>
            <a:ext cx="74749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پیاده سازی یک کلاس تغییرناپذیر</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97665F4E-AE92-9CD8-CCB2-E04F88EFB58A}"/>
              </a:ext>
            </a:extLst>
          </p:cNvPr>
          <p:cNvSpPr txBox="1"/>
          <p:nvPr/>
        </p:nvSpPr>
        <p:spPr>
          <a:xfrm>
            <a:off x="739140" y="1482074"/>
            <a:ext cx="7721599" cy="2301271"/>
          </a:xfrm>
          <a:prstGeom prst="rect">
            <a:avLst/>
          </a:prstGeom>
          <a:noFill/>
        </p:spPr>
        <p:txBody>
          <a:bodyPr wrap="square" rtlCol="0">
            <a:spAutoFit/>
          </a:bodyPr>
          <a:lstStyle/>
          <a:p>
            <a:pPr marL="457200" indent="-457200" algn="r" rtl="1">
              <a:lnSpc>
                <a:spcPts val="3500"/>
              </a:lnSpc>
              <a:buClr>
                <a:schemeClr val="tx1">
                  <a:lumMod val="90000"/>
                  <a:lumOff val="10000"/>
                </a:schemeClr>
              </a:buClr>
              <a:buSzPct val="90000"/>
              <a:buFont typeface="+mj-lt"/>
              <a:buAutoNum type="arabicPeriod" startAt="4"/>
            </a:pPr>
            <a:r>
              <a:rPr lang="fa-IR" sz="2000" dirty="0">
                <a:latin typeface="Gill Sans MT" panose="020B0502020104020203" pitchFamily="34" charset="0"/>
                <a:cs typeface="B Nazanin" panose="00000400000000000000" pitchFamily="2" charset="-78"/>
              </a:rPr>
              <a:t>برای دسترسی به فیلد ها برای آن ها </a:t>
            </a:r>
            <a:r>
              <a:rPr lang="en-US" sz="2000" dirty="0">
                <a:latin typeface="Gill Sans MT" panose="020B0502020104020203" pitchFamily="34" charset="0"/>
                <a:cs typeface="B Nazanin" panose="00000400000000000000" pitchFamily="2" charset="-78"/>
              </a:rPr>
              <a:t> getter</a:t>
            </a:r>
            <a:r>
              <a:rPr lang="fa-IR" sz="2000" dirty="0">
                <a:latin typeface="Gill Sans MT" panose="020B0502020104020203" pitchFamily="34" charset="0"/>
                <a:cs typeface="B Nazanin" panose="00000400000000000000" pitchFamily="2" charset="-78"/>
              </a:rPr>
              <a:t>می گذاریم.</a:t>
            </a:r>
          </a:p>
          <a:p>
            <a:pPr marL="457200" indent="-457200" algn="r" rtl="1">
              <a:lnSpc>
                <a:spcPts val="3500"/>
              </a:lnSpc>
              <a:buClr>
                <a:schemeClr val="tx1">
                  <a:lumMod val="90000"/>
                  <a:lumOff val="10000"/>
                </a:schemeClr>
              </a:buClr>
              <a:buSzPct val="90000"/>
              <a:buFont typeface="+mj-lt"/>
              <a:buAutoNum type="arabicPeriod" startAt="4"/>
            </a:pPr>
            <a:r>
              <a:rPr lang="fa-IR" sz="2000" dirty="0">
                <a:latin typeface="Gill Sans MT" panose="020B0502020104020203" pitchFamily="34" charset="0"/>
                <a:cs typeface="B Nazanin" panose="00000400000000000000" pitchFamily="2" charset="-78"/>
              </a:rPr>
              <a:t>متد های</a:t>
            </a:r>
            <a:r>
              <a:rPr lang="en-US" sz="2000" dirty="0">
                <a:latin typeface="Gill Sans MT" panose="020B0502020104020203" pitchFamily="34" charset="0"/>
                <a:cs typeface="B Nazanin" panose="00000400000000000000" pitchFamily="2" charset="-78"/>
              </a:rPr>
              <a:t>getter</a:t>
            </a:r>
            <a:r>
              <a:rPr lang="fa-IR" sz="2000" dirty="0">
                <a:latin typeface="Gill Sans MT" panose="020B0502020104020203" pitchFamily="34" charset="0"/>
                <a:cs typeface="B Nazanin" panose="00000400000000000000" pitchFamily="2" charset="-78"/>
              </a:rPr>
              <a:t> فیلد هایی که نوع ابتدایی نیستند را طوری پیاده سازی میکنیم که به جای </a:t>
            </a:r>
          </a:p>
          <a:p>
            <a:pPr algn="r" rtl="1">
              <a:lnSpc>
                <a:spcPts val="3500"/>
              </a:lnSpc>
            </a:pPr>
            <a:r>
              <a:rPr lang="fa-IR" sz="2000" dirty="0">
                <a:latin typeface="Gill Sans MT" panose="020B0502020104020203" pitchFamily="34" charset="0"/>
                <a:cs typeface="B Nazanin" panose="00000400000000000000" pitchFamily="2" charset="-78"/>
              </a:rPr>
              <a:t>برگرداندن خود شئ یک کپی از آن را ایجاد کرده و برگرداند. البته برای کلاس هایی مثل </a:t>
            </a:r>
            <a:r>
              <a:rPr lang="en-US" sz="2000" dirty="0">
                <a:latin typeface="Gill Sans MT" panose="020B0502020104020203" pitchFamily="34" charset="0"/>
                <a:cs typeface="B Nazanin" panose="00000400000000000000" pitchFamily="2" charset="-78"/>
              </a:rPr>
              <a:t>String</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که تغییر ناپذیر هستند،</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نیاز به این کار نیست (با این مورد در آینده بیشتر آشنا خواهید شد.)</a:t>
            </a:r>
          </a:p>
          <a:p>
            <a:pPr marL="457200" indent="-457200" algn="r" rtl="1">
              <a:lnSpc>
                <a:spcPts val="3500"/>
              </a:lnSpc>
              <a:buClr>
                <a:schemeClr val="tx1">
                  <a:lumMod val="90000"/>
                  <a:lumOff val="10000"/>
                </a:schemeClr>
              </a:buClr>
              <a:buSzPct val="90000"/>
              <a:buFont typeface="+mj-lt"/>
              <a:buAutoNum type="arabicPeriod" startAt="6"/>
            </a:pPr>
            <a:r>
              <a:rPr lang="fa-IR" sz="2000" dirty="0">
                <a:latin typeface="Gill Sans MT" panose="020B0502020104020203" pitchFamily="34" charset="0"/>
                <a:cs typeface="B Nazanin" panose="00000400000000000000" pitchFamily="2" charset="-78"/>
              </a:rPr>
              <a:t>از متدهای</a:t>
            </a:r>
            <a:r>
              <a:rPr lang="en-US" sz="2000" dirty="0">
                <a:latin typeface="Gill Sans MT" panose="020B0502020104020203" pitchFamily="34" charset="0"/>
                <a:cs typeface="B Nazanin" panose="00000400000000000000" pitchFamily="2" charset="-78"/>
              </a:rPr>
              <a:t> Setter</a:t>
            </a:r>
            <a:r>
              <a:rPr lang="fa-IR" sz="2000" dirty="0">
                <a:latin typeface="Gill Sans MT" panose="020B0502020104020203" pitchFamily="34" charset="0"/>
                <a:cs typeface="B Nazanin" panose="00000400000000000000" pitchFamily="2" charset="-78"/>
              </a:rPr>
              <a:t>استفاده نمی کنیم.</a:t>
            </a:r>
            <a:endParaRPr lang="en-GB"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339205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8A211ED7-3B88-A764-95FE-CDD48B67F39D}"/>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817A902F-9A13-E72B-318F-3F7136D0E1F8}"/>
              </a:ext>
            </a:extLst>
          </p:cNvPr>
          <p:cNvSpPr txBox="1">
            <a:spLocks noGrp="1"/>
          </p:cNvSpPr>
          <p:nvPr>
            <p:ph type="title"/>
          </p:nvPr>
        </p:nvSpPr>
        <p:spPr>
          <a:xfrm>
            <a:off x="1046774" y="189300"/>
            <a:ext cx="74114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cs typeface="B Roya" panose="00000400000000000000" pitchFamily="2" charset="-78"/>
              </a:rPr>
              <a:t>Example</a:t>
            </a:r>
            <a:endParaRPr sz="2800" dirty="0">
              <a:solidFill>
                <a:srgbClr val="C39113"/>
              </a:solidFill>
              <a:latin typeface="Gill Sans MT" panose="020B0502020104020203" pitchFamily="34" charset="0"/>
              <a:cs typeface="B Roya" panose="00000400000000000000" pitchFamily="2" charset="-78"/>
            </a:endParaRPr>
          </a:p>
        </p:txBody>
      </p:sp>
      <p:sp>
        <p:nvSpPr>
          <p:cNvPr id="6" name="Google Shape;1735;p43">
            <a:extLst>
              <a:ext uri="{FF2B5EF4-FFF2-40B4-BE49-F238E27FC236}">
                <a16:creationId xmlns:a16="http://schemas.microsoft.com/office/drawing/2014/main" id="{BDFC4E83-3333-83C6-685B-6605EBAD3CAC}"/>
              </a:ext>
            </a:extLst>
          </p:cNvPr>
          <p:cNvSpPr txBox="1">
            <a:spLocks/>
          </p:cNvSpPr>
          <p:nvPr/>
        </p:nvSpPr>
        <p:spPr>
          <a:xfrm>
            <a:off x="1107734" y="1149420"/>
            <a:ext cx="74114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lnSpc>
                <a:spcPts val="3500"/>
              </a:lnSpc>
            </a:pPr>
            <a:r>
              <a:rPr lang="fa-IR" sz="2000" b="0" dirty="0">
                <a:solidFill>
                  <a:schemeClr val="tx1"/>
                </a:solidFill>
                <a:latin typeface="Gill Sans MT" panose="020B0502020104020203" pitchFamily="34" charset="0"/>
                <a:cs typeface="B Nazanin" panose="00000400000000000000" pitchFamily="2" charset="-78"/>
              </a:rPr>
              <a:t>به مثال موجود در </a:t>
            </a:r>
            <a:r>
              <a:rPr lang="en-US" sz="2000" b="0" dirty="0">
                <a:solidFill>
                  <a:schemeClr val="tx1"/>
                </a:solidFill>
                <a:latin typeface="Gill Sans MT" panose="020B0502020104020203" pitchFamily="34" charset="0"/>
                <a:cs typeface="B Nazanin" panose="00000400000000000000" pitchFamily="2" charset="-78"/>
              </a:rPr>
              <a:t>Examples/workshop_4/</a:t>
            </a:r>
            <a:r>
              <a:rPr lang="en-US" sz="2000" b="0" dirty="0" err="1">
                <a:solidFill>
                  <a:schemeClr val="tx1"/>
                </a:solidFill>
                <a:latin typeface="Gill Sans MT" panose="020B0502020104020203" pitchFamily="34" charset="0"/>
                <a:cs typeface="B Nazanin" panose="00000400000000000000" pitchFamily="2" charset="-78"/>
              </a:rPr>
              <a:t>ImmutableObjects</a:t>
            </a:r>
            <a:r>
              <a:rPr lang="fa-IR" sz="2000" b="0" dirty="0">
                <a:solidFill>
                  <a:schemeClr val="tx1"/>
                </a:solidFill>
                <a:latin typeface="Gill Sans MT" panose="020B0502020104020203" pitchFamily="34" charset="0"/>
                <a:cs typeface="B Nazanin" panose="00000400000000000000" pitchFamily="2" charset="-78"/>
              </a:rPr>
              <a:t>توجه کنید</a:t>
            </a:r>
            <a:r>
              <a:rPr lang="fa-IR" sz="2000" dirty="0">
                <a:latin typeface="Gill Sans MT" panose="020B0502020104020203" pitchFamily="34" charset="0"/>
                <a:cs typeface="B Nazanin" panose="00000400000000000000" pitchFamily="2" charset="-78"/>
              </a:rPr>
              <a:t>.</a:t>
            </a:r>
            <a:endParaRPr lang="en-GB" sz="2000" dirty="0">
              <a:latin typeface="Gill Sans MT" panose="020B0502020104020203" pitchFamily="34" charset="0"/>
              <a:cs typeface="B Nazanin" panose="00000400000000000000" pitchFamily="2" charset="-78"/>
            </a:endParaRPr>
          </a:p>
        </p:txBody>
      </p:sp>
      <p:sp>
        <p:nvSpPr>
          <p:cNvPr id="7" name="Google Shape;1735;p43">
            <a:extLst>
              <a:ext uri="{FF2B5EF4-FFF2-40B4-BE49-F238E27FC236}">
                <a16:creationId xmlns:a16="http://schemas.microsoft.com/office/drawing/2014/main" id="{C538FA4E-BFD6-29B0-17E4-2E5FBE250798}"/>
              </a:ext>
            </a:extLst>
          </p:cNvPr>
          <p:cNvSpPr txBox="1">
            <a:spLocks/>
          </p:cNvSpPr>
          <p:nvPr/>
        </p:nvSpPr>
        <p:spPr>
          <a:xfrm>
            <a:off x="1107733" y="1823190"/>
            <a:ext cx="7411425" cy="1019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000" b="0" dirty="0">
                <a:solidFill>
                  <a:schemeClr val="tx1"/>
                </a:solidFill>
                <a:latin typeface="Gill Sans MT" panose="020B0502020104020203" pitchFamily="34" charset="0"/>
                <a:cs typeface="B Nazanin" panose="00000400000000000000" pitchFamily="2" charset="-78"/>
              </a:rPr>
              <a:t>کلاس های تغییرناپذیر مزایای زیادی دارند.</a:t>
            </a:r>
            <a:r>
              <a:rPr lang="en-US" sz="2000" b="0" dirty="0">
                <a:solidFill>
                  <a:schemeClr val="tx1"/>
                </a:solidFill>
                <a:latin typeface="Gill Sans MT" panose="020B0502020104020203" pitchFamily="34" charset="0"/>
                <a:cs typeface="B Nazanin" panose="00000400000000000000" pitchFamily="2" charset="-78"/>
              </a:rPr>
              <a:t> </a:t>
            </a:r>
            <a:r>
              <a:rPr lang="fa-IR" sz="2000" b="0" dirty="0">
                <a:solidFill>
                  <a:schemeClr val="tx1"/>
                </a:solidFill>
                <a:latin typeface="Gill Sans MT" panose="020B0502020104020203" pitchFamily="34" charset="0"/>
                <a:cs typeface="B Nazanin" panose="00000400000000000000" pitchFamily="2" charset="-78"/>
              </a:rPr>
              <a:t>ساده تر و قابل فهم تر هستند و در برنامه کارایی دارند همچنین یک کلاس تغییرناپذیر برای برنامه نویسی موازی </a:t>
            </a:r>
            <a:r>
              <a:rPr lang="en-US" sz="2000" b="0" dirty="0">
                <a:solidFill>
                  <a:schemeClr val="tx1"/>
                </a:solidFill>
                <a:latin typeface="Gill Sans MT" panose="020B0502020104020203" pitchFamily="34" charset="0"/>
                <a:cs typeface="B Nazanin" panose="00000400000000000000" pitchFamily="2" charset="-78"/>
              </a:rPr>
              <a:t>(</a:t>
            </a:r>
            <a:r>
              <a:rPr lang="en-US" sz="2000" b="0" dirty="0" err="1">
                <a:solidFill>
                  <a:schemeClr val="tx1"/>
                </a:solidFill>
                <a:latin typeface="Gill Sans MT" panose="020B0502020104020203" pitchFamily="34" charset="0"/>
                <a:cs typeface="B Nazanin" panose="00000400000000000000" pitchFamily="2" charset="-78"/>
              </a:rPr>
              <a:t>MultiThread</a:t>
            </a:r>
            <a:r>
              <a:rPr lang="en-US" sz="2000" b="0" dirty="0">
                <a:solidFill>
                  <a:schemeClr val="tx1"/>
                </a:solidFill>
                <a:latin typeface="Gill Sans MT" panose="020B0502020104020203" pitchFamily="34" charset="0"/>
                <a:cs typeface="B Nazanin" panose="00000400000000000000" pitchFamily="2" charset="-78"/>
              </a:rPr>
              <a:t>)</a:t>
            </a:r>
            <a:r>
              <a:rPr lang="fa-IR" sz="2000" b="0" dirty="0">
                <a:solidFill>
                  <a:schemeClr val="tx1"/>
                </a:solidFill>
                <a:latin typeface="Gill Sans MT" panose="020B0502020104020203" pitchFamily="34" charset="0"/>
                <a:cs typeface="B Nazanin" panose="00000400000000000000" pitchFamily="2" charset="-78"/>
              </a:rPr>
              <a:t> که در</a:t>
            </a:r>
            <a:r>
              <a:rPr lang="en-US" sz="2000" b="0" dirty="0">
                <a:solidFill>
                  <a:schemeClr val="tx1"/>
                </a:solidFill>
                <a:latin typeface="Gill Sans MT" panose="020B0502020104020203" pitchFamily="34" charset="0"/>
                <a:cs typeface="B Nazanin" panose="00000400000000000000" pitchFamily="2" charset="-78"/>
              </a:rPr>
              <a:t> </a:t>
            </a:r>
            <a:r>
              <a:rPr lang="fa-IR" sz="2000" b="0" dirty="0">
                <a:solidFill>
                  <a:schemeClr val="tx1"/>
                </a:solidFill>
                <a:latin typeface="Gill Sans MT" panose="020B0502020104020203" pitchFamily="34" charset="0"/>
                <a:cs typeface="B Nazanin" panose="00000400000000000000" pitchFamily="2" charset="-78"/>
              </a:rPr>
              <a:t>آینده با آن آشنا خواهید شد، باعث آسانتر شدن طراحی برنامه میشود.</a:t>
            </a:r>
            <a:endParaRPr lang="en-US" sz="2000" b="0" dirty="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61390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64E32EDF-D1DB-F291-2803-0BF8ECE03EDD}"/>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B255442D-A918-A713-523C-DAA839580B6C}"/>
              </a:ext>
            </a:extLst>
          </p:cNvPr>
          <p:cNvSpPr txBox="1">
            <a:spLocks noGrp="1"/>
          </p:cNvSpPr>
          <p:nvPr>
            <p:ph type="title"/>
          </p:nvPr>
        </p:nvSpPr>
        <p:spPr>
          <a:xfrm>
            <a:off x="949616" y="157144"/>
            <a:ext cx="7650804"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 کالکشن ها در جاوا </a:t>
            </a:r>
            <a:r>
              <a:rPr lang="en-US" sz="2800" dirty="0">
                <a:solidFill>
                  <a:srgbClr val="C39113"/>
                </a:solidFill>
                <a:latin typeface="Gill Sans MT" panose="020B0502020104020203" pitchFamily="34" charset="0"/>
                <a:cs typeface="B Roya" panose="00000400000000000000" pitchFamily="2" charset="-78"/>
              </a:rPr>
              <a:t>(Collections)</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6000DC01-C76B-82D1-90BA-1CC531D057E7}"/>
              </a:ext>
            </a:extLst>
          </p:cNvPr>
          <p:cNvSpPr txBox="1"/>
          <p:nvPr/>
        </p:nvSpPr>
        <p:spPr>
          <a:xfrm>
            <a:off x="1051336" y="813779"/>
            <a:ext cx="7447363" cy="5324535"/>
          </a:xfrm>
          <a:prstGeom prst="rect">
            <a:avLst/>
          </a:prstGeom>
          <a:noFill/>
        </p:spPr>
        <p:txBody>
          <a:bodyPr wrap="square" rtlCol="0">
            <a:spAutoFit/>
          </a:bodyPr>
          <a:lstStyle/>
          <a:p>
            <a:pPr algn="r" rtl="1"/>
            <a:r>
              <a:rPr lang="fa-IR" sz="2000" b="0" i="0" dirty="0">
                <a:solidFill>
                  <a:srgbClr val="000000"/>
                </a:solidFill>
                <a:effectLst/>
                <a:latin typeface="Gill Sans MT" panose="020B0502020104020203" pitchFamily="34" charset="0"/>
                <a:cs typeface="B Nazanin" panose="00000400000000000000" pitchFamily="2" charset="-78"/>
              </a:rPr>
              <a:t>کالکشن ها برای ذخیره و اداره کردن اشیاء استفاده میشوند.کالکشن های جاوا عملیات زیر را در اختیار ما قرار می دهند</a:t>
            </a:r>
            <a:r>
              <a:rPr lang="fa-IR" sz="2000" dirty="0">
                <a:latin typeface="Gill Sans MT" panose="020B0502020104020203" pitchFamily="34" charset="0"/>
                <a:cs typeface="B Nazanin" panose="00000400000000000000" pitchFamily="2" charset="-78"/>
              </a:rPr>
              <a:t>:</a:t>
            </a:r>
          </a:p>
          <a:p>
            <a:pPr rtl="1"/>
            <a:r>
              <a:rPr lang="en-US" sz="2000" dirty="0">
                <a:latin typeface="Gill Sans MT" panose="020B0502020104020203" pitchFamily="34" charset="0"/>
                <a:cs typeface="B Nazanin" panose="00000400000000000000" pitchFamily="2" charset="-78"/>
              </a:rPr>
              <a:t>• Searching</a:t>
            </a:r>
          </a:p>
          <a:p>
            <a:pPr rtl="1"/>
            <a:r>
              <a:rPr lang="en-US" sz="2000" dirty="0">
                <a:latin typeface="Gill Sans MT" panose="020B0502020104020203" pitchFamily="34" charset="0"/>
                <a:cs typeface="B Nazanin" panose="00000400000000000000" pitchFamily="2" charset="-78"/>
              </a:rPr>
              <a:t>• Sorting</a:t>
            </a:r>
          </a:p>
          <a:p>
            <a:pPr rtl="1"/>
            <a:r>
              <a:rPr lang="en-US" sz="2000" dirty="0">
                <a:latin typeface="Gill Sans MT" panose="020B0502020104020203" pitchFamily="34" charset="0"/>
                <a:cs typeface="B Nazanin" panose="00000400000000000000" pitchFamily="2" charset="-78"/>
              </a:rPr>
              <a:t>• Insert</a:t>
            </a:r>
          </a:p>
          <a:p>
            <a:pPr rtl="1"/>
            <a:r>
              <a:rPr lang="en-US" sz="2000" dirty="0">
                <a:latin typeface="Gill Sans MT" panose="020B0502020104020203" pitchFamily="34" charset="0"/>
                <a:cs typeface="B Nazanin" panose="00000400000000000000" pitchFamily="2" charset="-78"/>
              </a:rPr>
              <a:t>• Delete</a:t>
            </a:r>
            <a:endParaRPr lang="fa-IR" sz="2000" dirty="0">
              <a:latin typeface="Gill Sans MT" panose="020B0502020104020203" pitchFamily="34" charset="0"/>
              <a:cs typeface="B Nazanin" panose="00000400000000000000" pitchFamily="2" charset="-78"/>
            </a:endParaRPr>
          </a:p>
          <a:p>
            <a:pPr algn="r" rtl="1"/>
            <a:r>
              <a:rPr lang="fa-IR" sz="2000" dirty="0">
                <a:latin typeface="Gill Sans MT" panose="020B0502020104020203" pitchFamily="34" charset="0"/>
                <a:cs typeface="B Nazanin" panose="00000400000000000000" pitchFamily="2" charset="-78"/>
              </a:rPr>
              <a:t>در ادامه با برخی از کالکشن های جاوا آشنا میشویم:</a:t>
            </a:r>
            <a:endParaRPr lang="en-US" sz="2000" dirty="0">
              <a:latin typeface="Gill Sans MT" panose="020B0502020104020203" pitchFamily="34" charset="0"/>
              <a:cs typeface="B Nazanin" panose="00000400000000000000" pitchFamily="2" charset="-78"/>
            </a:endParaRPr>
          </a:p>
          <a:p>
            <a:pPr algn="r" rtl="1"/>
            <a:endParaRPr lang="fa-IR" sz="2000" dirty="0">
              <a:latin typeface="Gill Sans MT" panose="020B0502020104020203" pitchFamily="34" charset="0"/>
              <a:cs typeface="B Nazanin" panose="00000400000000000000" pitchFamily="2" charset="-78"/>
            </a:endParaRPr>
          </a:p>
          <a:p>
            <a:pPr rtl="1"/>
            <a:r>
              <a:rPr lang="en-US" sz="2000" dirty="0">
                <a:latin typeface="Gill Sans MT" panose="020B0502020104020203" pitchFamily="34" charset="0"/>
                <a:cs typeface="B Nazanin" panose="00000400000000000000" pitchFamily="2" charset="-78"/>
              </a:rPr>
              <a:t>• ArrayList</a:t>
            </a:r>
          </a:p>
          <a:p>
            <a:pPr rtl="1"/>
            <a:r>
              <a:rPr lang="en-US" sz="2000" dirty="0">
                <a:latin typeface="Gill Sans MT" panose="020B0502020104020203" pitchFamily="34" charset="0"/>
                <a:cs typeface="B Nazanin" panose="00000400000000000000" pitchFamily="2" charset="-78"/>
              </a:rPr>
              <a:t>• LinkedList</a:t>
            </a:r>
          </a:p>
          <a:p>
            <a:pPr rtl="1"/>
            <a:r>
              <a:rPr lang="en-US" sz="2000" dirty="0">
                <a:latin typeface="Gill Sans MT" panose="020B0502020104020203" pitchFamily="34" charset="0"/>
                <a:cs typeface="B Nazanin" panose="00000400000000000000" pitchFamily="2" charset="-78"/>
              </a:rPr>
              <a:t>• HashSet</a:t>
            </a:r>
          </a:p>
          <a:p>
            <a:pPr rtl="1"/>
            <a:r>
              <a:rPr lang="en-US" sz="2000" dirty="0">
                <a:latin typeface="Gill Sans MT" panose="020B0502020104020203" pitchFamily="34" charset="0"/>
                <a:cs typeface="B Nazanin" panose="00000400000000000000" pitchFamily="2" charset="-78"/>
              </a:rPr>
              <a:t>• HashMap</a:t>
            </a:r>
            <a:endParaRPr lang="fa-IR" sz="2000" dirty="0">
              <a:latin typeface="Gill Sans MT" panose="020B0502020104020203" pitchFamily="34" charset="0"/>
              <a:cs typeface="B Nazanin" panose="00000400000000000000" pitchFamily="2" charset="-78"/>
            </a:endParaRPr>
          </a:p>
          <a:p>
            <a:pPr rtl="1"/>
            <a:endParaRPr lang="fa-IR" sz="2000" dirty="0">
              <a:latin typeface="Gill Sans MT" panose="020B0502020104020203" pitchFamily="34" charset="0"/>
              <a:cs typeface="B Nazanin" panose="00000400000000000000" pitchFamily="2" charset="-78"/>
            </a:endParaRPr>
          </a:p>
          <a:p>
            <a:pPr algn="r" rtl="1"/>
            <a:endParaRPr lang="fa-IR" sz="2000" dirty="0">
              <a:latin typeface="Gill Sans MT" panose="020B0502020104020203" pitchFamily="34" charset="0"/>
              <a:cs typeface="B Nazanin" panose="00000400000000000000" pitchFamily="2" charset="-78"/>
            </a:endParaRPr>
          </a:p>
          <a:p>
            <a:pPr algn="r" rtl="1"/>
            <a:endParaRPr lang="fa-IR" sz="2000" dirty="0">
              <a:latin typeface="Gill Sans MT" panose="020B0502020104020203" pitchFamily="34" charset="0"/>
              <a:cs typeface="B Nazanin" panose="00000400000000000000" pitchFamily="2" charset="-78"/>
            </a:endParaRPr>
          </a:p>
          <a:p>
            <a:pPr algn="r" rtl="1"/>
            <a:br>
              <a:rPr lang="ar-SA" sz="2000" dirty="0">
                <a:latin typeface="Gill Sans MT" panose="020B0502020104020203" pitchFamily="34" charset="0"/>
                <a:cs typeface="B Nazanin" panose="00000400000000000000" pitchFamily="2" charset="-78"/>
              </a:rPr>
            </a:br>
            <a:endParaRPr lang="en-GB"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6681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035B2E0E-990E-EDF0-0567-F4075229BC73}"/>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40662F1B-2D3D-B139-4B2A-9D3673B3B33C}"/>
              </a:ext>
            </a:extLst>
          </p:cNvPr>
          <p:cNvSpPr txBox="1">
            <a:spLocks/>
          </p:cNvSpPr>
          <p:nvPr/>
        </p:nvSpPr>
        <p:spPr>
          <a:xfrm>
            <a:off x="1046774"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ArrayList</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221181F6-FF4E-7F07-6DAB-48E242E68469}"/>
              </a:ext>
            </a:extLst>
          </p:cNvPr>
          <p:cNvSpPr txBox="1"/>
          <p:nvPr/>
        </p:nvSpPr>
        <p:spPr>
          <a:xfrm>
            <a:off x="307181" y="850393"/>
            <a:ext cx="8312563" cy="4404411"/>
          </a:xfrm>
          <a:prstGeom prst="rect">
            <a:avLst/>
          </a:prstGeom>
          <a:noFill/>
        </p:spPr>
        <p:txBody>
          <a:bodyPr wrap="square" rtlCol="0">
            <a:spAutoFit/>
          </a:bodyPr>
          <a:lstStyle/>
          <a:p>
            <a:pPr algn="r" rtl="1">
              <a:lnSpc>
                <a:spcPts val="3500"/>
              </a:lnSpc>
            </a:pPr>
            <a:r>
              <a:rPr lang="fa-IR" sz="2000" b="0" i="0" dirty="0">
                <a:solidFill>
                  <a:srgbClr val="000000"/>
                </a:solidFill>
                <a:effectLst/>
                <a:latin typeface="Gill Sans MT" panose="020B0502020104020203" pitchFamily="34" charset="0"/>
                <a:cs typeface="B Nazanin" panose="00000400000000000000" pitchFamily="2" charset="-78"/>
              </a:rPr>
              <a:t>پیشتر با مفهوم آرایه آشنا شدیم. اما آرایه نقاط ضعفی دارد، برای مثال اندازه‌ی آن هنگام تعریف باید مشخص</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باشد. یعنی نمیتوانیم 11 شئ را در یک آرایه به اندازه</a:t>
            </a:r>
            <a:r>
              <a:rPr lang="fa-IR" sz="2000" dirty="0">
                <a:latin typeface="Gill Sans MT" panose="020B0502020104020203" pitchFamily="34" charset="0"/>
                <a:cs typeface="B Nazanin" panose="00000400000000000000" pitchFamily="2" charset="-78"/>
              </a:rPr>
              <a:t>‌</a:t>
            </a:r>
            <a:r>
              <a:rPr lang="fa-IR" sz="2000" b="0" i="0" dirty="0">
                <a:solidFill>
                  <a:srgbClr val="000000"/>
                </a:solidFill>
                <a:effectLst/>
                <a:latin typeface="Gill Sans MT" panose="020B0502020104020203" pitchFamily="34" charset="0"/>
                <a:cs typeface="B Nazanin" panose="00000400000000000000" pitchFamily="2" charset="-78"/>
              </a:rPr>
              <a:t>ی10 قرار دهیم.</a:t>
            </a:r>
          </a:p>
          <a:p>
            <a:pPr algn="r" rtl="1">
              <a:lnSpc>
                <a:spcPts val="3500"/>
              </a:lnSpc>
            </a:pPr>
            <a:r>
              <a:rPr lang="fa-IR" sz="2000" b="0" i="0" dirty="0">
                <a:solidFill>
                  <a:srgbClr val="000000"/>
                </a:solidFill>
                <a:effectLst/>
                <a:latin typeface="Gill Sans MT" panose="020B0502020104020203" pitchFamily="34" charset="0"/>
                <a:cs typeface="B Nazanin" panose="00000400000000000000" pitchFamily="2" charset="-78"/>
              </a:rPr>
              <a:t>یکی از نقاط قوت </a:t>
            </a:r>
            <a:r>
              <a:rPr lang="en-US" sz="2000" dirty="0">
                <a:latin typeface="Gill Sans MT" panose="020B0502020104020203" pitchFamily="34" charset="0"/>
                <a:cs typeface="B Nazanin" panose="00000400000000000000" pitchFamily="2" charset="-78"/>
              </a:rPr>
              <a:t>A</a:t>
            </a:r>
            <a:r>
              <a:rPr lang="en-US" sz="2000" b="0" i="0" dirty="0">
                <a:solidFill>
                  <a:srgbClr val="000000"/>
                </a:solidFill>
                <a:effectLst/>
                <a:latin typeface="Gill Sans MT" panose="020B0502020104020203" pitchFamily="34" charset="0"/>
                <a:cs typeface="B Nazanin" panose="00000400000000000000" pitchFamily="2" charset="-78"/>
              </a:rPr>
              <a:t>rraylist</a:t>
            </a:r>
            <a:r>
              <a:rPr lang="fa-IR" sz="2000" b="0" i="0" dirty="0">
                <a:solidFill>
                  <a:srgbClr val="000000"/>
                </a:solidFill>
                <a:effectLst/>
                <a:latin typeface="Gill Sans MT" panose="020B0502020104020203" pitchFamily="34" charset="0"/>
                <a:cs typeface="B Nazanin" panose="00000400000000000000" pitchFamily="2" charset="-78"/>
              </a:rPr>
              <a:t> </a:t>
            </a:r>
            <a:r>
              <a:rPr lang="en-US" sz="2000" b="0" i="0" dirty="0">
                <a:solidFill>
                  <a:srgbClr val="000000"/>
                </a:solidFill>
                <a:effectLst/>
                <a:latin typeface="Gill Sans MT" panose="020B0502020104020203" pitchFamily="34" charset="0"/>
                <a:cs typeface="B Nazanin" panose="00000400000000000000" pitchFamily="2" charset="-78"/>
              </a:rPr>
              <a:t> </a:t>
            </a:r>
            <a:r>
              <a:rPr lang="fa-IR" sz="2000" b="0" i="0" dirty="0">
                <a:solidFill>
                  <a:srgbClr val="000000"/>
                </a:solidFill>
                <a:effectLst/>
                <a:latin typeface="Gill Sans MT" panose="020B0502020104020203" pitchFamily="34" charset="0"/>
                <a:cs typeface="B Nazanin" panose="00000400000000000000" pitchFamily="2" charset="-78"/>
              </a:rPr>
              <a:t>که این مشکل را حل میکند، داشتن اندازه‌ی پویا </a:t>
            </a:r>
            <a:r>
              <a:rPr lang="en-US" sz="2000" b="0" i="0" dirty="0">
                <a:solidFill>
                  <a:srgbClr val="000000"/>
                </a:solidFill>
                <a:effectLst/>
                <a:latin typeface="Gill Sans MT" panose="020B0502020104020203" pitchFamily="34" charset="0"/>
                <a:cs typeface="B Nazanin" panose="00000400000000000000" pitchFamily="2" charset="-78"/>
              </a:rPr>
              <a:t>(dynamic Size)</a:t>
            </a:r>
            <a:r>
              <a:rPr lang="fa-IR" sz="2000" b="0" i="0" dirty="0">
                <a:solidFill>
                  <a:srgbClr val="000000"/>
                </a:solidFill>
                <a:effectLst/>
                <a:latin typeface="Gill Sans MT" panose="020B0502020104020203" pitchFamily="34" charset="0"/>
                <a:cs typeface="B Nazanin" panose="00000400000000000000" pitchFamily="2" charset="-78"/>
              </a:rPr>
              <a:t> است.</a:t>
            </a:r>
            <a:endParaRPr lang="en-US" sz="2000" b="0" i="0" dirty="0">
              <a:solidFill>
                <a:srgbClr val="000000"/>
              </a:solidFill>
              <a:effectLst/>
              <a:latin typeface="Gill Sans MT" panose="020B0502020104020203" pitchFamily="34" charset="0"/>
              <a:cs typeface="B Nazanin" panose="00000400000000000000" pitchFamily="2" charset="-78"/>
            </a:endParaRPr>
          </a:p>
          <a:p>
            <a:pPr algn="r" rtl="1">
              <a:lnSpc>
                <a:spcPts val="3500"/>
              </a:lnSpc>
            </a:pPr>
            <a:r>
              <a:rPr lang="fa-IR" sz="2000" dirty="0">
                <a:latin typeface="Gill Sans MT" panose="020B0502020104020203" pitchFamily="34" charset="0"/>
                <a:cs typeface="B Nazanin" panose="00000400000000000000" pitchFamily="2" charset="-78"/>
              </a:rPr>
              <a:t>برای استفاده از </a:t>
            </a:r>
            <a:r>
              <a:rPr lang="en-US" sz="2000" dirty="0">
                <a:latin typeface="Gill Sans MT" panose="020B0502020104020203" pitchFamily="34" charset="0"/>
                <a:cs typeface="B Nazanin" panose="00000400000000000000" pitchFamily="2" charset="-78"/>
              </a:rPr>
              <a:t>Arraylist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مانند تصویر زیر باید از کتابخانه‌ی </a:t>
            </a:r>
            <a:r>
              <a:rPr lang="en-US" sz="2000" dirty="0" err="1">
                <a:latin typeface="Gill Sans MT" panose="020B0502020104020203" pitchFamily="34" charset="0"/>
                <a:cs typeface="B Nazanin" panose="00000400000000000000" pitchFamily="2" charset="-78"/>
              </a:rPr>
              <a:t>java.util</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آن را ایمپورت کنیم </a:t>
            </a:r>
            <a:r>
              <a:rPr lang="fa-IR" sz="2000" b="1" dirty="0">
                <a:latin typeface="Gill Sans MT" panose="020B0502020104020203" pitchFamily="34" charset="0"/>
                <a:cs typeface="B Nazanin" panose="00000400000000000000" pitchFamily="2" charset="-78"/>
              </a:rPr>
              <a:t>:</a:t>
            </a:r>
          </a:p>
          <a:p>
            <a:pPr algn="r" rtl="1"/>
            <a:endParaRPr lang="fa-IR" sz="2000" dirty="0">
              <a:latin typeface="Gill Sans MT" panose="020B0502020104020203" pitchFamily="34" charset="0"/>
              <a:cs typeface="B Nazanin" panose="00000400000000000000" pitchFamily="2" charset="-78"/>
            </a:endParaRPr>
          </a:p>
          <a:p>
            <a:pPr algn="r" rtl="1">
              <a:lnSpc>
                <a:spcPts val="3500"/>
              </a:lnSpc>
            </a:pPr>
            <a:endParaRPr lang="en-US" sz="2000" dirty="0">
              <a:latin typeface="Gill Sans MT" panose="020B0502020104020203" pitchFamily="34" charset="0"/>
              <a:cs typeface="B Nazanin" panose="00000400000000000000" pitchFamily="2" charset="-78"/>
            </a:endParaRPr>
          </a:p>
          <a:p>
            <a:pPr algn="r" rtl="1">
              <a:lnSpc>
                <a:spcPts val="3500"/>
              </a:lnSpc>
            </a:pPr>
            <a:r>
              <a:rPr lang="fa-IR" sz="2000" dirty="0">
                <a:latin typeface="Gill Sans MT" panose="020B0502020104020203" pitchFamily="34" charset="0"/>
                <a:cs typeface="B Nazanin" panose="00000400000000000000" pitchFamily="2" charset="-78"/>
              </a:rPr>
              <a:t>فرض کنید یک</a:t>
            </a:r>
            <a:r>
              <a:rPr lang="en-US" sz="2000" dirty="0">
                <a:latin typeface="Gill Sans MT" panose="020B0502020104020203" pitchFamily="34" charset="0"/>
                <a:cs typeface="B Nazanin" panose="00000400000000000000" pitchFamily="2" charset="-78"/>
              </a:rPr>
              <a:t> Arraylist </a:t>
            </a:r>
            <a:r>
              <a:rPr lang="fa-IR" sz="2000" dirty="0">
                <a:latin typeface="Gill Sans MT" panose="020B0502020104020203" pitchFamily="34" charset="0"/>
                <a:cs typeface="B Nazanin" panose="00000400000000000000" pitchFamily="2" charset="-78"/>
              </a:rPr>
              <a:t>برای نگهداری نام چند ماشین نیاز داریم، مانند تصویر زیر یک شئ از کلاس</a:t>
            </a:r>
            <a:r>
              <a:rPr lang="en-US" sz="2000" dirty="0">
                <a:latin typeface="Gill Sans MT" panose="020B0502020104020203" pitchFamily="34" charset="0"/>
                <a:cs typeface="B Nazanin" panose="00000400000000000000" pitchFamily="2" charset="-78"/>
              </a:rPr>
              <a:t> Arraylist </a:t>
            </a:r>
            <a:r>
              <a:rPr lang="fa-IR" sz="2000" dirty="0">
                <a:latin typeface="Gill Sans MT" panose="020B0502020104020203" pitchFamily="34" charset="0"/>
                <a:cs typeface="B Nazanin" panose="00000400000000000000" pitchFamily="2" charset="-78"/>
              </a:rPr>
              <a:t>ایجاد میکنیم.</a:t>
            </a:r>
          </a:p>
          <a:p>
            <a:pPr algn="r" rtl="1">
              <a:lnSpc>
                <a:spcPts val="3500"/>
              </a:lnSpc>
            </a:pPr>
            <a:endParaRPr lang="en-US" sz="2000" dirty="0">
              <a:latin typeface="Gill Sans MT" panose="020B0502020104020203" pitchFamily="34" charset="0"/>
              <a:cs typeface="B Nazanin" panose="00000400000000000000" pitchFamily="2" charset="-78"/>
            </a:endParaRPr>
          </a:p>
          <a:p>
            <a:pPr algn="r" rtl="1">
              <a:lnSpc>
                <a:spcPts val="3500"/>
              </a:lnSpc>
            </a:pPr>
            <a:endParaRPr lang="fa-IR" sz="2000" dirty="0">
              <a:latin typeface="Gill Sans MT" panose="020B0502020104020203" pitchFamily="34" charset="0"/>
              <a:cs typeface="B Nazanin" panose="00000400000000000000" pitchFamily="2" charset="-78"/>
            </a:endParaRPr>
          </a:p>
        </p:txBody>
      </p:sp>
      <p:pic>
        <p:nvPicPr>
          <p:cNvPr id="8" name="Picture 7">
            <a:extLst>
              <a:ext uri="{FF2B5EF4-FFF2-40B4-BE49-F238E27FC236}">
                <a16:creationId xmlns:a16="http://schemas.microsoft.com/office/drawing/2014/main" id="{313D370E-3F1E-4686-2F00-F5F92B65D97A}"/>
              </a:ext>
            </a:extLst>
          </p:cNvPr>
          <p:cNvPicPr>
            <a:picLocks noChangeAspect="1"/>
          </p:cNvPicPr>
          <p:nvPr/>
        </p:nvPicPr>
        <p:blipFill>
          <a:blip r:embed="rId3"/>
          <a:stretch>
            <a:fillRect/>
          </a:stretch>
        </p:blipFill>
        <p:spPr>
          <a:xfrm>
            <a:off x="627252" y="2800842"/>
            <a:ext cx="2458848" cy="503511"/>
          </a:xfrm>
          <a:prstGeom prst="rect">
            <a:avLst/>
          </a:prstGeom>
        </p:spPr>
      </p:pic>
      <p:pic>
        <p:nvPicPr>
          <p:cNvPr id="9" name="Picture 8">
            <a:extLst>
              <a:ext uri="{FF2B5EF4-FFF2-40B4-BE49-F238E27FC236}">
                <a16:creationId xmlns:a16="http://schemas.microsoft.com/office/drawing/2014/main" id="{E79739C2-1677-83A8-9EC8-008852A4F7F6}"/>
              </a:ext>
            </a:extLst>
          </p:cNvPr>
          <p:cNvPicPr>
            <a:picLocks noChangeAspect="1"/>
          </p:cNvPicPr>
          <p:nvPr/>
        </p:nvPicPr>
        <p:blipFill>
          <a:blip r:embed="rId4"/>
          <a:stretch>
            <a:fillRect/>
          </a:stretch>
        </p:blipFill>
        <p:spPr>
          <a:xfrm>
            <a:off x="627252" y="4097606"/>
            <a:ext cx="4206007" cy="195501"/>
          </a:xfrm>
          <a:prstGeom prst="rect">
            <a:avLst/>
          </a:prstGeom>
        </p:spPr>
      </p:pic>
    </p:spTree>
    <p:extLst>
      <p:ext uri="{BB962C8B-B14F-4D97-AF65-F5344CB8AC3E}">
        <p14:creationId xmlns:p14="http://schemas.microsoft.com/office/powerpoint/2010/main" val="118980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4A9B6A35-F129-DA3C-BA2D-A8A26794C382}"/>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C9BAF382-CF02-B5FF-4FE6-DDAB71BAD555}"/>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latin typeface="Gill Sans MT" panose="020B0502020104020203" pitchFamily="34" charset="0"/>
                <a:cs typeface="B Roya" panose="00000400000000000000" pitchFamily="2" charset="-78"/>
              </a:rPr>
              <a:t>آشنایی با </a:t>
            </a:r>
            <a:r>
              <a:rPr lang="en-US" sz="2800" dirty="0">
                <a:solidFill>
                  <a:srgbClr val="C39113"/>
                </a:solidFill>
                <a:latin typeface="Gill Sans MT" panose="020B0502020104020203" pitchFamily="34" charset="0"/>
                <a:cs typeface="B Roya" panose="00000400000000000000" pitchFamily="2" charset="-78"/>
              </a:rPr>
              <a:t>ArrayList</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D45F0373-A1F7-C3DD-93A2-1E937E03160D}"/>
              </a:ext>
            </a:extLst>
          </p:cNvPr>
          <p:cNvSpPr txBox="1"/>
          <p:nvPr/>
        </p:nvSpPr>
        <p:spPr>
          <a:xfrm>
            <a:off x="910737" y="1077191"/>
            <a:ext cx="7322525" cy="3170099"/>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چند نکته در مورد کلاس داخل&lt;&gt; :</a:t>
            </a:r>
          </a:p>
          <a:p>
            <a:pPr algn="r" rtl="1"/>
            <a:r>
              <a:rPr lang="fa-IR" sz="2000" dirty="0">
                <a:latin typeface="Gill Sans MT" panose="020B0502020104020203" pitchFamily="34" charset="0"/>
                <a:cs typeface="B Nazanin" panose="00000400000000000000" pitchFamily="2" charset="-78"/>
              </a:rPr>
              <a:t>• در حالت کلی، میتوان از کلاس هایی که خودمان نوشته ایم نیز استفاده کنیم . برای مثال اگر کلاسی به اسم</a:t>
            </a:r>
            <a:r>
              <a:rPr lang="en-US" sz="2000" dirty="0">
                <a:latin typeface="Gill Sans MT" panose="020B0502020104020203" pitchFamily="34" charset="0"/>
                <a:cs typeface="B Nazanin" panose="00000400000000000000" pitchFamily="2" charset="-78"/>
              </a:rPr>
              <a:t>Car </a:t>
            </a:r>
            <a:r>
              <a:rPr lang="fa-IR" sz="2000" dirty="0">
                <a:latin typeface="Gill Sans MT" panose="020B0502020104020203" pitchFamily="34" charset="0"/>
                <a:cs typeface="B Nazanin" panose="00000400000000000000" pitchFamily="2" charset="-78"/>
              </a:rPr>
              <a:t> داشتیم و در آن اطلاعات ماشین را ذخیره میکردیم، میتوانستیم به جای&lt;</a:t>
            </a:r>
            <a:r>
              <a:rPr lang="en-US" sz="2000" dirty="0">
                <a:latin typeface="Gill Sans MT" panose="020B0502020104020203" pitchFamily="34" charset="0"/>
                <a:cs typeface="B Nazanin" panose="00000400000000000000" pitchFamily="2" charset="-78"/>
              </a:rPr>
              <a:t>String</a:t>
            </a:r>
            <a:r>
              <a:rPr lang="fa-IR" sz="2000" dirty="0">
                <a:latin typeface="Gill Sans MT" panose="020B0502020104020203" pitchFamily="34" charset="0"/>
                <a:cs typeface="B Nazanin" panose="00000400000000000000" pitchFamily="2" charset="-78"/>
              </a:rPr>
              <a:t>&gt;</a:t>
            </a:r>
            <a:r>
              <a:rPr lang="en-US" sz="2000" dirty="0">
                <a:latin typeface="Gill Sans MT" panose="020B0502020104020203" pitchFamily="34" charset="0"/>
                <a:cs typeface="B Nazanin" panose="00000400000000000000" pitchFamily="2" charset="-78"/>
              </a:rPr>
              <a:t>،</a:t>
            </a:r>
            <a:r>
              <a:rPr lang="fa-IR" sz="2000" dirty="0">
                <a:latin typeface="Gill Sans MT" panose="020B0502020104020203" pitchFamily="34" charset="0"/>
                <a:cs typeface="B Nazanin" panose="00000400000000000000" pitchFamily="2" charset="-78"/>
              </a:rPr>
              <a:t> &lt;</a:t>
            </a:r>
            <a:r>
              <a:rPr lang="en-US" sz="2000" dirty="0">
                <a:latin typeface="Gill Sans MT" panose="020B0502020104020203" pitchFamily="34" charset="0"/>
                <a:cs typeface="B Nazanin" panose="00000400000000000000" pitchFamily="2" charset="-78"/>
              </a:rPr>
              <a:t>Car</a:t>
            </a:r>
            <a:r>
              <a:rPr lang="fa-IR" sz="2000" dirty="0">
                <a:latin typeface="Gill Sans MT" panose="020B0502020104020203" pitchFamily="34" charset="0"/>
                <a:cs typeface="B Nazanin" panose="00000400000000000000" pitchFamily="2" charset="-78"/>
              </a:rPr>
              <a:t>&gt;</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قرار دهیم.</a:t>
            </a:r>
          </a:p>
          <a:p>
            <a:pPr algn="r" rtl="1"/>
            <a:endParaRPr lang="fa-IR" sz="2000" dirty="0">
              <a:latin typeface="Gill Sans MT" panose="020B0502020104020203" pitchFamily="34" charset="0"/>
              <a:cs typeface="B Nazanin" panose="00000400000000000000" pitchFamily="2" charset="-78"/>
            </a:endParaRPr>
          </a:p>
          <a:p>
            <a:pPr algn="r" rtl="1"/>
            <a:r>
              <a:rPr lang="fa-IR" sz="2000" dirty="0">
                <a:latin typeface="Gill Sans MT" panose="020B0502020104020203" pitchFamily="34" charset="0"/>
                <a:cs typeface="B Nazanin" panose="00000400000000000000" pitchFamily="2" charset="-78"/>
              </a:rPr>
              <a:t>• در دستورکارهای گذشته با نوع های ابتدایی </a:t>
            </a:r>
            <a:r>
              <a:rPr lang="en-US" sz="2000" dirty="0">
                <a:latin typeface="Gill Sans MT" panose="020B0502020104020203" pitchFamily="34" charset="0"/>
                <a:cs typeface="B Nazanin" panose="00000400000000000000" pitchFamily="2" charset="-78"/>
              </a:rPr>
              <a:t>(Primitive Types)</a:t>
            </a:r>
            <a:r>
              <a:rPr lang="fa-IR" sz="2000" dirty="0">
                <a:latin typeface="Gill Sans MT" panose="020B0502020104020203" pitchFamily="34" charset="0"/>
                <a:cs typeface="B Nazanin" panose="00000400000000000000" pitchFamily="2" charset="-78"/>
              </a:rPr>
              <a:t> آشنا شدیم. توجه داشته باشید که در </a:t>
            </a:r>
            <a:r>
              <a:rPr lang="en-US" sz="2000" dirty="0">
                <a:latin typeface="Gill Sans MT" panose="020B0502020104020203" pitchFamily="34" charset="0"/>
                <a:cs typeface="B Nazanin" panose="00000400000000000000" pitchFamily="2" charset="-78"/>
              </a:rPr>
              <a:t> Arraylist </a:t>
            </a:r>
            <a:r>
              <a:rPr lang="fa-IR" sz="2000" dirty="0">
                <a:latin typeface="Gill Sans MT" panose="020B0502020104020203" pitchFamily="34" charset="0"/>
                <a:cs typeface="B Nazanin" panose="00000400000000000000" pitchFamily="2" charset="-78"/>
              </a:rPr>
              <a:t>نمیتوان</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از آنها استفاده کرد. راهکار استفاده از آنها را در آینده و در مبحث </a:t>
            </a:r>
            <a:r>
              <a:rPr lang="en-US" sz="2000" dirty="0">
                <a:latin typeface="Gill Sans MT" panose="020B0502020104020203" pitchFamily="34" charset="0"/>
                <a:cs typeface="B Nazanin" panose="00000400000000000000" pitchFamily="2" charset="-78"/>
              </a:rPr>
              <a:t> wrapper class</a:t>
            </a:r>
            <a:r>
              <a:rPr lang="fa-IR" sz="2000" dirty="0">
                <a:latin typeface="Gill Sans MT" panose="020B0502020104020203" pitchFamily="34" charset="0"/>
                <a:cs typeface="B Nazanin" panose="00000400000000000000" pitchFamily="2" charset="-78"/>
              </a:rPr>
              <a:t>خواهید آموخت.</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این محدودیت در آرایه وجود ندارد.</a:t>
            </a:r>
            <a:endParaRPr lang="en-US" sz="2000" dirty="0">
              <a:latin typeface="Gill Sans MT" panose="020B0502020104020203" pitchFamily="34" charset="0"/>
              <a:cs typeface="B Nazanin" panose="00000400000000000000" pitchFamily="2" charset="-78"/>
            </a:endParaRPr>
          </a:p>
          <a:p>
            <a:pPr algn="r" rtl="1"/>
            <a:endParaRPr lang="en-US" sz="2000" dirty="0">
              <a:latin typeface="Gill Sans MT" panose="020B0502020104020203" pitchFamily="34" charset="0"/>
              <a:cs typeface="B Nazanin" panose="00000400000000000000" pitchFamily="2" charset="-78"/>
            </a:endParaRPr>
          </a:p>
          <a:p>
            <a:pPr algn="r" rtl="1"/>
            <a:r>
              <a:rPr lang="fa-IR" sz="2000" dirty="0">
                <a:latin typeface="Gill Sans MT" panose="020B0502020104020203" pitchFamily="34" charset="0"/>
                <a:cs typeface="B Nazanin" panose="00000400000000000000" pitchFamily="2" charset="-78"/>
              </a:rPr>
              <a:t>•</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نکته‌ی بالا برای تمام کالکشن های که در ادامه معرفی میشوند صدق میکند.</a:t>
            </a:r>
          </a:p>
        </p:txBody>
      </p:sp>
    </p:spTree>
    <p:extLst>
      <p:ext uri="{BB962C8B-B14F-4D97-AF65-F5344CB8AC3E}">
        <p14:creationId xmlns:p14="http://schemas.microsoft.com/office/powerpoint/2010/main" val="202692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10651</TotalTime>
  <Words>2158</Words>
  <Application>Microsoft Office PowerPoint</Application>
  <PresentationFormat>On-screen Show (16:9)</PresentationFormat>
  <Paragraphs>150</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IBM Plex Mono</vt:lpstr>
      <vt:lpstr>B Zar</vt:lpstr>
      <vt:lpstr>Gill Sans MT</vt:lpstr>
      <vt:lpstr>Wingdings</vt:lpstr>
      <vt:lpstr>B Roya</vt:lpstr>
      <vt:lpstr>Arial</vt:lpstr>
      <vt:lpstr>A Iranian Sans</vt:lpstr>
      <vt:lpstr>B Nazanin</vt:lpstr>
      <vt:lpstr>BNazanin</vt:lpstr>
      <vt:lpstr>Cambria</vt:lpstr>
      <vt:lpstr>Poppins</vt:lpstr>
      <vt:lpstr>Introduction to Coding Workshop by Slidesgo</vt:lpstr>
      <vt:lpstr>    کارگاه برنامه نویسی پیشرفته دستورکار 4 </vt:lpstr>
      <vt:lpstr>کلاس های تغییر ناپذیر(Immutable Objects)</vt:lpstr>
      <vt:lpstr>PowerPoint Presentation</vt:lpstr>
      <vt:lpstr>PowerPoint Presentation</vt:lpstr>
      <vt:lpstr>PowerPoint Presentation</vt:lpstr>
      <vt:lpstr>Example</vt:lpstr>
      <vt:lpstr> کالکشن ها در جاوا (Collections)</vt:lpstr>
      <vt:lpstr>PowerPoint Presentation</vt:lpstr>
      <vt:lpstr>آشنایی با ArrayList</vt:lpstr>
      <vt:lpstr>آشنایی با ArrayList</vt:lpstr>
      <vt:lpstr>آشنایی با ArrayList</vt:lpstr>
      <vt:lpstr>PowerPoint Presentation</vt:lpstr>
      <vt:lpstr>PowerPoint Presentation</vt:lpstr>
      <vt:lpstr>آشنایی با HashSet</vt:lpstr>
      <vt:lpstr>آشنایی با HashSet</vt:lpstr>
      <vt:lpstr>آشنایی با HashSet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bita shayegan</cp:lastModifiedBy>
  <cp:revision>33</cp:revision>
  <dcterms:modified xsi:type="dcterms:W3CDTF">2025-03-26T20:06:21Z</dcterms:modified>
</cp:coreProperties>
</file>