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5"/>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36" r:id="rId15"/>
    <p:sldId id="337" r:id="rId16"/>
    <p:sldId id="338" r:id="rId17"/>
    <p:sldId id="339" r:id="rId18"/>
    <p:sldId id="340" r:id="rId19"/>
    <p:sldId id="341" r:id="rId20"/>
    <p:sldId id="342" r:id="rId21"/>
    <p:sldId id="343" r:id="rId22"/>
    <p:sldId id="344" r:id="rId23"/>
    <p:sldId id="345" r:id="rId24"/>
  </p:sldIdLst>
  <p:sldSz cx="9144000" cy="5143500" type="screen16x9"/>
  <p:notesSz cx="6858000" cy="9144000"/>
  <p:embeddedFontLst>
    <p:embeddedFont>
      <p:font typeface="B Nazanin" panose="00000400000000000000" pitchFamily="2" charset="-78"/>
      <p:regular r:id="rId26"/>
    </p:embeddedFont>
    <p:embeddedFont>
      <p:font typeface="B Roya" panose="00000400000000000000" pitchFamily="2" charset="-78"/>
      <p:regular r:id="rId27"/>
      <p:bold r:id="rId28"/>
    </p:embeddedFont>
    <p:embeddedFont>
      <p:font typeface="B Zar" panose="00000400000000000000" pitchFamily="2" charset="-78"/>
      <p:regular r:id="rId29"/>
      <p:bold r:id="rId30"/>
    </p:embeddedFont>
    <p:embeddedFont>
      <p:font typeface="Gill Sans MT" panose="020B0502020104020203" pitchFamily="34" charset="0"/>
      <p:regular r:id="rId31"/>
      <p:bold r:id="rId32"/>
      <p:italic r:id="rId33"/>
      <p:boldItalic r:id="rId34"/>
    </p:embeddedFont>
    <p:embeddedFont>
      <p:font typeface="IBM Plex Mono" panose="020B0509050203000203" pitchFamily="49" charset="0"/>
      <p:regular r:id="rId35"/>
      <p:bold r:id="rId36"/>
      <p:italic r:id="rId37"/>
      <p:boldItalic r:id="rId38"/>
    </p:embeddedFont>
    <p:embeddedFont>
      <p:font typeface="Poppins" panose="00000500000000000000" pitchFamily="2" charset="0"/>
      <p:regular r:id="rId39"/>
      <p:bold r:id="rId40"/>
      <p:italic r:id="rId41"/>
      <p:boldItalic r:id="rId42"/>
    </p:embeddedFont>
    <p:embeddedFont>
      <p:font typeface="Roboto Condensed Light" panose="02000000000000000000" pitchFamily="2" charset="0"/>
      <p:regular r:id="rId43"/>
      <p:italic r:id="rId44"/>
    </p:embeddedFont>
    <p:embeddedFont>
      <p:font typeface="Source Code Pro" panose="020B0509030403020204" pitchFamily="49"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8" d="100"/>
          <a:sy n="108"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C1474C4D-34A3-D791-A590-F44543D4565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0BD6B4B-AA0A-1194-5384-FAA25D93B8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060762A-5E28-73BB-8F12-7E6DAE8F88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9962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24238B0-D236-9396-3276-399AA7860E12}"/>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D7845D9-07F3-54E2-95CF-42E978C492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1BC0C9D0-233B-592B-320C-470C8398FC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77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90F522F-46A4-B0D6-EF2E-0668C94B948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908909C-6CAD-B806-86E6-B36EF832D3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8E84FC9-01A5-C2EF-FE9C-2C16E02954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45004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2DA97BE-55E3-038E-846A-670B6E90523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6D93E07-B7BC-6BF9-8065-D8686BD11E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89ED324-5ABA-B9B3-35C3-B5BD5D69EF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90599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328CDC7-F38D-173F-2399-1D9EB999FA6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CBC3157F-231F-8187-9839-4D5F3971C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CA05CD0-4E54-B6A4-5CC6-025643B099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7838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812B2D81-CE6B-6D36-59BF-AFEF42D8C5E2}"/>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A070B7C-DCFB-6116-296B-4499CD8706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D8BBA1F-21A5-016D-F7BC-DF95F6050E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027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23F74D09-A405-69EA-46DA-B798238DF19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AB5D1D0A-08F7-E8EE-FF01-0D49FDE40B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229FEFB-8FCB-9BE6-DC8A-F906328CF4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0637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EB535C8-6295-0331-FD3F-512E161B91E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D570737-FF6D-6921-3E07-85C9AB1E83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A0B7347-6669-CF85-DA91-95BF3ED814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51632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C80212E6-E38E-C3D1-FEED-1F520C5F1785}"/>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8FA1EE62-BB68-D079-F100-029C1591A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A17A5A1-F41F-DF3A-A9B7-71A400F81A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035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C0FB3EE-A147-454D-7CE3-D81BFD1B90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FADAF9C-4A97-7909-E608-AFA444D4E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0DE4D1-999B-67DA-8936-53FFFE4F70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97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a:solidFill>
                  <a:srgbClr val="C39113"/>
                </a:solidFill>
                <a:cs typeface="B Roya" panose="00000400000000000000" pitchFamily="2" charset="-78"/>
              </a:rPr>
              <a:t>کارگاه برنامه </a:t>
            </a:r>
            <a:r>
              <a:rPr lang="fa-IR" err="1">
                <a:solidFill>
                  <a:srgbClr val="C39113"/>
                </a:solidFill>
                <a:cs typeface="B Roya" panose="00000400000000000000" pitchFamily="2" charset="-78"/>
              </a:rPr>
              <a:t>نویسی</a:t>
            </a:r>
            <a:r>
              <a:rPr lang="fa-IR">
                <a:solidFill>
                  <a:srgbClr val="C39113"/>
                </a:solidFill>
                <a:cs typeface="B Roya" panose="00000400000000000000" pitchFamily="2" charset="-78"/>
              </a:rPr>
              <a:t> پیشرفته</a:t>
            </a:r>
            <a:br>
              <a:rPr lang="fa-IR">
                <a:solidFill>
                  <a:srgbClr val="C39113"/>
                </a:solidFill>
                <a:cs typeface="B Roya" panose="00000400000000000000" pitchFamily="2" charset="-78"/>
              </a:rPr>
            </a:br>
            <a:r>
              <a:rPr lang="fa-IR" sz="2000" err="1">
                <a:solidFill>
                  <a:srgbClr val="C39113"/>
                </a:solidFill>
                <a:cs typeface="B Roya" panose="00000400000000000000" pitchFamily="2" charset="-78"/>
              </a:rPr>
              <a:t>دستورکار</a:t>
            </a:r>
            <a:r>
              <a:rPr lang="fa-IR" sz="2000">
                <a:solidFill>
                  <a:srgbClr val="C39113"/>
                </a:solidFill>
                <a:cs typeface="B Roya" panose="00000400000000000000" pitchFamily="2" charset="-78"/>
              </a:rPr>
              <a:t> ششم</a:t>
            </a:r>
            <a:endParaRPr sz="200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471732" cy="1200329"/>
          </a:xfrm>
          <a:prstGeom prst="rect">
            <a:avLst/>
          </a:prstGeom>
          <a:noFill/>
        </p:spPr>
        <p:txBody>
          <a:bodyPr wrap="square" rtlCol="0">
            <a:spAutoFit/>
          </a:bodyPr>
          <a:lstStyle/>
          <a:p>
            <a:pPr algn="ctr" rtl="1"/>
            <a:r>
              <a:rPr lang="fa-IR" sz="1800">
                <a:solidFill>
                  <a:schemeClr val="bg1"/>
                </a:solidFill>
                <a:cs typeface="B Zar" panose="00000400000000000000" pitchFamily="2" charset="-78"/>
              </a:rPr>
              <a:t>آشنایی با ارث بری در جاوا </a:t>
            </a:r>
          </a:p>
          <a:p>
            <a:pPr algn="ctr" rtl="1"/>
            <a:r>
              <a:rPr lang="fa-IR" sz="1800">
                <a:solidFill>
                  <a:schemeClr val="bg1"/>
                </a:solidFill>
                <a:cs typeface="B Zar" panose="00000400000000000000" pitchFamily="2" charset="-78"/>
              </a:rPr>
              <a:t>آشنایی با </a:t>
            </a:r>
            <a:r>
              <a:rPr lang="en-US" sz="1800">
                <a:solidFill>
                  <a:schemeClr val="bg1"/>
                </a:solidFill>
                <a:latin typeface="Gill Sans MT" panose="020B0502020104020203" pitchFamily="34" charset="0"/>
                <a:cs typeface="B Zar" panose="00000400000000000000" pitchFamily="2" charset="-78"/>
              </a:rPr>
              <a:t>upcasting</a:t>
            </a:r>
            <a:r>
              <a:rPr lang="en-US" sz="1800">
                <a:solidFill>
                  <a:schemeClr val="bg1"/>
                </a:solidFill>
                <a:cs typeface="B Zar" panose="00000400000000000000" pitchFamily="2" charset="-78"/>
              </a:rPr>
              <a:t> </a:t>
            </a:r>
            <a:r>
              <a:rPr lang="fa-IR" sz="1800">
                <a:solidFill>
                  <a:schemeClr val="bg1"/>
                </a:solidFill>
                <a:cs typeface="B Zar" panose="00000400000000000000" pitchFamily="2" charset="-78"/>
              </a:rPr>
              <a:t> و </a:t>
            </a:r>
            <a:r>
              <a:rPr lang="en-US" sz="1800" err="1">
                <a:solidFill>
                  <a:schemeClr val="bg1"/>
                </a:solidFill>
                <a:latin typeface="Gill Sans MT" panose="020B0502020104020203" pitchFamily="34" charset="0"/>
                <a:cs typeface="B Zar" panose="00000400000000000000" pitchFamily="2" charset="-78"/>
              </a:rPr>
              <a:t>downcasting</a:t>
            </a:r>
            <a:r>
              <a:rPr lang="fa-IR" sz="1800">
                <a:solidFill>
                  <a:schemeClr val="bg1"/>
                </a:solidFill>
                <a:cs typeface="B Zar" panose="00000400000000000000" pitchFamily="2" charset="-78"/>
              </a:rPr>
              <a:t> </a:t>
            </a:r>
            <a:endParaRPr lang="en-US" sz="1800">
              <a:solidFill>
                <a:schemeClr val="bg1"/>
              </a:solidFill>
              <a:cs typeface="B Zar" panose="00000400000000000000" pitchFamily="2" charset="-78"/>
            </a:endParaRPr>
          </a:p>
          <a:p>
            <a:pPr algn="ctr" rtl="1"/>
            <a:r>
              <a:rPr lang="fa-IR" sz="1800">
                <a:solidFill>
                  <a:schemeClr val="bg1"/>
                </a:solidFill>
                <a:cs typeface="B Zar" panose="00000400000000000000" pitchFamily="2" charset="-78"/>
              </a:rPr>
              <a:t>آشنایی با کلاس های انتزاعی</a:t>
            </a:r>
          </a:p>
          <a:p>
            <a:pPr algn="ctr" rtl="1"/>
            <a:r>
              <a:rPr lang="fa-IR" sz="1800">
                <a:solidFill>
                  <a:schemeClr val="bg1"/>
                </a:solidFill>
                <a:cs typeface="B Zar" panose="00000400000000000000" pitchFamily="2" charset="-78"/>
              </a:rPr>
              <a:t>آشنایی با </a:t>
            </a:r>
            <a:r>
              <a:rPr lang="fa-IR" sz="1800" err="1">
                <a:solidFill>
                  <a:schemeClr val="bg1"/>
                </a:solidFill>
                <a:cs typeface="B Zar" panose="00000400000000000000" pitchFamily="2" charset="-78"/>
              </a:rPr>
              <a:t>اینترفیس</a:t>
            </a:r>
            <a:r>
              <a:rPr lang="fa-IR" sz="1800">
                <a:solidFill>
                  <a:schemeClr val="bg1"/>
                </a:solidFill>
                <a:cs typeface="B Zar" panose="00000400000000000000" pitchFamily="2" charset="-78"/>
              </a:rPr>
              <a:t> ها</a:t>
            </a:r>
            <a:endParaRPr lang="en-US" sz="1800">
              <a:solidFill>
                <a:schemeClr val="bg1"/>
              </a:solidFill>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19999" y="445024"/>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آشنایی با </a:t>
            </a:r>
            <a:r>
              <a:rPr lang="en-US">
                <a:solidFill>
                  <a:srgbClr val="C39113"/>
                </a:solidFill>
                <a:cs typeface="B Roya" panose="00000400000000000000" pitchFamily="2" charset="-78"/>
              </a:rPr>
              <a:t>upcasting</a:t>
            </a:r>
            <a:r>
              <a:rPr lang="fa-IR">
                <a:solidFill>
                  <a:srgbClr val="C39113"/>
                </a:solidFill>
                <a:cs typeface="B Roya" panose="00000400000000000000" pitchFamily="2" charset="-78"/>
              </a:rPr>
              <a:t> و </a:t>
            </a:r>
            <a:r>
              <a:rPr lang="en-US" err="1">
                <a:solidFill>
                  <a:srgbClr val="C39113"/>
                </a:solidFill>
                <a:cs typeface="B Roya" panose="00000400000000000000" pitchFamily="2" charset="-78"/>
              </a:rPr>
              <a:t>downcasting</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93683"/>
            <a:ext cx="7704000" cy="1323439"/>
          </a:xfrm>
          <a:prstGeom prst="rect">
            <a:avLst/>
          </a:prstGeom>
          <a:noFill/>
        </p:spPr>
        <p:txBody>
          <a:bodyPr wrap="square" rtlCol="0">
            <a:spAutoFit/>
          </a:bodyPr>
          <a:lstStyle/>
          <a:p>
            <a:pPr algn="r" rtl="1"/>
            <a:r>
              <a:rPr lang="en-US" sz="2000">
                <a:solidFill>
                  <a:schemeClr val="tx1"/>
                </a:solidFill>
                <a:latin typeface="Gill Sans MT" panose="020B0502020104020203" pitchFamily="34" charset="0"/>
                <a:cs typeface="B Nazanin" panose="00000400000000000000" pitchFamily="2" charset="-78"/>
              </a:rPr>
              <a:t>Upcasting</a:t>
            </a:r>
            <a:r>
              <a:rPr lang="fa-IR" sz="2000">
                <a:solidFill>
                  <a:schemeClr val="tx1"/>
                </a:solidFill>
                <a:latin typeface="Gill Sans MT" panose="020B0502020104020203" pitchFamily="34" charset="0"/>
                <a:cs typeface="B Nazanin" panose="00000400000000000000" pitchFamily="2" charset="-78"/>
              </a:rPr>
              <a:t>: اگر بخواهیم یک </a:t>
            </a:r>
            <a:r>
              <a:rPr lang="fa-IR" sz="2000" err="1">
                <a:solidFill>
                  <a:schemeClr val="tx1"/>
                </a:solidFill>
                <a:latin typeface="Gill Sans MT" panose="020B0502020104020203" pitchFamily="34" charset="0"/>
                <a:cs typeface="B Nazanin" panose="00000400000000000000" pitchFamily="2" charset="-78"/>
              </a:rPr>
              <a:t>شیء</a:t>
            </a:r>
            <a:r>
              <a:rPr lang="fa-IR" sz="2000">
                <a:solidFill>
                  <a:schemeClr val="tx1"/>
                </a:solidFill>
                <a:latin typeface="Gill Sans MT" panose="020B0502020104020203" pitchFamily="34" charset="0"/>
                <a:cs typeface="B Nazanin" panose="00000400000000000000" pitchFamily="2" charset="-78"/>
              </a:rPr>
              <a:t> از کلاس فرزند (در اینجا </a:t>
            </a:r>
            <a:r>
              <a:rPr lang="en-US" sz="2000">
                <a:solidFill>
                  <a:schemeClr val="tx1"/>
                </a:solidFill>
                <a:latin typeface="Gill Sans MT" panose="020B0502020104020203" pitchFamily="34" charset="0"/>
                <a:cs typeface="B Nazanin" panose="00000400000000000000" pitchFamily="2" charset="-78"/>
              </a:rPr>
              <a:t>child</a:t>
            </a:r>
            <a:r>
              <a:rPr lang="fa-IR" sz="2000">
                <a:solidFill>
                  <a:schemeClr val="tx1"/>
                </a:solidFill>
                <a:latin typeface="Gill Sans MT" panose="020B0502020104020203" pitchFamily="34" charset="0"/>
                <a:cs typeface="B Nazanin" panose="00000400000000000000" pitchFamily="2" charset="-78"/>
              </a:rPr>
              <a:t>) را به کلاس پدر (در اینجا </a:t>
            </a:r>
            <a:r>
              <a:rPr lang="en-US" sz="2000">
                <a:solidFill>
                  <a:schemeClr val="tx1"/>
                </a:solidFill>
                <a:latin typeface="Gill Sans MT" panose="020B0502020104020203" pitchFamily="34" charset="0"/>
                <a:cs typeface="B Nazanin" panose="00000400000000000000" pitchFamily="2" charset="-78"/>
              </a:rPr>
              <a:t>parent</a:t>
            </a:r>
            <a:r>
              <a:rPr lang="fa-IR" sz="2000">
                <a:solidFill>
                  <a:schemeClr val="tx1"/>
                </a:solidFill>
                <a:latin typeface="Gill Sans MT" panose="020B0502020104020203" pitchFamily="34" charset="0"/>
                <a:cs typeface="B Nazanin" panose="00000400000000000000" pitchFamily="2" charset="-78"/>
              </a:rPr>
              <a:t>) کست کنیم، به این کار</a:t>
            </a:r>
            <a:r>
              <a:rPr lang="en-US" sz="2000">
                <a:solidFill>
                  <a:schemeClr val="tx1"/>
                </a:solidFill>
                <a:latin typeface="Gill Sans MT" panose="020B0502020104020203" pitchFamily="34" charset="0"/>
                <a:cs typeface="B Nazanin" panose="00000400000000000000" pitchFamily="2" charset="-78"/>
              </a:rPr>
              <a:t>Upcasting </a:t>
            </a:r>
            <a:r>
              <a:rPr lang="fa-IR" sz="2000">
                <a:solidFill>
                  <a:schemeClr val="tx1"/>
                </a:solidFill>
                <a:latin typeface="Gill Sans MT" panose="020B0502020104020203" pitchFamily="34" charset="0"/>
                <a:cs typeface="B Nazanin" panose="00000400000000000000" pitchFamily="2" charset="-78"/>
              </a:rPr>
              <a:t> گفته می شود.</a:t>
            </a:r>
          </a:p>
          <a:p>
            <a:pPr algn="r" rtl="1"/>
            <a:r>
              <a:rPr lang="en-US" sz="2000" err="1">
                <a:latin typeface="Gill Sans MT" panose="020B0502020104020203" pitchFamily="34" charset="0"/>
                <a:cs typeface="B Nazanin" panose="00000400000000000000" pitchFamily="2" charset="-78"/>
              </a:rPr>
              <a:t>Downcasting</a:t>
            </a:r>
            <a:r>
              <a:rPr lang="fa-IR" sz="2000">
                <a:latin typeface="Gill Sans MT" panose="020B0502020104020203" pitchFamily="34" charset="0"/>
                <a:cs typeface="B Nazanin" panose="00000400000000000000" pitchFamily="2" charset="-78"/>
              </a:rPr>
              <a:t>:</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اگر بخواهیم یک </a:t>
            </a:r>
            <a:r>
              <a:rPr lang="fa-IR" sz="2000" err="1">
                <a:latin typeface="Gill Sans MT" panose="020B0502020104020203" pitchFamily="34" charset="0"/>
                <a:cs typeface="B Nazanin" panose="00000400000000000000" pitchFamily="2" charset="-78"/>
              </a:rPr>
              <a:t>شیء</a:t>
            </a:r>
            <a:r>
              <a:rPr lang="fa-IR" sz="2000">
                <a:latin typeface="Gill Sans MT" panose="020B0502020104020203" pitchFamily="34" charset="0"/>
                <a:cs typeface="B Nazanin" panose="00000400000000000000" pitchFamily="2" charset="-78"/>
              </a:rPr>
              <a:t> از کلاس پدر (در اینجا </a:t>
            </a:r>
            <a:r>
              <a:rPr lang="en-US" sz="2000">
                <a:latin typeface="Gill Sans MT" panose="020B0502020104020203" pitchFamily="34" charset="0"/>
                <a:cs typeface="B Nazanin" panose="00000400000000000000" pitchFamily="2" charset="-78"/>
              </a:rPr>
              <a:t>parent</a:t>
            </a:r>
            <a:r>
              <a:rPr lang="fa-IR" sz="2000">
                <a:latin typeface="Gill Sans MT" panose="020B0502020104020203" pitchFamily="34" charset="0"/>
                <a:cs typeface="B Nazanin" panose="00000400000000000000" pitchFamily="2" charset="-78"/>
              </a:rPr>
              <a:t>) را به کلاس فرزند (در اینجا </a:t>
            </a:r>
            <a:r>
              <a:rPr lang="en-US" sz="2000">
                <a:latin typeface="Gill Sans MT" panose="020B0502020104020203" pitchFamily="34" charset="0"/>
                <a:cs typeface="B Nazanin" panose="00000400000000000000" pitchFamily="2" charset="-78"/>
              </a:rPr>
              <a:t>child</a:t>
            </a:r>
            <a:r>
              <a:rPr lang="fa-IR" sz="2000">
                <a:latin typeface="Gill Sans MT" panose="020B0502020104020203" pitchFamily="34" charset="0"/>
                <a:cs typeface="B Nazanin" panose="00000400000000000000" pitchFamily="2" charset="-78"/>
              </a:rPr>
              <a:t>) کست کنیم، به این کار </a:t>
            </a:r>
            <a:r>
              <a:rPr lang="en-US" sz="2000" err="1">
                <a:latin typeface="Gill Sans MT" panose="020B0502020104020203" pitchFamily="34" charset="0"/>
                <a:cs typeface="B Nazanin" panose="00000400000000000000" pitchFamily="2" charset="-78"/>
              </a:rPr>
              <a:t>Downcasting</a:t>
            </a:r>
            <a:r>
              <a:rPr lang="fa-IR" sz="2000">
                <a:latin typeface="Gill Sans MT" panose="020B0502020104020203" pitchFamily="34" charset="0"/>
                <a:cs typeface="B Nazanin" panose="00000400000000000000" pitchFamily="2" charset="-78"/>
              </a:rPr>
              <a:t> </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گفته می شود.</a:t>
            </a:r>
            <a:endParaRPr lang="en-US" sz="2000">
              <a:solidFill>
                <a:schemeClr val="tx1"/>
              </a:solidFill>
              <a:latin typeface="Gill Sans MT" panose="020B0502020104020203"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61262829-0B68-4050-E353-60D3BEDE490A}"/>
              </a:ext>
            </a:extLst>
          </p:cNvPr>
          <p:cNvPicPr>
            <a:picLocks noChangeAspect="1"/>
          </p:cNvPicPr>
          <p:nvPr/>
        </p:nvPicPr>
        <p:blipFill>
          <a:blip r:embed="rId3"/>
          <a:stretch>
            <a:fillRect/>
          </a:stretch>
        </p:blipFill>
        <p:spPr>
          <a:xfrm>
            <a:off x="2887667" y="2457342"/>
            <a:ext cx="3613741" cy="1858792"/>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آشنایی با </a:t>
            </a:r>
            <a:r>
              <a:rPr lang="en-US">
                <a:solidFill>
                  <a:srgbClr val="C39113"/>
                </a:solidFill>
                <a:latin typeface="Gill Sans MT" panose="020B0502020104020203" pitchFamily="34" charset="0"/>
                <a:cs typeface="B Roya" panose="00000400000000000000" pitchFamily="2" charset="-78"/>
              </a:rPr>
              <a:t>upcasting</a:t>
            </a:r>
            <a:r>
              <a:rPr lang="fa-IR">
                <a:solidFill>
                  <a:srgbClr val="C39113"/>
                </a:solidFill>
                <a:latin typeface="Gill Sans MT" panose="020B0502020104020203" pitchFamily="34" charset="0"/>
                <a:cs typeface="B Roya" panose="00000400000000000000" pitchFamily="2" charset="-78"/>
              </a:rPr>
              <a:t> و </a:t>
            </a:r>
            <a:r>
              <a:rPr lang="en-US" err="1">
                <a:solidFill>
                  <a:srgbClr val="C39113"/>
                </a:solidFill>
                <a:latin typeface="Gill Sans MT" panose="020B0502020104020203" pitchFamily="34" charset="0"/>
                <a:cs typeface="B Roya" panose="00000400000000000000" pitchFamily="2" charset="-78"/>
              </a:rPr>
              <a:t>downcasting</a:t>
            </a:r>
            <a:endParaRP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1323439"/>
          </a:xfrm>
          <a:prstGeom prst="rect">
            <a:avLst/>
          </a:prstGeom>
          <a:noFill/>
        </p:spPr>
        <p:txBody>
          <a:bodyPr wrap="square" rtlCol="0">
            <a:spAutoFit/>
          </a:bodyPr>
          <a:lstStyle/>
          <a:p>
            <a:pPr algn="r" rtl="1"/>
            <a:r>
              <a:rPr lang="fa-IR" sz="2000">
                <a:latin typeface="Gill Sans MT" panose="020B0502020104020203" pitchFamily="34" charset="0"/>
                <a:cs typeface="B Nazanin" panose="00000400000000000000" pitchFamily="2" charset="-78"/>
              </a:rPr>
              <a:t>توجه کنید در </a:t>
            </a:r>
            <a:r>
              <a:rPr lang="en-US" sz="2000">
                <a:latin typeface="Gill Sans MT" panose="020B0502020104020203" pitchFamily="34" charset="0"/>
                <a:cs typeface="B Nazanin" panose="00000400000000000000" pitchFamily="2" charset="-78"/>
              </a:rPr>
              <a:t>upcasting</a:t>
            </a:r>
            <a:r>
              <a:rPr lang="fa-IR" sz="2000">
                <a:latin typeface="Gill Sans MT" panose="020B0502020104020203" pitchFamily="34" charset="0"/>
                <a:cs typeface="B Nazanin" panose="00000400000000000000" pitchFamily="2" charset="-78"/>
              </a:rPr>
              <a:t> </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به دلیل اینکه هر شی ء از جنس فرزند قطعاً از نوع جنس پدر است، کست به صورت ضمنی انجام می شود و نیازی به کست کردن صریح نیست. اما در </a:t>
            </a:r>
            <a:r>
              <a:rPr lang="en-US" sz="2000">
                <a:latin typeface="Gill Sans MT" panose="020B0502020104020203" pitchFamily="34" charset="0"/>
                <a:cs typeface="B Nazanin" panose="00000400000000000000" pitchFamily="2" charset="-78"/>
              </a:rPr>
              <a:t> </a:t>
            </a:r>
            <a:r>
              <a:rPr lang="en-US" sz="2000" err="1">
                <a:latin typeface="Gill Sans MT" panose="020B0502020104020203" pitchFamily="34" charset="0"/>
                <a:cs typeface="B Nazanin" panose="00000400000000000000" pitchFamily="2" charset="-78"/>
              </a:rPr>
              <a:t>downcasting</a:t>
            </a:r>
            <a:r>
              <a:rPr lang="fa-IR" sz="2000">
                <a:latin typeface="Gill Sans MT" panose="020B0502020104020203" pitchFamily="34" charset="0"/>
                <a:cs typeface="B Nazanin" panose="00000400000000000000" pitchFamily="2" charset="-78"/>
              </a:rPr>
              <a:t>باید به این نکته توجه کرد که شی ء سمت راست حتماً از جنس کلاس سمت چپ باشد در غیر این صورت با خطای </a:t>
            </a:r>
            <a:r>
              <a:rPr lang="en-US" sz="2000" err="1">
                <a:latin typeface="Gill Sans MT" panose="020B0502020104020203" pitchFamily="34" charset="0"/>
                <a:cs typeface="B Nazanin" panose="00000400000000000000" pitchFamily="2" charset="-78"/>
              </a:rPr>
              <a:t>ClassCastException</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 مواجه می شویم.</a:t>
            </a:r>
            <a:endParaRPr lang="en-US" sz="2000">
              <a:latin typeface="Gill Sans MT" panose="020B0502020104020203"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FFA83B87-D0C3-8F5D-73E7-2C9B24E850EB}"/>
              </a:ext>
            </a:extLst>
          </p:cNvPr>
          <p:cNvPicPr>
            <a:picLocks noChangeAspect="1"/>
          </p:cNvPicPr>
          <p:nvPr/>
        </p:nvPicPr>
        <p:blipFill>
          <a:blip r:embed="rId3"/>
          <a:stretch>
            <a:fillRect/>
          </a:stretch>
        </p:blipFill>
        <p:spPr>
          <a:xfrm>
            <a:off x="2844367" y="2744276"/>
            <a:ext cx="3181350" cy="1314450"/>
          </a:xfrm>
          <a:prstGeom prst="rect">
            <a:avLst/>
          </a:prstGeom>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آشنایی با </a:t>
            </a:r>
            <a:r>
              <a:rPr lang="en-US">
                <a:solidFill>
                  <a:srgbClr val="C39113"/>
                </a:solidFill>
                <a:latin typeface="Gill Sans MT" panose="020B0502020104020203" pitchFamily="34" charset="0"/>
                <a:cs typeface="B Roya" panose="00000400000000000000" pitchFamily="2" charset="-78"/>
              </a:rPr>
              <a:t>Method overriding</a:t>
            </a:r>
            <a:endParaRP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482010" y="1104873"/>
            <a:ext cx="7888298" cy="2554545"/>
          </a:xfrm>
          <a:prstGeom prst="rect">
            <a:avLst/>
          </a:prstGeom>
          <a:noFill/>
        </p:spPr>
        <p:txBody>
          <a:bodyPr wrap="square">
            <a:spAutoFit/>
          </a:bodyPr>
          <a:lstStyle/>
          <a:p>
            <a:pPr algn="r" rtl="1"/>
            <a:r>
              <a:rPr lang="fa-IR" sz="2000">
                <a:latin typeface="Gill Sans MT" panose="020B0502020104020203" pitchFamily="34" charset="0"/>
                <a:cs typeface="B Nazanin" panose="00000400000000000000" pitchFamily="2" charset="-78"/>
              </a:rPr>
              <a:t>در زبان</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های برنامه</a:t>
            </a:r>
            <a:r>
              <a:rPr lang="en-US" sz="2000">
                <a:latin typeface="Gill Sans MT" panose="020B0502020104020203" pitchFamily="34" charset="0"/>
                <a:cs typeface="B Nazanin" panose="00000400000000000000" pitchFamily="2" charset="-78"/>
              </a:rPr>
              <a:t> </a:t>
            </a:r>
            <a:r>
              <a:rPr lang="fa-IR" sz="2000" err="1">
                <a:latin typeface="Gill Sans MT" panose="020B0502020104020203" pitchFamily="34" charset="0"/>
                <a:cs typeface="B Nazanin" panose="00000400000000000000" pitchFamily="2" charset="-78"/>
              </a:rPr>
              <a:t>نویسی</a:t>
            </a:r>
            <a:r>
              <a:rPr lang="fa-IR" sz="2000">
                <a:latin typeface="Gill Sans MT" panose="020B0502020104020203" pitchFamily="34" charset="0"/>
                <a:cs typeface="B Nazanin" panose="00000400000000000000" pitchFamily="2" charset="-78"/>
              </a:rPr>
              <a:t> شی</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گرا و همچنین جاوا، </a:t>
            </a:r>
            <a:r>
              <a:rPr lang="en-US" sz="2000">
                <a:latin typeface="Gill Sans MT" panose="020B0502020104020203" pitchFamily="34" charset="0"/>
                <a:cs typeface="B Nazanin" panose="00000400000000000000" pitchFamily="2" charset="-78"/>
              </a:rPr>
              <a:t>overriding </a:t>
            </a:r>
            <a:r>
              <a:rPr lang="fa-IR" sz="2000">
                <a:latin typeface="Gill Sans MT" panose="020B0502020104020203" pitchFamily="34" charset="0"/>
                <a:cs typeface="B Nazanin" panose="00000400000000000000" pitchFamily="2" charset="-78"/>
              </a:rPr>
              <a:t>یک ویژگی در ارث</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بری است که به فرزند</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ها اجازه میدهد یک پیاده</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سازی خاص برای یک متد از پیش تعریف شده در کلاس پدر، ارائه دهند. به عبارتی دیگر، اگر </a:t>
            </a:r>
            <a:r>
              <a:rPr lang="fa-IR" sz="2000" err="1">
                <a:latin typeface="Gill Sans MT" panose="020B0502020104020203" pitchFamily="34" charset="0"/>
                <a:cs typeface="B Nazanin" panose="00000400000000000000" pitchFamily="2" charset="-78"/>
              </a:rPr>
              <a:t>متدی</a:t>
            </a:r>
            <a:r>
              <a:rPr lang="fa-IR" sz="2000">
                <a:latin typeface="Gill Sans MT" panose="020B0502020104020203" pitchFamily="34" charset="0"/>
                <a:cs typeface="B Nazanin" panose="00000400000000000000" pitchFamily="2" charset="-78"/>
              </a:rPr>
              <a:t> در کلاس فرزند پیاده</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سازی شود که نام، </a:t>
            </a:r>
            <a:r>
              <a:rPr lang="fa-IR" sz="2000" err="1">
                <a:latin typeface="Gill Sans MT" panose="020B0502020104020203" pitchFamily="34" charset="0"/>
                <a:cs typeface="B Nazanin" panose="00000400000000000000" pitchFamily="2" charset="-78"/>
              </a:rPr>
              <a:t>آرگومان</a:t>
            </a:r>
            <a:r>
              <a:rPr lang="fa-IR" sz="2000">
                <a:latin typeface="Gill Sans MT" panose="020B0502020104020203" pitchFamily="34" charset="0"/>
                <a:cs typeface="B Nazanin" panose="00000400000000000000" pitchFamily="2" charset="-78"/>
              </a:rPr>
              <a:t> ها، سطح دسترسی و </a:t>
            </a:r>
            <a:r>
              <a:rPr lang="fa-IR" sz="2000" err="1">
                <a:latin typeface="Gill Sans MT" panose="020B0502020104020203" pitchFamily="34" charset="0"/>
                <a:cs typeface="B Nazanin" panose="00000400000000000000" pitchFamily="2" charset="-78"/>
              </a:rPr>
              <a:t>ریترن</a:t>
            </a:r>
            <a:r>
              <a:rPr lang="fa-IR" sz="2000">
                <a:latin typeface="Gill Sans MT" panose="020B0502020104020203" pitchFamily="34" charset="0"/>
                <a:cs typeface="B Nazanin" panose="00000400000000000000" pitchFamily="2" charset="-78"/>
              </a:rPr>
              <a:t> تایپ یکسانی با </a:t>
            </a:r>
            <a:r>
              <a:rPr lang="fa-IR" sz="2000" err="1">
                <a:latin typeface="Gill Sans MT" panose="020B0502020104020203" pitchFamily="34" charset="0"/>
                <a:cs typeface="B Nazanin" panose="00000400000000000000" pitchFamily="2" charset="-78"/>
              </a:rPr>
              <a:t>متدی</a:t>
            </a:r>
            <a:r>
              <a:rPr lang="fa-IR" sz="2000">
                <a:latin typeface="Gill Sans MT" panose="020B0502020104020203" pitchFamily="34" charset="0"/>
                <a:cs typeface="B Nazanin" panose="00000400000000000000" pitchFamily="2" charset="-78"/>
              </a:rPr>
              <a:t> در کلاس پدر داشته باشد، گفته میشود که آن متد </a:t>
            </a:r>
            <a:r>
              <a:rPr lang="en-US" sz="2000">
                <a:latin typeface="Gill Sans MT" panose="020B0502020104020203" pitchFamily="34" charset="0"/>
                <a:cs typeface="B Nazanin" panose="00000400000000000000" pitchFamily="2" charset="-78"/>
              </a:rPr>
              <a:t>override </a:t>
            </a:r>
            <a:r>
              <a:rPr lang="fa-IR" sz="2000">
                <a:latin typeface="Gill Sans MT" panose="020B0502020104020203" pitchFamily="34" charset="0"/>
                <a:cs typeface="B Nazanin" panose="00000400000000000000" pitchFamily="2" charset="-78"/>
              </a:rPr>
              <a:t>شده است.</a:t>
            </a:r>
          </a:p>
          <a:p>
            <a:pPr algn="r" rtl="1"/>
            <a:r>
              <a:rPr lang="fa-IR" sz="2000">
                <a:latin typeface="Gill Sans MT" panose="020B0502020104020203" pitchFamily="34" charset="0"/>
                <a:cs typeface="B Nazanin" panose="00000400000000000000" pitchFamily="2" charset="-78"/>
              </a:rPr>
              <a:t>در حالت کلی در جاوا، هنگام صدا زدن هر متد، ابتدا بررسی میشود که متد در کلاس فرزند وجود داشته باشد. اگر وجود داشت، اجرا میشود و در غیر این صورت به سراغ کلاس پدر رفته و همین فرآیند را برای کلاس پدر نیز تکرار میکند.</a:t>
            </a:r>
            <a:endParaRPr lang="en-US" sz="200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کلاس های انتزاعی</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1353300" y="1054632"/>
            <a:ext cx="7070700" cy="2554545"/>
          </a:xfrm>
          <a:prstGeom prst="rect">
            <a:avLst/>
          </a:prstGeom>
          <a:noFill/>
        </p:spPr>
        <p:txBody>
          <a:bodyPr wrap="square" rtlCol="0">
            <a:spAutoFit/>
          </a:bodyPr>
          <a:lstStyle/>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کلاس انتزاعی، کلاسی است که بخشی از بدنه ی آن تعریف نشده است و کلاس </a:t>
            </a:r>
            <a:r>
              <a:rPr lang="fa-IR" sz="2000" err="1">
                <a:latin typeface="Gill Sans MT" panose="020B0502020104020203" pitchFamily="34" charset="0"/>
                <a:cs typeface="B Nazanin" panose="00000400000000000000" pitchFamily="2" charset="-78"/>
              </a:rPr>
              <a:t>هایی</a:t>
            </a:r>
            <a:r>
              <a:rPr lang="fa-IR" sz="2000">
                <a:latin typeface="Gill Sans MT" panose="020B0502020104020203" pitchFamily="34" charset="0"/>
                <a:cs typeface="B Nazanin" panose="00000400000000000000" pitchFamily="2" charset="-78"/>
              </a:rPr>
              <a:t> که از آن ارث میبرند ملزم به تکمیل متدهای انتزاعی آن هستند. </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برای تعریف کلاس به شکل انتزاعی، در هنگام تعریف کلاس باید از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 </a:t>
            </a:r>
            <a:r>
              <a:rPr lang="en-US" sz="2000">
                <a:latin typeface="Gill Sans MT" panose="020B0502020104020203" pitchFamily="34" charset="0"/>
                <a:cs typeface="B Nazanin" panose="00000400000000000000" pitchFamily="2" charset="-78"/>
              </a:rPr>
              <a:t>abstract</a:t>
            </a:r>
            <a:r>
              <a:rPr lang="fa-IR" sz="2000">
                <a:latin typeface="Gill Sans MT" panose="020B0502020104020203" pitchFamily="34" charset="0"/>
                <a:cs typeface="B Nazanin" panose="00000400000000000000" pitchFamily="2" charset="-78"/>
              </a:rPr>
              <a:t> استفاده کنیم به طور مثال:</a:t>
            </a:r>
            <a:endParaRPr lang="en-US" sz="2000">
              <a:latin typeface="Gill Sans MT" panose="020B0502020104020203" pitchFamily="34" charset="0"/>
              <a:cs typeface="B Nazanin" panose="00000400000000000000" pitchFamily="2" charset="-78"/>
            </a:endParaRPr>
          </a:p>
          <a:p>
            <a:pPr rtl="1"/>
            <a:r>
              <a:rPr lang="en-US" sz="2000">
                <a:latin typeface="Gill Sans MT" panose="020B0502020104020203" pitchFamily="34" charset="0"/>
                <a:cs typeface="B Nazanin" panose="00000400000000000000" pitchFamily="2" charset="-78"/>
              </a:rPr>
              <a:t>public abstract class </a:t>
            </a:r>
            <a:r>
              <a:rPr lang="en-US" sz="2000" err="1">
                <a:latin typeface="Gill Sans MT" panose="020B0502020104020203" pitchFamily="34" charset="0"/>
                <a:cs typeface="B Nazanin" panose="00000400000000000000" pitchFamily="2" charset="-78"/>
              </a:rPr>
              <a:t>ClassName</a:t>
            </a:r>
            <a:r>
              <a:rPr lang="en-US" sz="2000">
                <a:latin typeface="Gill Sans MT" panose="020B0502020104020203" pitchFamily="34" charset="0"/>
                <a:cs typeface="B Nazanin" panose="00000400000000000000" pitchFamily="2" charset="-78"/>
              </a:rPr>
              <a:t>{…}</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همچنین در ابتدای تعریف متدهای مورد نظر که باید توسط کلاسهای فرزند </a:t>
            </a:r>
            <a:r>
              <a:rPr lang="en-US" sz="2000">
                <a:latin typeface="Gill Sans MT" panose="020B0502020104020203" pitchFamily="34" charset="0"/>
                <a:cs typeface="B Nazanin" panose="00000400000000000000" pitchFamily="2" charset="-78"/>
              </a:rPr>
              <a:t>override </a:t>
            </a:r>
            <a:r>
              <a:rPr lang="fa-IR" sz="2000">
                <a:latin typeface="Gill Sans MT" panose="020B0502020104020203" pitchFamily="34" charset="0"/>
                <a:cs typeface="B Nazanin" panose="00000400000000000000" pitchFamily="2" charset="-78"/>
              </a:rPr>
              <a:t>شوند نیز، باید از این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استفاده کرد.</a:t>
            </a:r>
          </a:p>
          <a:p>
            <a:pPr rtl="1"/>
            <a:r>
              <a:rPr lang="en-US" sz="2000">
                <a:latin typeface="Gill Sans MT" panose="020B0502020104020203" pitchFamily="34" charset="0"/>
                <a:cs typeface="B Nazanin" panose="00000400000000000000" pitchFamily="2" charset="-78"/>
              </a:rPr>
              <a:t>public abstract void </a:t>
            </a:r>
            <a:r>
              <a:rPr lang="en-US" sz="2000" err="1">
                <a:latin typeface="Gill Sans MT" panose="020B0502020104020203" pitchFamily="34" charset="0"/>
                <a:cs typeface="B Nazanin" panose="00000400000000000000" pitchFamily="2" charset="-78"/>
              </a:rPr>
              <a:t>methodName</a:t>
            </a:r>
            <a:r>
              <a:rPr lang="en-US" sz="2000">
                <a:latin typeface="Gill Sans MT" panose="020B0502020104020203" pitchFamily="34" charset="0"/>
                <a:cs typeface="B Nazanin" panose="00000400000000000000" pitchFamily="2" charset="-78"/>
              </a:rPr>
              <a:t>;</a:t>
            </a: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1E3DAF-DDDC-91B9-E30F-B3905316CB44}"/>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2A4C946-9B89-99B0-97EF-3FCF43AB4CA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کلاس های انتزاعی</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A120856-C7D2-C0A1-9B86-AFC803DF9649}"/>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4680AF9-F57D-F86F-9F33-11ED8E265A8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DE906E1-26B2-B9B8-23D8-865D1BBA6B64}"/>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D6C281D-0DFF-043A-8128-464D016A454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B7B456B-56B7-D66A-543B-57ECFF9167D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8ECF2C1-063E-B71E-29A3-BFDF21C240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9279363-4FBE-7F23-B985-056C66003F9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1ABF25D-B097-AC69-4442-5910EA44936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CDEF278-C1C1-8D4A-FB77-AC62885E893E}"/>
              </a:ext>
            </a:extLst>
          </p:cNvPr>
          <p:cNvSpPr txBox="1"/>
          <p:nvPr/>
        </p:nvSpPr>
        <p:spPr>
          <a:xfrm>
            <a:off x="1353300" y="1054632"/>
            <a:ext cx="7070700" cy="2862322"/>
          </a:xfrm>
          <a:prstGeom prst="rect">
            <a:avLst/>
          </a:prstGeom>
          <a:noFill/>
        </p:spPr>
        <p:txBody>
          <a:bodyPr wrap="square" rtlCol="0">
            <a:spAutoFit/>
          </a:bodyPr>
          <a:lstStyle/>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برای متدهای انتزاعی، بدنه ای تعریف نمیشود. پس از تعریف ورودی های متد در پرانتز، دستور با علامت سمی </a:t>
            </a:r>
            <a:r>
              <a:rPr lang="fa-IR" sz="2000" err="1">
                <a:latin typeface="Gill Sans MT" panose="020B0502020104020203" pitchFamily="34" charset="0"/>
                <a:cs typeface="B Nazanin" panose="00000400000000000000" pitchFamily="2" charset="-78"/>
              </a:rPr>
              <a:t>کالن</a:t>
            </a:r>
            <a:r>
              <a:rPr lang="fa-IR" sz="2000">
                <a:latin typeface="Gill Sans MT" panose="020B0502020104020203" pitchFamily="34" charset="0"/>
                <a:cs typeface="B Nazanin" panose="00000400000000000000" pitchFamily="2" charset="-78"/>
              </a:rPr>
              <a:t> به پایان میرسد و نمیتوان برای آن بدنهای تعریف کرد. </a:t>
            </a:r>
          </a:p>
          <a:p>
            <a:pPr marL="342900" indent="-342900" algn="r" rtl="1">
              <a:buFont typeface="Arial" panose="020B0604020202020204" pitchFamily="34" charset="0"/>
              <a:buChar char="•"/>
            </a:pPr>
            <a:r>
              <a:rPr lang="fa-IR" sz="2000" err="1">
                <a:latin typeface="Gill Sans MT" panose="020B0502020104020203" pitchFamily="34" charset="0"/>
                <a:cs typeface="B Nazanin" panose="00000400000000000000" pitchFamily="2" charset="-78"/>
              </a:rPr>
              <a:t>ارثبری</a:t>
            </a:r>
            <a:r>
              <a:rPr lang="fa-IR" sz="2000">
                <a:latin typeface="Gill Sans MT" panose="020B0502020104020203" pitchFamily="34" charset="0"/>
                <a:cs typeface="B Nazanin" panose="00000400000000000000" pitchFamily="2" charset="-78"/>
              </a:rPr>
              <a:t> از کلاس انتزاعی نیز تفاوتی با دیگر کلاس ها ندارد و با استفاده از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 </a:t>
            </a:r>
            <a:r>
              <a:rPr lang="en-US" sz="2000">
                <a:latin typeface="Gill Sans MT" panose="020B0502020104020203" pitchFamily="34" charset="0"/>
                <a:cs typeface="B Nazanin" panose="00000400000000000000" pitchFamily="2" charset="-78"/>
              </a:rPr>
              <a:t>extends</a:t>
            </a:r>
            <a:r>
              <a:rPr lang="fa-IR" sz="2000">
                <a:latin typeface="Gill Sans MT" panose="020B0502020104020203" pitchFamily="34" charset="0"/>
                <a:cs typeface="B Nazanin" panose="00000400000000000000" pitchFamily="2" charset="-78"/>
              </a:rPr>
              <a:t> انجام میگردد:</a:t>
            </a:r>
          </a:p>
          <a:p>
            <a:r>
              <a:rPr lang="en-US" sz="2000">
                <a:latin typeface="Gill Sans MT" panose="020B0502020104020203" pitchFamily="34" charset="0"/>
                <a:cs typeface="B Nazanin" panose="00000400000000000000" pitchFamily="2" charset="-78"/>
              </a:rPr>
              <a:t>class  </a:t>
            </a:r>
            <a:r>
              <a:rPr lang="en-US" sz="2000" err="1">
                <a:latin typeface="Gill Sans MT" panose="020B0502020104020203" pitchFamily="34" charset="0"/>
                <a:cs typeface="B Nazanin" panose="00000400000000000000" pitchFamily="2" charset="-78"/>
              </a:rPr>
              <a:t>ClassChild</a:t>
            </a:r>
            <a:r>
              <a:rPr lang="en-US" sz="2000">
                <a:latin typeface="Gill Sans MT" panose="020B0502020104020203" pitchFamily="34" charset="0"/>
                <a:cs typeface="B Nazanin" panose="00000400000000000000" pitchFamily="2" charset="-78"/>
              </a:rPr>
              <a:t> extends </a:t>
            </a:r>
            <a:r>
              <a:rPr lang="en-US" sz="2000" err="1">
                <a:latin typeface="Gill Sans MT" panose="020B0502020104020203" pitchFamily="34" charset="0"/>
                <a:cs typeface="B Nazanin" panose="00000400000000000000" pitchFamily="2" charset="-78"/>
              </a:rPr>
              <a:t>ClassParent</a:t>
            </a:r>
            <a:r>
              <a:rPr lang="en-US" sz="2000">
                <a:latin typeface="Gill Sans MT" panose="020B0502020104020203" pitchFamily="34" charset="0"/>
                <a:cs typeface="B Nazanin" panose="00000400000000000000" pitchFamily="2" charset="-78"/>
              </a:rPr>
              <a:t>{…}</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همچنین دقت کنید که نمیتوان شی</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ای از یک کلاس انتزاعی ساخت. به این دلیل که کلاس های انتزاعی اشاره به مفاهیمی دارند که در کلاس انتزاعی تعریف درستی از آنها قابل ارائه نیست و اما فرزندان این کلاس امکان ارائه تعریف را دارند.</a:t>
            </a:r>
            <a:endParaRPr lang="en-US" sz="200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4082666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688B76D-7DAA-9C6D-431E-A917DA782CE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082DDBD-8A91-E89A-B116-25254A04338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کلاس های انتزاعی</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B1FFDBCC-F690-BC2C-8DDD-F16D3A7DA79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B9ADA87-4306-716D-F02F-66BD62957A8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2A60FDC-95BE-2F7A-10BD-F6FEFAAC111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A6E8C25-F833-0935-D03E-B0B32D05CA6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A673E5B3-EA91-245B-6E99-BA518CC8B1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0142EC2-8E06-EFA3-BBDB-293139529CA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AA820C5-DF02-B40E-A126-873DE2FB6E0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240342E-D452-FE57-2EAF-5485D557C446}"/>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BE82BB1-8DE1-B14D-6DFB-D958B37B0CBF}"/>
              </a:ext>
            </a:extLst>
          </p:cNvPr>
          <p:cNvSpPr txBox="1"/>
          <p:nvPr/>
        </p:nvSpPr>
        <p:spPr>
          <a:xfrm>
            <a:off x="1353300" y="1054632"/>
            <a:ext cx="7070700" cy="1323439"/>
          </a:xfrm>
          <a:prstGeom prst="rect">
            <a:avLst/>
          </a:prstGeom>
          <a:noFill/>
        </p:spPr>
        <p:txBody>
          <a:bodyPr wrap="square" rtlCol="0">
            <a:spAutoFit/>
          </a:bodyPr>
          <a:lstStyle/>
          <a:p>
            <a:pPr marL="342900" indent="-342900" algn="r" rtl="1">
              <a:buFont typeface="Arial" panose="020B0604020202020204" pitchFamily="34" charset="0"/>
              <a:buChar char="•"/>
            </a:pPr>
            <a:r>
              <a:rPr lang="fa-IR" sz="2000">
                <a:cs typeface="B Nazanin" panose="00000400000000000000" pitchFamily="2" charset="-78"/>
              </a:rPr>
              <a:t>کاربرد کلاس</a:t>
            </a:r>
            <a:r>
              <a:rPr lang="en-US" sz="2000">
                <a:cs typeface="B Nazanin" panose="00000400000000000000" pitchFamily="2" charset="-78"/>
              </a:rPr>
              <a:t> </a:t>
            </a:r>
            <a:r>
              <a:rPr lang="fa-IR" sz="2000">
                <a:cs typeface="B Nazanin" panose="00000400000000000000" pitchFamily="2" charset="-78"/>
              </a:rPr>
              <a:t>های انتزاعی، استفاده</a:t>
            </a:r>
            <a:r>
              <a:rPr lang="en-US" sz="2000">
                <a:cs typeface="B Nazanin" panose="00000400000000000000" pitchFamily="2" charset="-78"/>
              </a:rPr>
              <a:t> </a:t>
            </a:r>
            <a:r>
              <a:rPr lang="fa-IR" sz="2000">
                <a:cs typeface="B Nazanin" panose="00000400000000000000" pitchFamily="2" charset="-78"/>
              </a:rPr>
              <a:t>ی آنها در </a:t>
            </a:r>
            <a:r>
              <a:rPr lang="fa-IR" sz="2000" err="1">
                <a:cs typeface="B Nazanin" panose="00000400000000000000" pitchFamily="2" charset="-78"/>
              </a:rPr>
              <a:t>چندریختی</a:t>
            </a:r>
            <a:r>
              <a:rPr lang="fa-IR" sz="2000">
                <a:cs typeface="B Nazanin" panose="00000400000000000000" pitchFamily="2" charset="-78"/>
              </a:rPr>
              <a:t> ها است. به طور مثال میتوان یک لیست ساخت که از همه کلاس </a:t>
            </a:r>
            <a:r>
              <a:rPr lang="fa-IR" sz="2000" err="1">
                <a:cs typeface="B Nazanin" panose="00000400000000000000" pitchFamily="2" charset="-78"/>
              </a:rPr>
              <a:t>هایی</a:t>
            </a:r>
            <a:r>
              <a:rPr lang="fa-IR" sz="2000">
                <a:cs typeface="B Nazanin" panose="00000400000000000000" pitchFamily="2" charset="-78"/>
              </a:rPr>
              <a:t> که از کلاس انتزاعی ما ارث میبرند در آن لیست وجود داشته باشد و تایپ لیست را برابر همان کلاس انتزاعی خود قرار میدهیم.</a:t>
            </a:r>
            <a:endParaRPr lang="en-US" sz="200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417616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1C20D7-981F-14AC-3794-A76911A77D5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8B8614D-376C-2CF6-77D4-1D781435D20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معرفی </a:t>
            </a:r>
            <a:r>
              <a:rPr lang="en-US">
                <a:solidFill>
                  <a:srgbClr val="C39113"/>
                </a:solidFill>
                <a:latin typeface="Gill Sans MT" panose="020B0502020104020203" pitchFamily="34" charset="0"/>
                <a:cs typeface="B Roya" panose="00000400000000000000" pitchFamily="2" charset="-78"/>
              </a:rPr>
              <a:t>Diamond Problem</a:t>
            </a:r>
            <a:endParaRPr lang="fa-I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9E8C508E-F293-1E2D-000C-1ADCC8D0D7F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897D1F8A-90F6-F8DD-B8E9-F1C93D5C571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7EB48BF-F115-8B1E-D066-A21092DADD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F941F84-6C2E-8C8B-C4D0-65C499F0A56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1D604D9C-D817-C0A3-DE5E-F41292B9CCF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D381EB2-91A3-7491-E904-E6C425CC7F5B}"/>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8ECC6FF-191F-8FD3-758D-1154DD89B62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1E16175F-8629-F570-03BC-BFCBE739C0C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B8662FE6-CA49-211B-5EC9-A51A8BDB0170}"/>
              </a:ext>
            </a:extLst>
          </p:cNvPr>
          <p:cNvSpPr txBox="1"/>
          <p:nvPr/>
        </p:nvSpPr>
        <p:spPr>
          <a:xfrm>
            <a:off x="1353300" y="1054632"/>
            <a:ext cx="7070700" cy="1631216"/>
          </a:xfrm>
          <a:prstGeom prst="rect">
            <a:avLst/>
          </a:prstGeom>
          <a:noFill/>
        </p:spPr>
        <p:txBody>
          <a:bodyPr wrap="square" rtlCol="0">
            <a:spAutoFit/>
          </a:bodyPr>
          <a:lstStyle/>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گاهی اوقات، بسته به طراحی مورد نیاز در برنامه، ممکن است نیاز به </a:t>
            </a:r>
            <a:r>
              <a:rPr lang="fa-IR" sz="2000" err="1">
                <a:latin typeface="Gill Sans MT" panose="020B0502020104020203" pitchFamily="34" charset="0"/>
                <a:cs typeface="B Nazanin" panose="00000400000000000000" pitchFamily="2" charset="-78"/>
              </a:rPr>
              <a:t>کلاسهایی</a:t>
            </a:r>
            <a:r>
              <a:rPr lang="fa-IR" sz="2000">
                <a:latin typeface="Gill Sans MT" panose="020B0502020104020203" pitchFamily="34" charset="0"/>
                <a:cs typeface="B Nazanin" panose="00000400000000000000" pitchFamily="2" charset="-78"/>
              </a:rPr>
              <a:t> داشته باشیم که ویژگیهای مشترکی را با بیش از یک دسته از دیگر کلاس ها داشته باشند؛ برای اینکار شاید در نگاه نخست اینطور به نظر برسد که کلاس مورد نظر میتواند بیش از یک والد داشته باشد، اما به دلیل وجود چالشی معروف به </a:t>
            </a:r>
            <a:r>
              <a:rPr lang="en-US" sz="2000">
                <a:latin typeface="Gill Sans MT" panose="020B0502020104020203" pitchFamily="34" charset="0"/>
                <a:cs typeface="B Nazanin" panose="00000400000000000000" pitchFamily="2" charset="-78"/>
              </a:rPr>
              <a:t>Diamond Problem</a:t>
            </a:r>
            <a:r>
              <a:rPr lang="fa-IR" sz="2000">
                <a:latin typeface="Gill Sans MT" panose="020B0502020104020203" pitchFamily="34" charset="0"/>
                <a:cs typeface="B Nazanin" panose="00000400000000000000" pitchFamily="2" charset="-78"/>
              </a:rPr>
              <a:t> یک کلاس نباید بیش از یک کلاس والد داشته باشد.</a:t>
            </a:r>
          </a:p>
        </p:txBody>
      </p:sp>
    </p:spTree>
    <p:extLst>
      <p:ext uri="{BB962C8B-B14F-4D97-AF65-F5344CB8AC3E}">
        <p14:creationId xmlns:p14="http://schemas.microsoft.com/office/powerpoint/2010/main" val="3510271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7559267-9A93-13DA-6D31-940B880624C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D9B81B9-243F-C39C-EB3E-44337644D52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معرفی </a:t>
            </a:r>
            <a:r>
              <a:rPr lang="en-US">
                <a:solidFill>
                  <a:srgbClr val="C39113"/>
                </a:solidFill>
                <a:latin typeface="Gill Sans MT" panose="020B0502020104020203" pitchFamily="34" charset="0"/>
                <a:cs typeface="B Roya" panose="00000400000000000000" pitchFamily="2" charset="-78"/>
              </a:rPr>
              <a:t>Diamond Problem</a:t>
            </a:r>
            <a:endParaRPr lang="fa-I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A4BD248A-F977-DF2B-5B94-B5FF81591F6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6324FEB3-69AC-7AE1-860D-83FAC3CE34DB}"/>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49EB89E-193D-D2F5-CBD3-0C2281B7971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BF73BDC-E4D0-ED2B-80FE-709EE3C15A6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9ED0E96-37F6-42CA-1944-6B6FB942415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1BE959D-7341-C664-F826-0FAEF07189F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785C965-53D1-971F-CB17-CD71F0AC263F}"/>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2012AB-C1B6-37B6-FC02-C57E3D8BD4D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56F0AB26-22C4-B385-C183-2688C8BA5DFA}"/>
              </a:ext>
            </a:extLst>
          </p:cNvPr>
          <p:cNvSpPr txBox="1"/>
          <p:nvPr/>
        </p:nvSpPr>
        <p:spPr>
          <a:xfrm>
            <a:off x="1353300" y="1054632"/>
            <a:ext cx="7070700" cy="2554545"/>
          </a:xfrm>
          <a:prstGeom prst="rect">
            <a:avLst/>
          </a:prstGeom>
          <a:noFill/>
        </p:spPr>
        <p:txBody>
          <a:bodyPr wrap="square" rtlCol="0">
            <a:spAutoFit/>
          </a:bodyPr>
          <a:lstStyle/>
          <a:p>
            <a:pPr marL="347472" marR="0" indent="-347472" algn="r" rtl="1">
              <a:buClr>
                <a:srgbClr val="000000"/>
              </a:buClr>
              <a:buSzPts val="2000"/>
              <a:buFont typeface="Arial" panose="020B0604020202020204" pitchFamily="34" charset="0"/>
              <a:buChar char="•"/>
            </a:pPr>
            <a:r>
              <a:rPr lang="fa-IR" sz="2000" b="0" i="0">
                <a:solidFill>
                  <a:srgbClr val="000000"/>
                </a:solidFill>
                <a:effectLst/>
                <a:latin typeface="Gill Sans MT" panose="020B0502020104020203" pitchFamily="34" charset="0"/>
                <a:ea typeface="Arial" panose="020B0604020202020204" pitchFamily="34" charset="0"/>
                <a:cs typeface="B Nazanin" panose="00000400000000000000" pitchFamily="2" charset="-78"/>
              </a:rPr>
              <a:t>همانطور که میدانید، در هنگامی که </a:t>
            </a:r>
            <a:r>
              <a:rPr lang="fa-IR" sz="2000" b="0" i="0" err="1">
                <a:solidFill>
                  <a:srgbClr val="000000"/>
                </a:solidFill>
                <a:effectLst/>
                <a:latin typeface="Gill Sans MT" panose="020B0502020104020203" pitchFamily="34" charset="0"/>
                <a:ea typeface="Arial" panose="020B0604020202020204" pitchFamily="34" charset="0"/>
                <a:cs typeface="B Nazanin" panose="00000400000000000000" pitchFamily="2" charset="-78"/>
              </a:rPr>
              <a:t>متدی</a:t>
            </a:r>
            <a:r>
              <a:rPr lang="fa-IR" sz="2000" b="0" i="0">
                <a:solidFill>
                  <a:srgbClr val="000000"/>
                </a:solidFill>
                <a:effectLst/>
                <a:latin typeface="Gill Sans MT" panose="020B0502020104020203" pitchFamily="34" charset="0"/>
                <a:ea typeface="Arial" panose="020B0604020202020204" pitchFamily="34" charset="0"/>
                <a:cs typeface="B Nazanin" panose="00000400000000000000" pitchFamily="2" charset="-78"/>
              </a:rPr>
              <a:t> از یک </a:t>
            </a:r>
            <a:r>
              <a:rPr lang="fa-IR" sz="2000" b="0" i="0" err="1">
                <a:solidFill>
                  <a:srgbClr val="000000"/>
                </a:solidFill>
                <a:effectLst/>
                <a:latin typeface="Gill Sans MT" panose="020B0502020104020203" pitchFamily="34" charset="0"/>
                <a:ea typeface="Arial" panose="020B0604020202020204" pitchFamily="34" charset="0"/>
                <a:cs typeface="B Nazanin" panose="00000400000000000000" pitchFamily="2" charset="-78"/>
              </a:rPr>
              <a:t>شیء</a:t>
            </a:r>
            <a:r>
              <a:rPr lang="fa-IR" sz="2000" b="0" i="0">
                <a:solidFill>
                  <a:srgbClr val="000000"/>
                </a:solidFill>
                <a:effectLst/>
                <a:latin typeface="Gill Sans MT" panose="020B0502020104020203" pitchFamily="34" charset="0"/>
                <a:ea typeface="Arial" panose="020B0604020202020204" pitchFamily="34" charset="0"/>
                <a:cs typeface="B Nazanin" panose="00000400000000000000" pitchFamily="2" charset="-78"/>
              </a:rPr>
              <a:t> را فراخوانی میکنیم، مفسر جاوا ابتدا به بررسی وجود متد در کلاس سازنده ی آن شی میپردازد و در صورتی که متد مورد نظر در آن موجود نباشد، به سراغ کلاس والد رفته همین روند را برای کلاس والد انجام میدهد تا به کلاسی برسد که شامل تعریف متد مورد نظر باشد. حال در صورت وجود بیش از یک والد، ممکن است متد مورد نظر در هر دو والد تعریف شده باشد و در جاوا نمیتوان </a:t>
            </a:r>
            <a:r>
              <a:rPr lang="fa-IR" sz="2000" b="0" i="0" err="1">
                <a:solidFill>
                  <a:srgbClr val="000000"/>
                </a:solidFill>
                <a:effectLst/>
                <a:latin typeface="Gill Sans MT" panose="020B0502020104020203" pitchFamily="34" charset="0"/>
                <a:ea typeface="Arial" panose="020B0604020202020204" pitchFamily="34" charset="0"/>
                <a:cs typeface="B Nazanin" panose="00000400000000000000" pitchFamily="2" charset="-78"/>
              </a:rPr>
              <a:t>اولویتی</a:t>
            </a:r>
            <a:r>
              <a:rPr lang="fa-IR" sz="2000" b="0" i="0">
                <a:solidFill>
                  <a:srgbClr val="000000"/>
                </a:solidFill>
                <a:effectLst/>
                <a:latin typeface="Gill Sans MT" panose="020B0502020104020203" pitchFamily="34" charset="0"/>
                <a:ea typeface="Arial" panose="020B0604020202020204" pitchFamily="34" charset="0"/>
                <a:cs typeface="B Nazanin" panose="00000400000000000000" pitchFamily="2" charset="-78"/>
              </a:rPr>
              <a:t> برای آن در نظر گرفت که متد فراخوانی شده بر اساس کدام تعریف اجرا شود، بنابراین نمیتوان بیش از یک والد برای یک کلاس در جاوا تعریف کرد.</a:t>
            </a:r>
            <a:endParaRPr lang="en-US" sz="2000">
              <a:effectLst/>
              <a:cs typeface="B Nazanin" panose="00000400000000000000" pitchFamily="2" charset="-78"/>
            </a:endParaRPr>
          </a:p>
        </p:txBody>
      </p:sp>
    </p:spTree>
    <p:extLst>
      <p:ext uri="{BB962C8B-B14F-4D97-AF65-F5344CB8AC3E}">
        <p14:creationId xmlns:p14="http://schemas.microsoft.com/office/powerpoint/2010/main" val="370750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5D4A8F8-F84D-5953-D533-AB5838BA2CB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C79F1C5-40E6-C1A2-23E0-651F8B2C12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معرفی </a:t>
            </a:r>
            <a:r>
              <a:rPr lang="en-US">
                <a:solidFill>
                  <a:srgbClr val="C39113"/>
                </a:solidFill>
                <a:latin typeface="Gill Sans MT" panose="020B0502020104020203" pitchFamily="34" charset="0"/>
                <a:cs typeface="B Roya" panose="00000400000000000000" pitchFamily="2" charset="-78"/>
              </a:rPr>
              <a:t>Diamond Problem</a:t>
            </a:r>
            <a:endParaRPr lang="fa-I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18FA7523-E528-AD01-84FB-5B27E415C455}"/>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6B44BCA9-1E14-0469-FC08-5B9B362DD0D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AD8CF23-8382-D9E6-39F9-156675F3A18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B65E11D-A06F-A42C-D06F-5CCD08A412E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572023C-6973-222E-5D85-5B06953F40B8}"/>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40E6048C-850E-86FA-9969-415E5D1D075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A7A1897-C081-7B5F-F641-4441C352189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08AAE09-BAAB-6B52-55C7-BB16755D697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F055754-D08A-58F3-9B9B-A0DAE95AEDDF}"/>
              </a:ext>
            </a:extLst>
          </p:cNvPr>
          <p:cNvPicPr>
            <a:picLocks noChangeAspect="1"/>
          </p:cNvPicPr>
          <p:nvPr/>
        </p:nvPicPr>
        <p:blipFill>
          <a:blip r:embed="rId3"/>
          <a:stretch>
            <a:fillRect/>
          </a:stretch>
        </p:blipFill>
        <p:spPr>
          <a:xfrm>
            <a:off x="2731081" y="1122850"/>
            <a:ext cx="3681838" cy="2904307"/>
          </a:xfrm>
          <a:prstGeom prst="rect">
            <a:avLst/>
          </a:prstGeom>
        </p:spPr>
      </p:pic>
    </p:spTree>
    <p:extLst>
      <p:ext uri="{BB962C8B-B14F-4D97-AF65-F5344CB8AC3E}">
        <p14:creationId xmlns:p14="http://schemas.microsoft.com/office/powerpoint/2010/main" val="293419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11134D2A-F7C9-53A6-A365-C860E132639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C469F4B-52D3-4D04-20E7-A030288A457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err="1">
                <a:solidFill>
                  <a:srgbClr val="C39113"/>
                </a:solidFill>
                <a:latin typeface="Gill Sans MT" panose="020B0502020104020203" pitchFamily="34" charset="0"/>
                <a:cs typeface="B Roya" panose="00000400000000000000" pitchFamily="2" charset="-78"/>
              </a:rPr>
              <a:t>اینترفیس</a:t>
            </a:r>
            <a:r>
              <a:rPr lang="fa-IR">
                <a:solidFill>
                  <a:srgbClr val="C39113"/>
                </a:solidFill>
                <a:latin typeface="Gill Sans MT" panose="020B0502020104020203" pitchFamily="34" charset="0"/>
                <a:cs typeface="B Roya" panose="00000400000000000000" pitchFamily="2" charset="-78"/>
              </a:rPr>
              <a:t> ها در جاوا</a:t>
            </a:r>
          </a:p>
        </p:txBody>
      </p:sp>
      <p:grpSp>
        <p:nvGrpSpPr>
          <p:cNvPr id="1534" name="Google Shape;1534;p39">
            <a:extLst>
              <a:ext uri="{FF2B5EF4-FFF2-40B4-BE49-F238E27FC236}">
                <a16:creationId xmlns:a16="http://schemas.microsoft.com/office/drawing/2014/main" id="{516C623D-4F95-E0ED-B3E8-5C68A09FF08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1279B5C-9E35-E76E-97ED-5F835308950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CD0DB58-F5F0-2B25-A137-A0F4E245F01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85E04E0-8C65-17D7-12B3-B4CBC0328F8A}"/>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5630CF4-E620-5301-D889-57CBA606FEEE}"/>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2C4C414-2E33-2A2C-4529-C0D90AE8D6B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6E42615-6E3B-527F-82BD-143EA7FCA2E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D766929-B357-C524-30B3-F0DC4BAF8CF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38EF5403-1E36-AC66-4800-FA08A8E3BB61}"/>
              </a:ext>
            </a:extLst>
          </p:cNvPr>
          <p:cNvSpPr txBox="1"/>
          <p:nvPr/>
        </p:nvSpPr>
        <p:spPr>
          <a:xfrm>
            <a:off x="1226288" y="1054632"/>
            <a:ext cx="7197712" cy="2862322"/>
          </a:xfrm>
          <a:prstGeom prst="rect">
            <a:avLst/>
          </a:prstGeom>
          <a:noFill/>
        </p:spPr>
        <p:txBody>
          <a:bodyPr wrap="square" rtlCol="0">
            <a:spAutoFit/>
          </a:bodyPr>
          <a:lstStyle/>
          <a:p>
            <a:pPr marL="347472" marR="0" indent="-347472" algn="r" rtl="1">
              <a:buClr>
                <a:srgbClr val="000000"/>
              </a:buClr>
              <a:buSzPts val="2000"/>
              <a:buFont typeface="Arial" panose="020B0604020202020204" pitchFamily="34" charset="0"/>
              <a:buChar char="•"/>
            </a:pPr>
            <a:r>
              <a:rPr lang="fa-IR" sz="2000" err="1">
                <a:latin typeface="Gill Sans MT" panose="020B0502020104020203" pitchFamily="34" charset="0"/>
                <a:cs typeface="B Nazanin" panose="00000400000000000000" pitchFamily="2" charset="-78"/>
              </a:rPr>
              <a:t>اینترفیس</a:t>
            </a:r>
            <a:r>
              <a:rPr lang="fa-IR" sz="2000">
                <a:latin typeface="Gill Sans MT" panose="020B0502020104020203" pitchFamily="34" charset="0"/>
                <a:cs typeface="B Nazanin" panose="00000400000000000000" pitchFamily="2" charset="-78"/>
              </a:rPr>
              <a:t> مفهومی مشابه کلاس است، با این تفاوت که نمیتوان برای متد های آن بدنهای تعریف کرد و به نوعی، یک قرارداد برای تعریف کلاس </a:t>
            </a:r>
            <a:r>
              <a:rPr lang="fa-IR" sz="2000" err="1">
                <a:latin typeface="Gill Sans MT" panose="020B0502020104020203" pitchFamily="34" charset="0"/>
                <a:cs typeface="B Nazanin" panose="00000400000000000000" pitchFamily="2" charset="-78"/>
              </a:rPr>
              <a:t>هایی</a:t>
            </a:r>
            <a:r>
              <a:rPr lang="fa-IR" sz="2000">
                <a:latin typeface="Gill Sans MT" panose="020B0502020104020203" pitchFamily="34" charset="0"/>
                <a:cs typeface="B Nazanin" panose="00000400000000000000" pitchFamily="2" charset="-78"/>
              </a:rPr>
              <a:t> با ویژگیهای مشترک است.</a:t>
            </a:r>
          </a:p>
          <a:p>
            <a:pPr marL="347472" marR="0" indent="-347472" algn="r" rtl="1">
              <a:buClr>
                <a:srgbClr val="000000"/>
              </a:buClr>
              <a:buSzPts val="2000"/>
              <a:buFont typeface="Arial" panose="020B0604020202020204" pitchFamily="34" charset="0"/>
              <a:buChar char="•"/>
            </a:pPr>
            <a:r>
              <a:rPr lang="fa-IR" sz="2000">
                <a:latin typeface="Gill Sans MT" panose="020B0502020104020203" pitchFamily="34" charset="0"/>
                <a:cs typeface="B Nazanin" panose="00000400000000000000" pitchFamily="2" charset="-78"/>
              </a:rPr>
              <a:t>برای تعریف مفهوم گفته شده، از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a:t>
            </a:r>
            <a:r>
              <a:rPr lang="en-US" sz="2000">
                <a:latin typeface="Gill Sans MT" panose="020B0502020104020203" pitchFamily="34" charset="0"/>
                <a:cs typeface="B Nazanin" panose="00000400000000000000" pitchFamily="2" charset="-78"/>
              </a:rPr>
              <a:t>interface</a:t>
            </a:r>
            <a:r>
              <a:rPr lang="fa-IR" sz="2000">
                <a:latin typeface="Gill Sans MT" panose="020B0502020104020203" pitchFamily="34" charset="0"/>
                <a:cs typeface="B Nazanin" panose="00000400000000000000" pitchFamily="2" charset="-78"/>
              </a:rPr>
              <a:t> استفاده میگردد:</a:t>
            </a:r>
          </a:p>
          <a:p>
            <a:pPr marR="0" algn="l">
              <a:buClr>
                <a:srgbClr val="000000"/>
              </a:buClr>
              <a:buSzPts val="2000"/>
            </a:pPr>
            <a:r>
              <a:rPr lang="en-US" sz="2000">
                <a:latin typeface="Gill Sans MT" panose="020B0502020104020203" pitchFamily="34" charset="0"/>
                <a:cs typeface="B Nazanin" panose="00000400000000000000" pitchFamily="2" charset="-78"/>
              </a:rPr>
              <a:t>public interface </a:t>
            </a:r>
            <a:r>
              <a:rPr lang="en-US" sz="2000" err="1">
                <a:latin typeface="Gill Sans MT" panose="020B0502020104020203" pitchFamily="34" charset="0"/>
                <a:cs typeface="B Nazanin" panose="00000400000000000000" pitchFamily="2" charset="-78"/>
              </a:rPr>
              <a:t>InterfaceName</a:t>
            </a:r>
            <a:r>
              <a:rPr lang="en-US" sz="2000">
                <a:latin typeface="Gill Sans MT" panose="020B0502020104020203" pitchFamily="34" charset="0"/>
                <a:cs typeface="B Nazanin" panose="00000400000000000000" pitchFamily="2" charset="-78"/>
              </a:rPr>
              <a:t>{…}</a:t>
            </a:r>
          </a:p>
          <a:p>
            <a:pPr marL="342900" marR="0" indent="-342900" algn="r" rtl="1">
              <a:buClr>
                <a:srgbClr val="000000"/>
              </a:buClr>
              <a:buSzPts val="2000"/>
              <a:buFont typeface="Arial" panose="020B0604020202020204" pitchFamily="34" charset="0"/>
              <a:buChar char="•"/>
            </a:pPr>
            <a:r>
              <a:rPr lang="fa-IR" sz="2000">
                <a:latin typeface="Gill Sans MT" panose="020B0502020104020203" pitchFamily="34" charset="0"/>
                <a:cs typeface="B Nazanin" panose="00000400000000000000" pitchFamily="2" charset="-78"/>
              </a:rPr>
              <a:t>در هنگام تعریف متدهای </a:t>
            </a:r>
            <a:r>
              <a:rPr lang="fa-IR" sz="2000" err="1">
                <a:latin typeface="Gill Sans MT" panose="020B0502020104020203" pitchFamily="34" charset="0"/>
                <a:cs typeface="B Nazanin" panose="00000400000000000000" pitchFamily="2" charset="-78"/>
              </a:rPr>
              <a:t>اینترفیس</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 مشابه متد</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های انتزاعی نمیتوان بدنه</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ای پیادهسازی کرد، اما نیاز به استفاده از </a:t>
            </a:r>
            <a:r>
              <a:rPr lang="fa-IR" sz="2000" err="1">
                <a:latin typeface="Gill Sans MT" panose="020B0502020104020203" pitchFamily="34" charset="0"/>
                <a:cs typeface="B Nazanin" panose="00000400000000000000" pitchFamily="2" charset="-78"/>
              </a:rPr>
              <a:t>کلیدواژه</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ی خاصی نیست</a:t>
            </a:r>
            <a:r>
              <a:rPr lang="en-US" sz="2000">
                <a:latin typeface="Gill Sans MT" panose="020B0502020104020203" pitchFamily="34" charset="0"/>
                <a:cs typeface="B Nazanin" panose="00000400000000000000" pitchFamily="2" charset="-78"/>
              </a:rPr>
              <a:t>.</a:t>
            </a:r>
          </a:p>
          <a:p>
            <a:pPr marL="342900" marR="0" indent="-342900" algn="r" rtl="1">
              <a:buClr>
                <a:srgbClr val="000000"/>
              </a:buClr>
              <a:buSzPts val="2000"/>
              <a:buFont typeface="Arial" panose="020B0604020202020204" pitchFamily="34" charset="0"/>
              <a:buChar char="•"/>
            </a:pPr>
            <a:r>
              <a:rPr lang="fa-IR" sz="2000">
                <a:latin typeface="Gill Sans MT" panose="020B0502020104020203" pitchFamily="34" charset="0"/>
                <a:cs typeface="B Nazanin" panose="00000400000000000000" pitchFamily="2" charset="-78"/>
              </a:rPr>
              <a:t>همچنین برای پیادهسازی </a:t>
            </a:r>
            <a:r>
              <a:rPr lang="fa-IR" sz="2000" err="1">
                <a:latin typeface="Gill Sans MT" panose="020B0502020104020203" pitchFamily="34" charset="0"/>
                <a:cs typeface="B Nazanin" panose="00000400000000000000" pitchFamily="2" charset="-78"/>
              </a:rPr>
              <a:t>اینترفیس</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ها، در تعریف کلاس مورد نظر باید از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 </a:t>
            </a:r>
            <a:r>
              <a:rPr lang="en-US" sz="2000">
                <a:latin typeface="Gill Sans MT" panose="020B0502020104020203" pitchFamily="34" charset="0"/>
                <a:cs typeface="B Nazanin" panose="00000400000000000000" pitchFamily="2" charset="-78"/>
              </a:rPr>
              <a:t>implements</a:t>
            </a:r>
            <a:r>
              <a:rPr lang="fa-IR" sz="2000">
                <a:latin typeface="Gill Sans MT" panose="020B0502020104020203" pitchFamily="34" charset="0"/>
                <a:cs typeface="B Nazanin" panose="00000400000000000000" pitchFamily="2" charset="-78"/>
              </a:rPr>
              <a:t> استفاده کرد</a:t>
            </a:r>
          </a:p>
        </p:txBody>
      </p:sp>
    </p:spTree>
    <p:extLst>
      <p:ext uri="{BB962C8B-B14F-4D97-AF65-F5344CB8AC3E}">
        <p14:creationId xmlns:p14="http://schemas.microsoft.com/office/powerpoint/2010/main" val="4113504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آنچه در این جلسه به آن می پردازیم</a:t>
            </a:r>
            <a:endParaRPr>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930514" cy="2246769"/>
          </a:xfrm>
          <a:prstGeom prst="rect">
            <a:avLst/>
          </a:prstGeom>
          <a:noFill/>
        </p:spPr>
        <p:txBody>
          <a:bodyPr wrap="square" rtlCol="0">
            <a:spAutoFit/>
          </a:bodyPr>
          <a:lstStyle/>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تعریف ارث بری و کلید واژه</a:t>
            </a:r>
            <a:r>
              <a:rPr lang="en-US" sz="2000">
                <a:latin typeface="Gill Sans MT" panose="020B0502020104020203" pitchFamily="34" charset="0"/>
                <a:cs typeface="B Nazanin" panose="00000400000000000000" pitchFamily="2" charset="-78"/>
              </a:rPr>
              <a:t>  super </a:t>
            </a:r>
            <a:r>
              <a:rPr lang="fa-IR" sz="2000">
                <a:latin typeface="Gill Sans MT" panose="020B0502020104020203" pitchFamily="34" charset="0"/>
                <a:cs typeface="B Nazanin" panose="00000400000000000000" pitchFamily="2" charset="-78"/>
              </a:rPr>
              <a:t>و </a:t>
            </a:r>
            <a:r>
              <a:rPr lang="en-US" sz="2000">
                <a:latin typeface="Gill Sans MT" panose="020B0502020104020203" pitchFamily="34" charset="0"/>
                <a:cs typeface="B Nazanin" panose="00000400000000000000" pitchFamily="2" charset="-78"/>
              </a:rPr>
              <a:t>instance of</a:t>
            </a:r>
            <a:r>
              <a:rPr lang="fa-IR" sz="2000">
                <a:latin typeface="Gill Sans MT" panose="020B0502020104020203" pitchFamily="34" charset="0"/>
                <a:cs typeface="B Nazanin" panose="00000400000000000000" pitchFamily="2" charset="-78"/>
              </a:rPr>
              <a:t> </a:t>
            </a:r>
            <a:endParaRPr lang="en-US" sz="2000">
              <a:latin typeface="Gill Sans MT" panose="020B0502020104020203" pitchFamily="34" charset="0"/>
              <a:cs typeface="B Nazanin" panose="00000400000000000000" pitchFamily="2" charset="-78"/>
            </a:endParaRP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معرفی دو اصطلاح </a:t>
            </a:r>
            <a:r>
              <a:rPr lang="en-US" sz="2000">
                <a:latin typeface="Gill Sans MT" panose="020B0502020104020203" pitchFamily="34" charset="0"/>
                <a:cs typeface="B Nazanin" panose="00000400000000000000" pitchFamily="2" charset="-78"/>
              </a:rPr>
              <a:t>Upcasting </a:t>
            </a:r>
            <a:r>
              <a:rPr lang="fa-IR" sz="2000">
                <a:latin typeface="Gill Sans MT" panose="020B0502020104020203" pitchFamily="34" charset="0"/>
                <a:cs typeface="B Nazanin" panose="00000400000000000000" pitchFamily="2" charset="-78"/>
              </a:rPr>
              <a:t> و</a:t>
            </a:r>
            <a:r>
              <a:rPr lang="en-US" sz="2000">
                <a:latin typeface="Gill Sans MT" panose="020B0502020104020203" pitchFamily="34" charset="0"/>
                <a:cs typeface="B Nazanin" panose="00000400000000000000" pitchFamily="2" charset="-78"/>
              </a:rPr>
              <a:t>  </a:t>
            </a:r>
            <a:r>
              <a:rPr lang="en-US" sz="2000" err="1">
                <a:latin typeface="Gill Sans MT" panose="020B0502020104020203" pitchFamily="34" charset="0"/>
                <a:cs typeface="B Nazanin" panose="00000400000000000000" pitchFamily="2" charset="-78"/>
              </a:rPr>
              <a:t>Downcasting</a:t>
            </a:r>
            <a:r>
              <a:rPr lang="en-US" sz="2000">
                <a:latin typeface="Gill Sans MT" panose="020B0502020104020203" pitchFamily="34" charset="0"/>
                <a:cs typeface="B Nazanin" panose="00000400000000000000" pitchFamily="2" charset="-78"/>
              </a:rPr>
              <a:t> </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معرفی </a:t>
            </a:r>
            <a:r>
              <a:rPr lang="en-US" sz="2000">
                <a:latin typeface="Gill Sans MT" panose="020B0502020104020203" pitchFamily="34" charset="0"/>
                <a:cs typeface="B Nazanin" panose="00000400000000000000" pitchFamily="2" charset="-78"/>
              </a:rPr>
              <a:t>Method Overriding</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معرفی کلاس های انتزاعی </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معرفی </a:t>
            </a:r>
            <a:r>
              <a:rPr lang="fa-IR" sz="2000" err="1">
                <a:latin typeface="Gill Sans MT" panose="020B0502020104020203" pitchFamily="34" charset="0"/>
                <a:cs typeface="B Nazanin" panose="00000400000000000000" pitchFamily="2" charset="-78"/>
              </a:rPr>
              <a:t>اینترفیس</a:t>
            </a:r>
            <a:r>
              <a:rPr lang="fa-IR" sz="2000">
                <a:latin typeface="Gill Sans MT" panose="020B0502020104020203" pitchFamily="34" charset="0"/>
                <a:cs typeface="B Nazanin" panose="00000400000000000000" pitchFamily="2" charset="-78"/>
              </a:rPr>
              <a:t> ها در جاوا و </a:t>
            </a:r>
            <a:r>
              <a:rPr lang="en-US" sz="2000">
                <a:latin typeface="Gill Sans MT" panose="020B0502020104020203" pitchFamily="34" charset="0"/>
                <a:cs typeface="B Nazanin" panose="00000400000000000000" pitchFamily="2" charset="-78"/>
              </a:rPr>
              <a:t>Diamond Problem</a:t>
            </a:r>
          </a:p>
          <a:p>
            <a:pPr marL="342900" indent="-342900" algn="r" rtl="1">
              <a:buFont typeface="Arial" panose="020B0604020202020204" pitchFamily="34" charset="0"/>
              <a:buChar char="•"/>
            </a:pPr>
            <a:r>
              <a:rPr lang="fa-IR" sz="2000">
                <a:latin typeface="Gill Sans MT" panose="020B0502020104020203" pitchFamily="34" charset="0"/>
                <a:cs typeface="B Nazanin" panose="00000400000000000000" pitchFamily="2" charset="-78"/>
              </a:rPr>
              <a:t>تمرین</a:t>
            </a:r>
          </a:p>
          <a:p>
            <a:pPr marL="342900" indent="-342900" algn="r" rtl="1">
              <a:buFont typeface="Arial" panose="020B0604020202020204" pitchFamily="34" charset="0"/>
              <a:buChar char="•"/>
            </a:pPr>
            <a:endParaRPr lang="en-US" sz="2000">
              <a:latin typeface="Gill Sans MT" panose="020B0502020104020203" pitchFamily="34" charset="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C1F1C42-47FC-24F4-93D3-26A28D1AA3C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B3C324-5165-0CEF-A84A-1092A112836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err="1">
                <a:solidFill>
                  <a:srgbClr val="C39113"/>
                </a:solidFill>
                <a:latin typeface="Gill Sans MT" panose="020B0502020104020203" pitchFamily="34" charset="0"/>
                <a:cs typeface="B Roya" panose="00000400000000000000" pitchFamily="2" charset="-78"/>
              </a:rPr>
              <a:t>اینترفیس</a:t>
            </a:r>
            <a:r>
              <a:rPr lang="fa-IR">
                <a:solidFill>
                  <a:srgbClr val="C39113"/>
                </a:solidFill>
                <a:latin typeface="Gill Sans MT" panose="020B0502020104020203" pitchFamily="34" charset="0"/>
                <a:cs typeface="B Roya" panose="00000400000000000000" pitchFamily="2" charset="-78"/>
              </a:rPr>
              <a:t> ها در جاوا</a:t>
            </a:r>
          </a:p>
        </p:txBody>
      </p:sp>
      <p:grpSp>
        <p:nvGrpSpPr>
          <p:cNvPr id="1534" name="Google Shape;1534;p39">
            <a:extLst>
              <a:ext uri="{FF2B5EF4-FFF2-40B4-BE49-F238E27FC236}">
                <a16:creationId xmlns:a16="http://schemas.microsoft.com/office/drawing/2014/main" id="{1E00EC75-8CBF-799F-A99A-E032740A763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ECF12981-73DF-6635-0927-5186EC52C5EB}"/>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66578FF-5A91-16D6-CB02-CBBA99CB2B3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F593048-8B79-C961-5FCD-C63D566E5CDB}"/>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B24DEB11-DDB3-DB56-8457-11A7AC51657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7381AC1-DE68-8642-BC24-1EC20C052EB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18CD6F2-CA10-6BBC-2FBB-361854F8D54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B6960E5-CD8B-EC8A-873D-4E61C569A37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FDD991CC-1788-1CA4-FA5C-5C786661C72B}"/>
              </a:ext>
            </a:extLst>
          </p:cNvPr>
          <p:cNvSpPr txBox="1"/>
          <p:nvPr/>
        </p:nvSpPr>
        <p:spPr>
          <a:xfrm>
            <a:off x="1226288" y="1054632"/>
            <a:ext cx="7197712" cy="1323439"/>
          </a:xfrm>
          <a:prstGeom prst="rect">
            <a:avLst/>
          </a:prstGeom>
          <a:noFill/>
        </p:spPr>
        <p:txBody>
          <a:bodyPr wrap="square" rtlCol="0">
            <a:spAutoFit/>
          </a:bodyPr>
          <a:lstStyle/>
          <a:p>
            <a:pPr marL="347472" marR="0" indent="-347472" algn="r" rtl="1">
              <a:buClr>
                <a:srgbClr val="000000"/>
              </a:buClr>
              <a:buSzPts val="2000"/>
              <a:buFont typeface="Arial" panose="020B0604020202020204" pitchFamily="34" charset="0"/>
              <a:buChar char="•"/>
            </a:pPr>
            <a:r>
              <a:rPr lang="fa-IR" sz="2000">
                <a:latin typeface="Gill Sans MT" panose="020B0502020104020203" pitchFamily="34" charset="0"/>
                <a:cs typeface="B Nazanin" panose="00000400000000000000" pitchFamily="2" charset="-78"/>
              </a:rPr>
              <a:t>برخلاف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 </a:t>
            </a:r>
            <a:r>
              <a:rPr lang="en-US" sz="2000">
                <a:latin typeface="Gill Sans MT" panose="020B0502020104020203" pitchFamily="34" charset="0"/>
                <a:cs typeface="B Nazanin" panose="00000400000000000000" pitchFamily="2" charset="-78"/>
              </a:rPr>
              <a:t>extends</a:t>
            </a:r>
            <a:r>
              <a:rPr lang="fa-IR" sz="2000">
                <a:latin typeface="Gill Sans MT" panose="020B0502020104020203" pitchFamily="34" charset="0"/>
                <a:cs typeface="B Nazanin" panose="00000400000000000000" pitchFamily="2" charset="-78"/>
              </a:rPr>
              <a:t> که پس از آن تنها یک کلاس را میتوان نام برد، هنگام پیاده سازی </a:t>
            </a:r>
            <a:r>
              <a:rPr lang="fa-IR" sz="2000" err="1">
                <a:latin typeface="Gill Sans MT" panose="020B0502020104020203" pitchFamily="34" charset="0"/>
                <a:cs typeface="B Nazanin" panose="00000400000000000000" pitchFamily="2" charset="-78"/>
              </a:rPr>
              <a:t>اینترفیس</a:t>
            </a:r>
            <a:r>
              <a:rPr lang="fa-IR" sz="2000">
                <a:latin typeface="Gill Sans MT" panose="020B0502020104020203" pitchFamily="34" charset="0"/>
                <a:cs typeface="B Nazanin" panose="00000400000000000000" pitchFamily="2" charset="-78"/>
              </a:rPr>
              <a:t> ها میتوان بیش از یک </a:t>
            </a:r>
            <a:r>
              <a:rPr lang="fa-IR" sz="2000" err="1">
                <a:latin typeface="Gill Sans MT" panose="020B0502020104020203" pitchFamily="34" charset="0"/>
                <a:cs typeface="B Nazanin" panose="00000400000000000000" pitchFamily="2" charset="-78"/>
              </a:rPr>
              <a:t>اینترفیس</a:t>
            </a:r>
            <a:r>
              <a:rPr lang="fa-IR" sz="2000">
                <a:latin typeface="Gill Sans MT" panose="020B0502020104020203" pitchFamily="34" charset="0"/>
                <a:cs typeface="B Nazanin" panose="00000400000000000000" pitchFamily="2" charset="-78"/>
              </a:rPr>
              <a:t> را پس از </a:t>
            </a:r>
            <a:r>
              <a:rPr lang="en-US" sz="2000">
                <a:latin typeface="Gill Sans MT" panose="020B0502020104020203" pitchFamily="34" charset="0"/>
                <a:cs typeface="B Nazanin" panose="00000400000000000000" pitchFamily="2" charset="-78"/>
              </a:rPr>
              <a:t>implements</a:t>
            </a:r>
            <a:r>
              <a:rPr lang="fa-IR" sz="2000">
                <a:latin typeface="Gill Sans MT" panose="020B0502020104020203" pitchFamily="34" charset="0"/>
                <a:cs typeface="B Nazanin" panose="00000400000000000000" pitchFamily="2" charset="-78"/>
              </a:rPr>
              <a:t> ذکر کرد که برای جداسازی آنها از علامت </a:t>
            </a:r>
            <a:r>
              <a:rPr lang="en-US" sz="2000">
                <a:latin typeface="Gill Sans MT" panose="020B0502020104020203" pitchFamily="34" charset="0"/>
                <a:cs typeface="B Nazanin" panose="00000400000000000000" pitchFamily="2" charset="-78"/>
              </a:rPr>
              <a:t>,</a:t>
            </a:r>
            <a:r>
              <a:rPr lang="fa-IR" sz="2000">
                <a:latin typeface="Gill Sans MT" panose="020B0502020104020203" pitchFamily="34" charset="0"/>
                <a:cs typeface="B Nazanin" panose="00000400000000000000" pitchFamily="2" charset="-78"/>
              </a:rPr>
              <a:t> استفاده میشود:</a:t>
            </a:r>
          </a:p>
          <a:p>
            <a:pPr marR="0">
              <a:buClr>
                <a:srgbClr val="000000"/>
              </a:buClr>
              <a:buSzPts val="2000"/>
            </a:pPr>
            <a:r>
              <a:rPr lang="en-US" sz="2000">
                <a:latin typeface="Gill Sans MT" panose="020B0502020104020203" pitchFamily="34" charset="0"/>
                <a:cs typeface="B Nazanin" panose="00000400000000000000" pitchFamily="2" charset="-78"/>
              </a:rPr>
              <a:t>class A implements B,C{…}</a:t>
            </a:r>
            <a:endParaRPr lang="fa-IR" sz="200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772019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39153169-6EB9-5CD3-6C4C-03F962C7EEF2}"/>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085C2A16-D815-FEDA-7C8F-9EC8F77DDB3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انجام دهید</a:t>
            </a:r>
          </a:p>
        </p:txBody>
      </p:sp>
      <p:grpSp>
        <p:nvGrpSpPr>
          <p:cNvPr id="1534" name="Google Shape;1534;p39">
            <a:extLst>
              <a:ext uri="{FF2B5EF4-FFF2-40B4-BE49-F238E27FC236}">
                <a16:creationId xmlns:a16="http://schemas.microsoft.com/office/drawing/2014/main" id="{5C36FD8C-2268-254A-F679-0125E2C1A715}"/>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156DEB3-EE78-8D5C-164C-7846EFEB0E5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4C06EA37-7B71-0A4F-DDB8-25E0214ED29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FC89003-E3C8-3F75-E01F-F30031D6498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648F338-D940-5277-DFD7-150CF5B11BB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9329EFD-CE0C-D105-0988-99E7B4B485F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F194696-B31B-62C9-0623-480B40B474A4}"/>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09679B2-9115-B12F-69E7-8415F46D558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9513E2DC-ADCC-CC6F-BDB7-AC115428946C}"/>
              </a:ext>
            </a:extLst>
          </p:cNvPr>
          <p:cNvPicPr>
            <a:picLocks noChangeAspect="1"/>
          </p:cNvPicPr>
          <p:nvPr/>
        </p:nvPicPr>
        <p:blipFill>
          <a:blip r:embed="rId3"/>
          <a:stretch>
            <a:fillRect/>
          </a:stretch>
        </p:blipFill>
        <p:spPr>
          <a:xfrm>
            <a:off x="1817355" y="868838"/>
            <a:ext cx="5235373" cy="3404338"/>
          </a:xfrm>
          <a:prstGeom prst="rect">
            <a:avLst/>
          </a:prstGeom>
        </p:spPr>
      </p:pic>
    </p:spTree>
    <p:extLst>
      <p:ext uri="{BB962C8B-B14F-4D97-AF65-F5344CB8AC3E}">
        <p14:creationId xmlns:p14="http://schemas.microsoft.com/office/powerpoint/2010/main" val="2689229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AA53F55-1E4B-2363-522E-3A746897890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34AB610-0D04-A3F9-17D2-86AD5C57457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انجام دهید</a:t>
            </a:r>
          </a:p>
        </p:txBody>
      </p:sp>
      <p:grpSp>
        <p:nvGrpSpPr>
          <p:cNvPr id="1534" name="Google Shape;1534;p39">
            <a:extLst>
              <a:ext uri="{FF2B5EF4-FFF2-40B4-BE49-F238E27FC236}">
                <a16:creationId xmlns:a16="http://schemas.microsoft.com/office/drawing/2014/main" id="{BCD03F94-80C0-0873-3545-5B2B6D0FDC8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8D59D73-5032-94CC-5165-B50B9A77F11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FF42861-4989-F885-CFD3-9A9ABA4DDA7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B6B568-9534-D62D-303E-312FCAD3C7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B2532584-7745-0B8E-8536-24F57460BBA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C27AEAE2-7D65-5B57-5CA7-D4C545E93BB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41B19913-2FE3-EC6D-E287-D2CF55F5D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E3B18869-C335-636B-4B98-99BE83D9F4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44A0D31D-8ADE-3E47-85A2-8177534E44BD}"/>
              </a:ext>
            </a:extLst>
          </p:cNvPr>
          <p:cNvPicPr>
            <a:picLocks noChangeAspect="1"/>
          </p:cNvPicPr>
          <p:nvPr/>
        </p:nvPicPr>
        <p:blipFill>
          <a:blip r:embed="rId3"/>
          <a:stretch>
            <a:fillRect/>
          </a:stretch>
        </p:blipFill>
        <p:spPr>
          <a:xfrm>
            <a:off x="1885589" y="838603"/>
            <a:ext cx="5098906" cy="3472802"/>
          </a:xfrm>
          <a:prstGeom prst="rect">
            <a:avLst/>
          </a:prstGeom>
        </p:spPr>
      </p:pic>
    </p:spTree>
    <p:extLst>
      <p:ext uri="{BB962C8B-B14F-4D97-AF65-F5344CB8AC3E}">
        <p14:creationId xmlns:p14="http://schemas.microsoft.com/office/powerpoint/2010/main" val="3025300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C586EF7-820D-3196-6CC1-D5573680F4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4D375C2-C9AE-B429-0545-6F8DB0392F0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rPr>
              <a:t>انجام دهید</a:t>
            </a:r>
          </a:p>
        </p:txBody>
      </p:sp>
      <p:grpSp>
        <p:nvGrpSpPr>
          <p:cNvPr id="1534" name="Google Shape;1534;p39">
            <a:extLst>
              <a:ext uri="{FF2B5EF4-FFF2-40B4-BE49-F238E27FC236}">
                <a16:creationId xmlns:a16="http://schemas.microsoft.com/office/drawing/2014/main" id="{953116E7-DA1F-B15C-4156-4F158B9B19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CA27479-228F-3698-1157-24C2135D973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D5FDB22-48B3-EF4D-12AF-687A2965FA4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6DF133C1-6D87-FE81-CE0B-1576129D110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D6872A4-C51B-AB9D-AB22-45F83C594F02}"/>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816AF4-20A9-1ABB-3919-E89032853E5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235FC55-0A1B-3BE9-EFAC-8E92C15A593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87C2B638-DFC8-F22C-1FEC-5CD59ED7850F}"/>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CB71D43-5649-DD46-477C-D23E05FA0EEE}"/>
              </a:ext>
            </a:extLst>
          </p:cNvPr>
          <p:cNvPicPr>
            <a:picLocks noChangeAspect="1"/>
          </p:cNvPicPr>
          <p:nvPr/>
        </p:nvPicPr>
        <p:blipFill>
          <a:blip r:embed="rId3"/>
          <a:stretch>
            <a:fillRect/>
          </a:stretch>
        </p:blipFill>
        <p:spPr>
          <a:xfrm>
            <a:off x="1541786" y="1024440"/>
            <a:ext cx="5652335" cy="3089389"/>
          </a:xfrm>
          <a:prstGeom prst="rect">
            <a:avLst/>
          </a:prstGeom>
        </p:spPr>
      </p:pic>
    </p:spTree>
    <p:extLst>
      <p:ext uri="{BB962C8B-B14F-4D97-AF65-F5344CB8AC3E}">
        <p14:creationId xmlns:p14="http://schemas.microsoft.com/office/powerpoint/2010/main" val="433313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504334"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latin typeface="Gill Sans MT" panose="020B0502020104020203" pitchFamily="34" charset="0"/>
                <a:cs typeface="B Roya" panose="00000400000000000000" pitchFamily="2" charset="-78"/>
                <a:sym typeface="IBM Plex Mono"/>
              </a:rPr>
              <a:t>ارث بری در جاوا</a:t>
            </a:r>
            <a:endParaRPr>
              <a:solidFill>
                <a:srgbClr val="C39113"/>
              </a:solidFill>
              <a:latin typeface="Gill Sans MT" panose="020B0502020104020203" pitchFamily="34" charset="0"/>
              <a:cs typeface="B Roya" panose="00000400000000000000" pitchFamily="2" charset="-78"/>
              <a:sym typeface="IBM Plex Mono"/>
            </a:endParaRPr>
          </a:p>
        </p:txBody>
      </p:sp>
      <p:sp>
        <p:nvSpPr>
          <p:cNvPr id="27" name="TextBox 26">
            <a:extLst>
              <a:ext uri="{FF2B5EF4-FFF2-40B4-BE49-F238E27FC236}">
                <a16:creationId xmlns:a16="http://schemas.microsoft.com/office/drawing/2014/main" id="{D80D8ECD-E5C0-C147-A0E5-AE083F223923}"/>
              </a:ext>
            </a:extLst>
          </p:cNvPr>
          <p:cNvSpPr txBox="1"/>
          <p:nvPr/>
        </p:nvSpPr>
        <p:spPr>
          <a:xfrm>
            <a:off x="935665" y="1247553"/>
            <a:ext cx="7272669" cy="1938992"/>
          </a:xfrm>
          <a:prstGeom prst="rect">
            <a:avLst/>
          </a:prstGeom>
          <a:noFill/>
        </p:spPr>
        <p:txBody>
          <a:bodyPr wrap="square" rtlCol="0">
            <a:spAutoFit/>
          </a:bodyPr>
          <a:lstStyle/>
          <a:p>
            <a:pPr algn="r" rtl="1"/>
            <a:r>
              <a:rPr lang="fa-IR" sz="2000">
                <a:cs typeface="B Nazanin" panose="00000400000000000000" pitchFamily="2" charset="-78"/>
              </a:rPr>
              <a:t>وراثت در جاوا </a:t>
            </a:r>
            <a:r>
              <a:rPr lang="fa-IR" sz="2000" err="1">
                <a:cs typeface="B Nazanin" panose="00000400000000000000" pitchFamily="2" charset="-78"/>
              </a:rPr>
              <a:t>مکانیزمی</a:t>
            </a:r>
            <a:r>
              <a:rPr lang="fa-IR" sz="2000">
                <a:cs typeface="B Nazanin" panose="00000400000000000000" pitchFamily="2" charset="-78"/>
              </a:rPr>
              <a:t> است که در آن یک </a:t>
            </a:r>
            <a:r>
              <a:rPr lang="fa-IR" sz="2000" err="1">
                <a:cs typeface="B Nazanin" panose="00000400000000000000" pitchFamily="2" charset="-78"/>
              </a:rPr>
              <a:t>شیء</a:t>
            </a:r>
            <a:r>
              <a:rPr lang="fa-IR" sz="2000">
                <a:cs typeface="B Nazanin" panose="00000400000000000000" pitchFamily="2" charset="-78"/>
              </a:rPr>
              <a:t> تمام خصوصیات و رفتارهای یک </a:t>
            </a:r>
            <a:r>
              <a:rPr lang="fa-IR" sz="2000" err="1">
                <a:cs typeface="B Nazanin" panose="00000400000000000000" pitchFamily="2" charset="-78"/>
              </a:rPr>
              <a:t>شیء</a:t>
            </a:r>
            <a:r>
              <a:rPr lang="fa-IR" sz="2000">
                <a:cs typeface="B Nazanin" panose="00000400000000000000" pitchFamily="2" charset="-78"/>
              </a:rPr>
              <a:t> والد را به دست میآورد. ایده ی کلی وراثت این است که میتوان کلاسهای جدیدی ایجاد کرد که بر اساس کلاس های موجود ساخته شده </a:t>
            </a:r>
            <a:r>
              <a:rPr lang="fa-IR" sz="2000" err="1">
                <a:cs typeface="B Nazanin" panose="00000400000000000000" pitchFamily="2" charset="-78"/>
              </a:rPr>
              <a:t>اند</a:t>
            </a:r>
            <a:r>
              <a:rPr lang="fa-IR" sz="2000">
                <a:cs typeface="B Nazanin" panose="00000400000000000000" pitchFamily="2" charset="-78"/>
              </a:rPr>
              <a:t>. وقتی از یک کلاس موجود ارث بری میکنیم، میتوان از </a:t>
            </a:r>
            <a:r>
              <a:rPr lang="fa-IR" sz="2000" err="1">
                <a:cs typeface="B Nazanin" panose="00000400000000000000" pitchFamily="2" charset="-78"/>
              </a:rPr>
              <a:t>متدها</a:t>
            </a:r>
            <a:r>
              <a:rPr lang="fa-IR" sz="2000">
                <a:cs typeface="B Nazanin" panose="00000400000000000000" pitchFamily="2" charset="-78"/>
              </a:rPr>
              <a:t> و </a:t>
            </a:r>
            <a:r>
              <a:rPr lang="fa-IR" sz="2000" err="1">
                <a:cs typeface="B Nazanin" panose="00000400000000000000" pitchFamily="2" charset="-78"/>
              </a:rPr>
              <a:t>فیلدهای</a:t>
            </a:r>
            <a:r>
              <a:rPr lang="fa-IR" sz="2000">
                <a:cs typeface="B Nazanin" panose="00000400000000000000" pitchFamily="2" charset="-78"/>
              </a:rPr>
              <a:t> کلاس والد استفاده مجدد کرد. علاوه بر آن، میتوان </a:t>
            </a:r>
            <a:r>
              <a:rPr lang="fa-IR" sz="2000" err="1">
                <a:cs typeface="B Nazanin" panose="00000400000000000000" pitchFamily="2" charset="-78"/>
              </a:rPr>
              <a:t>متدها</a:t>
            </a:r>
            <a:r>
              <a:rPr lang="fa-IR" sz="2000">
                <a:cs typeface="B Nazanin" panose="00000400000000000000" pitchFamily="2" charset="-78"/>
              </a:rPr>
              <a:t> و </a:t>
            </a:r>
            <a:r>
              <a:rPr lang="fa-IR" sz="2000" err="1">
                <a:cs typeface="B Nazanin" panose="00000400000000000000" pitchFamily="2" charset="-78"/>
              </a:rPr>
              <a:t>فیلدهای</a:t>
            </a:r>
            <a:r>
              <a:rPr lang="fa-IR" sz="2000">
                <a:cs typeface="B Nazanin" panose="00000400000000000000" pitchFamily="2" charset="-78"/>
              </a:rPr>
              <a:t> جدیدی را در کلاس فعلی نیز اضافه کرد. از مهمترین دلیل استفاده از ارث بری در جاوا میتوان به چند ریختی بودن در زمان اجرا و امکان استفاده ی مجدد کد اشاره کرد.</a:t>
            </a:r>
            <a:endParaRPr lang="en-US" sz="2000">
              <a:cs typeface="B Nazanin" panose="00000400000000000000" pitchFamily="2" charset="-7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ارث بری در جاوا</a:t>
            </a:r>
            <a:endParaRPr>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400110"/>
          </a:xfrm>
          <a:prstGeom prst="rect">
            <a:avLst/>
          </a:prstGeom>
          <a:noFill/>
        </p:spPr>
        <p:txBody>
          <a:bodyPr wrap="square" rtlCol="0">
            <a:spAutoFit/>
          </a:bodyPr>
          <a:lstStyle/>
          <a:p>
            <a:pPr algn="r" rtl="1"/>
            <a:r>
              <a:rPr lang="fa-IR" sz="2000">
                <a:cs typeface="B Nazanin" panose="00000400000000000000" pitchFamily="2" charset="-78"/>
              </a:rPr>
              <a:t>انواع ارث بری ‌های پشتیبانی شده در جاوا: </a:t>
            </a:r>
            <a:endParaRPr lang="en-US" sz="2000" b="1">
              <a:solidFill>
                <a:srgbClr val="C39113"/>
              </a:solidFill>
              <a:latin typeface="Gill Sans MT" panose="020B0502020104020203" pitchFamily="34" charset="0"/>
              <a:cs typeface="B Nazanin" panose="00000400000000000000" pitchFamily="2" charset="-78"/>
            </a:endParaRPr>
          </a:p>
        </p:txBody>
      </p:sp>
      <p:pic>
        <p:nvPicPr>
          <p:cNvPr id="3" name="Picture 2">
            <a:extLst>
              <a:ext uri="{FF2B5EF4-FFF2-40B4-BE49-F238E27FC236}">
                <a16:creationId xmlns:a16="http://schemas.microsoft.com/office/drawing/2014/main" id="{AEC75E5E-3AD1-D9CE-A11A-BF688E988173}"/>
              </a:ext>
            </a:extLst>
          </p:cNvPr>
          <p:cNvPicPr>
            <a:picLocks noChangeAspect="1"/>
          </p:cNvPicPr>
          <p:nvPr/>
        </p:nvPicPr>
        <p:blipFill>
          <a:blip r:embed="rId3"/>
          <a:stretch>
            <a:fillRect/>
          </a:stretch>
        </p:blipFill>
        <p:spPr>
          <a:xfrm>
            <a:off x="2307789" y="1706376"/>
            <a:ext cx="4875446" cy="2555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ارث بری در جاوا</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400110"/>
          </a:xfrm>
          <a:prstGeom prst="rect">
            <a:avLst/>
          </a:prstGeom>
          <a:noFill/>
        </p:spPr>
        <p:txBody>
          <a:bodyPr wrap="square" rtlCol="0">
            <a:spAutoFit/>
          </a:bodyPr>
          <a:lstStyle/>
          <a:p>
            <a:pPr algn="r" rtl="1"/>
            <a:r>
              <a:rPr lang="fa-IR" sz="2000">
                <a:cs typeface="B Nazanin" panose="00000400000000000000" pitchFamily="2" charset="-78"/>
              </a:rPr>
              <a:t>همچنین دو ارث بری زیر در جاوا پشتیبانی نمیشوند:</a:t>
            </a:r>
            <a:endParaRPr lang="en-US" sz="200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C27FD11-F39F-54B4-7953-ED21F5F78003}"/>
              </a:ext>
            </a:extLst>
          </p:cNvPr>
          <p:cNvPicPr>
            <a:picLocks noChangeAspect="1"/>
          </p:cNvPicPr>
          <p:nvPr/>
        </p:nvPicPr>
        <p:blipFill>
          <a:blip r:embed="rId3"/>
          <a:stretch>
            <a:fillRect/>
          </a:stretch>
        </p:blipFill>
        <p:spPr>
          <a:xfrm>
            <a:off x="2174135" y="1593957"/>
            <a:ext cx="4914235" cy="2682272"/>
          </a:xfrm>
          <a:prstGeom prst="rect">
            <a:avLst/>
          </a:prstGeom>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a:solidFill>
                  <a:srgbClr val="C39113"/>
                </a:solidFill>
                <a:cs typeface="B Roya" panose="00000400000000000000" pitchFamily="2" charset="-78"/>
              </a:rPr>
              <a:t>ارث بری در جاوا</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84260" y="1084774"/>
            <a:ext cx="7849842" cy="1938992"/>
          </a:xfrm>
          <a:prstGeom prst="rect">
            <a:avLst/>
          </a:prstGeom>
          <a:noFill/>
        </p:spPr>
        <p:txBody>
          <a:bodyPr wrap="square" rtlCol="0">
            <a:spAutoFit/>
          </a:bodyPr>
          <a:lstStyle/>
          <a:p>
            <a:pPr algn="r" rtl="1"/>
            <a:r>
              <a:rPr lang="fa-IR" sz="2000">
                <a:latin typeface="Gill Sans MT" panose="020B0502020104020203" pitchFamily="34" charset="0"/>
                <a:cs typeface="B Nazanin" panose="00000400000000000000" pitchFamily="2" charset="-78"/>
              </a:rPr>
              <a:t>سناریویی را در نظر بگیرید که</a:t>
            </a:r>
            <a:r>
              <a:rPr lang="en-US" sz="2000">
                <a:latin typeface="Gill Sans MT" panose="020B0502020104020203" pitchFamily="34" charset="0"/>
                <a:cs typeface="B Nazanin" panose="00000400000000000000" pitchFamily="2" charset="-78"/>
              </a:rPr>
              <a:t>  A, B, C </a:t>
            </a:r>
            <a:r>
              <a:rPr lang="fa-IR" sz="2000">
                <a:latin typeface="Gill Sans MT" panose="020B0502020104020203" pitchFamily="34" charset="0"/>
                <a:cs typeface="B Nazanin" panose="00000400000000000000" pitchFamily="2" charset="-78"/>
              </a:rPr>
              <a:t>سه کلاس هستند. کلاس </a:t>
            </a:r>
            <a:r>
              <a:rPr lang="en-US" sz="2000">
                <a:latin typeface="Gill Sans MT" panose="020B0502020104020203" pitchFamily="34" charset="0"/>
                <a:cs typeface="B Nazanin" panose="00000400000000000000" pitchFamily="2" charset="-78"/>
              </a:rPr>
              <a:t> C </a:t>
            </a:r>
            <a:r>
              <a:rPr lang="fa-IR" sz="2000">
                <a:latin typeface="Gill Sans MT" panose="020B0502020104020203" pitchFamily="34" charset="0"/>
                <a:cs typeface="B Nazanin" panose="00000400000000000000" pitchFamily="2" charset="-78"/>
              </a:rPr>
              <a:t>کلاس </a:t>
            </a:r>
            <a:r>
              <a:rPr lang="en-US" sz="2000">
                <a:latin typeface="Gill Sans MT" panose="020B0502020104020203" pitchFamily="34" charset="0"/>
                <a:cs typeface="B Nazanin" panose="00000400000000000000" pitchFamily="2" charset="-78"/>
              </a:rPr>
              <a:t>A </a:t>
            </a:r>
            <a:r>
              <a:rPr lang="fa-IR" sz="2000">
                <a:latin typeface="Gill Sans MT" panose="020B0502020104020203" pitchFamily="34" charset="0"/>
                <a:cs typeface="B Nazanin" panose="00000400000000000000" pitchFamily="2" charset="-78"/>
              </a:rPr>
              <a:t> و</a:t>
            </a:r>
            <a:r>
              <a:rPr lang="en-US" sz="2000">
                <a:latin typeface="Gill Sans MT" panose="020B0502020104020203" pitchFamily="34" charset="0"/>
                <a:cs typeface="B Nazanin" panose="00000400000000000000" pitchFamily="2" charset="-78"/>
              </a:rPr>
              <a:t> B </a:t>
            </a:r>
            <a:r>
              <a:rPr lang="fa-IR" sz="2000">
                <a:latin typeface="Gill Sans MT" panose="020B0502020104020203" pitchFamily="34" charset="0"/>
                <a:cs typeface="B Nazanin" panose="00000400000000000000" pitchFamily="2" charset="-78"/>
              </a:rPr>
              <a:t>را به ارث می برد. اگر کلاس های </a:t>
            </a:r>
            <a:r>
              <a:rPr lang="en-US" sz="2000">
                <a:latin typeface="Gill Sans MT" panose="020B0502020104020203" pitchFamily="34" charset="0"/>
                <a:cs typeface="B Nazanin" panose="00000400000000000000" pitchFamily="2" charset="-78"/>
              </a:rPr>
              <a:t>A</a:t>
            </a:r>
            <a:r>
              <a:rPr lang="fa-IR" sz="2000">
                <a:latin typeface="Gill Sans MT" panose="020B0502020104020203" pitchFamily="34" charset="0"/>
                <a:cs typeface="B Nazanin" panose="00000400000000000000" pitchFamily="2" charset="-78"/>
              </a:rPr>
              <a:t> و </a:t>
            </a:r>
            <a:r>
              <a:rPr lang="en-US" sz="2000">
                <a:latin typeface="Gill Sans MT" panose="020B0502020104020203" pitchFamily="34" charset="0"/>
                <a:cs typeface="B Nazanin" panose="00000400000000000000" pitchFamily="2" charset="-78"/>
              </a:rPr>
              <a:t>B</a:t>
            </a:r>
            <a:r>
              <a:rPr lang="fa-IR" sz="2000">
                <a:latin typeface="Gill Sans MT" panose="020B0502020104020203" pitchFamily="34" charset="0"/>
                <a:cs typeface="B Nazanin" panose="00000400000000000000" pitchFamily="2" charset="-78"/>
              </a:rPr>
              <a:t> دارای یک متد باشند و آن را از </a:t>
            </a:r>
            <a:r>
              <a:rPr lang="fa-IR" sz="2000" err="1">
                <a:latin typeface="Gill Sans MT" panose="020B0502020104020203" pitchFamily="34" charset="0"/>
                <a:cs typeface="B Nazanin" panose="00000400000000000000" pitchFamily="2" charset="-78"/>
              </a:rPr>
              <a:t>شیء</a:t>
            </a:r>
            <a:r>
              <a:rPr lang="fa-IR" sz="2000">
                <a:latin typeface="Gill Sans MT" panose="020B0502020104020203" pitchFamily="34" charset="0"/>
                <a:cs typeface="B Nazanin" panose="00000400000000000000" pitchFamily="2" charset="-78"/>
              </a:rPr>
              <a:t> کلاس فرزند فراخوانی کنیم ، ابهامی برای متد کلاس </a:t>
            </a:r>
            <a:r>
              <a:rPr lang="en-US" sz="2000">
                <a:latin typeface="Gill Sans MT" panose="020B0502020104020203" pitchFamily="34" charset="0"/>
                <a:cs typeface="B Nazanin" panose="00000400000000000000" pitchFamily="2" charset="-78"/>
              </a:rPr>
              <a:t>A </a:t>
            </a:r>
            <a:r>
              <a:rPr lang="fa-IR" sz="2000">
                <a:latin typeface="Gill Sans MT" panose="020B0502020104020203" pitchFamily="34" charset="0"/>
                <a:cs typeface="B Nazanin" panose="00000400000000000000" pitchFamily="2" charset="-78"/>
              </a:rPr>
              <a:t>یا </a:t>
            </a:r>
            <a:r>
              <a:rPr lang="en-US" sz="2000">
                <a:latin typeface="Gill Sans MT" panose="020B0502020104020203" pitchFamily="34" charset="0"/>
                <a:cs typeface="B Nazanin" panose="00000400000000000000" pitchFamily="2" charset="-78"/>
              </a:rPr>
              <a:t>B </a:t>
            </a:r>
            <a:r>
              <a:rPr lang="fa-IR" sz="2000">
                <a:latin typeface="Gill Sans MT" panose="020B0502020104020203" pitchFamily="34" charset="0"/>
                <a:cs typeface="B Nazanin" panose="00000400000000000000" pitchFamily="2" charset="-78"/>
              </a:rPr>
              <a:t> وجود خواهد داشت. از آنجا که خطاهای زمان </a:t>
            </a:r>
            <a:r>
              <a:rPr lang="fa-IR" sz="2000" err="1">
                <a:latin typeface="Gill Sans MT" panose="020B0502020104020203" pitchFamily="34" charset="0"/>
                <a:cs typeface="B Nazanin" panose="00000400000000000000" pitchFamily="2" charset="-78"/>
              </a:rPr>
              <a:t>کامپایل</a:t>
            </a:r>
            <a:r>
              <a:rPr lang="fa-IR" sz="2000">
                <a:latin typeface="Gill Sans MT" panose="020B0502020104020203" pitchFamily="34" charset="0"/>
                <a:cs typeface="B Nazanin" panose="00000400000000000000" pitchFamily="2" charset="-78"/>
              </a:rPr>
              <a:t> بهتر از خطاهای زمان اجرا هستند، هنگامی که کلاسی از دو کلاس دیگر ارث برده (حتی در صورتی که کلاس ها، متدهای متمایزی داشته باشند)، جاوا در زمان کامپایل خطا بر می گرداند . در ادامه ی دستور کار، بیشتر با این مشکل آشنا خواهیم شد. </a:t>
            </a:r>
            <a:endParaRPr lang="en-US" sz="2000" b="1">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err="1">
                <a:solidFill>
                  <a:srgbClr val="C39113"/>
                </a:solidFill>
                <a:latin typeface="Gill Sans MT" panose="020B0502020104020203" pitchFamily="34" charset="0"/>
                <a:cs typeface="B Roya" panose="00000400000000000000" pitchFamily="2" charset="-78"/>
              </a:rPr>
              <a:t>کلیدواژه</a:t>
            </a:r>
            <a:r>
              <a:rPr lang="en-US">
                <a:solidFill>
                  <a:srgbClr val="C39113"/>
                </a:solidFill>
                <a:latin typeface="Gill Sans MT" panose="020B0502020104020203" pitchFamily="34" charset="0"/>
                <a:cs typeface="B Roya" panose="00000400000000000000" pitchFamily="2" charset="-78"/>
              </a:rPr>
              <a:t>super </a:t>
            </a:r>
            <a:endParaRP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2246769"/>
          </a:xfrm>
          <a:prstGeom prst="rect">
            <a:avLst/>
          </a:prstGeom>
          <a:noFill/>
        </p:spPr>
        <p:txBody>
          <a:bodyPr wrap="square" rtlCol="0">
            <a:spAutoFit/>
          </a:bodyPr>
          <a:lstStyle/>
          <a:p>
            <a:pPr algn="r" rtl="1"/>
            <a:r>
              <a:rPr lang="fa-IR" sz="2000">
                <a:latin typeface="Gill Sans MT" panose="020B0502020104020203" pitchFamily="34" charset="0"/>
                <a:cs typeface="B Nazanin" panose="00000400000000000000" pitchFamily="2" charset="-78"/>
              </a:rPr>
              <a:t>در جاوا </a:t>
            </a:r>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a:t>
            </a:r>
            <a:r>
              <a:rPr lang="en-US" sz="2000">
                <a:latin typeface="Gill Sans MT" panose="020B0502020104020203" pitchFamily="34" charset="0"/>
                <a:cs typeface="B Nazanin" panose="00000400000000000000" pitchFamily="2" charset="-78"/>
              </a:rPr>
              <a:t>super</a:t>
            </a:r>
            <a:r>
              <a:rPr lang="fa-IR" sz="2000">
                <a:latin typeface="Gill Sans MT" panose="020B0502020104020203" pitchFamily="34" charset="0"/>
                <a:cs typeface="B Nazanin" panose="00000400000000000000" pitchFamily="2" charset="-78"/>
              </a:rPr>
              <a:t> </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برای کلاس </a:t>
            </a:r>
            <a:r>
              <a:rPr lang="fa-IR" sz="2000" err="1">
                <a:latin typeface="Gill Sans MT" panose="020B0502020104020203" pitchFamily="34" charset="0"/>
                <a:cs typeface="B Nazanin" panose="00000400000000000000" pitchFamily="2" charset="-78"/>
              </a:rPr>
              <a:t>هایی</a:t>
            </a:r>
            <a:r>
              <a:rPr lang="fa-IR" sz="2000">
                <a:latin typeface="Gill Sans MT" panose="020B0502020104020203" pitchFamily="34" charset="0"/>
                <a:cs typeface="B Nazanin" panose="00000400000000000000" pitchFamily="2" charset="-78"/>
              </a:rPr>
              <a:t> که از ارث بری استفاده می کنند ، کاربردهای زیادی دارد که در اینجا مهمترین آن ها یعنی دسترس ی به </a:t>
            </a:r>
            <a:r>
              <a:rPr lang="fa-IR" sz="2000" err="1">
                <a:latin typeface="Gill Sans MT" panose="020B0502020104020203" pitchFamily="34" charset="0"/>
                <a:cs typeface="B Nazanin" panose="00000400000000000000" pitchFamily="2" charset="-78"/>
              </a:rPr>
              <a:t>کانستراکتور</a:t>
            </a:r>
            <a:r>
              <a:rPr lang="fa-IR" sz="2000">
                <a:latin typeface="Gill Sans MT" panose="020B0502020104020203" pitchFamily="34" charset="0"/>
                <a:cs typeface="B Nazanin" panose="00000400000000000000" pitchFamily="2" charset="-78"/>
              </a:rPr>
              <a:t> کلاس والد را بررسی می کنیم.</a:t>
            </a:r>
          </a:p>
          <a:p>
            <a:pPr algn="r" rtl="1"/>
            <a:endParaRPr lang="fa-IR" sz="2000">
              <a:solidFill>
                <a:schemeClr val="tx1"/>
              </a:solidFill>
              <a:latin typeface="Gill Sans MT" panose="020B0502020104020203" pitchFamily="34" charset="0"/>
              <a:cs typeface="B Nazanin" panose="00000400000000000000" pitchFamily="2" charset="-78"/>
            </a:endParaRPr>
          </a:p>
          <a:p>
            <a:pPr algn="r" rtl="1"/>
            <a:r>
              <a:rPr lang="fa-IR" sz="2000">
                <a:latin typeface="Gill Sans MT" panose="020B0502020104020203" pitchFamily="34" charset="0"/>
                <a:cs typeface="B Nazanin" panose="00000400000000000000" pitchFamily="2" charset="-78"/>
              </a:rPr>
              <a:t>چند نکته:</a:t>
            </a:r>
          </a:p>
          <a:p>
            <a:pPr algn="r" rtl="1"/>
            <a:r>
              <a:rPr lang="fa-IR" sz="2000">
                <a:latin typeface="Gill Sans MT" panose="020B0502020104020203" pitchFamily="34" charset="0"/>
                <a:cs typeface="B Nazanin" panose="00000400000000000000" pitchFamily="2" charset="-78"/>
              </a:rPr>
              <a:t>• در هر صورت نوشتن دستور ()</a:t>
            </a:r>
            <a:r>
              <a:rPr lang="en-US" sz="2000">
                <a:latin typeface="Gill Sans MT" panose="020B0502020104020203" pitchFamily="34" charset="0"/>
                <a:cs typeface="B Nazanin" panose="00000400000000000000" pitchFamily="2" charset="-78"/>
              </a:rPr>
              <a:t>super </a:t>
            </a:r>
            <a:r>
              <a:rPr lang="fa-IR" sz="2000">
                <a:latin typeface="Gill Sans MT" panose="020B0502020104020203" pitchFamily="34" charset="0"/>
                <a:cs typeface="B Nazanin" panose="00000400000000000000" pitchFamily="2" charset="-78"/>
              </a:rPr>
              <a:t> در </a:t>
            </a:r>
            <a:r>
              <a:rPr lang="fa-IR" sz="2000" err="1">
                <a:latin typeface="Gill Sans MT" panose="020B0502020104020203" pitchFamily="34" charset="0"/>
                <a:cs typeface="B Nazanin" panose="00000400000000000000" pitchFamily="2" charset="-78"/>
              </a:rPr>
              <a:t>کانستراکتور</a:t>
            </a:r>
            <a:r>
              <a:rPr lang="fa-IR" sz="2000">
                <a:latin typeface="Gill Sans MT" panose="020B0502020104020203" pitchFamily="34" charset="0"/>
                <a:cs typeface="B Nazanin" panose="00000400000000000000" pitchFamily="2" charset="-78"/>
              </a:rPr>
              <a:t> کلاس های فرزند وجود دارد. البته در صورتی که در کلاس والد ، </a:t>
            </a:r>
            <a:r>
              <a:rPr lang="fa-IR" sz="2000" err="1">
                <a:latin typeface="Gill Sans MT" panose="020B0502020104020203" pitchFamily="34" charset="0"/>
                <a:cs typeface="B Nazanin" panose="00000400000000000000" pitchFamily="2" charset="-78"/>
              </a:rPr>
              <a:t>کانستراکتوری</a:t>
            </a:r>
            <a:r>
              <a:rPr lang="fa-IR" sz="2000">
                <a:latin typeface="Gill Sans MT" panose="020B0502020104020203" pitchFamily="34" charset="0"/>
                <a:cs typeface="B Nazanin" panose="00000400000000000000" pitchFamily="2" charset="-78"/>
              </a:rPr>
              <a:t> بدون </a:t>
            </a:r>
            <a:r>
              <a:rPr lang="fa-IR" sz="2000" err="1">
                <a:latin typeface="Gill Sans MT" panose="020B0502020104020203" pitchFamily="34" charset="0"/>
                <a:cs typeface="B Nazanin" panose="00000400000000000000" pitchFamily="2" charset="-78"/>
              </a:rPr>
              <a:t>آرگومان</a:t>
            </a:r>
            <a:r>
              <a:rPr lang="fa-IR" sz="2000">
                <a:latin typeface="Gill Sans MT" panose="020B0502020104020203" pitchFamily="34" charset="0"/>
                <a:cs typeface="B Nazanin" panose="00000400000000000000" pitchFamily="2" charset="-78"/>
              </a:rPr>
              <a:t> داشته باشیم، خود </a:t>
            </a:r>
            <a:r>
              <a:rPr lang="fa-IR" sz="2000" err="1">
                <a:latin typeface="Gill Sans MT" panose="020B0502020104020203" pitchFamily="34" charset="0"/>
                <a:cs typeface="B Nazanin" panose="00000400000000000000" pitchFamily="2" charset="-78"/>
              </a:rPr>
              <a:t>کامپایلر</a:t>
            </a:r>
            <a:r>
              <a:rPr lang="fa-IR" sz="2000">
                <a:latin typeface="Gill Sans MT" panose="020B0502020104020203" pitchFamily="34" charset="0"/>
                <a:cs typeface="B Nazanin" panose="00000400000000000000" pitchFamily="2" charset="-78"/>
              </a:rPr>
              <a:t> جاوا آن را درج می کند .</a:t>
            </a:r>
          </a:p>
          <a:p>
            <a:pPr algn="r" rtl="1"/>
            <a:r>
              <a:rPr lang="fa-IR" sz="2000">
                <a:latin typeface="Gill Sans MT" panose="020B0502020104020203" pitchFamily="34" charset="0"/>
                <a:cs typeface="B Nazanin" panose="00000400000000000000" pitchFamily="2" charset="-78"/>
              </a:rPr>
              <a:t> • این دستور باید اولین دستور در </a:t>
            </a:r>
            <a:r>
              <a:rPr lang="fa-IR" sz="2000" err="1">
                <a:latin typeface="Gill Sans MT" panose="020B0502020104020203" pitchFamily="34" charset="0"/>
                <a:cs typeface="B Nazanin" panose="00000400000000000000" pitchFamily="2" charset="-78"/>
              </a:rPr>
              <a:t>کانستراکتور</a:t>
            </a:r>
            <a:r>
              <a:rPr lang="fa-IR" sz="2000">
                <a:latin typeface="Gill Sans MT" panose="020B0502020104020203" pitchFamily="34" charset="0"/>
                <a:cs typeface="B Nazanin" panose="00000400000000000000" pitchFamily="2" charset="-78"/>
              </a:rPr>
              <a:t> کلاس فرزند باشد. </a:t>
            </a:r>
            <a:endParaRPr lang="en-US" sz="200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err="1">
                <a:solidFill>
                  <a:srgbClr val="C39113"/>
                </a:solidFill>
                <a:cs typeface="B Roya" panose="00000400000000000000" pitchFamily="2" charset="-78"/>
              </a:rPr>
              <a:t>کلیدواژه</a:t>
            </a:r>
            <a:r>
              <a:rPr lang="en-US">
                <a:solidFill>
                  <a:srgbClr val="C39113"/>
                </a:solidFill>
                <a:cs typeface="B Roya" panose="00000400000000000000" pitchFamily="2" charset="-78"/>
              </a:rPr>
              <a:t> </a:t>
            </a:r>
            <a:r>
              <a:rPr lang="fa-IR">
                <a:solidFill>
                  <a:srgbClr val="C39113"/>
                </a:solidFill>
                <a:cs typeface="B Roya" panose="00000400000000000000" pitchFamily="2" charset="-78"/>
              </a:rPr>
              <a:t>ی </a:t>
            </a:r>
            <a:r>
              <a:rPr lang="en-US" err="1">
                <a:solidFill>
                  <a:srgbClr val="C39113"/>
                </a:solidFill>
                <a:cs typeface="B Roya" panose="00000400000000000000" pitchFamily="2" charset="-78"/>
              </a:rPr>
              <a:t>instanceof</a:t>
            </a:r>
            <a:r>
              <a:rPr lang="en-US">
                <a:solidFill>
                  <a:srgbClr val="C39113"/>
                </a:solidFill>
                <a:cs typeface="B Roya" panose="00000400000000000000" pitchFamily="2" charset="-78"/>
              </a:rPr>
              <a:t> </a:t>
            </a:r>
            <a:endParaRPr>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707886"/>
          </a:xfrm>
          <a:prstGeom prst="rect">
            <a:avLst/>
          </a:prstGeom>
          <a:noFill/>
        </p:spPr>
        <p:txBody>
          <a:bodyPr wrap="square" rtlCol="0">
            <a:spAutoFit/>
          </a:bodyPr>
          <a:lstStyle/>
          <a:p>
            <a:pPr algn="r" rtl="1"/>
            <a:r>
              <a:rPr lang="fa-IR" sz="2000" err="1">
                <a:latin typeface="Gill Sans MT" panose="020B0502020104020203" pitchFamily="34" charset="0"/>
                <a:cs typeface="B Nazanin" panose="00000400000000000000" pitchFamily="2" charset="-78"/>
              </a:rPr>
              <a:t>کلیدواژه</a:t>
            </a:r>
            <a:r>
              <a:rPr lang="fa-IR" sz="2000">
                <a:latin typeface="Gill Sans MT" panose="020B0502020104020203" pitchFamily="34" charset="0"/>
                <a:cs typeface="B Nazanin" panose="00000400000000000000" pitchFamily="2" charset="-78"/>
              </a:rPr>
              <a:t> ی </a:t>
            </a:r>
            <a:r>
              <a:rPr lang="en-US" sz="2000" err="1">
                <a:latin typeface="Gill Sans MT" panose="020B0502020104020203" pitchFamily="34" charset="0"/>
                <a:cs typeface="B Nazanin" panose="00000400000000000000" pitchFamily="2" charset="-78"/>
              </a:rPr>
              <a:t>instanceof</a:t>
            </a:r>
            <a:r>
              <a:rPr lang="en-US" sz="2000">
                <a:latin typeface="Gill Sans MT" panose="020B0502020104020203" pitchFamily="34" charset="0"/>
                <a:cs typeface="B Nazanin" panose="00000400000000000000" pitchFamily="2" charset="-78"/>
              </a:rPr>
              <a:t>، </a:t>
            </a:r>
            <a:r>
              <a:rPr lang="fa-IR" sz="2000">
                <a:latin typeface="Gill Sans MT" panose="020B0502020104020203" pitchFamily="34" charset="0"/>
                <a:cs typeface="B Nazanin" panose="00000400000000000000" pitchFamily="2" charset="-78"/>
              </a:rPr>
              <a:t>دستوری است که بررسی می کند شی ء داده شده، از نوع کلاس مورد نظر هست یا خیر.</a:t>
            </a:r>
            <a:endParaRPr lang="en-US" sz="2000">
              <a:solidFill>
                <a:schemeClr val="tx1"/>
              </a:solidFill>
              <a:latin typeface="Gill Sans MT" panose="020B0502020104020203" pitchFamily="34" charset="0"/>
              <a:cs typeface="B Nazanin" panose="00000400000000000000" pitchFamily="2" charset="-78"/>
            </a:endParaRPr>
          </a:p>
        </p:txBody>
      </p:sp>
      <p:pic>
        <p:nvPicPr>
          <p:cNvPr id="5" name="Picture 4">
            <a:extLst>
              <a:ext uri="{FF2B5EF4-FFF2-40B4-BE49-F238E27FC236}">
                <a16:creationId xmlns:a16="http://schemas.microsoft.com/office/drawing/2014/main" id="{2AEB6882-4B46-E435-AB6C-357EC3B3C55E}"/>
              </a:ext>
            </a:extLst>
          </p:cNvPr>
          <p:cNvPicPr>
            <a:picLocks noChangeAspect="1"/>
          </p:cNvPicPr>
          <p:nvPr/>
        </p:nvPicPr>
        <p:blipFill>
          <a:blip r:embed="rId3"/>
          <a:stretch>
            <a:fillRect/>
          </a:stretch>
        </p:blipFill>
        <p:spPr>
          <a:xfrm>
            <a:off x="2743211" y="1840872"/>
            <a:ext cx="4078805" cy="2415000"/>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err="1">
                <a:solidFill>
                  <a:srgbClr val="C39113"/>
                </a:solidFill>
                <a:latin typeface="Gill Sans MT" panose="020B0502020104020203" pitchFamily="34" charset="0"/>
                <a:cs typeface="B Roya" panose="00000400000000000000" pitchFamily="2" charset="-78"/>
              </a:rPr>
              <a:t>کلیدواژه</a:t>
            </a:r>
            <a:r>
              <a:rPr lang="en-US">
                <a:solidFill>
                  <a:srgbClr val="C39113"/>
                </a:solidFill>
                <a:latin typeface="Gill Sans MT" panose="020B0502020104020203" pitchFamily="34" charset="0"/>
                <a:cs typeface="B Roya" panose="00000400000000000000" pitchFamily="2" charset="-78"/>
              </a:rPr>
              <a:t> </a:t>
            </a:r>
            <a:r>
              <a:rPr lang="fa-IR">
                <a:solidFill>
                  <a:srgbClr val="C39113"/>
                </a:solidFill>
                <a:latin typeface="Gill Sans MT" panose="020B0502020104020203" pitchFamily="34" charset="0"/>
                <a:cs typeface="B Roya" panose="00000400000000000000" pitchFamily="2" charset="-78"/>
              </a:rPr>
              <a:t>ی </a:t>
            </a:r>
            <a:r>
              <a:rPr lang="en-US" err="1">
                <a:solidFill>
                  <a:srgbClr val="C39113"/>
                </a:solidFill>
                <a:latin typeface="Gill Sans MT" panose="020B0502020104020203" pitchFamily="34" charset="0"/>
                <a:cs typeface="B Roya" panose="00000400000000000000" pitchFamily="2" charset="-78"/>
              </a:rPr>
              <a:t>instanceof</a:t>
            </a:r>
            <a:r>
              <a:rPr lang="en-US">
                <a:solidFill>
                  <a:srgbClr val="C39113"/>
                </a:solidFill>
                <a:latin typeface="Gill Sans MT" panose="020B0502020104020203" pitchFamily="34" charset="0"/>
                <a:cs typeface="B Roya" panose="00000400000000000000" pitchFamily="2" charset="-78"/>
              </a:rPr>
              <a:t> </a:t>
            </a:r>
            <a:endParaRPr>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538176" y="1177071"/>
            <a:ext cx="6205340" cy="2246769"/>
          </a:xfrm>
          <a:prstGeom prst="rect">
            <a:avLst/>
          </a:prstGeom>
          <a:noFill/>
        </p:spPr>
        <p:txBody>
          <a:bodyPr wrap="square" rtlCol="0">
            <a:spAutoFit/>
          </a:bodyPr>
          <a:lstStyle/>
          <a:p>
            <a:pPr algn="r" rtl="1"/>
            <a:r>
              <a:rPr lang="fa-IR" sz="2000">
                <a:latin typeface="Gill Sans MT" panose="020B0502020104020203" pitchFamily="34" charset="0"/>
                <a:cs typeface="B Nazanin" panose="00000400000000000000" pitchFamily="2" charset="-78"/>
              </a:rPr>
              <a:t>چند نکته</a:t>
            </a:r>
            <a:r>
              <a:rPr lang="en-US" sz="2000">
                <a:latin typeface="Gill Sans MT" panose="020B0502020104020203" pitchFamily="34" charset="0"/>
                <a:cs typeface="B Nazanin" panose="00000400000000000000" pitchFamily="2" charset="-78"/>
              </a:rPr>
              <a:t>:</a:t>
            </a:r>
          </a:p>
          <a:p>
            <a:pPr algn="r" rtl="1"/>
            <a:r>
              <a:rPr lang="fa-IR" sz="2000">
                <a:latin typeface="Gill Sans MT" panose="020B0502020104020203" pitchFamily="34" charset="0"/>
                <a:cs typeface="B Nazanin" panose="00000400000000000000" pitchFamily="2" charset="-78"/>
              </a:rPr>
              <a:t>• همواره یک </a:t>
            </a:r>
            <a:r>
              <a:rPr lang="fa-IR" sz="2000" err="1">
                <a:latin typeface="Gill Sans MT" panose="020B0502020104020203" pitchFamily="34" charset="0"/>
                <a:cs typeface="B Nazanin" panose="00000400000000000000" pitchFamily="2" charset="-78"/>
              </a:rPr>
              <a:t>شیء</a:t>
            </a:r>
            <a:r>
              <a:rPr lang="fa-IR" sz="2000">
                <a:latin typeface="Gill Sans MT" panose="020B0502020104020203" pitchFamily="34" charset="0"/>
                <a:cs typeface="B Nazanin" panose="00000400000000000000" pitchFamily="2" charset="-78"/>
              </a:rPr>
              <a:t> ساخته شده، از نوع کلاس خود است. </a:t>
            </a:r>
            <a:endParaRPr lang="en-US" sz="2000">
              <a:latin typeface="Gill Sans MT" panose="020B0502020104020203" pitchFamily="34" charset="0"/>
              <a:cs typeface="B Nazanin" panose="00000400000000000000" pitchFamily="2" charset="-78"/>
            </a:endParaRPr>
          </a:p>
          <a:p>
            <a:pPr algn="r" rtl="1"/>
            <a:r>
              <a:rPr lang="fa-IR" sz="2000">
                <a:latin typeface="Gill Sans MT" panose="020B0502020104020203" pitchFamily="34" charset="0"/>
                <a:cs typeface="B Nazanin" panose="00000400000000000000" pitchFamily="2" charset="-78"/>
              </a:rPr>
              <a:t>• یک </a:t>
            </a:r>
            <a:r>
              <a:rPr lang="fa-IR" sz="2000" err="1">
                <a:latin typeface="Gill Sans MT" panose="020B0502020104020203" pitchFamily="34" charset="0"/>
                <a:cs typeface="B Nazanin" panose="00000400000000000000" pitchFamily="2" charset="-78"/>
              </a:rPr>
              <a:t>شیء</a:t>
            </a:r>
            <a:r>
              <a:rPr lang="fa-IR" sz="2000">
                <a:latin typeface="Gill Sans MT" panose="020B0502020104020203" pitchFamily="34" charset="0"/>
                <a:cs typeface="B Nazanin" panose="00000400000000000000" pitchFamily="2" charset="-78"/>
              </a:rPr>
              <a:t> ساخته شده ، از نوع کلاس والد خود نیز است.</a:t>
            </a:r>
            <a:endParaRPr lang="en-US" sz="2000">
              <a:latin typeface="Gill Sans MT" panose="020B0502020104020203" pitchFamily="34" charset="0"/>
              <a:cs typeface="B Nazanin" panose="00000400000000000000" pitchFamily="2" charset="-78"/>
            </a:endParaRPr>
          </a:p>
          <a:p>
            <a:pPr algn="r" rtl="1"/>
            <a:r>
              <a:rPr lang="fa-IR" sz="2000">
                <a:latin typeface="Gill Sans MT" panose="020B0502020104020203" pitchFamily="34" charset="0"/>
                <a:cs typeface="B Nazanin" panose="00000400000000000000" pitchFamily="2" charset="-78"/>
              </a:rPr>
              <a:t> • یک </a:t>
            </a:r>
            <a:r>
              <a:rPr lang="fa-IR" sz="2000" err="1">
                <a:latin typeface="Gill Sans MT" panose="020B0502020104020203" pitchFamily="34" charset="0"/>
                <a:cs typeface="B Nazanin" panose="00000400000000000000" pitchFamily="2" charset="-78"/>
              </a:rPr>
              <a:t>شیء</a:t>
            </a:r>
            <a:r>
              <a:rPr lang="fa-IR" sz="2000">
                <a:latin typeface="Gill Sans MT" panose="020B0502020104020203" pitchFamily="34" charset="0"/>
                <a:cs typeface="B Nazanin" panose="00000400000000000000" pitchFamily="2" charset="-78"/>
              </a:rPr>
              <a:t> ساخته شده ، از نوع کلاس فرزند خود نیست.</a:t>
            </a:r>
            <a:endParaRPr lang="en-US" sz="2000">
              <a:latin typeface="Gill Sans MT" panose="020B0502020104020203" pitchFamily="34" charset="0"/>
              <a:cs typeface="B Nazanin" panose="00000400000000000000" pitchFamily="2" charset="-78"/>
            </a:endParaRPr>
          </a:p>
          <a:p>
            <a:pPr algn="r" rtl="1"/>
            <a:r>
              <a:rPr lang="fa-IR" sz="2000">
                <a:latin typeface="Gill Sans MT" panose="020B0502020104020203" pitchFamily="34" charset="0"/>
                <a:cs typeface="B Nazanin" panose="00000400000000000000" pitchFamily="2" charset="-78"/>
              </a:rPr>
              <a:t> • </a:t>
            </a:r>
            <a:r>
              <a:rPr lang="en-US" sz="2000">
                <a:latin typeface="Gill Sans MT" panose="020B0502020104020203" pitchFamily="34" charset="0"/>
                <a:cs typeface="B Nazanin" panose="00000400000000000000" pitchFamily="2" charset="-78"/>
              </a:rPr>
              <a:t>null </a:t>
            </a:r>
            <a:r>
              <a:rPr lang="fa-IR" sz="2000">
                <a:latin typeface="Gill Sans MT" panose="020B0502020104020203" pitchFamily="34" charset="0"/>
                <a:cs typeface="B Nazanin" panose="00000400000000000000" pitchFamily="2" charset="-78"/>
              </a:rPr>
              <a:t>از نوع هیچ کلاسی نیست. </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a:ln>
                <a:noFill/>
              </a:ln>
              <a:solidFill>
                <a:schemeClr val="tx1"/>
              </a:solidFill>
              <a:effectLst/>
              <a:uLnTx/>
              <a:uFillTx/>
              <a:latin typeface="Gill Sans MT" panose="020B0502020104020203" pitchFamily="34"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a:ln>
                <a:noFill/>
              </a:ln>
              <a:solidFill>
                <a:schemeClr val="tx1"/>
              </a:solidFill>
              <a:effectLst/>
              <a:uLnTx/>
              <a:uFillTx/>
              <a:latin typeface="Gill Sans MT" panose="020B0502020104020203" pitchFamily="34"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1234</TotalTime>
  <Words>1404</Words>
  <Application>Microsoft Office PowerPoint</Application>
  <PresentationFormat>On-screen Show (16:9)</PresentationFormat>
  <Paragraphs>73</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Poppins</vt:lpstr>
      <vt:lpstr>Arial</vt:lpstr>
      <vt:lpstr>Roboto Condensed Light</vt:lpstr>
      <vt:lpstr>Source Code Pro</vt:lpstr>
      <vt:lpstr>IBM Plex Mono</vt:lpstr>
      <vt:lpstr>B Roya</vt:lpstr>
      <vt:lpstr>B Nazanin</vt:lpstr>
      <vt:lpstr>Gill Sans MT</vt:lpstr>
      <vt:lpstr>B Zar</vt:lpstr>
      <vt:lpstr>Introduction to Coding Workshop by Slidesgo</vt:lpstr>
      <vt:lpstr>کارگاه برنامه نویسی پیشرفته دستورکار ششم</vt:lpstr>
      <vt:lpstr>آنچه در این جلسه به آن می پردازیم</vt:lpstr>
      <vt:lpstr>ارث بری در جاوا</vt:lpstr>
      <vt:lpstr>ارث بری در جاوا</vt:lpstr>
      <vt:lpstr>ارث بری در جاوا</vt:lpstr>
      <vt:lpstr>ارث بری در جاوا</vt:lpstr>
      <vt:lpstr>کلیدواژهsuper </vt:lpstr>
      <vt:lpstr>کلیدواژه ی instanceof </vt:lpstr>
      <vt:lpstr>کلیدواژه ی instanceof </vt:lpstr>
      <vt:lpstr>آشنایی با upcasting و downcasting</vt:lpstr>
      <vt:lpstr>آشنایی با upcasting و downcasting</vt:lpstr>
      <vt:lpstr>آشنایی با Method overriding</vt:lpstr>
      <vt:lpstr>کلاس های انتزاعی</vt:lpstr>
      <vt:lpstr>کلاس های انتزاعی</vt:lpstr>
      <vt:lpstr>کلاس های انتزاعی</vt:lpstr>
      <vt:lpstr>معرفی Diamond Problem</vt:lpstr>
      <vt:lpstr>معرفی Diamond Problem</vt:lpstr>
      <vt:lpstr>معرفی Diamond Problem</vt:lpstr>
      <vt:lpstr>اینترفیس ها در جاوا</vt:lpstr>
      <vt:lpstr>اینترفیس ها در جاوا</vt:lpstr>
      <vt:lpstr>انجام دهید</vt:lpstr>
      <vt:lpstr>انجام دهید</vt:lpstr>
      <vt:lpstr>انجام دهید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Arian Kheirandish</cp:lastModifiedBy>
  <cp:revision>21</cp:revision>
  <dcterms:modified xsi:type="dcterms:W3CDTF">2025-03-29T21:02:14Z</dcterms:modified>
</cp:coreProperties>
</file>