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8"/>
  </p:notesMasterIdLst>
  <p:handoutMasterIdLst>
    <p:handoutMasterId r:id="rId9"/>
  </p:handoutMasterIdLst>
  <p:sldIdLst>
    <p:sldId id="307" r:id="rId2"/>
    <p:sldId id="257" r:id="rId3"/>
    <p:sldId id="264" r:id="rId4"/>
    <p:sldId id="263" r:id="rId5"/>
    <p:sldId id="314" r:id="rId6"/>
    <p:sldId id="310" r:id="rId7"/>
  </p:sldIdLst>
  <p:sldSz cx="9144000" cy="5143500" type="screen16x9"/>
  <p:notesSz cx="6858000" cy="9144000"/>
  <p:embeddedFontLst>
    <p:embeddedFont>
      <p:font typeface="2  Titr" panose="00000700000000000000" pitchFamily="2" charset="-78"/>
      <p:bold r:id="rId10"/>
    </p:embeddedFont>
    <p:embeddedFont>
      <p:font typeface="Roboto Condensed Light" panose="020B0604020202020204" charset="0"/>
      <p:regular r:id="rId11"/>
      <p:italic r:id="rId12"/>
    </p:embeddedFont>
    <p:embeddedFont>
      <p:font typeface="B Zar" panose="00000400000000000000" pitchFamily="2" charset="-78"/>
      <p:regular r:id="rId13"/>
      <p:bold r:id="rId14"/>
    </p:embeddedFont>
    <p:embeddedFont>
      <p:font typeface="2  Nazanin" panose="00000400000000000000" pitchFamily="2" charset="-78"/>
      <p:regular r:id="rId15"/>
      <p:bold r:id="rId16"/>
    </p:embeddedFont>
    <p:embeddedFont>
      <p:font typeface="Gill Sans MT" panose="020B0502020104020203" pitchFamily="34" charset="0"/>
      <p:regular r:id="rId17"/>
      <p:bold r:id="rId18"/>
      <p:italic r:id="rId19"/>
      <p:boldItalic r:id="rId20"/>
    </p:embeddedFont>
    <p:embeddedFont>
      <p:font typeface="B Nazanin" panose="00000400000000000000" pitchFamily="2" charset="-78"/>
      <p:regular r:id="rId21"/>
      <p:bold r:id="rId22"/>
    </p:embeddedFont>
    <p:embeddedFont>
      <p:font typeface="Poppins" panose="020B0604020202020204" charset="0"/>
      <p:regular r:id="rId23"/>
      <p:bold r:id="rId24"/>
      <p:italic r:id="rId25"/>
      <p:boldItalic r:id="rId26"/>
    </p:embeddedFont>
    <p:embeddedFont>
      <p:font typeface="B Roya" panose="00000400000000000000" pitchFamily="2" charset="-78"/>
      <p:regular r:id="rId27"/>
      <p:bold r:id="rId28"/>
    </p:embeddedFont>
    <p:embeddedFont>
      <p:font typeface="IBM Plex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113"/>
    <a:srgbClr val="CFD7DF"/>
    <a:srgbClr val="A9B7C6"/>
    <a:srgbClr val="4E39E9"/>
    <a:srgbClr val="5AC889"/>
    <a:srgbClr val="EDA333"/>
    <a:srgbClr val="D9A115"/>
    <a:srgbClr val="966A1A"/>
    <a:srgbClr val="7F6139"/>
    <a:srgbClr val="82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D73563-EC47-41F6-A432-D0DE497C3168}">
  <a:tblStyle styleId="{8ED73563-EC47-41F6-A432-D0DE497C31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 autoAdjust="0"/>
  </p:normalViewPr>
  <p:slideViewPr>
    <p:cSldViewPr snapToGrid="0">
      <p:cViewPr varScale="1">
        <p:scale>
          <a:sx n="120" d="100"/>
          <a:sy n="120" d="100"/>
        </p:scale>
        <p:origin x="365" y="77"/>
      </p:cViewPr>
      <p:guideLst/>
    </p:cSldViewPr>
  </p:slideViewPr>
  <p:outlineViewPr>
    <p:cViewPr>
      <p:scale>
        <a:sx n="33" d="100"/>
        <a:sy n="33" d="100"/>
      </p:scale>
      <p:origin x="0" y="-8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Relationship Id="rId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BAC772-1BD1-9330-B62C-96C4E08689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9E502-E285-6985-6273-C29ADCBAB7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C3A48-4B41-459F-BEF9-60CBD4B8D513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060DE-FE59-7D85-38D4-6564A33D99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ar-SA"/>
              <a:t>تست 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3F05A-66C5-69E6-8EE3-C970ADE0CE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9D2BB-AF82-440E-99DB-FA6383E89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5583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>
          <a:extLst>
            <a:ext uri="{FF2B5EF4-FFF2-40B4-BE49-F238E27FC236}">
              <a16:creationId xmlns:a16="http://schemas.microsoft.com/office/drawing/2014/main" id="{FDAD542E-C43E-8909-8603-94A0E47D6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>
            <a:extLst>
              <a:ext uri="{FF2B5EF4-FFF2-40B4-BE49-F238E27FC236}">
                <a16:creationId xmlns:a16="http://schemas.microsoft.com/office/drawing/2014/main" id="{5C3F04BD-ACCB-24FF-F8CD-FB9B91972A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>
            <a:extLst>
              <a:ext uri="{FF2B5EF4-FFF2-40B4-BE49-F238E27FC236}">
                <a16:creationId xmlns:a16="http://schemas.microsoft.com/office/drawing/2014/main" id="{5756538E-BFAD-780D-051A-7834125A22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>
          <a:extLst>
            <a:ext uri="{FF2B5EF4-FFF2-40B4-BE49-F238E27FC236}">
              <a16:creationId xmlns:a16="http://schemas.microsoft.com/office/drawing/2014/main" id="{1FB3CA89-B973-43F9-ED6C-C3AC11CDD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2A6868FF-95BC-C1BE-812B-CBB82F45BC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>
            <a:extLst>
              <a:ext uri="{FF2B5EF4-FFF2-40B4-BE49-F238E27FC236}">
                <a16:creationId xmlns:a16="http://schemas.microsoft.com/office/drawing/2014/main" id="{11FDADE8-F07C-8B21-58BF-6985AA1434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20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>
          <a:extLst>
            <a:ext uri="{FF2B5EF4-FFF2-40B4-BE49-F238E27FC236}">
              <a16:creationId xmlns:a16="http://schemas.microsoft.com/office/drawing/2014/main" id="{ECE3CBAD-0330-3EA7-68DF-DF3526BB1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AFAA9717-60C4-896C-1954-F9AE5A939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>
            <a:extLst>
              <a:ext uri="{FF2B5EF4-FFF2-40B4-BE49-F238E27FC236}">
                <a16:creationId xmlns:a16="http://schemas.microsoft.com/office/drawing/2014/main" id="{6D73E666-B5E8-A599-E79F-0D3F4F92DF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85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0A4647-FF00-C40C-4D75-8202685D4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62552F-859C-6F4D-696D-9AA6D9DC7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F56AD-00AD-27D8-B183-1F060165EC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D9B2B7-1CD7-378A-3839-C797CBD0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0" r:id="rId4"/>
    <p:sldLayoutId id="2147483672" r:id="rId5"/>
    <p:sldLayoutId id="2147483676" r:id="rId6"/>
    <p:sldLayoutId id="214748367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>
          <a:extLst>
            <a:ext uri="{FF2B5EF4-FFF2-40B4-BE49-F238E27FC236}">
              <a16:creationId xmlns:a16="http://schemas.microsoft.com/office/drawing/2014/main" id="{4F9802A0-3AD0-2E0E-D76D-3EAAA194C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5">
            <a:extLst>
              <a:ext uri="{FF2B5EF4-FFF2-40B4-BE49-F238E27FC236}">
                <a16:creationId xmlns:a16="http://schemas.microsoft.com/office/drawing/2014/main" id="{CB7E019D-75FE-DBCF-E5DA-E8560C9C68B3}"/>
              </a:ext>
            </a:extLst>
          </p:cNvPr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>
              <a:extLst>
                <a:ext uri="{FF2B5EF4-FFF2-40B4-BE49-F238E27FC236}">
                  <a16:creationId xmlns:a16="http://schemas.microsoft.com/office/drawing/2014/main" id="{1AE2152D-8749-5639-F8AF-7EBFE5EEC23F}"/>
                </a:ext>
              </a:extLst>
            </p:cNvPr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>
              <a:extLst>
                <a:ext uri="{FF2B5EF4-FFF2-40B4-BE49-F238E27FC236}">
                  <a16:creationId xmlns:a16="http://schemas.microsoft.com/office/drawing/2014/main" id="{A50DDE5A-DDF2-D62D-C186-BD672155B8BA}"/>
                </a:ext>
              </a:extLst>
            </p:cNvPr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>
                <a:extLst>
                  <a:ext uri="{FF2B5EF4-FFF2-40B4-BE49-F238E27FC236}">
                    <a16:creationId xmlns:a16="http://schemas.microsoft.com/office/drawing/2014/main" id="{C22476AF-D0AB-E6C0-F343-7C68C50897BA}"/>
                  </a:ext>
                </a:extLst>
              </p:cNvPr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>
                <a:extLst>
                  <a:ext uri="{FF2B5EF4-FFF2-40B4-BE49-F238E27FC236}">
                    <a16:creationId xmlns:a16="http://schemas.microsoft.com/office/drawing/2014/main" id="{D4C80DF5-DA31-5CD4-CBF7-1EA0B6D73670}"/>
                  </a:ext>
                </a:extLst>
              </p:cNvPr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2" name="Google Shape;1432;p35">
            <a:extLst>
              <a:ext uri="{FF2B5EF4-FFF2-40B4-BE49-F238E27FC236}">
                <a16:creationId xmlns:a16="http://schemas.microsoft.com/office/drawing/2014/main" id="{69DF6C1E-C5DF-3953-5114-7D3C522E329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2498" y="12508"/>
            <a:ext cx="6974700" cy="24569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  <a:t/>
            </a:r>
            <a:b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</a:br>
            <a: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  <a:t/>
            </a:r>
            <a:b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</a:br>
            <a: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  <a:t/>
            </a:r>
            <a:b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</a:br>
            <a: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  <a:t/>
            </a:r>
            <a:b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</a:br>
            <a: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  <a:t>کارگاه برنامه نویسی پیشرفته</a:t>
            </a:r>
            <a:r>
              <a:rPr lang="fa-IR" dirty="0">
                <a:solidFill>
                  <a:srgbClr val="D9A115"/>
                </a:solidFill>
                <a:cs typeface="B Roya" panose="00000400000000000000" pitchFamily="2" charset="-78"/>
              </a:rPr>
              <a:t/>
            </a:r>
            <a:br>
              <a:rPr lang="fa-IR" dirty="0">
                <a:solidFill>
                  <a:srgbClr val="D9A115"/>
                </a:solidFill>
                <a:cs typeface="B Roya" panose="00000400000000000000" pitchFamily="2" charset="-78"/>
              </a:rPr>
            </a:br>
            <a:r>
              <a:rPr lang="fa-IR" sz="2000" b="0" dirty="0" smtClean="0">
                <a:solidFill>
                  <a:srgbClr val="C39113"/>
                </a:solidFill>
                <a:cs typeface="B Zar" panose="00000400000000000000" pitchFamily="2" charset="-78"/>
              </a:rPr>
              <a:t>دستورکار </a:t>
            </a:r>
            <a:r>
              <a:rPr lang="en-US" sz="2000" b="0" dirty="0" smtClean="0">
                <a:solidFill>
                  <a:srgbClr val="C39113"/>
                </a:solidFill>
                <a:cs typeface="B Zar" panose="00000400000000000000" pitchFamily="2" charset="-78"/>
              </a:rPr>
              <a:t>10</a:t>
            </a:r>
            <a:r>
              <a:rPr lang="fa-IR" b="0" dirty="0" smtClean="0">
                <a:solidFill>
                  <a:srgbClr val="EDA333"/>
                </a:solidFill>
                <a:cs typeface="B Zar" panose="00000400000000000000" pitchFamily="2" charset="-78"/>
              </a:rPr>
              <a:t> </a:t>
            </a:r>
            <a:endParaRPr b="0" dirty="0">
              <a:solidFill>
                <a:srgbClr val="EDA333"/>
              </a:solidFill>
              <a:cs typeface="B Zar" panose="00000400000000000000" pitchFamily="2" charset="-78"/>
            </a:endParaRPr>
          </a:p>
        </p:txBody>
      </p:sp>
      <p:grpSp>
        <p:nvGrpSpPr>
          <p:cNvPr id="1438" name="Google Shape;1438;p35">
            <a:extLst>
              <a:ext uri="{FF2B5EF4-FFF2-40B4-BE49-F238E27FC236}">
                <a16:creationId xmlns:a16="http://schemas.microsoft.com/office/drawing/2014/main" id="{8D234594-262E-A35A-2633-99D71A377B37}"/>
              </a:ext>
            </a:extLst>
          </p:cNvPr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>
              <a:extLst>
                <a:ext uri="{FF2B5EF4-FFF2-40B4-BE49-F238E27FC236}">
                  <a16:creationId xmlns:a16="http://schemas.microsoft.com/office/drawing/2014/main" id="{EAB8B7A6-CEA7-A71C-5C67-8E856C6A8E8E}"/>
                </a:ext>
              </a:extLst>
            </p:cNvPr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>
              <a:extLst>
                <a:ext uri="{FF2B5EF4-FFF2-40B4-BE49-F238E27FC236}">
                  <a16:creationId xmlns:a16="http://schemas.microsoft.com/office/drawing/2014/main" id="{95B33CD5-4490-20C6-A383-8E52FAFF7C6F}"/>
                </a:ext>
              </a:extLst>
            </p:cNvPr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>
              <a:extLst>
                <a:ext uri="{FF2B5EF4-FFF2-40B4-BE49-F238E27FC236}">
                  <a16:creationId xmlns:a16="http://schemas.microsoft.com/office/drawing/2014/main" id="{7D8AE23B-72FC-3AB1-68FB-93D7B1A8664D}"/>
                </a:ext>
              </a:extLst>
            </p:cNvPr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>
            <a:extLst>
              <a:ext uri="{FF2B5EF4-FFF2-40B4-BE49-F238E27FC236}">
                <a16:creationId xmlns:a16="http://schemas.microsoft.com/office/drawing/2014/main" id="{76681732-C34F-0E6C-E3D8-43E2D0CB942F}"/>
              </a:ext>
            </a:extLst>
          </p:cNvPr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>
              <a:extLst>
                <a:ext uri="{FF2B5EF4-FFF2-40B4-BE49-F238E27FC236}">
                  <a16:creationId xmlns:a16="http://schemas.microsoft.com/office/drawing/2014/main" id="{FCA92E15-2C31-6D60-75EA-62FD6B1E7E7C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>
              <a:extLst>
                <a:ext uri="{FF2B5EF4-FFF2-40B4-BE49-F238E27FC236}">
                  <a16:creationId xmlns:a16="http://schemas.microsoft.com/office/drawing/2014/main" id="{43BBFF8D-A133-80F4-1F4F-7A1530C8E0F7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>
                <a:extLst>
                  <a:ext uri="{FF2B5EF4-FFF2-40B4-BE49-F238E27FC236}">
                    <a16:creationId xmlns:a16="http://schemas.microsoft.com/office/drawing/2014/main" id="{BF4C181E-0273-B2DA-7D72-1CD2D276207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>
                <a:extLst>
                  <a:ext uri="{FF2B5EF4-FFF2-40B4-BE49-F238E27FC236}">
                    <a16:creationId xmlns:a16="http://schemas.microsoft.com/office/drawing/2014/main" id="{5B3E08CA-4F03-9644-EFA6-97F94C9CCC2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>
              <a:extLst>
                <a:ext uri="{FF2B5EF4-FFF2-40B4-BE49-F238E27FC236}">
                  <a16:creationId xmlns:a16="http://schemas.microsoft.com/office/drawing/2014/main" id="{A9E66C7C-9D6B-F7F7-4297-7AEC76A9023A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>
                <a:extLst>
                  <a:ext uri="{FF2B5EF4-FFF2-40B4-BE49-F238E27FC236}">
                    <a16:creationId xmlns:a16="http://schemas.microsoft.com/office/drawing/2014/main" id="{82BBF0A0-1633-8A76-B01C-CE889C89CEC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>
                <a:extLst>
                  <a:ext uri="{FF2B5EF4-FFF2-40B4-BE49-F238E27FC236}">
                    <a16:creationId xmlns:a16="http://schemas.microsoft.com/office/drawing/2014/main" id="{6A2DE375-A685-81B3-FDA8-1AC7002C0B6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>
              <a:extLst>
                <a:ext uri="{FF2B5EF4-FFF2-40B4-BE49-F238E27FC236}">
                  <a16:creationId xmlns:a16="http://schemas.microsoft.com/office/drawing/2014/main" id="{7B149E3E-6509-F573-3A9E-A2B2D96A525A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>
                <a:extLst>
                  <a:ext uri="{FF2B5EF4-FFF2-40B4-BE49-F238E27FC236}">
                    <a16:creationId xmlns:a16="http://schemas.microsoft.com/office/drawing/2014/main" id="{453C2B56-45B6-CB0B-7A18-4692052DBBB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>
                <a:extLst>
                  <a:ext uri="{FF2B5EF4-FFF2-40B4-BE49-F238E27FC236}">
                    <a16:creationId xmlns:a16="http://schemas.microsoft.com/office/drawing/2014/main" id="{D127BD02-8BA8-6597-C2B7-F087FCDED6D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>
              <a:extLst>
                <a:ext uri="{FF2B5EF4-FFF2-40B4-BE49-F238E27FC236}">
                  <a16:creationId xmlns:a16="http://schemas.microsoft.com/office/drawing/2014/main" id="{B86EA034-82D8-F9F7-0B8F-A3F56E466CFB}"/>
                </a:ext>
              </a:extLst>
            </p:cNvPr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C1FB244-D7F7-3AD2-A27B-71FC294DD3C2}"/>
              </a:ext>
            </a:extLst>
          </p:cNvPr>
          <p:cNvSpPr/>
          <p:nvPr/>
        </p:nvSpPr>
        <p:spPr>
          <a:xfrm>
            <a:off x="0" y="2603504"/>
            <a:ext cx="9151088" cy="2527488"/>
          </a:xfrm>
          <a:prstGeom prst="rect">
            <a:avLst/>
          </a:prstGeom>
          <a:solidFill>
            <a:srgbClr val="966A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1B873D-2E6B-B857-F8D0-5F758D8FABE3}"/>
              </a:ext>
            </a:extLst>
          </p:cNvPr>
          <p:cNvGrpSpPr/>
          <p:nvPr/>
        </p:nvGrpSpPr>
        <p:grpSpPr>
          <a:xfrm>
            <a:off x="3701377" y="4320486"/>
            <a:ext cx="1741245" cy="621330"/>
            <a:chOff x="9190651" y="3208961"/>
            <a:chExt cx="2402122" cy="844673"/>
          </a:xfrm>
        </p:grpSpPr>
        <p:pic>
          <p:nvPicPr>
            <p:cNvPr id="3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607B8676-7C1D-6856-29C1-34631E94E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A7501B47-D9E5-3FE3-41E1-7B3361AC9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Java (programming language) - Wikipedia">
              <a:extLst>
                <a:ext uri="{FF2B5EF4-FFF2-40B4-BE49-F238E27FC236}">
                  <a16:creationId xmlns:a16="http://schemas.microsoft.com/office/drawing/2014/main" id="{86CAEBE9-51BC-F0B1-B520-E857F3617D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C191C0-A050-6885-100C-11D86662452C}"/>
              </a:ext>
            </a:extLst>
          </p:cNvPr>
          <p:cNvSpPr txBox="1"/>
          <p:nvPr/>
        </p:nvSpPr>
        <p:spPr>
          <a:xfrm>
            <a:off x="1796803" y="2823723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800" dirty="0">
                <a:solidFill>
                  <a:schemeClr val="accent4"/>
                </a:solidFill>
                <a:cs typeface="B Zar" panose="00000400000000000000" pitchFamily="2" charset="-78"/>
              </a:rPr>
              <a:t>آشنایی </a:t>
            </a:r>
            <a:r>
              <a:rPr lang="fa-IR" sz="1800" dirty="0" smtClean="0">
                <a:solidFill>
                  <a:schemeClr val="accent4"/>
                </a:solidFill>
                <a:cs typeface="B Zar" panose="00000400000000000000" pitchFamily="2" charset="-78"/>
              </a:rPr>
              <a:t>با</a:t>
            </a:r>
            <a:r>
              <a:rPr lang="en-US" sz="1800" dirty="0" smtClean="0">
                <a:solidFill>
                  <a:schemeClr val="accent4"/>
                </a:solidFill>
                <a:cs typeface="B Zar" panose="00000400000000000000" pitchFamily="2" charset="-78"/>
              </a:rPr>
              <a:t> </a:t>
            </a:r>
            <a:r>
              <a:rPr lang="fa-IR" sz="1800" dirty="0" smtClean="0">
                <a:solidFill>
                  <a:schemeClr val="accent4"/>
                </a:solidFill>
                <a:cs typeface="B Zar" panose="00000400000000000000" pitchFamily="2" charset="-78"/>
              </a:rPr>
              <a:t>مفاهیم مقدماتی شبکه</a:t>
            </a:r>
          </a:p>
          <a:p>
            <a:pPr algn="ctr" rtl="1"/>
            <a:r>
              <a:rPr lang="fa-IR" sz="1800" dirty="0" smtClean="0">
                <a:solidFill>
                  <a:schemeClr val="accent4"/>
                </a:solidFill>
                <a:cs typeface="B Zar" panose="00000400000000000000" pitchFamily="2" charset="-78"/>
              </a:rPr>
              <a:t>آشنایی با سوکت در جاوا</a:t>
            </a:r>
            <a:endParaRPr lang="en-GB" sz="1800" dirty="0">
              <a:solidFill>
                <a:schemeClr val="accent4"/>
              </a:solidFill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20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1172800" y="158677"/>
            <a:ext cx="6345600" cy="57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solidFill>
                  <a:srgbClr val="C39113"/>
                </a:solidFill>
                <a:cs typeface="B Roya" panose="00000400000000000000" pitchFamily="2" charset="-78"/>
              </a:rPr>
              <a:t>مقدمه</a:t>
            </a:r>
            <a:endParaRPr dirty="0">
              <a:solidFill>
                <a:srgbClr val="C39113"/>
              </a:solidFill>
              <a:cs typeface="B Roya" panose="00000400000000000000" pitchFamily="2" charset="-78"/>
            </a:endParaRPr>
          </a:p>
        </p:txBody>
      </p:sp>
      <p:sp>
        <p:nvSpPr>
          <p:cNvPr id="1459" name="Google Shape;1459;p36"/>
          <p:cNvSpPr txBox="1">
            <a:spLocks noGrp="1"/>
          </p:cNvSpPr>
          <p:nvPr>
            <p:ph type="body" idx="1"/>
          </p:nvPr>
        </p:nvSpPr>
        <p:spPr>
          <a:xfrm>
            <a:off x="393700" y="1054100"/>
            <a:ext cx="7124700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smtClean="0">
                <a:solidFill>
                  <a:schemeClr val="dk1"/>
                </a:solidFill>
                <a:latin typeface="Gill Sans MT" panose="020B0502020104020203" pitchFamily="34" charset="0"/>
                <a:cs typeface="2  Titr" panose="00000700000000000000" pitchFamily="2" charset="-78"/>
              </a:rPr>
              <a:t>تعریف سوکت و پورت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fa-IR" sz="2000" dirty="0">
              <a:solidFill>
                <a:schemeClr val="dk1"/>
              </a:solidFill>
              <a:latin typeface="Gill Sans MT" panose="020B0502020104020203" pitchFamily="34" charset="0"/>
              <a:cs typeface="2  Nazanin" panose="000004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smtClean="0">
                <a:solidFill>
                  <a:schemeClr val="dk1"/>
                </a:solidFill>
                <a:latin typeface="Gill Sans MT" panose="020B0502020104020203" pitchFamily="34" charset="0"/>
                <a:cs typeface="2  Nazanin" panose="00000400000000000000" pitchFamily="2" charset="-78"/>
              </a:rPr>
              <a:t>به هر یک از نقاط انتهایی در اتصال بین دو برنامه یا دو وسیله یک سوکت گفته میشود هر کدام از این نقاط انتهایی شامی یک جفت آی پی و پورت (یک عدد صحیح 16 بیتی) منحصر به فرد است از آنجایی که یک کلاینت یا سرور خود میتواند به صورت همزمان با چندین برنامه و دستگاه دیگر متصل باشد برای برقرای ارتباط با هر یک نیاز به پورت های منحصر به فرد داریم 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fa-IR" sz="2000" dirty="0" smtClean="0">
              <a:solidFill>
                <a:schemeClr val="dk1"/>
              </a:solidFill>
              <a:latin typeface="Gill Sans MT" panose="020B0502020104020203" pitchFamily="34" charset="0"/>
              <a:cs typeface="2  Titr" panose="000007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fa-IR" sz="2000" dirty="0" smtClean="0">
              <a:solidFill>
                <a:schemeClr val="dk1"/>
              </a:solidFill>
              <a:latin typeface="Gill Sans MT" panose="020B0502020104020203" pitchFamily="34" charset="0"/>
              <a:cs typeface="2  Titr" panose="000007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1046774" y="189300"/>
            <a:ext cx="7386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ساخت کانکشن</a:t>
            </a:r>
            <a:endParaRPr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5AFE4A-ACBE-9146-46CF-C761A254B4EC}"/>
              </a:ext>
            </a:extLst>
          </p:cNvPr>
          <p:cNvSpPr txBox="1"/>
          <p:nvPr/>
        </p:nvSpPr>
        <p:spPr>
          <a:xfrm>
            <a:off x="621792" y="1104900"/>
            <a:ext cx="7811007" cy="230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</a:pPr>
            <a:r>
              <a:rPr lang="fa-IR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برای ساخت یک کانکشن برای سرور یک </a:t>
            </a:r>
            <a:r>
              <a:rPr lang="en-US" sz="2000" dirty="0" err="1" smtClean="0">
                <a:latin typeface="Gill Sans MT" panose="020B0502020104020203" pitchFamily="34" charset="0"/>
                <a:cs typeface="B Nazanin" panose="00000400000000000000" pitchFamily="2" charset="-78"/>
              </a:rPr>
              <a:t>ServerSocket</a:t>
            </a:r>
            <a:r>
              <a:rPr lang="en-US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 با پورت دلخواه می سازیم (پورت نباید کمتر از ۱۰۲۴ باشد چرا که این پورت ها رزرو شده اند و به دسترسی ادمین نیاز دارند ) سرور بر روی این پورت به درخواست های اتصال کلاینت گوش میکند</a:t>
            </a:r>
            <a:endParaRPr lang="en-US" sz="2000" dirty="0" smtClean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endParaRPr lang="fa-IR" sz="2000" dirty="0" smtClean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endParaRPr lang="fa-IR" sz="2000" b="0" i="0" dirty="0">
              <a:solidFill>
                <a:srgbClr val="000000"/>
              </a:solidFill>
              <a:effectLst/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20" y="2520730"/>
            <a:ext cx="5982132" cy="2598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EB287-B218-6C63-5656-0A29756B1994}"/>
              </a:ext>
            </a:extLst>
          </p:cNvPr>
          <p:cNvSpPr txBox="1"/>
          <p:nvPr/>
        </p:nvSpPr>
        <p:spPr>
          <a:xfrm>
            <a:off x="1061747" y="145161"/>
            <a:ext cx="752377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</a:pPr>
            <a:r>
              <a:rPr lang="fa-IR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متد </a:t>
            </a:r>
            <a:r>
              <a:rPr lang="en-US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accept </a:t>
            </a:r>
            <a:r>
              <a:rPr lang="fa-IR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 یک متد </a:t>
            </a:r>
            <a:r>
              <a:rPr lang="en-US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blocking </a:t>
            </a:r>
            <a:r>
              <a:rPr lang="fa-IR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 است و تا زمانی که کلاینت به سرور متصل نشود خط های بعدی اجرا نمی شوند کلاینت برای وصل شدن به سرور باید آدرس آی پی و پورت سوکتی که سرور در حال گوش دادن به آن است را بداند و با ساختن سوکتی به آن وصل شود</a:t>
            </a:r>
          </a:p>
          <a:p>
            <a:pPr algn="r" rtl="1">
              <a:lnSpc>
                <a:spcPts val="3500"/>
              </a:lnSpc>
            </a:pPr>
            <a:r>
              <a:rPr lang="en-US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127.0.0.1</a:t>
            </a:r>
            <a:r>
              <a:rPr lang="fa-IR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 آی پی مربوط به کامپیوتری است که کد روی آن اجرا میشود و به آن </a:t>
            </a:r>
            <a:r>
              <a:rPr lang="en-US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localhost </a:t>
            </a:r>
            <a:r>
              <a:rPr lang="fa-IR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هم گفته </a:t>
            </a:r>
            <a:r>
              <a:rPr lang="fa-IR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میشود (* مثال </a:t>
            </a:r>
            <a:r>
              <a:rPr lang="en-US" sz="2000" dirty="0" err="1">
                <a:latin typeface="Gill Sans MT" panose="020B0502020104020203" pitchFamily="34" charset="0"/>
                <a:cs typeface="B Nazanin" panose="00000400000000000000" pitchFamily="2" charset="-78"/>
              </a:rPr>
              <a:t>ConnectionExample</a:t>
            </a:r>
            <a:r>
              <a:rPr lang="fa-IR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)</a:t>
            </a:r>
            <a:endParaRPr lang="fa-IR" sz="2000" dirty="0" smtClean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ts val="3500"/>
              </a:lnSpc>
            </a:pPr>
            <a:r>
              <a:rPr lang="fa-IR" sz="2000" dirty="0" smtClean="0">
                <a:latin typeface="Gill Sans MT" panose="020B0502020104020203" pitchFamily="34" charset="0"/>
                <a:cs typeface="B Nazanin" panose="00000400000000000000" pitchFamily="2" charset="-78"/>
              </a:rPr>
              <a:t> </a:t>
            </a:r>
            <a:endParaRPr lang="fa-IR" sz="2000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0" y="2398124"/>
            <a:ext cx="7514248" cy="2590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>
          <a:extLst>
            <a:ext uri="{FF2B5EF4-FFF2-40B4-BE49-F238E27FC236}">
              <a16:creationId xmlns:a16="http://schemas.microsoft.com/office/drawing/2014/main" id="{D791567E-196A-B06E-80BF-8C5E65AC1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>
            <a:extLst>
              <a:ext uri="{FF2B5EF4-FFF2-40B4-BE49-F238E27FC236}">
                <a16:creationId xmlns:a16="http://schemas.microsoft.com/office/drawing/2014/main" id="{62376C08-F051-B436-AC14-BFCF63E832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6774" y="189300"/>
            <a:ext cx="73225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 smtClean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تعامل در سوکت ها</a:t>
            </a:r>
            <a:endParaRPr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18A3F-6FB9-9608-1BB4-8011E2B772B0}"/>
              </a:ext>
            </a:extLst>
          </p:cNvPr>
          <p:cNvSpPr txBox="1"/>
          <p:nvPr/>
        </p:nvSpPr>
        <p:spPr>
          <a:xfrm>
            <a:off x="357521" y="857250"/>
            <a:ext cx="8011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cs typeface="2  Nazanin" panose="00000400000000000000" pitchFamily="2" charset="-78"/>
              </a:rPr>
              <a:t>همانند </a:t>
            </a:r>
            <a:r>
              <a:rPr lang="fa-IR" sz="2000" dirty="0" smtClean="0">
                <a:cs typeface="2  Nazanin" panose="00000400000000000000" pitchFamily="2" charset="-78"/>
              </a:rPr>
              <a:t>فایل ها </a:t>
            </a:r>
            <a:r>
              <a:rPr lang="fa-IR" sz="2000" dirty="0">
                <a:cs typeface="2  Nazanin" panose="00000400000000000000" pitchFamily="2" charset="-78"/>
              </a:rPr>
              <a:t>برای تبادل </a:t>
            </a:r>
            <a:r>
              <a:rPr lang="fa-IR" sz="2000" dirty="0" smtClean="0">
                <a:cs typeface="2  Nazanin" panose="00000400000000000000" pitchFamily="2" charset="-78"/>
              </a:rPr>
              <a:t>اطلاعات </a:t>
            </a:r>
            <a:r>
              <a:rPr lang="fa-IR" sz="2000" dirty="0">
                <a:cs typeface="2  Nazanin" panose="00000400000000000000" pitchFamily="2" charset="-78"/>
              </a:rPr>
              <a:t>بین سوکت ها میتوانیم از </a:t>
            </a:r>
            <a:r>
              <a:rPr lang="fa-IR" sz="2000" dirty="0" smtClean="0">
                <a:cs typeface="2  Nazanin" panose="00000400000000000000" pitchFamily="2" charset="-78"/>
              </a:rPr>
              <a:t>کلاس </a:t>
            </a:r>
            <a:r>
              <a:rPr lang="fa-IR" sz="2000" dirty="0">
                <a:cs typeface="2  Nazanin" panose="00000400000000000000" pitchFamily="2" charset="-78"/>
              </a:rPr>
              <a:t>هایی مانند </a:t>
            </a:r>
            <a:r>
              <a:rPr lang="en-US" sz="2000" dirty="0" err="1">
                <a:cs typeface="2  Nazanin" panose="00000400000000000000" pitchFamily="2" charset="-78"/>
              </a:rPr>
              <a:t>ObjectInputStream</a:t>
            </a:r>
            <a:r>
              <a:rPr lang="en-US" sz="2000" dirty="0">
                <a:cs typeface="2  Nazanin" panose="00000400000000000000" pitchFamily="2" charset="-78"/>
              </a:rPr>
              <a:t>، </a:t>
            </a:r>
            <a:r>
              <a:rPr lang="en-US" sz="2000" dirty="0" err="1">
                <a:cs typeface="2  Nazanin" panose="00000400000000000000" pitchFamily="2" charset="-78"/>
              </a:rPr>
              <a:t>DataOutputStream</a:t>
            </a:r>
            <a:r>
              <a:rPr lang="en-US" sz="2000" dirty="0">
                <a:cs typeface="2  Nazanin" panose="00000400000000000000" pitchFamily="2" charset="-78"/>
              </a:rPr>
              <a:t>، </a:t>
            </a:r>
            <a:r>
              <a:rPr lang="en-US" sz="2000" dirty="0" err="1">
                <a:cs typeface="2  Nazanin" panose="00000400000000000000" pitchFamily="2" charset="-78"/>
              </a:rPr>
              <a:t>DataInputStream</a:t>
            </a:r>
            <a:r>
              <a:rPr lang="en-US" sz="2000" dirty="0">
                <a:cs typeface="2  Nazanin" panose="00000400000000000000" pitchFamily="2" charset="-78"/>
              </a:rPr>
              <a:t> </a:t>
            </a:r>
            <a:r>
              <a:rPr lang="fa-IR" sz="2000" dirty="0">
                <a:cs typeface="2  Nazanin" panose="00000400000000000000" pitchFamily="2" charset="-78"/>
              </a:rPr>
              <a:t>و غیره استفاده کنیم. در ادامه به بررسی نحوه ی تبادل </a:t>
            </a:r>
            <a:r>
              <a:rPr lang="fa-IR" sz="2000" dirty="0" smtClean="0">
                <a:cs typeface="2  Nazanin" panose="00000400000000000000" pitchFamily="2" charset="-78"/>
              </a:rPr>
              <a:t>اطلاعات </a:t>
            </a:r>
            <a:r>
              <a:rPr lang="fa-IR" sz="2000" dirty="0">
                <a:cs typeface="2  Nazanin" panose="00000400000000000000" pitchFamily="2" charset="-78"/>
              </a:rPr>
              <a:t>با </a:t>
            </a:r>
            <a:r>
              <a:rPr lang="fa-IR" sz="2000" dirty="0" smtClean="0">
                <a:cs typeface="2  Nazanin" panose="00000400000000000000" pitchFamily="2" charset="-78"/>
              </a:rPr>
              <a:t>استفاده </a:t>
            </a:r>
            <a:r>
              <a:rPr lang="fa-IR" sz="2000" dirty="0">
                <a:cs typeface="2  Nazanin" panose="00000400000000000000" pitchFamily="2" charset="-78"/>
              </a:rPr>
              <a:t>از </a:t>
            </a:r>
            <a:r>
              <a:rPr lang="en-US" sz="2000" dirty="0" err="1">
                <a:cs typeface="2  Nazanin" panose="00000400000000000000" pitchFamily="2" charset="-78"/>
              </a:rPr>
              <a:t>ObjectStream</a:t>
            </a:r>
            <a:r>
              <a:rPr lang="fa-IR" sz="2000" dirty="0" smtClean="0">
                <a:cs typeface="2  Nazanin" panose="00000400000000000000" pitchFamily="2" charset="-78"/>
              </a:rPr>
              <a:t>ها </a:t>
            </a:r>
            <a:r>
              <a:rPr lang="fa-IR" sz="2000" dirty="0">
                <a:cs typeface="2  Nazanin" panose="00000400000000000000" pitchFamily="2" charset="-78"/>
              </a:rPr>
              <a:t>میپردازیم</a:t>
            </a: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fa-IR" sz="2000" dirty="0" smtClean="0"/>
              <a:t>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مثال </a:t>
            </a:r>
            <a:r>
              <a:rPr lang="en-US" sz="2000" dirty="0" err="1" smtClean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SocketInteractionExamole</a:t>
            </a:r>
            <a:endParaRPr lang="fa-IR" sz="2000" dirty="0" smtClean="0">
              <a:solidFill>
                <a:schemeClr val="tx1"/>
              </a:solidFill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solidFill>
                  <a:schemeClr val="tx1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* </a:t>
            </a:r>
            <a:r>
              <a:rPr lang="fa-IR" sz="2000" dirty="0" smtClean="0"/>
              <a:t>کلاس</a:t>
            </a:r>
            <a:r>
              <a:rPr lang="en-US" sz="2000" dirty="0" smtClean="0"/>
              <a:t>Message </a:t>
            </a:r>
            <a:r>
              <a:rPr lang="fa-IR" sz="2000" dirty="0"/>
              <a:t>به صورت شئ بین سرور و </a:t>
            </a:r>
            <a:r>
              <a:rPr lang="fa-IR" sz="2000" dirty="0" smtClean="0"/>
              <a:t>کلاینت </a:t>
            </a:r>
            <a:r>
              <a:rPr lang="fa-IR" sz="2000" dirty="0"/>
              <a:t>مبادله می شود، به همین دلیل باید اینترفیس </a:t>
            </a:r>
            <a:r>
              <a:rPr lang="en-US" sz="2000" dirty="0"/>
              <a:t>Serializable </a:t>
            </a:r>
            <a:r>
              <a:rPr lang="fa-IR" sz="2000" dirty="0"/>
              <a:t>را پیاده سازی کند </a:t>
            </a:r>
            <a:endParaRPr lang="fa-IR" sz="2000" dirty="0">
              <a:solidFill>
                <a:schemeClr val="tx1"/>
              </a:solidFill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39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>
          <a:extLst>
            <a:ext uri="{FF2B5EF4-FFF2-40B4-BE49-F238E27FC236}">
              <a16:creationId xmlns:a16="http://schemas.microsoft.com/office/drawing/2014/main" id="{8A211ED7-3B88-A764-95FE-CDD48B67F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>
            <a:extLst>
              <a:ext uri="{FF2B5EF4-FFF2-40B4-BE49-F238E27FC236}">
                <a16:creationId xmlns:a16="http://schemas.microsoft.com/office/drawing/2014/main" id="{817A902F-9A13-E72B-318F-3F7136D0E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6774" y="189300"/>
            <a:ext cx="74114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 smtClean="0">
                <a:solidFill>
                  <a:srgbClr val="C39113"/>
                </a:solidFill>
                <a:latin typeface="Gill Sans MT" panose="020B0502020104020203" pitchFamily="34" charset="0"/>
                <a:cs typeface="B Nazanin" panose="00000400000000000000" pitchFamily="2" charset="-78"/>
              </a:rPr>
              <a:t>تمرین</a:t>
            </a:r>
            <a:endParaRPr sz="2800" dirty="0">
              <a:solidFill>
                <a:srgbClr val="C39113"/>
              </a:solidFill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BFD346-647F-6B52-2622-8465D4243C9E}"/>
              </a:ext>
            </a:extLst>
          </p:cNvPr>
          <p:cNvSpPr txBox="1"/>
          <p:nvPr/>
        </p:nvSpPr>
        <p:spPr>
          <a:xfrm>
            <a:off x="563270" y="1104900"/>
            <a:ext cx="7894929" cy="346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ts val="3500"/>
              </a:lnSpc>
              <a:buNone/>
            </a:pPr>
            <a:r>
              <a:rPr lang="fa-IR" sz="2000" dirty="0" smtClean="0">
                <a:latin typeface="Gill Sans MT" panose="020B0502020104020203" pitchFamily="34" charset="0"/>
                <a:cs typeface="2  Titr" panose="00000700000000000000" pitchFamily="2" charset="-78"/>
              </a:rPr>
              <a:t>پیاده سازی چت روم</a:t>
            </a:r>
          </a:p>
          <a:p>
            <a:pPr algn="r"/>
            <a:r>
              <a:rPr lang="fa-IR" sz="1900" dirty="0">
                <a:cs typeface="2  Nazanin" panose="00000400000000000000" pitchFamily="2" charset="-78"/>
              </a:rPr>
              <a:t>در این جلسه قصد داریم با استفاده از مفاهیم شبکه، یک </a:t>
            </a:r>
            <a:r>
              <a:rPr lang="fa-IR" sz="1900" dirty="0" smtClean="0">
                <a:cs typeface="2  Nazanin" panose="00000400000000000000" pitchFamily="2" charset="-78"/>
              </a:rPr>
              <a:t>چت روم </a:t>
            </a:r>
            <a:r>
              <a:rPr lang="fa-IR" sz="1900" dirty="0">
                <a:cs typeface="2  Nazanin" panose="00000400000000000000" pitchFamily="2" charset="-78"/>
              </a:rPr>
              <a:t>در کنسول </a:t>
            </a:r>
            <a:r>
              <a:rPr lang="fa-IR" sz="1900" dirty="0" smtClean="0">
                <a:cs typeface="2  Nazanin" panose="00000400000000000000" pitchFamily="2" charset="-78"/>
              </a:rPr>
              <a:t>پیاده سازی </a:t>
            </a:r>
            <a:r>
              <a:rPr lang="fa-IR" sz="1900" dirty="0">
                <a:cs typeface="2  Nazanin" panose="00000400000000000000" pitchFamily="2" charset="-78"/>
              </a:rPr>
              <a:t>کنیم. توضیح برنامه </a:t>
            </a:r>
            <a:r>
              <a:rPr lang="fa-IR" sz="1900" dirty="0" smtClean="0">
                <a:cs typeface="2  Nazanin" panose="00000400000000000000" pitchFamily="2" charset="-78"/>
              </a:rPr>
              <a:t>به صورت </a:t>
            </a:r>
            <a:r>
              <a:rPr lang="fa-IR" sz="1900" dirty="0">
                <a:cs typeface="2  Nazanin" panose="00000400000000000000" pitchFamily="2" charset="-78"/>
              </a:rPr>
              <a:t>زیر است:</a:t>
            </a:r>
          </a:p>
          <a:p>
            <a:pPr algn="r"/>
            <a:r>
              <a:rPr lang="fa-IR" sz="1900" dirty="0">
                <a:cs typeface="2  Nazanin" panose="00000400000000000000" pitchFamily="2" charset="-78"/>
              </a:rPr>
              <a:t>1. در ابتدای اجرای برنامه، هر کاربر </a:t>
            </a:r>
            <a:r>
              <a:rPr lang="fa-IR" sz="1900" dirty="0" smtClean="0">
                <a:cs typeface="2  Nazanin" panose="00000400000000000000" pitchFamily="2" charset="-78"/>
              </a:rPr>
              <a:t>می تواند </a:t>
            </a:r>
            <a:r>
              <a:rPr lang="fa-IR" sz="1900" dirty="0">
                <a:cs typeface="2  Nazanin" panose="00000400000000000000" pitchFamily="2" charset="-78"/>
              </a:rPr>
              <a:t>یک نام کاربری برای خود انتخاب کند.</a:t>
            </a:r>
          </a:p>
          <a:p>
            <a:pPr algn="r"/>
            <a:r>
              <a:rPr lang="fa-IR" sz="1900" dirty="0">
                <a:cs typeface="2  Nazanin" panose="00000400000000000000" pitchFamily="2" charset="-78"/>
              </a:rPr>
              <a:t>2. اگر کاربری به </a:t>
            </a:r>
            <a:r>
              <a:rPr lang="fa-IR" sz="1900" dirty="0" smtClean="0">
                <a:cs typeface="2  Nazanin" panose="00000400000000000000" pitchFamily="2" charset="-78"/>
              </a:rPr>
              <a:t>چت روم </a:t>
            </a:r>
            <a:r>
              <a:rPr lang="fa-IR" sz="1900" dirty="0">
                <a:cs typeface="2  Nazanin" panose="00000400000000000000" pitchFamily="2" charset="-78"/>
              </a:rPr>
              <a:t>اضافه شد، به تمام کاربران اطلاع داده میشود.</a:t>
            </a:r>
          </a:p>
          <a:p>
            <a:pPr algn="r"/>
            <a:r>
              <a:rPr lang="fa-IR" sz="1900" dirty="0">
                <a:cs typeface="2  Nazanin" panose="00000400000000000000" pitchFamily="2" charset="-78"/>
              </a:rPr>
              <a:t>3. پیامی که هر کاربر مینویسد، برای تمامی کاربران </a:t>
            </a:r>
            <a:r>
              <a:rPr lang="fa-IR" sz="1900" dirty="0" smtClean="0">
                <a:cs typeface="2  Nazanin" panose="00000400000000000000" pitchFamily="2" charset="-78"/>
              </a:rPr>
              <a:t>به </a:t>
            </a:r>
            <a:r>
              <a:rPr lang="fa-IR" sz="1900" dirty="0">
                <a:cs typeface="2  Nazanin" panose="00000400000000000000" pitchFamily="2" charset="-78"/>
              </a:rPr>
              <a:t>جز </a:t>
            </a:r>
            <a:r>
              <a:rPr lang="fa-IR" sz="1900" dirty="0" smtClean="0">
                <a:cs typeface="2  Nazanin" panose="00000400000000000000" pitchFamily="2" charset="-78"/>
              </a:rPr>
              <a:t>خودش </a:t>
            </a:r>
            <a:r>
              <a:rPr lang="fa-IR" sz="1900" dirty="0">
                <a:cs typeface="2  Nazanin" panose="00000400000000000000" pitchFamily="2" charset="-78"/>
              </a:rPr>
              <a:t>ارسال میشود.</a:t>
            </a:r>
          </a:p>
          <a:p>
            <a:pPr algn="r"/>
            <a:r>
              <a:rPr lang="fa-IR" sz="1900" dirty="0">
                <a:cs typeface="2  Nazanin" panose="00000400000000000000" pitchFamily="2" charset="-78"/>
              </a:rPr>
              <a:t>4. پیام هر کاربر را میتوان از کاربران دیگر، تمییز </a:t>
            </a:r>
            <a:r>
              <a:rPr lang="fa-IR" sz="1900" dirty="0" smtClean="0">
                <a:cs typeface="2  Nazanin" panose="00000400000000000000" pitchFamily="2" charset="-78"/>
              </a:rPr>
              <a:t>داد (برای </a:t>
            </a:r>
            <a:r>
              <a:rPr lang="fa-IR" sz="1900" dirty="0">
                <a:cs typeface="2  Nazanin" panose="00000400000000000000" pitchFamily="2" charset="-78"/>
              </a:rPr>
              <a:t>مثال نام هر کاربر به همراه پیامی که فرستاده</a:t>
            </a:r>
          </a:p>
          <a:p>
            <a:pPr algn="r"/>
            <a:r>
              <a:rPr lang="fa-IR" sz="1900" dirty="0">
                <a:cs typeface="2  Nazanin" panose="00000400000000000000" pitchFamily="2" charset="-78"/>
              </a:rPr>
              <a:t>است، نمایش داده </a:t>
            </a:r>
            <a:r>
              <a:rPr lang="fa-IR" sz="1900" dirty="0" smtClean="0">
                <a:cs typeface="2  Nazanin" panose="00000400000000000000" pitchFamily="2" charset="-78"/>
              </a:rPr>
              <a:t>میشود).</a:t>
            </a:r>
            <a:endParaRPr lang="fa-IR" sz="1900" dirty="0">
              <a:cs typeface="2  Nazanin" panose="00000400000000000000" pitchFamily="2" charset="-78"/>
            </a:endParaRPr>
          </a:p>
          <a:p>
            <a:pPr algn="r" rtl="1"/>
            <a:r>
              <a:rPr lang="fa-IR" sz="1900" dirty="0" smtClean="0">
                <a:latin typeface="Gill Sans MT" panose="020B0502020104020203" pitchFamily="34" charset="0"/>
                <a:cs typeface="2  Nazanin" panose="00000400000000000000" pitchFamily="2" charset="-78"/>
              </a:rPr>
              <a:t>5. هر کاربر در هر زمانی که خواست با نوشتن عبارت </a:t>
            </a:r>
            <a:r>
              <a:rPr lang="en-US" sz="1900" dirty="0" smtClean="0">
                <a:latin typeface="Gill Sans MT" panose="020B0502020104020203" pitchFamily="34" charset="0"/>
                <a:cs typeface="2  Nazanin" panose="00000400000000000000" pitchFamily="2" charset="-78"/>
              </a:rPr>
              <a:t>#exit </a:t>
            </a:r>
            <a:r>
              <a:rPr lang="fa-IR" sz="1900" dirty="0">
                <a:latin typeface="Gill Sans MT" panose="020B0502020104020203" pitchFamily="34" charset="0"/>
                <a:cs typeface="2  Nazanin" panose="00000400000000000000" pitchFamily="2" charset="-78"/>
              </a:rPr>
              <a:t> </a:t>
            </a:r>
            <a:r>
              <a:rPr lang="fa-IR" sz="1900" dirty="0" smtClean="0">
                <a:latin typeface="Gill Sans MT" panose="020B0502020104020203" pitchFamily="34" charset="0"/>
                <a:cs typeface="2  Nazanin" panose="00000400000000000000" pitchFamily="2" charset="-78"/>
              </a:rPr>
              <a:t>می تواند از چت روم خارج شود</a:t>
            </a:r>
          </a:p>
          <a:p>
            <a:pPr algn="r" rtl="1"/>
            <a:r>
              <a:rPr lang="fa-IR" sz="1900" dirty="0" smtClean="0">
                <a:latin typeface="Gill Sans MT" panose="020B0502020104020203" pitchFamily="34" charset="0"/>
                <a:cs typeface="2  Nazanin" panose="00000400000000000000" pitchFamily="2" charset="-78"/>
              </a:rPr>
              <a:t>6.اگر کاربری از چت روم خارج شود (چه با استفاده از دستور </a:t>
            </a:r>
            <a:r>
              <a:rPr lang="en-US" sz="1900" dirty="0" smtClean="0">
                <a:latin typeface="Gill Sans MT" panose="020B0502020104020203" pitchFamily="34" charset="0"/>
                <a:cs typeface="2  Nazanin" panose="00000400000000000000" pitchFamily="2" charset="-78"/>
              </a:rPr>
              <a:t>#exit </a:t>
            </a:r>
            <a:r>
              <a:rPr lang="fa-IR" sz="1900" dirty="0" smtClean="0">
                <a:latin typeface="Gill Sans MT" panose="020B0502020104020203" pitchFamily="34" charset="0"/>
                <a:cs typeface="2  Nazanin" panose="00000400000000000000" pitchFamily="2" charset="-78"/>
              </a:rPr>
              <a:t> و چه با بستن برنامه ) به تمام کاربران دیگر  اطلاع داده می شود</a:t>
            </a:r>
            <a:endParaRPr lang="en-GB" sz="1900" dirty="0">
              <a:latin typeface="Gill Sans MT" panose="020B0502020104020203" pitchFamily="34" charset="0"/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390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452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2  Titr</vt:lpstr>
      <vt:lpstr>Roboto Condensed Light</vt:lpstr>
      <vt:lpstr>B Zar</vt:lpstr>
      <vt:lpstr>2  Nazanin</vt:lpstr>
      <vt:lpstr>Gill Sans MT</vt:lpstr>
      <vt:lpstr>B Nazanin</vt:lpstr>
      <vt:lpstr>Arial</vt:lpstr>
      <vt:lpstr>Poppins</vt:lpstr>
      <vt:lpstr>B Roya</vt:lpstr>
      <vt:lpstr>IBM Plex Mono</vt:lpstr>
      <vt:lpstr>Introduction to Coding Workshop by Slidesgo</vt:lpstr>
      <vt:lpstr>    کارگاه برنامه نویسی پیشرفته دستورکار 10 </vt:lpstr>
      <vt:lpstr>مقدمه</vt:lpstr>
      <vt:lpstr>ساخت کانکشن</vt:lpstr>
      <vt:lpstr>PowerPoint Presentation</vt:lpstr>
      <vt:lpstr>تعامل در سوکت ها</vt:lpstr>
      <vt:lpstr>تمرین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کارگاه برنامه نویسی پیشرفته دستورکار 7</dc:title>
  <dc:creator>Amirreza Daneshvar</dc:creator>
  <cp:lastModifiedBy>Amirreza Daneshvar</cp:lastModifiedBy>
  <cp:revision>66</cp:revision>
  <dcterms:modified xsi:type="dcterms:W3CDTF">2025-06-02T12:23:02Z</dcterms:modified>
</cp:coreProperties>
</file>