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0"/>
  </p:notesMasterIdLst>
  <p:sldIdLst>
    <p:sldId id="382" r:id="rId2"/>
    <p:sldId id="257" r:id="rId3"/>
    <p:sldId id="388" r:id="rId4"/>
    <p:sldId id="383" r:id="rId5"/>
    <p:sldId id="385" r:id="rId6"/>
    <p:sldId id="451" r:id="rId7"/>
    <p:sldId id="384" r:id="rId8"/>
    <p:sldId id="453" r:id="rId9"/>
    <p:sldId id="452" r:id="rId10"/>
    <p:sldId id="454" r:id="rId11"/>
    <p:sldId id="455" r:id="rId12"/>
    <p:sldId id="456" r:id="rId13"/>
    <p:sldId id="457" r:id="rId14"/>
    <p:sldId id="458" r:id="rId15"/>
    <p:sldId id="459" r:id="rId16"/>
    <p:sldId id="460" r:id="rId17"/>
    <p:sldId id="389" r:id="rId18"/>
    <p:sldId id="309" r:id="rId19"/>
    <p:sldId id="461"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Lst>
  <p:sldSz cx="9144000" cy="5143500" type="screen16x9"/>
  <p:notesSz cx="6858000" cy="9144000"/>
  <p:embeddedFontLst>
    <p:embeddedFont>
      <p:font typeface="B Nazanin" panose="00000400000000000000" pitchFamily="2" charset="-78"/>
      <p:regular r:id="rId41"/>
      <p:bold r:id="rId42"/>
    </p:embeddedFont>
    <p:embeddedFont>
      <p:font typeface="B Roya" panose="00000400000000000000" pitchFamily="2" charset="-78"/>
      <p:regular r:id="rId43"/>
      <p:bold r:id="rId44"/>
    </p:embeddedFont>
    <p:embeddedFont>
      <p:font typeface="B Zar" panose="00000400000000000000" pitchFamily="2" charset="-78"/>
      <p:regular r:id="rId45"/>
      <p:bold r:id="rId46"/>
    </p:embeddedFont>
    <p:embeddedFont>
      <p:font typeface="Gill Sans MT" panose="020B0502020104020203" pitchFamily="34" charset="0"/>
      <p:regular r:id="rId47"/>
      <p:bold r:id="rId48"/>
      <p:italic r:id="rId49"/>
      <p:boldItalic r:id="rId50"/>
    </p:embeddedFont>
    <p:embeddedFont>
      <p:font typeface="IBM Plex Mono" panose="020B0509050203000203" pitchFamily="49" charset="0"/>
      <p:regular r:id="rId51"/>
      <p:bold r:id="rId52"/>
      <p:italic r:id="rId53"/>
      <p:boldItalic r:id="rId54"/>
    </p:embeddedFont>
    <p:embeddedFont>
      <p:font typeface="Open Sans" panose="020B0606030504020204" pitchFamily="34" charset="0"/>
      <p:regular r:id="rId55"/>
      <p:bold r:id="rId56"/>
      <p:italic r:id="rId57"/>
      <p:boldItalic r:id="rId58"/>
    </p:embeddedFont>
    <p:embeddedFont>
      <p:font typeface="Poppins" panose="00000500000000000000" pitchFamily="2" charset="0"/>
      <p:regular r:id="rId59"/>
      <p:bold r:id="rId60"/>
      <p:italic r:id="rId61"/>
      <p:boldItalic r:id="rId62"/>
    </p:embeddedFont>
    <p:embeddedFont>
      <p:font typeface="Roboto Condensed Light" panose="02000000000000000000" pitchFamily="2" charset="0"/>
      <p:regular r:id="rId63"/>
      <p: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113"/>
    <a:srgbClr val="F0C7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73563-EC47-41F6-A432-D0DE497C3168}">
  <a:tblStyle styleId="{8ED73563-EC47-41F6-A432-D0DE497C31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363"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font" Target="fonts/font2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a:extLst>
            <a:ext uri="{FF2B5EF4-FFF2-40B4-BE49-F238E27FC236}">
              <a16:creationId xmlns:a16="http://schemas.microsoft.com/office/drawing/2014/main" id="{FDAD542E-C43E-8909-8603-94A0E47D6839}"/>
            </a:ext>
          </a:extLst>
        </p:cNvPr>
        <p:cNvGrpSpPr/>
        <p:nvPr/>
      </p:nvGrpSpPr>
      <p:grpSpPr>
        <a:xfrm>
          <a:off x="0" y="0"/>
          <a:ext cx="0" cy="0"/>
          <a:chOff x="0" y="0"/>
          <a:chExt cx="0" cy="0"/>
        </a:xfrm>
      </p:grpSpPr>
      <p:sp>
        <p:nvSpPr>
          <p:cNvPr id="1428" name="Google Shape;1428;gd1bf8d60a4_0_0:notes">
            <a:extLst>
              <a:ext uri="{FF2B5EF4-FFF2-40B4-BE49-F238E27FC236}">
                <a16:creationId xmlns:a16="http://schemas.microsoft.com/office/drawing/2014/main" id="{5C3F04BD-ACCB-24FF-F8CD-FB9B91972A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a:extLst>
              <a:ext uri="{FF2B5EF4-FFF2-40B4-BE49-F238E27FC236}">
                <a16:creationId xmlns:a16="http://schemas.microsoft.com/office/drawing/2014/main" id="{5756538E-BFAD-780D-051A-7834125A22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33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EB737B41-972A-9E00-C488-DFD54AF9EEC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72AC555-24F7-34B6-F99F-3AD402487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FCA9F539-4F9F-9D18-8D68-E3215FDD2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91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1F5EB7CA-A94C-B09F-B11F-10521F2A1A8D}"/>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055C7AA2-1107-10A6-0E09-EB10A7099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3B671E71-3D2F-909D-C4D4-8F1DB502AC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180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EB737B41-972A-9E00-C488-DFD54AF9EEC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72AC555-24F7-34B6-F99F-3AD402487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FCA9F539-4F9F-9D18-8D68-E3215FDD2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91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1F5EB7CA-A94C-B09F-B11F-10521F2A1A8D}"/>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055C7AA2-1107-10A6-0E09-EB10A7099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3B671E71-3D2F-909D-C4D4-8F1DB502AC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71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EB737B41-972A-9E00-C488-DFD54AF9EEC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72AC555-24F7-34B6-F99F-3AD402487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FCA9F539-4F9F-9D18-8D68-E3215FDD2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563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1F5EB7CA-A94C-B09F-B11F-10521F2A1A8D}"/>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055C7AA2-1107-10A6-0E09-EB10A7099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3B671E71-3D2F-909D-C4D4-8F1DB502AC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426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EB737B41-972A-9E00-C488-DFD54AF9EEC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72AC555-24F7-34B6-F99F-3AD402487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FCA9F539-4F9F-9D18-8D68-E3215FDD2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6558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B2422A4B-C8F2-2E44-2FAC-8C36D9EDD3E2}"/>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6A0C81D8-502E-63CC-B2C0-3647BC2D8C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24974D42-B44E-A199-6D28-F72C6D42C5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00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1F5EB7CA-A94C-B09F-B11F-10521F2A1A8D}"/>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055C7AA2-1107-10A6-0E09-EB10A7099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3B671E71-3D2F-909D-C4D4-8F1DB502AC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4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EB737B41-972A-9E00-C488-DFD54AF9EEC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72AC555-24F7-34B6-F99F-3AD402487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FCA9F539-4F9F-9D18-8D68-E3215FDD2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86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6C08EE90-BA85-F382-07D9-FE09A3A363D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5AB5ADD0-0B6D-1AAB-F2BB-534737E51A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08254787-AE58-4A98-E0F2-9E7A1E06E0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904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1F5EB7CA-A94C-B09F-B11F-10521F2A1A8D}"/>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055C7AA2-1107-10A6-0E09-EB10A70999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3B671E71-3D2F-909D-C4D4-8F1DB502AC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475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1BF285EA-768F-868D-532E-21313908E763}"/>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D29DD42C-C496-EAB5-DBC9-EB821A5673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2C66F1C3-AE89-8DFE-49A5-94D41F8F90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160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EB737B41-972A-9E00-C488-DFD54AF9EEC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72AC555-24F7-34B6-F99F-3AD402487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FCA9F539-4F9F-9D18-8D68-E3215FDD2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6336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EB737B41-972A-9E00-C488-DFD54AF9EECD}"/>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072AC555-24F7-34B6-F99F-3AD402487B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FCA9F539-4F9F-9D18-8D68-E3215FDD2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297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atin typeface="Gill Sans MT" panose="020B0502020104020203" pitchFamily="34" charset="0"/>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atin typeface="Gill Sans MT" panose="020B0502020104020203" pitchFamily="34" charset="0"/>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atin typeface="Gill Sans MT" panose="020B0502020104020203" pitchFamily="34" charset="0"/>
              </a:defRPr>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Gill Sans MT" panose="020B05020201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atin typeface="Gill Sans MT" panose="020B0502020104020203" pitchFamily="34"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Footer Placeholder 1">
            <a:extLst>
              <a:ext uri="{FF2B5EF4-FFF2-40B4-BE49-F238E27FC236}">
                <a16:creationId xmlns:a16="http://schemas.microsoft.com/office/drawing/2014/main" id="{C762552F-859C-6F4D-696D-9AA6D9DC734E}"/>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49286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8" r:id="rId4"/>
    <p:sldLayoutId id="2147483676" r:id="rId5"/>
    <p:sldLayoutId id="214748368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Gill Sans MT" panose="020B0502020104020203" pitchFamily="34" charset="0"/>
          <a:ea typeface="Gill Sans MT" panose="020B0502020104020203"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Gill Sans MT" panose="020B0502020104020203" pitchFamily="34" charset="0"/>
          <a:ea typeface="Gill Sans MT" panose="020B0502020104020203"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0">
          <a:extLst>
            <a:ext uri="{FF2B5EF4-FFF2-40B4-BE49-F238E27FC236}">
              <a16:creationId xmlns:a16="http://schemas.microsoft.com/office/drawing/2014/main" id="{4F9802A0-3AD0-2E0E-D76D-3EAAA194CC76}"/>
            </a:ext>
          </a:extLst>
        </p:cNvPr>
        <p:cNvGrpSpPr/>
        <p:nvPr/>
      </p:nvGrpSpPr>
      <p:grpSpPr>
        <a:xfrm>
          <a:off x="0" y="0"/>
          <a:ext cx="0" cy="0"/>
          <a:chOff x="0" y="0"/>
          <a:chExt cx="0" cy="0"/>
        </a:xfrm>
      </p:grpSpPr>
      <p:grpSp>
        <p:nvGrpSpPr>
          <p:cNvPr id="1433" name="Google Shape;1433;p35">
            <a:extLst>
              <a:ext uri="{FF2B5EF4-FFF2-40B4-BE49-F238E27FC236}">
                <a16:creationId xmlns:a16="http://schemas.microsoft.com/office/drawing/2014/main" id="{CB7E019D-75FE-DBCF-E5DA-E8560C9C68B3}"/>
              </a:ext>
            </a:extLst>
          </p:cNvPr>
          <p:cNvGrpSpPr/>
          <p:nvPr/>
        </p:nvGrpSpPr>
        <p:grpSpPr>
          <a:xfrm>
            <a:off x="1096850" y="3242811"/>
            <a:ext cx="3936683" cy="134070"/>
            <a:chOff x="1096850" y="3242811"/>
            <a:chExt cx="3936683" cy="134070"/>
          </a:xfrm>
        </p:grpSpPr>
        <p:cxnSp>
          <p:nvCxnSpPr>
            <p:cNvPr id="1434" name="Google Shape;1434;p35">
              <a:extLst>
                <a:ext uri="{FF2B5EF4-FFF2-40B4-BE49-F238E27FC236}">
                  <a16:creationId xmlns:a16="http://schemas.microsoft.com/office/drawing/2014/main" id="{1AE2152D-8749-5639-F8AF-7EBFE5EEC23F}"/>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a:extLst>
                <a:ext uri="{FF2B5EF4-FFF2-40B4-BE49-F238E27FC236}">
                  <a16:creationId xmlns:a16="http://schemas.microsoft.com/office/drawing/2014/main" id="{A50DDE5A-DDF2-D62D-C186-BD672155B8BA}"/>
                </a:ext>
              </a:extLst>
            </p:cNvPr>
            <p:cNvGrpSpPr/>
            <p:nvPr/>
          </p:nvGrpSpPr>
          <p:grpSpPr>
            <a:xfrm>
              <a:off x="4899464" y="3242811"/>
              <a:ext cx="134070" cy="134070"/>
              <a:chOff x="8382514" y="1084976"/>
              <a:chExt cx="265800" cy="265800"/>
            </a:xfrm>
          </p:grpSpPr>
          <p:sp>
            <p:nvSpPr>
              <p:cNvPr id="1436" name="Google Shape;1436;p35">
                <a:extLst>
                  <a:ext uri="{FF2B5EF4-FFF2-40B4-BE49-F238E27FC236}">
                    <a16:creationId xmlns:a16="http://schemas.microsoft.com/office/drawing/2014/main" id="{C22476AF-D0AB-E6C0-F343-7C68C50897BA}"/>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a:extLst>
                  <a:ext uri="{FF2B5EF4-FFF2-40B4-BE49-F238E27FC236}">
                    <a16:creationId xmlns:a16="http://schemas.microsoft.com/office/drawing/2014/main" id="{D4C80DF5-DA31-5CD4-CBF7-1EA0B6D73670}"/>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2" name="Google Shape;1432;p35">
            <a:extLst>
              <a:ext uri="{FF2B5EF4-FFF2-40B4-BE49-F238E27FC236}">
                <a16:creationId xmlns:a16="http://schemas.microsoft.com/office/drawing/2014/main" id="{69DF6C1E-C5DF-3953-5114-7D3C522E329F}"/>
              </a:ext>
            </a:extLst>
          </p:cNvPr>
          <p:cNvSpPr txBox="1">
            <a:spLocks noGrp="1"/>
          </p:cNvSpPr>
          <p:nvPr>
            <p:ph type="ctrTitle"/>
          </p:nvPr>
        </p:nvSpPr>
        <p:spPr>
          <a:xfrm>
            <a:off x="992498" y="12508"/>
            <a:ext cx="6974700" cy="2456993"/>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br>
              <a:rPr lang="fa-IR" dirty="0">
                <a:solidFill>
                  <a:srgbClr val="C39113"/>
                </a:solidFill>
                <a:cs typeface="B Roya" panose="00000400000000000000" pitchFamily="2" charset="-78"/>
              </a:rPr>
            </a:br>
            <a:br>
              <a:rPr lang="fa-IR" dirty="0">
                <a:solidFill>
                  <a:srgbClr val="C39113"/>
                </a:solidFill>
                <a:cs typeface="B Roya" panose="00000400000000000000" pitchFamily="2" charset="-78"/>
              </a:rPr>
            </a:br>
            <a:br>
              <a:rPr lang="fa-IR" dirty="0">
                <a:solidFill>
                  <a:srgbClr val="C39113"/>
                </a:solidFill>
                <a:cs typeface="B Roya" panose="00000400000000000000" pitchFamily="2" charset="-78"/>
              </a:rPr>
            </a:br>
            <a:br>
              <a:rPr lang="fa-IR" dirty="0">
                <a:solidFill>
                  <a:srgbClr val="C39113"/>
                </a:solidFill>
                <a:cs typeface="B Roya" panose="00000400000000000000" pitchFamily="2" charset="-78"/>
              </a:rPr>
            </a:br>
            <a:r>
              <a:rPr lang="fa-IR" dirty="0">
                <a:solidFill>
                  <a:srgbClr val="C39113"/>
                </a:solidFill>
                <a:cs typeface="B Roya" panose="00000400000000000000" pitchFamily="2" charset="-78"/>
              </a:rPr>
              <a:t>کارگاه برنامه نویسی پیشرفته</a:t>
            </a:r>
            <a:br>
              <a:rPr lang="fa-IR" dirty="0">
                <a:solidFill>
                  <a:srgbClr val="C39113"/>
                </a:solidFill>
                <a:cs typeface="B Roya" panose="00000400000000000000" pitchFamily="2" charset="-78"/>
              </a:rPr>
            </a:br>
            <a:r>
              <a:rPr lang="fa-IR" sz="2000" b="0" dirty="0">
                <a:solidFill>
                  <a:srgbClr val="C39113"/>
                </a:solidFill>
                <a:cs typeface="B Zar" panose="00000400000000000000" pitchFamily="2" charset="-78"/>
              </a:rPr>
              <a:t>دستورکار8</a:t>
            </a:r>
            <a:r>
              <a:rPr lang="fa-IR" b="0" dirty="0">
                <a:solidFill>
                  <a:srgbClr val="C39113"/>
                </a:solidFill>
                <a:cs typeface="B Zar" panose="00000400000000000000" pitchFamily="2" charset="-78"/>
              </a:rPr>
              <a:t> </a:t>
            </a:r>
            <a:endParaRPr b="0" dirty="0">
              <a:solidFill>
                <a:srgbClr val="C39113"/>
              </a:solidFill>
              <a:cs typeface="B Zar" panose="00000400000000000000" pitchFamily="2" charset="-78"/>
            </a:endParaRPr>
          </a:p>
        </p:txBody>
      </p:sp>
      <p:grpSp>
        <p:nvGrpSpPr>
          <p:cNvPr id="1438" name="Google Shape;1438;p35">
            <a:extLst>
              <a:ext uri="{FF2B5EF4-FFF2-40B4-BE49-F238E27FC236}">
                <a16:creationId xmlns:a16="http://schemas.microsoft.com/office/drawing/2014/main" id="{8D234594-262E-A35A-2633-99D71A377B37}"/>
              </a:ext>
            </a:extLst>
          </p:cNvPr>
          <p:cNvGrpSpPr/>
          <p:nvPr/>
        </p:nvGrpSpPr>
        <p:grpSpPr>
          <a:xfrm>
            <a:off x="8017432" y="-313900"/>
            <a:ext cx="134070" cy="1891362"/>
            <a:chOff x="8017432" y="-313900"/>
            <a:chExt cx="134070" cy="1891362"/>
          </a:xfrm>
        </p:grpSpPr>
        <p:sp>
          <p:nvSpPr>
            <p:cNvPr id="1439" name="Google Shape;1439;p35">
              <a:extLst>
                <a:ext uri="{FF2B5EF4-FFF2-40B4-BE49-F238E27FC236}">
                  <a16:creationId xmlns:a16="http://schemas.microsoft.com/office/drawing/2014/main" id="{EAB8B7A6-CEA7-A71C-5C67-8E856C6A8E8E}"/>
                </a:ext>
              </a:extLst>
            </p:cNvPr>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a:extLst>
                <a:ext uri="{FF2B5EF4-FFF2-40B4-BE49-F238E27FC236}">
                  <a16:creationId xmlns:a16="http://schemas.microsoft.com/office/drawing/2014/main" id="{95B33CD5-4490-20C6-A383-8E52FAFF7C6F}"/>
                </a:ext>
              </a:extLst>
            </p:cNvPr>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a:extLst>
                <a:ext uri="{FF2B5EF4-FFF2-40B4-BE49-F238E27FC236}">
                  <a16:creationId xmlns:a16="http://schemas.microsoft.com/office/drawing/2014/main" id="{7D8AE23B-72FC-3AB1-68FB-93D7B1A8664D}"/>
                </a:ext>
              </a:extLst>
            </p:cNvPr>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a:extLst>
              <a:ext uri="{FF2B5EF4-FFF2-40B4-BE49-F238E27FC236}">
                <a16:creationId xmlns:a16="http://schemas.microsoft.com/office/drawing/2014/main" id="{76681732-C34F-0E6C-E3D8-43E2D0CB942F}"/>
              </a:ext>
            </a:extLst>
          </p:cNvPr>
          <p:cNvGrpSpPr/>
          <p:nvPr/>
        </p:nvGrpSpPr>
        <p:grpSpPr>
          <a:xfrm>
            <a:off x="6309526" y="957475"/>
            <a:ext cx="3504715" cy="5119205"/>
            <a:chOff x="6309526" y="836950"/>
            <a:chExt cx="3504715" cy="5119205"/>
          </a:xfrm>
        </p:grpSpPr>
        <p:sp>
          <p:nvSpPr>
            <p:cNvPr id="1443" name="Google Shape;1443;p35">
              <a:extLst>
                <a:ext uri="{FF2B5EF4-FFF2-40B4-BE49-F238E27FC236}">
                  <a16:creationId xmlns:a16="http://schemas.microsoft.com/office/drawing/2014/main" id="{FCA92E15-2C31-6D60-75EA-62FD6B1E7E7C}"/>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a:extLst>
                <a:ext uri="{FF2B5EF4-FFF2-40B4-BE49-F238E27FC236}">
                  <a16:creationId xmlns:a16="http://schemas.microsoft.com/office/drawing/2014/main" id="{43BBFF8D-A133-80F4-1F4F-7A1530C8E0F7}"/>
                </a:ext>
              </a:extLst>
            </p:cNvPr>
            <p:cNvGrpSpPr/>
            <p:nvPr/>
          </p:nvGrpSpPr>
          <p:grpSpPr>
            <a:xfrm>
              <a:off x="7728436" y="3524084"/>
              <a:ext cx="134004" cy="134004"/>
              <a:chOff x="8356813" y="1074288"/>
              <a:chExt cx="351900" cy="351900"/>
            </a:xfrm>
          </p:grpSpPr>
          <p:sp>
            <p:nvSpPr>
              <p:cNvPr id="1445" name="Google Shape;1445;p35">
                <a:extLst>
                  <a:ext uri="{FF2B5EF4-FFF2-40B4-BE49-F238E27FC236}">
                    <a16:creationId xmlns:a16="http://schemas.microsoft.com/office/drawing/2014/main" id="{BF4C181E-0273-B2DA-7D72-1CD2D276207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a:extLst>
                  <a:ext uri="{FF2B5EF4-FFF2-40B4-BE49-F238E27FC236}">
                    <a16:creationId xmlns:a16="http://schemas.microsoft.com/office/drawing/2014/main" id="{5B3E08CA-4F03-9644-EFA6-97F94C9CCC2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a:extLst>
                <a:ext uri="{FF2B5EF4-FFF2-40B4-BE49-F238E27FC236}">
                  <a16:creationId xmlns:a16="http://schemas.microsoft.com/office/drawing/2014/main" id="{A9E66C7C-9D6B-F7F7-4297-7AEC76A9023A}"/>
                </a:ext>
              </a:extLst>
            </p:cNvPr>
            <p:cNvGrpSpPr/>
            <p:nvPr/>
          </p:nvGrpSpPr>
          <p:grpSpPr>
            <a:xfrm>
              <a:off x="7344361" y="3150259"/>
              <a:ext cx="134004" cy="134004"/>
              <a:chOff x="8356813" y="1074288"/>
              <a:chExt cx="351900" cy="351900"/>
            </a:xfrm>
          </p:grpSpPr>
          <p:sp>
            <p:nvSpPr>
              <p:cNvPr id="1448" name="Google Shape;1448;p35">
                <a:extLst>
                  <a:ext uri="{FF2B5EF4-FFF2-40B4-BE49-F238E27FC236}">
                    <a16:creationId xmlns:a16="http://schemas.microsoft.com/office/drawing/2014/main" id="{82BBF0A0-1633-8A76-B01C-CE889C89CEC9}"/>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a:extLst>
                  <a:ext uri="{FF2B5EF4-FFF2-40B4-BE49-F238E27FC236}">
                    <a16:creationId xmlns:a16="http://schemas.microsoft.com/office/drawing/2014/main" id="{6A2DE375-A685-81B3-FDA8-1AC7002C0B6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a:extLst>
                <a:ext uri="{FF2B5EF4-FFF2-40B4-BE49-F238E27FC236}">
                  <a16:creationId xmlns:a16="http://schemas.microsoft.com/office/drawing/2014/main" id="{7B149E3E-6509-F573-3A9E-A2B2D96A525A}"/>
                </a:ext>
              </a:extLst>
            </p:cNvPr>
            <p:cNvGrpSpPr/>
            <p:nvPr/>
          </p:nvGrpSpPr>
          <p:grpSpPr>
            <a:xfrm>
              <a:off x="8337811" y="2464059"/>
              <a:ext cx="134004" cy="134004"/>
              <a:chOff x="8356813" y="1074288"/>
              <a:chExt cx="351900" cy="351900"/>
            </a:xfrm>
          </p:grpSpPr>
          <p:sp>
            <p:nvSpPr>
              <p:cNvPr id="1451" name="Google Shape;1451;p35">
                <a:extLst>
                  <a:ext uri="{FF2B5EF4-FFF2-40B4-BE49-F238E27FC236}">
                    <a16:creationId xmlns:a16="http://schemas.microsoft.com/office/drawing/2014/main" id="{453C2B56-45B6-CB0B-7A18-4692052DBBB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a:extLst>
                  <a:ext uri="{FF2B5EF4-FFF2-40B4-BE49-F238E27FC236}">
                    <a16:creationId xmlns:a16="http://schemas.microsoft.com/office/drawing/2014/main" id="{D127BD02-8BA8-6597-C2B7-F087FCDED6D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a:extLst>
                <a:ext uri="{FF2B5EF4-FFF2-40B4-BE49-F238E27FC236}">
                  <a16:creationId xmlns:a16="http://schemas.microsoft.com/office/drawing/2014/main" id="{B86EA034-82D8-F9F7-0B8F-A3F56E466CFB}"/>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a:extLst>
              <a:ext uri="{FF2B5EF4-FFF2-40B4-BE49-F238E27FC236}">
                <a16:creationId xmlns:a16="http://schemas.microsoft.com/office/drawing/2014/main" id="{BC1FB244-D7F7-3AD2-A27B-71FC294DD3C2}"/>
              </a:ext>
            </a:extLst>
          </p:cNvPr>
          <p:cNvSpPr/>
          <p:nvPr/>
        </p:nvSpPr>
        <p:spPr>
          <a:xfrm>
            <a:off x="0" y="2351138"/>
            <a:ext cx="9151088" cy="2817162"/>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191B873D-2E6B-B857-F8D0-5F758D8FABE3}"/>
              </a:ext>
            </a:extLst>
          </p:cNvPr>
          <p:cNvGrpSpPr/>
          <p:nvPr/>
        </p:nvGrpSpPr>
        <p:grpSpPr>
          <a:xfrm>
            <a:off x="3701377" y="4320486"/>
            <a:ext cx="1741245" cy="621330"/>
            <a:chOff x="9190651" y="3208961"/>
            <a:chExt cx="2402122" cy="844673"/>
          </a:xfrm>
        </p:grpSpPr>
        <p:pic>
          <p:nvPicPr>
            <p:cNvPr id="3" name="Picture 2" descr="Amirkabir University of Technology - Department of Computer Engineering">
              <a:extLst>
                <a:ext uri="{FF2B5EF4-FFF2-40B4-BE49-F238E27FC236}">
                  <a16:creationId xmlns:a16="http://schemas.microsoft.com/office/drawing/2014/main" id="{607B8676-7C1D-6856-29C1-34631E94E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4" name="Picture 6" descr="Amirkabir University of Technology - Vice Chancellor for Academic Affairs">
              <a:extLst>
                <a:ext uri="{FF2B5EF4-FFF2-40B4-BE49-F238E27FC236}">
                  <a16:creationId xmlns:a16="http://schemas.microsoft.com/office/drawing/2014/main" id="{A7501B47-D9E5-3FE3-41E1-7B3361AC9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86CAEBE9-51BC-F0B1-B520-E857F3617D64}"/>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F0C191C0-A050-6885-100C-11D86662452C}"/>
              </a:ext>
            </a:extLst>
          </p:cNvPr>
          <p:cNvSpPr txBox="1"/>
          <p:nvPr/>
        </p:nvSpPr>
        <p:spPr>
          <a:xfrm>
            <a:off x="1379436" y="2381381"/>
            <a:ext cx="6317686" cy="2031325"/>
          </a:xfrm>
          <a:prstGeom prst="rect">
            <a:avLst/>
          </a:prstGeom>
          <a:noFill/>
        </p:spPr>
        <p:txBody>
          <a:bodyPr wrap="square" rtlCol="0">
            <a:spAutoFit/>
          </a:bodyPr>
          <a:lstStyle/>
          <a:p>
            <a:pPr algn="ctr" rtl="1"/>
            <a:r>
              <a:rPr lang="fa-IR" sz="1800" dirty="0">
                <a:solidFill>
                  <a:schemeClr val="bg1"/>
                </a:solidFill>
                <a:cs typeface="B Nazanin" panose="00000400000000000000" pitchFamily="2" charset="-78"/>
              </a:rPr>
              <a:t>آشنایی با اکسپشنها </a:t>
            </a:r>
            <a:endParaRPr lang="en-US" sz="1800" dirty="0">
              <a:solidFill>
                <a:schemeClr val="bg1"/>
              </a:solidFill>
              <a:cs typeface="B Nazanin" panose="00000400000000000000" pitchFamily="2" charset="-78"/>
            </a:endParaRPr>
          </a:p>
          <a:p>
            <a:pPr algn="ctr" rtl="1"/>
            <a:r>
              <a:rPr lang="fa-IR" sz="1800" dirty="0">
                <a:solidFill>
                  <a:schemeClr val="bg1"/>
                </a:solidFill>
                <a:cs typeface="B Nazanin" panose="00000400000000000000" pitchFamily="2" charset="-78"/>
              </a:rPr>
              <a:t>آشنایی با پرتاب کردن اکسپشنها</a:t>
            </a:r>
            <a:endParaRPr lang="en-US" sz="1800" dirty="0">
              <a:solidFill>
                <a:schemeClr val="bg1"/>
              </a:solidFill>
              <a:cs typeface="B Nazanin" panose="00000400000000000000" pitchFamily="2" charset="-78"/>
            </a:endParaRPr>
          </a:p>
          <a:p>
            <a:pPr algn="ctr" rtl="1"/>
            <a:r>
              <a:rPr lang="fa-IR" sz="1800" dirty="0">
                <a:solidFill>
                  <a:schemeClr val="bg1"/>
                </a:solidFill>
                <a:cs typeface="B Nazanin" panose="00000400000000000000" pitchFamily="2" charset="-78"/>
              </a:rPr>
              <a:t> مدیریت خطاها و اکسپشنها با </a:t>
            </a:r>
            <a:r>
              <a:rPr lang="en-US" sz="1800" dirty="0">
                <a:solidFill>
                  <a:schemeClr val="bg1"/>
                </a:solidFill>
                <a:cs typeface="B Nazanin" panose="00000400000000000000" pitchFamily="2" charset="-78"/>
              </a:rPr>
              <a:t>catch-try </a:t>
            </a:r>
          </a:p>
          <a:p>
            <a:pPr algn="ctr" rtl="1"/>
            <a:r>
              <a:rPr lang="fa-IR" sz="1800" dirty="0">
                <a:solidFill>
                  <a:schemeClr val="bg1"/>
                </a:solidFill>
                <a:cs typeface="B Nazanin" panose="00000400000000000000" pitchFamily="2" charset="-78"/>
              </a:rPr>
              <a:t>انواع اکسپشنها </a:t>
            </a:r>
            <a:endParaRPr lang="en-US" sz="1800" dirty="0">
              <a:solidFill>
                <a:schemeClr val="bg1"/>
              </a:solidFill>
              <a:cs typeface="B Nazanin" panose="00000400000000000000" pitchFamily="2" charset="-78"/>
            </a:endParaRPr>
          </a:p>
          <a:p>
            <a:pPr algn="ctr" rtl="1"/>
            <a:r>
              <a:rPr lang="fa-IR" sz="1800" dirty="0">
                <a:solidFill>
                  <a:schemeClr val="bg1"/>
                </a:solidFill>
                <a:cs typeface="B Nazanin" panose="00000400000000000000" pitchFamily="2" charset="-78"/>
              </a:rPr>
              <a:t>ساختن اکسپشن اختصاصی خودمان</a:t>
            </a:r>
          </a:p>
          <a:p>
            <a:pPr algn="ctr" rtl="1"/>
            <a:r>
              <a:rPr lang="fa-IR" sz="1800" dirty="0">
                <a:solidFill>
                  <a:schemeClr val="bg1"/>
                </a:solidFill>
                <a:cs typeface="B Nazanin" panose="00000400000000000000" pitchFamily="2" charset="-78"/>
              </a:rPr>
              <a:t>آشنایی با </a:t>
            </a:r>
            <a:r>
              <a:rPr lang="en-US" sz="1800" dirty="0">
                <a:solidFill>
                  <a:schemeClr val="bg1"/>
                </a:solidFill>
                <a:cs typeface="B Nazanin" panose="00000400000000000000" pitchFamily="2" charset="-78"/>
              </a:rPr>
              <a:t>Object stream </a:t>
            </a:r>
            <a:r>
              <a:rPr lang="fa-IR" sz="1800" dirty="0">
                <a:solidFill>
                  <a:schemeClr val="bg1"/>
                </a:solidFill>
                <a:cs typeface="B Nazanin" panose="00000400000000000000" pitchFamily="2" charset="-78"/>
              </a:rPr>
              <a:t> و </a:t>
            </a:r>
            <a:r>
              <a:rPr lang="en-US" sz="1800" dirty="0">
                <a:solidFill>
                  <a:schemeClr val="bg1"/>
                </a:solidFill>
                <a:cs typeface="B Nazanin" panose="00000400000000000000" pitchFamily="2" charset="-78"/>
              </a:rPr>
              <a:t>File stream</a:t>
            </a:r>
          </a:p>
          <a:p>
            <a:pPr algn="ctr" rtl="1"/>
            <a:r>
              <a:rPr lang="fa-IR" sz="1800" dirty="0">
                <a:solidFill>
                  <a:schemeClr val="bg1"/>
                </a:solidFill>
                <a:cs typeface="B Nazanin" panose="00000400000000000000" pitchFamily="2" charset="-78"/>
              </a:rPr>
              <a:t>آشنایی با </a:t>
            </a:r>
            <a:r>
              <a:rPr lang="en-US" sz="1800" dirty="0">
                <a:solidFill>
                  <a:schemeClr val="bg1"/>
                </a:solidFill>
                <a:cs typeface="B Nazanin" panose="00000400000000000000" pitchFamily="2" charset="-78"/>
              </a:rPr>
              <a:t>try with resource </a:t>
            </a:r>
            <a:r>
              <a:rPr lang="fa-IR" sz="1800" dirty="0">
                <a:solidFill>
                  <a:schemeClr val="bg1"/>
                </a:solidFill>
                <a:cs typeface="B Nazanin" panose="00000400000000000000" pitchFamily="2" charset="-78"/>
              </a:rPr>
              <a:t> </a:t>
            </a:r>
            <a:endParaRPr lang="en-US" sz="1800" dirty="0">
              <a:solidFill>
                <a:schemeClr val="bg1"/>
              </a:solidFill>
              <a:cs typeface="B Nazanin" panose="00000400000000000000" pitchFamily="2" charset="-78"/>
            </a:endParaRPr>
          </a:p>
        </p:txBody>
      </p:sp>
    </p:spTree>
    <p:extLst>
      <p:ext uri="{BB962C8B-B14F-4D97-AF65-F5344CB8AC3E}">
        <p14:creationId xmlns:p14="http://schemas.microsoft.com/office/powerpoint/2010/main" val="211208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8F0DED5F-4B8F-E5C5-8059-6A01FFCA48B3}"/>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58AFBC-7A9E-D723-10D8-15C4558FFBFD}"/>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cs typeface="B Roya" panose="00000400000000000000" pitchFamily="2" charset="-78"/>
              </a:rPr>
              <a:t>Checked and Unchecked Exceptions</a:t>
            </a:r>
            <a:br>
              <a:rPr lang="en-US" sz="2800" dirty="0">
                <a:solidFill>
                  <a:srgbClr val="C39113"/>
                </a:solidFill>
                <a:cs typeface="B Roya" panose="00000400000000000000" pitchFamily="2" charset="-78"/>
              </a:rPr>
            </a:br>
            <a:endParaRPr lang="fa-IR" sz="2800" dirty="0">
              <a:solidFill>
                <a:srgbClr val="C39113"/>
              </a:solidFill>
              <a:cs typeface="B Roya" panose="00000400000000000000" pitchFamily="2" charset="-78"/>
            </a:endParaRPr>
          </a:p>
        </p:txBody>
      </p:sp>
      <p:pic>
        <p:nvPicPr>
          <p:cNvPr id="6" name="Picture 5">
            <a:extLst>
              <a:ext uri="{FF2B5EF4-FFF2-40B4-BE49-F238E27FC236}">
                <a16:creationId xmlns:a16="http://schemas.microsoft.com/office/drawing/2014/main" id="{E5EF0B61-448D-5073-F808-E20ADD582794}"/>
              </a:ext>
            </a:extLst>
          </p:cNvPr>
          <p:cNvPicPr>
            <a:picLocks noChangeAspect="1"/>
          </p:cNvPicPr>
          <p:nvPr/>
        </p:nvPicPr>
        <p:blipFill>
          <a:blip r:embed="rId3"/>
          <a:stretch>
            <a:fillRect/>
          </a:stretch>
        </p:blipFill>
        <p:spPr>
          <a:xfrm>
            <a:off x="1357312" y="1144413"/>
            <a:ext cx="6429375" cy="3580182"/>
          </a:xfrm>
          <a:prstGeom prst="rect">
            <a:avLst/>
          </a:prstGeom>
        </p:spPr>
      </p:pic>
    </p:spTree>
    <p:extLst>
      <p:ext uri="{BB962C8B-B14F-4D97-AF65-F5344CB8AC3E}">
        <p14:creationId xmlns:p14="http://schemas.microsoft.com/office/powerpoint/2010/main" val="1842595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D3B50E72-CAF2-29D0-EB99-562501A6CDD4}"/>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90AFD0C2-122A-A342-A5D0-254ABCDE9630}"/>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fa-IR" sz="4000" dirty="0">
                <a:solidFill>
                  <a:srgbClr val="C39113"/>
                </a:solidFill>
                <a:cs typeface="B Roya" panose="00000400000000000000" pitchFamily="2" charset="-78"/>
              </a:rPr>
              <a:t>چگونه اکسپشن بسازیم؟</a:t>
            </a:r>
            <a:endParaRPr sz="4000" dirty="0">
              <a:solidFill>
                <a:srgbClr val="C39113"/>
              </a:solidFill>
            </a:endParaRPr>
          </a:p>
        </p:txBody>
      </p:sp>
      <p:grpSp>
        <p:nvGrpSpPr>
          <p:cNvPr id="1951" name="Google Shape;1951;p49">
            <a:extLst>
              <a:ext uri="{FF2B5EF4-FFF2-40B4-BE49-F238E27FC236}">
                <a16:creationId xmlns:a16="http://schemas.microsoft.com/office/drawing/2014/main" id="{7C42BF66-30D7-0AAA-0FD9-E1010F3CFF0B}"/>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762F5F53-A83E-CA1D-024A-6712F8A4C29B}"/>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A36E19E6-4887-31B4-4130-B20DE10853A6}"/>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96AEE4BA-1323-A209-ADA9-48EA0D9AFBEF}"/>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093752B1-6993-49FF-6A7A-27AD554EF078}"/>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55118E6D-DC65-CA64-137C-8677BBEFEC2E}"/>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E979BEAF-EB21-7C21-2E1F-A864E0B965D9}"/>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3CF2A7A8-7CA4-846E-FF6F-F1A04CD73D25}"/>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E0472AED-552E-36F7-96E3-1BB1C5A61C4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808E66EF-A82C-E138-B74E-3A6153239D18}"/>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2717AB26-9CDC-6360-8790-25AEAA05D57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E4699505-0691-8EAE-6071-2E581CB9C00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82735A48-2F97-424B-5A7E-159EAAE68CFA}"/>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73FFEDE0-1C50-DCC5-665B-BD312D1E32B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E58716C7-3F7F-5E98-D48D-F8FD4769563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36FA9C36-3FFA-6484-1052-14FD179EA105}"/>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EB2A6DF9-8DEE-8BFA-6A27-1101A018FB72}"/>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4E76AD33-D9C3-7359-06F8-6544E4D49699}"/>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5744DA75-9BFC-AACE-36A2-1CA877723F39}"/>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B0040E1D-080D-50BB-CC10-7401C71A4FC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E0105650-2559-6088-81A2-D60A7E0C956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B2DF35A7-C3D3-5DD4-6EFC-605466650B7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BD0D6E0E-99E5-38E0-3E1D-1351DF555986}"/>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F19F17FC-4BDE-E143-BAD7-4B7C050EB1C0}"/>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80109790-7362-7376-9990-70D89AAA33A8}"/>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9A687D3C-9A8B-7291-B386-B85BB0C717BF}"/>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D06F35BA-F04D-346E-4C0F-3C39158A8081}"/>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733E8A7D-5AF2-5A63-78FB-C35B53E910DF}"/>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92C51079-7891-7FAA-FD25-A127A042021C}"/>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9A05BDB1-EE0A-E103-B082-9677F1AF6CE5}"/>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557A7892-9AF4-392B-4409-27EB9B927AC0}"/>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B5062A04-0F50-145D-A745-1334C8334F9B}"/>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DA5E9025-AE19-68C2-3C15-E67700139D19}"/>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4C188D58-16C9-006E-F079-580AA0E32F9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85B4ABCB-B506-A378-422C-1273D3DCCBFF}"/>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B12A51B0-119C-36BF-9837-7B46E43A568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3020AEBD-C2BD-E98D-E0DE-7C8FA518887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D05E3A06-96A8-5B58-2C1D-C24B431F588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0EF62799-5511-9EFF-71B7-0DF5240F7FD0}"/>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BF701322-B9EA-C94B-46CD-DCBFD7C5997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3C8249F3-1CF9-A6A4-35E4-0BED9251DBA1}"/>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2EAF3F95-15E1-FF0D-2135-89338AF512D2}"/>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057D20DE-9D36-B890-1005-383FA6AB6A97}"/>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7A11DA48-4337-C041-7891-512480D9BB08}"/>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87ED1715-119C-0C87-803E-B9F9413776EB}"/>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E6AFEBF5-11DC-FDD0-CB49-B3E92FBC16F8}"/>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DFF28A9B-D7A7-7E77-C0DC-38F2E74DBA70}"/>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A4226C58-0972-7037-8F64-5EADDE4BDD2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C70E2769-4DD7-B0B9-A08D-AB4154F83322}"/>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7C83DF49-9C15-BC45-98C0-DF876B75A4E7}"/>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89113109-3DF5-72E9-F668-770EE3283024}"/>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506C9CCC-1811-AA65-5AB9-D680697C494E}"/>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283EB70A-29B9-4DBE-6F9A-E5AD68F03576}"/>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6665B84B-A0C2-CC49-5D76-4E609097CD32}"/>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15ADDE7-7F92-00CF-97C2-C7F7E9C46AAC}"/>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0E63CFC7-0D5B-E4AD-5E7F-77E28F2D938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0EAB371B-D7B5-75EE-E6A8-034E0AF9940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5546566E-2718-9505-29FB-EBAB57F75974}"/>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798A37E6-D74A-24FD-AA20-4E49BC58D8C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F5AA89AB-8932-F76A-206D-9ADE8B29460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E07928F0-6147-55DD-4016-F8F718A3B37C}"/>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E744EC5D-AD52-4954-D53D-A1F3339EE932}"/>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C74D2BE4-C9F4-71C2-EEEC-1EC208ED9BC4}"/>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CBD46BD3-FDFB-A691-8DCB-BEEC5C4E296E}"/>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D8897A92-DF5F-6323-A394-B42255F7C09D}"/>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FC0A9872-8F92-EB5A-83E3-C954974DE410}"/>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A2C8CCB9-F939-D3DB-55BF-735E534E8D9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331EA507-A167-2EC2-3A4A-AA9BA3321A7E}"/>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80B76CED-E0B0-5091-4F36-14980C09F2A6}"/>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2D9EEA3C-C643-3BD2-C54F-4FD634F7ABA9}"/>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6FD039F0-5B6C-C53E-5A6D-EF1D74E70365}"/>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1744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8F0DED5F-4B8F-E5C5-8059-6A01FFCA48B3}"/>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58AFBC-7A9E-D723-10D8-15C4558FFBFD}"/>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چگونه اکسپشن بسازیم؟</a:t>
            </a:r>
            <a:endParaRPr sz="2800" dirty="0">
              <a:solidFill>
                <a:srgbClr val="C39113"/>
              </a:solidFill>
              <a:cs typeface="B Roya" panose="00000400000000000000" pitchFamily="2" charset="-78"/>
            </a:endParaRPr>
          </a:p>
        </p:txBody>
      </p:sp>
      <p:sp>
        <p:nvSpPr>
          <p:cNvPr id="4" name="TextBox 3">
            <a:extLst>
              <a:ext uri="{FF2B5EF4-FFF2-40B4-BE49-F238E27FC236}">
                <a16:creationId xmlns:a16="http://schemas.microsoft.com/office/drawing/2014/main" id="{3DDE515B-AA5B-97B4-7FCA-0C77ED226E70}"/>
              </a:ext>
            </a:extLst>
          </p:cNvPr>
          <p:cNvSpPr txBox="1"/>
          <p:nvPr/>
        </p:nvSpPr>
        <p:spPr>
          <a:xfrm>
            <a:off x="443345" y="928254"/>
            <a:ext cx="7980780" cy="1631216"/>
          </a:xfrm>
          <a:prstGeom prst="rect">
            <a:avLst/>
          </a:prstGeom>
          <a:noFill/>
        </p:spPr>
        <p:txBody>
          <a:bodyPr wrap="square" rtlCol="0">
            <a:spAutoFit/>
          </a:bodyPr>
          <a:lstStyle/>
          <a:p>
            <a:pPr algn="r" rtl="1">
              <a:buNone/>
            </a:pPr>
            <a:r>
              <a:rPr lang="fa-IR" sz="2000" dirty="0">
                <a:latin typeface="Gill Sans MT" panose="020B0502020104020203" pitchFamily="34" charset="0"/>
                <a:cs typeface="B Nazanin" panose="00000400000000000000" pitchFamily="2" charset="-78"/>
              </a:rPr>
              <a:t>فرض کنید میخواهیم برای مثالی که در چند اسلاید قبل بررسی شد. اکسپشن جدا تعریف کنیم و نامش را </a:t>
            </a:r>
            <a:r>
              <a:rPr lang="en-US" sz="2000" dirty="0" err="1">
                <a:latin typeface="Gill Sans MT" panose="020B0502020104020203" pitchFamily="34" charset="0"/>
                <a:cs typeface="B Nazanin" panose="00000400000000000000" pitchFamily="2" charset="-78"/>
              </a:rPr>
              <a:t>ageException</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 بگذاریم.</a:t>
            </a:r>
          </a:p>
          <a:p>
            <a:pPr algn="r" rtl="1">
              <a:buNone/>
            </a:pPr>
            <a:r>
              <a:rPr lang="fa-IR" sz="2000" dirty="0">
                <a:latin typeface="Gill Sans MT" panose="020B0502020104020203" pitchFamily="34" charset="0"/>
                <a:cs typeface="B Nazanin" panose="00000400000000000000" pitchFamily="2" charset="-78"/>
              </a:rPr>
              <a:t>برای این کار یه کلاس به این اسم تعریف میکنیم. کلاس تشکیل شده باید کلاس </a:t>
            </a:r>
            <a:r>
              <a:rPr lang="en-US" sz="2000" dirty="0">
                <a:latin typeface="Gill Sans MT" panose="020B0502020104020203" pitchFamily="34" charset="0"/>
                <a:cs typeface="B Nazanin" panose="00000400000000000000" pitchFamily="2" charset="-78"/>
              </a:rPr>
              <a:t>Exception </a:t>
            </a:r>
            <a:r>
              <a:rPr lang="fa-IR" sz="2000" dirty="0">
                <a:latin typeface="Gill Sans MT" panose="020B0502020104020203" pitchFamily="34" charset="0"/>
                <a:cs typeface="B Nazanin" panose="00000400000000000000" pitchFamily="2" charset="-78"/>
              </a:rPr>
              <a:t>را </a:t>
            </a:r>
            <a:r>
              <a:rPr lang="en-US" sz="2000" dirty="0">
                <a:latin typeface="Gill Sans MT" panose="020B0502020104020203" pitchFamily="34" charset="0"/>
                <a:cs typeface="B Nazanin" panose="00000400000000000000" pitchFamily="2" charset="-78"/>
              </a:rPr>
              <a:t>extend </a:t>
            </a:r>
            <a:r>
              <a:rPr lang="fa-IR" sz="2000" dirty="0">
                <a:latin typeface="Gill Sans MT" panose="020B0502020104020203" pitchFamily="34" charset="0"/>
                <a:cs typeface="B Nazanin" panose="00000400000000000000" pitchFamily="2" charset="-78"/>
              </a:rPr>
              <a:t> کند (</a:t>
            </a:r>
            <a:r>
              <a:rPr lang="en-US" sz="2000" dirty="0">
                <a:latin typeface="Gill Sans MT" panose="020B0502020104020203" pitchFamily="34" charset="0"/>
                <a:cs typeface="B Nazanin" panose="00000400000000000000" pitchFamily="2" charset="-78"/>
              </a:rPr>
              <a:t>checked Exception</a:t>
            </a:r>
            <a:r>
              <a:rPr lang="fa-IR" sz="2000" dirty="0">
                <a:latin typeface="Gill Sans MT" panose="020B0502020104020203" pitchFamily="34" charset="0"/>
                <a:cs typeface="B Nazanin" panose="00000400000000000000" pitchFamily="2" charset="-78"/>
              </a:rPr>
              <a:t>) یا کلاس </a:t>
            </a:r>
            <a:r>
              <a:rPr lang="en-US" sz="2000" dirty="0" err="1">
                <a:latin typeface="Gill Sans MT" panose="020B0502020104020203" pitchFamily="34" charset="0"/>
                <a:cs typeface="B Nazanin" panose="00000400000000000000" pitchFamily="2" charset="-78"/>
              </a:rPr>
              <a:t>RuntimeException</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 را </a:t>
            </a:r>
            <a:r>
              <a:rPr lang="en-US" sz="2000" dirty="0">
                <a:latin typeface="Gill Sans MT" panose="020B0502020104020203" pitchFamily="34" charset="0"/>
                <a:cs typeface="B Nazanin" panose="00000400000000000000" pitchFamily="2" charset="-78"/>
              </a:rPr>
              <a:t>extend </a:t>
            </a:r>
            <a:r>
              <a:rPr lang="fa-IR" sz="2000" dirty="0">
                <a:latin typeface="Gill Sans MT" panose="020B0502020104020203" pitchFamily="34" charset="0"/>
                <a:cs typeface="B Nazanin" panose="00000400000000000000" pitchFamily="2" charset="-78"/>
              </a:rPr>
              <a:t> کند</a:t>
            </a:r>
          </a:p>
          <a:p>
            <a:pPr algn="r" rtl="1">
              <a:buNone/>
            </a:pPr>
            <a:r>
              <a:rPr lang="fa-IR" sz="2000" dirty="0">
                <a:latin typeface="Gill Sans MT" panose="020B0502020104020203" pitchFamily="34" charset="0"/>
                <a:cs typeface="B Nazanin" panose="00000400000000000000" pitchFamily="2" charset="-78"/>
              </a:rPr>
              <a:t>(</a:t>
            </a:r>
            <a:r>
              <a:rPr lang="en-US" sz="2000" dirty="0">
                <a:latin typeface="Gill Sans MT" panose="020B0502020104020203" pitchFamily="34" charset="0"/>
                <a:cs typeface="B Nazanin" panose="00000400000000000000" pitchFamily="2" charset="-78"/>
              </a:rPr>
              <a:t>Unchecked exception</a:t>
            </a:r>
            <a:r>
              <a:rPr lang="fa-IR" sz="2000" dirty="0">
                <a:latin typeface="Gill Sans MT" panose="020B0502020104020203" pitchFamily="34" charset="0"/>
                <a:cs typeface="B Nazanin" panose="00000400000000000000" pitchFamily="2" charset="-78"/>
              </a:rPr>
              <a:t>)</a:t>
            </a:r>
          </a:p>
        </p:txBody>
      </p:sp>
      <p:pic>
        <p:nvPicPr>
          <p:cNvPr id="3" name="Picture 2">
            <a:extLst>
              <a:ext uri="{FF2B5EF4-FFF2-40B4-BE49-F238E27FC236}">
                <a16:creationId xmlns:a16="http://schemas.microsoft.com/office/drawing/2014/main" id="{4CF7030E-8490-CAAF-5E72-F6A095A379CA}"/>
              </a:ext>
            </a:extLst>
          </p:cNvPr>
          <p:cNvPicPr>
            <a:picLocks noChangeAspect="1"/>
          </p:cNvPicPr>
          <p:nvPr/>
        </p:nvPicPr>
        <p:blipFill>
          <a:blip r:embed="rId3"/>
          <a:stretch>
            <a:fillRect/>
          </a:stretch>
        </p:blipFill>
        <p:spPr>
          <a:xfrm>
            <a:off x="720125" y="3037194"/>
            <a:ext cx="5668166" cy="1524213"/>
          </a:xfrm>
          <a:prstGeom prst="rect">
            <a:avLst/>
          </a:prstGeom>
        </p:spPr>
      </p:pic>
    </p:spTree>
    <p:extLst>
      <p:ext uri="{BB962C8B-B14F-4D97-AF65-F5344CB8AC3E}">
        <p14:creationId xmlns:p14="http://schemas.microsoft.com/office/powerpoint/2010/main" val="159776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D3B50E72-CAF2-29D0-EB99-562501A6CDD4}"/>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90AFD0C2-122A-A342-A5D0-254ABCDE9630}"/>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en-US" sz="4000" dirty="0">
                <a:solidFill>
                  <a:srgbClr val="C39113"/>
                </a:solidFill>
                <a:cs typeface="B Roya" panose="00000400000000000000" pitchFamily="2" charset="-78"/>
              </a:rPr>
              <a:t>Throws</a:t>
            </a:r>
            <a:endParaRPr sz="4000" dirty="0">
              <a:solidFill>
                <a:srgbClr val="C39113"/>
              </a:solidFill>
            </a:endParaRPr>
          </a:p>
        </p:txBody>
      </p:sp>
      <p:grpSp>
        <p:nvGrpSpPr>
          <p:cNvPr id="1951" name="Google Shape;1951;p49">
            <a:extLst>
              <a:ext uri="{FF2B5EF4-FFF2-40B4-BE49-F238E27FC236}">
                <a16:creationId xmlns:a16="http://schemas.microsoft.com/office/drawing/2014/main" id="{7C42BF66-30D7-0AAA-0FD9-E1010F3CFF0B}"/>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762F5F53-A83E-CA1D-024A-6712F8A4C29B}"/>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A36E19E6-4887-31B4-4130-B20DE10853A6}"/>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96AEE4BA-1323-A209-ADA9-48EA0D9AFBEF}"/>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093752B1-6993-49FF-6A7A-27AD554EF078}"/>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55118E6D-DC65-CA64-137C-8677BBEFEC2E}"/>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E979BEAF-EB21-7C21-2E1F-A864E0B965D9}"/>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3CF2A7A8-7CA4-846E-FF6F-F1A04CD73D25}"/>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E0472AED-552E-36F7-96E3-1BB1C5A61C4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808E66EF-A82C-E138-B74E-3A6153239D18}"/>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2717AB26-9CDC-6360-8790-25AEAA05D57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E4699505-0691-8EAE-6071-2E581CB9C00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82735A48-2F97-424B-5A7E-159EAAE68CFA}"/>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73FFEDE0-1C50-DCC5-665B-BD312D1E32B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E58716C7-3F7F-5E98-D48D-F8FD4769563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36FA9C36-3FFA-6484-1052-14FD179EA105}"/>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EB2A6DF9-8DEE-8BFA-6A27-1101A018FB72}"/>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4E76AD33-D9C3-7359-06F8-6544E4D49699}"/>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5744DA75-9BFC-AACE-36A2-1CA877723F39}"/>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B0040E1D-080D-50BB-CC10-7401C71A4FC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E0105650-2559-6088-81A2-D60A7E0C956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B2DF35A7-C3D3-5DD4-6EFC-605466650B7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BD0D6E0E-99E5-38E0-3E1D-1351DF555986}"/>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F19F17FC-4BDE-E143-BAD7-4B7C050EB1C0}"/>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80109790-7362-7376-9990-70D89AAA33A8}"/>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9A687D3C-9A8B-7291-B386-B85BB0C717BF}"/>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D06F35BA-F04D-346E-4C0F-3C39158A8081}"/>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733E8A7D-5AF2-5A63-78FB-C35B53E910DF}"/>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92C51079-7891-7FAA-FD25-A127A042021C}"/>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9A05BDB1-EE0A-E103-B082-9677F1AF6CE5}"/>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557A7892-9AF4-392B-4409-27EB9B927AC0}"/>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B5062A04-0F50-145D-A745-1334C8334F9B}"/>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DA5E9025-AE19-68C2-3C15-E67700139D19}"/>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4C188D58-16C9-006E-F079-580AA0E32F9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85B4ABCB-B506-A378-422C-1273D3DCCBFF}"/>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B12A51B0-119C-36BF-9837-7B46E43A568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3020AEBD-C2BD-E98D-E0DE-7C8FA518887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D05E3A06-96A8-5B58-2C1D-C24B431F588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0EF62799-5511-9EFF-71B7-0DF5240F7FD0}"/>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BF701322-B9EA-C94B-46CD-DCBFD7C5997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3C8249F3-1CF9-A6A4-35E4-0BED9251DBA1}"/>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2EAF3F95-15E1-FF0D-2135-89338AF512D2}"/>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057D20DE-9D36-B890-1005-383FA6AB6A97}"/>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7A11DA48-4337-C041-7891-512480D9BB08}"/>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87ED1715-119C-0C87-803E-B9F9413776EB}"/>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E6AFEBF5-11DC-FDD0-CB49-B3E92FBC16F8}"/>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DFF28A9B-D7A7-7E77-C0DC-38F2E74DBA70}"/>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A4226C58-0972-7037-8F64-5EADDE4BDD2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C70E2769-4DD7-B0B9-A08D-AB4154F83322}"/>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7C83DF49-9C15-BC45-98C0-DF876B75A4E7}"/>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89113109-3DF5-72E9-F668-770EE3283024}"/>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506C9CCC-1811-AA65-5AB9-D680697C494E}"/>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283EB70A-29B9-4DBE-6F9A-E5AD68F03576}"/>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6665B84B-A0C2-CC49-5D76-4E609097CD32}"/>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15ADDE7-7F92-00CF-97C2-C7F7E9C46AAC}"/>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0E63CFC7-0D5B-E4AD-5E7F-77E28F2D938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0EAB371B-D7B5-75EE-E6A8-034E0AF9940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5546566E-2718-9505-29FB-EBAB57F75974}"/>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798A37E6-D74A-24FD-AA20-4E49BC58D8C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F5AA89AB-8932-F76A-206D-9ADE8B29460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E07928F0-6147-55DD-4016-F8F718A3B37C}"/>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E744EC5D-AD52-4954-D53D-A1F3339EE932}"/>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C74D2BE4-C9F4-71C2-EEEC-1EC208ED9BC4}"/>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CBD46BD3-FDFB-A691-8DCB-BEEC5C4E296E}"/>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D8897A92-DF5F-6323-A394-B42255F7C09D}"/>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FC0A9872-8F92-EB5A-83E3-C954974DE410}"/>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A2C8CCB9-F939-D3DB-55BF-735E534E8D9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331EA507-A167-2EC2-3A4A-AA9BA3321A7E}"/>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80B76CED-E0B0-5091-4F36-14980C09F2A6}"/>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2D9EEA3C-C643-3BD2-C54F-4FD634F7ABA9}"/>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6FD039F0-5B6C-C53E-5A6D-EF1D74E70365}"/>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1339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8F0DED5F-4B8F-E5C5-8059-6A01FFCA48B3}"/>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58AFBC-7A9E-D723-10D8-15C4558FFBFD}"/>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cs typeface="B Roya" panose="00000400000000000000" pitchFamily="2" charset="-78"/>
              </a:rPr>
              <a:t>Throw</a:t>
            </a:r>
            <a:endParaRPr sz="2800" dirty="0">
              <a:solidFill>
                <a:srgbClr val="C39113"/>
              </a:solidFill>
              <a:cs typeface="B Roya" panose="00000400000000000000" pitchFamily="2" charset="-78"/>
            </a:endParaRPr>
          </a:p>
        </p:txBody>
      </p:sp>
      <p:sp>
        <p:nvSpPr>
          <p:cNvPr id="4" name="TextBox 3">
            <a:extLst>
              <a:ext uri="{FF2B5EF4-FFF2-40B4-BE49-F238E27FC236}">
                <a16:creationId xmlns:a16="http://schemas.microsoft.com/office/drawing/2014/main" id="{3DDE515B-AA5B-97B4-7FCA-0C77ED226E70}"/>
              </a:ext>
            </a:extLst>
          </p:cNvPr>
          <p:cNvSpPr txBox="1"/>
          <p:nvPr/>
        </p:nvSpPr>
        <p:spPr>
          <a:xfrm>
            <a:off x="443345" y="928254"/>
            <a:ext cx="7980780" cy="1200329"/>
          </a:xfrm>
          <a:prstGeom prst="rect">
            <a:avLst/>
          </a:prstGeom>
          <a:noFill/>
        </p:spPr>
        <p:txBody>
          <a:bodyPr wrap="square" rtlCol="0">
            <a:spAutoFit/>
          </a:bodyPr>
          <a:lstStyle/>
          <a:p>
            <a:pPr algn="r" rtl="1">
              <a:buNone/>
            </a:pPr>
            <a:r>
              <a:rPr lang="fa-IR" sz="1800" dirty="0">
                <a:cs typeface="B Nazanin" panose="00000400000000000000" pitchFamily="2" charset="-78"/>
              </a:rPr>
              <a:t>با استفاده از </a:t>
            </a:r>
            <a:r>
              <a:rPr lang="en-US" sz="1800" dirty="0">
                <a:cs typeface="B Nazanin" panose="00000400000000000000" pitchFamily="2" charset="-78"/>
              </a:rPr>
              <a:t>throws </a:t>
            </a:r>
            <a:r>
              <a:rPr lang="fa-IR" sz="1800" dirty="0">
                <a:cs typeface="B Nazanin" panose="00000400000000000000" pitchFamily="2" charset="-78"/>
              </a:rPr>
              <a:t>مشخص می کنیم که در متد چه اکسپشنهایی ممکن است پرتاب شود</a:t>
            </a:r>
          </a:p>
          <a:p>
            <a:pPr algn="r" rtl="1">
              <a:buNone/>
            </a:pPr>
            <a:r>
              <a:rPr lang="fa-IR" sz="1800" dirty="0">
                <a:cs typeface="B Nazanin" panose="00000400000000000000" pitchFamily="2" charset="-78"/>
              </a:rPr>
              <a:t>وظیفه مدیریت کردن این اکسپشن ها </a:t>
            </a:r>
            <a:r>
              <a:rPr lang="en-US" sz="1800" dirty="0">
                <a:cs typeface="B Nazanin" panose="00000400000000000000" pitchFamily="2" charset="-78"/>
              </a:rPr>
              <a:t>try - catch</a:t>
            </a:r>
            <a:r>
              <a:rPr lang="fa-IR" sz="1800" dirty="0">
                <a:cs typeface="B Nazanin" panose="00000400000000000000" pitchFamily="2" charset="-78"/>
              </a:rPr>
              <a:t> به فراخواننده این متد سپرده می شود (که می تواند یک متد دیگر و یا خود </a:t>
            </a:r>
            <a:r>
              <a:rPr lang="en-US" sz="1800" dirty="0">
                <a:cs typeface="B Nazanin" panose="00000400000000000000" pitchFamily="2" charset="-78"/>
              </a:rPr>
              <a:t>JVM</a:t>
            </a:r>
            <a:r>
              <a:rPr lang="fa-IR" sz="1800" dirty="0">
                <a:cs typeface="B Nazanin" panose="00000400000000000000" pitchFamily="2" charset="-78"/>
              </a:rPr>
              <a:t> </a:t>
            </a:r>
            <a:r>
              <a:rPr lang="en-US" sz="1800" dirty="0">
                <a:cs typeface="B Nazanin" panose="00000400000000000000" pitchFamily="2" charset="-78"/>
              </a:rPr>
              <a:t> </a:t>
            </a:r>
            <a:r>
              <a:rPr lang="fa-IR" sz="1800" dirty="0">
                <a:cs typeface="B Nazanin" panose="00000400000000000000" pitchFamily="2" charset="-78"/>
              </a:rPr>
              <a:t>باشد ؛ که در حالت دوم، اگر اکسپشن رخ بدهد برنامه متوقف می شود و بازیابی وجود ندارد). </a:t>
            </a:r>
            <a:endParaRPr lang="fa-IR" sz="1800" dirty="0">
              <a:latin typeface="Gill Sans MT" panose="020B0502020104020203" pitchFamily="34" charset="0"/>
              <a:cs typeface="B Nazanin" panose="00000400000000000000" pitchFamily="2" charset="-78"/>
            </a:endParaRPr>
          </a:p>
        </p:txBody>
      </p:sp>
      <p:sp>
        <p:nvSpPr>
          <p:cNvPr id="6" name="TextBox 5">
            <a:extLst>
              <a:ext uri="{FF2B5EF4-FFF2-40B4-BE49-F238E27FC236}">
                <a16:creationId xmlns:a16="http://schemas.microsoft.com/office/drawing/2014/main" id="{34DD2E76-CE7F-FE99-6FCF-166D7FDACCD8}"/>
              </a:ext>
            </a:extLst>
          </p:cNvPr>
          <p:cNvSpPr txBox="1"/>
          <p:nvPr/>
        </p:nvSpPr>
        <p:spPr>
          <a:xfrm>
            <a:off x="4334005" y="2442575"/>
            <a:ext cx="4090120" cy="2308324"/>
          </a:xfrm>
          <a:prstGeom prst="rect">
            <a:avLst/>
          </a:prstGeom>
          <a:noFill/>
        </p:spPr>
        <p:txBody>
          <a:bodyPr wrap="square" rtlCol="0">
            <a:spAutoFit/>
          </a:bodyPr>
          <a:lstStyle/>
          <a:p>
            <a:pPr algn="r" rtl="1">
              <a:buNone/>
            </a:pPr>
            <a:r>
              <a:rPr lang="fa-IR" sz="1800" dirty="0">
                <a:cs typeface="B Nazanin" panose="00000400000000000000" pitchFamily="2" charset="-78"/>
              </a:rPr>
              <a:t>در برنامه مقابل اکسپشن پرتابی توسط تابع </a:t>
            </a:r>
            <a:r>
              <a:rPr lang="en-US" sz="1800" dirty="0">
                <a:cs typeface="B Nazanin" panose="00000400000000000000" pitchFamily="2" charset="-78"/>
              </a:rPr>
              <a:t>register </a:t>
            </a:r>
            <a:r>
              <a:rPr lang="fa-IR" sz="1800" dirty="0">
                <a:cs typeface="B Nazanin" panose="00000400000000000000" pitchFamily="2" charset="-78"/>
              </a:rPr>
              <a:t> در </a:t>
            </a:r>
            <a:r>
              <a:rPr lang="en-US" sz="1800" dirty="0">
                <a:cs typeface="B Nazanin" panose="00000400000000000000" pitchFamily="2" charset="-78"/>
              </a:rPr>
              <a:t>main </a:t>
            </a:r>
            <a:r>
              <a:rPr lang="fa-IR" sz="1800" dirty="0">
                <a:cs typeface="B Nazanin" panose="00000400000000000000" pitchFamily="2" charset="-78"/>
              </a:rPr>
              <a:t> هندل شده است</a:t>
            </a:r>
          </a:p>
          <a:p>
            <a:pPr algn="r" rtl="1">
              <a:buNone/>
            </a:pPr>
            <a:endParaRPr lang="fa-IR" sz="1800" dirty="0">
              <a:cs typeface="B Nazanin" panose="00000400000000000000" pitchFamily="2" charset="-78"/>
            </a:endParaRPr>
          </a:p>
          <a:p>
            <a:pPr algn="r" rtl="1">
              <a:buNone/>
            </a:pPr>
            <a:r>
              <a:rPr lang="fa-IR" sz="1800" dirty="0">
                <a:cs typeface="B Nazanin" panose="00000400000000000000" pitchFamily="2" charset="-78"/>
              </a:rPr>
              <a:t>نکته: کلمه </a:t>
            </a:r>
            <a:r>
              <a:rPr lang="en-US" sz="1800" dirty="0">
                <a:cs typeface="B Nazanin" panose="00000400000000000000" pitchFamily="2" charset="-78"/>
              </a:rPr>
              <a:t>Throws </a:t>
            </a:r>
            <a:r>
              <a:rPr lang="fa-IR" sz="1800" dirty="0">
                <a:cs typeface="B Nazanin" panose="00000400000000000000" pitchFamily="2" charset="-78"/>
              </a:rPr>
              <a:t>برای متد هایی که اکسپشن هایی که از نوع چک شده پرتاب می کنند حتما الزامی است. استفاده از </a:t>
            </a:r>
            <a:r>
              <a:rPr lang="en-US" sz="1800" dirty="0">
                <a:cs typeface="B Nazanin" panose="00000400000000000000" pitchFamily="2" charset="-78"/>
              </a:rPr>
              <a:t>Throws </a:t>
            </a:r>
            <a:r>
              <a:rPr lang="fa-IR" sz="1800" dirty="0">
                <a:cs typeface="B Nazanin" panose="00000400000000000000" pitchFamily="2" charset="-78"/>
              </a:rPr>
              <a:t>برای اکسپشن های چک نشده الزامی نیست.</a:t>
            </a:r>
          </a:p>
          <a:p>
            <a:pPr algn="r" rtl="1">
              <a:buNone/>
            </a:pPr>
            <a:endParaRPr lang="en-US" sz="1800" dirty="0"/>
          </a:p>
        </p:txBody>
      </p:sp>
      <p:pic>
        <p:nvPicPr>
          <p:cNvPr id="8" name="Picture 7">
            <a:extLst>
              <a:ext uri="{FF2B5EF4-FFF2-40B4-BE49-F238E27FC236}">
                <a16:creationId xmlns:a16="http://schemas.microsoft.com/office/drawing/2014/main" id="{C2C7A3CF-903F-7078-1CDD-F32E5A2A5716}"/>
              </a:ext>
            </a:extLst>
          </p:cNvPr>
          <p:cNvPicPr>
            <a:picLocks noChangeAspect="1"/>
          </p:cNvPicPr>
          <p:nvPr/>
        </p:nvPicPr>
        <p:blipFill>
          <a:blip r:embed="rId3"/>
          <a:stretch>
            <a:fillRect/>
          </a:stretch>
        </p:blipFill>
        <p:spPr>
          <a:xfrm>
            <a:off x="557037" y="1878128"/>
            <a:ext cx="3584830" cy="3090008"/>
          </a:xfrm>
          <a:prstGeom prst="rect">
            <a:avLst/>
          </a:prstGeom>
        </p:spPr>
      </p:pic>
    </p:spTree>
    <p:extLst>
      <p:ext uri="{BB962C8B-B14F-4D97-AF65-F5344CB8AC3E}">
        <p14:creationId xmlns:p14="http://schemas.microsoft.com/office/powerpoint/2010/main" val="282938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D3B50E72-CAF2-29D0-EB99-562501A6CDD4}"/>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90AFD0C2-122A-A342-A5D0-254ABCDE9630}"/>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en-US" sz="4000" dirty="0">
                <a:solidFill>
                  <a:srgbClr val="C39113"/>
                </a:solidFill>
                <a:cs typeface="B Roya" panose="00000400000000000000" pitchFamily="2" charset="-78"/>
              </a:rPr>
              <a:t>Finally</a:t>
            </a:r>
            <a:endParaRPr sz="4000" dirty="0">
              <a:solidFill>
                <a:srgbClr val="C39113"/>
              </a:solidFill>
            </a:endParaRPr>
          </a:p>
        </p:txBody>
      </p:sp>
      <p:grpSp>
        <p:nvGrpSpPr>
          <p:cNvPr id="1951" name="Google Shape;1951;p49">
            <a:extLst>
              <a:ext uri="{FF2B5EF4-FFF2-40B4-BE49-F238E27FC236}">
                <a16:creationId xmlns:a16="http://schemas.microsoft.com/office/drawing/2014/main" id="{7C42BF66-30D7-0AAA-0FD9-E1010F3CFF0B}"/>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762F5F53-A83E-CA1D-024A-6712F8A4C29B}"/>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A36E19E6-4887-31B4-4130-B20DE10853A6}"/>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96AEE4BA-1323-A209-ADA9-48EA0D9AFBEF}"/>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093752B1-6993-49FF-6A7A-27AD554EF078}"/>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55118E6D-DC65-CA64-137C-8677BBEFEC2E}"/>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E979BEAF-EB21-7C21-2E1F-A864E0B965D9}"/>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3CF2A7A8-7CA4-846E-FF6F-F1A04CD73D25}"/>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E0472AED-552E-36F7-96E3-1BB1C5A61C4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808E66EF-A82C-E138-B74E-3A6153239D18}"/>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2717AB26-9CDC-6360-8790-25AEAA05D57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E4699505-0691-8EAE-6071-2E581CB9C00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82735A48-2F97-424B-5A7E-159EAAE68CFA}"/>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73FFEDE0-1C50-DCC5-665B-BD312D1E32B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E58716C7-3F7F-5E98-D48D-F8FD4769563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36FA9C36-3FFA-6484-1052-14FD179EA105}"/>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EB2A6DF9-8DEE-8BFA-6A27-1101A018FB72}"/>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4E76AD33-D9C3-7359-06F8-6544E4D49699}"/>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5744DA75-9BFC-AACE-36A2-1CA877723F39}"/>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B0040E1D-080D-50BB-CC10-7401C71A4FC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E0105650-2559-6088-81A2-D60A7E0C956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B2DF35A7-C3D3-5DD4-6EFC-605466650B7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BD0D6E0E-99E5-38E0-3E1D-1351DF555986}"/>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F19F17FC-4BDE-E143-BAD7-4B7C050EB1C0}"/>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80109790-7362-7376-9990-70D89AAA33A8}"/>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9A687D3C-9A8B-7291-B386-B85BB0C717BF}"/>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D06F35BA-F04D-346E-4C0F-3C39158A8081}"/>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733E8A7D-5AF2-5A63-78FB-C35B53E910DF}"/>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92C51079-7891-7FAA-FD25-A127A042021C}"/>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9A05BDB1-EE0A-E103-B082-9677F1AF6CE5}"/>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557A7892-9AF4-392B-4409-27EB9B927AC0}"/>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B5062A04-0F50-145D-A745-1334C8334F9B}"/>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DA5E9025-AE19-68C2-3C15-E67700139D19}"/>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4C188D58-16C9-006E-F079-580AA0E32F9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85B4ABCB-B506-A378-422C-1273D3DCCBFF}"/>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B12A51B0-119C-36BF-9837-7B46E43A568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3020AEBD-C2BD-E98D-E0DE-7C8FA518887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D05E3A06-96A8-5B58-2C1D-C24B431F588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0EF62799-5511-9EFF-71B7-0DF5240F7FD0}"/>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BF701322-B9EA-C94B-46CD-DCBFD7C5997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3C8249F3-1CF9-A6A4-35E4-0BED9251DBA1}"/>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2EAF3F95-15E1-FF0D-2135-89338AF512D2}"/>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057D20DE-9D36-B890-1005-383FA6AB6A97}"/>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7A11DA48-4337-C041-7891-512480D9BB08}"/>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87ED1715-119C-0C87-803E-B9F9413776EB}"/>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E6AFEBF5-11DC-FDD0-CB49-B3E92FBC16F8}"/>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DFF28A9B-D7A7-7E77-C0DC-38F2E74DBA70}"/>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A4226C58-0972-7037-8F64-5EADDE4BDD2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C70E2769-4DD7-B0B9-A08D-AB4154F83322}"/>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7C83DF49-9C15-BC45-98C0-DF876B75A4E7}"/>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89113109-3DF5-72E9-F668-770EE3283024}"/>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506C9CCC-1811-AA65-5AB9-D680697C494E}"/>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283EB70A-29B9-4DBE-6F9A-E5AD68F03576}"/>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6665B84B-A0C2-CC49-5D76-4E609097CD32}"/>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15ADDE7-7F92-00CF-97C2-C7F7E9C46AAC}"/>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0E63CFC7-0D5B-E4AD-5E7F-77E28F2D938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0EAB371B-D7B5-75EE-E6A8-034E0AF9940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5546566E-2718-9505-29FB-EBAB57F75974}"/>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798A37E6-D74A-24FD-AA20-4E49BC58D8C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F5AA89AB-8932-F76A-206D-9ADE8B29460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E07928F0-6147-55DD-4016-F8F718A3B37C}"/>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E744EC5D-AD52-4954-D53D-A1F3339EE932}"/>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C74D2BE4-C9F4-71C2-EEEC-1EC208ED9BC4}"/>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CBD46BD3-FDFB-A691-8DCB-BEEC5C4E296E}"/>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D8897A92-DF5F-6323-A394-B42255F7C09D}"/>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FC0A9872-8F92-EB5A-83E3-C954974DE410}"/>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A2C8CCB9-F939-D3DB-55BF-735E534E8D9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331EA507-A167-2EC2-3A4A-AA9BA3321A7E}"/>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80B76CED-E0B0-5091-4F36-14980C09F2A6}"/>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2D9EEA3C-C643-3BD2-C54F-4FD634F7ABA9}"/>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6FD039F0-5B6C-C53E-5A6D-EF1D74E70365}"/>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2216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8F0DED5F-4B8F-E5C5-8059-6A01FFCA48B3}"/>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58AFBC-7A9E-D723-10D8-15C4558FFBFD}"/>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cs typeface="B Roya" panose="00000400000000000000" pitchFamily="2" charset="-78"/>
              </a:rPr>
              <a:t>Finally</a:t>
            </a:r>
            <a:endParaRPr lang="fa-IR" sz="2800" dirty="0">
              <a:solidFill>
                <a:srgbClr val="C39113"/>
              </a:solidFill>
              <a:cs typeface="B Roya" panose="00000400000000000000" pitchFamily="2" charset="-78"/>
            </a:endParaRPr>
          </a:p>
        </p:txBody>
      </p:sp>
      <p:sp>
        <p:nvSpPr>
          <p:cNvPr id="4" name="TextBox 3">
            <a:extLst>
              <a:ext uri="{FF2B5EF4-FFF2-40B4-BE49-F238E27FC236}">
                <a16:creationId xmlns:a16="http://schemas.microsoft.com/office/drawing/2014/main" id="{3DDE515B-AA5B-97B4-7FCA-0C77ED226E70}"/>
              </a:ext>
            </a:extLst>
          </p:cNvPr>
          <p:cNvSpPr txBox="1"/>
          <p:nvPr/>
        </p:nvSpPr>
        <p:spPr>
          <a:xfrm>
            <a:off x="443345" y="928254"/>
            <a:ext cx="7980780" cy="1938992"/>
          </a:xfrm>
          <a:prstGeom prst="rect">
            <a:avLst/>
          </a:prstGeom>
          <a:noFill/>
        </p:spPr>
        <p:txBody>
          <a:bodyPr wrap="square" rtlCol="0">
            <a:spAutoFit/>
          </a:bodyPr>
          <a:lstStyle/>
          <a:p>
            <a:pPr algn="r" rtl="1">
              <a:buNone/>
            </a:pPr>
            <a:r>
              <a:rPr lang="fa-IR" sz="2000" dirty="0">
                <a:latin typeface="Gill Sans MT" panose="020B0502020104020203" pitchFamily="34" charset="0"/>
                <a:cs typeface="B Nazanin" panose="00000400000000000000" pitchFamily="2" charset="-78"/>
              </a:rPr>
              <a:t>بلوک فاینالی پس از </a:t>
            </a:r>
            <a:r>
              <a:rPr lang="en-US" sz="2000" dirty="0">
                <a:latin typeface="Gill Sans MT" panose="020B0502020104020203" pitchFamily="34" charset="0"/>
                <a:cs typeface="B Nazanin" panose="00000400000000000000" pitchFamily="2" charset="-78"/>
              </a:rPr>
              <a:t>try </a:t>
            </a:r>
            <a:r>
              <a:rPr lang="fa-IR" sz="2000" dirty="0">
                <a:latin typeface="Gill Sans MT" panose="020B0502020104020203" pitchFamily="34" charset="0"/>
                <a:cs typeface="B Nazanin" panose="00000400000000000000" pitchFamily="2" charset="-78"/>
              </a:rPr>
              <a:t> و</a:t>
            </a:r>
            <a:r>
              <a:rPr lang="en-US" sz="2000" dirty="0">
                <a:latin typeface="Gill Sans MT" panose="020B0502020104020203" pitchFamily="34" charset="0"/>
                <a:cs typeface="B Nazanin" panose="00000400000000000000" pitchFamily="2" charset="-78"/>
              </a:rPr>
              <a:t>catch </a:t>
            </a:r>
            <a:r>
              <a:rPr lang="fa-IR" sz="2000" dirty="0">
                <a:latin typeface="Gill Sans MT" panose="020B0502020104020203" pitchFamily="34" charset="0"/>
                <a:cs typeface="B Nazanin" panose="00000400000000000000" pitchFamily="2" charset="-78"/>
              </a:rPr>
              <a:t> اجرا میشود چه خطایی رخ دهد چه خطایی رخ ندهد.</a:t>
            </a:r>
          </a:p>
          <a:p>
            <a:pPr algn="r" rtl="1">
              <a:buNone/>
            </a:pPr>
            <a:r>
              <a:rPr lang="fa-IR" sz="2000" dirty="0">
                <a:latin typeface="Gill Sans MT" panose="020B0502020104020203" pitchFamily="34" charset="0"/>
                <a:cs typeface="B Nazanin" panose="00000400000000000000" pitchFamily="2" charset="-78"/>
              </a:rPr>
              <a:t>حتی اگر در بلوک های </a:t>
            </a:r>
            <a:r>
              <a:rPr lang="en-US" sz="2000" dirty="0">
                <a:latin typeface="Gill Sans MT" panose="020B0502020104020203" pitchFamily="34" charset="0"/>
                <a:cs typeface="B Nazanin" panose="00000400000000000000" pitchFamily="2" charset="-78"/>
              </a:rPr>
              <a:t>try </a:t>
            </a:r>
            <a:r>
              <a:rPr lang="fa-IR" sz="2000" dirty="0">
                <a:latin typeface="Gill Sans MT" panose="020B0502020104020203" pitchFamily="34" charset="0"/>
                <a:cs typeface="B Nazanin" panose="00000400000000000000" pitchFamily="2" charset="-78"/>
              </a:rPr>
              <a:t> و </a:t>
            </a:r>
            <a:r>
              <a:rPr lang="en-US" sz="2000" dirty="0">
                <a:latin typeface="Gill Sans MT" panose="020B0502020104020203" pitchFamily="34" charset="0"/>
                <a:cs typeface="B Nazanin" panose="00000400000000000000" pitchFamily="2" charset="-78"/>
              </a:rPr>
              <a:t>catch </a:t>
            </a:r>
            <a:r>
              <a:rPr lang="fa-IR" sz="2000" dirty="0">
                <a:latin typeface="Gill Sans MT" panose="020B0502020104020203" pitchFamily="34" charset="0"/>
                <a:cs typeface="B Nazanin" panose="00000400000000000000" pitchFamily="2" charset="-78"/>
              </a:rPr>
              <a:t> دستور </a:t>
            </a:r>
            <a:r>
              <a:rPr lang="en-US" sz="2000" dirty="0">
                <a:latin typeface="Gill Sans MT" panose="020B0502020104020203" pitchFamily="34" charset="0"/>
                <a:cs typeface="B Nazanin" panose="00000400000000000000" pitchFamily="2" charset="-78"/>
              </a:rPr>
              <a:t>return </a:t>
            </a:r>
            <a:r>
              <a:rPr lang="fa-IR" sz="2000" dirty="0">
                <a:latin typeface="Gill Sans MT" panose="020B0502020104020203" pitchFamily="34" charset="0"/>
                <a:cs typeface="B Nazanin" panose="00000400000000000000" pitchFamily="2" charset="-78"/>
              </a:rPr>
              <a:t> باشد بلوک فاینالی اجرا میشود.</a:t>
            </a:r>
          </a:p>
          <a:p>
            <a:pPr algn="r" rtl="1">
              <a:buNone/>
            </a:pPr>
            <a:r>
              <a:rPr lang="fa-IR" sz="2000" dirty="0">
                <a:latin typeface="Gill Sans MT" panose="020B0502020104020203" pitchFamily="34" charset="0"/>
                <a:cs typeface="B Nazanin" panose="00000400000000000000" pitchFamily="2" charset="-78"/>
              </a:rPr>
              <a:t>اگر برنامه با دستوراتی مانند  </a:t>
            </a:r>
            <a:r>
              <a:rPr lang="en-US" sz="2000" dirty="0" err="1">
                <a:latin typeface="Gill Sans MT" panose="020B0502020104020203" pitchFamily="34" charset="0"/>
                <a:cs typeface="B Nazanin" panose="00000400000000000000" pitchFamily="2" charset="-78"/>
              </a:rPr>
              <a:t>System.exit</a:t>
            </a:r>
            <a:r>
              <a:rPr lang="en-US" sz="2000" dirty="0">
                <a:latin typeface="Gill Sans MT" panose="020B0502020104020203" pitchFamily="34" charset="0"/>
                <a:cs typeface="B Nazanin" panose="00000400000000000000" pitchFamily="2" charset="-78"/>
              </a:rPr>
              <a:t>()</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به طور ناگهانی متوقف شود، ممکن است بلوک </a:t>
            </a:r>
            <a:r>
              <a:rPr lang="en-US" sz="2000" dirty="0">
                <a:latin typeface="Gill Sans MT" panose="020B0502020104020203" pitchFamily="34" charset="0"/>
                <a:cs typeface="B Nazanin" panose="00000400000000000000" pitchFamily="2" charset="-78"/>
              </a:rPr>
              <a:t>finally</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اجرا نشود.</a:t>
            </a:r>
            <a:endParaRPr lang="en-US" sz="2000" dirty="0">
              <a:latin typeface="Gill Sans MT" panose="020B0502020104020203" pitchFamily="34" charset="0"/>
              <a:cs typeface="B Nazanin" panose="00000400000000000000" pitchFamily="2" charset="-78"/>
            </a:endParaRPr>
          </a:p>
          <a:p>
            <a:pPr algn="r" rtl="1">
              <a:buNone/>
            </a:pPr>
            <a:r>
              <a:rPr lang="fa-IR" sz="2000" dirty="0">
                <a:latin typeface="Gill Sans MT" panose="020B0502020104020203" pitchFamily="34" charset="0"/>
                <a:cs typeface="B Nazanin" panose="00000400000000000000" pitchFamily="2" charset="-78"/>
              </a:rPr>
              <a:t>توضیحات بیشتر در چند اسلاید بعد...</a:t>
            </a:r>
          </a:p>
          <a:p>
            <a:pPr algn="r" rtl="1">
              <a:buNone/>
            </a:pPr>
            <a:endParaRPr lang="fa-IR" sz="2000" dirty="0">
              <a:latin typeface="Gill Sans MT" panose="020B0502020104020203" pitchFamily="34" charset="0"/>
              <a:cs typeface="B Nazanin" panose="00000400000000000000" pitchFamily="2" charset="-78"/>
            </a:endParaRPr>
          </a:p>
        </p:txBody>
      </p:sp>
      <p:pic>
        <p:nvPicPr>
          <p:cNvPr id="7" name="Picture 6">
            <a:extLst>
              <a:ext uri="{FF2B5EF4-FFF2-40B4-BE49-F238E27FC236}">
                <a16:creationId xmlns:a16="http://schemas.microsoft.com/office/drawing/2014/main" id="{0299FB22-CCD1-3858-B2F7-77217F90E89C}"/>
              </a:ext>
            </a:extLst>
          </p:cNvPr>
          <p:cNvPicPr>
            <a:picLocks noChangeAspect="1"/>
          </p:cNvPicPr>
          <p:nvPr/>
        </p:nvPicPr>
        <p:blipFill>
          <a:blip r:embed="rId3"/>
          <a:stretch>
            <a:fillRect/>
          </a:stretch>
        </p:blipFill>
        <p:spPr>
          <a:xfrm>
            <a:off x="719875" y="2433697"/>
            <a:ext cx="4096322" cy="2286319"/>
          </a:xfrm>
          <a:prstGeom prst="rect">
            <a:avLst/>
          </a:prstGeom>
        </p:spPr>
      </p:pic>
    </p:spTree>
    <p:extLst>
      <p:ext uri="{BB962C8B-B14F-4D97-AF65-F5344CB8AC3E}">
        <p14:creationId xmlns:p14="http://schemas.microsoft.com/office/powerpoint/2010/main" val="31923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9A158BC6-E801-6BA1-408E-ECEA28E7EDFA}"/>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5EDE245F-35B9-FBF0-665F-B9C9F8C59E68}"/>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en-US" sz="4000" dirty="0">
                <a:solidFill>
                  <a:srgbClr val="C39113"/>
                </a:solidFill>
                <a:cs typeface="B Roya" panose="00000400000000000000" pitchFamily="2" charset="-78"/>
              </a:rPr>
              <a:t>JAVA I/O</a:t>
            </a:r>
            <a:endParaRPr sz="4000" dirty="0">
              <a:solidFill>
                <a:srgbClr val="C39113"/>
              </a:solidFill>
            </a:endParaRPr>
          </a:p>
        </p:txBody>
      </p:sp>
      <p:grpSp>
        <p:nvGrpSpPr>
          <p:cNvPr id="1951" name="Google Shape;1951;p49">
            <a:extLst>
              <a:ext uri="{FF2B5EF4-FFF2-40B4-BE49-F238E27FC236}">
                <a16:creationId xmlns:a16="http://schemas.microsoft.com/office/drawing/2014/main" id="{635B1A64-6171-5D69-9428-8774FBE20E46}"/>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D55CE083-9265-DFDC-D3DE-910B2BFE4AAD}"/>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FAF17670-633D-B96B-4277-C5931C2D6EB1}"/>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0FC56819-291E-71DE-BCBA-BA75E86B129D}"/>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D91113F6-D6C9-DE86-6546-BE772D19AEA3}"/>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E3DB7A9D-BDC3-0345-5FDF-5BA95308578E}"/>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8199658C-B202-DA63-689C-DD68B8C615A8}"/>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85C467BF-58E6-4E42-B4D4-1F4F83C2B126}"/>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AB60E63F-CF8A-2C91-65EA-DCC65C06DB3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A0A6C63A-AF3B-FBF8-4271-F7AF46FB5F7A}"/>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82923138-23E7-8FC2-2470-21FFC54701A7}"/>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1AA9B7C3-BD1C-0221-DE67-8992C1FBE0DF}"/>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F2D47547-BFFD-6A4C-973D-493DD4744A57}"/>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9F2A41BD-AE99-9443-FA25-8BAB3CE20F06}"/>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5E6A9108-F4EA-A287-71A3-A4E6E2920355}"/>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BDF961A6-3DCA-E3A8-9088-C76664EDBD73}"/>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FBB73BB3-DAD2-C7EB-2CE8-EB62267A8745}"/>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4FDFE46A-3E51-24BF-ED6C-E52627A99562}"/>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1539DAE9-CD7B-BA23-E23D-A9A9198C4682}"/>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737E1FAB-17E9-DC46-929A-7F65E3E8F236}"/>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A5F1FA08-2AF5-AF90-78B2-4268AE436450}"/>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0247B55F-0E80-91FC-9810-947F7780924A}"/>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D3DF8C4D-E96B-242F-B3D7-73E27D39B4C8}"/>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E512BB66-0498-8667-2602-B146FCC50B98}"/>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F08E6E86-FC7D-918A-B231-1F23FCFE56DA}"/>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44BD8260-5974-A0A2-E2D4-D3EB794BAB49}"/>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2B09392D-7F19-4578-6037-8B2C22FC982C}"/>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5DF89503-045E-D032-3CFB-C42C2ABB44F2}"/>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79434CBA-E02F-99F8-6B2E-F49D2C29F878}"/>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810B067E-86FE-902D-9D48-6E230FD9447E}"/>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6ADAF15A-C431-4338-CC23-D18DE72E798F}"/>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339EB80A-5E2A-CCE9-12BB-AB10E0137EF6}"/>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6A31E47B-4E7F-79B4-2967-2198FCE5FE65}"/>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29260E17-D9DD-6F47-12AD-C022FEC74378}"/>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EAFBAD07-063B-E23E-412E-38955E1F4E0C}"/>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C7C04B6E-EA26-6909-9630-9CDD4934890A}"/>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06D0C8AC-D0F3-CADB-4E04-BBF4376A744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068509C1-748B-0C3B-BD2D-A3F4346547D2}"/>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D270254E-AFB4-6EA8-035D-5F911ED6DAB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C098DCAA-323B-913E-399F-1C2BE3A670A8}"/>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60D1BB20-F642-7C1A-9CDA-37373C4DA47C}"/>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CF0EF841-E7EF-69A4-10AE-3E885E05A36F}"/>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1EEF7C42-D919-DAA3-8F26-8F3DEB5168E0}"/>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01D574B4-AEA2-04E1-AB8F-B73C85096FF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82489A7D-7716-1278-3DEB-099A0F92173B}"/>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C4353F35-88AF-907A-3327-F107606E1F0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3C7286EE-5E88-B5BE-6B99-09C7C278263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0BE67C8F-5958-59E8-F363-F10D137FBB70}"/>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BF1C5B05-17C5-7B85-D662-983C108D2329}"/>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054B74CF-B95E-4D06-11F0-CF8F224F34B4}"/>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BD99EF7D-55AE-83A4-7DEB-7BD919EEF114}"/>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4F9960AA-AFB9-1CE1-8855-FE115AF1EB86}"/>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2E081929-EDF5-628E-B463-0CEE02CB007F}"/>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0A43D890-B47B-DD7D-B274-ADB912A2D78C}"/>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69E7A0E2-8410-366C-6A90-C85B1D3B1844}"/>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D55DF163-DA64-C910-5EB6-2FB27AF3CD4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72A1089C-B38C-860D-8065-672D8DEFD6C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C89CE218-2AA7-19D6-69A8-5E610839B235}"/>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DC42C3D4-5C1D-A33E-5DF9-7BAC04A02CDD}"/>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3BC1209C-A762-4E25-614A-353E7813BB9B}"/>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34B898C9-28C7-C1CC-EF3A-2B9A8CB1FA5D}"/>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E167A1FA-3A5E-7B23-1996-4CA3CF50BB67}"/>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4E08A2D0-02C9-8114-3DA3-CBFA794F49CE}"/>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3E480F8D-B303-F04E-FE02-12A8FB861254}"/>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B61D5D26-3CB9-E7D2-03F1-E5022F9BB84E}"/>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C9EA6A02-5165-6A15-A120-A596DF61710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ECCBEEE2-3FE8-495A-7EAA-DD22792BE46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6AAC4A47-C6EA-A01B-A2EC-08E809137CDD}"/>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606A1E16-C02C-ED1A-9B20-264A3565ACF0}"/>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00713E68-6B66-0769-6CED-DE0A6C63C1C3}"/>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D633BC54-9034-047C-9DFD-EC1A8C18DAA3}"/>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2568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DA4509-FE73-379E-1188-3A2A7D1197E5}"/>
              </a:ext>
            </a:extLst>
          </p:cNvPr>
          <p:cNvSpPr>
            <a:spLocks noGrp="1"/>
          </p:cNvSpPr>
          <p:nvPr>
            <p:ph type="subTitle" idx="1"/>
          </p:nvPr>
        </p:nvSpPr>
        <p:spPr>
          <a:xfrm>
            <a:off x="560832" y="1038855"/>
            <a:ext cx="7866618" cy="3608302"/>
          </a:xfrm>
        </p:spPr>
        <p:txBody>
          <a:bodyPr/>
          <a:lstStyle/>
          <a:p>
            <a:pPr marL="139700" indent="0" algn="r" rtl="1">
              <a:buNone/>
            </a:pPr>
            <a:r>
              <a:rPr lang="fa-IR" sz="2000" dirty="0">
                <a:cs typeface="B Nazanin" panose="00000400000000000000" pitchFamily="2" charset="-78"/>
              </a:rPr>
              <a:t>همانطور که می دانید ، تمام متغیرها و اشیاء که در طول برنامه از آن ها استفاده می کنیم، در حافظه رم ذخیره می شوند و همچنین می دانیم که رم یک حافظه پرسرعت اما فرار است. در نتیجه هنگامی که برنامه ای را ببندیم یا کامپیوتر را خاموش کنیم، تمام داده های ذخیره شده روی آن حذف خواهند شد و امکان دسترسی مجدد به آنها را نخواهیم داشت. اما خیلی وقت ها نیاز است که مطالب به صورت بلند مدت ذخیره شوند. در این مواقع باید داده های خود را به صورت فایل و بر روی یک حافظه ثانویه مانند</a:t>
            </a:r>
            <a:r>
              <a:rPr lang="en-US" sz="2000" dirty="0">
                <a:cs typeface="B Nazanin" panose="00000400000000000000" pitchFamily="2" charset="-78"/>
              </a:rPr>
              <a:t>HDD</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ذخیره کنیم. در جاوا این کار توسط </a:t>
            </a:r>
            <a:r>
              <a:rPr lang="en-US" sz="2000" dirty="0">
                <a:cs typeface="B Nazanin" panose="00000400000000000000" pitchFamily="2" charset="-78"/>
              </a:rPr>
              <a:t>io java</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صورت می پذیرد. همچنین تمام کلاس های مورد نیاز برای این کار در پکیج </a:t>
            </a:r>
            <a:r>
              <a:rPr lang="en-US" sz="2000" dirty="0">
                <a:cs typeface="B Nazanin" panose="00000400000000000000" pitchFamily="2" charset="-78"/>
              </a:rPr>
              <a:t>io.java</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موجود هستند.</a:t>
            </a:r>
            <a:endParaRPr lang="en-US" sz="2000" dirty="0">
              <a:cs typeface="B Nazanin" panose="00000400000000000000" pitchFamily="2" charset="-78"/>
            </a:endParaRPr>
          </a:p>
        </p:txBody>
      </p:sp>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en-US" sz="2800" dirty="0">
                <a:solidFill>
                  <a:srgbClr val="C39113"/>
                </a:solidFill>
                <a:cs typeface="B Roya" panose="00000400000000000000" pitchFamily="2" charset="-78"/>
              </a:rPr>
              <a:t>JAVA I/O</a:t>
            </a:r>
            <a:endParaRPr lang="en-US" sz="2800" dirty="0">
              <a:cs typeface="B Roya" panose="00000400000000000000" pitchFamily="2" charset="-78"/>
            </a:endParaRPr>
          </a:p>
        </p:txBody>
      </p:sp>
    </p:spTree>
    <p:extLst>
      <p:ext uri="{BB962C8B-B14F-4D97-AF65-F5344CB8AC3E}">
        <p14:creationId xmlns:p14="http://schemas.microsoft.com/office/powerpoint/2010/main" val="604932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DA4509-FE73-379E-1188-3A2A7D1197E5}"/>
              </a:ext>
            </a:extLst>
          </p:cNvPr>
          <p:cNvSpPr>
            <a:spLocks noGrp="1"/>
          </p:cNvSpPr>
          <p:nvPr>
            <p:ph type="subTitle" idx="1"/>
          </p:nvPr>
        </p:nvSpPr>
        <p:spPr>
          <a:xfrm>
            <a:off x="560832" y="1038855"/>
            <a:ext cx="7866618" cy="3608302"/>
          </a:xfrm>
        </p:spPr>
        <p:txBody>
          <a:bodyPr/>
          <a:lstStyle/>
          <a:p>
            <a:pPr marL="139700" indent="0" algn="r" rtl="1">
              <a:buNone/>
            </a:pPr>
            <a:r>
              <a:rPr lang="fa-IR" sz="2000" dirty="0">
                <a:cs typeface="B Nazanin" panose="00000400000000000000" pitchFamily="2" charset="-78"/>
              </a:rPr>
              <a:t>1- </a:t>
            </a:r>
            <a:r>
              <a:rPr lang="en-US" sz="2000" dirty="0">
                <a:cs typeface="B Nazanin" panose="00000400000000000000" pitchFamily="2" charset="-78"/>
              </a:rPr>
              <a:t>Byte Streams</a:t>
            </a:r>
            <a:r>
              <a:rPr lang="fa-IR" sz="2000" dirty="0">
                <a:cs typeface="B Nazanin" panose="00000400000000000000" pitchFamily="2" charset="-78"/>
              </a:rPr>
              <a:t> :</a:t>
            </a:r>
            <a:endParaRPr lang="en-US" sz="2000" dirty="0">
              <a:cs typeface="B Nazanin" panose="00000400000000000000" pitchFamily="2" charset="-78"/>
            </a:endParaRPr>
          </a:p>
          <a:p>
            <a:pPr marL="139700" indent="0" algn="r" rtl="1">
              <a:buNone/>
            </a:pPr>
            <a:r>
              <a:rPr lang="fa-IR" sz="2000" dirty="0">
                <a:cs typeface="B Nazanin" panose="00000400000000000000" pitchFamily="2" charset="-78"/>
              </a:rPr>
              <a:t>برای خواندن و نوشتن داده‌های باینری مثل عکس، ویدیو، فایل‌های فشرده و ...کلاس‌های مهم:</a:t>
            </a:r>
          </a:p>
          <a:p>
            <a:pPr marL="139700" indent="0" algn="r" rtl="1">
              <a:buNone/>
            </a:pPr>
            <a:r>
              <a:rPr lang="en-US" sz="2000" dirty="0" err="1">
                <a:cs typeface="B Nazanin" panose="00000400000000000000" pitchFamily="2" charset="-78"/>
              </a:rPr>
              <a:t>InputStream</a:t>
            </a:r>
            <a:endParaRPr lang="fa-IR" sz="2000" dirty="0">
              <a:cs typeface="B Nazanin" panose="00000400000000000000" pitchFamily="2" charset="-78"/>
            </a:endParaRPr>
          </a:p>
          <a:p>
            <a:pPr marL="139700" indent="0" algn="r" rtl="1">
              <a:buNone/>
            </a:pPr>
            <a:r>
              <a:rPr lang="en-US" sz="2000" dirty="0" err="1">
                <a:cs typeface="B Nazanin" panose="00000400000000000000" pitchFamily="2" charset="-78"/>
              </a:rPr>
              <a:t>OutputStream</a:t>
            </a:r>
            <a:endParaRPr lang="fa-IR" sz="2000" dirty="0">
              <a:cs typeface="B Nazanin" panose="00000400000000000000" pitchFamily="2" charset="-78"/>
            </a:endParaRPr>
          </a:p>
          <a:p>
            <a:pPr marL="139700" indent="0" algn="r" rtl="1">
              <a:buNone/>
            </a:pPr>
            <a:r>
              <a:rPr lang="en-US" sz="2000" dirty="0" err="1">
                <a:cs typeface="B Nazanin" panose="00000400000000000000" pitchFamily="2" charset="-78"/>
              </a:rPr>
              <a:t>FileInputStream</a:t>
            </a:r>
            <a:endParaRPr lang="fa-IR" sz="2000" dirty="0">
              <a:cs typeface="B Nazanin" panose="00000400000000000000" pitchFamily="2" charset="-78"/>
            </a:endParaRPr>
          </a:p>
          <a:p>
            <a:pPr marL="139700" indent="0" algn="r" rtl="1">
              <a:buNone/>
            </a:pPr>
            <a:r>
              <a:rPr lang="en-US" sz="2000" dirty="0" err="1">
                <a:cs typeface="B Nazanin" panose="00000400000000000000" pitchFamily="2" charset="-78"/>
              </a:rPr>
              <a:t>FileOutputStream</a:t>
            </a:r>
            <a:endParaRPr lang="fa-IR" sz="2000" dirty="0">
              <a:cs typeface="B Nazanin" panose="00000400000000000000" pitchFamily="2" charset="-78"/>
            </a:endParaRPr>
          </a:p>
          <a:p>
            <a:pPr marL="139700" indent="0" algn="r" rtl="1">
              <a:buNone/>
            </a:pPr>
            <a:r>
              <a:rPr lang="fa-IR" sz="2000" dirty="0">
                <a:cs typeface="B Nazanin" panose="00000400000000000000" pitchFamily="2" charset="-78"/>
              </a:rPr>
              <a:t>2-</a:t>
            </a:r>
            <a:r>
              <a:rPr lang="en-US" sz="2000" dirty="0">
                <a:cs typeface="B Nazanin" panose="00000400000000000000" pitchFamily="2" charset="-78"/>
              </a:rPr>
              <a:t>Character Streams</a:t>
            </a:r>
            <a:r>
              <a:rPr lang="fa-IR" sz="2000" dirty="0">
                <a:cs typeface="B Nazanin" panose="00000400000000000000" pitchFamily="2" charset="-78"/>
              </a:rPr>
              <a:t>:</a:t>
            </a:r>
          </a:p>
          <a:p>
            <a:pPr marL="139700" indent="0" algn="r" rtl="1">
              <a:buNone/>
            </a:pPr>
            <a:r>
              <a:rPr lang="fa-IR" sz="2000" dirty="0">
                <a:cs typeface="B Nazanin" panose="00000400000000000000" pitchFamily="2" charset="-78"/>
              </a:rPr>
              <a:t>برای خواندن و نوشتن متن (کاراکتر) مثل فایل‌های .</a:t>
            </a:r>
            <a:r>
              <a:rPr lang="en-US" sz="2000" dirty="0">
                <a:cs typeface="B Nazanin" panose="00000400000000000000" pitchFamily="2" charset="-78"/>
              </a:rPr>
              <a:t>txt</a:t>
            </a:r>
            <a:r>
              <a:rPr lang="fa-IR" sz="2000" dirty="0">
                <a:cs typeface="B Nazanin" panose="00000400000000000000" pitchFamily="2" charset="-78"/>
              </a:rPr>
              <a:t> </a:t>
            </a:r>
          </a:p>
          <a:p>
            <a:pPr marL="139700" indent="0" algn="r" rtl="1">
              <a:buNone/>
            </a:pPr>
            <a:r>
              <a:rPr lang="fa-IR" sz="2000" dirty="0">
                <a:cs typeface="B Nazanin" panose="00000400000000000000" pitchFamily="2" charset="-78"/>
              </a:rPr>
              <a:t>کلاس‌های مهم:      </a:t>
            </a:r>
            <a:r>
              <a:rPr lang="en-US" sz="2000" dirty="0">
                <a:cs typeface="B Nazanin" panose="00000400000000000000" pitchFamily="2" charset="-78"/>
              </a:rPr>
              <a:t>Reader</a:t>
            </a:r>
            <a:r>
              <a:rPr lang="fa-IR" sz="2000" dirty="0">
                <a:cs typeface="B Nazanin" panose="00000400000000000000" pitchFamily="2" charset="-78"/>
              </a:rPr>
              <a:t>        </a:t>
            </a:r>
            <a:r>
              <a:rPr lang="en-US" sz="2000" dirty="0">
                <a:cs typeface="B Nazanin" panose="00000400000000000000" pitchFamily="2" charset="-78"/>
              </a:rPr>
              <a:t>Writer</a:t>
            </a:r>
            <a:r>
              <a:rPr lang="fa-IR" sz="2000" dirty="0">
                <a:cs typeface="B Nazanin" panose="00000400000000000000" pitchFamily="2" charset="-78"/>
              </a:rPr>
              <a:t>       </a:t>
            </a:r>
            <a:r>
              <a:rPr lang="en-US" sz="2000" dirty="0" err="1">
                <a:cs typeface="B Nazanin" panose="00000400000000000000" pitchFamily="2" charset="-78"/>
              </a:rPr>
              <a:t>FileReader</a:t>
            </a:r>
            <a:r>
              <a:rPr lang="fa-IR" sz="2000" dirty="0">
                <a:cs typeface="B Nazanin" panose="00000400000000000000" pitchFamily="2" charset="-78"/>
              </a:rPr>
              <a:t>        </a:t>
            </a:r>
            <a:r>
              <a:rPr lang="en-US" sz="2000" dirty="0" err="1">
                <a:cs typeface="B Nazanin" panose="00000400000000000000" pitchFamily="2" charset="-78"/>
              </a:rPr>
              <a:t>FileWriter</a:t>
            </a:r>
            <a:endParaRPr lang="fa-IR" sz="2000" dirty="0">
              <a:cs typeface="B Nazanin" panose="00000400000000000000" pitchFamily="2" charset="-78"/>
            </a:endParaRPr>
          </a:p>
        </p:txBody>
      </p:sp>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انواع </a:t>
            </a:r>
            <a:r>
              <a:rPr lang="en-US" sz="2800" dirty="0">
                <a:solidFill>
                  <a:srgbClr val="C39113"/>
                </a:solidFill>
                <a:cs typeface="B Roya" panose="00000400000000000000" pitchFamily="2" charset="-78"/>
              </a:rPr>
              <a:t>I/O</a:t>
            </a:r>
            <a:endParaRPr lang="en-US" sz="2800" dirty="0">
              <a:cs typeface="B Roya" panose="00000400000000000000" pitchFamily="2" charset="-78"/>
            </a:endParaRPr>
          </a:p>
        </p:txBody>
      </p:sp>
    </p:spTree>
    <p:extLst>
      <p:ext uri="{BB962C8B-B14F-4D97-AF65-F5344CB8AC3E}">
        <p14:creationId xmlns:p14="http://schemas.microsoft.com/office/powerpoint/2010/main" val="305771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1172800" y="259751"/>
            <a:ext cx="6345600" cy="572698"/>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مقدمه</a:t>
            </a:r>
            <a:endParaRPr>
              <a:solidFill>
                <a:srgbClr val="C39113"/>
              </a:solidFill>
              <a:cs typeface="B Roya" panose="00000400000000000000" pitchFamily="2" charset="-78"/>
            </a:endParaRPr>
          </a:p>
        </p:txBody>
      </p:sp>
      <p:sp>
        <p:nvSpPr>
          <p:cNvPr id="1459" name="Google Shape;1459;p36"/>
          <p:cNvSpPr txBox="1">
            <a:spLocks noGrp="1"/>
          </p:cNvSpPr>
          <p:nvPr>
            <p:ph type="body" idx="1"/>
          </p:nvPr>
        </p:nvSpPr>
        <p:spPr>
          <a:xfrm>
            <a:off x="393700" y="1054100"/>
            <a:ext cx="7124700" cy="3543300"/>
          </a:xfrm>
          <a:prstGeom prst="rect">
            <a:avLst/>
          </a:prstGeom>
        </p:spPr>
        <p:txBody>
          <a:bodyPr spcFirstLastPara="1" wrap="square" lIns="91425" tIns="91425" rIns="91425" bIns="91425" anchor="t" anchorCtr="0">
            <a:noAutofit/>
          </a:bodyPr>
          <a:lstStyle/>
          <a:p>
            <a:pPr marL="0" indent="0" algn="r" rtl="1">
              <a:buNone/>
            </a:pPr>
            <a:r>
              <a:rPr lang="fa-IR" sz="2000">
                <a:cs typeface="B Nazanin" panose="00000400000000000000" pitchFamily="2" charset="-78"/>
              </a:rPr>
              <a:t>در این جلسه به عنوان اولین قدم برای شروع کار با زبان </a:t>
            </a:r>
            <a:r>
              <a:rPr lang="en-US" sz="2000">
                <a:latin typeface="Gill Sans MT" panose="020B0502020104020203" pitchFamily="34" charset="0"/>
                <a:cs typeface="B Nazanin" panose="00000400000000000000" pitchFamily="2" charset="-78"/>
              </a:rPr>
              <a:t>Java</a:t>
            </a:r>
            <a:r>
              <a:rPr lang="fa-IR" sz="2000">
                <a:latin typeface="Gill Sans MT" panose="020B0502020104020203" pitchFamily="34" charset="0"/>
                <a:cs typeface="B Nazanin" panose="00000400000000000000" pitchFamily="2" charset="-78"/>
              </a:rPr>
              <a:t> ابتدا با بستر و ابزاری که در اختیارمان گذاشته و مفهوم کیت توسعه جاوا (</a:t>
            </a:r>
            <a:r>
              <a:rPr lang="en-US" sz="2000">
                <a:latin typeface="Gill Sans MT" panose="020B0502020104020203" pitchFamily="34" charset="0"/>
                <a:cs typeface="B Nazanin" panose="00000400000000000000" pitchFamily="2" charset="-78"/>
              </a:rPr>
              <a:t>JDK</a:t>
            </a:r>
            <a:r>
              <a:rPr lang="fa-IR" sz="2000">
                <a:latin typeface="Gill Sans MT" panose="020B0502020104020203" pitchFamily="34" charset="0"/>
                <a:cs typeface="B Nazanin" panose="00000400000000000000" pitchFamily="2" charset="-78"/>
              </a:rPr>
              <a:t>) آشنا می‌شویم.</a:t>
            </a:r>
          </a:p>
          <a:p>
            <a:pPr marL="0" indent="0" algn="r" rtl="1">
              <a:buNone/>
            </a:pPr>
            <a:endParaRPr lang="en-US" sz="2000">
              <a:latin typeface="Gill Sans MT" panose="020B0502020104020203" pitchFamily="34" charset="0"/>
              <a:cs typeface="B Nazanin" panose="00000400000000000000" pitchFamily="2" charset="-78"/>
            </a:endParaRPr>
          </a:p>
          <a:p>
            <a:pPr marL="0" indent="0" algn="r" rtl="1">
              <a:buNone/>
            </a:pPr>
            <a:r>
              <a:rPr lang="fa-IR" sz="2000">
                <a:latin typeface="Gill Sans MT" panose="020B0502020104020203" pitchFamily="34" charset="0"/>
                <a:cs typeface="B Nazanin" panose="00000400000000000000" pitchFamily="2" charset="-78"/>
              </a:rPr>
              <a:t>پس از آن</a:t>
            </a:r>
            <a:r>
              <a:rPr lang="fa-IR" sz="2000">
                <a:cs typeface="B Nazanin" panose="00000400000000000000" pitchFamily="2" charset="-78"/>
              </a:rPr>
              <a:t> سینتکس و قواعد پایه زبان جاوا و نحوه استفاده از </a:t>
            </a:r>
            <a:r>
              <a:rPr lang="fa-IR" sz="2000">
                <a:latin typeface="Gill Sans MT" panose="020B0502020104020203" pitchFamily="34" charset="0"/>
                <a:cs typeface="B Nazanin" panose="00000400000000000000" pitchFamily="2" charset="-78"/>
              </a:rPr>
              <a:t>حلقه‌ها (</a:t>
            </a:r>
            <a:r>
              <a:rPr lang="en-US" sz="2000">
                <a:latin typeface="Gill Sans MT" panose="020B0502020104020203" pitchFamily="34" charset="0"/>
                <a:cs typeface="B Nazanin" panose="00000400000000000000" pitchFamily="2" charset="-78"/>
              </a:rPr>
              <a:t>Loop</a:t>
            </a:r>
            <a:r>
              <a:rPr lang="fa-IR" sz="2000">
                <a:latin typeface="Gill Sans MT" panose="020B0502020104020203" pitchFamily="34" charset="0"/>
                <a:cs typeface="B Nazanin" panose="00000400000000000000" pitchFamily="2" charset="-78"/>
              </a:rPr>
              <a:t>) و عبارات شرطی (</a:t>
            </a:r>
            <a:r>
              <a:rPr lang="en-US" sz="2000">
                <a:latin typeface="Gill Sans MT" panose="020B0502020104020203" pitchFamily="34" charset="0"/>
                <a:cs typeface="B Nazanin" panose="00000400000000000000" pitchFamily="2" charset="-78"/>
              </a:rPr>
              <a:t>Conditional statement</a:t>
            </a:r>
            <a:r>
              <a:rPr lang="fa-IR" sz="2000">
                <a:latin typeface="Gill Sans MT" panose="020B0502020104020203" pitchFamily="34" charset="0"/>
                <a:cs typeface="B Nazanin" panose="00000400000000000000" pitchFamily="2" charset="-78"/>
              </a:rPr>
              <a:t>) آشنا شده و طریقه دریافت ورودی و نمایش خروجی در کنسول را خواهیم‌دید.</a:t>
            </a:r>
          </a:p>
          <a:p>
            <a:pPr marL="0" indent="0" algn="r" rtl="1">
              <a:buNone/>
            </a:pPr>
            <a:r>
              <a:rPr lang="fa-IR" sz="2000">
                <a:latin typeface="Gill Sans MT" panose="020B0502020104020203" pitchFamily="34" charset="0"/>
                <a:cs typeface="B Nazanin" panose="00000400000000000000" pitchFamily="2" charset="-78"/>
              </a:rPr>
              <a:t>همچنین به بررسی انواع داده‌ها (</a:t>
            </a:r>
            <a:r>
              <a:rPr lang="en-US" sz="2000">
                <a:latin typeface="Gill Sans MT" panose="020B0502020104020203" pitchFamily="34" charset="0"/>
                <a:cs typeface="B Nazanin" panose="00000400000000000000" pitchFamily="2" charset="-78"/>
              </a:rPr>
              <a:t>Data Types</a:t>
            </a:r>
            <a:r>
              <a:rPr lang="fa-IR" sz="2000">
                <a:latin typeface="Gill Sans MT" panose="020B0502020104020203" pitchFamily="34" charset="0"/>
                <a:cs typeface="B Nazanin" panose="00000400000000000000" pitchFamily="2" charset="-78"/>
              </a:rPr>
              <a:t>) در جاوا خواهیم پرداخت.</a:t>
            </a:r>
          </a:p>
          <a:p>
            <a:pPr marL="0" indent="0" algn="r" rtl="1">
              <a:buNone/>
            </a:pPr>
            <a:endParaRPr lang="fa-IR" sz="2000">
              <a:latin typeface="Gill Sans MT" panose="020B0502020104020203" pitchFamily="34" charset="0"/>
              <a:cs typeface="B Nazanin" panose="00000400000000000000" pitchFamily="2" charset="-78"/>
            </a:endParaRPr>
          </a:p>
          <a:p>
            <a:pPr marL="0" indent="0" algn="r" rtl="1">
              <a:buNone/>
            </a:pPr>
            <a:r>
              <a:rPr lang="fa-IR" sz="2000">
                <a:latin typeface="Gill Sans MT" panose="020B0502020104020203" pitchFamily="34" charset="0"/>
                <a:cs typeface="B Nazanin" panose="00000400000000000000" pitchFamily="2" charset="-78"/>
              </a:rPr>
              <a:t>سپس با ابزار </a:t>
            </a:r>
            <a:r>
              <a:rPr lang="en-US" sz="2000">
                <a:latin typeface="Gill Sans MT" panose="020B0502020104020203" pitchFamily="34" charset="0"/>
                <a:cs typeface="B Nazanin" panose="00000400000000000000" pitchFamily="2" charset="-78"/>
              </a:rPr>
              <a:t>Git</a:t>
            </a:r>
            <a:r>
              <a:rPr lang="fa-IR" sz="2000">
                <a:latin typeface="Gill Sans MT" panose="020B0502020104020203" pitchFamily="34" charset="0"/>
                <a:cs typeface="B Nazanin" panose="00000400000000000000" pitchFamily="2" charset="-78"/>
              </a:rPr>
              <a:t>، ضرورت و چگونگی استفاده از آن آشنا خواهیم ‌شد.</a:t>
            </a:r>
          </a:p>
          <a:p>
            <a:pPr marL="0" indent="0" algn="r" rtl="1">
              <a:buNone/>
            </a:pPr>
            <a:endParaRPr lang="fa-IR" sz="2000">
              <a:latin typeface="Gill Sans MT" panose="020B0502020104020203" pitchFamily="34" charset="0"/>
              <a:cs typeface="B Nazanin" panose="00000400000000000000" pitchFamily="2" charset="-78"/>
            </a:endParaRPr>
          </a:p>
          <a:p>
            <a:pPr marL="0" indent="0" algn="r" rtl="1">
              <a:buNone/>
            </a:pPr>
            <a:r>
              <a:rPr lang="fa-IR" sz="2000">
                <a:latin typeface="Gill Sans MT" panose="020B0502020104020203" pitchFamily="34" charset="0"/>
                <a:cs typeface="B Nazanin" panose="00000400000000000000" pitchFamily="2" charset="-78"/>
              </a:rPr>
              <a:t>و در آخر به کمک یک تمرین مطالب گفته شده را مرور می‌کنیم.</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DA4509-FE73-379E-1188-3A2A7D1197E5}"/>
              </a:ext>
            </a:extLst>
          </p:cNvPr>
          <p:cNvSpPr>
            <a:spLocks noGrp="1"/>
          </p:cNvSpPr>
          <p:nvPr>
            <p:ph type="subTitle" idx="1"/>
          </p:nvPr>
        </p:nvSpPr>
        <p:spPr>
          <a:xfrm>
            <a:off x="560832" y="1038855"/>
            <a:ext cx="7866618" cy="3608302"/>
          </a:xfrm>
        </p:spPr>
        <p:txBody>
          <a:bodyPr/>
          <a:lstStyle/>
          <a:p>
            <a:pPr marL="139700" indent="0" algn="r" rtl="1">
              <a:buNone/>
            </a:pPr>
            <a:r>
              <a:rPr lang="fa-IR" sz="2000" dirty="0">
                <a:cs typeface="B Nazanin" panose="00000400000000000000" pitchFamily="2" charset="-78"/>
              </a:rPr>
              <a:t>3- </a:t>
            </a:r>
            <a:r>
              <a:rPr lang="en-US" sz="2000" dirty="0">
                <a:cs typeface="B Nazanin" panose="00000400000000000000" pitchFamily="2" charset="-78"/>
              </a:rPr>
              <a:t> Buffered Streams</a:t>
            </a:r>
            <a:r>
              <a:rPr lang="fa-IR" sz="2000" dirty="0">
                <a:cs typeface="B Nazanin" panose="00000400000000000000" pitchFamily="2" charset="-78"/>
              </a:rPr>
              <a:t>:</a:t>
            </a:r>
          </a:p>
          <a:p>
            <a:pPr marL="139700" indent="0" algn="r" rtl="1">
              <a:buNone/>
            </a:pPr>
            <a:r>
              <a:rPr lang="fa-IR" sz="2000" dirty="0">
                <a:cs typeface="B Nazanin" panose="00000400000000000000" pitchFamily="2" charset="-78"/>
              </a:rPr>
              <a:t>برای افزایش سرعت خواندن/نوشتن از حافظه، با استفاده از یک بافر   </a:t>
            </a:r>
          </a:p>
          <a:p>
            <a:pPr marL="139700" indent="0" algn="r" rtl="1">
              <a:buNone/>
            </a:pPr>
            <a:r>
              <a:rPr lang="fa-IR" sz="2000" dirty="0">
                <a:cs typeface="B Nazanin" panose="00000400000000000000" pitchFamily="2" charset="-78"/>
              </a:rPr>
              <a:t>کلاس‌های مهم:</a:t>
            </a:r>
          </a:p>
          <a:p>
            <a:pPr marL="139700" indent="0" algn="r" rtl="1">
              <a:buNone/>
            </a:pPr>
            <a:r>
              <a:rPr lang="en-US" sz="2000" dirty="0" err="1">
                <a:cs typeface="B Nazanin" panose="00000400000000000000" pitchFamily="2" charset="-78"/>
              </a:rPr>
              <a:t>BufferedReader</a:t>
            </a:r>
            <a:endParaRPr lang="fa-IR" sz="2000" dirty="0">
              <a:cs typeface="B Nazanin" panose="00000400000000000000" pitchFamily="2" charset="-78"/>
            </a:endParaRPr>
          </a:p>
          <a:p>
            <a:pPr marL="139700" indent="0" algn="r" rtl="1">
              <a:buNone/>
            </a:pPr>
            <a:r>
              <a:rPr lang="en-US" sz="2000" dirty="0">
                <a:cs typeface="B Nazanin" panose="00000400000000000000" pitchFamily="2" charset="-78"/>
              </a:rPr>
              <a:t> </a:t>
            </a:r>
            <a:r>
              <a:rPr lang="en-US" sz="2000" dirty="0" err="1">
                <a:cs typeface="B Nazanin" panose="00000400000000000000" pitchFamily="2" charset="-78"/>
              </a:rPr>
              <a:t>BufferedWriter</a:t>
            </a:r>
            <a:endParaRPr lang="fa-IR" sz="2000" dirty="0">
              <a:cs typeface="B Nazanin" panose="00000400000000000000" pitchFamily="2" charset="-78"/>
            </a:endParaRPr>
          </a:p>
          <a:p>
            <a:pPr marL="139700" indent="0" algn="r" rtl="1">
              <a:buNone/>
            </a:pPr>
            <a:r>
              <a:rPr lang="en-US" sz="2000" dirty="0" err="1">
                <a:cs typeface="B Nazanin" panose="00000400000000000000" pitchFamily="2" charset="-78"/>
              </a:rPr>
              <a:t>BufferedInputStream</a:t>
            </a:r>
            <a:endParaRPr lang="fa-IR" sz="2000" dirty="0">
              <a:cs typeface="B Nazanin" panose="00000400000000000000" pitchFamily="2" charset="-78"/>
            </a:endParaRPr>
          </a:p>
          <a:p>
            <a:pPr marL="139700" indent="0" algn="r" rtl="1">
              <a:buNone/>
            </a:pPr>
            <a:r>
              <a:rPr lang="en-US" sz="2000" dirty="0" err="1">
                <a:cs typeface="B Nazanin" panose="00000400000000000000" pitchFamily="2" charset="-78"/>
              </a:rPr>
              <a:t>BufferedOutputStream</a:t>
            </a:r>
            <a:endParaRPr lang="fa-IR" sz="2000" dirty="0">
              <a:cs typeface="B Nazanin" panose="00000400000000000000" pitchFamily="2" charset="-78"/>
            </a:endParaRPr>
          </a:p>
        </p:txBody>
      </p:sp>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انواع </a:t>
            </a:r>
            <a:r>
              <a:rPr lang="en-US" sz="2800" dirty="0">
                <a:solidFill>
                  <a:srgbClr val="C39113"/>
                </a:solidFill>
                <a:cs typeface="B Roya" panose="00000400000000000000" pitchFamily="2" charset="-78"/>
              </a:rPr>
              <a:t>I/O</a:t>
            </a:r>
            <a:endParaRPr lang="en-US" sz="2800" dirty="0">
              <a:cs typeface="B Roya" panose="00000400000000000000" pitchFamily="2" charset="-78"/>
            </a:endParaRPr>
          </a:p>
        </p:txBody>
      </p:sp>
    </p:spTree>
    <p:extLst>
      <p:ext uri="{BB962C8B-B14F-4D97-AF65-F5344CB8AC3E}">
        <p14:creationId xmlns:p14="http://schemas.microsoft.com/office/powerpoint/2010/main" val="37131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DA4509-FE73-379E-1188-3A2A7D1197E5}"/>
              </a:ext>
            </a:extLst>
          </p:cNvPr>
          <p:cNvSpPr>
            <a:spLocks noGrp="1"/>
          </p:cNvSpPr>
          <p:nvPr>
            <p:ph type="subTitle" idx="1"/>
          </p:nvPr>
        </p:nvSpPr>
        <p:spPr>
          <a:xfrm>
            <a:off x="560832" y="1038855"/>
            <a:ext cx="7866618" cy="3608302"/>
          </a:xfrm>
        </p:spPr>
        <p:txBody>
          <a:bodyPr/>
          <a:lstStyle/>
          <a:p>
            <a:pPr marL="139700" indent="0" algn="r" rtl="1">
              <a:buNone/>
            </a:pPr>
            <a:r>
              <a:rPr lang="fa-IR" sz="2000" dirty="0">
                <a:cs typeface="B Nazanin" panose="00000400000000000000" pitchFamily="2" charset="-78"/>
              </a:rPr>
              <a:t>توجه کنید که در جاوا دو نوع استریم ورودی و خروجی داریم و نمی توانیم تنها با یک استریم هر دو عمل را انجام دهیم. در صورت نیاز به خواندن و نوشتن به طور همزمان در یک فایل، باید دو استریم مجزای ورودی و خروجی برای آن فایل ایجاد کنیم که هر کدام از این استریم ها نشانگر فایل متفاوتی دارند . </a:t>
            </a:r>
            <a:r>
              <a:rPr lang="en-US" sz="2000" dirty="0" err="1">
                <a:cs typeface="B Nazanin" panose="00000400000000000000" pitchFamily="2" charset="-78"/>
              </a:rPr>
              <a:t>FileWriter</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نقش خروجی و </a:t>
            </a:r>
            <a:r>
              <a:rPr lang="en-US" sz="2000" dirty="0" err="1">
                <a:cs typeface="B Nazanin" panose="00000400000000000000" pitchFamily="2" charset="-78"/>
              </a:rPr>
              <a:t>FileReader</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نقش ورودی را خواهد داشت. </a:t>
            </a:r>
          </a:p>
          <a:p>
            <a:pPr marL="139700" indent="0" algn="r" rtl="1">
              <a:buNone/>
            </a:pPr>
            <a:r>
              <a:rPr lang="fa-IR" sz="2000" dirty="0">
                <a:cs typeface="B Nazanin" panose="00000400000000000000" pitchFamily="2" charset="-78"/>
              </a:rPr>
              <a:t>هنگامی که می خواهیم کار با یک فایل را شروع کنیم کافیست یک استریم از نوع مورد نظر بسازیم و در سازنده اش آن، فایل مورد نظر را با استفاده از آدرس یا یک شئ از نوع </a:t>
            </a:r>
            <a:r>
              <a:rPr lang="en-US" sz="2000" dirty="0">
                <a:cs typeface="B Nazanin" panose="00000400000000000000" pitchFamily="2" charset="-78"/>
              </a:rPr>
              <a:t>File </a:t>
            </a:r>
            <a:r>
              <a:rPr lang="fa-IR" sz="2000" dirty="0">
                <a:cs typeface="B Nazanin" panose="00000400000000000000" pitchFamily="2" charset="-78"/>
              </a:rPr>
              <a:t>صدا بزنیم. در این حالت استریم مورد نظر ساخته  خواهد شد و فایل ما آماده نوشتن یا خواندن خواهد بود.</a:t>
            </a:r>
          </a:p>
        </p:txBody>
      </p:sp>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en-US" sz="2800" dirty="0" err="1">
                <a:solidFill>
                  <a:srgbClr val="C39113"/>
                </a:solidFill>
                <a:cs typeface="B Roya" panose="00000400000000000000" pitchFamily="2" charset="-78"/>
              </a:rPr>
              <a:t>FileWriter</a:t>
            </a:r>
            <a:r>
              <a:rPr lang="en-US" sz="2800" dirty="0">
                <a:solidFill>
                  <a:srgbClr val="C39113"/>
                </a:solidFill>
                <a:cs typeface="B Roya" panose="00000400000000000000" pitchFamily="2" charset="-78"/>
              </a:rPr>
              <a:t> , </a:t>
            </a:r>
            <a:r>
              <a:rPr lang="en-US" sz="2800" dirty="0" err="1">
                <a:solidFill>
                  <a:srgbClr val="C39113"/>
                </a:solidFill>
                <a:cs typeface="B Roya" panose="00000400000000000000" pitchFamily="2" charset="-78"/>
              </a:rPr>
              <a:t>FileReader</a:t>
            </a:r>
            <a:endParaRPr lang="en-US" sz="2800" dirty="0">
              <a:cs typeface="B Roya" panose="00000400000000000000" pitchFamily="2" charset="-78"/>
            </a:endParaRPr>
          </a:p>
        </p:txBody>
      </p:sp>
    </p:spTree>
    <p:extLst>
      <p:ext uri="{BB962C8B-B14F-4D97-AF65-F5344CB8AC3E}">
        <p14:creationId xmlns:p14="http://schemas.microsoft.com/office/powerpoint/2010/main" val="121407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8DA4509-FE73-379E-1188-3A2A7D1197E5}"/>
              </a:ext>
            </a:extLst>
          </p:cNvPr>
          <p:cNvSpPr>
            <a:spLocks noGrp="1"/>
          </p:cNvSpPr>
          <p:nvPr>
            <p:ph type="subTitle" idx="1"/>
          </p:nvPr>
        </p:nvSpPr>
        <p:spPr>
          <a:xfrm>
            <a:off x="560832" y="1038855"/>
            <a:ext cx="7866618" cy="3608302"/>
          </a:xfrm>
        </p:spPr>
        <p:txBody>
          <a:bodyPr/>
          <a:lstStyle/>
          <a:p>
            <a:pPr marL="139700" indent="0" algn="r" rtl="1">
              <a:buNone/>
            </a:pPr>
            <a:r>
              <a:rPr lang="fa-IR" sz="2000" dirty="0">
                <a:cs typeface="B Nazanin" panose="00000400000000000000" pitchFamily="2" charset="-78"/>
              </a:rPr>
              <a:t>توجه کنید که در جاوا دو نوع استریم ورودی و خروجی داریم و نمی توانیم تنها با یک استریم هر دو عمل را انجام دهیم. در صورت نیاز به خواندن و نوشتن به طور همزمان در یک فایل، باید دو استریم مجزای ورودی و خروجی برای آن فایل ایجاد کنیم که هر کدام از این استریم ها نشانگر فایل متفاوتی دارند . </a:t>
            </a:r>
            <a:r>
              <a:rPr lang="en-US" sz="2000" dirty="0" err="1">
                <a:cs typeface="B Nazanin" panose="00000400000000000000" pitchFamily="2" charset="-78"/>
              </a:rPr>
              <a:t>FileWriter</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نقش خروجی و </a:t>
            </a:r>
            <a:r>
              <a:rPr lang="en-US" sz="2000" dirty="0" err="1">
                <a:cs typeface="B Nazanin" panose="00000400000000000000" pitchFamily="2" charset="-78"/>
              </a:rPr>
              <a:t>FileReader</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نقش ورودی را خواهد داشت. </a:t>
            </a:r>
          </a:p>
          <a:p>
            <a:pPr marL="139700" indent="0" algn="r" rtl="1">
              <a:buNone/>
            </a:pPr>
            <a:r>
              <a:rPr lang="fa-IR" sz="2000" dirty="0">
                <a:cs typeface="B Nazanin" panose="00000400000000000000" pitchFamily="2" charset="-78"/>
              </a:rPr>
              <a:t>هنگامی که می خواهیم کار با یک فایل را شروع کنیم کافیست یک استریم از نوع مورد نظر بسازیم و در سازنده اش آن، فایل مورد نظر را با استفاده از آدرس یا یک شئ از نوع </a:t>
            </a:r>
            <a:r>
              <a:rPr lang="en-US" sz="2000" dirty="0">
                <a:cs typeface="B Nazanin" panose="00000400000000000000" pitchFamily="2" charset="-78"/>
              </a:rPr>
              <a:t>File </a:t>
            </a:r>
            <a:r>
              <a:rPr lang="fa-IR" sz="2000" dirty="0">
                <a:cs typeface="B Nazanin" panose="00000400000000000000" pitchFamily="2" charset="-78"/>
              </a:rPr>
              <a:t>صدا بزنیم. در این حالت استریم مورد نظر ساخته  خواهد شد و فایل ما آماده نوشتن یا خواندن خواهد بود.</a:t>
            </a:r>
          </a:p>
        </p:txBody>
      </p:sp>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en-US" sz="2800" dirty="0" err="1">
                <a:solidFill>
                  <a:srgbClr val="C39113"/>
                </a:solidFill>
                <a:cs typeface="B Roya" panose="00000400000000000000" pitchFamily="2" charset="-78"/>
              </a:rPr>
              <a:t>FileWriter</a:t>
            </a:r>
            <a:r>
              <a:rPr lang="en-US" sz="2800" dirty="0">
                <a:solidFill>
                  <a:srgbClr val="C39113"/>
                </a:solidFill>
                <a:cs typeface="B Roya" panose="00000400000000000000" pitchFamily="2" charset="-78"/>
              </a:rPr>
              <a:t> , </a:t>
            </a:r>
            <a:r>
              <a:rPr lang="en-US" sz="2800" dirty="0" err="1">
                <a:solidFill>
                  <a:srgbClr val="C39113"/>
                </a:solidFill>
                <a:cs typeface="B Roya" panose="00000400000000000000" pitchFamily="2" charset="-78"/>
              </a:rPr>
              <a:t>FileReader</a:t>
            </a:r>
            <a:endParaRPr lang="en-US" sz="2800" dirty="0">
              <a:cs typeface="B Roya" panose="00000400000000000000" pitchFamily="2" charset="-78"/>
            </a:endParaRPr>
          </a:p>
        </p:txBody>
      </p:sp>
    </p:spTree>
    <p:extLst>
      <p:ext uri="{BB962C8B-B14F-4D97-AF65-F5344CB8AC3E}">
        <p14:creationId xmlns:p14="http://schemas.microsoft.com/office/powerpoint/2010/main" val="3376307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en-US" sz="2800" dirty="0" err="1">
                <a:solidFill>
                  <a:srgbClr val="C39113"/>
                </a:solidFill>
                <a:cs typeface="B Roya" panose="00000400000000000000" pitchFamily="2" charset="-78"/>
              </a:rPr>
              <a:t>FileWriter</a:t>
            </a:r>
            <a:r>
              <a:rPr lang="en-US" sz="2800" dirty="0">
                <a:solidFill>
                  <a:srgbClr val="C39113"/>
                </a:solidFill>
                <a:cs typeface="B Roya" panose="00000400000000000000" pitchFamily="2" charset="-78"/>
              </a:rPr>
              <a:t> , </a:t>
            </a:r>
            <a:r>
              <a:rPr lang="en-US" sz="2800" dirty="0" err="1">
                <a:solidFill>
                  <a:srgbClr val="C39113"/>
                </a:solidFill>
                <a:cs typeface="B Roya" panose="00000400000000000000" pitchFamily="2" charset="-78"/>
              </a:rPr>
              <a:t>FileReader</a:t>
            </a:r>
            <a:endParaRPr lang="en-US" sz="2800" dirty="0">
              <a:cs typeface="B Roya" panose="00000400000000000000" pitchFamily="2" charset="-78"/>
            </a:endParaRPr>
          </a:p>
        </p:txBody>
      </p:sp>
      <p:pic>
        <p:nvPicPr>
          <p:cNvPr id="5" name="Picture 4">
            <a:extLst>
              <a:ext uri="{FF2B5EF4-FFF2-40B4-BE49-F238E27FC236}">
                <a16:creationId xmlns:a16="http://schemas.microsoft.com/office/drawing/2014/main" id="{BDB77DA8-708E-522D-74AB-8357882BDC1F}"/>
              </a:ext>
            </a:extLst>
          </p:cNvPr>
          <p:cNvPicPr>
            <a:picLocks noChangeAspect="1"/>
          </p:cNvPicPr>
          <p:nvPr/>
        </p:nvPicPr>
        <p:blipFill>
          <a:blip r:embed="rId2"/>
          <a:stretch>
            <a:fillRect/>
          </a:stretch>
        </p:blipFill>
        <p:spPr>
          <a:xfrm>
            <a:off x="1065279" y="1693796"/>
            <a:ext cx="7252004" cy="2469055"/>
          </a:xfrm>
          <a:prstGeom prst="rect">
            <a:avLst/>
          </a:prstGeom>
        </p:spPr>
      </p:pic>
    </p:spTree>
    <p:extLst>
      <p:ext uri="{BB962C8B-B14F-4D97-AF65-F5344CB8AC3E}">
        <p14:creationId xmlns:p14="http://schemas.microsoft.com/office/powerpoint/2010/main" val="165879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نکات</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563250" y="1328542"/>
            <a:ext cx="7867650" cy="3341688"/>
          </a:xfrm>
        </p:spPr>
        <p:txBody>
          <a:bodyPr/>
          <a:lstStyle/>
          <a:p>
            <a:pPr marL="139700" indent="0" algn="r" rtl="1">
              <a:buNone/>
            </a:pPr>
            <a:endParaRPr lang="en-US" sz="2000" dirty="0">
              <a:cs typeface="B Nazanin" panose="00000400000000000000" pitchFamily="2" charset="-78"/>
            </a:endParaRPr>
          </a:p>
          <a:p>
            <a:pPr marL="139700" indent="0" algn="r" rtl="1">
              <a:buNone/>
            </a:pPr>
            <a:r>
              <a:rPr lang="fa-IR" sz="2000" dirty="0">
                <a:cs typeface="B Nazanin" panose="00000400000000000000" pitchFamily="2" charset="-78"/>
              </a:rPr>
              <a:t>بعد از استفاده از یک استریم باید آن را با </a:t>
            </a:r>
            <a:r>
              <a:rPr lang="en-US" sz="2000" dirty="0">
                <a:cs typeface="B Nazanin" panose="00000400000000000000" pitchFamily="2" charset="-78"/>
              </a:rPr>
              <a:t>close() </a:t>
            </a:r>
            <a:r>
              <a:rPr lang="fa-IR" sz="2000" dirty="0">
                <a:cs typeface="B Nazanin" panose="00000400000000000000" pitchFamily="2" charset="-78"/>
              </a:rPr>
              <a:t> ببندیم. در غیر این صورت تضمینی برای ذخیره شدن داده ها به طور صحیح وجود نخواهد داشت.</a:t>
            </a:r>
          </a:p>
          <a:p>
            <a:pPr marL="139700" indent="0" algn="r" rtl="1">
              <a:buNone/>
            </a:pPr>
            <a:r>
              <a:rPr lang="fa-IR" sz="2000" dirty="0">
                <a:cs typeface="B Nazanin" panose="00000400000000000000" pitchFamily="2" charset="-78"/>
              </a:rPr>
              <a:t>باز کردن یک فایل، اکسپشن از نوع چِک شده ایجاد می کند . به همین دلیل باید مدیریت اکسپشن مناسب انجام شود.</a:t>
            </a:r>
          </a:p>
          <a:p>
            <a:pPr marL="139700" indent="0" algn="r" rtl="1">
              <a:buNone/>
            </a:pPr>
            <a:endParaRPr lang="fa-IR" sz="2000" dirty="0">
              <a:cs typeface="B Nazanin" panose="00000400000000000000" pitchFamily="2" charset="-78"/>
            </a:endParaRPr>
          </a:p>
        </p:txBody>
      </p:sp>
    </p:spTree>
    <p:extLst>
      <p:ext uri="{BB962C8B-B14F-4D97-AF65-F5344CB8AC3E}">
        <p14:creationId xmlns:p14="http://schemas.microsoft.com/office/powerpoint/2010/main" val="2316802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نکات</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63681" y="1293821"/>
            <a:ext cx="8430438" cy="1801770"/>
          </a:xfrm>
        </p:spPr>
        <p:txBody>
          <a:bodyPr/>
          <a:lstStyle/>
          <a:p>
            <a:pPr marL="139700" indent="0" algn="r" rtl="1">
              <a:buNone/>
            </a:pPr>
            <a:r>
              <a:rPr lang="fa-IR" sz="2000" dirty="0">
                <a:cs typeface="B Nazanin" panose="00000400000000000000" pitchFamily="2" charset="-78"/>
              </a:rPr>
              <a:t>ایجاد شی از </a:t>
            </a:r>
            <a:r>
              <a:rPr lang="en-US" sz="2000" dirty="0" err="1">
                <a:cs typeface="B Nazanin" panose="00000400000000000000" pitchFamily="2" charset="-78"/>
              </a:rPr>
              <a:t>FileWriter</a:t>
            </a:r>
            <a:endParaRPr lang="en-US" sz="2000" dirty="0">
              <a:cs typeface="B Nazanin" panose="00000400000000000000" pitchFamily="2" charset="-78"/>
            </a:endParaRPr>
          </a:p>
          <a:p>
            <a:pPr marL="139700" indent="0" algn="r" rtl="1">
              <a:buNone/>
            </a:pPr>
            <a:r>
              <a:rPr lang="fa-IR" sz="2000" dirty="0">
                <a:cs typeface="B Nazanin" panose="00000400000000000000" pitchFamily="2" charset="-78"/>
              </a:rPr>
              <a:t>در این حالت، اگر فایل مورد نظر وجود نداشته باشد، ایجاد می‌شود. اگر وجود داشته باشد، محتوای قبلی آن پاک می‌شود.</a:t>
            </a:r>
          </a:p>
        </p:txBody>
      </p:sp>
      <p:pic>
        <p:nvPicPr>
          <p:cNvPr id="5" name="Picture 4">
            <a:extLst>
              <a:ext uri="{FF2B5EF4-FFF2-40B4-BE49-F238E27FC236}">
                <a16:creationId xmlns:a16="http://schemas.microsoft.com/office/drawing/2014/main" id="{3F44266A-0A3D-470B-5B9F-A9D4ECCB616E}"/>
              </a:ext>
            </a:extLst>
          </p:cNvPr>
          <p:cNvPicPr>
            <a:picLocks noChangeAspect="1"/>
          </p:cNvPicPr>
          <p:nvPr/>
        </p:nvPicPr>
        <p:blipFill>
          <a:blip r:embed="rId2"/>
          <a:stretch>
            <a:fillRect/>
          </a:stretch>
        </p:blipFill>
        <p:spPr>
          <a:xfrm>
            <a:off x="726900" y="2924117"/>
            <a:ext cx="6773220" cy="342948"/>
          </a:xfrm>
          <a:prstGeom prst="rect">
            <a:avLst/>
          </a:prstGeom>
        </p:spPr>
      </p:pic>
    </p:spTree>
    <p:extLst>
      <p:ext uri="{BB962C8B-B14F-4D97-AF65-F5344CB8AC3E}">
        <p14:creationId xmlns:p14="http://schemas.microsoft.com/office/powerpoint/2010/main" val="3729140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نکات</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169671" y="1365485"/>
            <a:ext cx="8430438" cy="1801770"/>
          </a:xfrm>
        </p:spPr>
        <p:txBody>
          <a:bodyPr/>
          <a:lstStyle/>
          <a:p>
            <a:pPr marL="139700" indent="0" algn="r" rtl="1">
              <a:buNone/>
            </a:pPr>
            <a:r>
              <a:rPr lang="fa-IR" sz="2000" dirty="0">
                <a:cs typeface="B Nazanin" panose="00000400000000000000" pitchFamily="2" charset="-78"/>
              </a:rPr>
              <a:t>نوشتن در فایل</a:t>
            </a:r>
            <a:endParaRPr lang="en-US" sz="2000" dirty="0">
              <a:cs typeface="B Nazanin" panose="00000400000000000000" pitchFamily="2" charset="-78"/>
            </a:endParaRPr>
          </a:p>
          <a:p>
            <a:pPr marL="139700" indent="0" algn="r" rtl="1">
              <a:buNone/>
            </a:pPr>
            <a:r>
              <a:rPr lang="fa-IR" sz="2000" dirty="0">
                <a:cs typeface="B Nazanin" panose="00000400000000000000" pitchFamily="2" charset="-78"/>
              </a:rPr>
              <a:t>پس از ایجاد شی، با استفاده از متد </a:t>
            </a:r>
            <a:r>
              <a:rPr lang="en-US" sz="2000" dirty="0">
                <a:cs typeface="B Nazanin" panose="00000400000000000000" pitchFamily="2" charset="-78"/>
              </a:rPr>
              <a:t>write() </a:t>
            </a:r>
            <a:r>
              <a:rPr lang="fa-IR" sz="2000" dirty="0">
                <a:cs typeface="B Nazanin" panose="00000400000000000000" pitchFamily="2" charset="-78"/>
              </a:rPr>
              <a:t>می‌توان داده‌های متنی را در فایل نوشت</a:t>
            </a:r>
          </a:p>
          <a:p>
            <a:pPr marL="139700" indent="0" algn="r" rtl="1">
              <a:buNone/>
            </a:pPr>
            <a:r>
              <a:rPr lang="fa-IR" sz="2000" dirty="0">
                <a:cs typeface="B Nazanin" panose="00000400000000000000" pitchFamily="2" charset="-78"/>
              </a:rPr>
              <a:t>این متد می‌تواند یک رشته، یک کاراکتر منفرد، یا یک آرایه‌ای از کاراکترها را بپذیرد.</a:t>
            </a:r>
          </a:p>
        </p:txBody>
      </p:sp>
      <p:pic>
        <p:nvPicPr>
          <p:cNvPr id="8" name="Picture 7">
            <a:extLst>
              <a:ext uri="{FF2B5EF4-FFF2-40B4-BE49-F238E27FC236}">
                <a16:creationId xmlns:a16="http://schemas.microsoft.com/office/drawing/2014/main" id="{EE13BD4C-DFBE-AD30-6F9F-3D89CE73DA32}"/>
              </a:ext>
            </a:extLst>
          </p:cNvPr>
          <p:cNvPicPr>
            <a:picLocks noChangeAspect="1"/>
          </p:cNvPicPr>
          <p:nvPr/>
        </p:nvPicPr>
        <p:blipFill>
          <a:blip r:embed="rId2"/>
          <a:stretch>
            <a:fillRect/>
          </a:stretch>
        </p:blipFill>
        <p:spPr>
          <a:xfrm>
            <a:off x="169671" y="2890993"/>
            <a:ext cx="8430438" cy="276262"/>
          </a:xfrm>
          <a:prstGeom prst="rect">
            <a:avLst/>
          </a:prstGeom>
        </p:spPr>
      </p:pic>
    </p:spTree>
    <p:extLst>
      <p:ext uri="{BB962C8B-B14F-4D97-AF65-F5344CB8AC3E}">
        <p14:creationId xmlns:p14="http://schemas.microsoft.com/office/powerpoint/2010/main" val="3082911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نکات</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102817"/>
            <a:ext cx="8430438" cy="3040327"/>
          </a:xfrm>
        </p:spPr>
        <p:txBody>
          <a:bodyPr/>
          <a:lstStyle/>
          <a:p>
            <a:pPr marL="139700" indent="0" algn="r" rtl="1">
              <a:buNone/>
            </a:pPr>
            <a:r>
              <a:rPr lang="fa-IR" sz="2000" dirty="0">
                <a:cs typeface="B Nazanin" panose="00000400000000000000" pitchFamily="2" charset="-78"/>
              </a:rPr>
              <a:t> نوشتن بدون پاک کردن داده‌های قبلی (</a:t>
            </a:r>
            <a:r>
              <a:rPr lang="en-US" sz="2000" dirty="0">
                <a:cs typeface="B Nazanin" panose="00000400000000000000" pitchFamily="2" charset="-78"/>
              </a:rPr>
              <a:t>Append</a:t>
            </a:r>
            <a:r>
              <a:rPr lang="fa-IR" sz="2000" dirty="0">
                <a:cs typeface="B Nazanin" panose="00000400000000000000" pitchFamily="2" charset="-78"/>
              </a:rPr>
              <a:t>)</a:t>
            </a:r>
          </a:p>
          <a:p>
            <a:pPr marL="139700" indent="0" algn="r" rtl="1">
              <a:buNone/>
            </a:pPr>
            <a:r>
              <a:rPr lang="fa-IR" sz="2000" dirty="0">
                <a:cs typeface="B Nazanin" panose="00000400000000000000" pitchFamily="2" charset="-78"/>
              </a:rPr>
              <a:t>اگر بخواهیم محتوای جدید را به انتهای فایل موجود اضافه کنیم، باید شی را به صورت زیر ایجاد کنیم:</a:t>
            </a:r>
          </a:p>
        </p:txBody>
      </p:sp>
      <p:pic>
        <p:nvPicPr>
          <p:cNvPr id="7" name="Picture 6">
            <a:extLst>
              <a:ext uri="{FF2B5EF4-FFF2-40B4-BE49-F238E27FC236}">
                <a16:creationId xmlns:a16="http://schemas.microsoft.com/office/drawing/2014/main" id="{EF6D67C0-C4E3-11CB-E9CB-387FF7AD1A21}"/>
              </a:ext>
            </a:extLst>
          </p:cNvPr>
          <p:cNvPicPr>
            <a:picLocks noChangeAspect="1"/>
          </p:cNvPicPr>
          <p:nvPr/>
        </p:nvPicPr>
        <p:blipFill>
          <a:blip r:embed="rId2"/>
          <a:stretch>
            <a:fillRect/>
          </a:stretch>
        </p:blipFill>
        <p:spPr>
          <a:xfrm>
            <a:off x="456625" y="2428855"/>
            <a:ext cx="8230749" cy="285790"/>
          </a:xfrm>
          <a:prstGeom prst="rect">
            <a:avLst/>
          </a:prstGeom>
        </p:spPr>
      </p:pic>
    </p:spTree>
    <p:extLst>
      <p:ext uri="{BB962C8B-B14F-4D97-AF65-F5344CB8AC3E}">
        <p14:creationId xmlns:p14="http://schemas.microsoft.com/office/powerpoint/2010/main" val="3738233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en-US" sz="2800" dirty="0" err="1">
                <a:solidFill>
                  <a:srgbClr val="C39113"/>
                </a:solidFill>
                <a:cs typeface="B Roya" panose="00000400000000000000" pitchFamily="2" charset="-78"/>
              </a:rPr>
              <a:t>FileReader</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102817"/>
            <a:ext cx="8430438" cy="3040327"/>
          </a:xfrm>
        </p:spPr>
        <p:txBody>
          <a:bodyPr/>
          <a:lstStyle/>
          <a:p>
            <a:pPr marL="139700" indent="0" algn="r" rtl="1">
              <a:buNone/>
            </a:pPr>
            <a:r>
              <a:rPr lang="fa-IR" sz="2000" dirty="0">
                <a:cs typeface="B Nazanin" panose="00000400000000000000" pitchFamily="2" charset="-78"/>
              </a:rPr>
              <a:t>اکنون میخواهیم فایلی که نوشتیم را با استفاده از</a:t>
            </a:r>
            <a:r>
              <a:rPr lang="en-US" sz="2000" dirty="0">
                <a:cs typeface="B Nazanin" panose="00000400000000000000" pitchFamily="2" charset="-78"/>
              </a:rPr>
              <a:t>File Reader </a:t>
            </a:r>
            <a:r>
              <a:rPr lang="fa-IR" sz="2000" dirty="0">
                <a:cs typeface="B Nazanin" panose="00000400000000000000" pitchFamily="2" charset="-78"/>
              </a:rPr>
              <a:t> بخوانیم.</a:t>
            </a:r>
          </a:p>
          <a:p>
            <a:pPr marL="139700" indent="0" algn="r" rtl="1">
              <a:buNone/>
            </a:pPr>
            <a:endParaRPr lang="fa-IR" sz="2000" dirty="0">
              <a:cs typeface="B Nazanin" panose="00000400000000000000" pitchFamily="2" charset="-78"/>
            </a:endParaRPr>
          </a:p>
        </p:txBody>
      </p:sp>
      <p:pic>
        <p:nvPicPr>
          <p:cNvPr id="6" name="Picture 5">
            <a:extLst>
              <a:ext uri="{FF2B5EF4-FFF2-40B4-BE49-F238E27FC236}">
                <a16:creationId xmlns:a16="http://schemas.microsoft.com/office/drawing/2014/main" id="{C26AF299-282E-5710-5F1D-07A5E8F83DDF}"/>
              </a:ext>
            </a:extLst>
          </p:cNvPr>
          <p:cNvPicPr>
            <a:picLocks noChangeAspect="1"/>
          </p:cNvPicPr>
          <p:nvPr/>
        </p:nvPicPr>
        <p:blipFill>
          <a:blip r:embed="rId2"/>
          <a:stretch>
            <a:fillRect/>
          </a:stretch>
        </p:blipFill>
        <p:spPr>
          <a:xfrm>
            <a:off x="1017297" y="1701716"/>
            <a:ext cx="5909596" cy="2995932"/>
          </a:xfrm>
          <a:prstGeom prst="rect">
            <a:avLst/>
          </a:prstGeom>
        </p:spPr>
      </p:pic>
    </p:spTree>
    <p:extLst>
      <p:ext uri="{BB962C8B-B14F-4D97-AF65-F5344CB8AC3E}">
        <p14:creationId xmlns:p14="http://schemas.microsoft.com/office/powerpoint/2010/main" val="164207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نکات</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63681" y="1293821"/>
            <a:ext cx="8430438" cy="1801770"/>
          </a:xfrm>
        </p:spPr>
        <p:txBody>
          <a:bodyPr/>
          <a:lstStyle/>
          <a:p>
            <a:pPr marL="139700" indent="0" algn="r" rtl="1">
              <a:buNone/>
            </a:pPr>
            <a:r>
              <a:rPr lang="en-US" sz="2000" dirty="0">
                <a:cs typeface="B Nazanin" panose="00000400000000000000" pitchFamily="2" charset="-78"/>
              </a:rPr>
              <a:t> </a:t>
            </a:r>
            <a:r>
              <a:rPr lang="fa-IR" sz="2000" dirty="0">
                <a:cs typeface="B Nazanin" panose="00000400000000000000" pitchFamily="2" charset="-78"/>
              </a:rPr>
              <a:t>متد </a:t>
            </a:r>
            <a:r>
              <a:rPr lang="en-US" sz="2000" dirty="0">
                <a:cs typeface="B Nazanin" panose="00000400000000000000" pitchFamily="2" charset="-78"/>
              </a:rPr>
              <a:t>read </a:t>
            </a:r>
            <a:r>
              <a:rPr lang="fa-IR" sz="2000" dirty="0">
                <a:cs typeface="B Nazanin" panose="00000400000000000000" pitchFamily="2" charset="-78"/>
              </a:rPr>
              <a:t> از فایل کاراکتر میخواند، اما خروجی آن به صورت </a:t>
            </a:r>
            <a:r>
              <a:rPr lang="en-US" sz="2000" dirty="0">
                <a:cs typeface="B Nazanin" panose="00000400000000000000" pitchFamily="2" charset="-78"/>
              </a:rPr>
              <a:t>int </a:t>
            </a:r>
            <a:r>
              <a:rPr lang="fa-IR" sz="2000" dirty="0">
                <a:cs typeface="B Nazanin" panose="00000400000000000000" pitchFamily="2" charset="-78"/>
              </a:rPr>
              <a:t> است و در صورتی که مقدار</a:t>
            </a:r>
            <a:r>
              <a:rPr lang="en-US" sz="2000" dirty="0">
                <a:cs typeface="B Nazanin" panose="00000400000000000000" pitchFamily="2" charset="-78"/>
              </a:rPr>
              <a:t> </a:t>
            </a:r>
            <a:r>
              <a:rPr lang="fa-IR" sz="2000" dirty="0">
                <a:cs typeface="B Nazanin" panose="00000400000000000000" pitchFamily="2" charset="-78"/>
              </a:rPr>
              <a:t> </a:t>
            </a:r>
            <a:r>
              <a:rPr lang="en-US" sz="2000" dirty="0">
                <a:cs typeface="B Nazanin" panose="00000400000000000000" pitchFamily="2" charset="-78"/>
              </a:rPr>
              <a:t>int </a:t>
            </a:r>
            <a:r>
              <a:rPr lang="fa-IR" sz="2000" dirty="0">
                <a:cs typeface="B Nazanin" panose="00000400000000000000" pitchFamily="2" charset="-78"/>
              </a:rPr>
              <a:t> برابر با «</a:t>
            </a:r>
            <a:r>
              <a:rPr lang="en-US" sz="2000" dirty="0">
                <a:cs typeface="B Nazanin" panose="00000400000000000000" pitchFamily="2" charset="-78"/>
              </a:rPr>
              <a:t>-1</a:t>
            </a:r>
            <a:r>
              <a:rPr lang="fa-IR" sz="2000" dirty="0">
                <a:cs typeface="B Nazanin" panose="00000400000000000000" pitchFamily="2" charset="-78"/>
              </a:rPr>
              <a:t>» باشد یعنی به انتهای فایل رسیده است. در غیر این صورت کافی است آن را به </a:t>
            </a:r>
            <a:r>
              <a:rPr lang="en-US" sz="2000" dirty="0">
                <a:cs typeface="B Nazanin" panose="00000400000000000000" pitchFamily="2" charset="-78"/>
              </a:rPr>
              <a:t>char </a:t>
            </a:r>
            <a:r>
              <a:rPr lang="fa-IR" sz="2000" dirty="0">
                <a:cs typeface="B Nazanin" panose="00000400000000000000" pitchFamily="2" charset="-78"/>
              </a:rPr>
              <a:t> تبدیل کنیم.</a:t>
            </a:r>
          </a:p>
        </p:txBody>
      </p:sp>
      <p:pic>
        <p:nvPicPr>
          <p:cNvPr id="6" name="Picture 5">
            <a:extLst>
              <a:ext uri="{FF2B5EF4-FFF2-40B4-BE49-F238E27FC236}">
                <a16:creationId xmlns:a16="http://schemas.microsoft.com/office/drawing/2014/main" id="{E3728529-BC3C-0099-9698-90CED97D9795}"/>
              </a:ext>
            </a:extLst>
          </p:cNvPr>
          <p:cNvPicPr>
            <a:picLocks noChangeAspect="1"/>
          </p:cNvPicPr>
          <p:nvPr/>
        </p:nvPicPr>
        <p:blipFill>
          <a:blip r:embed="rId2"/>
          <a:stretch>
            <a:fillRect/>
          </a:stretch>
        </p:blipFill>
        <p:spPr>
          <a:xfrm>
            <a:off x="1042058" y="2890461"/>
            <a:ext cx="6047673" cy="1544707"/>
          </a:xfrm>
          <a:prstGeom prst="rect">
            <a:avLst/>
          </a:prstGeom>
        </p:spPr>
      </p:pic>
    </p:spTree>
    <p:extLst>
      <p:ext uri="{BB962C8B-B14F-4D97-AF65-F5344CB8AC3E}">
        <p14:creationId xmlns:p14="http://schemas.microsoft.com/office/powerpoint/2010/main" val="298058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D3B50E72-CAF2-29D0-EB99-562501A6CDD4}"/>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90AFD0C2-122A-A342-A5D0-254ABCDE9630}"/>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fa-IR" sz="4000" dirty="0">
                <a:solidFill>
                  <a:srgbClr val="C39113"/>
                </a:solidFill>
                <a:cs typeface="B Roya" panose="00000400000000000000" pitchFamily="2" charset="-78"/>
              </a:rPr>
              <a:t>اکسپشن ها</a:t>
            </a:r>
            <a:endParaRPr sz="4000" dirty="0">
              <a:solidFill>
                <a:srgbClr val="C39113"/>
              </a:solidFill>
            </a:endParaRPr>
          </a:p>
        </p:txBody>
      </p:sp>
      <p:grpSp>
        <p:nvGrpSpPr>
          <p:cNvPr id="1951" name="Google Shape;1951;p49">
            <a:extLst>
              <a:ext uri="{FF2B5EF4-FFF2-40B4-BE49-F238E27FC236}">
                <a16:creationId xmlns:a16="http://schemas.microsoft.com/office/drawing/2014/main" id="{7C42BF66-30D7-0AAA-0FD9-E1010F3CFF0B}"/>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762F5F53-A83E-CA1D-024A-6712F8A4C29B}"/>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A36E19E6-4887-31B4-4130-B20DE10853A6}"/>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96AEE4BA-1323-A209-ADA9-48EA0D9AFBEF}"/>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093752B1-6993-49FF-6A7A-27AD554EF078}"/>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55118E6D-DC65-CA64-137C-8677BBEFEC2E}"/>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E979BEAF-EB21-7C21-2E1F-A864E0B965D9}"/>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3CF2A7A8-7CA4-846E-FF6F-F1A04CD73D25}"/>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E0472AED-552E-36F7-96E3-1BB1C5A61C4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808E66EF-A82C-E138-B74E-3A6153239D18}"/>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2717AB26-9CDC-6360-8790-25AEAA05D57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E4699505-0691-8EAE-6071-2E581CB9C00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82735A48-2F97-424B-5A7E-159EAAE68CFA}"/>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73FFEDE0-1C50-DCC5-665B-BD312D1E32B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E58716C7-3F7F-5E98-D48D-F8FD4769563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36FA9C36-3FFA-6484-1052-14FD179EA105}"/>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EB2A6DF9-8DEE-8BFA-6A27-1101A018FB72}"/>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4E76AD33-D9C3-7359-06F8-6544E4D49699}"/>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5744DA75-9BFC-AACE-36A2-1CA877723F39}"/>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B0040E1D-080D-50BB-CC10-7401C71A4FC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E0105650-2559-6088-81A2-D60A7E0C956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B2DF35A7-C3D3-5DD4-6EFC-605466650B7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BD0D6E0E-99E5-38E0-3E1D-1351DF555986}"/>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F19F17FC-4BDE-E143-BAD7-4B7C050EB1C0}"/>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80109790-7362-7376-9990-70D89AAA33A8}"/>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9A687D3C-9A8B-7291-B386-B85BB0C717BF}"/>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D06F35BA-F04D-346E-4C0F-3C39158A8081}"/>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733E8A7D-5AF2-5A63-78FB-C35B53E910DF}"/>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92C51079-7891-7FAA-FD25-A127A042021C}"/>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9A05BDB1-EE0A-E103-B082-9677F1AF6CE5}"/>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557A7892-9AF4-392B-4409-27EB9B927AC0}"/>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B5062A04-0F50-145D-A745-1334C8334F9B}"/>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DA5E9025-AE19-68C2-3C15-E67700139D19}"/>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4C188D58-16C9-006E-F079-580AA0E32F9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85B4ABCB-B506-A378-422C-1273D3DCCBFF}"/>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B12A51B0-119C-36BF-9837-7B46E43A568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3020AEBD-C2BD-E98D-E0DE-7C8FA518887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D05E3A06-96A8-5B58-2C1D-C24B431F588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0EF62799-5511-9EFF-71B7-0DF5240F7FD0}"/>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BF701322-B9EA-C94B-46CD-DCBFD7C5997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3C8249F3-1CF9-A6A4-35E4-0BED9251DBA1}"/>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2EAF3F95-15E1-FF0D-2135-89338AF512D2}"/>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057D20DE-9D36-B890-1005-383FA6AB6A97}"/>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7A11DA48-4337-C041-7891-512480D9BB08}"/>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87ED1715-119C-0C87-803E-B9F9413776EB}"/>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E6AFEBF5-11DC-FDD0-CB49-B3E92FBC16F8}"/>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DFF28A9B-D7A7-7E77-C0DC-38F2E74DBA70}"/>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A4226C58-0972-7037-8F64-5EADDE4BDD2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C70E2769-4DD7-B0B9-A08D-AB4154F83322}"/>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7C83DF49-9C15-BC45-98C0-DF876B75A4E7}"/>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89113109-3DF5-72E9-F668-770EE3283024}"/>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506C9CCC-1811-AA65-5AB9-D680697C494E}"/>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283EB70A-29B9-4DBE-6F9A-E5AD68F03576}"/>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6665B84B-A0C2-CC49-5D76-4E609097CD32}"/>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15ADDE7-7F92-00CF-97C2-C7F7E9C46AAC}"/>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0E63CFC7-0D5B-E4AD-5E7F-77E28F2D938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0EAB371B-D7B5-75EE-E6A8-034E0AF9940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5546566E-2718-9505-29FB-EBAB57F75974}"/>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798A37E6-D74A-24FD-AA20-4E49BC58D8C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F5AA89AB-8932-F76A-206D-9ADE8B29460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E07928F0-6147-55DD-4016-F8F718A3B37C}"/>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E744EC5D-AD52-4954-D53D-A1F3339EE932}"/>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C74D2BE4-C9F4-71C2-EEEC-1EC208ED9BC4}"/>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CBD46BD3-FDFB-A691-8DCB-BEEC5C4E296E}"/>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D8897A92-DF5F-6323-A394-B42255F7C09D}"/>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FC0A9872-8F92-EB5A-83E3-C954974DE410}"/>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A2C8CCB9-F939-D3DB-55BF-735E534E8D9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331EA507-A167-2EC2-3A4A-AA9BA3321A7E}"/>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80B76CED-E0B0-5091-4F36-14980C09F2A6}"/>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2D9EEA3C-C643-3BD2-C54F-4FD634F7ABA9}"/>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6FD039F0-5B6C-C53E-5A6D-EF1D74E70365}"/>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7922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سریال سازی </a:t>
            </a:r>
            <a:r>
              <a:rPr lang="en-US" sz="2800" dirty="0">
                <a:solidFill>
                  <a:srgbClr val="C39113"/>
                </a:solidFill>
                <a:cs typeface="B Roya" panose="00000400000000000000" pitchFamily="2" charset="-78"/>
              </a:rPr>
              <a:t>(Object serialization)</a:t>
            </a:r>
            <a:r>
              <a:rPr lang="fa-IR" sz="2800" dirty="0">
                <a:solidFill>
                  <a:srgbClr val="C39113"/>
                </a:solidFill>
                <a:cs typeface="B Roya" panose="00000400000000000000" pitchFamily="2" charset="-78"/>
              </a:rPr>
              <a:t> </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63681" y="1293821"/>
            <a:ext cx="8430438" cy="3729116"/>
          </a:xfrm>
        </p:spPr>
        <p:txBody>
          <a:bodyPr/>
          <a:lstStyle/>
          <a:p>
            <a:pPr marL="139700" indent="0" algn="r" rtl="1">
              <a:buNone/>
            </a:pPr>
            <a:r>
              <a:rPr lang="fa-IR" sz="2000" dirty="0">
                <a:cs typeface="B Nazanin" panose="00000400000000000000" pitchFamily="2" charset="-78"/>
              </a:rPr>
              <a:t>سریال‌سازی </a:t>
            </a:r>
            <a:r>
              <a:rPr lang="en-US" sz="2000" dirty="0">
                <a:cs typeface="B Nazanin" panose="00000400000000000000" pitchFamily="2" charset="-78"/>
              </a:rPr>
              <a:t>(Serialization)</a:t>
            </a:r>
            <a:endParaRPr lang="fa-IR" sz="2000" dirty="0">
              <a:cs typeface="B Nazanin" panose="00000400000000000000" pitchFamily="2" charset="-78"/>
            </a:endParaRPr>
          </a:p>
          <a:p>
            <a:pPr marL="139700" indent="0" algn="r" rtl="1">
              <a:buNone/>
            </a:pPr>
            <a:r>
              <a:rPr lang="fa-IR" sz="2000" dirty="0">
                <a:cs typeface="B Nazanin" panose="00000400000000000000" pitchFamily="2" charset="-78"/>
              </a:rPr>
              <a:t>فرایندی است که در آن، یک شیء جاوا به دنباله‌ای از بایت‌ها </a:t>
            </a:r>
            <a:r>
              <a:rPr lang="en-US" sz="2000" dirty="0">
                <a:cs typeface="B Nazanin" panose="00000400000000000000" pitchFamily="2" charset="-78"/>
              </a:rPr>
              <a:t> (byte stream)</a:t>
            </a:r>
            <a:r>
              <a:rPr lang="fa-IR" sz="2000" dirty="0">
                <a:cs typeface="B Nazanin" panose="00000400000000000000" pitchFamily="2" charset="-78"/>
              </a:rPr>
              <a:t>تبدیل می‌شود تا:</a:t>
            </a:r>
          </a:p>
          <a:p>
            <a:pPr marL="139700" indent="0" algn="r" rtl="1">
              <a:buNone/>
            </a:pPr>
            <a:r>
              <a:rPr lang="fa-IR" sz="2000" dirty="0">
                <a:cs typeface="B Nazanin" panose="00000400000000000000" pitchFamily="2" charset="-78"/>
              </a:rPr>
              <a:t>در یک فایل ذخیره شود</a:t>
            </a:r>
          </a:p>
          <a:p>
            <a:pPr marL="139700" indent="0" algn="r" rtl="1">
              <a:buNone/>
            </a:pPr>
            <a:r>
              <a:rPr lang="fa-IR" sz="2000" dirty="0">
                <a:cs typeface="B Nazanin" panose="00000400000000000000" pitchFamily="2" charset="-78"/>
              </a:rPr>
              <a:t>از طریق شبکه ارسال شود</a:t>
            </a:r>
          </a:p>
          <a:p>
            <a:pPr marL="139700" indent="0" algn="r" rtl="1">
              <a:buNone/>
            </a:pPr>
            <a:r>
              <a:rPr lang="fa-IR" sz="2000" dirty="0">
                <a:cs typeface="B Nazanin" panose="00000400000000000000" pitchFamily="2" charset="-78"/>
              </a:rPr>
              <a:t>یا در حافظه‌ای موقت ذخیره گردد</a:t>
            </a:r>
          </a:p>
          <a:p>
            <a:pPr marL="139700" indent="0" algn="r" rtl="1">
              <a:buNone/>
            </a:pPr>
            <a:r>
              <a:rPr lang="fa-IR" sz="2000" dirty="0">
                <a:cs typeface="B Nazanin" panose="00000400000000000000" pitchFamily="2" charset="-78"/>
              </a:rPr>
              <a:t>در مقابل، </a:t>
            </a:r>
            <a:r>
              <a:rPr lang="en-US" sz="2000" dirty="0">
                <a:cs typeface="B Nazanin" panose="00000400000000000000" pitchFamily="2" charset="-78"/>
              </a:rPr>
              <a:t>deserialization</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فرایندی است که آن دنباله‌ی بایت را دوباره به شیء اصلی بازمی‌گرداند.</a:t>
            </a:r>
          </a:p>
          <a:p>
            <a:pPr marL="139700" indent="0" algn="r" rtl="1">
              <a:buNone/>
            </a:pPr>
            <a:r>
              <a:rPr lang="fa-IR" sz="2000" dirty="0">
                <a:cs typeface="B Nazanin" panose="00000400000000000000" pitchFamily="2" charset="-78"/>
              </a:rPr>
              <a:t>بدون </a:t>
            </a:r>
            <a:r>
              <a:rPr lang="en-US" sz="2000" dirty="0">
                <a:cs typeface="B Nazanin" panose="00000400000000000000" pitchFamily="2" charset="-78"/>
              </a:rPr>
              <a:t>Serialization، </a:t>
            </a:r>
            <a:r>
              <a:rPr lang="fa-IR" sz="2000" dirty="0">
                <a:cs typeface="B Nazanin" panose="00000400000000000000" pitchFamily="2" charset="-78"/>
              </a:rPr>
              <a:t>شیءها فقط در حافظه </a:t>
            </a:r>
            <a:r>
              <a:rPr lang="en-US" sz="2000" dirty="0">
                <a:cs typeface="B Nazanin" panose="00000400000000000000" pitchFamily="2" charset="-78"/>
              </a:rPr>
              <a:t> (RAM)</a:t>
            </a:r>
            <a:r>
              <a:rPr lang="fa-IR" sz="2000" dirty="0">
                <a:cs typeface="B Nazanin" panose="00000400000000000000" pitchFamily="2" charset="-78"/>
              </a:rPr>
              <a:t>موجودند و با پایان برنامه از بین می‌روند. با  </a:t>
            </a:r>
            <a:r>
              <a:rPr lang="en-US" sz="2000" dirty="0">
                <a:cs typeface="B Nazanin" panose="00000400000000000000" pitchFamily="2" charset="-78"/>
              </a:rPr>
              <a:t>Serialization</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می‌توان آن‌ها را نگه داشت، منتقل کرد یا بازسازی نمود.</a:t>
            </a:r>
          </a:p>
        </p:txBody>
      </p:sp>
    </p:spTree>
    <p:extLst>
      <p:ext uri="{BB962C8B-B14F-4D97-AF65-F5344CB8AC3E}">
        <p14:creationId xmlns:p14="http://schemas.microsoft.com/office/powerpoint/2010/main" val="2748868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نکات</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055826"/>
            <a:ext cx="8430438" cy="3729116"/>
          </a:xfrm>
        </p:spPr>
        <p:txBody>
          <a:bodyPr/>
          <a:lstStyle/>
          <a:p>
            <a:pPr marL="139700" indent="0" algn="r" rtl="1">
              <a:buNone/>
            </a:pPr>
            <a:r>
              <a:rPr lang="fa-IR" sz="2000" dirty="0">
                <a:cs typeface="B Nazanin" panose="00000400000000000000" pitchFamily="2" charset="-78"/>
              </a:rPr>
              <a:t>چگونه یک شیء را</a:t>
            </a:r>
            <a:r>
              <a:rPr lang="en-US" sz="2000" dirty="0">
                <a:cs typeface="B Nazanin" panose="00000400000000000000" pitchFamily="2" charset="-78"/>
              </a:rPr>
              <a:t>Serializable </a:t>
            </a:r>
            <a:r>
              <a:rPr lang="fa-IR" sz="2000" dirty="0">
                <a:cs typeface="B Nazanin" panose="00000400000000000000" pitchFamily="2" charset="-78"/>
              </a:rPr>
              <a:t> کنیم؟</a:t>
            </a:r>
          </a:p>
          <a:p>
            <a:pPr marL="139700" indent="0" algn="r" rtl="1">
              <a:buNone/>
            </a:pPr>
            <a:r>
              <a:rPr lang="fa-IR" sz="2000" dirty="0">
                <a:cs typeface="B Nazanin" panose="00000400000000000000" pitchFamily="2" charset="-78"/>
              </a:rPr>
              <a:t>کلاس مورد نظر باید رابط </a:t>
            </a:r>
            <a:r>
              <a:rPr lang="en-US" sz="2000" dirty="0">
                <a:cs typeface="B Nazanin" panose="00000400000000000000" pitchFamily="2" charset="-78"/>
              </a:rPr>
              <a:t>Serializable </a:t>
            </a:r>
            <a:r>
              <a:rPr lang="fa-IR" sz="2000" dirty="0">
                <a:cs typeface="B Nazanin" panose="00000400000000000000" pitchFamily="2" charset="-78"/>
              </a:rPr>
              <a:t>را پیاده‌سازی کند.</a:t>
            </a:r>
          </a:p>
          <a:p>
            <a:pPr marL="139700" indent="0" algn="r" rtl="1">
              <a:buNone/>
            </a:pPr>
            <a:r>
              <a:rPr lang="fa-IR" sz="2000" dirty="0">
                <a:cs typeface="B Nazanin" panose="00000400000000000000" pitchFamily="2" charset="-78"/>
              </a:rPr>
              <a:t>رابط(</a:t>
            </a:r>
            <a:r>
              <a:rPr lang="en-US" sz="2000" dirty="0">
                <a:cs typeface="B Nazanin" panose="00000400000000000000" pitchFamily="2" charset="-78"/>
              </a:rPr>
              <a:t>interface</a:t>
            </a:r>
            <a:r>
              <a:rPr lang="fa-IR" sz="2000" dirty="0">
                <a:cs typeface="B Nazanin" panose="00000400000000000000" pitchFamily="2" charset="-78"/>
              </a:rPr>
              <a:t>) </a:t>
            </a:r>
            <a:r>
              <a:rPr lang="en-US" sz="2000" dirty="0">
                <a:cs typeface="B Nazanin" panose="00000400000000000000" pitchFamily="2" charset="-78"/>
              </a:rPr>
              <a:t>Serializable </a:t>
            </a:r>
            <a:r>
              <a:rPr lang="fa-IR" sz="2000" dirty="0">
                <a:cs typeface="B Nazanin" panose="00000400000000000000" pitchFamily="2" charset="-78"/>
              </a:rPr>
              <a:t> هیچ متدی ندارد </a:t>
            </a:r>
            <a:r>
              <a:rPr lang="en-US" sz="2000" dirty="0">
                <a:cs typeface="B Nazanin" panose="00000400000000000000" pitchFamily="2" charset="-78"/>
              </a:rPr>
              <a:t>(marker interface)</a:t>
            </a:r>
            <a:r>
              <a:rPr lang="fa-IR" sz="2000" dirty="0">
                <a:cs typeface="B Nazanin" panose="00000400000000000000" pitchFamily="2" charset="-78"/>
              </a:rPr>
              <a:t> و فقط علامت‌گذاری برای مجاز بودن سریال‌سازی است.</a:t>
            </a:r>
          </a:p>
        </p:txBody>
      </p:sp>
      <p:pic>
        <p:nvPicPr>
          <p:cNvPr id="5" name="Picture 4">
            <a:extLst>
              <a:ext uri="{FF2B5EF4-FFF2-40B4-BE49-F238E27FC236}">
                <a16:creationId xmlns:a16="http://schemas.microsoft.com/office/drawing/2014/main" id="{1FFBBD20-B25D-EC1B-7C25-F93D117AEFFC}"/>
              </a:ext>
            </a:extLst>
          </p:cNvPr>
          <p:cNvPicPr>
            <a:picLocks noChangeAspect="1"/>
          </p:cNvPicPr>
          <p:nvPr/>
        </p:nvPicPr>
        <p:blipFill>
          <a:blip r:embed="rId2"/>
          <a:stretch>
            <a:fillRect/>
          </a:stretch>
        </p:blipFill>
        <p:spPr>
          <a:xfrm>
            <a:off x="1245147" y="2730225"/>
            <a:ext cx="4925112" cy="1762371"/>
          </a:xfrm>
          <a:prstGeom prst="rect">
            <a:avLst/>
          </a:prstGeom>
        </p:spPr>
      </p:pic>
    </p:spTree>
    <p:extLst>
      <p:ext uri="{BB962C8B-B14F-4D97-AF65-F5344CB8AC3E}">
        <p14:creationId xmlns:p14="http://schemas.microsoft.com/office/powerpoint/2010/main" val="2738897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ذخیره‌سازی و بازیابی شیء</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055826"/>
            <a:ext cx="8430438" cy="3729116"/>
          </a:xfrm>
        </p:spPr>
        <p:txBody>
          <a:bodyPr/>
          <a:lstStyle/>
          <a:p>
            <a:pPr marL="139700" indent="0" algn="r" rtl="1">
              <a:buNone/>
            </a:pPr>
            <a:endParaRPr lang="fa-IR" sz="2000" dirty="0">
              <a:cs typeface="B Nazanin" panose="00000400000000000000" pitchFamily="2" charset="-78"/>
            </a:endParaRPr>
          </a:p>
        </p:txBody>
      </p:sp>
      <p:pic>
        <p:nvPicPr>
          <p:cNvPr id="6" name="Picture 5">
            <a:extLst>
              <a:ext uri="{FF2B5EF4-FFF2-40B4-BE49-F238E27FC236}">
                <a16:creationId xmlns:a16="http://schemas.microsoft.com/office/drawing/2014/main" id="{AE111E02-132F-AC89-2D14-1118EFFFBDE3}"/>
              </a:ext>
            </a:extLst>
          </p:cNvPr>
          <p:cNvPicPr>
            <a:picLocks noChangeAspect="1"/>
          </p:cNvPicPr>
          <p:nvPr/>
        </p:nvPicPr>
        <p:blipFill>
          <a:blip r:embed="rId2"/>
          <a:stretch>
            <a:fillRect/>
          </a:stretch>
        </p:blipFill>
        <p:spPr>
          <a:xfrm>
            <a:off x="726900" y="997385"/>
            <a:ext cx="6164152" cy="4009393"/>
          </a:xfrm>
          <a:prstGeom prst="rect">
            <a:avLst/>
          </a:prstGeom>
        </p:spPr>
      </p:pic>
    </p:spTree>
    <p:extLst>
      <p:ext uri="{BB962C8B-B14F-4D97-AF65-F5344CB8AC3E}">
        <p14:creationId xmlns:p14="http://schemas.microsoft.com/office/powerpoint/2010/main" val="3534634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ذخیره‌سازی و بازیابی شیء</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055826"/>
            <a:ext cx="8430438" cy="3729116"/>
          </a:xfrm>
        </p:spPr>
        <p:txBody>
          <a:bodyPr/>
          <a:lstStyle/>
          <a:p>
            <a:pPr marL="139700" indent="0" algn="r" rtl="1">
              <a:buNone/>
            </a:pPr>
            <a:endParaRPr lang="fa-IR" sz="2000" dirty="0">
              <a:cs typeface="B Nazanin" panose="00000400000000000000" pitchFamily="2" charset="-78"/>
            </a:endParaRPr>
          </a:p>
        </p:txBody>
      </p:sp>
      <p:pic>
        <p:nvPicPr>
          <p:cNvPr id="5" name="Picture 4">
            <a:extLst>
              <a:ext uri="{FF2B5EF4-FFF2-40B4-BE49-F238E27FC236}">
                <a16:creationId xmlns:a16="http://schemas.microsoft.com/office/drawing/2014/main" id="{ED078A34-93FE-8D64-2D07-20CB5133662E}"/>
              </a:ext>
            </a:extLst>
          </p:cNvPr>
          <p:cNvPicPr>
            <a:picLocks noChangeAspect="1"/>
          </p:cNvPicPr>
          <p:nvPr/>
        </p:nvPicPr>
        <p:blipFill>
          <a:blip r:embed="rId2"/>
          <a:stretch>
            <a:fillRect/>
          </a:stretch>
        </p:blipFill>
        <p:spPr>
          <a:xfrm>
            <a:off x="1396241" y="987935"/>
            <a:ext cx="4440888" cy="3864897"/>
          </a:xfrm>
          <a:prstGeom prst="rect">
            <a:avLst/>
          </a:prstGeom>
        </p:spPr>
      </p:pic>
    </p:spTree>
    <p:extLst>
      <p:ext uri="{BB962C8B-B14F-4D97-AF65-F5344CB8AC3E}">
        <p14:creationId xmlns:p14="http://schemas.microsoft.com/office/powerpoint/2010/main" val="1228017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نکات</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055826"/>
            <a:ext cx="8430438" cy="3729116"/>
          </a:xfrm>
        </p:spPr>
        <p:txBody>
          <a:bodyPr/>
          <a:lstStyle/>
          <a:p>
            <a:pPr marL="139700" indent="0" algn="r" rtl="1">
              <a:buNone/>
            </a:pPr>
            <a:r>
              <a:rPr lang="fa-IR" sz="2000" dirty="0">
                <a:cs typeface="B Nazanin" panose="00000400000000000000" pitchFamily="2" charset="-78"/>
              </a:rPr>
              <a:t>فقط کلاس‌هایی که </a:t>
            </a:r>
            <a:r>
              <a:rPr lang="en-US" sz="2000" dirty="0">
                <a:cs typeface="B Nazanin" panose="00000400000000000000" pitchFamily="2" charset="-78"/>
              </a:rPr>
              <a:t>Serializable </a:t>
            </a:r>
            <a:r>
              <a:rPr lang="fa-IR" sz="2000" dirty="0">
                <a:cs typeface="B Nazanin" panose="00000400000000000000" pitchFamily="2" charset="-78"/>
              </a:rPr>
              <a:t> را پیاده‌سازی می‌کنند، می‌توانند سریال شوند.</a:t>
            </a:r>
          </a:p>
          <a:p>
            <a:pPr marL="139700" indent="0" algn="r" rtl="1">
              <a:buNone/>
            </a:pPr>
            <a:r>
              <a:rPr lang="fa-IR" sz="2000" dirty="0">
                <a:cs typeface="B Nazanin" panose="00000400000000000000" pitchFamily="2" charset="-78"/>
              </a:rPr>
              <a:t>اگر فیلدی در کلاس  </a:t>
            </a:r>
            <a:r>
              <a:rPr lang="en-US" sz="2000" dirty="0">
                <a:cs typeface="B Nazanin" panose="00000400000000000000" pitchFamily="2" charset="-78"/>
              </a:rPr>
              <a:t>transient</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باشد، در سریال‌سازی ذخیره نمی‌شود.</a:t>
            </a:r>
          </a:p>
        </p:txBody>
      </p:sp>
      <p:pic>
        <p:nvPicPr>
          <p:cNvPr id="8" name="Picture 7">
            <a:extLst>
              <a:ext uri="{FF2B5EF4-FFF2-40B4-BE49-F238E27FC236}">
                <a16:creationId xmlns:a16="http://schemas.microsoft.com/office/drawing/2014/main" id="{B3125110-D690-EC4A-B4B7-0410E724762D}"/>
              </a:ext>
            </a:extLst>
          </p:cNvPr>
          <p:cNvPicPr>
            <a:picLocks noChangeAspect="1"/>
          </p:cNvPicPr>
          <p:nvPr/>
        </p:nvPicPr>
        <p:blipFill>
          <a:blip r:embed="rId2"/>
          <a:stretch>
            <a:fillRect/>
          </a:stretch>
        </p:blipFill>
        <p:spPr>
          <a:xfrm>
            <a:off x="2094573" y="2560708"/>
            <a:ext cx="3000794" cy="238158"/>
          </a:xfrm>
          <a:prstGeom prst="rect">
            <a:avLst/>
          </a:prstGeom>
        </p:spPr>
      </p:pic>
    </p:spTree>
    <p:extLst>
      <p:ext uri="{BB962C8B-B14F-4D97-AF65-F5344CB8AC3E}">
        <p14:creationId xmlns:p14="http://schemas.microsoft.com/office/powerpoint/2010/main" val="4224243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en-US" sz="2800" dirty="0">
                <a:solidFill>
                  <a:srgbClr val="C39113"/>
                </a:solidFill>
                <a:cs typeface="B Roya" panose="00000400000000000000" pitchFamily="2" charset="-78"/>
              </a:rPr>
              <a:t>Try with resource</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055826"/>
            <a:ext cx="8430438" cy="3729116"/>
          </a:xfrm>
        </p:spPr>
        <p:txBody>
          <a:bodyPr/>
          <a:lstStyle/>
          <a:p>
            <a:pPr marL="139700" indent="0" algn="r" rtl="1">
              <a:buNone/>
            </a:pPr>
            <a:r>
              <a:rPr lang="fa-IR" sz="2000" dirty="0">
                <a:cs typeface="B Nazanin" panose="00000400000000000000" pitchFamily="2" charset="-78"/>
              </a:rPr>
              <a:t>در این ساختار، هر منبعی که در بلوک </a:t>
            </a:r>
            <a:r>
              <a:rPr lang="en-US" sz="2000" dirty="0">
                <a:cs typeface="B Nazanin" panose="00000400000000000000" pitchFamily="2" charset="-78"/>
              </a:rPr>
              <a:t>try</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تعریف می‌شود، به صورت خودکار پس از پایان بلوک بسته می‌شود حتی اگر </a:t>
            </a:r>
            <a:r>
              <a:rPr lang="en-US" sz="2000" dirty="0">
                <a:cs typeface="B Nazanin" panose="00000400000000000000" pitchFamily="2" charset="-78"/>
              </a:rPr>
              <a:t>exception</a:t>
            </a:r>
            <a:r>
              <a:rPr lang="fa-IR" sz="2000" dirty="0">
                <a:cs typeface="B Nazanin" panose="00000400000000000000" pitchFamily="2" charset="-78"/>
              </a:rPr>
              <a:t> رخ دهد.</a:t>
            </a:r>
          </a:p>
          <a:p>
            <a:pPr marL="139700" indent="0" algn="r" rtl="1">
              <a:buNone/>
            </a:pPr>
            <a:r>
              <a:rPr lang="fa-IR" sz="2000" dirty="0">
                <a:cs typeface="B Nazanin" panose="00000400000000000000" pitchFamily="2" charset="-78"/>
              </a:rPr>
              <a:t> چرا </a:t>
            </a:r>
            <a:r>
              <a:rPr lang="en-US" sz="2000" dirty="0">
                <a:cs typeface="B Nazanin" panose="00000400000000000000" pitchFamily="2" charset="-78"/>
              </a:rPr>
              <a:t>try-with-resources؟</a:t>
            </a:r>
            <a:endParaRPr lang="fa-IR" sz="2000" dirty="0">
              <a:cs typeface="B Nazanin" panose="00000400000000000000" pitchFamily="2" charset="-78"/>
            </a:endParaRPr>
          </a:p>
          <a:p>
            <a:pPr marL="139700" indent="0" algn="r" rtl="1">
              <a:buNone/>
            </a:pPr>
            <a:r>
              <a:rPr lang="fa-IR" sz="2000" dirty="0">
                <a:cs typeface="B Nazanin" panose="00000400000000000000" pitchFamily="2" charset="-78"/>
              </a:rPr>
              <a:t>در نسخه‌های قدیمی‌تر جاوا، باید منابع را دستی در بلاک </a:t>
            </a:r>
            <a:r>
              <a:rPr lang="en-US" sz="2000" dirty="0">
                <a:cs typeface="B Nazanin" panose="00000400000000000000" pitchFamily="2" charset="-78"/>
              </a:rPr>
              <a:t>finally</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می‌بستیم. این کار:</a:t>
            </a:r>
          </a:p>
          <a:p>
            <a:pPr marL="139700" indent="0" algn="r" rtl="1">
              <a:buNone/>
            </a:pPr>
            <a:r>
              <a:rPr lang="fa-IR" sz="2000" dirty="0">
                <a:cs typeface="B Nazanin" panose="00000400000000000000" pitchFamily="2" charset="-78"/>
              </a:rPr>
              <a:t>کدنویسی را پیچیده‌تر می‌کرد</a:t>
            </a:r>
          </a:p>
          <a:p>
            <a:pPr marL="139700" indent="0" algn="r" rtl="1">
              <a:buNone/>
            </a:pPr>
            <a:r>
              <a:rPr lang="fa-IR" sz="2000" dirty="0">
                <a:cs typeface="B Nazanin" panose="00000400000000000000" pitchFamily="2" charset="-78"/>
              </a:rPr>
              <a:t>احتمال فراموشی بستن منابع را بالا می‌برد</a:t>
            </a:r>
          </a:p>
        </p:txBody>
      </p:sp>
    </p:spTree>
    <p:extLst>
      <p:ext uri="{BB962C8B-B14F-4D97-AF65-F5344CB8AC3E}">
        <p14:creationId xmlns:p14="http://schemas.microsoft.com/office/powerpoint/2010/main" val="3049118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en-US" sz="2800" dirty="0">
                <a:solidFill>
                  <a:srgbClr val="C39113"/>
                </a:solidFill>
                <a:cs typeface="B Roya" panose="00000400000000000000" pitchFamily="2" charset="-78"/>
              </a:rPr>
              <a:t>Try with resource</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055826"/>
            <a:ext cx="8430438" cy="3729116"/>
          </a:xfrm>
        </p:spPr>
        <p:txBody>
          <a:bodyPr/>
          <a:lstStyle/>
          <a:p>
            <a:pPr marL="139700" indent="0" algn="r" rtl="1">
              <a:buNone/>
            </a:pPr>
            <a:r>
              <a:rPr lang="fa-IR" sz="2000" dirty="0">
                <a:cs typeface="B Nazanin" panose="00000400000000000000" pitchFamily="2" charset="-78"/>
              </a:rPr>
              <a:t>بدون استفاده از  </a:t>
            </a:r>
            <a:r>
              <a:rPr lang="en-US" sz="2000" dirty="0">
                <a:cs typeface="B Nazanin" panose="00000400000000000000" pitchFamily="2" charset="-78"/>
              </a:rPr>
              <a:t>try with resource </a:t>
            </a:r>
            <a:endParaRPr lang="fa-IR" sz="2000" dirty="0">
              <a:cs typeface="B Nazanin" panose="00000400000000000000" pitchFamily="2" charset="-78"/>
            </a:endParaRPr>
          </a:p>
          <a:p>
            <a:pPr marL="139700" indent="0" algn="r" rtl="1">
              <a:buNone/>
            </a:pPr>
            <a:endParaRPr lang="fa-IR" sz="2000" dirty="0">
              <a:cs typeface="B Nazanin" panose="00000400000000000000" pitchFamily="2" charset="-78"/>
            </a:endParaRPr>
          </a:p>
        </p:txBody>
      </p:sp>
      <p:pic>
        <p:nvPicPr>
          <p:cNvPr id="5" name="Picture 4">
            <a:extLst>
              <a:ext uri="{FF2B5EF4-FFF2-40B4-BE49-F238E27FC236}">
                <a16:creationId xmlns:a16="http://schemas.microsoft.com/office/drawing/2014/main" id="{F47182E4-A102-53D7-9EB1-C6296ED90928}"/>
              </a:ext>
            </a:extLst>
          </p:cNvPr>
          <p:cNvPicPr>
            <a:picLocks noChangeAspect="1"/>
          </p:cNvPicPr>
          <p:nvPr/>
        </p:nvPicPr>
        <p:blipFill>
          <a:blip r:embed="rId2"/>
          <a:stretch>
            <a:fillRect/>
          </a:stretch>
        </p:blipFill>
        <p:spPr>
          <a:xfrm>
            <a:off x="726900" y="1682128"/>
            <a:ext cx="4829849" cy="2981741"/>
          </a:xfrm>
          <a:prstGeom prst="rect">
            <a:avLst/>
          </a:prstGeom>
        </p:spPr>
      </p:pic>
    </p:spTree>
    <p:extLst>
      <p:ext uri="{BB962C8B-B14F-4D97-AF65-F5344CB8AC3E}">
        <p14:creationId xmlns:p14="http://schemas.microsoft.com/office/powerpoint/2010/main" val="65196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en-US" sz="2800" dirty="0">
                <a:solidFill>
                  <a:srgbClr val="C39113"/>
                </a:solidFill>
                <a:cs typeface="B Roya" panose="00000400000000000000" pitchFamily="2" charset="-78"/>
              </a:rPr>
              <a:t>Try with resource</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055826"/>
            <a:ext cx="8430438" cy="3729116"/>
          </a:xfrm>
        </p:spPr>
        <p:txBody>
          <a:bodyPr/>
          <a:lstStyle/>
          <a:p>
            <a:pPr marL="139700" indent="0" algn="r" rtl="1">
              <a:buNone/>
            </a:pPr>
            <a:r>
              <a:rPr lang="fa-IR" sz="2000" dirty="0">
                <a:cs typeface="B Nazanin" panose="00000400000000000000" pitchFamily="2" charset="-78"/>
              </a:rPr>
              <a:t>با استفاده از </a:t>
            </a:r>
            <a:r>
              <a:rPr lang="en-US" sz="2000" dirty="0">
                <a:cs typeface="B Nazanin" panose="00000400000000000000" pitchFamily="2" charset="-78"/>
              </a:rPr>
              <a:t>try with resource </a:t>
            </a:r>
            <a:endParaRPr lang="fa-IR" sz="2000" dirty="0">
              <a:cs typeface="B Nazanin" panose="00000400000000000000" pitchFamily="2" charset="-78"/>
            </a:endParaRPr>
          </a:p>
        </p:txBody>
      </p:sp>
      <p:pic>
        <p:nvPicPr>
          <p:cNvPr id="6" name="Picture 5">
            <a:extLst>
              <a:ext uri="{FF2B5EF4-FFF2-40B4-BE49-F238E27FC236}">
                <a16:creationId xmlns:a16="http://schemas.microsoft.com/office/drawing/2014/main" id="{B0D1881A-AB02-8C77-8501-77DE657E3E77}"/>
              </a:ext>
            </a:extLst>
          </p:cNvPr>
          <p:cNvPicPr>
            <a:picLocks noChangeAspect="1"/>
          </p:cNvPicPr>
          <p:nvPr/>
        </p:nvPicPr>
        <p:blipFill>
          <a:blip r:embed="rId2"/>
          <a:stretch>
            <a:fillRect/>
          </a:stretch>
        </p:blipFill>
        <p:spPr>
          <a:xfrm>
            <a:off x="914790" y="2383860"/>
            <a:ext cx="5992061" cy="2143424"/>
          </a:xfrm>
          <a:prstGeom prst="rect">
            <a:avLst/>
          </a:prstGeom>
        </p:spPr>
      </p:pic>
    </p:spTree>
    <p:extLst>
      <p:ext uri="{BB962C8B-B14F-4D97-AF65-F5344CB8AC3E}">
        <p14:creationId xmlns:p14="http://schemas.microsoft.com/office/powerpoint/2010/main" val="1561603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103722-2CD5-B47C-1389-B60D6A3AF026}"/>
              </a:ext>
            </a:extLst>
          </p:cNvPr>
          <p:cNvSpPr>
            <a:spLocks noGrp="1"/>
          </p:cNvSpPr>
          <p:nvPr>
            <p:ph type="title"/>
          </p:nvPr>
        </p:nvSpPr>
        <p:spPr>
          <a:xfrm>
            <a:off x="726900" y="265059"/>
            <a:ext cx="7704000" cy="572700"/>
          </a:xfrm>
        </p:spPr>
        <p:txBody>
          <a:bodyPr/>
          <a:lstStyle/>
          <a:p>
            <a:pPr algn="r" rtl="1"/>
            <a:r>
              <a:rPr lang="fa-IR" sz="2800" dirty="0">
                <a:solidFill>
                  <a:srgbClr val="C39113"/>
                </a:solidFill>
                <a:cs typeface="B Roya" panose="00000400000000000000" pitchFamily="2" charset="-78"/>
              </a:rPr>
              <a:t>نکته</a:t>
            </a:r>
            <a:endParaRPr lang="en-US" sz="2800" dirty="0">
              <a:cs typeface="B Roya" panose="00000400000000000000" pitchFamily="2" charset="-78"/>
            </a:endParaRPr>
          </a:p>
        </p:txBody>
      </p:sp>
      <p:sp>
        <p:nvSpPr>
          <p:cNvPr id="4" name="Subtitle 1">
            <a:extLst>
              <a:ext uri="{FF2B5EF4-FFF2-40B4-BE49-F238E27FC236}">
                <a16:creationId xmlns:a16="http://schemas.microsoft.com/office/drawing/2014/main" id="{EFA9C46E-A922-E115-882D-15AA317A9E96}"/>
              </a:ext>
            </a:extLst>
          </p:cNvPr>
          <p:cNvSpPr>
            <a:spLocks noGrp="1"/>
          </p:cNvSpPr>
          <p:nvPr>
            <p:ph type="subTitle" idx="1"/>
          </p:nvPr>
        </p:nvSpPr>
        <p:spPr>
          <a:xfrm>
            <a:off x="356781" y="1055826"/>
            <a:ext cx="8430438" cy="3729116"/>
          </a:xfrm>
        </p:spPr>
        <p:txBody>
          <a:bodyPr/>
          <a:lstStyle/>
          <a:p>
            <a:pPr marL="139700" indent="0" algn="r" rtl="1">
              <a:buNone/>
            </a:pPr>
            <a:r>
              <a:rPr lang="fa-IR" sz="2000" dirty="0">
                <a:cs typeface="B Nazanin" panose="00000400000000000000" pitchFamily="2" charset="-78"/>
              </a:rPr>
              <a:t>دقت کنید که  </a:t>
            </a:r>
            <a:r>
              <a:rPr lang="en-US" sz="2000" dirty="0">
                <a:cs typeface="B Nazanin" panose="00000400000000000000" pitchFamily="2" charset="-78"/>
              </a:rPr>
              <a:t>Exception</a:t>
            </a:r>
            <a:r>
              <a:rPr lang="fa-IR" sz="2000" dirty="0">
                <a:cs typeface="B Nazanin" panose="00000400000000000000" pitchFamily="2" charset="-78"/>
              </a:rPr>
              <a:t> های خود را به صورت جزئی </a:t>
            </a:r>
            <a:r>
              <a:rPr lang="en-US" sz="2000" dirty="0">
                <a:cs typeface="B Nazanin" panose="00000400000000000000" pitchFamily="2" charset="-78"/>
              </a:rPr>
              <a:t>catch</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یا پرتاب کرده و سعی کنید از </a:t>
            </a:r>
          </a:p>
          <a:p>
            <a:pPr marL="139700" indent="0" algn="r" rtl="1">
              <a:buNone/>
            </a:pPr>
            <a:r>
              <a:rPr lang="fa-IR" sz="2000" dirty="0">
                <a:cs typeface="B Nazanin" panose="00000400000000000000" pitchFamily="2" charset="-78"/>
              </a:rPr>
              <a:t>کالس های کلی مثل </a:t>
            </a:r>
            <a:r>
              <a:rPr lang="en-US" sz="2000" dirty="0">
                <a:cs typeface="B Nazanin" panose="00000400000000000000" pitchFamily="2" charset="-78"/>
              </a:rPr>
              <a:t>Exception</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و یا </a:t>
            </a:r>
            <a:r>
              <a:rPr lang="en-US" sz="2000" dirty="0" err="1">
                <a:cs typeface="B Nazanin" panose="00000400000000000000" pitchFamily="2" charset="-78"/>
              </a:rPr>
              <a:t>IOException</a:t>
            </a:r>
            <a:r>
              <a:rPr lang="fa-IR" sz="2000" dirty="0">
                <a:cs typeface="B Nazanin" panose="00000400000000000000" pitchFamily="2" charset="-78"/>
              </a:rPr>
              <a:t> </a:t>
            </a:r>
            <a:r>
              <a:rPr lang="en-US" sz="2000" dirty="0">
                <a:cs typeface="B Nazanin" panose="00000400000000000000" pitchFamily="2" charset="-78"/>
              </a:rPr>
              <a:t> </a:t>
            </a:r>
            <a:r>
              <a:rPr lang="fa-IR" sz="2000" dirty="0">
                <a:cs typeface="B Nazanin" panose="00000400000000000000" pitchFamily="2" charset="-78"/>
              </a:rPr>
              <a:t>کمتر استفاده کنید .</a:t>
            </a:r>
          </a:p>
        </p:txBody>
      </p:sp>
      <p:pic>
        <p:nvPicPr>
          <p:cNvPr id="5" name="Picture 4">
            <a:extLst>
              <a:ext uri="{FF2B5EF4-FFF2-40B4-BE49-F238E27FC236}">
                <a16:creationId xmlns:a16="http://schemas.microsoft.com/office/drawing/2014/main" id="{183987A2-947F-812A-3CE3-026AB6EE1D52}"/>
              </a:ext>
            </a:extLst>
          </p:cNvPr>
          <p:cNvPicPr>
            <a:picLocks noChangeAspect="1"/>
          </p:cNvPicPr>
          <p:nvPr/>
        </p:nvPicPr>
        <p:blipFill>
          <a:blip r:embed="rId2"/>
          <a:stretch>
            <a:fillRect/>
          </a:stretch>
        </p:blipFill>
        <p:spPr>
          <a:xfrm>
            <a:off x="726900" y="2049839"/>
            <a:ext cx="4299084" cy="2953170"/>
          </a:xfrm>
          <a:prstGeom prst="rect">
            <a:avLst/>
          </a:prstGeom>
        </p:spPr>
      </p:pic>
      <p:sp>
        <p:nvSpPr>
          <p:cNvPr id="7" name="Rectangle 6">
            <a:extLst>
              <a:ext uri="{FF2B5EF4-FFF2-40B4-BE49-F238E27FC236}">
                <a16:creationId xmlns:a16="http://schemas.microsoft.com/office/drawing/2014/main" id="{4A3F8076-FC60-CE7A-3521-093D54B3E7CA}"/>
              </a:ext>
            </a:extLst>
          </p:cNvPr>
          <p:cNvSpPr/>
          <p:nvPr/>
        </p:nvSpPr>
        <p:spPr>
          <a:xfrm>
            <a:off x="4831080" y="2049780"/>
            <a:ext cx="137160" cy="133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75EF78A7-BDE0-825D-54C7-99156CCB2938}"/>
              </a:ext>
            </a:extLst>
          </p:cNvPr>
          <p:cNvSpPr txBox="1"/>
          <p:nvPr/>
        </p:nvSpPr>
        <p:spPr>
          <a:xfrm>
            <a:off x="5025984" y="2255520"/>
            <a:ext cx="3589696" cy="2308324"/>
          </a:xfrm>
          <a:prstGeom prst="rect">
            <a:avLst/>
          </a:prstGeom>
          <a:noFill/>
        </p:spPr>
        <p:txBody>
          <a:bodyPr wrap="square" rtlCol="0">
            <a:spAutoFit/>
          </a:bodyPr>
          <a:lstStyle/>
          <a:p>
            <a:pPr algn="r" rtl="1"/>
            <a:r>
              <a:rPr lang="fa-IR" sz="1800" dirty="0">
                <a:cs typeface="B Nazanin" panose="00000400000000000000" pitchFamily="2" charset="-78"/>
              </a:rPr>
              <a:t>واضح است که در روش دوم، نه تنها خوانایی کد بالانر میرود، بلکه شما می توانید اکسپشنهای احتمالی برنامه خود را حالتبندی کرده و برای هر کدام، راه حلهای متفاوتی ارائه دهید. در این روش به ترتیب </a:t>
            </a:r>
            <a:r>
              <a:rPr lang="en-US" sz="1800" dirty="0">
                <a:cs typeface="B Nazanin" panose="00000400000000000000" pitchFamily="2" charset="-78"/>
              </a:rPr>
              <a:t>catch</a:t>
            </a:r>
            <a:r>
              <a:rPr lang="fa-IR" sz="1800" dirty="0">
                <a:cs typeface="B Nazanin" panose="00000400000000000000" pitchFamily="2" charset="-78"/>
              </a:rPr>
              <a:t> </a:t>
            </a:r>
            <a:r>
              <a:rPr lang="en-US" sz="1800" dirty="0">
                <a:cs typeface="B Nazanin" panose="00000400000000000000" pitchFamily="2" charset="-78"/>
              </a:rPr>
              <a:t> </a:t>
            </a:r>
            <a:r>
              <a:rPr lang="fa-IR" sz="1800" dirty="0">
                <a:cs typeface="B Nazanin" panose="00000400000000000000" pitchFamily="2" charset="-78"/>
              </a:rPr>
              <a:t>کردن اکسپشنها دقت کرده و با توجه به اصول وراثت و سلسله مراتب کلاس های اکسپشن، ابتدا اکسپشنهای فرزند را </a:t>
            </a:r>
            <a:r>
              <a:rPr lang="en-US" sz="1800" dirty="0">
                <a:cs typeface="B Nazanin" panose="00000400000000000000" pitchFamily="2" charset="-78"/>
              </a:rPr>
              <a:t>catch</a:t>
            </a:r>
            <a:r>
              <a:rPr lang="fa-IR" sz="1800" dirty="0">
                <a:cs typeface="B Nazanin" panose="00000400000000000000" pitchFamily="2" charset="-78"/>
              </a:rPr>
              <a:t> </a:t>
            </a:r>
            <a:r>
              <a:rPr lang="en-US" sz="1800" dirty="0">
                <a:cs typeface="B Nazanin" panose="00000400000000000000" pitchFamily="2" charset="-78"/>
              </a:rPr>
              <a:t> </a:t>
            </a:r>
            <a:r>
              <a:rPr lang="fa-IR" sz="1800" dirty="0">
                <a:cs typeface="B Nazanin" panose="00000400000000000000" pitchFamily="2" charset="-78"/>
              </a:rPr>
              <a:t>کنید</a:t>
            </a:r>
            <a:endParaRPr lang="en-US" sz="1800" dirty="0">
              <a:cs typeface="B Nazanin" panose="00000400000000000000" pitchFamily="2" charset="-78"/>
            </a:endParaRPr>
          </a:p>
        </p:txBody>
      </p:sp>
    </p:spTree>
    <p:extLst>
      <p:ext uri="{BB962C8B-B14F-4D97-AF65-F5344CB8AC3E}">
        <p14:creationId xmlns:p14="http://schemas.microsoft.com/office/powerpoint/2010/main" val="2655117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8F0DED5F-4B8F-E5C5-8059-6A01FFCA48B3}"/>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58AFBC-7A9E-D723-10D8-15C4558FFBFD}"/>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اکسپشن ها</a:t>
            </a:r>
            <a:endParaRPr sz="2800" dirty="0">
              <a:solidFill>
                <a:srgbClr val="C39113"/>
              </a:solidFill>
              <a:cs typeface="B Roya" panose="00000400000000000000" pitchFamily="2" charset="-78"/>
            </a:endParaRPr>
          </a:p>
        </p:txBody>
      </p:sp>
      <p:sp>
        <p:nvSpPr>
          <p:cNvPr id="4" name="TextBox 3">
            <a:extLst>
              <a:ext uri="{FF2B5EF4-FFF2-40B4-BE49-F238E27FC236}">
                <a16:creationId xmlns:a16="http://schemas.microsoft.com/office/drawing/2014/main" id="{3DDE515B-AA5B-97B4-7FCA-0C77ED226E70}"/>
              </a:ext>
            </a:extLst>
          </p:cNvPr>
          <p:cNvSpPr txBox="1"/>
          <p:nvPr/>
        </p:nvSpPr>
        <p:spPr>
          <a:xfrm>
            <a:off x="443345" y="928254"/>
            <a:ext cx="7980780" cy="2554545"/>
          </a:xfrm>
          <a:prstGeom prst="rect">
            <a:avLst/>
          </a:prstGeom>
          <a:noFill/>
        </p:spPr>
        <p:txBody>
          <a:bodyPr wrap="square" rtlCol="0">
            <a:spAutoFit/>
          </a:bodyPr>
          <a:lstStyle/>
          <a:p>
            <a:pPr algn="r" rtl="1">
              <a:buNone/>
            </a:pPr>
            <a:r>
              <a:rPr lang="fa-IR" sz="2000" dirty="0">
                <a:cs typeface="B Nazanin" panose="00000400000000000000" pitchFamily="2" charset="-78"/>
              </a:rPr>
              <a:t> اکسپشن یک رویداد غیرعادی که در زمان اجرای برنامه (</a:t>
            </a:r>
            <a:r>
              <a:rPr lang="en-US" sz="2000" dirty="0">
                <a:cs typeface="B Nazanin" panose="00000400000000000000" pitchFamily="2" charset="-78"/>
              </a:rPr>
              <a:t>Runtime) </a:t>
            </a:r>
            <a:r>
              <a:rPr lang="fa-IR" sz="2000" dirty="0">
                <a:cs typeface="B Nazanin" panose="00000400000000000000" pitchFamily="2" charset="-78"/>
              </a:rPr>
              <a:t>اتفاق می‌افتد و باعث اختلال در جریان عادی اجرای کد می‌شود.</a:t>
            </a:r>
          </a:p>
          <a:p>
            <a:pPr algn="r" rtl="1">
              <a:buNone/>
            </a:pPr>
            <a:r>
              <a:rPr lang="en-US" sz="2000" dirty="0">
                <a:latin typeface="Gill Sans MT" panose="020B0502020104020203" pitchFamily="34" charset="0"/>
                <a:cs typeface="B Nazanin" panose="00000400000000000000" pitchFamily="2" charset="-78"/>
              </a:rPr>
              <a:t> </a:t>
            </a:r>
            <a:endParaRPr lang="fa-IR" sz="2000" dirty="0">
              <a:latin typeface="Gill Sans MT" panose="020B0502020104020203" pitchFamily="34" charset="0"/>
              <a:cs typeface="B Nazanin" panose="00000400000000000000" pitchFamily="2" charset="-78"/>
            </a:endParaRPr>
          </a:p>
          <a:p>
            <a:pPr algn="r"/>
            <a:r>
              <a:rPr lang="fa-IR" sz="2000" b="1" dirty="0">
                <a:cs typeface="B Nazanin" panose="00000400000000000000" pitchFamily="2" charset="-78"/>
              </a:rPr>
              <a:t>هدف از استفاده از اکسپشن‌ها:</a:t>
            </a:r>
            <a:endParaRPr lang="fa-IR" sz="2000" dirty="0">
              <a:cs typeface="B Nazanin" panose="00000400000000000000" pitchFamily="2" charset="-78"/>
            </a:endParaRPr>
          </a:p>
          <a:p>
            <a:pPr algn="r">
              <a:buFont typeface="Arial" panose="020B0604020202020204" pitchFamily="34" charset="0"/>
              <a:buChar char="•"/>
            </a:pPr>
            <a:r>
              <a:rPr lang="fa-IR" sz="2000" dirty="0">
                <a:cs typeface="B Nazanin" panose="00000400000000000000" pitchFamily="2" charset="-78"/>
              </a:rPr>
              <a:t>جلوگیری از کرش کردن برنامه</a:t>
            </a:r>
          </a:p>
          <a:p>
            <a:pPr algn="r">
              <a:buFont typeface="Arial" panose="020B0604020202020204" pitchFamily="34" charset="0"/>
              <a:buChar char="•"/>
            </a:pPr>
            <a:r>
              <a:rPr lang="fa-IR" sz="2000" dirty="0">
                <a:cs typeface="B Nazanin" panose="00000400000000000000" pitchFamily="2" charset="-78"/>
              </a:rPr>
              <a:t>کنترل بهتر روی جریان اجرای برنامه</a:t>
            </a:r>
          </a:p>
          <a:p>
            <a:pPr algn="r">
              <a:buFont typeface="Arial" panose="020B0604020202020204" pitchFamily="34" charset="0"/>
              <a:buChar char="•"/>
            </a:pPr>
            <a:r>
              <a:rPr lang="fa-IR" sz="2000" dirty="0">
                <a:cs typeface="B Nazanin" panose="00000400000000000000" pitchFamily="2" charset="-78"/>
              </a:rPr>
              <a:t>نوشتن کدی با پایداری بیشتر</a:t>
            </a:r>
          </a:p>
          <a:p>
            <a:pPr algn="r" rtl="1">
              <a:buNone/>
            </a:pPr>
            <a:endParaRPr lang="fa-IR"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273533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53A0FF1E-F3DB-122F-54AC-97E5B73CB483}"/>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7E905E65-6DFF-5DD5-8991-12D2413D00C0}"/>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مثال </a:t>
            </a:r>
            <a:endParaRPr sz="2800" dirty="0">
              <a:solidFill>
                <a:srgbClr val="C39113"/>
              </a:solidFill>
              <a:cs typeface="B Roya" panose="00000400000000000000" pitchFamily="2" charset="-78"/>
            </a:endParaRPr>
          </a:p>
        </p:txBody>
      </p:sp>
      <p:sp>
        <p:nvSpPr>
          <p:cNvPr id="4" name="TextBox 3">
            <a:extLst>
              <a:ext uri="{FF2B5EF4-FFF2-40B4-BE49-F238E27FC236}">
                <a16:creationId xmlns:a16="http://schemas.microsoft.com/office/drawing/2014/main" id="{7801ADB2-D5B5-1A93-827A-428994ABEA89}"/>
              </a:ext>
            </a:extLst>
          </p:cNvPr>
          <p:cNvSpPr txBox="1"/>
          <p:nvPr/>
        </p:nvSpPr>
        <p:spPr>
          <a:xfrm>
            <a:off x="4784943" y="1046288"/>
            <a:ext cx="3639182" cy="2246769"/>
          </a:xfrm>
          <a:prstGeom prst="rect">
            <a:avLst/>
          </a:prstGeom>
          <a:noFill/>
        </p:spPr>
        <p:txBody>
          <a:bodyPr wrap="square" rtlCol="0">
            <a:spAutoFit/>
          </a:bodyPr>
          <a:lstStyle/>
          <a:p>
            <a:pPr algn="r" rtl="1">
              <a:buNone/>
            </a:pPr>
            <a:r>
              <a:rPr lang="fa-IR" sz="2000" dirty="0">
                <a:latin typeface="Gill Sans MT" panose="020B0502020104020203" pitchFamily="34" charset="0"/>
                <a:cs typeface="B Nazanin" panose="00000400000000000000" pitchFamily="2" charset="-78"/>
              </a:rPr>
              <a:t>در این مثال با استفاده از اکسپشن، برنامه ای نوشتیم که در صورتی که سن وارد شده کمتر از 18 سال بود، اجرای برنامه را متوقف کند.</a:t>
            </a:r>
            <a:endParaRPr lang="en-US" sz="2000" dirty="0">
              <a:latin typeface="Gill Sans MT" panose="020B0502020104020203" pitchFamily="34" charset="0"/>
              <a:cs typeface="B Nazanin" panose="00000400000000000000" pitchFamily="2" charset="-78"/>
            </a:endParaRPr>
          </a:p>
          <a:p>
            <a:pPr algn="r" rtl="1">
              <a:buNone/>
            </a:pPr>
            <a:endParaRPr lang="en-US" sz="2000" dirty="0">
              <a:latin typeface="Gill Sans MT" panose="020B0502020104020203" pitchFamily="34" charset="0"/>
              <a:cs typeface="B Nazanin" panose="00000400000000000000" pitchFamily="2" charset="-78"/>
            </a:endParaRPr>
          </a:p>
          <a:p>
            <a:pPr algn="r" rtl="1">
              <a:buNone/>
            </a:pPr>
            <a:r>
              <a:rPr lang="fa-IR" sz="2000" dirty="0">
                <a:latin typeface="Gill Sans MT" panose="020B0502020104020203" pitchFamily="34" charset="0"/>
                <a:cs typeface="B Nazanin" panose="00000400000000000000" pitchFamily="2" charset="-78"/>
              </a:rPr>
              <a:t>در چنین شرایطی برنامه یک شی از نوع </a:t>
            </a:r>
            <a:r>
              <a:rPr lang="en-US" sz="2000" dirty="0" err="1">
                <a:latin typeface="Gill Sans MT" panose="020B0502020104020203" pitchFamily="34" charset="0"/>
                <a:cs typeface="B Nazanin" panose="00000400000000000000" pitchFamily="2" charset="-78"/>
              </a:rPr>
              <a:t>IllegalArgument</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 پرتاب میکند و برنامه متوقف میشود.</a:t>
            </a:r>
            <a:endParaRPr lang="en-US" sz="2000" dirty="0">
              <a:latin typeface="Gill Sans MT" panose="020B0502020104020203" pitchFamily="34" charset="0"/>
              <a:cs typeface="B Nazanin" panose="00000400000000000000" pitchFamily="2" charset="-78"/>
            </a:endParaRPr>
          </a:p>
        </p:txBody>
      </p:sp>
      <p:pic>
        <p:nvPicPr>
          <p:cNvPr id="8" name="Picture 7">
            <a:extLst>
              <a:ext uri="{FF2B5EF4-FFF2-40B4-BE49-F238E27FC236}">
                <a16:creationId xmlns:a16="http://schemas.microsoft.com/office/drawing/2014/main" id="{F3609224-BC6D-9F31-F237-E2B7F4E2A7BA}"/>
              </a:ext>
            </a:extLst>
          </p:cNvPr>
          <p:cNvPicPr>
            <a:picLocks noChangeAspect="1"/>
          </p:cNvPicPr>
          <p:nvPr/>
        </p:nvPicPr>
        <p:blipFill>
          <a:blip r:embed="rId3"/>
          <a:stretch>
            <a:fillRect/>
          </a:stretch>
        </p:blipFill>
        <p:spPr>
          <a:xfrm>
            <a:off x="369147" y="989740"/>
            <a:ext cx="3639182" cy="3040247"/>
          </a:xfrm>
          <a:prstGeom prst="rect">
            <a:avLst/>
          </a:prstGeom>
        </p:spPr>
      </p:pic>
      <p:pic>
        <p:nvPicPr>
          <p:cNvPr id="10" name="Picture 9">
            <a:extLst>
              <a:ext uri="{FF2B5EF4-FFF2-40B4-BE49-F238E27FC236}">
                <a16:creationId xmlns:a16="http://schemas.microsoft.com/office/drawing/2014/main" id="{A82973B9-CE61-386B-861F-E0D75066B766}"/>
              </a:ext>
            </a:extLst>
          </p:cNvPr>
          <p:cNvPicPr>
            <a:picLocks noChangeAspect="1"/>
          </p:cNvPicPr>
          <p:nvPr/>
        </p:nvPicPr>
        <p:blipFill>
          <a:blip r:embed="rId4"/>
          <a:stretch>
            <a:fillRect/>
          </a:stretch>
        </p:blipFill>
        <p:spPr>
          <a:xfrm>
            <a:off x="369147" y="4294735"/>
            <a:ext cx="5297001" cy="563067"/>
          </a:xfrm>
          <a:prstGeom prst="rect">
            <a:avLst/>
          </a:prstGeom>
        </p:spPr>
      </p:pic>
      <p:sp>
        <p:nvSpPr>
          <p:cNvPr id="11" name="Rectangle 10">
            <a:extLst>
              <a:ext uri="{FF2B5EF4-FFF2-40B4-BE49-F238E27FC236}">
                <a16:creationId xmlns:a16="http://schemas.microsoft.com/office/drawing/2014/main" id="{B872185E-2CC1-34A3-7653-33034E37A4D5}"/>
              </a:ext>
            </a:extLst>
          </p:cNvPr>
          <p:cNvSpPr/>
          <p:nvPr/>
        </p:nvSpPr>
        <p:spPr>
          <a:xfrm>
            <a:off x="369147" y="858398"/>
            <a:ext cx="350728" cy="32877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34977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D3B50E72-CAF2-29D0-EB99-562501A6CDD4}"/>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90AFD0C2-122A-A342-A5D0-254ABCDE9630}"/>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fa-IR" sz="4000" dirty="0">
                <a:solidFill>
                  <a:srgbClr val="C39113"/>
                </a:solidFill>
                <a:cs typeface="B Roya" panose="00000400000000000000" pitchFamily="2" charset="-78"/>
              </a:rPr>
              <a:t>ساختار اکسپشن ها</a:t>
            </a:r>
            <a:endParaRPr sz="4000" dirty="0">
              <a:solidFill>
                <a:srgbClr val="C39113"/>
              </a:solidFill>
            </a:endParaRPr>
          </a:p>
        </p:txBody>
      </p:sp>
      <p:grpSp>
        <p:nvGrpSpPr>
          <p:cNvPr id="1951" name="Google Shape;1951;p49">
            <a:extLst>
              <a:ext uri="{FF2B5EF4-FFF2-40B4-BE49-F238E27FC236}">
                <a16:creationId xmlns:a16="http://schemas.microsoft.com/office/drawing/2014/main" id="{7C42BF66-30D7-0AAA-0FD9-E1010F3CFF0B}"/>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762F5F53-A83E-CA1D-024A-6712F8A4C29B}"/>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A36E19E6-4887-31B4-4130-B20DE10853A6}"/>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96AEE4BA-1323-A209-ADA9-48EA0D9AFBEF}"/>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093752B1-6993-49FF-6A7A-27AD554EF078}"/>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55118E6D-DC65-CA64-137C-8677BBEFEC2E}"/>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E979BEAF-EB21-7C21-2E1F-A864E0B965D9}"/>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3CF2A7A8-7CA4-846E-FF6F-F1A04CD73D25}"/>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E0472AED-552E-36F7-96E3-1BB1C5A61C4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808E66EF-A82C-E138-B74E-3A6153239D18}"/>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2717AB26-9CDC-6360-8790-25AEAA05D57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E4699505-0691-8EAE-6071-2E581CB9C00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82735A48-2F97-424B-5A7E-159EAAE68CFA}"/>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73FFEDE0-1C50-DCC5-665B-BD312D1E32B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E58716C7-3F7F-5E98-D48D-F8FD4769563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36FA9C36-3FFA-6484-1052-14FD179EA105}"/>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EB2A6DF9-8DEE-8BFA-6A27-1101A018FB72}"/>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4E76AD33-D9C3-7359-06F8-6544E4D49699}"/>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5744DA75-9BFC-AACE-36A2-1CA877723F39}"/>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B0040E1D-080D-50BB-CC10-7401C71A4FC3}"/>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E0105650-2559-6088-81A2-D60A7E0C956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B2DF35A7-C3D3-5DD4-6EFC-605466650B7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BD0D6E0E-99E5-38E0-3E1D-1351DF555986}"/>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F19F17FC-4BDE-E143-BAD7-4B7C050EB1C0}"/>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80109790-7362-7376-9990-70D89AAA33A8}"/>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9A687D3C-9A8B-7291-B386-B85BB0C717BF}"/>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D06F35BA-F04D-346E-4C0F-3C39158A8081}"/>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733E8A7D-5AF2-5A63-78FB-C35B53E910DF}"/>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92C51079-7891-7FAA-FD25-A127A042021C}"/>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9A05BDB1-EE0A-E103-B082-9677F1AF6CE5}"/>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557A7892-9AF4-392B-4409-27EB9B927AC0}"/>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B5062A04-0F50-145D-A745-1334C8334F9B}"/>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DA5E9025-AE19-68C2-3C15-E67700139D19}"/>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4C188D58-16C9-006E-F079-580AA0E32F9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85B4ABCB-B506-A378-422C-1273D3DCCBFF}"/>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B12A51B0-119C-36BF-9837-7B46E43A568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3020AEBD-C2BD-E98D-E0DE-7C8FA518887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D05E3A06-96A8-5B58-2C1D-C24B431F588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0EF62799-5511-9EFF-71B7-0DF5240F7FD0}"/>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BF701322-B9EA-C94B-46CD-DCBFD7C5997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3C8249F3-1CF9-A6A4-35E4-0BED9251DBA1}"/>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2EAF3F95-15E1-FF0D-2135-89338AF512D2}"/>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057D20DE-9D36-B890-1005-383FA6AB6A97}"/>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7A11DA48-4337-C041-7891-512480D9BB08}"/>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87ED1715-119C-0C87-803E-B9F9413776EB}"/>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E6AFEBF5-11DC-FDD0-CB49-B3E92FBC16F8}"/>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DFF28A9B-D7A7-7E77-C0DC-38F2E74DBA70}"/>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A4226C58-0972-7037-8F64-5EADDE4BDD2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C70E2769-4DD7-B0B9-A08D-AB4154F83322}"/>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7C83DF49-9C15-BC45-98C0-DF876B75A4E7}"/>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89113109-3DF5-72E9-F668-770EE3283024}"/>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506C9CCC-1811-AA65-5AB9-D680697C494E}"/>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283EB70A-29B9-4DBE-6F9A-E5AD68F03576}"/>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6665B84B-A0C2-CC49-5D76-4E609097CD32}"/>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15ADDE7-7F92-00CF-97C2-C7F7E9C46AAC}"/>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0E63CFC7-0D5B-E4AD-5E7F-77E28F2D9382}"/>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0EAB371B-D7B5-75EE-E6A8-034E0AF99404}"/>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5546566E-2718-9505-29FB-EBAB57F75974}"/>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798A37E6-D74A-24FD-AA20-4E49BC58D8C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F5AA89AB-8932-F76A-206D-9ADE8B29460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E07928F0-6147-55DD-4016-F8F718A3B37C}"/>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E744EC5D-AD52-4954-D53D-A1F3339EE932}"/>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C74D2BE4-C9F4-71C2-EEEC-1EC208ED9BC4}"/>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CBD46BD3-FDFB-A691-8DCB-BEEC5C4E296E}"/>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D8897A92-DF5F-6323-A394-B42255F7C09D}"/>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FC0A9872-8F92-EB5A-83E3-C954974DE410}"/>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A2C8CCB9-F939-D3DB-55BF-735E534E8D9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331EA507-A167-2EC2-3A4A-AA9BA3321A7E}"/>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80B76CED-E0B0-5091-4F36-14980C09F2A6}"/>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2D9EEA3C-C643-3BD2-C54F-4FD634F7ABA9}"/>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6FD039F0-5B6C-C53E-5A6D-EF1D74E70365}"/>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7574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A2A51415-E6ED-B8A7-EC47-FBA83EB22947}"/>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0E6093A2-14D5-C6DF-89E4-3C3CEFE4635E}"/>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ساختار اکسپشن ها</a:t>
            </a:r>
            <a:endParaRPr sz="2800" dirty="0">
              <a:solidFill>
                <a:srgbClr val="C39113"/>
              </a:solidFill>
              <a:cs typeface="B Roya" panose="00000400000000000000" pitchFamily="2" charset="-78"/>
            </a:endParaRPr>
          </a:p>
        </p:txBody>
      </p:sp>
      <p:sp>
        <p:nvSpPr>
          <p:cNvPr id="4" name="TextBox 3">
            <a:extLst>
              <a:ext uri="{FF2B5EF4-FFF2-40B4-BE49-F238E27FC236}">
                <a16:creationId xmlns:a16="http://schemas.microsoft.com/office/drawing/2014/main" id="{DAF77927-3A34-868E-A2E4-18D242DF4FFE}"/>
              </a:ext>
            </a:extLst>
          </p:cNvPr>
          <p:cNvSpPr txBox="1"/>
          <p:nvPr/>
        </p:nvSpPr>
        <p:spPr>
          <a:xfrm>
            <a:off x="477701" y="1226126"/>
            <a:ext cx="8188598" cy="2144177"/>
          </a:xfrm>
          <a:prstGeom prst="rect">
            <a:avLst/>
          </a:prstGeom>
          <a:noFill/>
        </p:spPr>
        <p:txBody>
          <a:bodyPr wrap="square" rtlCol="0">
            <a:spAutoFit/>
          </a:bodyPr>
          <a:lstStyle/>
          <a:p>
            <a:pPr indent="0" algn="r" rtl="1">
              <a:spcBef>
                <a:spcPts val="1000"/>
              </a:spcBef>
              <a:spcAft>
                <a:spcPts val="1000"/>
              </a:spcAft>
              <a:buNone/>
            </a:pPr>
            <a:r>
              <a:rPr lang="fa-IR" sz="2000" dirty="0">
                <a:cs typeface="B Nazanin" panose="00000400000000000000" pitchFamily="2" charset="-78"/>
              </a:rPr>
              <a:t>در بلوک </a:t>
            </a:r>
            <a:r>
              <a:rPr lang="en-US" sz="2000" dirty="0">
                <a:cs typeface="B Nazanin" panose="00000400000000000000" pitchFamily="2" charset="-78"/>
              </a:rPr>
              <a:t>try  </a:t>
            </a:r>
            <a:r>
              <a:rPr lang="fa-IR" sz="2000" dirty="0">
                <a:cs typeface="B Nazanin" panose="00000400000000000000" pitchFamily="2" charset="-78"/>
              </a:rPr>
              <a:t>قسمتی از کد را قرار می دهیم که اکسپشن می تواند رخ دهد. در بلوک </a:t>
            </a:r>
            <a:r>
              <a:rPr lang="en-US" sz="2000" dirty="0">
                <a:cs typeface="B Nazanin" panose="00000400000000000000" pitchFamily="2" charset="-78"/>
              </a:rPr>
              <a:t>catch </a:t>
            </a:r>
            <a:r>
              <a:rPr lang="fa-IR" sz="2000" dirty="0">
                <a:cs typeface="B Nazanin" panose="00000400000000000000" pitchFamily="2" charset="-78"/>
              </a:rPr>
              <a:t>نیز عملیات مورد نظرمان برای مدیریت کردن این اکسپشن را قرار می دهیم. همچنین نوع اکسپشن های مورد نیاز برای هندل کردن باید به عنوان ورودی به </a:t>
            </a:r>
            <a:r>
              <a:rPr lang="en-US" sz="2000" dirty="0">
                <a:cs typeface="B Nazanin" panose="00000400000000000000" pitchFamily="2" charset="-78"/>
              </a:rPr>
              <a:t>catch </a:t>
            </a:r>
            <a:r>
              <a:rPr lang="fa-IR" sz="2000" dirty="0">
                <a:cs typeface="B Nazanin" panose="00000400000000000000" pitchFamily="2" charset="-78"/>
              </a:rPr>
              <a:t>داده شود</a:t>
            </a:r>
          </a:p>
          <a:p>
            <a:pPr indent="0" algn="r" rtl="1">
              <a:spcBef>
                <a:spcPts val="1000"/>
              </a:spcBef>
              <a:spcAft>
                <a:spcPts val="1000"/>
              </a:spcAft>
              <a:buNone/>
            </a:pPr>
            <a:r>
              <a:rPr lang="fa-IR" sz="2000" dirty="0">
                <a:cs typeface="B Nazanin" panose="00000400000000000000" pitchFamily="2" charset="-78"/>
              </a:rPr>
              <a:t>می توانیم چندین </a:t>
            </a:r>
            <a:r>
              <a:rPr lang="en-US" sz="2000" dirty="0">
                <a:cs typeface="B Nazanin" panose="00000400000000000000" pitchFamily="2" charset="-78"/>
              </a:rPr>
              <a:t>catch </a:t>
            </a:r>
            <a:r>
              <a:rPr lang="fa-IR" sz="2000" dirty="0">
                <a:cs typeface="B Nazanin" panose="00000400000000000000" pitchFamily="2" charset="-78"/>
              </a:rPr>
              <a:t> مختلف داشته باشیم.</a:t>
            </a:r>
            <a:endParaRPr lang="fa-IR" sz="2000" dirty="0">
              <a:latin typeface="Gill Sans MT" panose="020B0502020104020203" pitchFamily="34" charset="0"/>
              <a:cs typeface="B Nazanin" panose="00000400000000000000" pitchFamily="2" charset="-78"/>
            </a:endParaRPr>
          </a:p>
          <a:p>
            <a:pPr indent="0" algn="r" rtl="1">
              <a:spcBef>
                <a:spcPts val="1000"/>
              </a:spcBef>
              <a:spcAft>
                <a:spcPts val="1000"/>
              </a:spcAft>
              <a:buNone/>
            </a:pPr>
            <a:endParaRPr lang="fa-IR" sz="2000" dirty="0">
              <a:cs typeface="B Nazanin" panose="00000400000000000000" pitchFamily="2" charset="-78"/>
            </a:endParaRPr>
          </a:p>
        </p:txBody>
      </p:sp>
      <p:pic>
        <p:nvPicPr>
          <p:cNvPr id="7" name="Picture 6">
            <a:extLst>
              <a:ext uri="{FF2B5EF4-FFF2-40B4-BE49-F238E27FC236}">
                <a16:creationId xmlns:a16="http://schemas.microsoft.com/office/drawing/2014/main" id="{8D0F1434-D65C-AC31-D31C-8F4C63C5CBFF}"/>
              </a:ext>
            </a:extLst>
          </p:cNvPr>
          <p:cNvPicPr>
            <a:picLocks noChangeAspect="1"/>
          </p:cNvPicPr>
          <p:nvPr/>
        </p:nvPicPr>
        <p:blipFill>
          <a:blip r:embed="rId3"/>
          <a:stretch>
            <a:fillRect/>
          </a:stretch>
        </p:blipFill>
        <p:spPr>
          <a:xfrm>
            <a:off x="632443" y="3202861"/>
            <a:ext cx="7327726" cy="1429025"/>
          </a:xfrm>
          <a:prstGeom prst="rect">
            <a:avLst/>
          </a:prstGeom>
        </p:spPr>
      </p:pic>
    </p:spTree>
    <p:extLst>
      <p:ext uri="{BB962C8B-B14F-4D97-AF65-F5344CB8AC3E}">
        <p14:creationId xmlns:p14="http://schemas.microsoft.com/office/powerpoint/2010/main" val="1518986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8F0DED5F-4B8F-E5C5-8059-6A01FFCA48B3}"/>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58AFBC-7A9E-D723-10D8-15C4558FFBFD}"/>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اکسپشن ها</a:t>
            </a:r>
            <a:endParaRPr sz="2800" dirty="0">
              <a:solidFill>
                <a:srgbClr val="C39113"/>
              </a:solidFill>
              <a:cs typeface="B Roya" panose="00000400000000000000" pitchFamily="2" charset="-78"/>
            </a:endParaRPr>
          </a:p>
        </p:txBody>
      </p:sp>
      <p:sp>
        <p:nvSpPr>
          <p:cNvPr id="4" name="TextBox 3">
            <a:extLst>
              <a:ext uri="{FF2B5EF4-FFF2-40B4-BE49-F238E27FC236}">
                <a16:creationId xmlns:a16="http://schemas.microsoft.com/office/drawing/2014/main" id="{3DDE515B-AA5B-97B4-7FCA-0C77ED226E70}"/>
              </a:ext>
            </a:extLst>
          </p:cNvPr>
          <p:cNvSpPr txBox="1"/>
          <p:nvPr/>
        </p:nvSpPr>
        <p:spPr>
          <a:xfrm>
            <a:off x="388307" y="928254"/>
            <a:ext cx="8035818" cy="412031"/>
          </a:xfrm>
          <a:prstGeom prst="rect">
            <a:avLst/>
          </a:prstGeom>
          <a:noFill/>
        </p:spPr>
        <p:txBody>
          <a:bodyPr wrap="square" rtlCol="0">
            <a:spAutoFit/>
          </a:bodyPr>
          <a:lstStyle/>
          <a:p>
            <a:pPr algn="r" rtl="1">
              <a:buNone/>
            </a:pPr>
            <a:r>
              <a:rPr lang="fa-IR" sz="2000" dirty="0">
                <a:latin typeface="Gill Sans MT" panose="020B0502020104020203" pitchFamily="34" charset="0"/>
                <a:cs typeface="B Nazanin" panose="00000400000000000000" pitchFamily="2" charset="-78"/>
              </a:rPr>
              <a:t>همانطور که مشاهده میشود ، این بار اکسپشن باعث توقف برنامه نشده است.</a:t>
            </a:r>
          </a:p>
        </p:txBody>
      </p:sp>
      <p:pic>
        <p:nvPicPr>
          <p:cNvPr id="10" name="Picture 9">
            <a:extLst>
              <a:ext uri="{FF2B5EF4-FFF2-40B4-BE49-F238E27FC236}">
                <a16:creationId xmlns:a16="http://schemas.microsoft.com/office/drawing/2014/main" id="{F62321BE-4660-EA8E-F454-02A4B8B5451F}"/>
              </a:ext>
            </a:extLst>
          </p:cNvPr>
          <p:cNvPicPr>
            <a:picLocks noChangeAspect="1"/>
          </p:cNvPicPr>
          <p:nvPr/>
        </p:nvPicPr>
        <p:blipFill>
          <a:blip r:embed="rId3"/>
          <a:stretch>
            <a:fillRect/>
          </a:stretch>
        </p:blipFill>
        <p:spPr>
          <a:xfrm>
            <a:off x="1590806" y="1508220"/>
            <a:ext cx="5073041" cy="2539091"/>
          </a:xfrm>
          <a:prstGeom prst="rect">
            <a:avLst/>
          </a:prstGeom>
        </p:spPr>
      </p:pic>
      <p:pic>
        <p:nvPicPr>
          <p:cNvPr id="12" name="Picture 11">
            <a:extLst>
              <a:ext uri="{FF2B5EF4-FFF2-40B4-BE49-F238E27FC236}">
                <a16:creationId xmlns:a16="http://schemas.microsoft.com/office/drawing/2014/main" id="{709B42CD-26DC-8595-1C89-03B8EAA9B484}"/>
              </a:ext>
            </a:extLst>
          </p:cNvPr>
          <p:cNvPicPr>
            <a:picLocks noChangeAspect="1"/>
          </p:cNvPicPr>
          <p:nvPr/>
        </p:nvPicPr>
        <p:blipFill>
          <a:blip r:embed="rId4"/>
          <a:stretch>
            <a:fillRect/>
          </a:stretch>
        </p:blipFill>
        <p:spPr>
          <a:xfrm>
            <a:off x="1590806" y="4193652"/>
            <a:ext cx="4143953" cy="219106"/>
          </a:xfrm>
          <a:prstGeom prst="rect">
            <a:avLst/>
          </a:prstGeom>
        </p:spPr>
      </p:pic>
    </p:spTree>
    <p:extLst>
      <p:ext uri="{BB962C8B-B14F-4D97-AF65-F5344CB8AC3E}">
        <p14:creationId xmlns:p14="http://schemas.microsoft.com/office/powerpoint/2010/main" val="26891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8F0DED5F-4B8F-E5C5-8059-6A01FFCA48B3}"/>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58AFBC-7A9E-D723-10D8-15C4558FFBFD}"/>
              </a:ext>
            </a:extLst>
          </p:cNvPr>
          <p:cNvSpPr txBox="1">
            <a:spLocks noGrp="1"/>
          </p:cNvSpPr>
          <p:nvPr>
            <p:ph type="title"/>
          </p:nvPr>
        </p:nvSpPr>
        <p:spPr>
          <a:xfrm>
            <a:off x="720125" y="2856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cs typeface="B Roya" panose="00000400000000000000" pitchFamily="2" charset="-78"/>
              </a:rPr>
              <a:t>Checked and Unchecked Exceptions</a:t>
            </a:r>
            <a:br>
              <a:rPr lang="en-US" sz="2800" dirty="0">
                <a:solidFill>
                  <a:srgbClr val="C39113"/>
                </a:solidFill>
                <a:cs typeface="B Roya" panose="00000400000000000000" pitchFamily="2" charset="-78"/>
              </a:rPr>
            </a:br>
            <a:endParaRPr lang="fa-IR" sz="2800" dirty="0">
              <a:solidFill>
                <a:srgbClr val="C39113"/>
              </a:solidFill>
              <a:cs typeface="B Roya" panose="00000400000000000000" pitchFamily="2" charset="-78"/>
            </a:endParaRPr>
          </a:p>
        </p:txBody>
      </p:sp>
      <p:sp>
        <p:nvSpPr>
          <p:cNvPr id="4" name="TextBox 3">
            <a:extLst>
              <a:ext uri="{FF2B5EF4-FFF2-40B4-BE49-F238E27FC236}">
                <a16:creationId xmlns:a16="http://schemas.microsoft.com/office/drawing/2014/main" id="{3DDE515B-AA5B-97B4-7FCA-0C77ED226E70}"/>
              </a:ext>
            </a:extLst>
          </p:cNvPr>
          <p:cNvSpPr txBox="1"/>
          <p:nvPr/>
        </p:nvSpPr>
        <p:spPr>
          <a:xfrm>
            <a:off x="443345" y="928254"/>
            <a:ext cx="7980780" cy="2862322"/>
          </a:xfrm>
          <a:prstGeom prst="rect">
            <a:avLst/>
          </a:prstGeom>
          <a:noFill/>
        </p:spPr>
        <p:txBody>
          <a:bodyPr wrap="square" rtlCol="0">
            <a:spAutoFit/>
          </a:bodyPr>
          <a:lstStyle/>
          <a:p>
            <a:pPr algn="r" rtl="1">
              <a:buNone/>
            </a:pPr>
            <a:r>
              <a:rPr lang="en-US" sz="2000" dirty="0">
                <a:latin typeface="Gill Sans MT" panose="020B0502020104020203" pitchFamily="34" charset="0"/>
                <a:cs typeface="B Nazanin" panose="00000400000000000000" pitchFamily="2" charset="-78"/>
              </a:rPr>
              <a:t>Checked exceptions</a:t>
            </a:r>
            <a:r>
              <a:rPr lang="fa-IR" sz="2000" dirty="0">
                <a:latin typeface="Gill Sans MT" panose="020B0502020104020203" pitchFamily="34" charset="0"/>
                <a:cs typeface="B Nazanin" panose="00000400000000000000" pitchFamily="2" charset="-78"/>
              </a:rPr>
              <a:t> : </a:t>
            </a:r>
          </a:p>
          <a:p>
            <a:pPr algn="r" rtl="1">
              <a:buNone/>
            </a:pPr>
            <a:r>
              <a:rPr lang="fa-IR" sz="2000" dirty="0">
                <a:latin typeface="Gill Sans MT" panose="020B0502020104020203" pitchFamily="34" charset="0"/>
                <a:cs typeface="B Nazanin" panose="00000400000000000000" pitchFamily="2" charset="-78"/>
              </a:rPr>
              <a:t>آن دسته از اکسپشن هایی هستند که کامپایلر ما را وادار میکند تا آن ها را مدیریت کنیم.</a:t>
            </a:r>
          </a:p>
          <a:p>
            <a:pPr algn="r" rtl="1">
              <a:buNone/>
            </a:pPr>
            <a:r>
              <a:rPr lang="en-US" sz="2000" dirty="0">
                <a:latin typeface="Gill Sans MT" panose="020B0502020104020203" pitchFamily="34" charset="0"/>
                <a:cs typeface="B Nazanin" panose="00000400000000000000" pitchFamily="2" charset="-78"/>
              </a:rPr>
              <a:t>IO Exception , SQL Exception , </a:t>
            </a:r>
            <a:r>
              <a:rPr lang="en-US" sz="2000" dirty="0" err="1">
                <a:latin typeface="Gill Sans MT" panose="020B0502020104020203" pitchFamily="34" charset="0"/>
                <a:cs typeface="B Nazanin" panose="00000400000000000000" pitchFamily="2" charset="-78"/>
              </a:rPr>
              <a:t>FileNotFound</a:t>
            </a:r>
            <a:r>
              <a:rPr lang="en-US" sz="2000" dirty="0">
                <a:latin typeface="Gill Sans MT" panose="020B0502020104020203" pitchFamily="34" charset="0"/>
                <a:cs typeface="B Nazanin" panose="00000400000000000000" pitchFamily="2" charset="-78"/>
              </a:rPr>
              <a:t> Exception</a:t>
            </a:r>
            <a:endParaRPr lang="fa-IR" sz="2000" dirty="0">
              <a:latin typeface="Gill Sans MT" panose="020B0502020104020203" pitchFamily="34" charset="0"/>
              <a:cs typeface="B Nazanin" panose="00000400000000000000" pitchFamily="2" charset="-78"/>
            </a:endParaRPr>
          </a:p>
          <a:p>
            <a:pPr algn="r" rtl="1">
              <a:buNone/>
            </a:pPr>
            <a:r>
              <a:rPr lang="fa-IR" sz="2000" dirty="0">
                <a:latin typeface="Gill Sans MT" panose="020B0502020104020203" pitchFamily="34" charset="0"/>
                <a:cs typeface="B Nazanin" panose="00000400000000000000" pitchFamily="2" charset="-78"/>
              </a:rPr>
              <a:t>این اکسپشن ها هنگام کامپیال بررسی میشوند و اگر درست مدیریت نشوند برنامه کامپایل نمیشود</a:t>
            </a:r>
          </a:p>
          <a:p>
            <a:pPr algn="r" rtl="1">
              <a:buNone/>
            </a:pPr>
            <a:endParaRPr lang="fa-IR" sz="2000" dirty="0">
              <a:latin typeface="Gill Sans MT" panose="020B0502020104020203" pitchFamily="34" charset="0"/>
              <a:cs typeface="B Nazanin" panose="00000400000000000000" pitchFamily="2" charset="-78"/>
            </a:endParaRPr>
          </a:p>
          <a:p>
            <a:pPr algn="r" rtl="1">
              <a:buNone/>
            </a:pPr>
            <a:r>
              <a:rPr lang="en-US" sz="2000" dirty="0">
                <a:latin typeface="Gill Sans MT" panose="020B0502020104020203" pitchFamily="34" charset="0"/>
                <a:cs typeface="B Nazanin" panose="00000400000000000000" pitchFamily="2" charset="-78"/>
              </a:rPr>
              <a:t>Unchecked Exceptions</a:t>
            </a:r>
            <a:r>
              <a:rPr lang="fa-IR" sz="2000" dirty="0">
                <a:latin typeface="Gill Sans MT" panose="020B0502020104020203" pitchFamily="34" charset="0"/>
                <a:cs typeface="B Nazanin" panose="00000400000000000000" pitchFamily="2" charset="-78"/>
              </a:rPr>
              <a:t>:</a:t>
            </a:r>
          </a:p>
          <a:p>
            <a:pPr algn="r" rtl="1">
              <a:buNone/>
            </a:pPr>
            <a:r>
              <a:rPr lang="fa-IR" sz="2000" dirty="0">
                <a:latin typeface="Gill Sans MT" panose="020B0502020104020203" pitchFamily="34" charset="0"/>
                <a:cs typeface="B Nazanin" panose="00000400000000000000" pitchFamily="2" charset="-78"/>
              </a:rPr>
              <a:t>شامل </a:t>
            </a:r>
            <a:r>
              <a:rPr lang="en-US" sz="2000" dirty="0">
                <a:latin typeface="Gill Sans MT" panose="020B0502020104020203" pitchFamily="34" charset="0"/>
                <a:cs typeface="B Nazanin" panose="00000400000000000000" pitchFamily="2" charset="-78"/>
              </a:rPr>
              <a:t>Runtime Exception </a:t>
            </a:r>
            <a:r>
              <a:rPr lang="fa-IR" sz="2000" dirty="0">
                <a:latin typeface="Gill Sans MT" panose="020B0502020104020203" pitchFamily="34" charset="0"/>
                <a:cs typeface="B Nazanin" panose="00000400000000000000" pitchFamily="2" charset="-78"/>
              </a:rPr>
              <a:t> و اکسپشن هایی است که از آن ارث بری میکنند و از نوع چک نشده محسوب می شوند. این دسته از اکسپشن ها مربوط به مشکلات منطقی برنامه هستند و توسط کامپایلر بررسی نمی شوند. مدیریت کردن این نوع اکسپشن ها اختیاری است و به عهده خودمان است.</a:t>
            </a:r>
          </a:p>
        </p:txBody>
      </p:sp>
    </p:spTree>
    <p:extLst>
      <p:ext uri="{BB962C8B-B14F-4D97-AF65-F5344CB8AC3E}">
        <p14:creationId xmlns:p14="http://schemas.microsoft.com/office/powerpoint/2010/main" val="2605137594"/>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TotalTime>
  <Words>1769</Words>
  <Application>Microsoft Office PowerPoint</Application>
  <PresentationFormat>On-screen Show (16:9)</PresentationFormat>
  <Paragraphs>139</Paragraphs>
  <Slides>38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vt:lpstr>
      <vt:lpstr>Poppins</vt:lpstr>
      <vt:lpstr>B Nazanin</vt:lpstr>
      <vt:lpstr>B Zar</vt:lpstr>
      <vt:lpstr>Gill Sans MT</vt:lpstr>
      <vt:lpstr>Open Sans</vt:lpstr>
      <vt:lpstr>B Roya</vt:lpstr>
      <vt:lpstr>Roboto Condensed Light</vt:lpstr>
      <vt:lpstr>IBM Plex Mono</vt:lpstr>
      <vt:lpstr>Introduction to Coding Workshop by Slidesgo</vt:lpstr>
      <vt:lpstr>    کارگاه برنامه نویسی پیشرفته دستورکار8 </vt:lpstr>
      <vt:lpstr>مقدمه</vt:lpstr>
      <vt:lpstr>اکسپشن ها</vt:lpstr>
      <vt:lpstr>اکسپشن ها</vt:lpstr>
      <vt:lpstr>مثال </vt:lpstr>
      <vt:lpstr>ساختار اکسپشن ها</vt:lpstr>
      <vt:lpstr>ساختار اکسپشن ها</vt:lpstr>
      <vt:lpstr>اکسپشن ها</vt:lpstr>
      <vt:lpstr>Checked and Unchecked Exceptions </vt:lpstr>
      <vt:lpstr>Checked and Unchecked Exceptions </vt:lpstr>
      <vt:lpstr>چگونه اکسپشن بسازیم؟</vt:lpstr>
      <vt:lpstr>چگونه اکسپشن بسازیم؟</vt:lpstr>
      <vt:lpstr>Throws</vt:lpstr>
      <vt:lpstr>Throw</vt:lpstr>
      <vt:lpstr>Finally</vt:lpstr>
      <vt:lpstr>Finally</vt:lpstr>
      <vt:lpstr>JAVA I/O</vt:lpstr>
      <vt:lpstr>JAVA I/O</vt:lpstr>
      <vt:lpstr>انواع I/O</vt:lpstr>
      <vt:lpstr>انواع I/O</vt:lpstr>
      <vt:lpstr>FileWriter , FileReader</vt:lpstr>
      <vt:lpstr>FileWriter , FileReader</vt:lpstr>
      <vt:lpstr>FileWriter , FileReader</vt:lpstr>
      <vt:lpstr>نکات</vt:lpstr>
      <vt:lpstr>نکات</vt:lpstr>
      <vt:lpstr>نکات</vt:lpstr>
      <vt:lpstr>نکات</vt:lpstr>
      <vt:lpstr>FileReader</vt:lpstr>
      <vt:lpstr>نکات</vt:lpstr>
      <vt:lpstr>سریال سازی (Object serialization) </vt:lpstr>
      <vt:lpstr>نکات</vt:lpstr>
      <vt:lpstr>ذخیره‌سازی و بازیابی شیء</vt:lpstr>
      <vt:lpstr>ذخیره‌سازی و بازیابی شیء</vt:lpstr>
      <vt:lpstr>نکات</vt:lpstr>
      <vt:lpstr>Try with resource</vt:lpstr>
      <vt:lpstr>Try with resource</vt:lpstr>
      <vt:lpstr>Try with resource</vt:lpstr>
      <vt:lpstr>نکته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 Workshop</dc:title>
  <dc:creator>amir abbas Entezari</dc:creator>
  <cp:lastModifiedBy>amir abbas Entezari</cp:lastModifiedBy>
  <cp:revision>73</cp:revision>
  <dcterms:modified xsi:type="dcterms:W3CDTF">2025-04-18T20:49:55Z</dcterms:modified>
</cp:coreProperties>
</file>