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307" r:id="rId2"/>
    <p:sldId id="264" r:id="rId3"/>
    <p:sldId id="330" r:id="rId4"/>
    <p:sldId id="332" r:id="rId5"/>
    <p:sldId id="311" r:id="rId6"/>
    <p:sldId id="333" r:id="rId7"/>
    <p:sldId id="263" r:id="rId8"/>
    <p:sldId id="334" r:id="rId9"/>
    <p:sldId id="309" r:id="rId10"/>
    <p:sldId id="310" r:id="rId11"/>
    <p:sldId id="312" r:id="rId12"/>
    <p:sldId id="313" r:id="rId13"/>
    <p:sldId id="316" r:id="rId14"/>
    <p:sldId id="328" r:id="rId15"/>
    <p:sldId id="329" r:id="rId16"/>
    <p:sldId id="331" r:id="rId17"/>
    <p:sldId id="317" r:id="rId18"/>
    <p:sldId id="335" r:id="rId19"/>
    <p:sldId id="318" r:id="rId20"/>
    <p:sldId id="320" r:id="rId21"/>
    <p:sldId id="322" r:id="rId22"/>
  </p:sldIdLst>
  <p:sldSz cx="9144000" cy="5143500" type="screen16x9"/>
  <p:notesSz cx="6858000" cy="9144000"/>
  <p:embeddedFontLst>
    <p:embeddedFont>
      <p:font typeface="A Iranian Sans" panose="020B0604020202020204" charset="-78"/>
      <p:regular r:id="rId25"/>
    </p:embeddedFont>
    <p:embeddedFont>
      <p:font typeface="B Nazanin" panose="00000400000000000000" pitchFamily="2" charset="-78"/>
      <p:regular r:id="rId26"/>
      <p:bold r:id="rId27"/>
    </p:embeddedFont>
    <p:embeddedFont>
      <p:font typeface="B Roya" panose="00000400000000000000" pitchFamily="2" charset="-78"/>
      <p:regular r:id="rId28"/>
      <p:bold r:id="rId29"/>
    </p:embeddedFont>
    <p:embeddedFont>
      <p:font typeface="B Zar" panose="00000400000000000000" pitchFamily="2" charset="-78"/>
      <p:regular r:id="rId30"/>
      <p:bold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IBM Plex Mono" panose="020B0509050203000203" pitchFamily="49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7DF"/>
    <a:srgbClr val="C39113"/>
    <a:srgbClr val="A9B7C6"/>
    <a:srgbClr val="4E39E9"/>
    <a:srgbClr val="5AC889"/>
    <a:srgbClr val="EDA333"/>
    <a:srgbClr val="D9A115"/>
    <a:srgbClr val="966A1A"/>
    <a:srgbClr val="7F6139"/>
    <a:srgbClr val="82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D73563-EC47-41F6-A432-D0DE497C3168}">
  <a:tblStyle styleId="{8ED73563-EC47-41F6-A432-D0DE497C3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533" y="278"/>
      </p:cViewPr>
      <p:guideLst/>
    </p:cSldViewPr>
  </p:slideViewPr>
  <p:outlineViewPr>
    <p:cViewPr>
      <p:scale>
        <a:sx n="33" d="100"/>
        <a:sy n="33" d="100"/>
      </p:scale>
      <p:origin x="0" y="-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BAC772-1BD1-9330-B62C-96C4E0868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9E502-E285-6985-6273-C29ADCBAB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C3A48-4B41-459F-BEF9-60CBD4B8D513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60DE-FE59-7D85-38D4-6564A33D99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ar-SA"/>
              <a:t>تست 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3F05A-66C5-69E6-8EE3-C970ADE0C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9D2BB-AF82-440E-99DB-FA6383E89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558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>
          <a:extLst>
            <a:ext uri="{FF2B5EF4-FFF2-40B4-BE49-F238E27FC236}">
              <a16:creationId xmlns:a16="http://schemas.microsoft.com/office/drawing/2014/main" id="{FDAD542E-C43E-8909-8603-94A0E47D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>
            <a:extLst>
              <a:ext uri="{FF2B5EF4-FFF2-40B4-BE49-F238E27FC236}">
                <a16:creationId xmlns:a16="http://schemas.microsoft.com/office/drawing/2014/main" id="{5C3F04BD-ACCB-24FF-F8CD-FB9B91972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>
            <a:extLst>
              <a:ext uri="{FF2B5EF4-FFF2-40B4-BE49-F238E27FC236}">
                <a16:creationId xmlns:a16="http://schemas.microsoft.com/office/drawing/2014/main" id="{5756538E-BFAD-780D-051A-7834125A2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36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ECE3CBAD-0330-3EA7-68DF-DF3526BB1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AFAA9717-60C4-896C-1954-F9AE5A939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6D73E666-B5E8-A599-E79F-0D3F4F92D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455490A0-58D2-76EB-2868-51CC1DB5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3A7CA276-7268-E0E5-070E-8CE61AA73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E63A6388-86CC-A957-CBEC-73523D880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8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0C075E5D-F8F5-6BD5-5143-3B07E16D4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FFE696F3-2E88-CF79-D1DD-A35525418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0D6F169-A357-9BB1-5A90-1BD0190CB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91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5DABD820-2BC8-B28F-99E2-989F6681E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ECE45CE5-6712-B7F1-4D81-B9740303F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187114B2-AFC3-71DF-104F-0E242DFC4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7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CA6634CA-D475-834F-010E-66192125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05376FEF-3FD6-A742-8CFF-A490E51F9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BE5D9873-D8FB-6986-EAB6-99450BCAA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531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1442FED0-B97D-776B-DAC1-BBDB69474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D42E92D1-9E60-522B-4685-9E04E7A3F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B9AB0EDB-D6BE-2DE7-0AFF-6B58FF384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802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2E09406F-4BED-DED3-25FF-F883B03B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09B23F5F-1111-F236-A056-D9FE229D1B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9BDC7393-6F91-0CC3-2305-E5B660896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19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75D1F6FD-1D8C-E4F4-FFF6-97EDCFAC3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02D29618-D140-8C11-480B-603688513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82EA754C-BE64-0862-39C5-674FAC6E4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35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FB8D885D-456F-74DB-DD4B-F19F8564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7D3A4059-45A3-5CC8-D510-CF262A5EE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21FA04D0-2FB6-22A9-792C-DCF2B6D69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48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F7242402-CBA4-CA16-9FDA-23C48A6E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156CD673-007C-EC9A-3EA0-0E80E798BF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737140D1-E9C5-A4D0-3E33-5AB1ED142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7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9F843B22-EEA9-7391-7794-5BF17C55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BED1C2C0-40F7-953D-0838-D021A1C9F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0940BD93-2EA5-800A-98E8-E9A9779A3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426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BB46A6A8-5A57-E29B-A049-9E503F48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E52D646E-93F6-082C-8661-6D36FE1D0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E5E91511-5C2E-DDCB-3D56-7A4EC5F53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5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36BDE1E5-369A-3D32-56CF-2149AF45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FDFC843E-568F-0147-578F-FEF50023CF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5F0E6BA9-40E5-1A4F-327D-4D2782752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6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BF658D7A-8177-8BB6-C43D-BCBA3BA5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D1E90E43-5D37-3527-4B1D-D6EB7C460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0DEAB06C-0190-90C6-F976-3DA959409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4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7442342E-EDFC-3A1A-43AF-B793A019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477E89DD-6B1C-6620-21C5-78DD49291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DDFDC1B0-BF3B-F44B-B915-A12775A52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D1890D4-7372-F6C5-651C-89525E12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8640DD5C-F17E-FB64-204F-9D32F826E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5621C7F9-2FA2-ABAC-A4AF-74BC23188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7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55CDD758-1293-E262-1FA3-5E58E87B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0B8C501D-F2D7-F673-04C8-4399162AE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BEBF228B-6072-7DFA-1377-A5D5E6571C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08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8F738F5-D3B0-CAD7-6209-86CB40E5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DB4E1379-9C0F-FADF-78C2-9C34C2029A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FC8C410A-0FD1-0E89-DB91-2EE2A48510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37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0A4647-FF00-C40C-4D75-8202685D4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F56AD-00AD-27D8-B183-1F060165E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9B2B7-1CD7-378A-3839-C797CBD0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2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ov.com/tutorials/java-concurrency/producer-consumer.html#:~:text=The%20producer%20consumer%20pattern%20is,that%20needs%20to%20be%20done.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collection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>
          <a:extLst>
            <a:ext uri="{FF2B5EF4-FFF2-40B4-BE49-F238E27FC236}">
              <a16:creationId xmlns:a16="http://schemas.microsoft.com/office/drawing/2014/main" id="{4F9802A0-3AD0-2E0E-D76D-3EAAA194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CB7E019D-75FE-DBCF-E5DA-E8560C9C68B3}"/>
              </a:ext>
            </a:extLst>
          </p:cNvPr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1AE2152D-8749-5639-F8AF-7EBFE5EEC23F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A50DDE5A-DDF2-D62D-C186-BD672155B8BA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C22476AF-D0AB-E6C0-F343-7C68C50897BA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D4C80DF5-DA31-5CD4-CBF7-1EA0B6D73670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2" name="Google Shape;1432;p35">
            <a:extLst>
              <a:ext uri="{FF2B5EF4-FFF2-40B4-BE49-F238E27FC236}">
                <a16:creationId xmlns:a16="http://schemas.microsoft.com/office/drawing/2014/main" id="{69DF6C1E-C5DF-3953-5114-7D3C522E32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2498" y="12508"/>
            <a:ext cx="6974700" cy="2456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>کارگاه برنامه نویسی پیشرفته</a:t>
            </a:r>
            <a:br>
              <a:rPr lang="fa-IR" dirty="0">
                <a:solidFill>
                  <a:srgbClr val="D9A115"/>
                </a:solidFill>
                <a:cs typeface="B Roya" panose="00000400000000000000" pitchFamily="2" charset="-78"/>
              </a:rPr>
            </a:br>
            <a:r>
              <a:rPr lang="fa-IR" sz="2000" b="0" dirty="0">
                <a:solidFill>
                  <a:srgbClr val="C39113"/>
                </a:solidFill>
                <a:cs typeface="B Zar" panose="00000400000000000000" pitchFamily="2" charset="-78"/>
              </a:rPr>
              <a:t>دستورکار 9</a:t>
            </a:r>
            <a:r>
              <a:rPr lang="fa-IR" b="0" dirty="0">
                <a:solidFill>
                  <a:srgbClr val="EDA333"/>
                </a:solidFill>
                <a:cs typeface="B Zar" panose="00000400000000000000" pitchFamily="2" charset="-78"/>
              </a:rPr>
              <a:t> </a:t>
            </a:r>
            <a:endParaRPr b="0" dirty="0">
              <a:solidFill>
                <a:srgbClr val="EDA333"/>
              </a:solidFill>
              <a:cs typeface="B Zar" panose="00000400000000000000" pitchFamily="2" charset="-78"/>
            </a:endParaRPr>
          </a:p>
        </p:txBody>
      </p:sp>
      <p:grpSp>
        <p:nvGrpSpPr>
          <p:cNvPr id="1438" name="Google Shape;1438;p35">
            <a:extLst>
              <a:ext uri="{FF2B5EF4-FFF2-40B4-BE49-F238E27FC236}">
                <a16:creationId xmlns:a16="http://schemas.microsoft.com/office/drawing/2014/main" id="{8D234594-262E-A35A-2633-99D71A377B37}"/>
              </a:ext>
            </a:extLst>
          </p:cNvPr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>
              <a:extLst>
                <a:ext uri="{FF2B5EF4-FFF2-40B4-BE49-F238E27FC236}">
                  <a16:creationId xmlns:a16="http://schemas.microsoft.com/office/drawing/2014/main" id="{EAB8B7A6-CEA7-A71C-5C67-8E856C6A8E8E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>
              <a:extLst>
                <a:ext uri="{FF2B5EF4-FFF2-40B4-BE49-F238E27FC236}">
                  <a16:creationId xmlns:a16="http://schemas.microsoft.com/office/drawing/2014/main" id="{95B33CD5-4490-20C6-A383-8E52FAFF7C6F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>
              <a:extLst>
                <a:ext uri="{FF2B5EF4-FFF2-40B4-BE49-F238E27FC236}">
                  <a16:creationId xmlns:a16="http://schemas.microsoft.com/office/drawing/2014/main" id="{7D8AE23B-72FC-3AB1-68FB-93D7B1A8664D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>
            <a:extLst>
              <a:ext uri="{FF2B5EF4-FFF2-40B4-BE49-F238E27FC236}">
                <a16:creationId xmlns:a16="http://schemas.microsoft.com/office/drawing/2014/main" id="{76681732-C34F-0E6C-E3D8-43E2D0CB942F}"/>
              </a:ext>
            </a:extLst>
          </p:cNvPr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>
              <a:extLst>
                <a:ext uri="{FF2B5EF4-FFF2-40B4-BE49-F238E27FC236}">
                  <a16:creationId xmlns:a16="http://schemas.microsoft.com/office/drawing/2014/main" id="{FCA92E15-2C31-6D60-75EA-62FD6B1E7E7C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>
              <a:extLst>
                <a:ext uri="{FF2B5EF4-FFF2-40B4-BE49-F238E27FC236}">
                  <a16:creationId xmlns:a16="http://schemas.microsoft.com/office/drawing/2014/main" id="{43BBFF8D-A133-80F4-1F4F-7A1530C8E0F7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>
                <a:extLst>
                  <a:ext uri="{FF2B5EF4-FFF2-40B4-BE49-F238E27FC236}">
                    <a16:creationId xmlns:a16="http://schemas.microsoft.com/office/drawing/2014/main" id="{BF4C181E-0273-B2DA-7D72-1CD2D276207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>
                <a:extLst>
                  <a:ext uri="{FF2B5EF4-FFF2-40B4-BE49-F238E27FC236}">
                    <a16:creationId xmlns:a16="http://schemas.microsoft.com/office/drawing/2014/main" id="{5B3E08CA-4F03-9644-EFA6-97F94C9CCC2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>
              <a:extLst>
                <a:ext uri="{FF2B5EF4-FFF2-40B4-BE49-F238E27FC236}">
                  <a16:creationId xmlns:a16="http://schemas.microsoft.com/office/drawing/2014/main" id="{A9E66C7C-9D6B-F7F7-4297-7AEC76A9023A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>
                <a:extLst>
                  <a:ext uri="{FF2B5EF4-FFF2-40B4-BE49-F238E27FC236}">
                    <a16:creationId xmlns:a16="http://schemas.microsoft.com/office/drawing/2014/main" id="{82BBF0A0-1633-8A76-B01C-CE889C89CEC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>
                <a:extLst>
                  <a:ext uri="{FF2B5EF4-FFF2-40B4-BE49-F238E27FC236}">
                    <a16:creationId xmlns:a16="http://schemas.microsoft.com/office/drawing/2014/main" id="{6A2DE375-A685-81B3-FDA8-1AC7002C0B6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>
              <a:extLst>
                <a:ext uri="{FF2B5EF4-FFF2-40B4-BE49-F238E27FC236}">
                  <a16:creationId xmlns:a16="http://schemas.microsoft.com/office/drawing/2014/main" id="{7B149E3E-6509-F573-3A9E-A2B2D96A525A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>
                <a:extLst>
                  <a:ext uri="{FF2B5EF4-FFF2-40B4-BE49-F238E27FC236}">
                    <a16:creationId xmlns:a16="http://schemas.microsoft.com/office/drawing/2014/main" id="{453C2B56-45B6-CB0B-7A18-4692052DBBB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>
                <a:extLst>
                  <a:ext uri="{FF2B5EF4-FFF2-40B4-BE49-F238E27FC236}">
                    <a16:creationId xmlns:a16="http://schemas.microsoft.com/office/drawing/2014/main" id="{D127BD02-8BA8-6597-C2B7-F087FCDED6D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>
              <a:extLst>
                <a:ext uri="{FF2B5EF4-FFF2-40B4-BE49-F238E27FC236}">
                  <a16:creationId xmlns:a16="http://schemas.microsoft.com/office/drawing/2014/main" id="{B86EA034-82D8-F9F7-0B8F-A3F56E466CFB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B244-D7F7-3AD2-A27B-71FC294DD3C2}"/>
              </a:ext>
            </a:extLst>
          </p:cNvPr>
          <p:cNvSpPr/>
          <p:nvPr/>
        </p:nvSpPr>
        <p:spPr>
          <a:xfrm>
            <a:off x="0" y="2603504"/>
            <a:ext cx="9151088" cy="2527488"/>
          </a:xfrm>
          <a:prstGeom prst="rect">
            <a:avLst/>
          </a:prstGeom>
          <a:solidFill>
            <a:srgbClr val="966A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1B873D-2E6B-B857-F8D0-5F758D8FABE3}"/>
              </a:ext>
            </a:extLst>
          </p:cNvPr>
          <p:cNvGrpSpPr/>
          <p:nvPr/>
        </p:nvGrpSpPr>
        <p:grpSpPr>
          <a:xfrm>
            <a:off x="3701377" y="4320486"/>
            <a:ext cx="1741245" cy="621330"/>
            <a:chOff x="9190651" y="3208961"/>
            <a:chExt cx="2402122" cy="844673"/>
          </a:xfrm>
        </p:grpSpPr>
        <p:pic>
          <p:nvPicPr>
            <p:cNvPr id="3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607B8676-7C1D-6856-29C1-34631E94E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A7501B47-D9E5-3FE3-41E1-7B3361AC9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86CAEBE9-51BC-F0B1-B520-E857F3617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C191C0-A050-6885-100C-11D86662452C}"/>
              </a:ext>
            </a:extLst>
          </p:cNvPr>
          <p:cNvSpPr txBox="1"/>
          <p:nvPr/>
        </p:nvSpPr>
        <p:spPr>
          <a:xfrm>
            <a:off x="1773193" y="2930981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800" dirty="0">
                <a:solidFill>
                  <a:schemeClr val="bg1"/>
                </a:solidFill>
                <a:cs typeface="B Nazanin" panose="00000400000000000000" pitchFamily="2" charset="-78"/>
              </a:rPr>
              <a:t>آشنایی با ریسمان</a:t>
            </a: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chemeClr val="bg1"/>
                </a:solidFill>
                <a:cs typeface="B Nazanin" panose="00000400000000000000" pitchFamily="2" charset="-78"/>
              </a:rPr>
              <a:t>ها در جاوا</a:t>
            </a:r>
            <a:endParaRPr lang="en-US" sz="18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1800" dirty="0">
                <a:solidFill>
                  <a:schemeClr val="accent4"/>
                </a:solidFill>
                <a:cs typeface="B Nazanin" panose="00000400000000000000" pitchFamily="2" charset="-78"/>
              </a:rPr>
              <a:t>کار با </a:t>
            </a:r>
            <a:r>
              <a:rPr lang="en-US" sz="1800" dirty="0">
                <a:solidFill>
                  <a:schemeClr val="accent4"/>
                </a:solidFill>
                <a:cs typeface="B Nazanin" panose="00000400000000000000" pitchFamily="2" charset="-78"/>
              </a:rPr>
              <a:t>Executor Service</a:t>
            </a:r>
          </a:p>
          <a:p>
            <a:pPr algn="ctr" rtl="1"/>
            <a:r>
              <a:rPr lang="ar-SA" sz="1800" dirty="0">
                <a:solidFill>
                  <a:schemeClr val="accent4"/>
                </a:solidFill>
                <a:cs typeface="B Nazanin" panose="00000400000000000000" pitchFamily="2" charset="-78"/>
              </a:rPr>
              <a:t>مقایسه روش</a:t>
            </a:r>
            <a:r>
              <a:rPr lang="en-US" sz="1800" dirty="0">
                <a:solidFill>
                  <a:schemeClr val="accent4"/>
                </a:solidFill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chemeClr val="accent4"/>
                </a:solidFill>
                <a:cs typeface="B Nazanin" panose="00000400000000000000" pitchFamily="2" charset="-78"/>
              </a:rPr>
              <a:t>ه</a:t>
            </a:r>
            <a:r>
              <a:rPr lang="fa-IR" sz="1800" dirty="0">
                <a:solidFill>
                  <a:schemeClr val="accent4"/>
                </a:solidFill>
                <a:cs typeface="B Nazanin" panose="00000400000000000000" pitchFamily="2" charset="-78"/>
              </a:rPr>
              <a:t>ا</a:t>
            </a:r>
            <a:r>
              <a:rPr lang="ar-SA" sz="1800" dirty="0">
                <a:solidFill>
                  <a:schemeClr val="accent4"/>
                </a:solidFill>
                <a:cs typeface="B Nazanin" panose="00000400000000000000" pitchFamily="2" charset="-78"/>
              </a:rPr>
              <a:t>ی ساخت </a:t>
            </a:r>
            <a:r>
              <a:rPr lang="en-US" sz="1800" dirty="0">
                <a:solidFill>
                  <a:schemeClr val="accent4"/>
                </a:solidFill>
                <a:cs typeface="B Nazanin" panose="00000400000000000000" pitchFamily="2" charset="-78"/>
              </a:rPr>
              <a:t>thread</a:t>
            </a:r>
          </a:p>
          <a:p>
            <a:pPr algn="ctr" rtl="1"/>
            <a:r>
              <a:rPr lang="fa-IR" sz="1800" dirty="0">
                <a:solidFill>
                  <a:schemeClr val="accent4"/>
                </a:solidFill>
                <a:cs typeface="B Nazanin" panose="00000400000000000000" pitchFamily="2" charset="-78"/>
              </a:rPr>
              <a:t> </a:t>
            </a:r>
            <a:r>
              <a:rPr lang="ar-SA" sz="1800" dirty="0">
                <a:solidFill>
                  <a:schemeClr val="accent4"/>
                </a:solidFill>
                <a:cs typeface="B Nazanin" panose="00000400000000000000" pitchFamily="2" charset="-78"/>
              </a:rPr>
              <a:t>حل مشکل همزمانی</a:t>
            </a:r>
            <a:endParaRPr lang="en-US" sz="1800" dirty="0">
              <a:solidFill>
                <a:schemeClr val="accent4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20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8A211ED7-3B88-A764-95FE-CDD48B67F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817A902F-9A13-E72B-318F-3F7136D0E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189300"/>
            <a:ext cx="7411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ExecutorService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7" name="Google Shape;1735;p43">
            <a:extLst>
              <a:ext uri="{FF2B5EF4-FFF2-40B4-BE49-F238E27FC236}">
                <a16:creationId xmlns:a16="http://schemas.microsoft.com/office/drawing/2014/main" id="{C538FA4E-BFD6-29B0-17E4-2E5FBE250798}"/>
              </a:ext>
            </a:extLst>
          </p:cNvPr>
          <p:cNvSpPr txBox="1">
            <a:spLocks/>
          </p:cNvSpPr>
          <p:nvPr/>
        </p:nvSpPr>
        <p:spPr>
          <a:xfrm>
            <a:off x="913392" y="900477"/>
            <a:ext cx="7678187" cy="101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مدیریت ریسمان ها، از جمله </a:t>
            </a:r>
            <a:r>
              <a:rPr lang="en-US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start/terminate</a:t>
            </a:r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کردن هر یک، میتواند چالش بزرگی در روند نرم افزار ما باشد.یکی از راه حل های جاوا برای حل این مشکل، استفاده از اینترفیس </a:t>
            </a:r>
            <a:r>
              <a:rPr lang="en-US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Executor Service</a:t>
            </a:r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 است. </a:t>
            </a:r>
          </a:p>
          <a:p>
            <a:pPr algn="r" rtl="1"/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این اینترفیس، تعدادی تسک به صورت </a:t>
            </a:r>
            <a:r>
              <a:rPr lang="en-US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Runnable، </a:t>
            </a:r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دریافت کرده و آنها را در مجموعه</a:t>
            </a:r>
            <a:r>
              <a:rPr lang="en-US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ای به نام استخر ریسمان نگهداری میکند تا هر یک را به مطمئن ترین روش اجرا کند.</a:t>
            </a:r>
          </a:p>
          <a:p>
            <a:pPr algn="r" rtl="1"/>
            <a:endParaRPr lang="fa-IR" sz="2000" b="0" dirty="0">
              <a:solidFill>
                <a:schemeClr val="tx1"/>
              </a:solidFill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کلاس </a:t>
            </a:r>
            <a:r>
              <a:rPr lang="en-US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Executors</a:t>
            </a:r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برای ساخت تردپول، راه ها و فکتوری متدهای  مختلفی ارائه میدهد.</a:t>
            </a:r>
          </a:p>
          <a:p>
            <a:pPr algn="r" rtl="1"/>
            <a:r>
              <a:rPr lang="fa-IR" sz="2000" b="0" dirty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برای مثال:</a:t>
            </a:r>
            <a:endParaRPr lang="en-US" sz="2000" b="0" dirty="0">
              <a:solidFill>
                <a:schemeClr val="tx1"/>
              </a:solidFill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71FA1-53CE-EF51-E98C-F7AE192C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2" y="3281256"/>
            <a:ext cx="4675908" cy="6001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executorService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Executors.newCachedThreadPool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Creates a thread pool that creates new threads as needed,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but will reuse previously constructed threads when they are available. */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CEA84-3519-D64B-CFAD-9BB1145A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2" y="4040745"/>
            <a:ext cx="4675909" cy="6001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executorService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Executors.newFixedThreadPool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Creates a thread pool that reuses a fixed number of threads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(10 threads in this example) */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64E32EDF-D1DB-F291-2803-0BF8ECE03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B255442D-A918-A713-523C-DAA839580B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6543" y="329920"/>
            <a:ext cx="7650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نحوه استفاده از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ExecutorService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0DC01-C76B-82D1-90BA-1CC531D057E7}"/>
              </a:ext>
            </a:extLst>
          </p:cNvPr>
          <p:cNvSpPr txBox="1"/>
          <p:nvPr/>
        </p:nvSpPr>
        <p:spPr>
          <a:xfrm>
            <a:off x="879764" y="1065847"/>
            <a:ext cx="7618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یک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Runnable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یا کلاس برای اجرای تسک ها ساخته و در آن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Runnable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را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implement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کنید توجه داشته باشید که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extend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کردن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Thread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در این حالت ممکن نیست.</a:t>
            </a: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حال، چند شیء از این کلاس ساخته تا </a:t>
            </a:r>
            <a:r>
              <a:rPr lang="en-US" sz="20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ExecutorService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آنها را اجرا کند:</a:t>
            </a:r>
          </a:p>
          <a:p>
            <a:pPr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b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</a:br>
            <a:endParaRPr lang="en-GB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95832-3BB7-EDFE-8E03-020FA447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64" y="2310140"/>
            <a:ext cx="2618509" cy="2616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255E8F-30E8-31ED-3B14-33D9A598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64" y="2800380"/>
            <a:ext cx="4294910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task1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task2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task3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executorService2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newCachedThreadPool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executorService.execute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(task1);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executorService.execute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(task2);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executorService.execute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(task3);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035B2E0E-990E-EDF0-0567-F4075229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40662F1B-2D3D-B139-4B2A-9D3673B3B33C}"/>
              </a:ext>
            </a:extLst>
          </p:cNvPr>
          <p:cNvSpPr txBox="1">
            <a:spLocks/>
          </p:cNvSpPr>
          <p:nvPr/>
        </p:nvSpPr>
        <p:spPr>
          <a:xfrm>
            <a:off x="1046774" y="189300"/>
            <a:ext cx="75729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فواید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ExecutorService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تردپول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181F6-FF4E-7F07-6DAB-48E242E68469}"/>
              </a:ext>
            </a:extLst>
          </p:cNvPr>
          <p:cNvSpPr txBox="1"/>
          <p:nvPr/>
        </p:nvSpPr>
        <p:spPr>
          <a:xfrm>
            <a:off x="978695" y="1143287"/>
            <a:ext cx="7641050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• در ساختن ریسمان برای اجرای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Runnable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ها، کارایی و سرعت برنامه بالاتر میرود.</a:t>
            </a:r>
          </a:p>
          <a:p>
            <a:pPr algn="r" rtl="1">
              <a:lnSpc>
                <a:spcPts val="3500"/>
              </a:lnSpc>
            </a:pP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• کنترل تمام تسک هایی که موازی پیش می‌روند، آسانتر خواهد بود .</a:t>
            </a:r>
          </a:p>
          <a:p>
            <a:pPr algn="r" rtl="1">
              <a:lnSpc>
                <a:spcPts val="3500"/>
              </a:lnSpc>
            </a:pPr>
            <a:endParaRPr lang="fa-IR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در این صورت، برنامه نویس تسک های برنامه را مشخص کرده و مکانیزم اجرا شدن آن ها توسط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ExecutorService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تعیین میشود.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98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4A9B6A35-F129-DA3C-BA2D-A8A26794C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C9BAF382-CF02-B5FF-4FE6-DDAB71BAD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18" y="189300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مقایسه روش های ساخت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Thread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F0373-A1F7-C3DD-93A2-1E937E03160D}"/>
              </a:ext>
            </a:extLst>
          </p:cNvPr>
          <p:cNvSpPr txBox="1"/>
          <p:nvPr/>
        </p:nvSpPr>
        <p:spPr>
          <a:xfrm>
            <a:off x="856811" y="943899"/>
            <a:ext cx="7485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1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(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کلاسی که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Runnable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را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implement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کند، نماینده تسک هایی خواهد بود که نیاز به اجرا شدن در ریسمان مجزا دارند.</a:t>
            </a: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2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(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بیشترین استفاده فعلی ما از ریسمان‌ها، متد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run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و محتویات آن است و در این مواقع (که نیازی به اورراید کردن دیگر متدهای کلاس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Thread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نیست) استفاده از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Runnable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گزینه مناسب‌تری است. در این صورت میتوان به روش های زیر از آن استفاده کرد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پاس دادن آن به یک نمونه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(instance)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از کلاس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Thread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اجرا شدن توسط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Executor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هنگام استفاده از </a:t>
            </a:r>
            <a:r>
              <a:rPr lang="en-US" sz="20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ExecutorService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اجرا کردن تسک های آن در یک برنامه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single threaded</a:t>
            </a: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۳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(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همانطور که میدانید، در جاوا ارث‌بری چندگانه ممکن نیست. در نتیجه، اگر کلاس مورد نظرتان، کلاس دیگری را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extend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کند، دیگر قادر به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extend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کردن کلاس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Thread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نخواهید بود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794E0-3A08-1247-0D75-3B8D84F29764}"/>
              </a:ext>
            </a:extLst>
          </p:cNvPr>
          <p:cNvSpPr txBox="1"/>
          <p:nvPr/>
        </p:nvSpPr>
        <p:spPr>
          <a:xfrm>
            <a:off x="565590" y="690945"/>
            <a:ext cx="7721599" cy="50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  <a:buClr>
                <a:schemeClr val="tx1">
                  <a:lumMod val="90000"/>
                  <a:lumOff val="10000"/>
                </a:schemeClr>
              </a:buClr>
              <a:buSzPct val="90000"/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 این قسمت میخواهیم 2 روش اصلی ساخت ریسمان را مقایسه کنیم :</a:t>
            </a:r>
          </a:p>
        </p:txBody>
      </p:sp>
    </p:spTree>
    <p:extLst>
      <p:ext uri="{BB962C8B-B14F-4D97-AF65-F5344CB8AC3E}">
        <p14:creationId xmlns:p14="http://schemas.microsoft.com/office/powerpoint/2010/main" val="20269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E299B3BB-0C5B-F5B8-ADB7-425E4C26B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D63214E7-1C8F-F76A-3E6A-93AA9FC0D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327374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producer consumer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185C4-DEBA-6D84-F519-E925F32FF091}"/>
              </a:ext>
            </a:extLst>
          </p:cNvPr>
          <p:cNvSpPr txBox="1"/>
          <p:nvPr/>
        </p:nvSpPr>
        <p:spPr>
          <a:xfrm>
            <a:off x="824345" y="1051901"/>
            <a:ext cx="7544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ما تاکنون با برنامه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نویسی چند ریسمانی آشنا شدیم اما در این نوع برنامه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نویسی مشکلی که امکان دارد رخ دهد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درباره اطلاعات مشترک است که ریسمان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 برای عملکرد خود به پردازش آنها نیازمند هستند. در ادامه به مثالی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این باره میپردازیم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:</a:t>
            </a:r>
          </a:p>
          <a:p>
            <a:pPr algn="r"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آقای یعقوب مسئول پخت پیتزا در سلف دانشگاه هست و پیتزاهای تولید شده را روی پیشخوان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میگذارد تا جویی تریبیانی که دانشجوی مورد علاقه اوست، آنها را بطور رایگان میل کند!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حالا فرض کنید این دو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نفر از یک شمارنده استفاده کنند تا تعداد پیتزاهای باقی مانده را به هم اعلام کنند. حال اگر شمارنده به اشتباه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دچار تغییر شود، امکان دارد که پیتزاها از ظرفیت پیشخوان بیشتر شوند و یا اینکه دانشجوی ما بخواهد پیتزا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بخورد در حالیکه هیچ پیتزایی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روی پیشخوان نباشد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.</a:t>
            </a: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69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04E88F24-C196-18F6-86C0-B83235674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BF156D9F-9292-2A73-4A46-53795AB0A8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189300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مسئله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producer consumer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9091-B1C3-95D3-3DC3-FB9B2F6AC7E6}"/>
              </a:ext>
            </a:extLst>
          </p:cNvPr>
          <p:cNvSpPr txBox="1"/>
          <p:nvPr/>
        </p:nvSpPr>
        <p:spPr>
          <a:xfrm>
            <a:off x="1046774" y="762000"/>
            <a:ext cx="732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 این مسئله، تولیدکننده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 داده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هایی را تولید میکنند و در یک صف قرار میدهند، سپس مصرف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کنندگان آنها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را از صف گرفته و مصرف میکنند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.</a:t>
            </a: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FC0CF-8F8F-FA70-1272-E13842651036}"/>
              </a:ext>
            </a:extLst>
          </p:cNvPr>
          <p:cNvSpPr txBox="1"/>
          <p:nvPr/>
        </p:nvSpPr>
        <p:spPr>
          <a:xfrm>
            <a:off x="612247" y="3119360"/>
            <a:ext cx="77570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به عنوان مثال اداره‌ای را فرض کنید که در آن، پرونده‌ های مختلف ابتدا بررسی می‌شوند تا مشکل آنها پیدا شود و سپس کارمندان از دسته پرونده‌های بررسی شده، تعدادی از آنها را برای حل مشکل انتخاب کرده و به هر یک رسیدگی می‌کنند. این کار باعث می‌شود تا بررسی پرونده‌ها به دو قسمت تقسیم شده و هر قسمت توسط افراد مختلف و نه به صورت تکی، انجام شود. در نتیجه، روند‌کاری سریعتر خواهد بود.</a:t>
            </a:r>
          </a:p>
        </p:txBody>
      </p:sp>
      <p:pic>
        <p:nvPicPr>
          <p:cNvPr id="2" name="Picture 1" descr="A blue and orange line with black text&#10;&#10;AI-generated content may be incorrect.">
            <a:extLst>
              <a:ext uri="{FF2B5EF4-FFF2-40B4-BE49-F238E27FC236}">
                <a16:creationId xmlns:a16="http://schemas.microsoft.com/office/drawing/2014/main" id="{50BCA425-6B57-BE18-FCDE-A27D6A64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40" y="1536050"/>
            <a:ext cx="5097141" cy="14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7ED3EEDB-2624-9185-7A1B-9E70B0E3E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4F087433-E570-FC97-E481-F2C9FC98E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348627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مسئله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producer consumer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C1548-BA72-1587-F554-2AE29165CA32}"/>
              </a:ext>
            </a:extLst>
          </p:cNvPr>
          <p:cNvSpPr txBox="1"/>
          <p:nvPr/>
        </p:nvSpPr>
        <p:spPr>
          <a:xfrm>
            <a:off x="1572491" y="1397136"/>
            <a:ext cx="679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برای مطالعه بیشتر می‌توانید به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  <a:hlinkClick r:id="rId3"/>
              </a:rPr>
              <a:t>لینک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مراجعه کنید.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6DD3A-30D2-3839-9C0F-35C26DAC1E83}"/>
              </a:ext>
            </a:extLst>
          </p:cNvPr>
          <p:cNvSpPr txBox="1"/>
          <p:nvPr/>
        </p:nvSpPr>
        <p:spPr>
          <a:xfrm>
            <a:off x="1233055" y="2218048"/>
            <a:ext cx="7136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امکان دارد یک داده به طور همزمان توسط چند مصرف کننده دچار تغییر شود و در نتایج عملیات اشکال به وجود آید؛ یا طبق مثال زده شده ، یک پرونده به طور همزمان توسط چند کارمند بررسی شود که در این صورت امکان دارد چند نتیجه مختلف به وجود بیاید، که مطلوب ما نیست. </a:t>
            </a:r>
          </a:p>
        </p:txBody>
      </p:sp>
    </p:spTree>
    <p:extLst>
      <p:ext uri="{BB962C8B-B14F-4D97-AF65-F5344CB8AC3E}">
        <p14:creationId xmlns:p14="http://schemas.microsoft.com/office/powerpoint/2010/main" val="40650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A4AA559F-9DD6-0F74-8B81-70FE856E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938D7EA3-916D-A8BF-5FCE-9DAF048A9675}"/>
              </a:ext>
            </a:extLst>
          </p:cNvPr>
          <p:cNvSpPr txBox="1">
            <a:spLocks/>
          </p:cNvSpPr>
          <p:nvPr/>
        </p:nvSpPr>
        <p:spPr>
          <a:xfrm>
            <a:off x="1039630" y="189300"/>
            <a:ext cx="75729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حل مشکل همزمانی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97E5E-0523-0035-D249-E7FCDE715AF2}"/>
              </a:ext>
            </a:extLst>
          </p:cNvPr>
          <p:cNvSpPr txBox="1"/>
          <p:nvPr/>
        </p:nvSpPr>
        <p:spPr>
          <a:xfrm>
            <a:off x="875300" y="894585"/>
            <a:ext cx="7393400" cy="305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ar-SA" sz="2000" b="0" i="0" dirty="0">
                <a:solidFill>
                  <a:srgbClr val="2B2B2B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برای حل مشکل مطرح شده در قسمت قبل، جاوا راهکارهای مختلفی دارد که آنها را با</a:t>
            </a:r>
            <a:r>
              <a:rPr lang="fa-IR" sz="2000" b="0" i="0" dirty="0">
                <a:solidFill>
                  <a:srgbClr val="2B2B2B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2B2B2B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هم بررسی م</a:t>
            </a:r>
            <a:r>
              <a:rPr lang="fa-IR" sz="2000" dirty="0">
                <a:solidFill>
                  <a:srgbClr val="2B2B2B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ی</a:t>
            </a:r>
            <a:r>
              <a:rPr lang="ar-SA" sz="2000" b="0" i="0" dirty="0">
                <a:solidFill>
                  <a:srgbClr val="2B2B2B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کنیم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lnSpc>
                <a:spcPts val="3500"/>
              </a:lnSpc>
            </a:pPr>
            <a:endParaRPr lang="fa-IR" sz="2000" b="0" i="0" dirty="0">
              <a:solidFill>
                <a:srgbClr val="2B2B2B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</a:rPr>
              <a:t> </a:t>
            </a:r>
            <a:r>
              <a:rPr lang="en-US" sz="20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</a:rPr>
              <a:t>Synchronized</a:t>
            </a:r>
            <a:r>
              <a:rPr lang="en-US" sz="20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Method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اگر در نوشتن یک متد از کلمه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synchronized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استفاده شود ، تمامی کدهای داخل آن، در یک زمان تنها توسط یک ریسمان اجرا میشود و متد مربوطه تا پایان اجرا، قفل خواهد ماند.</a:t>
            </a:r>
            <a:b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</a:b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53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E4D1C253-76E5-3570-FC90-E476341A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3C82C634-66BE-1A7D-DECC-9B82D6DAF815}"/>
              </a:ext>
            </a:extLst>
          </p:cNvPr>
          <p:cNvSpPr txBox="1">
            <a:spLocks/>
          </p:cNvSpPr>
          <p:nvPr/>
        </p:nvSpPr>
        <p:spPr>
          <a:xfrm>
            <a:off x="1039630" y="189300"/>
            <a:ext cx="75729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حل مشکل همزمانی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DDD2C-F0CF-0619-8983-C152DEB5A54D}"/>
              </a:ext>
            </a:extLst>
          </p:cNvPr>
          <p:cNvSpPr txBox="1"/>
          <p:nvPr/>
        </p:nvSpPr>
        <p:spPr>
          <a:xfrm>
            <a:off x="323056" y="833753"/>
            <a:ext cx="8289544" cy="364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</a:rPr>
              <a:t> </a:t>
            </a:r>
            <a:r>
              <a:rPr lang="en-US" sz="20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</a:rPr>
              <a:t>Synchronized</a:t>
            </a:r>
            <a:r>
              <a:rPr lang="en-US" sz="20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Blocks </a:t>
            </a:r>
            <a:endParaRPr lang="fa-IR" sz="2000" b="1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 این روش با استفاده از کلمه کلیدی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synchronized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و دادن یک شیء به آن، تمامی دستورات داخل بلوک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synchronized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با شیء یکسان داده شده ، تنها توسط یک ریسمان انجام میشود و تا وقتی که ریسمان وارد شده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 این بلوک از آن خارج نشود، هیچ ریسمان دیگری وارد این بلوک نخواهد شد.</a:t>
            </a: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نکته: اگر کلمه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this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به بلوک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synchronized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پاس داده شود ، تمامی بلوک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synchronized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شده در این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لاس با کلمه کلیدی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this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تنها توسط یک ریسمان در یک زمان میتواند اجرا شود. حتی اگر بلوک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 در متدهای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جداگانه باشند.</a:t>
            </a:r>
            <a:b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</a:b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40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702696A-1AAD-52F9-3D3B-F7E3F0816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309D7ECA-C916-1497-19D9-53ED12569327}"/>
              </a:ext>
            </a:extLst>
          </p:cNvPr>
          <p:cNvSpPr txBox="1">
            <a:spLocks/>
          </p:cNvSpPr>
          <p:nvPr/>
        </p:nvSpPr>
        <p:spPr>
          <a:xfrm>
            <a:off x="1046774" y="189300"/>
            <a:ext cx="75729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حل مشکل همزمانی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2744F-56BC-688F-6009-22B4650D1BEA}"/>
              </a:ext>
            </a:extLst>
          </p:cNvPr>
          <p:cNvSpPr txBox="1"/>
          <p:nvPr/>
        </p:nvSpPr>
        <p:spPr>
          <a:xfrm>
            <a:off x="330200" y="762000"/>
            <a:ext cx="8289544" cy="364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434343"/>
                </a:solidFill>
                <a:latin typeface="Gill Sans MT" panose="020B0502020104020203" pitchFamily="34" charset="0"/>
              </a:rPr>
              <a:t>Synchronized Wrappers</a:t>
            </a: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تا کنون در جاوا با ک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ال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کشن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هایی آشنا شدید که امکان استفاده بطور همزمان توسط چند ریسمان را ندارند.</a:t>
            </a: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 جاوا تعدادی کالکشن  وجود دارد که در یک زمان تنها توسط یک ریسمان قابل استفاده هستند. ولی این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ال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کشن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 معایبی را به دنبال دارند؛ به عنوان مثال امکان استفاده از ایتریتور  را ندارند؛ زیرا ممکن است باعث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ایجاد مشکل در حالت همزمانی شود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.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9E691-2239-7A14-B479-66106A09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7" y="3142744"/>
            <a:ext cx="6955250" cy="13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1046774" y="390190"/>
            <a:ext cx="7386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مقدمه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endParaRPr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AFE4A-ACBE-9146-46CF-C761A254B4EC}"/>
              </a:ext>
            </a:extLst>
          </p:cNvPr>
          <p:cNvSpPr txBox="1"/>
          <p:nvPr/>
        </p:nvSpPr>
        <p:spPr>
          <a:xfrm>
            <a:off x="621792" y="1204581"/>
            <a:ext cx="7811007" cy="185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برنامه هایی که تا این جا می نوشتیم، به صورت ترتیبی (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sequential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)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اجرا می شدند یعنی دستورات یکی پس از دیگری اجرا می شدند.</a:t>
            </a:r>
          </a:p>
          <a:p>
            <a:pPr algn="r" rtl="1">
              <a:lnSpc>
                <a:spcPts val="3500"/>
              </a:lnSpc>
            </a:pP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اما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همانطور که میدانید در پروژه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‌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های بزرگ، وظایف متعددی باید به طور همزمان اجرا شوند. یکی از راه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‌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حل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های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این چالش، چند ریسمانی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است. </a:t>
            </a:r>
            <a:endParaRPr lang="en-GB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61D0AB8C-22AC-BF55-4197-05B3A0C95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4D8C2740-B840-9311-45F4-3028D5294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243174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حل مشکل همزمانی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4B5BA-83E0-DF12-7820-91678486245C}"/>
              </a:ext>
            </a:extLst>
          </p:cNvPr>
          <p:cNvSpPr txBox="1"/>
          <p:nvPr/>
        </p:nvSpPr>
        <p:spPr>
          <a:xfrm>
            <a:off x="1119510" y="1148416"/>
            <a:ext cx="7357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پکیج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b="1" dirty="0" err="1">
                <a:latin typeface="Gill Sans MT" panose="020B0502020104020203" pitchFamily="34" charset="0"/>
                <a:cs typeface="B Nazanin" panose="00000400000000000000" pitchFamily="2" charset="-78"/>
              </a:rPr>
              <a:t>java.util.concurrent</a:t>
            </a:r>
            <a:endParaRPr lang="fa-IR" sz="2000" b="1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در این پکیج نیز، تعدادی از کالکشنهای مناسب برای همزمانی وجود داشته که کاربردهای خاص خود را دارند.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برای مطالعه بیشتر میتوانید به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  <a:hlinkClick r:id="rId3"/>
              </a:rPr>
              <a:t>لینک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  <a:hlinkClick r:id="rId3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مراجعه کنید.</a:t>
            </a:r>
            <a:endParaRPr lang="fa-IR" sz="19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endParaRPr lang="ar-SA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6CF2-6195-B5F5-F543-1AA12C6DE47A}"/>
              </a:ext>
            </a:extLst>
          </p:cNvPr>
          <p:cNvSpPr txBox="1"/>
          <p:nvPr/>
        </p:nvSpPr>
        <p:spPr>
          <a:xfrm>
            <a:off x="1119510" y="2095738"/>
            <a:ext cx="75033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BlockingQueue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LinkedBlockingQueue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ConcurrentMap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ConcurrentHashMap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ConcurrentLinkedQueue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CoppyOnWriteArraySet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rtl="1"/>
            <a:r>
              <a:rPr lang="en-US" sz="1800" dirty="0">
                <a:latin typeface="Gill Sans MT" panose="020B0502020104020203" pitchFamily="34" charset="0"/>
                <a:cs typeface="B Nazanin" panose="00000400000000000000" pitchFamily="2" charset="-78"/>
              </a:rPr>
              <a:t>- </a:t>
            </a:r>
            <a:r>
              <a:rPr lang="en-US" sz="18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CopyOnWriteArrayList</a:t>
            </a:r>
            <a:endParaRPr lang="en-US" sz="18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17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0DAEB001-59E9-85FC-3CF8-E6A2E397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4D896479-9643-3E01-EBC1-28ABE8F8F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189300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انجام دهید: چند ریسمانی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ADBD6-0B1A-7FBF-FE5A-14D7C9A022D1}"/>
              </a:ext>
            </a:extLst>
          </p:cNvPr>
          <p:cNvSpPr txBox="1"/>
          <p:nvPr/>
        </p:nvSpPr>
        <p:spPr>
          <a:xfrm>
            <a:off x="357521" y="859634"/>
            <a:ext cx="8011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در این پروژه به شما 2۰ فایل با فرمت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.txt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داده شده است که در هر یک، تعداد زیادی کلمه هر کدام در یک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خط وجود دارد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.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شما وظیفه دارید که هر کدام از فایل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ها را در یک ریسمان جدا و مخصوص به خود، خط به خط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بخوانید و آنها را آنالیز کنید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و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در نهایت، مشخصه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های زیر را در مورد کل کلمات خوانده شده در تمام فایلها را درکنسول نشان دهید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:</a:t>
            </a:r>
            <a:endParaRPr lang="ar-SA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• تعداد کل کلمات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)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بدون تکرار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(</a:t>
            </a:r>
            <a:endParaRPr lang="ar-SA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• طولانی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ترین کلمه و مقدار طول آن</a:t>
            </a:r>
          </a:p>
          <a:p>
            <a:pPr algn="r" rtl="1"/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• کوتاه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ترین کلمه و مقدار طول آن</a:t>
            </a:r>
          </a:p>
          <a:p>
            <a:pPr algn="r" rtl="1"/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• میانگین طول تمام کلمات در تمام فایل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ها</a:t>
            </a:r>
            <a:endParaRPr lang="en-US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توجه داشته باشید که برنامه شما باید از نوع چند ریسمانی باشد.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برای نشان دادن مشخصه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 بالا، می توانید یک منو طراحی کنید یا وقتی که محاسبات برنامه تمام شد، مولفه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بالا را با برچسب مربوط، در کنسول چاپ کنید.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87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67B4982-6350-5365-6586-E88131DB1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49D785FD-A018-4EC6-AD28-F5BEEB98B850}"/>
              </a:ext>
            </a:extLst>
          </p:cNvPr>
          <p:cNvSpPr txBox="1">
            <a:spLocks/>
          </p:cNvSpPr>
          <p:nvPr/>
        </p:nvSpPr>
        <p:spPr>
          <a:xfrm>
            <a:off x="1046774" y="189300"/>
            <a:ext cx="74754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 multi-processing / multi-thread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8F2B-9959-A709-6D41-A6E86A5BF706}"/>
              </a:ext>
            </a:extLst>
          </p:cNvPr>
          <p:cNvSpPr txBox="1"/>
          <p:nvPr/>
        </p:nvSpPr>
        <p:spPr>
          <a:xfrm>
            <a:off x="337344" y="852295"/>
            <a:ext cx="8192007" cy="1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چند</a:t>
            </a:r>
            <a:r>
              <a:rPr lang="en-US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پردازشی :</a:t>
            </a: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یعنی سیستم عامل بتواند چند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«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برنامه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»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را همزمان اجرا کند</a:t>
            </a: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سیستم عامل های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 </a:t>
            </a:r>
            <a:r>
              <a:rPr lang="en-US" sz="20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linux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, windows, ….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این قابلیت را دارند 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595C6-3EF5-D4FC-E952-9DA2466D69B9}"/>
              </a:ext>
            </a:extLst>
          </p:cNvPr>
          <p:cNvSpPr txBox="1"/>
          <p:nvPr/>
        </p:nvSpPr>
        <p:spPr>
          <a:xfrm>
            <a:off x="330199" y="2571750"/>
            <a:ext cx="8192007" cy="230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ar-SA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چند</a:t>
            </a:r>
            <a:r>
              <a:rPr lang="fa-IR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 ریسمانی :</a:t>
            </a: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یعنی یک برنامه بتواند چند بخش را به صورت همزمان اجرا کند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ts val="3500"/>
              </a:lnSpc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به همزمانی در اجرای چند بخش یک برنامه، همروندی (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concurrency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) می گویند.</a:t>
            </a:r>
          </a:p>
          <a:p>
            <a:pPr algn="r" rtl="1">
              <a:lnSpc>
                <a:spcPts val="3500"/>
              </a:lnSpc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مثالً همزمان چند متد را در اجرا داشته باشد.</a:t>
            </a: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80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B3D6EBA0-6E15-B970-6F36-210A269F5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7D0D3BEF-E83E-7B72-DABA-AD851C2B34B6}"/>
              </a:ext>
            </a:extLst>
          </p:cNvPr>
          <p:cNvSpPr txBox="1">
            <a:spLocks/>
          </p:cNvSpPr>
          <p:nvPr/>
        </p:nvSpPr>
        <p:spPr>
          <a:xfrm>
            <a:off x="1046774" y="189300"/>
            <a:ext cx="74754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 concurrency / parallel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865E-2761-1B80-6ECD-CCADCC6A3480}"/>
              </a:ext>
            </a:extLst>
          </p:cNvPr>
          <p:cNvSpPr txBox="1"/>
          <p:nvPr/>
        </p:nvSpPr>
        <p:spPr>
          <a:xfrm>
            <a:off x="4479132" y="888014"/>
            <a:ext cx="4043076" cy="364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fa-IR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همزمانی: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دو دستور واقعاً همزمان با هم در حال اجرا باشند یعنی همزمان که یک پردازنده (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CPU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) یک متد را اجرا می کند، یک پردازنده دیگر متدی دیگر را اجرا کند.</a:t>
            </a:r>
            <a:endParaRPr lang="fa-IR" sz="1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fa-IR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همرندی: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ظاهراً چند بخش همزمان با هم در حال اجرا باشند یعنی چند بخش همزمان در حال پیشرفت هستند ولی لزوماً به صورت موازی اجرا نمی شوند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84507-A69B-A061-F59B-EF5DB628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06" y="1297685"/>
            <a:ext cx="3863969" cy="2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EA845884-0CC1-910C-E002-095B3495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8D8D0B64-7FE5-0DE6-90CB-71E568FD5ECB}"/>
              </a:ext>
            </a:extLst>
          </p:cNvPr>
          <p:cNvSpPr txBox="1">
            <a:spLocks/>
          </p:cNvSpPr>
          <p:nvPr/>
        </p:nvSpPr>
        <p:spPr>
          <a:xfrm>
            <a:off x="1102948" y="189561"/>
            <a:ext cx="73733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ریسمان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ها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در جاوا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(Threads) 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D9901-E62C-D895-AB48-C92754184AD3}"/>
              </a:ext>
            </a:extLst>
          </p:cNvPr>
          <p:cNvSpPr txBox="1"/>
          <p:nvPr/>
        </p:nvSpPr>
        <p:spPr>
          <a:xfrm>
            <a:off x="707232" y="1325789"/>
            <a:ext cx="7869054" cy="230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در زبان جاوا، ریسمان به معنای یک واحد از برنامه است که به طور مجزا از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واحدهای دیگر، وظایف خود را انجام میدهد.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ts val="3500"/>
              </a:lnSpc>
            </a:pP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برنامه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هایی که تا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‌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به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‌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حال به زبان جاوا نوشته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‌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اید، همگی در یک ریسمان واحد به نام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main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اجرا میشدند. برای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ساخت ریسمان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 دیگر در جاوا راه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‌</a:t>
            </a:r>
            <a:r>
              <a:rPr lang="ar-SA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های مختلفی وجود دارد، که به بررسی هر یک میپردازیم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5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B1B02C94-7328-F77D-E89C-9001CFDFE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4DDE8F8E-B436-210D-7F1D-2BD9452D1C72}"/>
              </a:ext>
            </a:extLst>
          </p:cNvPr>
          <p:cNvSpPr txBox="1">
            <a:spLocks/>
          </p:cNvSpPr>
          <p:nvPr/>
        </p:nvSpPr>
        <p:spPr>
          <a:xfrm>
            <a:off x="1102948" y="189561"/>
            <a:ext cx="73733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ریسمان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ها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در جاوا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(Threads) 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59CE-BDEC-95FA-A3FB-D7416B304559}"/>
              </a:ext>
            </a:extLst>
          </p:cNvPr>
          <p:cNvSpPr txBox="1"/>
          <p:nvPr/>
        </p:nvSpPr>
        <p:spPr>
          <a:xfrm>
            <a:off x="637473" y="1196694"/>
            <a:ext cx="7869054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fa-IR" sz="2000" b="1" dirty="0">
                <a:latin typeface="Gill Sans MT" panose="020B0502020104020203" pitchFamily="34" charset="0"/>
                <a:cs typeface="B Nazanin" panose="00000400000000000000" pitchFamily="2" charset="-78"/>
              </a:rPr>
              <a:t>۱)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کلاسی ساخته و در آن کلاس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Thread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را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extend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میکنیم :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حال، وظایف این ریسمان را در متد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run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که از کلاس والد بازنویسی شده است تعریف میکنیم:</a:t>
            </a:r>
            <a:endParaRPr lang="en-US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یک نمونه از کلاس بالا بسازید. برای اجرا کردن این ریسمان، متد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start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را صدا میزنیم:</a:t>
            </a:r>
          </a:p>
          <a:p>
            <a:pPr algn="r" rtl="1">
              <a:lnSpc>
                <a:spcPts val="3500"/>
              </a:lnSpc>
            </a:pP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DB9F5B0-CBE6-C85E-EDE0-AD18797D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1" y="1746675"/>
            <a:ext cx="2467678" cy="2616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MyThread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C4A323-062F-A8DD-5816-815EA128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37" y="2585984"/>
            <a:ext cx="2788445" cy="4308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run() {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//declare some tasks he</a:t>
            </a:r>
            <a:r>
              <a:rPr lang="en-US" altLang="en-US" sz="1100" dirty="0">
                <a:solidFill>
                  <a:srgbClr val="7A7E85"/>
                </a:solidFill>
                <a:latin typeface="JetBrains Mono"/>
              </a:rPr>
              <a:t>re</a:t>
            </a:r>
            <a:r>
              <a:rPr lang="en-US" altLang="en-US" sz="1100" dirty="0">
                <a:solidFill>
                  <a:schemeClr val="tx1">
                    <a:lumMod val="25000"/>
                    <a:lumOff val="75000"/>
                  </a:schemeClr>
                </a:solidFill>
                <a:highlight>
                  <a:srgbClr val="000000"/>
                </a:highlight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94F507B-017A-6291-4E34-B97D1E57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1" y="3594570"/>
            <a:ext cx="2525529" cy="4308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MyThread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myThread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MyThread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myThread.start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8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6CAA4418-FC9D-61D5-BCF4-D181CEE12F59}"/>
              </a:ext>
            </a:extLst>
          </p:cNvPr>
          <p:cNvSpPr txBox="1">
            <a:spLocks/>
          </p:cNvSpPr>
          <p:nvPr/>
        </p:nvSpPr>
        <p:spPr>
          <a:xfrm>
            <a:off x="1046774" y="189300"/>
            <a:ext cx="74114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ریسمان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ها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در جاوا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(Threads) 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EB287-B218-6C63-5656-0A29756B1994}"/>
              </a:ext>
            </a:extLst>
          </p:cNvPr>
          <p:cNvSpPr txBox="1"/>
          <p:nvPr/>
        </p:nvSpPr>
        <p:spPr>
          <a:xfrm>
            <a:off x="934425" y="983455"/>
            <a:ext cx="7523774" cy="408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  <a:buSzPct val="84000"/>
            </a:pPr>
            <a:r>
              <a:rPr lang="ar-SA" sz="2000" b="1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2</a:t>
            </a:r>
            <a:r>
              <a:rPr lang="fa-IR" sz="2000" b="1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)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کلاسی که اینترفیس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Runnable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را پیاده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‌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سازی کرده، تعریف میکنیم و متد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Run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را اورراید میکنیم :</a:t>
            </a:r>
            <a:endParaRPr lang="fa-IR" sz="2000" b="0" i="0" dirty="0">
              <a:solidFill>
                <a:srgbClr val="000000"/>
              </a:solidFill>
              <a:effectLst/>
              <a:latin typeface="A Iranian Sans" panose="01000500000000020002" pitchFamily="2" charset="-78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  <a:buSzPct val="84000"/>
            </a:pPr>
            <a:endParaRPr lang="fa-IR" sz="2000" dirty="0">
              <a:latin typeface="A Iranian Sans" panose="01000500000000020002" pitchFamily="2" charset="-78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  <a:buSzPct val="84000"/>
            </a:pPr>
            <a:r>
              <a:rPr lang="ar-SA" sz="2000" dirty="0">
                <a:cs typeface="B Nazanin" panose="00000400000000000000" pitchFamily="2" charset="-78"/>
              </a:rPr>
              <a:t>حال، یک شیء از کلاس فوق ساخته و به کمک آن، یک ریسمان میسازیم تا با صدا زدن متد </a:t>
            </a:r>
            <a:r>
              <a:rPr lang="en-US" sz="2000" dirty="0">
                <a:cs typeface="B Nazanin" panose="00000400000000000000" pitchFamily="2" charset="-78"/>
              </a:rPr>
              <a:t>start ، </a:t>
            </a:r>
            <a:r>
              <a:rPr lang="ar-SA" sz="2000" dirty="0">
                <a:cs typeface="B Nazanin" panose="00000400000000000000" pitchFamily="2" charset="-78"/>
              </a:rPr>
              <a:t>دستورات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متد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run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در یک ریسمان جدید اجرا شوند</a:t>
            </a:r>
            <a:r>
              <a:rPr lang="fa-IR" sz="2000" dirty="0"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ts val="3500"/>
              </a:lnSpc>
              <a:buSzPct val="84000"/>
            </a:pPr>
            <a:endParaRPr lang="fa-IR" sz="2000" dirty="0"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  <a:buSzPct val="84000"/>
            </a:pPr>
            <a:r>
              <a:rPr lang="ar-SA" sz="2000" dirty="0">
                <a:cs typeface="B Nazanin" panose="00000400000000000000" pitchFamily="2" charset="-78"/>
              </a:rPr>
              <a:t>توجه داشته باشید که به دلیل اینکه با استفاده از این روش به مشکل لوزی دیگر برنمیخوریم استفاده از این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روش معمول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تر است.</a:t>
            </a:r>
            <a:br>
              <a:rPr lang="ar-SA" sz="2000" dirty="0">
                <a:cs typeface="B Nazanin" panose="00000400000000000000" pitchFamily="2" charset="-78"/>
              </a:rPr>
            </a:br>
            <a:endParaRPr lang="en-GB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084D90-489C-9F62-243C-680E0A91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585984"/>
            <a:ext cx="3429000" cy="5770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declare some tasks here  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1C4AD80-7A9D-487E-C530-92E153C9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268975"/>
            <a:ext cx="3328987" cy="4154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myThread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MyRunnable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endParaRPr kumimoji="0" lang="fa-IR" altLang="en-US" sz="105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myThread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45765E9A-9146-6713-FF95-A3BA28A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57EB87E4-AF81-5DE1-8A64-4721BC9C841A}"/>
              </a:ext>
            </a:extLst>
          </p:cNvPr>
          <p:cNvSpPr txBox="1">
            <a:spLocks/>
          </p:cNvSpPr>
          <p:nvPr/>
        </p:nvSpPr>
        <p:spPr>
          <a:xfrm>
            <a:off x="1046774" y="189300"/>
            <a:ext cx="74114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ریسمان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ها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در جاوا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 (Threads) 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33E9A-F7C8-EC61-A145-854910FC8AFC}"/>
              </a:ext>
            </a:extLst>
          </p:cNvPr>
          <p:cNvSpPr txBox="1"/>
          <p:nvPr/>
        </p:nvSpPr>
        <p:spPr>
          <a:xfrm>
            <a:off x="934425" y="1197768"/>
            <a:ext cx="7523774" cy="2734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  <a:buSzPct val="84000"/>
            </a:pPr>
            <a:r>
              <a:rPr lang="fa-IR" sz="2000" b="1" dirty="0">
                <a:latin typeface="A Iranian Sans" panose="01000500000000020002" pitchFamily="2" charset="-78"/>
                <a:cs typeface="B Nazanin" panose="00000400000000000000" pitchFamily="2" charset="-78"/>
              </a:rPr>
              <a:t>نکته:</a:t>
            </a:r>
            <a:r>
              <a:rPr lang="fa-IR" sz="2000" b="1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endParaRPr lang="en-US" sz="2000" b="1" i="0" dirty="0">
              <a:solidFill>
                <a:srgbClr val="000000"/>
              </a:solidFill>
              <a:effectLst/>
              <a:latin typeface="A Iranian Sans" panose="01000500000000020002" pitchFamily="2" charset="-78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  <a:buSzPct val="84000"/>
            </a:pP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اگر به طور مستقیم متد</a:t>
            </a:r>
            <a:r>
              <a:rPr lang="en-US" sz="2000" dirty="0">
                <a:cs typeface="B Nazanin" panose="00000400000000000000" pitchFamily="2" charset="-78"/>
              </a:rPr>
              <a:t> run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را صدا بزنیم، تمام عملیات، داخل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main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انجام میشود. ولی با واسطه قرار دادن متد </a:t>
            </a:r>
            <a:r>
              <a:rPr lang="en-US" sz="2000" dirty="0">
                <a:cs typeface="B Nazanin" panose="00000400000000000000" pitchFamily="2" charset="-78"/>
              </a:rPr>
              <a:t>start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،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به این مشکل بر نخورده و یک ریسمان جدید ساخته میشود.</a:t>
            </a:r>
          </a:p>
          <a:p>
            <a:pPr algn="r" rtl="1">
              <a:lnSpc>
                <a:spcPts val="3500"/>
              </a:lnSpc>
              <a:buSzPct val="84000"/>
            </a:pP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متد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start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یک متد خاص در ک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لا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س</a:t>
            </a: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Thread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است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که یک فرایند سطح پایین و سیستمی 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(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ایجاد نخ جدید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)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را اجرا می کند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و در نخ جدید، متد</a:t>
            </a:r>
            <a:r>
              <a:rPr lang="fa-IR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run</a:t>
            </a:r>
            <a:r>
              <a:rPr lang="ar-SA" sz="2000" b="0" i="0" dirty="0">
                <a:solidFill>
                  <a:srgbClr val="000000"/>
                </a:solidFill>
                <a:effectLst/>
                <a:latin typeface="A Iranian Sans" panose="01000500000000020002" pitchFamily="2" charset="-78"/>
                <a:cs typeface="B Nazanin" panose="00000400000000000000" pitchFamily="2" charset="-78"/>
              </a:rPr>
              <a:t> را صدا می زند</a:t>
            </a:r>
            <a:r>
              <a:rPr lang="ar-SA" sz="2000" dirty="0">
                <a:cs typeface="B Nazanin" panose="00000400000000000000" pitchFamily="2" charset="-78"/>
              </a:rPr>
              <a:t>.</a:t>
            </a:r>
            <a:br>
              <a:rPr lang="ar-SA" sz="2000" dirty="0">
                <a:cs typeface="B Nazanin" panose="00000400000000000000" pitchFamily="2" charset="-78"/>
              </a:rPr>
            </a:br>
            <a:endParaRPr lang="en-GB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378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2927165B-E960-D05B-F72F-0FB80247B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5;p43">
            <a:extLst>
              <a:ext uri="{FF2B5EF4-FFF2-40B4-BE49-F238E27FC236}">
                <a16:creationId xmlns:a16="http://schemas.microsoft.com/office/drawing/2014/main" id="{64E6A5C6-05E2-247F-DD19-44BC178BB6A2}"/>
              </a:ext>
            </a:extLst>
          </p:cNvPr>
          <p:cNvSpPr txBox="1">
            <a:spLocks/>
          </p:cNvSpPr>
          <p:nvPr/>
        </p:nvSpPr>
        <p:spPr>
          <a:xfrm>
            <a:off x="985814" y="196920"/>
            <a:ext cx="7474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چرخه‌ی زندگی ریسمان ها</a:t>
            </a:r>
            <a:endParaRPr lang="en-GB" sz="2800" dirty="0">
              <a:solidFill>
                <a:srgbClr val="C39113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65F4E-AE92-9CD8-CCB2-E04F88EFB58A}"/>
              </a:ext>
            </a:extLst>
          </p:cNvPr>
          <p:cNvSpPr txBox="1"/>
          <p:nvPr/>
        </p:nvSpPr>
        <p:spPr>
          <a:xfrm>
            <a:off x="739140" y="962640"/>
            <a:ext cx="7721599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  <a:buClr>
                <a:schemeClr val="tx1">
                  <a:lumMod val="90000"/>
                  <a:lumOff val="10000"/>
                </a:schemeClr>
              </a:buClr>
              <a:buSzPct val="90000"/>
            </a:pPr>
            <a:r>
              <a:rPr lang="fa-IR" sz="2000" dirty="0">
                <a:latin typeface="Gill Sans MT" panose="020B0502020104020203" pitchFamily="34" charset="0"/>
                <a:cs typeface="B Nazanin" panose="00000400000000000000" pitchFamily="2" charset="-78"/>
              </a:rPr>
              <a:t>همانطور که متوجه شده‌اید، هر ریسمان طول عمری دارد و در این مدت میتواند با حالت های متعددی رو به ‌رو شود.</a:t>
            </a:r>
            <a:endParaRPr lang="en-GB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74202-5002-11E5-E801-90852939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" y="1691016"/>
            <a:ext cx="5615189" cy="29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18489</TotalTime>
  <Words>1923</Words>
  <Application>Microsoft Office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 Iranian Sans</vt:lpstr>
      <vt:lpstr>JetBrains Mono</vt:lpstr>
      <vt:lpstr>Poppins</vt:lpstr>
      <vt:lpstr>B Roya</vt:lpstr>
      <vt:lpstr>Gill Sans MT</vt:lpstr>
      <vt:lpstr>IBM Plex Mono</vt:lpstr>
      <vt:lpstr>B Zar</vt:lpstr>
      <vt:lpstr>B Nazanin</vt:lpstr>
      <vt:lpstr>Introduction to Coding Workshop by Slidesgo</vt:lpstr>
      <vt:lpstr>    کارگاه برنامه نویسی پیشرفته دستورکار 9 </vt:lpstr>
      <vt:lpstr>مقدمه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آشنایی با ExecutorService</vt:lpstr>
      <vt:lpstr> نحوه استفاده از ExecutorService</vt:lpstr>
      <vt:lpstr>PowerPoint Presentation</vt:lpstr>
      <vt:lpstr>مقایسه روش های ساخت Thread</vt:lpstr>
      <vt:lpstr> producer consumer</vt:lpstr>
      <vt:lpstr>مسئله producer consumer</vt:lpstr>
      <vt:lpstr>مسئله producer consumer</vt:lpstr>
      <vt:lpstr>PowerPoint Presentation</vt:lpstr>
      <vt:lpstr>PowerPoint Presentation</vt:lpstr>
      <vt:lpstr>PowerPoint Presentation</vt:lpstr>
      <vt:lpstr>حل مشکل همزمانی</vt:lpstr>
      <vt:lpstr>انجام دهید: چند ریسمانی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bita shayegan</cp:lastModifiedBy>
  <cp:revision>36</cp:revision>
  <dcterms:modified xsi:type="dcterms:W3CDTF">2025-05-16T19:28:54Z</dcterms:modified>
</cp:coreProperties>
</file>