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xml" ContentType="application/vnd.openxmlformats-officedocument.presentationml.comments+xml"/>
  <Override PartName="/ppt/notesSlides/notesSlide29.xml" ContentType="application/vnd.openxmlformats-officedocument.presentationml.notesSlide+xml"/>
  <Override PartName="/ppt/comments/comment2.xml" ContentType="application/vnd.openxmlformats-officedocument.presentationml.comments+xml"/>
  <Override PartName="/ppt/notesSlides/notesSlide30.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2"/>
  </p:notesMasterIdLst>
  <p:sldIdLst>
    <p:sldId id="256" r:id="rId2"/>
    <p:sldId id="257" r:id="rId3"/>
    <p:sldId id="258" r:id="rId4"/>
    <p:sldId id="260" r:id="rId5"/>
    <p:sldId id="307" r:id="rId6"/>
    <p:sldId id="308" r:id="rId7"/>
    <p:sldId id="309" r:id="rId8"/>
    <p:sldId id="310" r:id="rId9"/>
    <p:sldId id="322" r:id="rId10"/>
    <p:sldId id="311" r:id="rId11"/>
    <p:sldId id="312" r:id="rId12"/>
    <p:sldId id="323" r:id="rId13"/>
    <p:sldId id="317" r:id="rId14"/>
    <p:sldId id="324" r:id="rId15"/>
    <p:sldId id="325" r:id="rId16"/>
    <p:sldId id="327" r:id="rId17"/>
    <p:sldId id="334" r:id="rId18"/>
    <p:sldId id="326" r:id="rId19"/>
    <p:sldId id="328" r:id="rId20"/>
    <p:sldId id="335" r:id="rId21"/>
    <p:sldId id="313" r:id="rId22"/>
    <p:sldId id="318" r:id="rId23"/>
    <p:sldId id="319" r:id="rId24"/>
    <p:sldId id="321" r:id="rId25"/>
    <p:sldId id="329" r:id="rId26"/>
    <p:sldId id="330" r:id="rId27"/>
    <p:sldId id="331" r:id="rId28"/>
    <p:sldId id="320" r:id="rId29"/>
    <p:sldId id="333" r:id="rId30"/>
    <p:sldId id="332" r:id="rId31"/>
  </p:sldIdLst>
  <p:sldSz cx="9144000" cy="5143500" type="screen16x9"/>
  <p:notesSz cx="6858000" cy="9144000"/>
  <p:embeddedFontLst>
    <p:embeddedFont>
      <p:font typeface="B Nazanin" panose="00000400000000000000" pitchFamily="2" charset="-78"/>
      <p:regular r:id="rId33"/>
    </p:embeddedFont>
    <p:embeddedFont>
      <p:font typeface="B Roya" panose="00000400000000000000" pitchFamily="2" charset="-78"/>
      <p:regular r:id="rId34"/>
      <p:bold r:id="rId35"/>
    </p:embeddedFont>
    <p:embeddedFont>
      <p:font typeface="B Zar" panose="00000400000000000000" pitchFamily="2" charset="-78"/>
      <p:regular r:id="rId36"/>
      <p:bold r:id="rId37"/>
    </p:embeddedFont>
    <p:embeddedFont>
      <p:font typeface="Gill Sans MT" panose="020B0502020104020203" pitchFamily="34" charset="0"/>
      <p:regular r:id="rId38"/>
      <p:bold r:id="rId39"/>
      <p:italic r:id="rId40"/>
      <p:boldItalic r:id="rId41"/>
    </p:embeddedFont>
    <p:embeddedFont>
      <p:font typeface="IBM Plex Mono" panose="020B0509050203000203" pitchFamily="49" charset="0"/>
      <p:regular r:id="rId42"/>
      <p:bold r:id="rId43"/>
      <p:italic r:id="rId44"/>
      <p:boldItalic r:id="rId45"/>
    </p:embeddedFont>
    <p:embeddedFont>
      <p:font typeface="Poppins" panose="00000500000000000000" pitchFamily="2" charset="0"/>
      <p:regular r:id="rId46"/>
      <p:bold r:id="rId47"/>
      <p:italic r:id="rId48"/>
      <p:boldItalic r:id="rId49"/>
    </p:embeddedFont>
    <p:embeddedFont>
      <p:font typeface="Roboto Condensed Light" panose="02000000000000000000" pitchFamily="2" charset="0"/>
      <p:regular r:id="rId50"/>
      <p:italic r:id="rId51"/>
    </p:embeddedFont>
    <p:embeddedFont>
      <p:font typeface="Source Code Pro" panose="020B0509030403020204" pitchFamily="49"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an Kheirandish" initials="AK" lastIdx="3" clrIdx="0">
    <p:extLst>
      <p:ext uri="{19B8F6BF-5375-455C-9EA6-DF929625EA0E}">
        <p15:presenceInfo xmlns:p15="http://schemas.microsoft.com/office/powerpoint/2012/main" userId="007983d598618d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39113"/>
    <a:srgbClr val="966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87DF95-72C4-4479-A1F8-2CCB52859A7A}">
  <a:tblStyle styleId="{D087DF95-72C4-4479-A1F8-2CCB52859A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20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6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3-13T21:06:01.615" idx="1">
    <p:pos x="10" y="10"/>
    <p:text/>
    <p:extLst>
      <p:ext uri="{C676402C-5697-4E1C-873F-D02D1690AC5C}">
        <p15:threadingInfo xmlns:p15="http://schemas.microsoft.com/office/powerpoint/2012/main" timeZoneBias="-21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3-13T21:06:01.615" idx="3">
    <p:pos x="10" y="10"/>
    <p:text/>
    <p:extLst>
      <p:ext uri="{C676402C-5697-4E1C-873F-D02D1690AC5C}">
        <p15:threadingInfo xmlns:p15="http://schemas.microsoft.com/office/powerpoint/2012/main" timeZoneBias="-21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3-13T21:06:01.615" idx="2">
    <p:pos x="10" y="10"/>
    <p:text/>
    <p:extLst>
      <p:ext uri="{C676402C-5697-4E1C-873F-D02D1690AC5C}">
        <p15:threadingInfo xmlns:p15="http://schemas.microsoft.com/office/powerpoint/2012/main" timeZoneBias="-21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5D4DB43-52F2-83A9-35B9-B0426F44FB2B}"/>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F285297-3851-9879-9E53-FBA847DFDE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F99C601-3574-DC97-011C-AEE2DA9F79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51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60C0DE4-E7AA-CFC9-919B-5E08159B2A8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3BD44C4-55CF-878E-74A5-285C3046DF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675B4C3-E6A3-51A1-3532-C8BAFA5D61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234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0C2A645-346D-2811-56CB-F16C5CBC3B3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5B5DADDC-53D2-73E2-A2C8-96D011E7DC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A2D9DF6-5B39-58E9-3779-82B34A70FA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34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3F39B23-7132-43AA-8873-C13A866EF1C7}"/>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E116406-AE45-DDC5-D2ED-28A46170E6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FA48D89-4D83-4EC5-5893-F46023B79C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379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299EC70-4B1E-3531-4AF3-D7B25F961FE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83A6C83-DD38-CB70-0614-3588F9266B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B6148CF-1CA1-345F-3F5E-7484CBBCC3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708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F3A9470-19A4-DEEF-717A-019B9D8AE5F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4474A659-2751-F1E9-182A-B1A57B5602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E1E5B32-356D-2DFF-9E81-1CB08D449C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956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34B7EE55-AAB3-B3A8-CAFD-CEFD9999F86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FABBCDA-4127-B003-3976-C16D25CDC4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43DDC5C-745C-6BC3-119F-EDE535DC30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842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21810B6-CE92-1A48-FBBA-85F168EFC12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5871307-6FF6-BBD1-1A28-7463B7B18F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67EE4AD-DEB8-0B44-FC1D-29776F3794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422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E2BE046-50F2-2EB3-1C58-CE1FCF128A6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062B231-60FC-CAD7-D20D-83576975B0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D5B7A18-CAE9-077A-55AC-DCA5370271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610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36FE597-50FC-16B1-4A4D-CF6CD9175C7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4579367-64E0-4961-03A3-80E9428E31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20D4B6F5-57BA-CDE6-C0AA-C7B4026A42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377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E1073FE-5BFF-8FA6-A9A5-949AD830524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EBEA9E4-24EF-AA5C-8B57-E925B495AC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53289546-CF5D-9059-27BA-BE6EC1A81C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91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3CF908C-151C-F11C-2883-2CF9F9A07D5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E420692-3F0E-B7AC-F5A3-6BEEC835AF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B388798-768F-1579-1C51-527B36ACAF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951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69725C9-1E2C-5A35-BB8A-862970DAC91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11DE7B6-1F87-CD83-1474-3FBD3A1FDA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CFB43DE-CF9C-B852-9555-A0EAB8C318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427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6674C29-C725-93BB-7CD1-EA6A07DA7CF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FF66982-DA5E-CAE7-CE9F-13C786DD55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37296C09-56E2-9627-BACB-7A2D7038F5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147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4D8EB63-B8A7-7E4F-42EA-68FFDFFB93E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F2AB386-C2A8-A4C3-1F8A-EB4DB46E96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D84D1FBD-46E0-E4BE-495D-82D732EBBF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754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7CE43FC-F477-4586-49E6-3CF40841E720}"/>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DAB2A2FB-4FDA-2E6E-2A85-40C2543889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0528E54-ED46-2A04-C76E-F61F0823A2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270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609DA659-071B-5597-4B7C-9EEB16D73CAD}"/>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0CBF75D7-A9E7-290F-F5FC-F657E27D5F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FBBDED3C-F669-8545-CBDF-DE17509D7A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425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FC3C58CF-C5E4-4AE2-8E26-6FFB0743BE7D}"/>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0F05640B-3DA7-7992-7A73-74E46DBBB3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CEBC5797-1124-491C-F85F-F02A3BBBDE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867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DACEB99-9F3B-4504-5011-02F2F718695A}"/>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E3666424-360B-BE0F-0557-D0745CE1B3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E9170B1F-C819-0942-1D7B-6429BB40EC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451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D6D525D-4516-4077-839F-8FBF81B9D11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EB097EB-556B-4C20-E2BB-A582735557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99D4BE1-722C-1A06-65C0-6C1F72488B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235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D7B8E49-7F10-20CF-4D92-E6DA93F0B25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D34747E7-76A6-DF26-2CFF-4E034D5B17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631B08DC-6358-BA88-D594-E1657C231F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360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3D5A59F9-F46C-8A70-3B6C-646636ACD7E0}"/>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E708126-E675-4EF4-0E85-081CA9B8B4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EE66D71-05D3-E121-EDCC-9FE0B477AC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004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2CB6EBA-733C-9397-EBD6-4DD80AC204A9}"/>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C7D6FB5-81E2-D654-03DD-08B4694981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96A822FC-E520-72FA-FFD7-CD12B4E3BE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92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280F942-C380-9BDD-1AAC-BFE93DDF52C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041F2A4-5C36-77A8-D4B8-13CC29A1CA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2B2AF2E-5D6C-A969-94D9-1CAF20F577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506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C528587-282E-16D7-6EB0-CB26E5515D01}"/>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5C17E58-EC76-1084-D888-1005893D67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329FA7A-CFCD-03F9-F875-089D927B6D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699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FDE9FDC8-7331-38F6-E9CB-56435D045C6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AA2E5FC-33A6-E975-2521-CE59591259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47E4798-30A1-4363-4AB5-10A5DE8E24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251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5" r:id="rId5"/>
    <p:sldLayoutId id="2147483676"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comments" Target="../comments/commen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comments" Target="../comments/comment3.xml"/><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your presentation begins</a:t>
            </a:r>
            <a:endParaRPr/>
          </a:p>
        </p:txBody>
      </p:sp>
      <p:sp>
        <p:nvSpPr>
          <p:cNvPr id="1432" name="Google Shape;1432;p35"/>
          <p:cNvSpPr txBox="1">
            <a:spLocks noGrp="1"/>
          </p:cNvSpPr>
          <p:nvPr>
            <p:ph type="ctrTitle"/>
          </p:nvPr>
        </p:nvSpPr>
        <p:spPr>
          <a:xfrm>
            <a:off x="820738" y="-205775"/>
            <a:ext cx="6974700" cy="232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a-IR" dirty="0">
                <a:solidFill>
                  <a:srgbClr val="C39113"/>
                </a:solidFill>
                <a:cs typeface="B Roya" panose="00000400000000000000" pitchFamily="2" charset="-78"/>
              </a:rPr>
              <a:t>کارگاه برنامه </a:t>
            </a:r>
            <a:r>
              <a:rPr lang="fa-IR" dirty="0" err="1">
                <a:solidFill>
                  <a:srgbClr val="C39113"/>
                </a:solidFill>
                <a:cs typeface="B Roya" panose="00000400000000000000" pitchFamily="2" charset="-78"/>
              </a:rPr>
              <a:t>نویسی</a:t>
            </a:r>
            <a:r>
              <a:rPr lang="fa-IR" dirty="0">
                <a:solidFill>
                  <a:srgbClr val="C39113"/>
                </a:solidFill>
                <a:cs typeface="B Roya" panose="00000400000000000000" pitchFamily="2" charset="-78"/>
              </a:rPr>
              <a:t> پیشرفته</a:t>
            </a:r>
            <a:br>
              <a:rPr lang="fa-IR" dirty="0">
                <a:solidFill>
                  <a:srgbClr val="C39113"/>
                </a:solidFill>
                <a:cs typeface="B Roya" panose="00000400000000000000" pitchFamily="2" charset="-78"/>
              </a:rPr>
            </a:br>
            <a:r>
              <a:rPr lang="fa-IR" sz="2000" dirty="0" err="1">
                <a:solidFill>
                  <a:srgbClr val="C39113"/>
                </a:solidFill>
                <a:cs typeface="B Roya" panose="00000400000000000000" pitchFamily="2" charset="-78"/>
              </a:rPr>
              <a:t>دستورکار</a:t>
            </a:r>
            <a:r>
              <a:rPr lang="fa-IR" sz="2000" dirty="0">
                <a:solidFill>
                  <a:srgbClr val="C39113"/>
                </a:solidFill>
                <a:cs typeface="B Roya" panose="00000400000000000000" pitchFamily="2" charset="-78"/>
              </a:rPr>
              <a:t> دوم</a:t>
            </a:r>
            <a:endParaRPr sz="2000" dirty="0">
              <a:solidFill>
                <a:srgbClr val="C39113"/>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5CF6FF86-D8E8-C798-F7BA-70B1A795949C}"/>
              </a:ext>
            </a:extLst>
          </p:cNvPr>
          <p:cNvSpPr/>
          <p:nvPr/>
        </p:nvSpPr>
        <p:spPr>
          <a:xfrm>
            <a:off x="0" y="2514869"/>
            <a:ext cx="9151088" cy="2527488"/>
          </a:xfrm>
          <a:prstGeom prst="rect">
            <a:avLst/>
          </a:prstGeom>
          <a:solidFill>
            <a:srgbClr val="966A1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CE2478A8-1C41-232A-C1CD-131620E70AC2}"/>
              </a:ext>
            </a:extLst>
          </p:cNvPr>
          <p:cNvGrpSpPr/>
          <p:nvPr/>
        </p:nvGrpSpPr>
        <p:grpSpPr>
          <a:xfrm>
            <a:off x="3701377" y="4326194"/>
            <a:ext cx="1741245" cy="621330"/>
            <a:chOff x="9190651" y="3208961"/>
            <a:chExt cx="2402122" cy="844673"/>
          </a:xfrm>
        </p:grpSpPr>
        <p:pic>
          <p:nvPicPr>
            <p:cNvPr id="4" name="Picture 3" descr="Amirkabir University of Technology - Department of Computer Engineering">
              <a:extLst>
                <a:ext uri="{FF2B5EF4-FFF2-40B4-BE49-F238E27FC236}">
                  <a16:creationId xmlns:a16="http://schemas.microsoft.com/office/drawing/2014/main" id="{BB2EA596-C5BC-5F68-6839-5DF527BA4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5" name="Picture 6" descr="Amirkabir University of Technology - Vice Chancellor for Academic Affairs">
              <a:extLst>
                <a:ext uri="{FF2B5EF4-FFF2-40B4-BE49-F238E27FC236}">
                  <a16:creationId xmlns:a16="http://schemas.microsoft.com/office/drawing/2014/main" id="{23228651-D828-0D83-9B21-961BDBB42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ava (programming language) - Wikipedia">
              <a:extLst>
                <a:ext uri="{FF2B5EF4-FFF2-40B4-BE49-F238E27FC236}">
                  <a16:creationId xmlns:a16="http://schemas.microsoft.com/office/drawing/2014/main" id="{7C2A6E30-B018-5909-F61F-B4D089CF039E}"/>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BC756E98-695B-3EA1-D5D7-DC236300362E}"/>
              </a:ext>
            </a:extLst>
          </p:cNvPr>
          <p:cNvSpPr txBox="1"/>
          <p:nvPr/>
        </p:nvSpPr>
        <p:spPr>
          <a:xfrm>
            <a:off x="2884628" y="2718588"/>
            <a:ext cx="3153315" cy="1477328"/>
          </a:xfrm>
          <a:prstGeom prst="rect">
            <a:avLst/>
          </a:prstGeom>
          <a:noFill/>
        </p:spPr>
        <p:txBody>
          <a:bodyPr wrap="square" rtlCol="0">
            <a:spAutoFit/>
          </a:bodyPr>
          <a:lstStyle/>
          <a:p>
            <a:pPr algn="ctr" rtl="1"/>
            <a:r>
              <a:rPr lang="fa-IR" sz="1800" dirty="0">
                <a:solidFill>
                  <a:schemeClr val="bg1"/>
                </a:solidFill>
                <a:cs typeface="B Zar" panose="00000400000000000000" pitchFamily="2" charset="-78"/>
              </a:rPr>
              <a:t>آشنایی با </a:t>
            </a:r>
            <a:r>
              <a:rPr lang="en-US" sz="1800" dirty="0">
                <a:solidFill>
                  <a:schemeClr val="bg1"/>
                </a:solidFill>
                <a:cs typeface="B Zar" panose="00000400000000000000" pitchFamily="2" charset="-78"/>
              </a:rPr>
              <a:t>pull request</a:t>
            </a:r>
            <a:endParaRPr lang="fa-IR" sz="1800" dirty="0">
              <a:solidFill>
                <a:schemeClr val="bg1"/>
              </a:solidFill>
              <a:cs typeface="B Zar" panose="00000400000000000000" pitchFamily="2" charset="-78"/>
            </a:endParaRPr>
          </a:p>
          <a:p>
            <a:pPr algn="ctr" rtl="1"/>
            <a:r>
              <a:rPr lang="fa-IR" sz="1800" dirty="0">
                <a:solidFill>
                  <a:schemeClr val="bg1"/>
                </a:solidFill>
                <a:cs typeface="B Zar" panose="00000400000000000000" pitchFamily="2" charset="-78"/>
              </a:rPr>
              <a:t>دستورات تکمیلی </a:t>
            </a:r>
            <a:r>
              <a:rPr lang="fa-IR" sz="1800" dirty="0" err="1">
                <a:solidFill>
                  <a:schemeClr val="bg1"/>
                </a:solidFill>
                <a:cs typeface="B Zar" panose="00000400000000000000" pitchFamily="2" charset="-78"/>
              </a:rPr>
              <a:t>گیت</a:t>
            </a:r>
            <a:endParaRPr lang="fa-IR" sz="1800" dirty="0">
              <a:solidFill>
                <a:schemeClr val="bg1"/>
              </a:solidFill>
              <a:cs typeface="B Zar" panose="00000400000000000000" pitchFamily="2" charset="-78"/>
            </a:endParaRPr>
          </a:p>
          <a:p>
            <a:pPr algn="ctr" rtl="1"/>
            <a:r>
              <a:rPr lang="fa-IR" sz="1800" dirty="0">
                <a:solidFill>
                  <a:schemeClr val="bg1"/>
                </a:solidFill>
                <a:cs typeface="B Zar" panose="00000400000000000000" pitchFamily="2" charset="-78"/>
              </a:rPr>
              <a:t>آشنایی با </a:t>
            </a:r>
            <a:r>
              <a:rPr lang="en-US" sz="1800" dirty="0">
                <a:solidFill>
                  <a:schemeClr val="bg1"/>
                </a:solidFill>
                <a:cs typeface="B Zar" panose="00000400000000000000" pitchFamily="2" charset="-78"/>
              </a:rPr>
              <a:t>collaboration</a:t>
            </a:r>
          </a:p>
          <a:p>
            <a:pPr algn="ctr" rtl="1"/>
            <a:r>
              <a:rPr lang="fa-IR" sz="1800" dirty="0">
                <a:solidFill>
                  <a:schemeClr val="bg1"/>
                </a:solidFill>
                <a:cs typeface="B Zar" panose="00000400000000000000" pitchFamily="2" charset="-78"/>
              </a:rPr>
              <a:t>مفاهیم کلاس و </a:t>
            </a:r>
            <a:r>
              <a:rPr lang="fa-IR" sz="1800" dirty="0" err="1">
                <a:solidFill>
                  <a:schemeClr val="bg1"/>
                </a:solidFill>
                <a:cs typeface="B Zar" panose="00000400000000000000" pitchFamily="2" charset="-78"/>
              </a:rPr>
              <a:t>شئ</a:t>
            </a:r>
            <a:endParaRPr lang="fa-IR" sz="1800" dirty="0">
              <a:solidFill>
                <a:schemeClr val="bg1"/>
              </a:solidFill>
              <a:cs typeface="B Zar" panose="00000400000000000000" pitchFamily="2" charset="-78"/>
            </a:endParaRPr>
          </a:p>
          <a:p>
            <a:pPr algn="ctr" rtl="1"/>
            <a:r>
              <a:rPr lang="fa-IR" sz="1800" dirty="0">
                <a:solidFill>
                  <a:schemeClr val="bg1"/>
                </a:solidFill>
                <a:cs typeface="B Zar" panose="00000400000000000000" pitchFamily="2" charset="-78"/>
              </a:rPr>
              <a:t> </a:t>
            </a:r>
            <a:r>
              <a:rPr lang="fa-IR" sz="1800" dirty="0" err="1">
                <a:solidFill>
                  <a:schemeClr val="bg1"/>
                </a:solidFill>
                <a:cs typeface="B Zar" panose="00000400000000000000" pitchFamily="2" charset="-78"/>
              </a:rPr>
              <a:t>میانبرها</a:t>
            </a:r>
            <a:r>
              <a:rPr lang="fa-IR" sz="1800" dirty="0">
                <a:solidFill>
                  <a:schemeClr val="bg1"/>
                </a:solidFill>
                <a:cs typeface="B Zar" panose="00000400000000000000" pitchFamily="2" charset="-78"/>
              </a:rPr>
              <a:t> در </a:t>
            </a:r>
            <a:r>
              <a:rPr lang="fa-IR" sz="1800" dirty="0" err="1">
                <a:solidFill>
                  <a:schemeClr val="bg1"/>
                </a:solidFill>
                <a:cs typeface="B Zar" panose="00000400000000000000" pitchFamily="2" charset="-78"/>
              </a:rPr>
              <a:t>اینتلیجی</a:t>
            </a:r>
            <a:endParaRPr lang="en-US" sz="1800" dirty="0">
              <a:solidFill>
                <a:schemeClr val="bg1"/>
              </a:solidFill>
              <a:cs typeface="B Zar" panose="00000400000000000000"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908A2618-072B-F98A-EE6E-BC533E54022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10DD7217-37DF-94FD-A22A-018B05B993B3}"/>
              </a:ext>
            </a:extLst>
          </p:cNvPr>
          <p:cNvSpPr txBox="1">
            <a:spLocks noGrp="1"/>
          </p:cNvSpPr>
          <p:nvPr>
            <p:ph type="title"/>
          </p:nvPr>
        </p:nvSpPr>
        <p:spPr>
          <a:xfrm>
            <a:off x="719999" y="445024"/>
            <a:ext cx="7949079" cy="579387"/>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64D0344-91ED-0ADB-6C6F-333A5056736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649F3FB-A132-87C1-BEF4-A025D284082E}"/>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DA5B8E33-AC37-C602-5832-6FEE47FEB87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B25AF0B2-3503-7AE1-1ECF-50B533D8B040}"/>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874D839C-1C80-16B8-AB9F-2B955D7C26B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A3C4053-379F-0D65-8F86-24E34CE208D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C234AC5-CA96-7928-8BA1-AE5FFF63DA4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62698C8-DE65-A41A-A6DA-2779ACFCA37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97726FA3-DD4F-633E-89B4-F6E0F7F6EE36}"/>
              </a:ext>
            </a:extLst>
          </p:cNvPr>
          <p:cNvSpPr txBox="1"/>
          <p:nvPr/>
        </p:nvSpPr>
        <p:spPr>
          <a:xfrm>
            <a:off x="720000" y="1086594"/>
            <a:ext cx="7704000" cy="1015663"/>
          </a:xfrm>
          <a:prstGeom prst="rect">
            <a:avLst/>
          </a:prstGeom>
          <a:noFill/>
        </p:spPr>
        <p:txBody>
          <a:bodyPr wrap="square" rtlCol="0">
            <a:spAutoFit/>
          </a:bodyPr>
          <a:lstStyle/>
          <a:p>
            <a:pPr algn="r" rtl="1"/>
            <a:r>
              <a:rPr lang="fa-IR" sz="2000" b="1" dirty="0">
                <a:solidFill>
                  <a:srgbClr val="C39113"/>
                </a:solidFill>
                <a:cs typeface="B Roya" panose="00000400000000000000" pitchFamily="2" charset="-78"/>
              </a:rPr>
              <a:t>دستور </a:t>
            </a:r>
            <a:r>
              <a:rPr lang="en-US" sz="2000" b="1" dirty="0">
                <a:solidFill>
                  <a:srgbClr val="C39113"/>
                </a:solidFill>
                <a:cs typeface="B Roya" panose="00000400000000000000" pitchFamily="2" charset="-78"/>
              </a:rPr>
              <a:t>:</a:t>
            </a:r>
            <a:r>
              <a:rPr lang="en-US" sz="2000" b="1" dirty="0">
                <a:solidFill>
                  <a:srgbClr val="C39113"/>
                </a:solidFill>
                <a:latin typeface="Gill Sans MT" panose="020B0502020104020203" pitchFamily="34" charset="0"/>
                <a:cs typeface="B Roya" panose="00000400000000000000" pitchFamily="2" charset="-78"/>
              </a:rPr>
              <a:t>clone</a:t>
            </a:r>
          </a:p>
          <a:p>
            <a:pPr algn="r" rtl="1"/>
            <a:r>
              <a:rPr lang="fa-IR" sz="2000" dirty="0">
                <a:solidFill>
                  <a:schemeClr val="tx1"/>
                </a:solidFill>
                <a:cs typeface="B Nazanin" panose="00000400000000000000" pitchFamily="2" charset="-78"/>
              </a:rPr>
              <a:t>داشتن </a:t>
            </a:r>
            <a:r>
              <a:rPr lang="fa-IR" sz="2000" dirty="0" err="1">
                <a:solidFill>
                  <a:schemeClr val="tx1"/>
                </a:solidFill>
                <a:cs typeface="B Nazanin" panose="00000400000000000000" pitchFamily="2" charset="-78"/>
              </a:rPr>
              <a:t>آپدیت</a:t>
            </a:r>
            <a:r>
              <a:rPr lang="fa-IR" sz="2000" dirty="0">
                <a:solidFill>
                  <a:schemeClr val="tx1"/>
                </a:solidFill>
                <a:cs typeface="B Nazanin" panose="00000400000000000000" pitchFamily="2" charset="-78"/>
              </a:rPr>
              <a:t> ترین نسخه از مخزن شخص دیگری با تمامی </a:t>
            </a:r>
            <a:r>
              <a:rPr lang="fa-IR" sz="2000" dirty="0" err="1">
                <a:solidFill>
                  <a:schemeClr val="tx1"/>
                </a:solidFill>
                <a:cs typeface="B Nazanin" panose="00000400000000000000" pitchFamily="2" charset="-78"/>
              </a:rPr>
              <a:t>کامیت</a:t>
            </a:r>
            <a:r>
              <a:rPr lang="fa-IR" sz="2000" dirty="0">
                <a:solidFill>
                  <a:schemeClr val="tx1"/>
                </a:solidFill>
                <a:cs typeface="B Nazanin" panose="00000400000000000000" pitchFamily="2" charset="-78"/>
              </a:rPr>
              <a:t> ها و تغییرات آن در دایرکتوری مد نظر خودمان </a:t>
            </a:r>
            <a:endParaRPr lang="en-US" sz="2000" dirty="0">
              <a:solidFill>
                <a:schemeClr val="tx1"/>
              </a:solidFill>
              <a:cs typeface="B Nazanin" panose="00000400000000000000" pitchFamily="2" charset="-78"/>
            </a:endParaRPr>
          </a:p>
        </p:txBody>
      </p:sp>
      <p:pic>
        <p:nvPicPr>
          <p:cNvPr id="4" name="Picture 3">
            <a:extLst>
              <a:ext uri="{FF2B5EF4-FFF2-40B4-BE49-F238E27FC236}">
                <a16:creationId xmlns:a16="http://schemas.microsoft.com/office/drawing/2014/main" id="{BE6CBE0D-D8B7-F7E6-F760-E3D341E17FF1}"/>
              </a:ext>
            </a:extLst>
          </p:cNvPr>
          <p:cNvPicPr>
            <a:picLocks noChangeAspect="1"/>
          </p:cNvPicPr>
          <p:nvPr/>
        </p:nvPicPr>
        <p:blipFill>
          <a:blip r:embed="rId3"/>
          <a:stretch>
            <a:fillRect/>
          </a:stretch>
        </p:blipFill>
        <p:spPr>
          <a:xfrm>
            <a:off x="2959953" y="2199421"/>
            <a:ext cx="3444894" cy="1616790"/>
          </a:xfrm>
          <a:prstGeom prst="rect">
            <a:avLst/>
          </a:prstGeom>
        </p:spPr>
      </p:pic>
    </p:spTree>
    <p:extLst>
      <p:ext uri="{BB962C8B-B14F-4D97-AF65-F5344CB8AC3E}">
        <p14:creationId xmlns:p14="http://schemas.microsoft.com/office/powerpoint/2010/main" val="95383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9186A186-4B21-1607-7396-81A6342031EE}"/>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A60393B-85F0-6D7F-36EF-4C8577540CB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dirty="0">
                <a:solidFill>
                  <a:srgbClr val="C39113"/>
                </a:solidFill>
                <a:latin typeface="Gill Sans MT" panose="020B0502020104020203" pitchFamily="34" charset="0"/>
              </a:rPr>
              <a:t>Collaboration</a:t>
            </a:r>
            <a:endParaRPr dirty="0">
              <a:solidFill>
                <a:srgbClr val="C39113"/>
              </a:solidFill>
              <a:latin typeface="Gill Sans MT" panose="020B0502020104020203" pitchFamily="34" charset="0"/>
            </a:endParaRPr>
          </a:p>
        </p:txBody>
      </p:sp>
      <p:grpSp>
        <p:nvGrpSpPr>
          <p:cNvPr id="1534" name="Google Shape;1534;p39">
            <a:extLst>
              <a:ext uri="{FF2B5EF4-FFF2-40B4-BE49-F238E27FC236}">
                <a16:creationId xmlns:a16="http://schemas.microsoft.com/office/drawing/2014/main" id="{7FA3F3DE-7DCF-9704-F60B-44BAD8022F9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BBA192C8-05A3-4559-8FC8-BD49E6C03B1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ADA3A56-9778-F447-63E2-BC7058638D5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FE817B0F-FEC2-72F7-C78F-B62FF527EB7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4CCDB780-6645-3FCA-A0A0-9FF32B55D1E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E03743C1-87C2-6FCF-B8BA-6AE8466CCBC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8FF03FC4-6D86-AD15-DF1B-5E1ECBC1DD0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ABDBB77F-2B5C-6B38-E860-E84A121D381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58B02FE1-BD78-CD2C-8577-CF7EB32D8D82}"/>
              </a:ext>
            </a:extLst>
          </p:cNvPr>
          <p:cNvSpPr txBox="1"/>
          <p:nvPr/>
        </p:nvSpPr>
        <p:spPr>
          <a:xfrm>
            <a:off x="773693" y="1084774"/>
            <a:ext cx="7704000" cy="400110"/>
          </a:xfrm>
          <a:prstGeom prst="rect">
            <a:avLst/>
          </a:prstGeom>
          <a:noFill/>
        </p:spPr>
        <p:txBody>
          <a:bodyPr wrap="square" rtlCol="0">
            <a:spAutoFit/>
          </a:bodyPr>
          <a:lstStyle/>
          <a:p>
            <a:pPr algn="r" rtl="1"/>
            <a:r>
              <a:rPr lang="fa-IR" sz="2000" dirty="0">
                <a:cs typeface="B Nazanin" panose="00000400000000000000" pitchFamily="2" charset="-78"/>
              </a:rPr>
              <a:t>به هدف کار مشترک روی یک پروژه و دسترسی دادن به افراد دیگر برای ایجاد تغییرات روی پروژه</a:t>
            </a:r>
            <a:endParaRPr lang="en-US" sz="2000" dirty="0">
              <a:cs typeface="B Nazanin" panose="00000400000000000000" pitchFamily="2" charset="-78"/>
            </a:endParaRPr>
          </a:p>
        </p:txBody>
      </p:sp>
      <p:pic>
        <p:nvPicPr>
          <p:cNvPr id="3074" name="Picture 2" descr="GitHub: The Hub of Collaboration - DEV Community">
            <a:extLst>
              <a:ext uri="{FF2B5EF4-FFF2-40B4-BE49-F238E27FC236}">
                <a16:creationId xmlns:a16="http://schemas.microsoft.com/office/drawing/2014/main" id="{2C6F67C0-07E7-B192-287C-57A0B0C1D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358" y="1781337"/>
            <a:ext cx="4033283" cy="2268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9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23A487F2-D02D-13F2-E299-DF1A8A0E521A}"/>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7BDED789-41E2-6CAE-672D-F7C87DFDD72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dirty="0">
                <a:solidFill>
                  <a:srgbClr val="C39113"/>
                </a:solidFill>
                <a:latin typeface="Gill Sans MT" panose="020B0502020104020203" pitchFamily="34" charset="0"/>
              </a:rPr>
              <a:t>Collaboration</a:t>
            </a:r>
            <a:endParaRPr dirty="0">
              <a:solidFill>
                <a:srgbClr val="C39113"/>
              </a:solidFill>
              <a:latin typeface="Gill Sans MT" panose="020B0502020104020203" pitchFamily="34" charset="0"/>
            </a:endParaRPr>
          </a:p>
        </p:txBody>
      </p:sp>
      <p:grpSp>
        <p:nvGrpSpPr>
          <p:cNvPr id="1534" name="Google Shape;1534;p39">
            <a:extLst>
              <a:ext uri="{FF2B5EF4-FFF2-40B4-BE49-F238E27FC236}">
                <a16:creationId xmlns:a16="http://schemas.microsoft.com/office/drawing/2014/main" id="{B3A66919-C33E-6F5B-EBD5-619DCF62AB9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02E53098-73F4-46F0-2275-D4145C4F5785}"/>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223C08B-B191-985B-EE65-9CEF2386180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A0292E4D-AD2E-7FB7-8D3B-975A96EE6AC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2C612774-5C02-25DD-CB40-93645DD4E30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C01C90D-951E-986A-A53E-DF423B0C669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F74E35EA-7D96-F190-CB32-9A5D3D5754D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01DBF358-7862-31BA-1FB6-388EAFF79C7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A16E1D89-DB89-A3CE-27CD-048CA9A56F89}"/>
              </a:ext>
            </a:extLst>
          </p:cNvPr>
          <p:cNvSpPr txBox="1"/>
          <p:nvPr/>
        </p:nvSpPr>
        <p:spPr>
          <a:xfrm>
            <a:off x="773693" y="1070344"/>
            <a:ext cx="7704000" cy="400110"/>
          </a:xfrm>
          <a:prstGeom prst="rect">
            <a:avLst/>
          </a:prstGeom>
          <a:noFill/>
        </p:spPr>
        <p:txBody>
          <a:bodyPr wrap="square" rtlCol="0">
            <a:spAutoFit/>
          </a:bodyPr>
          <a:lstStyle/>
          <a:p>
            <a:pPr algn="r" rtl="1"/>
            <a:endParaRPr lang="en-US" sz="2000" dirty="0">
              <a:cs typeface="B Nazanin" panose="00000400000000000000" pitchFamily="2" charset="-78"/>
            </a:endParaRPr>
          </a:p>
        </p:txBody>
      </p:sp>
      <p:sp>
        <p:nvSpPr>
          <p:cNvPr id="4" name="TextBox 3">
            <a:extLst>
              <a:ext uri="{FF2B5EF4-FFF2-40B4-BE49-F238E27FC236}">
                <a16:creationId xmlns:a16="http://schemas.microsoft.com/office/drawing/2014/main" id="{9F7A8843-D082-02A5-697B-BD4C2E710AAB}"/>
              </a:ext>
            </a:extLst>
          </p:cNvPr>
          <p:cNvSpPr txBox="1"/>
          <p:nvPr/>
        </p:nvSpPr>
        <p:spPr>
          <a:xfrm>
            <a:off x="700049" y="1084774"/>
            <a:ext cx="7201785" cy="1323439"/>
          </a:xfrm>
          <a:prstGeom prst="rect">
            <a:avLst/>
          </a:prstGeom>
          <a:noFill/>
        </p:spPr>
        <p:txBody>
          <a:bodyPr wrap="square">
            <a:spAutoFit/>
          </a:bodyPr>
          <a:lstStyle/>
          <a:p>
            <a:pPr algn="r" rtl="1"/>
            <a:r>
              <a:rPr lang="fa-IR" sz="2000" dirty="0">
                <a:cs typeface="B Nazanin" panose="00000400000000000000" pitchFamily="2" charset="-78"/>
              </a:rPr>
              <a:t>فرض کنید میخواهیم با نفر دیگری بر روی یک پروژه به صورت مشترک کار کنیم. برای این منظور یک نفر باید مخزن شخصی بسازد و فرد دیگر، این مخزن را کلون کند و همچنین برای اینکه فرد دیگر اجازه</a:t>
            </a:r>
            <a:r>
              <a:rPr lang="en-US" sz="2000" dirty="0">
                <a:cs typeface="B Nazanin" panose="00000400000000000000" pitchFamily="2" charset="-78"/>
              </a:rPr>
              <a:t> </a:t>
            </a:r>
            <a:r>
              <a:rPr lang="fa-IR" sz="2000" dirty="0">
                <a:cs typeface="B Nazanin" panose="00000400000000000000" pitchFamily="2" charset="-78"/>
              </a:rPr>
              <a:t>ی اعمال تغییرات بر روی پروژه را داشته باشد، فرد سازنده</a:t>
            </a:r>
            <a:r>
              <a:rPr lang="en-US" sz="2000" dirty="0">
                <a:cs typeface="B Nazanin" panose="00000400000000000000" pitchFamily="2" charset="-78"/>
              </a:rPr>
              <a:t> </a:t>
            </a:r>
            <a:r>
              <a:rPr lang="fa-IR" sz="2000" dirty="0">
                <a:cs typeface="B Nazanin" panose="00000400000000000000" pitchFamily="2" charset="-78"/>
              </a:rPr>
              <a:t>ی مخزن باید به او اجازه دسترسی بدهد. در غیر این صورت </a:t>
            </a:r>
            <a:r>
              <a:rPr lang="fa-IR" sz="2000" dirty="0" err="1">
                <a:cs typeface="B Nazanin" panose="00000400000000000000" pitchFamily="2" charset="-78"/>
              </a:rPr>
              <a:t>کامیت</a:t>
            </a:r>
            <a:r>
              <a:rPr lang="en-US" sz="2000" dirty="0">
                <a:cs typeface="B Nazanin" panose="00000400000000000000" pitchFamily="2" charset="-78"/>
              </a:rPr>
              <a:t> </a:t>
            </a:r>
            <a:r>
              <a:rPr lang="fa-IR" sz="2000" dirty="0">
                <a:cs typeface="B Nazanin" panose="00000400000000000000" pitchFamily="2" charset="-78"/>
              </a:rPr>
              <a:t>های او </a:t>
            </a:r>
            <a:r>
              <a:rPr lang="en-US" sz="2000" dirty="0">
                <a:latin typeface="Gill Sans MT" panose="020B0502020104020203" pitchFamily="34" charset="0"/>
                <a:cs typeface="B Nazanin" panose="00000400000000000000" pitchFamily="2" charset="-78"/>
              </a:rPr>
              <a:t>push</a:t>
            </a:r>
            <a:r>
              <a:rPr lang="en-US" sz="2000" dirty="0">
                <a:cs typeface="B Nazanin" panose="00000400000000000000" pitchFamily="2" charset="-78"/>
              </a:rPr>
              <a:t> </a:t>
            </a:r>
            <a:r>
              <a:rPr lang="fa-IR" sz="2000" dirty="0">
                <a:cs typeface="B Nazanin" panose="00000400000000000000" pitchFamily="2" charset="-78"/>
              </a:rPr>
              <a:t>نخواهند شد.</a:t>
            </a:r>
            <a:endParaRPr lang="en-US" sz="2000" dirty="0">
              <a:cs typeface="B Nazanin" panose="00000400000000000000" pitchFamily="2" charset="-78"/>
            </a:endParaRPr>
          </a:p>
        </p:txBody>
      </p:sp>
    </p:spTree>
    <p:extLst>
      <p:ext uri="{BB962C8B-B14F-4D97-AF65-F5344CB8AC3E}">
        <p14:creationId xmlns:p14="http://schemas.microsoft.com/office/powerpoint/2010/main" val="267894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1D1F4EC-138E-BD14-B80E-A06A440F8140}"/>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93BE2C2-B917-4534-E15D-CA78D7F21F5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6779E86B-D33E-AB69-7D06-92E8BE9E1A7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412CAF9-7AC0-B00C-3745-80A350352AFD}"/>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7511F02-6DAA-6935-FE7D-4206960855C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908069BC-2688-1ABF-7FC4-5295E253671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DD07BFD8-EBD3-9D07-35BA-3036647CCEC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EFE2175-00F6-9C1D-9564-F9C3125C259F}"/>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4D36651-B346-4DB0-9131-F8FD46F05C0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F475155F-2778-B3B0-306A-0C224316963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4256097A-514D-2F3D-C653-0C76DD59E1FA}"/>
              </a:ext>
            </a:extLst>
          </p:cNvPr>
          <p:cNvSpPr txBox="1"/>
          <p:nvPr/>
        </p:nvSpPr>
        <p:spPr>
          <a:xfrm>
            <a:off x="1353300" y="1054632"/>
            <a:ext cx="7070700" cy="2246769"/>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cs typeface="B Nazanin" panose="00000400000000000000" pitchFamily="2" charset="-78"/>
              </a:rPr>
              <a:t>کلاس: تعریف یک نوع با ویژگی ها و مشخصات و رفتار های مشخص</a:t>
            </a:r>
          </a:p>
          <a:p>
            <a:pPr marL="285750" indent="-285750" algn="r" rtl="1">
              <a:buFont typeface="Arial" panose="020B0604020202020204" pitchFamily="34" charset="0"/>
              <a:buChar char="•"/>
            </a:pPr>
            <a:r>
              <a:rPr lang="fa-IR" sz="2000" dirty="0">
                <a:cs typeface="B Nazanin" panose="00000400000000000000" pitchFamily="2" charset="-78"/>
              </a:rPr>
              <a:t>فیلد: معمولا نشان دهنده ویژگی های کلاس، فیلد ها در واقع متغیرهایی هستند که نشاندهنده مشخصات مشترک نمونه های ساخته شده از یک کلاس میباشند.</a:t>
            </a:r>
          </a:p>
          <a:p>
            <a:pPr marL="285750" indent="-285750" algn="r" rtl="1">
              <a:buFont typeface="Arial" panose="020B0604020202020204" pitchFamily="34" charset="0"/>
              <a:buChar char="•"/>
            </a:pPr>
            <a:r>
              <a:rPr lang="fa-IR" sz="2000" dirty="0" err="1">
                <a:cs typeface="B Nazanin" panose="00000400000000000000" pitchFamily="2" charset="-78"/>
              </a:rPr>
              <a:t>کانستراکتور</a:t>
            </a:r>
            <a:r>
              <a:rPr lang="fa-IR" sz="2000" dirty="0">
                <a:cs typeface="B Nazanin" panose="00000400000000000000" pitchFamily="2" charset="-78"/>
              </a:rPr>
              <a:t>(سازنده): نوعی رویه است که هنگام ایجاد </a:t>
            </a:r>
            <a:r>
              <a:rPr lang="fa-IR" sz="2000" dirty="0" err="1">
                <a:cs typeface="B Nazanin" panose="00000400000000000000" pitchFamily="2" charset="-78"/>
              </a:rPr>
              <a:t>شئ</a:t>
            </a:r>
            <a:r>
              <a:rPr lang="fa-IR" sz="2000" dirty="0">
                <a:cs typeface="B Nazanin" panose="00000400000000000000" pitchFamily="2" charset="-78"/>
              </a:rPr>
              <a:t> از یک کلاس صدا زده میشود و تمام عملیات لازم هنگام ایجاد </a:t>
            </a:r>
            <a:r>
              <a:rPr lang="fa-IR" sz="2000" dirty="0" err="1">
                <a:cs typeface="B Nazanin" panose="00000400000000000000" pitchFamily="2" charset="-78"/>
              </a:rPr>
              <a:t>شئ</a:t>
            </a:r>
            <a:r>
              <a:rPr lang="fa-IR" sz="2000" dirty="0">
                <a:cs typeface="B Nazanin" panose="00000400000000000000" pitchFamily="2" charset="-78"/>
              </a:rPr>
              <a:t> جدید از جمله مقدار</a:t>
            </a:r>
            <a:r>
              <a:rPr lang="en-US" sz="2000" dirty="0">
                <a:cs typeface="B Nazanin" panose="00000400000000000000" pitchFamily="2" charset="-78"/>
              </a:rPr>
              <a:t> </a:t>
            </a:r>
            <a:r>
              <a:rPr lang="fa-IR" sz="2000" dirty="0">
                <a:cs typeface="B Nazanin" panose="00000400000000000000" pitchFamily="2" charset="-78"/>
              </a:rPr>
              <a:t>دهی فیلد</a:t>
            </a:r>
            <a:r>
              <a:rPr lang="en-US" sz="2000" dirty="0">
                <a:cs typeface="B Nazanin" panose="00000400000000000000" pitchFamily="2" charset="-78"/>
              </a:rPr>
              <a:t> </a:t>
            </a:r>
            <a:r>
              <a:rPr lang="fa-IR" sz="2000" dirty="0">
                <a:cs typeface="B Nazanin" panose="00000400000000000000" pitchFamily="2" charset="-78"/>
              </a:rPr>
              <a:t>ها را انجام میدهد</a:t>
            </a:r>
          </a:p>
          <a:p>
            <a:pPr marL="285750" indent="-285750" algn="r" rtl="1">
              <a:buFont typeface="Arial" panose="020B0604020202020204" pitchFamily="34" charset="0"/>
              <a:buChar char="•"/>
            </a:pPr>
            <a:r>
              <a:rPr lang="fa-IR" sz="2000" dirty="0">
                <a:cs typeface="B Nazanin" panose="00000400000000000000" pitchFamily="2" charset="-78"/>
              </a:rPr>
              <a:t>متد: رویه های نشان دهنده رفتار یک </a:t>
            </a:r>
            <a:r>
              <a:rPr lang="fa-IR" sz="2000" dirty="0" err="1">
                <a:cs typeface="B Nazanin" panose="00000400000000000000" pitchFamily="2" charset="-78"/>
              </a:rPr>
              <a:t>شئ</a:t>
            </a:r>
            <a:r>
              <a:rPr lang="fa-IR" sz="2000" dirty="0">
                <a:cs typeface="B Nazanin" panose="00000400000000000000" pitchFamily="2" charset="-78"/>
              </a:rPr>
              <a:t> هستند.</a:t>
            </a:r>
          </a:p>
        </p:txBody>
      </p:sp>
    </p:spTree>
    <p:extLst>
      <p:ext uri="{BB962C8B-B14F-4D97-AF65-F5344CB8AC3E}">
        <p14:creationId xmlns:p14="http://schemas.microsoft.com/office/powerpoint/2010/main" val="406560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92A1AC1-5EC8-5F83-A42D-441F693F1C1D}"/>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70A1B3EF-D451-155B-9F60-A6153E5C8F7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B86360F-A756-A12C-127B-27713002BBAC}"/>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FE602C88-8196-927D-FA51-C698A4823E4A}"/>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58D9A6DC-D8DA-CC21-D7B8-82676B49E125}"/>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3ADDC5A-ADBA-A3DB-F8D1-ED86801ED324}"/>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07E35D1C-D929-FE7A-5F88-B9521C3EC92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63EB273-C1DC-8D16-44D2-DFE721370B7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C9335AC7-CE17-10DB-8F97-68BE70FD63F2}"/>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009F2FF-EAF2-A1A6-9C25-C71240CA1DAD}"/>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DA0BF818-0AA8-1516-C167-17D77D6E9FF1}"/>
              </a:ext>
            </a:extLst>
          </p:cNvPr>
          <p:cNvSpPr txBox="1"/>
          <p:nvPr/>
        </p:nvSpPr>
        <p:spPr>
          <a:xfrm>
            <a:off x="1353300" y="1064668"/>
            <a:ext cx="7070700" cy="2246769"/>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latin typeface="Gill Sans MT" panose="020B0502020104020203" pitchFamily="34" charset="0"/>
                <a:cs typeface="B Nazanin" panose="00000400000000000000" pitchFamily="2" charset="-78"/>
              </a:rPr>
              <a:t>کلاس : در جاوا برای تعریف یک کلاس جدید، نام کلاس مورد نظر را بعد از کلمهی کلیدی </a:t>
            </a:r>
            <a:r>
              <a:rPr lang="en-US" sz="2000" dirty="0">
                <a:latin typeface="Gill Sans MT" panose="020B0502020104020203" pitchFamily="34" charset="0"/>
                <a:cs typeface="B Nazanin" panose="00000400000000000000" pitchFamily="2" charset="-78"/>
              </a:rPr>
              <a:t>class</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قرار میدهیم. قبل از کلمه </a:t>
            </a:r>
            <a:r>
              <a:rPr lang="en-US" sz="2000" dirty="0">
                <a:latin typeface="Gill Sans MT" panose="020B0502020104020203" pitchFamily="34" charset="0"/>
                <a:cs typeface="B Nazanin" panose="00000400000000000000" pitchFamily="2" charset="-78"/>
              </a:rPr>
              <a:t>class </a:t>
            </a:r>
            <a:r>
              <a:rPr lang="fa-IR" sz="2000" dirty="0">
                <a:latin typeface="Gill Sans MT" panose="020B0502020104020203" pitchFamily="34" charset="0"/>
                <a:cs typeface="B Nazanin" panose="00000400000000000000" pitchFamily="2" charset="-78"/>
              </a:rPr>
              <a:t> میتوانیم کلمه </a:t>
            </a:r>
            <a:r>
              <a:rPr lang="en-US" sz="2000" dirty="0">
                <a:latin typeface="Gill Sans MT" panose="020B0502020104020203" pitchFamily="34" charset="0"/>
                <a:cs typeface="B Nazanin" panose="00000400000000000000" pitchFamily="2" charset="-78"/>
              </a:rPr>
              <a:t>public </a:t>
            </a:r>
            <a:r>
              <a:rPr lang="fa-IR" sz="2000" dirty="0">
                <a:latin typeface="Gill Sans MT" panose="020B0502020104020203" pitchFamily="34" charset="0"/>
                <a:cs typeface="B Nazanin" panose="00000400000000000000" pitchFamily="2" charset="-78"/>
              </a:rPr>
              <a:t> را قرار دهیم. در صورتیکه از کلمه ی </a:t>
            </a:r>
            <a:r>
              <a:rPr lang="en-US" sz="2000" dirty="0">
                <a:latin typeface="Gill Sans MT" panose="020B0502020104020203" pitchFamily="34" charset="0"/>
                <a:cs typeface="B Nazanin" panose="00000400000000000000" pitchFamily="2" charset="-78"/>
              </a:rPr>
              <a:t>public</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استفاده کنیم کلاس ما توسط هر کلاس دیگری قابل استفاده خواهد بود؛ در غیر این صورت تنها </a:t>
            </a:r>
            <a:r>
              <a:rPr lang="fa-IR" sz="2000" dirty="0" err="1">
                <a:latin typeface="Gill Sans MT" panose="020B0502020104020203" pitchFamily="34" charset="0"/>
                <a:cs typeface="B Nazanin" panose="00000400000000000000" pitchFamily="2" charset="-78"/>
              </a:rPr>
              <a:t>کلاسهایی</a:t>
            </a:r>
            <a:r>
              <a:rPr lang="fa-IR" sz="2000" dirty="0">
                <a:latin typeface="Gill Sans MT" panose="020B0502020104020203" pitchFamily="34" charset="0"/>
                <a:cs typeface="B Nazanin" panose="00000400000000000000" pitchFamily="2" charset="-78"/>
              </a:rPr>
              <a:t> که در </a:t>
            </a:r>
            <a:r>
              <a:rPr lang="fa-IR" sz="2000" dirty="0" err="1">
                <a:latin typeface="Gill Sans MT" panose="020B0502020104020203" pitchFamily="34" charset="0"/>
                <a:cs typeface="B Nazanin" panose="00000400000000000000" pitchFamily="2" charset="-78"/>
              </a:rPr>
              <a:t>پکیج</a:t>
            </a:r>
            <a:r>
              <a:rPr lang="fa-IR" sz="2000" dirty="0">
                <a:latin typeface="Gill Sans MT" panose="020B0502020104020203" pitchFamily="34" charset="0"/>
                <a:cs typeface="B Nazanin" panose="00000400000000000000" pitchFamily="2" charset="-78"/>
              </a:rPr>
              <a:t> یکسان با کلاس ما قرار دارند به این کلاس دسترسی خواهند داشت. در حال حاضر نیازی به دانستن مفهوم </a:t>
            </a:r>
            <a:r>
              <a:rPr lang="fa-IR" sz="2000" dirty="0" err="1">
                <a:latin typeface="Gill Sans MT" panose="020B0502020104020203" pitchFamily="34" charset="0"/>
                <a:cs typeface="B Nazanin" panose="00000400000000000000" pitchFamily="2" charset="-78"/>
              </a:rPr>
              <a:t>پکیج</a:t>
            </a:r>
            <a:r>
              <a:rPr lang="fa-IR" sz="2000" dirty="0">
                <a:latin typeface="Gill Sans MT" panose="020B0502020104020203" pitchFamily="34" charset="0"/>
                <a:cs typeface="B Nazanin" panose="00000400000000000000" pitchFamily="2" charset="-78"/>
              </a:rPr>
              <a:t> نیست و تنها کافیست از کلمه </a:t>
            </a:r>
            <a:r>
              <a:rPr lang="en-US" sz="2000" dirty="0">
                <a:latin typeface="Gill Sans MT" panose="020B0502020104020203" pitchFamily="34" charset="0"/>
                <a:cs typeface="B Nazanin" panose="00000400000000000000" pitchFamily="2" charset="-78"/>
              </a:rPr>
              <a:t>public</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قبل از کلمه </a:t>
            </a:r>
            <a:r>
              <a:rPr lang="en-US" sz="2000" dirty="0">
                <a:latin typeface="Gill Sans MT" panose="020B0502020104020203" pitchFamily="34" charset="0"/>
                <a:cs typeface="B Nazanin" panose="00000400000000000000" pitchFamily="2" charset="-78"/>
              </a:rPr>
              <a:t>class </a:t>
            </a:r>
            <a:r>
              <a:rPr lang="fa-IR" sz="2000" dirty="0">
                <a:latin typeface="Gill Sans MT" panose="020B0502020104020203" pitchFamily="34" charset="0"/>
                <a:cs typeface="B Nazanin" panose="00000400000000000000" pitchFamily="2" charset="-78"/>
              </a:rPr>
              <a:t>استفاده کنیم.</a:t>
            </a:r>
          </a:p>
        </p:txBody>
      </p:sp>
    </p:spTree>
    <p:extLst>
      <p:ext uri="{BB962C8B-B14F-4D97-AF65-F5344CB8AC3E}">
        <p14:creationId xmlns:p14="http://schemas.microsoft.com/office/powerpoint/2010/main" val="363240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D966E16-8F84-D7AD-0B6D-54198FDF1ED8}"/>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C30E0A5-617B-C646-7658-2A8FF24B37E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4753ECFE-1FA8-6CE7-29A9-9AA6ACBAAB0E}"/>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DA45398D-EF23-3BF7-D38E-719C3D2B48B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E1764360-3A24-158A-7AD8-847E520DDF0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3DF857E1-7968-3D9A-C1FA-E34AE5DC7BD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93DBBB32-ED46-0FB5-863E-EB60CE419BA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495178D-A9B0-5790-B859-20F384622B5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92B58742-7BB5-5D38-F4A7-B9CD694D7F30}"/>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55DF52D9-1519-0CE5-F276-6D5DA4B0959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A4392802-0B6A-AD50-8AB7-DA1C58CA021A}"/>
              </a:ext>
            </a:extLst>
          </p:cNvPr>
          <p:cNvSpPr txBox="1"/>
          <p:nvPr/>
        </p:nvSpPr>
        <p:spPr>
          <a:xfrm>
            <a:off x="1154649" y="1054632"/>
            <a:ext cx="6834702" cy="1631216"/>
          </a:xfrm>
          <a:prstGeom prst="rect">
            <a:avLst/>
          </a:prstGeom>
          <a:noFill/>
        </p:spPr>
        <p:txBody>
          <a:bodyPr wrap="square">
            <a:spAutoFit/>
          </a:bodyPr>
          <a:lstStyle/>
          <a:p>
            <a:pPr algn="r" rtl="1"/>
            <a:r>
              <a:rPr lang="fa-IR" sz="2000" dirty="0">
                <a:cs typeface="B Nazanin" panose="00000400000000000000" pitchFamily="2" charset="-78"/>
              </a:rPr>
              <a:t>فیلد ها : هر کلاس میتواند شامل چندین فیلد باشد. فیلد ها در واقع متغیرهایی هستند که نشاندهنده مشخصات مشترک نمونههای ساخته شده از یک کلاس میباشند. عدد صحیح، عدد اعشاری و آرایه ها همگی نوع های مجاز برای تعریف فیلد هستند. تعریف یک فیلد درست مانند تعریف یک متغیر </a:t>
            </a:r>
            <a:r>
              <a:rPr lang="en-US" sz="2000" dirty="0">
                <a:latin typeface="Gill Sans MT" panose="020B0502020104020203" pitchFamily="34" charset="0"/>
                <a:cs typeface="B Nazanin" panose="00000400000000000000" pitchFamily="2" charset="-78"/>
              </a:rPr>
              <a:t>local</a:t>
            </a:r>
            <a:r>
              <a:rPr lang="en-US" sz="2000" dirty="0">
                <a:cs typeface="B Nazanin" panose="00000400000000000000" pitchFamily="2" charset="-78"/>
              </a:rPr>
              <a:t> </a:t>
            </a:r>
            <a:r>
              <a:rPr lang="fa-IR" sz="2000" dirty="0">
                <a:cs typeface="B Nazanin" panose="00000400000000000000" pitchFamily="2" charset="-78"/>
              </a:rPr>
              <a:t> است با این تفاوت که مانند تعریف کلاس باید سطح دسترسی به آن فیلد را هم مشخص کنیم.</a:t>
            </a:r>
            <a:endParaRPr lang="en-US" sz="2000" dirty="0">
              <a:cs typeface="B Nazanin" panose="00000400000000000000" pitchFamily="2" charset="-78"/>
            </a:endParaRPr>
          </a:p>
        </p:txBody>
      </p:sp>
    </p:spTree>
    <p:extLst>
      <p:ext uri="{BB962C8B-B14F-4D97-AF65-F5344CB8AC3E}">
        <p14:creationId xmlns:p14="http://schemas.microsoft.com/office/powerpoint/2010/main" val="272913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F477AF0-9AEE-6B96-DF6F-A74E61CB77B6}"/>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4195D07-0C09-2560-D34B-715303299BF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D81B36F2-65CE-8DE7-3D72-D0ED62D1D5C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AB619EB4-5295-6289-5854-DDBC157E737F}"/>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29360ED-2E8A-4F41-70D5-1035BC9B3A4D}"/>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786F3DD-BADC-1022-3D68-B99795041188}"/>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55935F11-6F3A-C426-2AB1-4A88E8F93C4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AEDF2F5-12D0-FD72-6CB0-D86170FCBED1}"/>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2128ABDA-28AC-1899-F3AD-DBFF6ADFA33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B17D8EA-5F93-23CD-437D-AE5D09FD68E9}"/>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55EF077C-5B24-77CC-8EE6-A27811D445EE}"/>
              </a:ext>
            </a:extLst>
          </p:cNvPr>
          <p:cNvSpPr txBox="1"/>
          <p:nvPr/>
        </p:nvSpPr>
        <p:spPr>
          <a:xfrm>
            <a:off x="1260219" y="1084774"/>
            <a:ext cx="6763818" cy="1631216"/>
          </a:xfrm>
          <a:prstGeom prst="rect">
            <a:avLst/>
          </a:prstGeom>
          <a:noFill/>
        </p:spPr>
        <p:txBody>
          <a:bodyPr wrap="square">
            <a:spAutoFit/>
          </a:bodyPr>
          <a:lstStyle/>
          <a:p>
            <a:pPr algn="r" rtl="1"/>
            <a:r>
              <a:rPr lang="fa-IR" sz="2000" dirty="0">
                <a:cs typeface="B Nazanin" panose="00000400000000000000" pitchFamily="2" charset="-78"/>
              </a:rPr>
              <a:t>معمولا از سطح دسترسی </a:t>
            </a:r>
            <a:r>
              <a:rPr lang="fa-IR" sz="2000" dirty="0" err="1">
                <a:cs typeface="B Nazanin" panose="00000400000000000000" pitchFamily="2" charset="-78"/>
              </a:rPr>
              <a:t>پرایوت</a:t>
            </a:r>
            <a:r>
              <a:rPr lang="fa-IR" sz="2000" dirty="0">
                <a:cs typeface="B Nazanin" panose="00000400000000000000" pitchFamily="2" charset="-78"/>
              </a:rPr>
              <a:t> برای فیلد های یک کلاس استفاده میکنیم تا به این طریق، از مقدار دهی اشتباه و ناخواسته به این فیلد ها جلوگیری کنیم. همچنین از متدهای گتر و </a:t>
            </a:r>
            <a:r>
              <a:rPr lang="fa-IR" sz="2000" dirty="0" err="1">
                <a:cs typeface="B Nazanin" panose="00000400000000000000" pitchFamily="2" charset="-78"/>
              </a:rPr>
              <a:t>ستر</a:t>
            </a:r>
            <a:r>
              <a:rPr lang="fa-IR" sz="2000" dirty="0">
                <a:cs typeface="B Nazanin" panose="00000400000000000000" pitchFamily="2" charset="-78"/>
              </a:rPr>
              <a:t> برای دسترسی و مقدار دهی این فیلد ها استفاده میکنیم که جلوتر با آنها آشنا خواهیم شد.</a:t>
            </a:r>
          </a:p>
          <a:p>
            <a:pPr algn="r" rtl="1"/>
            <a:r>
              <a:rPr lang="fa-IR" sz="2000" dirty="0">
                <a:cs typeface="B Nazanin" panose="00000400000000000000" pitchFamily="2" charset="-78"/>
              </a:rPr>
              <a:t> </a:t>
            </a:r>
            <a:endParaRPr lang="en-US" sz="2000" dirty="0">
              <a:cs typeface="B Nazanin" panose="00000400000000000000" pitchFamily="2" charset="-78"/>
            </a:endParaRPr>
          </a:p>
        </p:txBody>
      </p:sp>
    </p:spTree>
    <p:extLst>
      <p:ext uri="{BB962C8B-B14F-4D97-AF65-F5344CB8AC3E}">
        <p14:creationId xmlns:p14="http://schemas.microsoft.com/office/powerpoint/2010/main" val="2786786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0433519-7A2C-3A07-2182-C78C6ABF4BA0}"/>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D5FDB880-85D5-5CC7-74EE-31315582287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CDEA2131-44BA-498F-C8B9-43B665BF376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055DF654-3718-7EE1-3740-18F8D56CB16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B3F2053-7AB1-F988-4A38-AD2E56DE583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B50E81B6-4361-E420-6D98-E523394BB69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BD590364-299C-8AFF-1D87-66CBC4EB6BC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A6F19FF-4A12-B985-DB57-A92D157A9456}"/>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D8A73A95-0F3C-CFAA-AB18-1C5109B33EC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DE61CC2-3A53-CC51-B5B5-4089D9A6358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E339C90C-5B35-73B5-1F26-4D0D69D6B4B6}"/>
              </a:ext>
            </a:extLst>
          </p:cNvPr>
          <p:cNvSpPr txBox="1"/>
          <p:nvPr/>
        </p:nvSpPr>
        <p:spPr>
          <a:xfrm>
            <a:off x="1267308" y="1084774"/>
            <a:ext cx="6834702" cy="2246769"/>
          </a:xfrm>
          <a:prstGeom prst="rect">
            <a:avLst/>
          </a:prstGeom>
          <a:noFill/>
        </p:spPr>
        <p:txBody>
          <a:bodyPr wrap="square">
            <a:spAutoFit/>
          </a:bodyPr>
          <a:lstStyle/>
          <a:p>
            <a:pPr algn="r" rtl="1"/>
            <a:r>
              <a:rPr lang="fa-IR" sz="2000" dirty="0">
                <a:cs typeface="B Nazanin" panose="00000400000000000000" pitchFamily="2" charset="-78"/>
              </a:rPr>
              <a:t>در نامگذاری فیلد ها، به نکات زیر توجه کنید: </a:t>
            </a:r>
            <a:endParaRPr lang="en-US" sz="2000" dirty="0">
              <a:cs typeface="B Nazanin" panose="00000400000000000000" pitchFamily="2" charset="-78"/>
            </a:endParaRPr>
          </a:p>
          <a:p>
            <a:pPr algn="r" rtl="1"/>
            <a:r>
              <a:rPr lang="fa-IR" sz="2000" dirty="0">
                <a:cs typeface="B Nazanin" panose="00000400000000000000" pitchFamily="2" charset="-78"/>
              </a:rPr>
              <a:t>1. نام فیلد باید با حرف کوچک شروع شود.</a:t>
            </a:r>
          </a:p>
          <a:p>
            <a:pPr algn="r" rtl="1"/>
            <a:r>
              <a:rPr lang="fa-IR" sz="2000" dirty="0">
                <a:cs typeface="B Nazanin" panose="00000400000000000000" pitchFamily="2" charset="-78"/>
              </a:rPr>
              <a:t> 2. نام انتخابی را تا حد ممکن با معنی و واضح انتخاب کنید و از عبارات رمزی و اختصاری خودداری کنید.</a:t>
            </a:r>
          </a:p>
          <a:p>
            <a:pPr algn="r" rtl="1"/>
            <a:r>
              <a:rPr lang="fa-IR" sz="2000" dirty="0">
                <a:cs typeface="B Nazanin" panose="00000400000000000000" pitchFamily="2" charset="-78"/>
              </a:rPr>
              <a:t> 3. در صورتیکه نام انتخابی شامل بیش از یک کلمه بود، از ساختار</a:t>
            </a:r>
            <a:r>
              <a:rPr lang="en-US" sz="2000" dirty="0">
                <a:latin typeface="Gill Sans MT" panose="020B0502020104020203" pitchFamily="34" charset="0"/>
                <a:cs typeface="B Nazanin" panose="00000400000000000000" pitchFamily="2" charset="-78"/>
              </a:rPr>
              <a:t>camelCase</a:t>
            </a:r>
            <a:r>
              <a:rPr lang="en-US" sz="2000" dirty="0">
                <a:cs typeface="B Nazanin" panose="00000400000000000000" pitchFamily="2" charset="-78"/>
              </a:rPr>
              <a:t> </a:t>
            </a:r>
            <a:r>
              <a:rPr lang="fa-IR" sz="2000" dirty="0">
                <a:cs typeface="B Nazanin" panose="00000400000000000000" pitchFamily="2" charset="-78"/>
              </a:rPr>
              <a:t>استفاده کنید. </a:t>
            </a:r>
          </a:p>
          <a:p>
            <a:pPr algn="r" rtl="1"/>
            <a:r>
              <a:rPr lang="fa-IR" sz="2000" dirty="0">
                <a:cs typeface="B Nazanin" panose="00000400000000000000" pitchFamily="2" charset="-78"/>
              </a:rPr>
              <a:t>4. استفاده از کامنت گذاری مناسب میتواند به فهم کارکرد هر فیلد کمک زیادی بکند.</a:t>
            </a:r>
            <a:endParaRPr lang="en-US" sz="2000" dirty="0">
              <a:cs typeface="B Nazanin" panose="00000400000000000000" pitchFamily="2" charset="-78"/>
            </a:endParaRPr>
          </a:p>
        </p:txBody>
      </p:sp>
    </p:spTree>
    <p:extLst>
      <p:ext uri="{BB962C8B-B14F-4D97-AF65-F5344CB8AC3E}">
        <p14:creationId xmlns:p14="http://schemas.microsoft.com/office/powerpoint/2010/main" val="835474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F777EBE-DC78-6C88-F378-F55829A7BB2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DEF22F9F-122D-9372-437D-1E37BC7C286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3E912E03-79B2-32EE-ABBB-766664FC756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231722A-0CEB-593F-8739-CD2ABBB022A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30B6CCD-C01B-396C-632B-836791DA52E1}"/>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2071CD65-1F65-DF47-1208-B3C443BC59B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FA9880D7-9B92-D714-853D-239D903955D9}"/>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F282ED3-C0FD-CEBE-2684-368ED205BEA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D3C327A3-1CDD-1E08-E4BD-9BA1A915D77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F42E7C6-FAB2-E87E-B9DE-53F6717CD77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82FE3CF5-F143-C910-73AF-ED04A7C29868}"/>
              </a:ext>
            </a:extLst>
          </p:cNvPr>
          <p:cNvSpPr txBox="1"/>
          <p:nvPr/>
        </p:nvSpPr>
        <p:spPr>
          <a:xfrm>
            <a:off x="1282416" y="1079985"/>
            <a:ext cx="7070700" cy="3170099"/>
          </a:xfrm>
          <a:prstGeom prst="rect">
            <a:avLst/>
          </a:prstGeom>
          <a:noFill/>
        </p:spPr>
        <p:txBody>
          <a:bodyPr wrap="square" rtlCol="0">
            <a:spAutoFit/>
          </a:bodyPr>
          <a:lstStyle/>
          <a:p>
            <a:pPr algn="r" rtl="1"/>
            <a:r>
              <a:rPr lang="fa-IR" sz="2000" dirty="0" err="1">
                <a:latin typeface="Gill Sans MT" panose="020B0502020104020203" pitchFamily="34" charset="0"/>
                <a:cs typeface="B Nazanin" panose="00000400000000000000" pitchFamily="2" charset="-78"/>
              </a:rPr>
              <a:t>کانستراکتور</a:t>
            </a:r>
            <a:r>
              <a:rPr lang="fa-IR" sz="2000" dirty="0">
                <a:latin typeface="Gill Sans MT" panose="020B0502020104020203" pitchFamily="34" charset="0"/>
                <a:cs typeface="B Nazanin" panose="00000400000000000000" pitchFamily="2" charset="-78"/>
              </a:rPr>
              <a:t>: نوعی رویه است که هنگام ایجاد </a:t>
            </a:r>
            <a:r>
              <a:rPr lang="fa-IR" sz="2000" dirty="0" err="1">
                <a:latin typeface="Gill Sans MT" panose="020B0502020104020203" pitchFamily="34" charset="0"/>
                <a:cs typeface="B Nazanin" panose="00000400000000000000" pitchFamily="2" charset="-78"/>
              </a:rPr>
              <a:t>شئ</a:t>
            </a:r>
            <a:r>
              <a:rPr lang="fa-IR" sz="2000" dirty="0">
                <a:latin typeface="Gill Sans MT" panose="020B0502020104020203" pitchFamily="34" charset="0"/>
                <a:cs typeface="B Nazanin" panose="00000400000000000000" pitchFamily="2" charset="-78"/>
              </a:rPr>
              <a:t> از یک کلاس صدا زده میشود و تمام عملیات لازم هنگام ایجاد </a:t>
            </a:r>
            <a:r>
              <a:rPr lang="fa-IR" sz="2000" dirty="0" err="1">
                <a:latin typeface="Gill Sans MT" panose="020B0502020104020203" pitchFamily="34" charset="0"/>
                <a:cs typeface="B Nazanin" panose="00000400000000000000" pitchFamily="2" charset="-78"/>
              </a:rPr>
              <a:t>شئ</a:t>
            </a:r>
            <a:r>
              <a:rPr lang="fa-IR" sz="2000" dirty="0">
                <a:latin typeface="Gill Sans MT" panose="020B0502020104020203" pitchFamily="34" charset="0"/>
                <a:cs typeface="B Nazanin" panose="00000400000000000000" pitchFamily="2" charset="-78"/>
              </a:rPr>
              <a:t> جدید از جمله مقدار دهی فیلد ها را انجام میدهد. دقت کنید که یک </a:t>
            </a:r>
            <a:r>
              <a:rPr lang="fa-IR" sz="2000" dirty="0" err="1">
                <a:latin typeface="Gill Sans MT" panose="020B0502020104020203" pitchFamily="34" charset="0"/>
                <a:cs typeface="B Nazanin" panose="00000400000000000000" pitchFamily="2" charset="-78"/>
              </a:rPr>
              <a:t>کانستراکتور</a:t>
            </a:r>
            <a:r>
              <a:rPr lang="fa-IR" sz="2000" dirty="0">
                <a:latin typeface="Gill Sans MT" panose="020B0502020104020203" pitchFamily="34" charset="0"/>
                <a:cs typeface="B Nazanin" panose="00000400000000000000" pitchFamily="2" charset="-78"/>
              </a:rPr>
              <a:t> میتواند ورودی </a:t>
            </a:r>
            <a:r>
              <a:rPr lang="fa-IR" sz="2000" dirty="0" err="1">
                <a:latin typeface="Gill Sans MT" panose="020B0502020104020203" pitchFamily="34" charset="0"/>
                <a:cs typeface="B Nazanin" panose="00000400000000000000" pitchFamily="2" charset="-78"/>
              </a:rPr>
              <a:t>هایی</a:t>
            </a:r>
            <a:r>
              <a:rPr lang="fa-IR" sz="2000" dirty="0">
                <a:latin typeface="Gill Sans MT" panose="020B0502020104020203" pitchFamily="34" charset="0"/>
                <a:cs typeface="B Nazanin" panose="00000400000000000000" pitchFamily="2" charset="-78"/>
              </a:rPr>
              <a:t> داشته باشد و از آنها استفاده کند اما </a:t>
            </a:r>
            <a:r>
              <a:rPr lang="fa-IR" sz="2000" dirty="0" err="1">
                <a:latin typeface="Gill Sans MT" panose="020B0502020104020203" pitchFamily="34" charset="0"/>
                <a:cs typeface="B Nazanin" panose="00000400000000000000" pitchFamily="2" charset="-78"/>
              </a:rPr>
              <a:t>کانستراکتور</a:t>
            </a:r>
            <a:r>
              <a:rPr lang="fa-IR" sz="2000" dirty="0">
                <a:latin typeface="Gill Sans MT" panose="020B0502020104020203" pitchFamily="34" charset="0"/>
                <a:cs typeface="B Nazanin" panose="00000400000000000000" pitchFamily="2" charset="-78"/>
              </a:rPr>
              <a:t> بر خلاف متد ها هیچ نوع خروجی ای ندارد و حتی نباید از کلمه کلیدی  </a:t>
            </a:r>
            <a:r>
              <a:rPr lang="en-US" sz="2000" dirty="0">
                <a:latin typeface="Gill Sans MT" panose="020B0502020104020203" pitchFamily="34" charset="0"/>
                <a:cs typeface="B Nazanin" panose="00000400000000000000" pitchFamily="2" charset="-78"/>
              </a:rPr>
              <a:t>void</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نیز برای آن استفاده کرد. همچنین میتوان سطح دسترسی یک </a:t>
            </a:r>
            <a:r>
              <a:rPr lang="fa-IR" sz="2000" dirty="0" err="1">
                <a:latin typeface="Gill Sans MT" panose="020B0502020104020203" pitchFamily="34" charset="0"/>
                <a:cs typeface="B Nazanin" panose="00000400000000000000" pitchFamily="2" charset="-78"/>
              </a:rPr>
              <a:t>کانستراکتور</a:t>
            </a:r>
            <a:r>
              <a:rPr lang="fa-IR" sz="2000" dirty="0">
                <a:latin typeface="Gill Sans MT" panose="020B0502020104020203" pitchFamily="34" charset="0"/>
                <a:cs typeface="B Nazanin" panose="00000400000000000000" pitchFamily="2" charset="-78"/>
              </a:rPr>
              <a:t> را مشخص کرد. اما معمولا از سطح دسترسی </a:t>
            </a:r>
            <a:r>
              <a:rPr lang="en-US" sz="2000" dirty="0">
                <a:latin typeface="Gill Sans MT" panose="020B0502020104020203" pitchFamily="34" charset="0"/>
                <a:cs typeface="B Nazanin" panose="00000400000000000000" pitchFamily="2" charset="-78"/>
              </a:rPr>
              <a:t>public</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برای </a:t>
            </a:r>
            <a:r>
              <a:rPr lang="fa-IR" sz="2000" dirty="0" err="1">
                <a:latin typeface="Gill Sans MT" panose="020B0502020104020203" pitchFamily="34" charset="0"/>
                <a:cs typeface="B Nazanin" panose="00000400000000000000" pitchFamily="2" charset="-78"/>
              </a:rPr>
              <a:t>کانستراکتور</a:t>
            </a:r>
            <a:r>
              <a:rPr lang="fa-IR" sz="2000" dirty="0">
                <a:latin typeface="Gill Sans MT" panose="020B0502020104020203" pitchFamily="34" charset="0"/>
                <a:cs typeface="B Nazanin" panose="00000400000000000000" pitchFamily="2" charset="-78"/>
              </a:rPr>
              <a:t> ها استفاده میشود. </a:t>
            </a:r>
            <a:r>
              <a:rPr lang="fa-IR" sz="2000" dirty="0" err="1">
                <a:latin typeface="Gill Sans MT" panose="020B0502020104020203" pitchFamily="34" charset="0"/>
                <a:cs typeface="B Nazanin" panose="00000400000000000000" pitchFamily="2" charset="-78"/>
              </a:rPr>
              <a:t>کانستراکتور</a:t>
            </a:r>
            <a:r>
              <a:rPr lang="fa-IR" sz="2000" dirty="0">
                <a:latin typeface="Gill Sans MT" panose="020B0502020104020203" pitchFamily="34" charset="0"/>
                <a:cs typeface="B Nazanin" panose="00000400000000000000" pitchFamily="2" charset="-78"/>
              </a:rPr>
              <a:t> پیش فرض: هنگام ایجاد یک </a:t>
            </a:r>
            <a:r>
              <a:rPr lang="fa-IR" sz="2000" dirty="0" err="1">
                <a:latin typeface="Gill Sans MT" panose="020B0502020104020203" pitchFamily="34" charset="0"/>
                <a:cs typeface="B Nazanin" panose="00000400000000000000" pitchFamily="2" charset="-78"/>
              </a:rPr>
              <a:t>شئ</a:t>
            </a:r>
            <a:r>
              <a:rPr lang="fa-IR" sz="2000" dirty="0">
                <a:latin typeface="Gill Sans MT" panose="020B0502020104020203" pitchFamily="34" charset="0"/>
                <a:cs typeface="B Nazanin" panose="00000400000000000000" pitchFamily="2" charset="-78"/>
              </a:rPr>
              <a:t>، سازنده آن باید حتماً صدا زده شود. اما اگر سازنده ای برای کلاس مورد نظر وجود نداشته باشد چه اتفاقی میافتد؟ در این صورت جاوا به صورت خودکار یک سازنده ی خالی برای آن کلاس در نظر میگیرد که هیچ ورودی ای ندارد و از آن استفاده میکند.</a:t>
            </a:r>
          </a:p>
        </p:txBody>
      </p:sp>
    </p:spTree>
    <p:extLst>
      <p:ext uri="{BB962C8B-B14F-4D97-AF65-F5344CB8AC3E}">
        <p14:creationId xmlns:p14="http://schemas.microsoft.com/office/powerpoint/2010/main" val="1057744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7FEDA87-8E80-EEDA-9F47-7C65FCBABA37}"/>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9ED33C70-C1E0-871D-636E-5DC06513304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EC9D37EF-21AA-C9C7-3173-E34C676B4012}"/>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C90F72A-DB9C-8874-43F4-6707450C01F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86D30E8-6089-E525-9DCF-98A9ADD52C08}"/>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DF8FC52D-5B23-47CD-8B39-DCEEA7FB002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990D77BF-B51B-932F-34A0-46590D363BB9}"/>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4E036D1-1B31-804D-7827-2591839DEF4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029D7143-0258-675E-EC53-844DBF10E473}"/>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642E63B-6C60-5441-2526-CB182D3B76B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2E31ABFD-FC72-B012-2DCB-A3C62D70872C}"/>
              </a:ext>
            </a:extLst>
          </p:cNvPr>
          <p:cNvSpPr txBox="1"/>
          <p:nvPr/>
        </p:nvSpPr>
        <p:spPr>
          <a:xfrm>
            <a:off x="1276781" y="1084774"/>
            <a:ext cx="6590438" cy="707886"/>
          </a:xfrm>
          <a:prstGeom prst="rect">
            <a:avLst/>
          </a:prstGeom>
          <a:noFill/>
        </p:spPr>
        <p:txBody>
          <a:bodyPr wrap="square" rtlCol="0">
            <a:spAutoFit/>
          </a:bodyPr>
          <a:lstStyle/>
          <a:p>
            <a:pPr algn="r" rtl="1"/>
            <a:r>
              <a:rPr lang="fa-IR" sz="2000" dirty="0">
                <a:cs typeface="B Nazanin" panose="00000400000000000000" pitchFamily="2" charset="-78"/>
              </a:rPr>
              <a:t>متد ها : متد ها، رویه های نشاندهنده رفتار یک </a:t>
            </a:r>
            <a:r>
              <a:rPr lang="fa-IR" sz="2000" dirty="0" err="1">
                <a:cs typeface="B Nazanin" panose="00000400000000000000" pitchFamily="2" charset="-78"/>
              </a:rPr>
              <a:t>شئ</a:t>
            </a:r>
            <a:r>
              <a:rPr lang="fa-IR" sz="2000" dirty="0">
                <a:cs typeface="B Nazanin" panose="00000400000000000000" pitchFamily="2" charset="-78"/>
              </a:rPr>
              <a:t> هستند. همانطور که فیلد ها نشاندهنده خصوصیات و ویژگیهای یک </a:t>
            </a:r>
            <a:r>
              <a:rPr lang="fa-IR" sz="2000" dirty="0" err="1">
                <a:cs typeface="B Nazanin" panose="00000400000000000000" pitchFamily="2" charset="-78"/>
              </a:rPr>
              <a:t>شئ</a:t>
            </a:r>
            <a:r>
              <a:rPr lang="fa-IR" sz="2000" dirty="0">
                <a:cs typeface="B Nazanin" panose="00000400000000000000" pitchFamily="2" charset="-78"/>
              </a:rPr>
              <a:t> بودند.</a:t>
            </a:r>
          </a:p>
        </p:txBody>
      </p:sp>
    </p:spTree>
    <p:extLst>
      <p:ext uri="{BB962C8B-B14F-4D97-AF65-F5344CB8AC3E}">
        <p14:creationId xmlns:p14="http://schemas.microsoft.com/office/powerpoint/2010/main" val="1710384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آنچه در این جلسه به آن می پردازیم</a:t>
            </a:r>
            <a:endParaRPr dirty="0">
              <a:solidFill>
                <a:srgbClr val="C39113"/>
              </a:solidFill>
              <a:cs typeface="B Roya" panose="00000400000000000000" pitchFamily="2" charset="-78"/>
            </a:endParaRPr>
          </a:p>
        </p:txBody>
      </p:sp>
      <p:sp>
        <p:nvSpPr>
          <p:cNvPr id="2" name="TextBox 1">
            <a:extLst>
              <a:ext uri="{FF2B5EF4-FFF2-40B4-BE49-F238E27FC236}">
                <a16:creationId xmlns:a16="http://schemas.microsoft.com/office/drawing/2014/main" id="{1D6CADA5-9202-B51C-5F05-2A5F8EE54515}"/>
              </a:ext>
            </a:extLst>
          </p:cNvPr>
          <p:cNvSpPr txBox="1"/>
          <p:nvPr/>
        </p:nvSpPr>
        <p:spPr>
          <a:xfrm>
            <a:off x="493486" y="1240971"/>
            <a:ext cx="7235371" cy="2246769"/>
          </a:xfrm>
          <a:prstGeom prst="rect">
            <a:avLst/>
          </a:prstGeom>
          <a:noFill/>
        </p:spPr>
        <p:txBody>
          <a:bodyPr wrap="square" rtlCol="0">
            <a:spAutoFit/>
          </a:bodyPr>
          <a:lstStyle/>
          <a:p>
            <a:pPr marL="342900" indent="-342900" algn="r" rtl="1">
              <a:buFont typeface="Arial" panose="020B0604020202020204" pitchFamily="34" charset="0"/>
              <a:buChar char="•"/>
            </a:pPr>
            <a:r>
              <a:rPr lang="en-US" sz="2000" dirty="0">
                <a:latin typeface="Gill Sans MT" panose="020B0502020104020203" pitchFamily="34" charset="0"/>
                <a:cs typeface="B Nazanin" panose="00000400000000000000" pitchFamily="2" charset="-78"/>
              </a:rPr>
              <a:t>Pull requests</a:t>
            </a:r>
          </a:p>
          <a:p>
            <a:pPr marL="342900" indent="-342900" algn="r" rtl="1">
              <a:buFont typeface="Arial" panose="020B0604020202020204" pitchFamily="34" charset="0"/>
              <a:buChar char="•"/>
            </a:pPr>
            <a:r>
              <a:rPr lang="fa-IR" sz="2000" dirty="0">
                <a:latin typeface="Gill Sans MT" panose="020B0502020104020203" pitchFamily="34" charset="0"/>
                <a:cs typeface="B Nazanin" panose="00000400000000000000" pitchFamily="2" charset="-78"/>
              </a:rPr>
              <a:t>ادامه آشنایی با </a:t>
            </a:r>
            <a:r>
              <a:rPr lang="fa-IR" sz="2000" dirty="0" err="1">
                <a:latin typeface="Gill Sans MT" panose="020B0502020104020203" pitchFamily="34" charset="0"/>
                <a:cs typeface="B Nazanin" panose="00000400000000000000" pitchFamily="2" charset="-78"/>
              </a:rPr>
              <a:t>گیت</a:t>
            </a:r>
            <a:r>
              <a:rPr lang="fa-IR" sz="2000" dirty="0">
                <a:latin typeface="Gill Sans MT" panose="020B0502020104020203" pitchFamily="34" charset="0"/>
                <a:cs typeface="B Nazanin" panose="00000400000000000000" pitchFamily="2" charset="-78"/>
              </a:rPr>
              <a:t> و دستورات تکمیلی مربوط به آن</a:t>
            </a:r>
          </a:p>
          <a:p>
            <a:pPr marL="342900" indent="-342900" algn="r" rtl="1">
              <a:buFont typeface="Arial" panose="020B0604020202020204" pitchFamily="34" charset="0"/>
              <a:buChar char="•"/>
            </a:pPr>
            <a:r>
              <a:rPr lang="en-US" sz="2000" dirty="0">
                <a:latin typeface="Gill Sans MT" panose="020B0502020104020203" pitchFamily="34" charset="0"/>
                <a:cs typeface="B Nazanin" panose="00000400000000000000" pitchFamily="2" charset="-78"/>
              </a:rPr>
              <a:t>Collaboration</a:t>
            </a:r>
          </a:p>
          <a:p>
            <a:pPr marL="342900" indent="-342900" algn="r" rtl="1">
              <a:buFont typeface="Arial" panose="020B0604020202020204" pitchFamily="34" charset="0"/>
              <a:buChar char="•"/>
            </a:pPr>
            <a:r>
              <a:rPr lang="fa-IR" sz="2000" dirty="0">
                <a:latin typeface="Gill Sans MT" panose="020B0502020104020203" pitchFamily="34" charset="0"/>
                <a:cs typeface="B Nazanin" panose="00000400000000000000" pitchFamily="2" charset="-78"/>
              </a:rPr>
              <a:t>مفاهیم شی و کلاس</a:t>
            </a:r>
          </a:p>
          <a:p>
            <a:pPr marL="342900" indent="-342900" algn="r" rtl="1">
              <a:buFont typeface="Arial" panose="020B0604020202020204" pitchFamily="34" charset="0"/>
              <a:buChar char="•"/>
            </a:pPr>
            <a:r>
              <a:rPr lang="fa-IR" sz="2000" dirty="0" err="1">
                <a:latin typeface="Gill Sans MT" panose="020B0502020104020203" pitchFamily="34" charset="0"/>
                <a:cs typeface="B Nazanin" panose="00000400000000000000" pitchFamily="2" charset="-78"/>
              </a:rPr>
              <a:t>کپسوله</a:t>
            </a:r>
            <a:r>
              <a:rPr lang="fa-IR" sz="2000" dirty="0">
                <a:latin typeface="Gill Sans MT" panose="020B0502020104020203" pitchFamily="34" charset="0"/>
                <a:cs typeface="B Nazanin" panose="00000400000000000000" pitchFamily="2" charset="-78"/>
              </a:rPr>
              <a:t> سازی</a:t>
            </a:r>
          </a:p>
          <a:p>
            <a:pPr marL="342900" indent="-342900" algn="r" rtl="1">
              <a:buFont typeface="Arial" panose="020B0604020202020204" pitchFamily="34" charset="0"/>
              <a:buChar char="•"/>
            </a:pPr>
            <a:r>
              <a:rPr lang="fa-IR" sz="2000" dirty="0" err="1">
                <a:latin typeface="Gill Sans MT" panose="020B0502020104020203" pitchFamily="34" charset="0"/>
                <a:cs typeface="B Nazanin" panose="00000400000000000000" pitchFamily="2" charset="-78"/>
              </a:rPr>
              <a:t>میانبر</a:t>
            </a:r>
            <a:r>
              <a:rPr lang="fa-IR" sz="2000" dirty="0">
                <a:latin typeface="Gill Sans MT" panose="020B0502020104020203" pitchFamily="34" charset="0"/>
                <a:cs typeface="B Nazanin" panose="00000400000000000000" pitchFamily="2" charset="-78"/>
              </a:rPr>
              <a:t> ها در </a:t>
            </a:r>
            <a:r>
              <a:rPr lang="en-US" sz="2000" dirty="0" err="1">
                <a:latin typeface="Gill Sans MT" panose="020B0502020104020203" pitchFamily="34" charset="0"/>
                <a:cs typeface="B Nazanin" panose="00000400000000000000" pitchFamily="2" charset="-78"/>
              </a:rPr>
              <a:t>Intellij</a:t>
            </a:r>
            <a:endParaRPr lang="en-US" sz="2000" dirty="0">
              <a:latin typeface="Gill Sans MT" panose="020B0502020104020203" pitchFamily="34" charset="0"/>
              <a:cs typeface="B Nazanin" panose="00000400000000000000" pitchFamily="2" charset="-78"/>
            </a:endParaRPr>
          </a:p>
          <a:p>
            <a:pPr marL="342900" indent="-342900" algn="r" rtl="1">
              <a:buFont typeface="Arial" panose="020B0604020202020204" pitchFamily="34" charset="0"/>
              <a:buChar char="•"/>
            </a:pPr>
            <a:r>
              <a:rPr lang="fa-IR" sz="2000" dirty="0">
                <a:latin typeface="Gill Sans MT" panose="020B0502020104020203" pitchFamily="34" charset="0"/>
                <a:cs typeface="B Nazanin" panose="00000400000000000000" pitchFamily="2" charset="-78"/>
              </a:rPr>
              <a:t>تمرین</a:t>
            </a:r>
            <a:endParaRPr lang="en-US" sz="2000" dirty="0">
              <a:latin typeface="Gill Sans MT" panose="020B0502020104020203" pitchFamily="34" charset="0"/>
              <a:cs typeface="B Nazanin" panose="00000400000000000000" pitchFamily="2" charset="-7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CCC5EB0-9B9B-4B49-03F7-3717913C9997}"/>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9DCA2288-ACDC-DA38-6975-A76274B0E44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9E5BA03E-BAE0-FD45-E75E-A9DB966315A4}"/>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0EC47C8-BE8C-213A-132D-3C0F862807D0}"/>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011EAB4B-EED3-D694-B869-599FBCA72506}"/>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130719D1-E968-4AC0-AE53-948745A53B6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22718051-31D6-0F4D-5E47-FF4C4F119A00}"/>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76D1A47-4266-75AF-9237-1400253FE48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A31F589A-2736-65A8-B5F0-266D2C218E5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6BEED34-5228-8300-CB5D-7AAD099C190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37F14A9C-293D-B2B3-4938-A00578D3F301}"/>
              </a:ext>
            </a:extLst>
          </p:cNvPr>
          <p:cNvSpPr txBox="1"/>
          <p:nvPr/>
        </p:nvSpPr>
        <p:spPr>
          <a:xfrm>
            <a:off x="1768985" y="1069627"/>
            <a:ext cx="6570047" cy="3170099"/>
          </a:xfrm>
          <a:prstGeom prst="rect">
            <a:avLst/>
          </a:prstGeom>
          <a:noFill/>
        </p:spPr>
        <p:txBody>
          <a:bodyPr wrap="square" rtlCol="0">
            <a:spAutoFit/>
          </a:bodyPr>
          <a:lstStyle/>
          <a:p>
            <a:pPr algn="r" rtl="1"/>
            <a:r>
              <a:rPr lang="fa-IR" sz="2000" dirty="0">
                <a:latin typeface="Gill Sans MT" panose="020B0502020104020203" pitchFamily="34" charset="0"/>
                <a:cs typeface="B Nazanin" panose="00000400000000000000" pitchFamily="2" charset="-78"/>
              </a:rPr>
              <a:t>در نامگذاری متد ها، به نکات زیر توجه کنید:</a:t>
            </a:r>
          </a:p>
          <a:p>
            <a:pPr algn="r" rtl="1"/>
            <a:r>
              <a:rPr lang="fa-IR" sz="2000" dirty="0">
                <a:latin typeface="Gill Sans MT" panose="020B0502020104020203" pitchFamily="34" charset="0"/>
                <a:cs typeface="B Nazanin" panose="00000400000000000000" pitchFamily="2" charset="-78"/>
              </a:rPr>
              <a:t>1. درست مانند فیلد ها، حرف اول را کوچک مینویسیم.</a:t>
            </a:r>
          </a:p>
          <a:p>
            <a:pPr algn="r" rtl="1"/>
            <a:r>
              <a:rPr lang="fa-IR" sz="2000" dirty="0">
                <a:latin typeface="Gill Sans MT" panose="020B0502020104020203" pitchFamily="34" charset="0"/>
                <a:cs typeface="B Nazanin" panose="00000400000000000000" pitchFamily="2" charset="-78"/>
              </a:rPr>
              <a:t>2. نام متد باید کاملا واضح و نشاندهنده کاری باشد که متد قرار است انجام دهد.</a:t>
            </a:r>
          </a:p>
          <a:p>
            <a:pPr algn="r" rtl="1"/>
            <a:r>
              <a:rPr lang="fa-IR" sz="2000" dirty="0">
                <a:latin typeface="Gill Sans MT" panose="020B0502020104020203" pitchFamily="34" charset="0"/>
                <a:cs typeface="B Nazanin" panose="00000400000000000000" pitchFamily="2" charset="-78"/>
              </a:rPr>
              <a:t>3. هر متد باید دقیقاً یک کار را انجام دهد. اگر متوجه شدیم یک متد قابلیت تقسیم شدن به چند متد مجزا را دارد، باید این کار را انجام دهیم؛ در نتیجه میتوانیم از این متد دفعات بیشتری استفاده کنیم.</a:t>
            </a:r>
          </a:p>
          <a:p>
            <a:pPr algn="r" rtl="1"/>
            <a:r>
              <a:rPr lang="fa-IR" sz="2000" dirty="0">
                <a:latin typeface="Gill Sans MT" panose="020B0502020104020203" pitchFamily="34" charset="0"/>
                <a:cs typeface="B Nazanin" panose="00000400000000000000" pitchFamily="2" charset="-78"/>
              </a:rPr>
              <a:t> گتر و </a:t>
            </a:r>
            <a:r>
              <a:rPr lang="fa-IR" sz="2000" dirty="0" err="1">
                <a:latin typeface="Gill Sans MT" panose="020B0502020104020203" pitchFamily="34" charset="0"/>
                <a:cs typeface="B Nazanin" panose="00000400000000000000" pitchFamily="2" charset="-78"/>
              </a:rPr>
              <a:t>ستر</a:t>
            </a:r>
            <a:r>
              <a:rPr lang="fa-IR" sz="2000" dirty="0">
                <a:latin typeface="Gill Sans MT" panose="020B0502020104020203" pitchFamily="34" charset="0"/>
                <a:cs typeface="B Nazanin" panose="00000400000000000000" pitchFamily="2" charset="-78"/>
              </a:rPr>
              <a:t>: همانطور که پیشتر گفتیم، در اکثر اوقات از سطح دسترسی </a:t>
            </a:r>
            <a:r>
              <a:rPr lang="en-US" sz="2000" dirty="0">
                <a:latin typeface="Gill Sans MT" panose="020B0502020104020203" pitchFamily="34" charset="0"/>
                <a:cs typeface="B Nazanin" panose="00000400000000000000" pitchFamily="2" charset="-78"/>
              </a:rPr>
              <a:t>private </a:t>
            </a:r>
            <a:r>
              <a:rPr lang="fa-IR" sz="2000" dirty="0">
                <a:latin typeface="Gill Sans MT" panose="020B0502020104020203" pitchFamily="34" charset="0"/>
                <a:cs typeface="B Nazanin" panose="00000400000000000000" pitchFamily="2" charset="-78"/>
              </a:rPr>
              <a:t> برای فیلد ها استفاده میشود تا جلوی ایجاد تغییرات ناخواسته و مقدار دهی نادرست گرفته شود. در این حالت از متد </a:t>
            </a:r>
            <a:r>
              <a:rPr lang="en-US" sz="2000" dirty="0">
                <a:latin typeface="Gill Sans MT" panose="020B0502020104020203" pitchFamily="34" charset="0"/>
                <a:cs typeface="B Nazanin" panose="00000400000000000000" pitchFamily="2" charset="-78"/>
              </a:rPr>
              <a:t>getter</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برای دسترسی به مقدار فیلد و از </a:t>
            </a:r>
            <a:r>
              <a:rPr lang="en-US" sz="2000" dirty="0">
                <a:latin typeface="Gill Sans MT" panose="020B0502020104020203" pitchFamily="34" charset="0"/>
                <a:cs typeface="B Nazanin" panose="00000400000000000000" pitchFamily="2" charset="-78"/>
              </a:rPr>
              <a:t>setter</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برای ایجاد تغییرات کنترل شده در مقدار فیلد استفاده میکنیم. </a:t>
            </a:r>
            <a:endParaRPr lang="fa-IR" sz="2000" b="1"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568489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CF394AD-B418-8BC1-A44F-D17C5539753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09FAC00-A230-C978-972A-D439110821D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dirty="0">
                <a:solidFill>
                  <a:srgbClr val="C39113"/>
                </a:solidFill>
                <a:latin typeface="Gill Sans MT" panose="020B0502020104020203" pitchFamily="34" charset="0"/>
                <a:cs typeface="B Roya" panose="00000400000000000000" pitchFamily="2" charset="-78"/>
              </a:rPr>
              <a:t>Encapsulation</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66B93964-CB9B-7E7F-39E6-2FF72846A51B}"/>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99F8632-8B56-55D9-2097-E0C864A5567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F12FB1A-5C88-C214-A2E3-2953AC9719F8}"/>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45865775-1026-BDD6-0598-D4B6EF77719D}"/>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C68D5BC5-2266-32E7-CF02-D560373B23E6}"/>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6A56E174-C5AE-A886-C558-DC4A68656B2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612A0273-40C0-29E5-9B3A-871CF175760A}"/>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239B238-51D5-41A0-E886-C1CCE4E95131}"/>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898BB4B5-312F-81FB-6A0F-3ADF3310A880}"/>
              </a:ext>
            </a:extLst>
          </p:cNvPr>
          <p:cNvSpPr txBox="1"/>
          <p:nvPr/>
        </p:nvSpPr>
        <p:spPr>
          <a:xfrm>
            <a:off x="793898" y="1177071"/>
            <a:ext cx="7417451" cy="1015663"/>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cs typeface="B Nazanin" panose="00000400000000000000" pitchFamily="2" charset="-78"/>
              </a:rPr>
              <a:t>یکی از مهمترین مفاهیم </a:t>
            </a:r>
            <a:r>
              <a:rPr lang="fa-IR" sz="2000" dirty="0" err="1">
                <a:cs typeface="B Nazanin" panose="00000400000000000000" pitchFamily="2" charset="-78"/>
              </a:rPr>
              <a:t>شئ</a:t>
            </a:r>
            <a:r>
              <a:rPr lang="fa-IR" sz="2000" dirty="0">
                <a:cs typeface="B Nazanin" panose="00000400000000000000" pitchFamily="2" charset="-78"/>
              </a:rPr>
              <a:t> گرایی در زبانهای برنامه </a:t>
            </a:r>
            <a:r>
              <a:rPr lang="fa-IR" sz="2000" dirty="0" err="1">
                <a:cs typeface="B Nazanin" panose="00000400000000000000" pitchFamily="2" charset="-78"/>
              </a:rPr>
              <a:t>نویسی</a:t>
            </a:r>
            <a:r>
              <a:rPr lang="fa-IR" sz="2000" dirty="0">
                <a:cs typeface="B Nazanin" panose="00000400000000000000" pitchFamily="2" charset="-78"/>
              </a:rPr>
              <a:t>، </a:t>
            </a:r>
            <a:r>
              <a:rPr lang="fa-IR" sz="2000" dirty="0" err="1">
                <a:cs typeface="B Nazanin" panose="00000400000000000000" pitchFamily="2" charset="-78"/>
              </a:rPr>
              <a:t>کپسوله</a:t>
            </a:r>
            <a:r>
              <a:rPr lang="fa-IR" sz="2000" dirty="0">
                <a:cs typeface="B Nazanin" panose="00000400000000000000" pitchFamily="2" charset="-78"/>
              </a:rPr>
              <a:t> سازی است.</a:t>
            </a:r>
          </a:p>
          <a:p>
            <a:pPr marL="285750" indent="-285750" algn="r" rtl="1">
              <a:buFont typeface="Arial" panose="020B0604020202020204" pitchFamily="34" charset="0"/>
              <a:buChar char="•"/>
            </a:pPr>
            <a:r>
              <a:rPr lang="fa-IR" sz="2000" dirty="0">
                <a:cs typeface="B Nazanin" panose="00000400000000000000" pitchFamily="2" charset="-78"/>
              </a:rPr>
              <a:t>متغیرهای یک کلاس از دید دیگر کلاس ها مخفی میشوند</a:t>
            </a:r>
          </a:p>
          <a:p>
            <a:pPr marL="285750" indent="-285750" algn="r" rtl="1">
              <a:buFont typeface="Arial" panose="020B0604020202020204" pitchFamily="34" charset="0"/>
              <a:buChar char="•"/>
            </a:pPr>
            <a:r>
              <a:rPr lang="fa-IR" sz="2000" dirty="0">
                <a:cs typeface="B Nazanin" panose="00000400000000000000" pitchFamily="2" charset="-78"/>
              </a:rPr>
              <a:t>تنها با استفاده از متدهای یک کلاس اجازه دسترسی به آنها وجود خواهد داشت.</a:t>
            </a:r>
            <a:endParaRPr lang="en-US" sz="2000" dirty="0">
              <a:solidFill>
                <a:schemeClr val="tx1"/>
              </a:solidFill>
              <a:cs typeface="B Nazanin" panose="00000400000000000000" pitchFamily="2" charset="-78"/>
            </a:endParaRPr>
          </a:p>
        </p:txBody>
      </p:sp>
    </p:spTree>
    <p:extLst>
      <p:ext uri="{BB962C8B-B14F-4D97-AF65-F5344CB8AC3E}">
        <p14:creationId xmlns:p14="http://schemas.microsoft.com/office/powerpoint/2010/main" val="4230339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52F13F66-4C72-918C-087A-72BE3FBC7C01}"/>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DE1298F-5879-4755-EEA0-BCA51202C9F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21BED82A-8CDF-8138-C457-5EF92889389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9A563643-3492-D10C-BFF9-CF6FBFB2817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88D8156-22A5-C73D-E0F6-6AD746323DE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20FA79CC-EBD5-CA9E-C3BC-63160551651C}"/>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4ED69859-6BC3-72FA-D986-1A79A9844695}"/>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340BD8E-8938-30EA-0559-BFF78D157C6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B5E6B8B3-BF16-CAAF-1D2F-A16200E271A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0A43CE7-FBF3-8959-68B2-5020E795927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D0AB6257-0170-547A-EDD6-621DAEE4991F}"/>
              </a:ext>
            </a:extLst>
          </p:cNvPr>
          <p:cNvPicPr>
            <a:picLocks noChangeAspect="1"/>
          </p:cNvPicPr>
          <p:nvPr/>
        </p:nvPicPr>
        <p:blipFill>
          <a:blip r:embed="rId3"/>
          <a:stretch>
            <a:fillRect/>
          </a:stretch>
        </p:blipFill>
        <p:spPr>
          <a:xfrm>
            <a:off x="2750288" y="1011427"/>
            <a:ext cx="4085310" cy="3273826"/>
          </a:xfrm>
          <a:prstGeom prst="rect">
            <a:avLst/>
          </a:prstGeom>
        </p:spPr>
      </p:pic>
    </p:spTree>
    <p:extLst>
      <p:ext uri="{BB962C8B-B14F-4D97-AF65-F5344CB8AC3E}">
        <p14:creationId xmlns:p14="http://schemas.microsoft.com/office/powerpoint/2010/main" val="684278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B9AD39D0-1A5C-F7B2-916E-0CD3DAEE07EC}"/>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01FB649F-27DB-4994-144E-BABDBCF5086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325F67F4-5BB8-9AE3-F5D3-E388BA49E81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933E7350-1F8C-D222-1601-D6DD3CEAA9F5}"/>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C98B88FE-0EC2-D0C0-8783-CFBDBC599B49}"/>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5DC82338-9C04-7776-B5F1-F3BE3D5DB073}"/>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6EEF6C16-82F4-EEB9-F089-00A52FEB426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D87FE5C0-A2E2-C7E5-8E66-C9148D1FE60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27A0E745-5FA4-0F00-B23D-4510F85B6835}"/>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A5E6D2E4-CE56-6815-551C-4846764D7DA5}"/>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A66EA083-7255-0288-041A-446FD4A80450}"/>
              </a:ext>
            </a:extLst>
          </p:cNvPr>
          <p:cNvPicPr>
            <a:picLocks noChangeAspect="1"/>
          </p:cNvPicPr>
          <p:nvPr/>
        </p:nvPicPr>
        <p:blipFill>
          <a:blip r:embed="rId3"/>
          <a:stretch>
            <a:fillRect/>
          </a:stretch>
        </p:blipFill>
        <p:spPr>
          <a:xfrm>
            <a:off x="2307788" y="1065481"/>
            <a:ext cx="5042854" cy="3226148"/>
          </a:xfrm>
          <a:prstGeom prst="rect">
            <a:avLst/>
          </a:prstGeom>
        </p:spPr>
      </p:pic>
    </p:spTree>
    <p:extLst>
      <p:ext uri="{BB962C8B-B14F-4D97-AF65-F5344CB8AC3E}">
        <p14:creationId xmlns:p14="http://schemas.microsoft.com/office/powerpoint/2010/main" val="2732502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59F3D5E-E0F5-9E5D-0AAE-E82DC1BB201D}"/>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6B3A794-855F-F441-E1FB-054BA581EA6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2EB6CF9F-26B1-1F2E-F60B-F70CDB4802D1}"/>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B6E77C12-A2E4-F63C-8595-74A2075C5EC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54C3863D-6913-699F-BB33-7A1E4A0CC6AE}"/>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C153F1A6-742F-FA32-3524-41E86EAA5EA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9C6CB54C-D111-A61E-0D9F-84776FD35268}"/>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67D4C8C-6B42-B2FD-AD7C-6F8070EA1FC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01B0AC9-82B3-CF3E-EA69-CCF172C2C26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00D617A-6774-7532-EA70-7B8A73E2AB4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E55099E2-474D-8D6F-468E-A0FD451D5C05}"/>
              </a:ext>
            </a:extLst>
          </p:cNvPr>
          <p:cNvPicPr>
            <a:picLocks noChangeAspect="1"/>
          </p:cNvPicPr>
          <p:nvPr/>
        </p:nvPicPr>
        <p:blipFill>
          <a:blip r:embed="rId3"/>
          <a:stretch>
            <a:fillRect/>
          </a:stretch>
        </p:blipFill>
        <p:spPr>
          <a:xfrm>
            <a:off x="2144786" y="1177071"/>
            <a:ext cx="5248386" cy="2963700"/>
          </a:xfrm>
          <a:prstGeom prst="rect">
            <a:avLst/>
          </a:prstGeom>
        </p:spPr>
      </p:pic>
    </p:spTree>
    <p:extLst>
      <p:ext uri="{BB962C8B-B14F-4D97-AF65-F5344CB8AC3E}">
        <p14:creationId xmlns:p14="http://schemas.microsoft.com/office/powerpoint/2010/main" val="3731673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FD785390-11D0-DE9D-60EB-17C3EF86606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69CC0CFE-948A-0444-0D20-8A6720A8298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latin typeface="Gill Sans MT" panose="020B0502020104020203" pitchFamily="34" charset="0"/>
                <a:cs typeface="B Roya" panose="00000400000000000000" pitchFamily="2" charset="-78"/>
              </a:rPr>
              <a:t>میانبر</a:t>
            </a:r>
            <a:r>
              <a:rPr lang="fa-IR" dirty="0">
                <a:solidFill>
                  <a:srgbClr val="C39113"/>
                </a:solidFill>
                <a:latin typeface="Gill Sans MT" panose="020B0502020104020203" pitchFamily="34" charset="0"/>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B1177E4E-01EC-3E4B-D9F3-863598F0CD21}"/>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1F4E573-10DE-75C0-B195-08D5B3CCA103}"/>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9D6AE215-362B-44C1-A8A1-B9F0AA92B286}"/>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F6746C54-2B10-CC6A-37B9-70F6A3FD9F75}"/>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DB952E0F-E8C3-68D8-6227-702F9D285A6D}"/>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AE43565F-5C7F-5D85-740D-6206ECAD8153}"/>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561950C6-CADC-66DD-3EBF-E99ADAC8C24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00FFA961-A4B7-70F7-2942-DBFFD7F3937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D2649912-10B9-F849-A559-CDCA1D83D78F}"/>
              </a:ext>
            </a:extLst>
          </p:cNvPr>
          <p:cNvPicPr>
            <a:picLocks noChangeAspect="1"/>
          </p:cNvPicPr>
          <p:nvPr/>
        </p:nvPicPr>
        <p:blipFill>
          <a:blip r:embed="rId3"/>
          <a:stretch>
            <a:fillRect/>
          </a:stretch>
        </p:blipFill>
        <p:spPr>
          <a:xfrm>
            <a:off x="1509217" y="1173803"/>
            <a:ext cx="5851649" cy="3049580"/>
          </a:xfrm>
          <a:prstGeom prst="rect">
            <a:avLst/>
          </a:prstGeom>
        </p:spPr>
      </p:pic>
    </p:spTree>
    <p:extLst>
      <p:ext uri="{BB962C8B-B14F-4D97-AF65-F5344CB8AC3E}">
        <p14:creationId xmlns:p14="http://schemas.microsoft.com/office/powerpoint/2010/main" val="853252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8E14A04-1D1A-A056-9E53-209311006F45}"/>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96696D3-F7A7-1BE5-2615-5C16587AFEF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A354BD95-8EF9-F219-3E82-684487F74AE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5991CDE-CAA2-42DD-FEFA-3325B452CE0D}"/>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84FAAC2-F640-C43C-7CED-E4E08A3B6521}"/>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9D9499ED-D4D4-3871-8E3B-AA55F4C44044}"/>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FBFE2CAD-FF29-333A-84B8-E36A6860F64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9275546-7D48-42D4-CE19-F8F3363AEE3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0E481DEB-B1A0-5377-77D5-B3E456BBEB92}"/>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028BF8B-1D05-6C5E-DF04-2F31AE3C8AD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85E1BDAF-ED17-DF0A-292F-CC60DCDB8055}"/>
              </a:ext>
            </a:extLst>
          </p:cNvPr>
          <p:cNvPicPr>
            <a:picLocks noChangeAspect="1"/>
          </p:cNvPicPr>
          <p:nvPr/>
        </p:nvPicPr>
        <p:blipFill>
          <a:blip r:embed="rId3"/>
          <a:stretch>
            <a:fillRect/>
          </a:stretch>
        </p:blipFill>
        <p:spPr>
          <a:xfrm>
            <a:off x="3418671" y="1048777"/>
            <a:ext cx="2953776" cy="3239138"/>
          </a:xfrm>
          <a:prstGeom prst="rect">
            <a:avLst/>
          </a:prstGeom>
        </p:spPr>
      </p:pic>
    </p:spTree>
    <p:extLst>
      <p:ext uri="{BB962C8B-B14F-4D97-AF65-F5344CB8AC3E}">
        <p14:creationId xmlns:p14="http://schemas.microsoft.com/office/powerpoint/2010/main" val="182071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D41C389-8643-3D1D-6D69-82802610D5D6}"/>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6A6696DA-3D1D-A0A7-9805-A99835FA18A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cs typeface="B Roya" panose="00000400000000000000" pitchFamily="2" charset="-78"/>
              </a:rPr>
              <a:t>Intellij</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858A07C0-4614-D71B-5BFC-76814CE8F48D}"/>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C48A3CE-0F24-3579-BD1C-AA9696427E18}"/>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42DD3F8-D4B0-6073-CB3B-AF8FFD0DEE2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6C9EE4C9-6D45-FDC7-846D-7311BDE3FCE9}"/>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C913F744-2417-CF14-CEC8-D74F964908E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EB225B15-FB84-3086-63F9-3F8B8F93442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9EFFD2A2-3933-1CDE-553E-7FE85FDB0483}"/>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300BBA68-ED5C-5F6D-D2C5-2438AAD251F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276B0FFD-E8C2-A187-3D32-E7A7E19D098D}"/>
              </a:ext>
            </a:extLst>
          </p:cNvPr>
          <p:cNvSpPr txBox="1"/>
          <p:nvPr/>
        </p:nvSpPr>
        <p:spPr>
          <a:xfrm>
            <a:off x="2869091" y="1017725"/>
            <a:ext cx="5061097" cy="3477875"/>
          </a:xfrm>
          <a:prstGeom prst="rect">
            <a:avLst/>
          </a:prstGeom>
          <a:noFill/>
        </p:spPr>
        <p:txBody>
          <a:bodyPr wrap="square">
            <a:spAutoFit/>
          </a:bodyPr>
          <a:lstStyle/>
          <a:p>
            <a:pPr marL="285750" indent="-285750" algn="r" rtl="1">
              <a:buFont typeface="Arial" panose="020B0604020202020204" pitchFamily="34" charset="0"/>
              <a:buChar char="•"/>
            </a:pPr>
            <a:r>
              <a:rPr lang="en-US" sz="2000" dirty="0">
                <a:latin typeface="Gill Sans MT" panose="020B0502020104020203" pitchFamily="34" charset="0"/>
                <a:cs typeface="B Nazanin" panose="00000400000000000000" pitchFamily="2" charset="-78"/>
              </a:rPr>
              <a:t>Alt + J</a:t>
            </a:r>
            <a:endParaRPr lang="fa-IR" sz="2000" dirty="0">
              <a:latin typeface="Gill Sans MT" panose="020B0502020104020203" pitchFamily="34" charset="0"/>
              <a:cs typeface="B Nazanin" panose="00000400000000000000" pitchFamily="2" charset="-78"/>
            </a:endParaRPr>
          </a:p>
          <a:p>
            <a:pPr algn="just" rtl="1"/>
            <a:r>
              <a:rPr lang="fa-IR" sz="2000" dirty="0">
                <a:latin typeface="Gill Sans MT" panose="020B0502020104020203" pitchFamily="34" charset="0"/>
                <a:cs typeface="B Nazanin" panose="00000400000000000000" pitchFamily="2" charset="-78"/>
              </a:rPr>
              <a:t>با قرار دادن </a:t>
            </a:r>
            <a:r>
              <a:rPr lang="fa-IR" sz="2000" dirty="0" err="1">
                <a:latin typeface="Gill Sans MT" panose="020B0502020104020203" pitchFamily="34" charset="0"/>
                <a:cs typeface="B Nazanin" panose="00000400000000000000" pitchFamily="2" charset="-78"/>
              </a:rPr>
              <a:t>موس</a:t>
            </a:r>
            <a:r>
              <a:rPr lang="fa-IR" sz="2000" dirty="0">
                <a:latin typeface="Gill Sans MT" panose="020B0502020104020203" pitchFamily="34" charset="0"/>
                <a:cs typeface="B Nazanin" panose="00000400000000000000" pitchFamily="2" charset="-78"/>
              </a:rPr>
              <a:t> بر روی کلمه دلخواه، میتوان کلمات همنام را به تعداد دلخواه انتخاب کرد و آنها را به طور همزمان تغییر داد. برای از بین بردن حالت چند نشانگر </a:t>
            </a:r>
            <a:r>
              <a:rPr lang="fa-IR" sz="2000" dirty="0" err="1">
                <a:latin typeface="Gill Sans MT" panose="020B0502020104020203" pitchFamily="34" charset="0"/>
                <a:cs typeface="B Nazanin" panose="00000400000000000000" pitchFamily="2" charset="-78"/>
              </a:rPr>
              <a:t>بوجود</a:t>
            </a:r>
            <a:r>
              <a:rPr lang="fa-IR" sz="2000" dirty="0">
                <a:latin typeface="Gill Sans MT" panose="020B0502020104020203" pitchFamily="34" charset="0"/>
                <a:cs typeface="B Nazanin" panose="00000400000000000000" pitchFamily="2" charset="-78"/>
              </a:rPr>
              <a:t> آمده در صفحه، میتوان از </a:t>
            </a:r>
            <a:r>
              <a:rPr lang="fa-IR" sz="2000" dirty="0" err="1">
                <a:latin typeface="Gill Sans MT" panose="020B0502020104020203" pitchFamily="34" charset="0"/>
                <a:cs typeface="B Nazanin" panose="00000400000000000000" pitchFamily="2" charset="-78"/>
              </a:rPr>
              <a:t>میانبر</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J + Shift + Alt </a:t>
            </a:r>
            <a:r>
              <a:rPr lang="fa-IR" sz="2000" dirty="0">
                <a:latin typeface="Gill Sans MT" panose="020B0502020104020203" pitchFamily="34" charset="0"/>
                <a:cs typeface="B Nazanin" panose="00000400000000000000" pitchFamily="2" charset="-78"/>
              </a:rPr>
              <a:t>استفاده کرد.</a:t>
            </a:r>
          </a:p>
          <a:p>
            <a:pPr marL="285750" indent="-285750" algn="just" rtl="1">
              <a:buFont typeface="Arial" panose="020B0604020202020204" pitchFamily="34" charset="0"/>
              <a:buChar char="•"/>
            </a:pPr>
            <a:r>
              <a:rPr lang="en-US" sz="2000" dirty="0">
                <a:latin typeface="Gill Sans MT" panose="020B0502020104020203" pitchFamily="34" charset="0"/>
                <a:cs typeface="B Nazanin" panose="00000400000000000000" pitchFamily="2" charset="-78"/>
              </a:rPr>
              <a:t>Alt + Enter</a:t>
            </a:r>
            <a:endParaRPr lang="fa-IR" sz="2000" dirty="0">
              <a:latin typeface="Gill Sans MT" panose="020B0502020104020203" pitchFamily="34" charset="0"/>
              <a:cs typeface="B Nazanin" panose="00000400000000000000" pitchFamily="2" charset="-78"/>
            </a:endParaRPr>
          </a:p>
          <a:p>
            <a:pPr algn="just" rtl="1"/>
            <a:r>
              <a:rPr lang="fa-IR" sz="2000" dirty="0">
                <a:latin typeface="Gill Sans MT" panose="020B0502020104020203" pitchFamily="34" charset="0"/>
                <a:cs typeface="B Nazanin" panose="00000400000000000000" pitchFamily="2" charset="-78"/>
              </a:rPr>
              <a:t>با قرار دادن </a:t>
            </a:r>
            <a:r>
              <a:rPr lang="fa-IR" sz="2000" dirty="0" err="1">
                <a:latin typeface="Gill Sans MT" panose="020B0502020104020203" pitchFamily="34" charset="0"/>
                <a:cs typeface="B Nazanin" panose="00000400000000000000" pitchFamily="2" charset="-78"/>
              </a:rPr>
              <a:t>موس</a:t>
            </a:r>
            <a:r>
              <a:rPr lang="fa-IR" sz="2000" dirty="0">
                <a:latin typeface="Gill Sans MT" panose="020B0502020104020203" pitchFamily="34" charset="0"/>
                <a:cs typeface="B Nazanin" panose="00000400000000000000" pitchFamily="2" charset="-78"/>
              </a:rPr>
              <a:t> بر روی یک </a:t>
            </a:r>
            <a:r>
              <a:rPr lang="fa-IR" sz="2000" dirty="0" err="1">
                <a:latin typeface="Gill Sans MT" panose="020B0502020104020203" pitchFamily="34" charset="0"/>
                <a:cs typeface="B Nazanin" panose="00000400000000000000" pitchFamily="2" charset="-78"/>
              </a:rPr>
              <a:t>ارور</a:t>
            </a:r>
            <a:r>
              <a:rPr lang="fa-IR" sz="2000" dirty="0">
                <a:latin typeface="Gill Sans MT" panose="020B0502020104020203" pitchFamily="34" charset="0"/>
                <a:cs typeface="B Nazanin" panose="00000400000000000000" pitchFamily="2" charset="-78"/>
              </a:rPr>
              <a:t> و با استفاده از این </a:t>
            </a:r>
            <a:r>
              <a:rPr lang="fa-IR" sz="2000" dirty="0" err="1">
                <a:latin typeface="Gill Sans MT" panose="020B0502020104020203" pitchFamily="34" charset="0"/>
                <a:cs typeface="B Nazanin" panose="00000400000000000000" pitchFamily="2" charset="-78"/>
              </a:rPr>
              <a:t>میانبر</a:t>
            </a:r>
            <a:r>
              <a:rPr lang="fa-IR" sz="2000" dirty="0">
                <a:latin typeface="Gill Sans MT" panose="020B0502020104020203" pitchFamily="34" charset="0"/>
                <a:cs typeface="B Nazanin" panose="00000400000000000000" pitchFamily="2" charset="-78"/>
              </a:rPr>
              <a:t> میتوان راه پیشنهادی برای از بین بردن این </a:t>
            </a:r>
            <a:r>
              <a:rPr lang="fa-IR" sz="2000" dirty="0" err="1">
                <a:latin typeface="Gill Sans MT" panose="020B0502020104020203" pitchFamily="34" charset="0"/>
                <a:cs typeface="B Nazanin" panose="00000400000000000000" pitchFamily="2" charset="-78"/>
              </a:rPr>
              <a:t>ارور</a:t>
            </a:r>
            <a:r>
              <a:rPr lang="fa-IR" sz="2000" dirty="0">
                <a:latin typeface="Gill Sans MT" panose="020B0502020104020203" pitchFamily="34" charset="0"/>
                <a:cs typeface="B Nazanin" panose="00000400000000000000" pitchFamily="2" charset="-78"/>
              </a:rPr>
              <a:t> را مشاهده کرد همچنین با قرار دادن </a:t>
            </a:r>
            <a:r>
              <a:rPr lang="fa-IR" sz="2000" dirty="0" err="1">
                <a:latin typeface="Gill Sans MT" panose="020B0502020104020203" pitchFamily="34" charset="0"/>
                <a:cs typeface="B Nazanin" panose="00000400000000000000" pitchFamily="2" charset="-78"/>
              </a:rPr>
              <a:t>موس</a:t>
            </a:r>
            <a:r>
              <a:rPr lang="fa-IR" sz="2000" dirty="0">
                <a:latin typeface="Gill Sans MT" panose="020B0502020104020203" pitchFamily="34" charset="0"/>
                <a:cs typeface="B Nazanin" panose="00000400000000000000" pitchFamily="2" charset="-78"/>
              </a:rPr>
              <a:t> بر روی اسم متد در محل تعریف آن و استفاده از این </a:t>
            </a:r>
            <a:r>
              <a:rPr lang="fa-IR" sz="2000" dirty="0" err="1">
                <a:latin typeface="Gill Sans MT" panose="020B0502020104020203" pitchFamily="34" charset="0"/>
                <a:cs typeface="B Nazanin" panose="00000400000000000000" pitchFamily="2" charset="-78"/>
              </a:rPr>
              <a:t>میانبر</a:t>
            </a:r>
            <a:r>
              <a:rPr lang="fa-IR" sz="2000" dirty="0">
                <a:latin typeface="Gill Sans MT" panose="020B0502020104020203" pitchFamily="34" charset="0"/>
                <a:cs typeface="B Nazanin" panose="00000400000000000000" pitchFamily="2" charset="-78"/>
              </a:rPr>
              <a:t> میتوان برای متد </a:t>
            </a:r>
            <a:r>
              <a:rPr lang="fa-IR" sz="2000" dirty="0" err="1">
                <a:latin typeface="Gill Sans MT" panose="020B0502020104020203" pitchFamily="34" charset="0"/>
                <a:cs typeface="B Nazanin" panose="00000400000000000000" pitchFamily="2" charset="-78"/>
              </a:rPr>
              <a:t>جاواداک</a:t>
            </a:r>
            <a:r>
              <a:rPr lang="fa-IR" sz="2000" dirty="0">
                <a:latin typeface="Gill Sans MT" panose="020B0502020104020203" pitchFamily="34" charset="0"/>
                <a:cs typeface="B Nazanin" panose="00000400000000000000" pitchFamily="2" charset="-78"/>
              </a:rPr>
              <a:t> به وجود آورد.</a:t>
            </a:r>
          </a:p>
          <a:p>
            <a:pPr algn="just" rtl="1"/>
            <a:endParaRPr lang="en-US" sz="2000"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673444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E1CACD8C-F137-422F-EE3D-1A329098D09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1BEC7536-E384-391B-BFFD-834697CBC4E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انجام دهید</a:t>
            </a: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5B1C85C1-4821-8650-FAD4-12690A0C774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A339E84A-761D-4D2E-3CF8-5AAAB787D38A}"/>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833DF6B-BBD1-8FB1-828A-2184A02457A9}"/>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51211160-C2A6-9C95-18FA-C90267728EF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F98D9AD0-7C62-954F-D360-6BF3F1786DA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A353DC93-C2BF-4E02-CCA0-90FC237F972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5E954078-5D3D-EC66-845F-843CA37F6CF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BAD0D25-B46B-64FF-8E3D-D95A4260133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C6D915A7-5C62-6F70-8AA1-ABC3528DC133}"/>
              </a:ext>
            </a:extLst>
          </p:cNvPr>
          <p:cNvSpPr txBox="1"/>
          <p:nvPr/>
        </p:nvSpPr>
        <p:spPr>
          <a:xfrm>
            <a:off x="928577" y="1084521"/>
            <a:ext cx="7495423" cy="1938992"/>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solidFill>
                  <a:schemeClr val="tx1"/>
                </a:solidFill>
                <a:latin typeface="Gill Sans MT" panose="020B0502020104020203" pitchFamily="34" charset="0"/>
                <a:cs typeface="B Nazanin" panose="00000400000000000000" pitchFamily="2" charset="-78"/>
              </a:rPr>
              <a:t>ساخت کلاس </a:t>
            </a:r>
            <a:r>
              <a:rPr lang="en-US" sz="2000" dirty="0">
                <a:solidFill>
                  <a:schemeClr val="tx1"/>
                </a:solidFill>
                <a:latin typeface="Gill Sans MT" panose="020B0502020104020203" pitchFamily="34" charset="0"/>
                <a:cs typeface="B Nazanin" panose="00000400000000000000" pitchFamily="2" charset="-78"/>
              </a:rPr>
              <a:t>student </a:t>
            </a:r>
          </a:p>
          <a:p>
            <a:pPr marL="285750" indent="-285750" algn="r" rtl="1">
              <a:buFont typeface="Arial" panose="020B0604020202020204" pitchFamily="34" charset="0"/>
              <a:buChar char="•"/>
            </a:pPr>
            <a:r>
              <a:rPr lang="fa-IR" sz="2000" dirty="0">
                <a:solidFill>
                  <a:schemeClr val="tx1"/>
                </a:solidFill>
                <a:latin typeface="Gill Sans MT" panose="020B0502020104020203" pitchFamily="34" charset="0"/>
                <a:cs typeface="B Nazanin" panose="00000400000000000000" pitchFamily="2" charset="-78"/>
              </a:rPr>
              <a:t>ساخت </a:t>
            </a:r>
            <a:r>
              <a:rPr lang="fa-IR" sz="2000" dirty="0" err="1">
                <a:solidFill>
                  <a:schemeClr val="tx1"/>
                </a:solidFill>
                <a:latin typeface="Gill Sans MT" panose="020B0502020104020203" pitchFamily="34" charset="0"/>
                <a:cs typeface="B Nazanin" panose="00000400000000000000" pitchFamily="2" charset="-78"/>
              </a:rPr>
              <a:t>کانستراکتور</a:t>
            </a:r>
            <a:r>
              <a:rPr lang="fa-IR" sz="2000" dirty="0">
                <a:solidFill>
                  <a:schemeClr val="tx1"/>
                </a:solidFill>
                <a:latin typeface="Gill Sans MT" panose="020B0502020104020203" pitchFamily="34" charset="0"/>
                <a:cs typeface="B Nazanin" panose="00000400000000000000" pitchFamily="2" charset="-78"/>
              </a:rPr>
              <a:t> و متد </a:t>
            </a:r>
            <a:r>
              <a:rPr lang="en-US" sz="2000" dirty="0" err="1">
                <a:latin typeface="Gill Sans MT" panose="020B0502020104020203" pitchFamily="34" charset="0"/>
                <a:cs typeface="B Nazanin" panose="00000400000000000000" pitchFamily="2" charset="-78"/>
              </a:rPr>
              <a:t>printStudentInfo</a:t>
            </a:r>
            <a:endParaRPr lang="fa-IR" sz="2000" dirty="0">
              <a:latin typeface="Gill Sans MT" panose="020B0502020104020203" pitchFamily="34" charset="0"/>
              <a:cs typeface="B Nazanin" panose="00000400000000000000" pitchFamily="2" charset="-78"/>
            </a:endParaRPr>
          </a:p>
          <a:p>
            <a:pPr marL="285750" indent="-285750" algn="r" rtl="1">
              <a:buFont typeface="Arial" panose="020B0604020202020204" pitchFamily="34" charset="0"/>
              <a:buChar char="•"/>
            </a:pPr>
            <a:r>
              <a:rPr lang="fa-IR" sz="2000" dirty="0">
                <a:solidFill>
                  <a:schemeClr val="tx1"/>
                </a:solidFill>
                <a:latin typeface="Gill Sans MT" panose="020B0502020104020203" pitchFamily="34" charset="0"/>
                <a:cs typeface="B Nazanin" panose="00000400000000000000" pitchFamily="2" charset="-78"/>
              </a:rPr>
              <a:t>تست کردن کلاس</a:t>
            </a:r>
          </a:p>
          <a:p>
            <a:pPr marL="285750" indent="-285750" algn="r" rtl="1">
              <a:buFont typeface="Arial" panose="020B0604020202020204" pitchFamily="34" charset="0"/>
              <a:buChar char="•"/>
            </a:pPr>
            <a:r>
              <a:rPr lang="fa-IR" sz="2000" dirty="0" err="1">
                <a:solidFill>
                  <a:schemeClr val="tx1"/>
                </a:solidFill>
                <a:latin typeface="Gill Sans MT" panose="020B0502020104020203" pitchFamily="34" charset="0"/>
                <a:cs typeface="B Nazanin" panose="00000400000000000000" pitchFamily="2" charset="-78"/>
              </a:rPr>
              <a:t>کامیت</a:t>
            </a:r>
            <a:r>
              <a:rPr lang="fa-IR" sz="2000" dirty="0">
                <a:solidFill>
                  <a:schemeClr val="tx1"/>
                </a:solidFill>
                <a:latin typeface="Gill Sans MT" panose="020B0502020104020203" pitchFamily="34" charset="0"/>
                <a:cs typeface="B Nazanin" panose="00000400000000000000" pitchFamily="2" charset="-78"/>
              </a:rPr>
              <a:t> کردن کد</a:t>
            </a:r>
          </a:p>
          <a:p>
            <a:pPr marL="285750" indent="-285750" algn="r" rtl="1">
              <a:buFont typeface="Arial" panose="020B0604020202020204" pitchFamily="34" charset="0"/>
              <a:buChar char="•"/>
            </a:pPr>
            <a:r>
              <a:rPr lang="fa-IR" sz="2000" dirty="0">
                <a:solidFill>
                  <a:schemeClr val="tx1"/>
                </a:solidFill>
                <a:latin typeface="Gill Sans MT" panose="020B0502020104020203" pitchFamily="34" charset="0"/>
                <a:cs typeface="B Nazanin" panose="00000400000000000000" pitchFamily="2" charset="-78"/>
              </a:rPr>
              <a:t>ساخت کلاس </a:t>
            </a:r>
            <a:r>
              <a:rPr lang="en-US" sz="2000" dirty="0">
                <a:solidFill>
                  <a:schemeClr val="tx1"/>
                </a:solidFill>
                <a:latin typeface="Gill Sans MT" panose="020B0502020104020203" pitchFamily="34" charset="0"/>
                <a:cs typeface="B Nazanin" panose="00000400000000000000" pitchFamily="2" charset="-78"/>
              </a:rPr>
              <a:t>Lab </a:t>
            </a:r>
            <a:r>
              <a:rPr lang="fa-IR" sz="2000" dirty="0">
                <a:solidFill>
                  <a:schemeClr val="tx1"/>
                </a:solidFill>
                <a:latin typeface="Gill Sans MT" panose="020B0502020104020203" pitchFamily="34" charset="0"/>
                <a:cs typeface="B Nazanin" panose="00000400000000000000" pitchFamily="2" charset="-78"/>
              </a:rPr>
              <a:t> با مشخصات گفته شده</a:t>
            </a:r>
          </a:p>
          <a:p>
            <a:pPr marL="285750" indent="-285750" algn="r" rtl="1">
              <a:buFont typeface="Arial" panose="020B0604020202020204" pitchFamily="34" charset="0"/>
              <a:buChar char="•"/>
            </a:pPr>
            <a:r>
              <a:rPr lang="fa-IR" sz="2000" dirty="0" err="1">
                <a:solidFill>
                  <a:schemeClr val="tx1"/>
                </a:solidFill>
                <a:latin typeface="Gill Sans MT" panose="020B0502020104020203" pitchFamily="34" charset="0"/>
                <a:cs typeface="B Nazanin" panose="00000400000000000000" pitchFamily="2" charset="-78"/>
              </a:rPr>
              <a:t>کامیت</a:t>
            </a:r>
            <a:r>
              <a:rPr lang="fa-IR" sz="2000" dirty="0">
                <a:solidFill>
                  <a:schemeClr val="tx1"/>
                </a:solidFill>
                <a:latin typeface="Gill Sans MT" panose="020B0502020104020203" pitchFamily="34" charset="0"/>
                <a:cs typeface="B Nazanin" panose="00000400000000000000" pitchFamily="2" charset="-78"/>
              </a:rPr>
              <a:t> تغییرات</a:t>
            </a:r>
            <a:endParaRPr lang="en-US" sz="2000" dirty="0">
              <a:solidFill>
                <a:schemeClr val="tx1"/>
              </a:solidFill>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493878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6D252B8-1AB4-8B20-3207-85D11E9821F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8D943C0E-1D48-FCAC-374E-0B64816827E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انجام دهید</a:t>
            </a: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0489CC8-1FCD-3983-821D-C8C5EBF6573C}"/>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CF869C7-54F4-3574-3BB6-76101DCA7CB2}"/>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9C0E746D-F756-37EE-8336-C1D5F2F5D1B6}"/>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77B3A1D-9F62-7ABD-DC9C-F92188A1806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F880BD2A-A08A-73C7-9D49-EFA07D30CEC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C3DE1D1-53D4-DC07-5256-DB8BDC30B1D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B1536D94-B2D3-8EA8-36B5-00C09B68A81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364662AE-1E0D-56D0-AD44-E4506BDF543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1C53866E-B6B5-85F0-65D7-397B1F15A024}"/>
              </a:ext>
            </a:extLst>
          </p:cNvPr>
          <p:cNvPicPr>
            <a:picLocks noChangeAspect="1"/>
          </p:cNvPicPr>
          <p:nvPr/>
        </p:nvPicPr>
        <p:blipFill>
          <a:blip r:embed="rId3"/>
          <a:stretch>
            <a:fillRect/>
          </a:stretch>
        </p:blipFill>
        <p:spPr>
          <a:xfrm>
            <a:off x="449784" y="1047867"/>
            <a:ext cx="3918170" cy="3257704"/>
          </a:xfrm>
          <a:prstGeom prst="rect">
            <a:avLst/>
          </a:prstGeom>
        </p:spPr>
      </p:pic>
      <p:pic>
        <p:nvPicPr>
          <p:cNvPr id="6" name="Picture 5">
            <a:extLst>
              <a:ext uri="{FF2B5EF4-FFF2-40B4-BE49-F238E27FC236}">
                <a16:creationId xmlns:a16="http://schemas.microsoft.com/office/drawing/2014/main" id="{28A39C96-124C-23DD-B798-81A1CBD72A29}"/>
              </a:ext>
            </a:extLst>
          </p:cNvPr>
          <p:cNvPicPr>
            <a:picLocks noChangeAspect="1"/>
          </p:cNvPicPr>
          <p:nvPr/>
        </p:nvPicPr>
        <p:blipFill>
          <a:blip r:embed="rId4"/>
          <a:stretch>
            <a:fillRect/>
          </a:stretch>
        </p:blipFill>
        <p:spPr>
          <a:xfrm>
            <a:off x="4489676" y="2012787"/>
            <a:ext cx="4082419" cy="1134449"/>
          </a:xfrm>
          <a:prstGeom prst="rect">
            <a:avLst/>
          </a:prstGeom>
        </p:spPr>
      </p:pic>
    </p:spTree>
    <p:extLst>
      <p:ext uri="{BB962C8B-B14F-4D97-AF65-F5344CB8AC3E}">
        <p14:creationId xmlns:p14="http://schemas.microsoft.com/office/powerpoint/2010/main" val="162705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sz="3200" dirty="0">
                <a:solidFill>
                  <a:srgbClr val="C39113"/>
                </a:solidFill>
                <a:latin typeface="Gill Sans MT" panose="020B0502020104020203" pitchFamily="34" charset="0"/>
                <a:sym typeface="IBM Plex Mono"/>
              </a:rPr>
              <a:t>P</a:t>
            </a:r>
            <a:r>
              <a:rPr lang="en" sz="3200" dirty="0">
                <a:solidFill>
                  <a:srgbClr val="C39113"/>
                </a:solidFill>
                <a:latin typeface="Gill Sans MT" panose="020B0502020104020203" pitchFamily="34" charset="0"/>
                <a:sym typeface="IBM Plex Mono"/>
              </a:rPr>
              <a:t>ull </a:t>
            </a:r>
            <a:r>
              <a:rPr lang="en" dirty="0">
                <a:solidFill>
                  <a:srgbClr val="C39113"/>
                </a:solidFill>
                <a:latin typeface="Gill Sans MT" panose="020B0502020104020203" pitchFamily="34" charset="0"/>
                <a:sym typeface="IBM Plex Mono"/>
              </a:rPr>
              <a:t>requests</a:t>
            </a:r>
            <a:endParaRPr dirty="0">
              <a:solidFill>
                <a:srgbClr val="C39113"/>
              </a:solidFill>
              <a:latin typeface="Gill Sans MT" panose="020B0502020104020203" pitchFamily="34" charset="0"/>
              <a:sym typeface="IBM Plex Mono"/>
            </a:endParaRPr>
          </a:p>
        </p:txBody>
      </p:sp>
      <p:sp>
        <p:nvSpPr>
          <p:cNvPr id="26" name="TextBox 25">
            <a:extLst>
              <a:ext uri="{FF2B5EF4-FFF2-40B4-BE49-F238E27FC236}">
                <a16:creationId xmlns:a16="http://schemas.microsoft.com/office/drawing/2014/main" id="{A1D8619D-645A-A36E-0B53-E140D7291BC3}"/>
              </a:ext>
            </a:extLst>
          </p:cNvPr>
          <p:cNvSpPr txBox="1"/>
          <p:nvPr/>
        </p:nvSpPr>
        <p:spPr>
          <a:xfrm>
            <a:off x="720001" y="1226288"/>
            <a:ext cx="7339478" cy="3472187"/>
          </a:xfrm>
          <a:prstGeom prst="rect">
            <a:avLst/>
          </a:prstGeom>
          <a:noFill/>
        </p:spPr>
        <p:txBody>
          <a:bodyPr wrap="square" rtlCol="0">
            <a:spAutoFit/>
          </a:bodyPr>
          <a:lstStyle/>
          <a:p>
            <a:endParaRPr lang="en-US" dirty="0"/>
          </a:p>
        </p:txBody>
      </p:sp>
      <p:sp>
        <p:nvSpPr>
          <p:cNvPr id="27" name="TextBox 26">
            <a:extLst>
              <a:ext uri="{FF2B5EF4-FFF2-40B4-BE49-F238E27FC236}">
                <a16:creationId xmlns:a16="http://schemas.microsoft.com/office/drawing/2014/main" id="{D80D8ECD-E5C0-C147-A0E5-AE083F223923}"/>
              </a:ext>
            </a:extLst>
          </p:cNvPr>
          <p:cNvSpPr txBox="1"/>
          <p:nvPr/>
        </p:nvSpPr>
        <p:spPr>
          <a:xfrm>
            <a:off x="720000" y="1226288"/>
            <a:ext cx="7272669" cy="1323439"/>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cs typeface="B Nazanin" panose="00000400000000000000" pitchFamily="2" charset="-78"/>
              </a:rPr>
              <a:t>در ویدیو قبل با شاخه ها آشنا شدید.</a:t>
            </a:r>
          </a:p>
          <a:p>
            <a:pPr marL="285750" indent="-285750" algn="r" rtl="1">
              <a:buFont typeface="Arial" panose="020B0604020202020204" pitchFamily="34" charset="0"/>
              <a:buChar char="•"/>
            </a:pPr>
            <a:r>
              <a:rPr lang="fa-IR" sz="2000" dirty="0">
                <a:cs typeface="B Nazanin" panose="00000400000000000000" pitchFamily="2" charset="-78"/>
              </a:rPr>
              <a:t>از </a:t>
            </a:r>
            <a:r>
              <a:rPr lang="en-US" sz="2000" dirty="0">
                <a:latin typeface="Gill Sans MT" panose="020B0502020104020203" pitchFamily="34" charset="0"/>
                <a:cs typeface="B Nazanin" panose="00000400000000000000" pitchFamily="2" charset="-78"/>
              </a:rPr>
              <a:t>pull request </a:t>
            </a:r>
            <a:r>
              <a:rPr lang="fa-IR" sz="2000" dirty="0">
                <a:latin typeface="Gill Sans MT" panose="020B0502020104020203" pitchFamily="34" charset="0"/>
                <a:cs typeface="B Nazanin" panose="00000400000000000000" pitchFamily="2" charset="-78"/>
              </a:rPr>
              <a:t> </a:t>
            </a:r>
            <a:r>
              <a:rPr lang="fa-IR" sz="2000" dirty="0">
                <a:cs typeface="B Nazanin" panose="00000400000000000000" pitchFamily="2" charset="-78"/>
              </a:rPr>
              <a:t>ها برای جلوگیری از بی نظمی استفاده میکنیم.</a:t>
            </a:r>
            <a:br>
              <a:rPr lang="fa-IR" sz="2000" dirty="0">
                <a:cs typeface="B Nazanin" panose="00000400000000000000" pitchFamily="2" charset="-78"/>
              </a:rPr>
            </a:br>
            <a:r>
              <a:rPr lang="fa-IR" sz="2000" dirty="0">
                <a:cs typeface="B Nazanin" panose="00000400000000000000" pitchFamily="2" charset="-78"/>
              </a:rPr>
              <a:t>	قبل از ادغام کردن هر شاخه، میتوان یک </a:t>
            </a:r>
            <a:r>
              <a:rPr lang="en-US" sz="2000" dirty="0">
                <a:latin typeface="Gill Sans MT" panose="020B0502020104020203" pitchFamily="34" charset="0"/>
                <a:cs typeface="B Nazanin" panose="00000400000000000000" pitchFamily="2" charset="-78"/>
              </a:rPr>
              <a:t>pull request </a:t>
            </a:r>
            <a:r>
              <a:rPr lang="fa-IR" sz="2000" dirty="0">
                <a:latin typeface="Gill Sans MT" panose="020B0502020104020203" pitchFamily="34" charset="0"/>
                <a:cs typeface="B Nazanin" panose="00000400000000000000" pitchFamily="2" charset="-78"/>
              </a:rPr>
              <a:t> </a:t>
            </a:r>
            <a:r>
              <a:rPr lang="fa-IR" sz="2000" dirty="0">
                <a:cs typeface="B Nazanin" panose="00000400000000000000" pitchFamily="2" charset="-78"/>
              </a:rPr>
              <a:t>ایجاد کرد. 	دیگر اعضای تیم میتوانند پس از دیدن درخواست، آن را تایید کنند.</a:t>
            </a:r>
            <a:endParaRPr lang="en-US" sz="2000" dirty="0">
              <a:cs typeface="B Nazanin" panose="00000400000000000000" pitchFamily="2" charset="-78"/>
            </a:endParaRPr>
          </a:p>
        </p:txBody>
      </p:sp>
      <p:pic>
        <p:nvPicPr>
          <p:cNvPr id="29" name="Picture 28">
            <a:extLst>
              <a:ext uri="{FF2B5EF4-FFF2-40B4-BE49-F238E27FC236}">
                <a16:creationId xmlns:a16="http://schemas.microsoft.com/office/drawing/2014/main" id="{0810C6D4-D9CD-A3D6-3636-8BDFA9FF643E}"/>
              </a:ext>
            </a:extLst>
          </p:cNvPr>
          <p:cNvPicPr>
            <a:picLocks noChangeAspect="1"/>
          </p:cNvPicPr>
          <p:nvPr/>
        </p:nvPicPr>
        <p:blipFill>
          <a:blip r:embed="rId3"/>
          <a:stretch>
            <a:fillRect/>
          </a:stretch>
        </p:blipFill>
        <p:spPr>
          <a:xfrm>
            <a:off x="3038567" y="3173710"/>
            <a:ext cx="2702346" cy="90078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80A4C8E-F659-173D-3E77-853AA341DAE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25D9B627-1735-86C0-ABE4-3F549FD969A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انجام دهید</a:t>
            </a: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12BDD686-DCB0-C58C-904B-CD56E95968C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70A6C33-94EC-82F9-9AC8-616A67776017}"/>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81F8A4C-1CF2-569C-6719-E74185A2C8F5}"/>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1465C9BA-6D0B-731A-DFEC-DA9F88715850}"/>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6C7B7715-4414-BE52-3073-BF1AD5BE29D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33663FEB-0B40-2D9A-9B72-32ED6F2F906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11707994-AA1F-28C4-8BC8-2E3DA1A162D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9BC401EE-E204-8130-1ABB-33EF82E3A2D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 name="Picture 8">
            <a:extLst>
              <a:ext uri="{FF2B5EF4-FFF2-40B4-BE49-F238E27FC236}">
                <a16:creationId xmlns:a16="http://schemas.microsoft.com/office/drawing/2014/main" id="{399CA10E-1768-F4B4-EBDD-3B6479883328}"/>
              </a:ext>
            </a:extLst>
          </p:cNvPr>
          <p:cNvPicPr>
            <a:picLocks noChangeAspect="1"/>
          </p:cNvPicPr>
          <p:nvPr/>
        </p:nvPicPr>
        <p:blipFill>
          <a:blip r:embed="rId3"/>
          <a:stretch>
            <a:fillRect/>
          </a:stretch>
        </p:blipFill>
        <p:spPr>
          <a:xfrm>
            <a:off x="238372" y="989026"/>
            <a:ext cx="4872798" cy="2918013"/>
          </a:xfrm>
          <a:prstGeom prst="rect">
            <a:avLst/>
          </a:prstGeom>
        </p:spPr>
      </p:pic>
      <p:pic>
        <p:nvPicPr>
          <p:cNvPr id="11" name="Picture 10">
            <a:extLst>
              <a:ext uri="{FF2B5EF4-FFF2-40B4-BE49-F238E27FC236}">
                <a16:creationId xmlns:a16="http://schemas.microsoft.com/office/drawing/2014/main" id="{EA652964-8BC2-5491-0A44-766358FDC72C}"/>
              </a:ext>
            </a:extLst>
          </p:cNvPr>
          <p:cNvPicPr>
            <a:picLocks noChangeAspect="1"/>
          </p:cNvPicPr>
          <p:nvPr/>
        </p:nvPicPr>
        <p:blipFill>
          <a:blip r:embed="rId4"/>
          <a:stretch>
            <a:fillRect/>
          </a:stretch>
        </p:blipFill>
        <p:spPr>
          <a:xfrm>
            <a:off x="5515851" y="993993"/>
            <a:ext cx="1409489" cy="3155513"/>
          </a:xfrm>
          <a:prstGeom prst="rect">
            <a:avLst/>
          </a:prstGeom>
        </p:spPr>
      </p:pic>
    </p:spTree>
    <p:extLst>
      <p:ext uri="{BB962C8B-B14F-4D97-AF65-F5344CB8AC3E}">
        <p14:creationId xmlns:p14="http://schemas.microsoft.com/office/powerpoint/2010/main" val="420970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5C0257B5-01DE-1409-8F26-657AA69EF7CF}"/>
              </a:ext>
            </a:extLst>
          </p:cNvPr>
          <p:cNvSpPr txBox="1"/>
          <p:nvPr/>
        </p:nvSpPr>
        <p:spPr>
          <a:xfrm>
            <a:off x="1431852" y="1177071"/>
            <a:ext cx="7166344" cy="707886"/>
          </a:xfrm>
          <a:prstGeom prst="rect">
            <a:avLst/>
          </a:prstGeom>
          <a:noFill/>
        </p:spPr>
        <p:txBody>
          <a:bodyPr wrap="square" rtlCol="0">
            <a:spAutoFit/>
          </a:bodyPr>
          <a:lstStyle/>
          <a:p>
            <a:pPr algn="r" rtl="1"/>
            <a:r>
              <a:rPr lang="fa-IR" sz="2000" b="1" dirty="0">
                <a:solidFill>
                  <a:srgbClr val="C39113"/>
                </a:solidFill>
                <a:cs typeface="B Nazanin" panose="00000400000000000000" pitchFamily="2" charset="-78"/>
              </a:rPr>
              <a:t>دستور</a:t>
            </a:r>
            <a:r>
              <a:rPr lang="fa-IR" sz="2000" b="1" dirty="0">
                <a:solidFill>
                  <a:srgbClr val="C39113"/>
                </a:solidFill>
              </a:rPr>
              <a:t> </a:t>
            </a:r>
            <a:r>
              <a:rPr lang="en-US" sz="2000" b="1" dirty="0">
                <a:solidFill>
                  <a:srgbClr val="C39113"/>
                </a:solidFill>
              </a:rPr>
              <a:t>:</a:t>
            </a:r>
            <a:r>
              <a:rPr lang="en-US" sz="2000" b="1" dirty="0">
                <a:solidFill>
                  <a:srgbClr val="C39113"/>
                </a:solidFill>
                <a:latin typeface="Gill Sans MT" panose="020B0502020104020203" pitchFamily="34" charset="0"/>
              </a:rPr>
              <a:t>Revert</a:t>
            </a:r>
          </a:p>
          <a:p>
            <a:pPr algn="r" rtl="1"/>
            <a:r>
              <a:rPr lang="fa-IR" sz="2000" dirty="0">
                <a:solidFill>
                  <a:schemeClr val="tx1"/>
                </a:solidFill>
                <a:cs typeface="B Nazanin" panose="00000400000000000000" pitchFamily="2" charset="-78"/>
              </a:rPr>
              <a:t>برای حذف تغییرات ایجاد شده توسط یک </a:t>
            </a:r>
            <a:r>
              <a:rPr lang="fa-IR" sz="2000" dirty="0" err="1">
                <a:solidFill>
                  <a:schemeClr val="tx1"/>
                </a:solidFill>
                <a:cs typeface="B Nazanin" panose="00000400000000000000" pitchFamily="2" charset="-78"/>
              </a:rPr>
              <a:t>کامیت</a:t>
            </a:r>
            <a:r>
              <a:rPr lang="fa-IR" sz="2000" dirty="0">
                <a:solidFill>
                  <a:schemeClr val="tx1"/>
                </a:solidFill>
                <a:cs typeface="B Nazanin" panose="00000400000000000000" pitchFamily="2" charset="-78"/>
              </a:rPr>
              <a:t> و ایجاد یک </a:t>
            </a:r>
            <a:r>
              <a:rPr lang="fa-IR" sz="2000" dirty="0" err="1">
                <a:solidFill>
                  <a:schemeClr val="tx1"/>
                </a:solidFill>
                <a:cs typeface="B Nazanin" panose="00000400000000000000" pitchFamily="2" charset="-78"/>
              </a:rPr>
              <a:t>کامیت</a:t>
            </a:r>
            <a:r>
              <a:rPr lang="fa-IR" sz="2000" dirty="0">
                <a:solidFill>
                  <a:schemeClr val="tx1"/>
                </a:solidFill>
                <a:cs typeface="B Nazanin" panose="00000400000000000000" pitchFamily="2" charset="-78"/>
              </a:rPr>
              <a:t> جدید </a:t>
            </a:r>
            <a:endParaRPr lang="en-US" sz="2000" dirty="0">
              <a:solidFill>
                <a:schemeClr val="tx1"/>
              </a:solidFill>
              <a:cs typeface="B Nazanin" panose="00000400000000000000" pitchFamily="2" charset="-78"/>
            </a:endParaRPr>
          </a:p>
        </p:txBody>
      </p:sp>
      <p:pic>
        <p:nvPicPr>
          <p:cNvPr id="8" name="Picture 7">
            <a:extLst>
              <a:ext uri="{FF2B5EF4-FFF2-40B4-BE49-F238E27FC236}">
                <a16:creationId xmlns:a16="http://schemas.microsoft.com/office/drawing/2014/main" id="{36E354E9-1076-8D16-77BF-54A3C94A6CF7}"/>
              </a:ext>
            </a:extLst>
          </p:cNvPr>
          <p:cNvPicPr>
            <a:picLocks noChangeAspect="1"/>
          </p:cNvPicPr>
          <p:nvPr/>
        </p:nvPicPr>
        <p:blipFill>
          <a:blip r:embed="rId3"/>
          <a:stretch>
            <a:fillRect/>
          </a:stretch>
        </p:blipFill>
        <p:spPr>
          <a:xfrm>
            <a:off x="2800571" y="2130729"/>
            <a:ext cx="3542857" cy="18895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6A2A7AC9-DDA6-6CE8-65B9-B37D816C595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E6291FC9-A9AC-D501-D528-2684CE7D276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1130BD29-CE61-0E07-4BFD-4C3EE377A3D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D90E82C-009A-FD26-268A-8C530C66D1E7}"/>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BA2571A-9F37-4CB8-395B-CA9FB6DD5BED}"/>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2D983BF1-D837-ED4A-4C03-2241FD31B66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89A6685F-7749-048B-6099-8AD8BE4DEB94}"/>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71FC89F3-756F-2DC1-3E90-23D2C6C8CC1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C83735EA-1C9D-563B-5C1B-F926D73FB2E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50FE241-983C-54BA-CF3E-1381E55FAC1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AF1B704-CA67-1F44-09A4-9CEBA3C48F6F}"/>
              </a:ext>
            </a:extLst>
          </p:cNvPr>
          <p:cNvSpPr txBox="1"/>
          <p:nvPr/>
        </p:nvSpPr>
        <p:spPr>
          <a:xfrm>
            <a:off x="942753" y="1105786"/>
            <a:ext cx="7634177" cy="707886"/>
          </a:xfrm>
          <a:prstGeom prst="rect">
            <a:avLst/>
          </a:prstGeom>
          <a:noFill/>
        </p:spPr>
        <p:txBody>
          <a:bodyPr wrap="square" rtlCol="0">
            <a:spAutoFit/>
          </a:bodyPr>
          <a:lstStyle/>
          <a:p>
            <a:pPr algn="r" rtl="1"/>
            <a:r>
              <a:rPr lang="fa-IR" sz="2000" b="1" dirty="0">
                <a:solidFill>
                  <a:srgbClr val="C39113"/>
                </a:solidFill>
                <a:cs typeface="B Roya" panose="00000400000000000000" pitchFamily="2" charset="-78"/>
              </a:rPr>
              <a:t>آپشن </a:t>
            </a:r>
            <a:r>
              <a:rPr lang="en-US" sz="2000" b="1" dirty="0">
                <a:solidFill>
                  <a:srgbClr val="C39113"/>
                </a:solidFill>
                <a:cs typeface="B Roya" panose="00000400000000000000" pitchFamily="2" charset="-78"/>
              </a:rPr>
              <a:t>:</a:t>
            </a:r>
            <a:r>
              <a:rPr lang="en-US" sz="2000" b="1" dirty="0">
                <a:solidFill>
                  <a:srgbClr val="C39113"/>
                </a:solidFill>
                <a:latin typeface="Gill Sans MT" panose="020B0502020104020203" pitchFamily="34" charset="0"/>
                <a:cs typeface="B Roya" panose="00000400000000000000" pitchFamily="2" charset="-78"/>
              </a:rPr>
              <a:t>Amend</a:t>
            </a:r>
          </a:p>
          <a:p>
            <a:pPr algn="r" rtl="1"/>
            <a:r>
              <a:rPr lang="fa-IR" sz="2000" dirty="0">
                <a:solidFill>
                  <a:schemeClr val="tx1"/>
                </a:solidFill>
                <a:cs typeface="B Nazanin" panose="00000400000000000000" pitchFamily="2" charset="-78"/>
              </a:rPr>
              <a:t>برای اعمال ویرایش روی آخرین </a:t>
            </a:r>
            <a:r>
              <a:rPr lang="fa-IR" sz="2000" dirty="0" err="1">
                <a:solidFill>
                  <a:schemeClr val="tx1"/>
                </a:solidFill>
                <a:cs typeface="B Nazanin" panose="00000400000000000000" pitchFamily="2" charset="-78"/>
              </a:rPr>
              <a:t>کامیت</a:t>
            </a:r>
            <a:r>
              <a:rPr lang="en-US" sz="2000" dirty="0">
                <a:solidFill>
                  <a:schemeClr val="tx1"/>
                </a:solidFill>
                <a:cs typeface="B Nazanin" panose="00000400000000000000" pitchFamily="2" charset="-78"/>
              </a:rPr>
              <a:t> </a:t>
            </a:r>
            <a:r>
              <a:rPr lang="fa-IR" sz="2000" dirty="0">
                <a:solidFill>
                  <a:schemeClr val="tx1"/>
                </a:solidFill>
                <a:cs typeface="B Nazanin" panose="00000400000000000000" pitchFamily="2" charset="-78"/>
              </a:rPr>
              <a:t> استفاده میگردد</a:t>
            </a:r>
            <a:endParaRPr lang="en-US" sz="2000" dirty="0">
              <a:solidFill>
                <a:schemeClr val="tx1"/>
              </a:solidFill>
              <a:cs typeface="B Nazanin" panose="00000400000000000000" pitchFamily="2" charset="-78"/>
            </a:endParaRPr>
          </a:p>
        </p:txBody>
      </p:sp>
      <p:pic>
        <p:nvPicPr>
          <p:cNvPr id="1028" name="Picture 4" descr="Git commit --amend | W3Docs Online Git Tutorial">
            <a:extLst>
              <a:ext uri="{FF2B5EF4-FFF2-40B4-BE49-F238E27FC236}">
                <a16:creationId xmlns:a16="http://schemas.microsoft.com/office/drawing/2014/main" id="{D96865E6-E003-947E-69BD-B1CBCFFDC4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336" y="1880721"/>
            <a:ext cx="2097327" cy="222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60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2F55390-0A74-27CE-AC82-A376AAAFBE8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4BF0F750-05D1-D93B-0460-343ED481220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0F9C23A5-A8EE-FE11-6904-401ABDF90E6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529EE9CC-BEA3-2CEB-68F2-9CC239A155A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A6064169-EDD0-1829-7C69-054E92FD8F67}"/>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E01BE7E7-5EA5-17E3-04D7-6ABE9898825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C08A6861-E8B0-50CA-34AC-0EF4A9ACE47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1945B87-20BD-C3F3-8917-35817BE8186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9B5E5B96-6F51-B5B5-0488-17632BAC899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CD585EC-7064-4803-B4F5-4361ACC36C49}"/>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BA3A9778-53E8-BCC3-DCBA-C4C93F5E67FA}"/>
              </a:ext>
            </a:extLst>
          </p:cNvPr>
          <p:cNvSpPr txBox="1"/>
          <p:nvPr/>
        </p:nvSpPr>
        <p:spPr>
          <a:xfrm>
            <a:off x="574158" y="1169581"/>
            <a:ext cx="7849842" cy="707886"/>
          </a:xfrm>
          <a:prstGeom prst="rect">
            <a:avLst/>
          </a:prstGeom>
          <a:noFill/>
        </p:spPr>
        <p:txBody>
          <a:bodyPr wrap="square" rtlCol="0">
            <a:spAutoFit/>
          </a:bodyPr>
          <a:lstStyle/>
          <a:p>
            <a:pPr algn="r" rtl="1"/>
            <a:r>
              <a:rPr lang="fa-IR" sz="2000" b="1" dirty="0">
                <a:solidFill>
                  <a:srgbClr val="C39113"/>
                </a:solidFill>
                <a:cs typeface="B Roya" panose="00000400000000000000" pitchFamily="2" charset="-78"/>
              </a:rPr>
              <a:t>دستور </a:t>
            </a:r>
            <a:r>
              <a:rPr lang="en-US" sz="2000" b="1" dirty="0">
                <a:solidFill>
                  <a:srgbClr val="C39113"/>
                </a:solidFill>
                <a:cs typeface="B Roya" panose="00000400000000000000" pitchFamily="2" charset="-78"/>
              </a:rPr>
              <a:t>:</a:t>
            </a:r>
            <a:r>
              <a:rPr lang="en-US" sz="2000" b="1" dirty="0">
                <a:solidFill>
                  <a:srgbClr val="C39113"/>
                </a:solidFill>
                <a:latin typeface="Gill Sans MT" panose="020B0502020104020203" pitchFamily="34" charset="0"/>
                <a:cs typeface="B Roya" panose="00000400000000000000" pitchFamily="2" charset="-78"/>
              </a:rPr>
              <a:t>reset</a:t>
            </a:r>
          </a:p>
          <a:p>
            <a:pPr algn="r" rtl="1"/>
            <a:r>
              <a:rPr lang="fa-IR" sz="2000" dirty="0">
                <a:solidFill>
                  <a:schemeClr val="tx1"/>
                </a:solidFill>
                <a:cs typeface="B Nazanin" panose="00000400000000000000" pitchFamily="2" charset="-78"/>
              </a:rPr>
              <a:t>دستوری با هدف مشابه با </a:t>
            </a:r>
            <a:r>
              <a:rPr lang="en-US" sz="2000" dirty="0">
                <a:solidFill>
                  <a:schemeClr val="tx1"/>
                </a:solidFill>
                <a:latin typeface="Gill Sans MT" panose="020B0502020104020203" pitchFamily="34" charset="0"/>
                <a:cs typeface="B Nazanin" panose="00000400000000000000" pitchFamily="2" charset="-78"/>
              </a:rPr>
              <a:t>revert</a:t>
            </a:r>
          </a:p>
        </p:txBody>
      </p:sp>
      <p:pic>
        <p:nvPicPr>
          <p:cNvPr id="2050" name="Picture 2" descr="How can I undo the last commit? | Learn Version Control with Git">
            <a:extLst>
              <a:ext uri="{FF2B5EF4-FFF2-40B4-BE49-F238E27FC236}">
                <a16:creationId xmlns:a16="http://schemas.microsoft.com/office/drawing/2014/main" id="{C5CE4DB1-E427-90FC-A825-F4F77E2AB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921" y="1907609"/>
            <a:ext cx="6670158" cy="190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00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E8D151BD-12E4-8859-BAC3-DD0852B3AA0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DB49269-7E77-6DF1-ACD9-56F24CDA559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4C8B3D53-EBF6-E004-8E45-12BD3F595FB3}"/>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DF05C45C-3CE5-6E33-0880-95972371BB4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CE8EA05-3287-3BFC-89BA-43400D33362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03451A64-FAAA-14B2-2C6E-546FE921703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EF99531B-5EAA-6645-F889-4C9ADA4F703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3C0677D-63F6-DEB8-E275-AB7A9F6ABDC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7E111F62-B1D8-4B4B-4817-F4133C5B0A6C}"/>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2C83324-158F-F4DD-1E4F-0CE809E4155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D61318D-A9A3-7307-A701-50F49FC973BA}"/>
              </a:ext>
            </a:extLst>
          </p:cNvPr>
          <p:cNvSpPr txBox="1"/>
          <p:nvPr/>
        </p:nvSpPr>
        <p:spPr>
          <a:xfrm>
            <a:off x="552893" y="1084774"/>
            <a:ext cx="8045302" cy="1846659"/>
          </a:xfrm>
          <a:prstGeom prst="rect">
            <a:avLst/>
          </a:prstGeom>
          <a:noFill/>
        </p:spPr>
        <p:txBody>
          <a:bodyPr wrap="square" rtlCol="0">
            <a:spAutoFit/>
          </a:bodyPr>
          <a:lstStyle/>
          <a:p>
            <a:pPr algn="r" rtl="1"/>
            <a:r>
              <a:rPr lang="fa-IR" sz="2000" b="1" dirty="0">
                <a:solidFill>
                  <a:srgbClr val="C39113"/>
                </a:solidFill>
                <a:cs typeface="B Nazanin" panose="00000400000000000000" pitchFamily="2" charset="-78"/>
              </a:rPr>
              <a:t>تفاوت های </a:t>
            </a:r>
            <a:r>
              <a:rPr lang="en-US" sz="2000" b="1" dirty="0">
                <a:solidFill>
                  <a:srgbClr val="C39113"/>
                </a:solidFill>
                <a:latin typeface="Gill Sans MT" panose="020B0502020104020203" pitchFamily="34" charset="0"/>
                <a:cs typeface="B Nazanin" panose="00000400000000000000" pitchFamily="2" charset="-78"/>
              </a:rPr>
              <a:t>revert</a:t>
            </a:r>
            <a:r>
              <a:rPr lang="en-US" sz="2000" b="1" dirty="0">
                <a:solidFill>
                  <a:srgbClr val="C39113"/>
                </a:solidFill>
                <a:cs typeface="B Nazanin" panose="00000400000000000000" pitchFamily="2" charset="-78"/>
              </a:rPr>
              <a:t> </a:t>
            </a:r>
            <a:r>
              <a:rPr lang="fa-IR" sz="2000" b="1" dirty="0">
                <a:solidFill>
                  <a:srgbClr val="C39113"/>
                </a:solidFill>
                <a:cs typeface="B Nazanin" panose="00000400000000000000" pitchFamily="2" charset="-78"/>
              </a:rPr>
              <a:t>و </a:t>
            </a:r>
            <a:r>
              <a:rPr lang="en-US" sz="2000" b="1" dirty="0">
                <a:solidFill>
                  <a:srgbClr val="C39113"/>
                </a:solidFill>
                <a:cs typeface="B Nazanin" panose="00000400000000000000" pitchFamily="2" charset="-78"/>
              </a:rPr>
              <a:t>:</a:t>
            </a:r>
            <a:r>
              <a:rPr lang="en-US" sz="2000" b="1" dirty="0">
                <a:solidFill>
                  <a:srgbClr val="C39113"/>
                </a:solidFill>
                <a:latin typeface="Gill Sans MT" panose="020B0502020104020203" pitchFamily="34" charset="0"/>
                <a:cs typeface="B Nazanin" panose="00000400000000000000" pitchFamily="2" charset="-78"/>
              </a:rPr>
              <a:t>reset</a:t>
            </a:r>
          </a:p>
          <a:p>
            <a:pPr marL="285750" indent="-285750" algn="r" rtl="1">
              <a:buFont typeface="Arial" panose="020B0604020202020204" pitchFamily="34" charset="0"/>
              <a:buChar char="•"/>
            </a:pPr>
            <a:r>
              <a:rPr lang="fa-IR" sz="2000" dirty="0">
                <a:solidFill>
                  <a:schemeClr val="tx1"/>
                </a:solidFill>
                <a:cs typeface="B Nazanin" panose="00000400000000000000" pitchFamily="2" charset="-78"/>
              </a:rPr>
              <a:t>دستور</a:t>
            </a:r>
            <a:r>
              <a:rPr lang="en-US" sz="2000" dirty="0">
                <a:solidFill>
                  <a:schemeClr val="tx1"/>
                </a:solidFill>
                <a:latin typeface="Gill Sans MT" panose="020B0502020104020203" pitchFamily="34" charset="0"/>
                <a:cs typeface="B Nazanin" panose="00000400000000000000" pitchFamily="2" charset="-78"/>
              </a:rPr>
              <a:t> revert</a:t>
            </a:r>
            <a:r>
              <a:rPr lang="en-US" sz="2000" dirty="0">
                <a:solidFill>
                  <a:schemeClr val="tx1"/>
                </a:solidFill>
                <a:cs typeface="B Nazanin" panose="00000400000000000000" pitchFamily="2" charset="-78"/>
              </a:rPr>
              <a:t> </a:t>
            </a:r>
            <a:r>
              <a:rPr lang="fa-IR" sz="2000" dirty="0">
                <a:solidFill>
                  <a:schemeClr val="tx1"/>
                </a:solidFill>
                <a:cs typeface="B Nazanin" panose="00000400000000000000" pitchFamily="2" charset="-78"/>
              </a:rPr>
              <a:t>روش کم </a:t>
            </a:r>
            <a:r>
              <a:rPr lang="fa-IR" sz="2000" dirty="0" err="1">
                <a:solidFill>
                  <a:schemeClr val="tx1"/>
                </a:solidFill>
                <a:cs typeface="B Nazanin" panose="00000400000000000000" pitchFamily="2" charset="-78"/>
              </a:rPr>
              <a:t>خطرتری</a:t>
            </a:r>
            <a:r>
              <a:rPr lang="fa-IR" sz="2000" dirty="0">
                <a:solidFill>
                  <a:schemeClr val="tx1"/>
                </a:solidFill>
                <a:cs typeface="B Nazanin" panose="00000400000000000000" pitchFamily="2" charset="-78"/>
              </a:rPr>
              <a:t> می باشد و احتمال از بین رفتن دائمی تغییرات در دستور </a:t>
            </a:r>
            <a:r>
              <a:rPr lang="en-US" sz="2000" dirty="0">
                <a:solidFill>
                  <a:schemeClr val="tx1"/>
                </a:solidFill>
                <a:latin typeface="Gill Sans MT" panose="020B0502020104020203" pitchFamily="34" charset="0"/>
                <a:cs typeface="B Nazanin" panose="00000400000000000000" pitchFamily="2" charset="-78"/>
              </a:rPr>
              <a:t>reset</a:t>
            </a:r>
            <a:r>
              <a:rPr lang="en-US" sz="2000" dirty="0">
                <a:solidFill>
                  <a:schemeClr val="tx1"/>
                </a:solidFill>
                <a:cs typeface="B Nazanin" panose="00000400000000000000" pitchFamily="2" charset="-78"/>
              </a:rPr>
              <a:t> </a:t>
            </a:r>
            <a:r>
              <a:rPr lang="fa-IR" sz="2000" dirty="0">
                <a:solidFill>
                  <a:schemeClr val="tx1"/>
                </a:solidFill>
                <a:cs typeface="B Nazanin" panose="00000400000000000000" pitchFamily="2" charset="-78"/>
              </a:rPr>
              <a:t>وجود دارد.</a:t>
            </a:r>
            <a:r>
              <a:rPr lang="en-US" sz="2000" dirty="0">
                <a:solidFill>
                  <a:schemeClr val="tx1"/>
                </a:solidFill>
                <a:cs typeface="B Nazanin" panose="00000400000000000000" pitchFamily="2" charset="-78"/>
              </a:rPr>
              <a:t> </a:t>
            </a:r>
          </a:p>
          <a:p>
            <a:pPr marL="285750" indent="-285750" algn="r" rtl="1">
              <a:buFont typeface="Arial" panose="020B0604020202020204" pitchFamily="34" charset="0"/>
              <a:buChar char="•"/>
            </a:pPr>
            <a:r>
              <a:rPr lang="fa-IR" sz="2000" dirty="0">
                <a:cs typeface="B Nazanin" panose="00000400000000000000" pitchFamily="2" charset="-78"/>
              </a:rPr>
              <a:t>دستور </a:t>
            </a:r>
            <a:r>
              <a:rPr lang="en-US" sz="2000" dirty="0">
                <a:cs typeface="B Nazanin" panose="00000400000000000000" pitchFamily="2" charset="-78"/>
              </a:rPr>
              <a:t> </a:t>
            </a:r>
            <a:r>
              <a:rPr lang="en-US" sz="2000" dirty="0">
                <a:latin typeface="Gill Sans MT" panose="020B0502020104020203" pitchFamily="34" charset="0"/>
                <a:cs typeface="B Nazanin" panose="00000400000000000000" pitchFamily="2" charset="-78"/>
              </a:rPr>
              <a:t>reset</a:t>
            </a:r>
            <a:r>
              <a:rPr lang="fa-IR" sz="2000" dirty="0">
                <a:cs typeface="B Nazanin" panose="00000400000000000000" pitchFamily="2" charset="-78"/>
              </a:rPr>
              <a:t>سه آپشن مهم دارد </a:t>
            </a:r>
            <a:r>
              <a:rPr lang="en-US" sz="2000" dirty="0">
                <a:latin typeface="Gill Sans MT" panose="020B0502020104020203" pitchFamily="34" charset="0"/>
                <a:cs typeface="B Nazanin" panose="00000400000000000000" pitchFamily="2" charset="-78"/>
              </a:rPr>
              <a:t> mixed/hard/soft--</a:t>
            </a:r>
            <a:r>
              <a:rPr lang="en-US" sz="2000" dirty="0">
                <a:cs typeface="B Nazanin" panose="00000400000000000000" pitchFamily="2" charset="-78"/>
              </a:rPr>
              <a:t> </a:t>
            </a:r>
            <a:r>
              <a:rPr lang="fa-IR" sz="2000" dirty="0">
                <a:cs typeface="B Nazanin" panose="00000400000000000000" pitchFamily="2" charset="-78"/>
              </a:rPr>
              <a:t>و مانند </a:t>
            </a:r>
            <a:r>
              <a:rPr lang="en-US" sz="2000" dirty="0">
                <a:cs typeface="B Nazanin" panose="00000400000000000000" pitchFamily="2" charset="-78"/>
              </a:rPr>
              <a:t> </a:t>
            </a:r>
            <a:r>
              <a:rPr lang="en-US" sz="2000" dirty="0">
                <a:latin typeface="Gill Sans MT" panose="020B0502020104020203" pitchFamily="34" charset="0"/>
                <a:cs typeface="B Nazanin" panose="00000400000000000000" pitchFamily="2" charset="-78"/>
              </a:rPr>
              <a:t>revert</a:t>
            </a:r>
            <a:r>
              <a:rPr lang="fa-IR" sz="2000" dirty="0">
                <a:cs typeface="B Nazanin" panose="00000400000000000000" pitchFamily="2" charset="-78"/>
              </a:rPr>
              <a:t>می توان از </a:t>
            </a:r>
            <a:r>
              <a:rPr lang="en-US" sz="2000" dirty="0">
                <a:cs typeface="B Nazanin" panose="00000400000000000000" pitchFamily="2" charset="-78"/>
              </a:rPr>
              <a:t> </a:t>
            </a:r>
            <a:r>
              <a:rPr lang="en-US" sz="2000" dirty="0" err="1">
                <a:latin typeface="Gill Sans MT" panose="020B0502020104020203" pitchFamily="34" charset="0"/>
                <a:cs typeface="B Nazanin" panose="00000400000000000000" pitchFamily="2" charset="-78"/>
              </a:rPr>
              <a:t>x~HEAD</a:t>
            </a:r>
            <a:r>
              <a:rPr lang="fa-IR" sz="2000" dirty="0">
                <a:cs typeface="B Nazanin" panose="00000400000000000000" pitchFamily="2" charset="-78"/>
              </a:rPr>
              <a:t> یا از همان </a:t>
            </a:r>
            <a:r>
              <a:rPr lang="fa-IR" sz="2000" dirty="0" err="1">
                <a:cs typeface="B Nazanin" panose="00000400000000000000" pitchFamily="2" charset="-78"/>
              </a:rPr>
              <a:t>هش</a:t>
            </a:r>
            <a:r>
              <a:rPr lang="fa-IR" sz="2000" dirty="0">
                <a:cs typeface="B Nazanin" panose="00000400000000000000" pitchFamily="2" charset="-78"/>
              </a:rPr>
              <a:t> </a:t>
            </a:r>
            <a:r>
              <a:rPr lang="fa-IR" sz="2000" dirty="0" err="1">
                <a:cs typeface="B Nazanin" panose="00000400000000000000" pitchFamily="2" charset="-78"/>
              </a:rPr>
              <a:t>کامیت</a:t>
            </a:r>
            <a:r>
              <a:rPr lang="fa-IR" sz="2000" dirty="0">
                <a:cs typeface="B Nazanin" panose="00000400000000000000" pitchFamily="2" charset="-78"/>
              </a:rPr>
              <a:t> استفاده کرد و به </a:t>
            </a:r>
            <a:r>
              <a:rPr lang="fa-IR" sz="2000" dirty="0" err="1">
                <a:cs typeface="B Nazanin" panose="00000400000000000000" pitchFamily="2" charset="-78"/>
              </a:rPr>
              <a:t>کامیت</a:t>
            </a:r>
            <a:r>
              <a:rPr lang="fa-IR" sz="2000" dirty="0">
                <a:cs typeface="B Nazanin" panose="00000400000000000000" pitchFamily="2" charset="-78"/>
              </a:rPr>
              <a:t> های قبلی بازگشت.</a:t>
            </a:r>
            <a:endParaRPr lang="en-US" sz="2000" dirty="0">
              <a:cs typeface="B Nazanin" panose="00000400000000000000" pitchFamily="2" charset="-78"/>
            </a:endParaRPr>
          </a:p>
          <a:p>
            <a:pPr marL="285750" lvl="2" indent="-285750" algn="r" rtl="1">
              <a:buFont typeface="Arial" panose="020B0604020202020204" pitchFamily="34" charset="0"/>
              <a:buChar char="•"/>
            </a:pPr>
            <a:endParaRPr lang="en-US" dirty="0">
              <a:solidFill>
                <a:schemeClr val="tx1"/>
              </a:solidFill>
              <a:cs typeface="B Nazanin" panose="00000400000000000000" pitchFamily="2" charset="-78"/>
            </a:endParaRPr>
          </a:p>
        </p:txBody>
      </p:sp>
    </p:spTree>
    <p:extLst>
      <p:ext uri="{BB962C8B-B14F-4D97-AF65-F5344CB8AC3E}">
        <p14:creationId xmlns:p14="http://schemas.microsoft.com/office/powerpoint/2010/main" val="224133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3A165A2-D5ED-CA56-78E2-3180C75D0D79}"/>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85AD65F6-C465-5136-9C86-7DE2FFF5CBF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EEE84409-1EFF-99BF-485F-7BAA20F7EC5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99B6D7D-8ED1-A6BF-3F7E-2E3092DD67D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949EC462-0C50-4BD1-3900-D1AF0FE275E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3D0064D-471C-1EF5-B3AA-215502B8AFA3}"/>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D766D7AD-7630-0A7F-0CC4-F8E3A190F8F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C7C3445-259B-4B1B-7173-8786233E577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B07B746C-4960-5157-0FA8-89AC451D257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512A067-94DF-0591-8AA4-797B68924D6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25EBDC41-CFEF-35D4-337D-CC4D2AFE80EA}"/>
              </a:ext>
            </a:extLst>
          </p:cNvPr>
          <p:cNvSpPr txBox="1"/>
          <p:nvPr/>
        </p:nvSpPr>
        <p:spPr>
          <a:xfrm>
            <a:off x="1679944" y="1073205"/>
            <a:ext cx="6205340" cy="1938992"/>
          </a:xfrm>
          <a:prstGeom prst="rect">
            <a:avLst/>
          </a:prstGeom>
          <a:noFill/>
        </p:spPr>
        <p:txBody>
          <a:bodyPr wrap="square" rtlCol="0">
            <a:spAutoFit/>
          </a:bodyPr>
          <a:lstStyle/>
          <a:p>
            <a:pPr algn="r" rtl="1"/>
            <a:r>
              <a:rPr lang="fa-IR" sz="2000" b="1" dirty="0">
                <a:solidFill>
                  <a:srgbClr val="C39113"/>
                </a:solidFill>
                <a:cs typeface="B Roya" panose="00000400000000000000" pitchFamily="2" charset="-78"/>
              </a:rPr>
              <a:t>مثال برای تفاوت سه آپشن:</a:t>
            </a:r>
          </a:p>
          <a:p>
            <a:pPr marL="285750" indent="-285750">
              <a:buFont typeface="Arial" panose="020B0604020202020204" pitchFamily="34" charset="0"/>
              <a:buChar char="•"/>
            </a:pPr>
            <a:r>
              <a:rPr lang="en-US" sz="2000" dirty="0">
                <a:latin typeface="Gill Sans MT" panose="020B0502020104020203" pitchFamily="34" charset="0"/>
              </a:rPr>
              <a:t>git reset --soft B</a:t>
            </a:r>
            <a:endParaRPr lang="fa-IR" sz="2000" dirty="0">
              <a:solidFill>
                <a:schemeClr val="tx2"/>
              </a:solidFill>
              <a:latin typeface="Gill Sans MT" panose="020B0502020104020203" pitchFamily="34" charset="0"/>
              <a:cs typeface="B Nazanin" panose="00000400000000000000" pitchFamily="2" charset="-78"/>
            </a:endParaRPr>
          </a:p>
          <a:p>
            <a:pPr marL="285750" indent="-285750">
              <a:buFont typeface="Arial" panose="020B0604020202020204" pitchFamily="34" charset="0"/>
              <a:buChar char="•"/>
            </a:pPr>
            <a:r>
              <a:rPr lang="en-US" sz="2000" dirty="0">
                <a:solidFill>
                  <a:schemeClr val="tx1"/>
                </a:solidFill>
                <a:latin typeface="Gill Sans MT" panose="020B0502020104020203" pitchFamily="34" charset="0"/>
                <a:cs typeface="B Nazanin" panose="00000400000000000000" pitchFamily="2" charset="-78"/>
              </a:rPr>
              <a:t>git reset --mixed B</a:t>
            </a:r>
          </a:p>
          <a:p>
            <a:pPr marL="285750" indent="-285750">
              <a:buFont typeface="Arial" panose="020B0604020202020204" pitchFamily="34" charset="0"/>
              <a:buChar char="•"/>
            </a:pPr>
            <a:r>
              <a:rPr lang="en-US" sz="2000" dirty="0">
                <a:solidFill>
                  <a:schemeClr val="tx1"/>
                </a:solidFill>
                <a:latin typeface="Gill Sans MT" panose="020B0502020104020203" pitchFamily="34" charset="0"/>
                <a:cs typeface="B Nazanin" panose="00000400000000000000" pitchFamily="2" charset="-78"/>
              </a:rPr>
              <a:t>git reset –hard B</a:t>
            </a:r>
          </a:p>
          <a:p>
            <a:pPr algn="r" rtl="1"/>
            <a:endParaRPr lang="en-US" sz="2000" dirty="0">
              <a:solidFill>
                <a:schemeClr val="tx1"/>
              </a:solidFill>
              <a:cs typeface="B Nazanin" panose="00000400000000000000" pitchFamily="2" charset="-78"/>
            </a:endParaRPr>
          </a:p>
          <a:p>
            <a:pPr marL="285750" indent="-285750" algn="r" rtl="1">
              <a:buFont typeface="Arial" panose="020B0604020202020204" pitchFamily="34" charset="0"/>
              <a:buChar char="•"/>
            </a:pPr>
            <a:endParaRPr lang="en-US" sz="2000" dirty="0">
              <a:solidFill>
                <a:schemeClr val="tx1"/>
              </a:solidFill>
              <a:cs typeface="B Nazanin" panose="00000400000000000000" pitchFamily="2" charset="-78"/>
            </a:endParaRPr>
          </a:p>
        </p:txBody>
      </p:sp>
      <p:pic>
        <p:nvPicPr>
          <p:cNvPr id="4" name="Picture 3">
            <a:extLst>
              <a:ext uri="{FF2B5EF4-FFF2-40B4-BE49-F238E27FC236}">
                <a16:creationId xmlns:a16="http://schemas.microsoft.com/office/drawing/2014/main" id="{AAAD53D4-6741-F32C-03A6-40C0107D2FE9}"/>
              </a:ext>
            </a:extLst>
          </p:cNvPr>
          <p:cNvPicPr>
            <a:picLocks noChangeAspect="1"/>
          </p:cNvPicPr>
          <p:nvPr/>
        </p:nvPicPr>
        <p:blipFill>
          <a:blip r:embed="rId3"/>
          <a:stretch>
            <a:fillRect/>
          </a:stretch>
        </p:blipFill>
        <p:spPr>
          <a:xfrm>
            <a:off x="3010647" y="2849391"/>
            <a:ext cx="3122706" cy="481899"/>
          </a:xfrm>
          <a:prstGeom prst="rect">
            <a:avLst/>
          </a:prstGeom>
        </p:spPr>
      </p:pic>
    </p:spTree>
    <p:extLst>
      <p:ext uri="{BB962C8B-B14F-4D97-AF65-F5344CB8AC3E}">
        <p14:creationId xmlns:p14="http://schemas.microsoft.com/office/powerpoint/2010/main" val="94799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1FEEE19-6C81-3D89-5854-93DB46EF20D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B5ECF831-53A4-5750-B594-60AEC629E92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78FB8119-90ED-504E-BCDF-8C0372F59E7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235E901-EFD8-F6C1-228F-F101D9D0976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4CF6687-062B-790B-8339-FA895D5601A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7" name="Google Shape;1537;p39">
                <a:extLst>
                  <a:ext uri="{FF2B5EF4-FFF2-40B4-BE49-F238E27FC236}">
                    <a16:creationId xmlns:a16="http://schemas.microsoft.com/office/drawing/2014/main" id="{C218BDBD-424F-85ED-0600-AC27A774C38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38" name="Google Shape;1538;p39">
              <a:extLst>
                <a:ext uri="{FF2B5EF4-FFF2-40B4-BE49-F238E27FC236}">
                  <a16:creationId xmlns:a16="http://schemas.microsoft.com/office/drawing/2014/main" id="{90CCF7A5-ED0A-5A43-4608-6F121011367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3A959382-A940-D3FE-38F0-A4E63CA6B569}"/>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540" name="Google Shape;1540;p39">
                <a:extLst>
                  <a:ext uri="{FF2B5EF4-FFF2-40B4-BE49-F238E27FC236}">
                    <a16:creationId xmlns:a16="http://schemas.microsoft.com/office/drawing/2014/main" id="{0FA4999F-7F14-EB9E-09F8-5F52CFF92D5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519AAB7-C3D2-32D3-FC7A-0105A716905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2" name="TextBox 1">
            <a:extLst>
              <a:ext uri="{FF2B5EF4-FFF2-40B4-BE49-F238E27FC236}">
                <a16:creationId xmlns:a16="http://schemas.microsoft.com/office/drawing/2014/main" id="{7DF6F4EF-6BB5-4223-8F36-348115F55AC9}"/>
              </a:ext>
            </a:extLst>
          </p:cNvPr>
          <p:cNvSpPr txBox="1"/>
          <p:nvPr/>
        </p:nvSpPr>
        <p:spPr>
          <a:xfrm>
            <a:off x="1538176" y="1177071"/>
            <a:ext cx="6205340" cy="3170099"/>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kumimoji="0" lang="fa-IR" sz="2000" i="0" u="none" strike="noStrike" kern="0" cap="none" spc="0" normalizeH="0" baseline="0" noProof="0" dirty="0">
                <a:ln>
                  <a:noFill/>
                </a:ln>
                <a:solidFill>
                  <a:schemeClr val="tx1"/>
                </a:solidFill>
                <a:effectLst/>
                <a:uLnTx/>
                <a:uFillTx/>
                <a:latin typeface="Gill Sans MT" panose="020B0502020104020203" pitchFamily="34" charset="0"/>
                <a:cs typeface="B Nazanin" panose="00000400000000000000" pitchFamily="2" charset="-78"/>
                <a:sym typeface="Arial"/>
              </a:rPr>
              <a:t>با دستور </a:t>
            </a:r>
            <a:r>
              <a:rPr lang="en-US" sz="2000" dirty="0">
                <a:latin typeface="Gill Sans MT" panose="020B0502020104020203" pitchFamily="34" charset="0"/>
                <a:cs typeface="B Nazanin" panose="00000400000000000000" pitchFamily="2" charset="-78"/>
              </a:rPr>
              <a:t>git reset --soft B</a:t>
            </a:r>
            <a:r>
              <a:rPr lang="fa-IR" sz="2000" dirty="0">
                <a:latin typeface="Gill Sans MT" panose="020B0502020104020203" pitchFamily="34" charset="0"/>
                <a:cs typeface="B Nazanin" panose="00000400000000000000" pitchFamily="2" charset="-78"/>
              </a:rPr>
              <a:t> ، </a:t>
            </a:r>
            <a:r>
              <a:rPr lang="en-US" sz="2000" dirty="0">
                <a:latin typeface="Gill Sans MT" panose="020B0502020104020203" pitchFamily="34" charset="0"/>
                <a:cs typeface="B Nazanin" panose="00000400000000000000" pitchFamily="2" charset="-78"/>
              </a:rPr>
              <a:t>head</a:t>
            </a:r>
            <a:r>
              <a:rPr lang="fa-IR" sz="2000" dirty="0">
                <a:latin typeface="Gill Sans MT" panose="020B0502020104020203" pitchFamily="34" charset="0"/>
                <a:cs typeface="B Nazanin" panose="00000400000000000000" pitchFamily="2" charset="-78"/>
              </a:rPr>
              <a:t> به </a:t>
            </a:r>
            <a:r>
              <a:rPr lang="fa-IR" sz="2000" dirty="0" err="1">
                <a:latin typeface="Gill Sans MT" panose="020B0502020104020203" pitchFamily="34" charset="0"/>
                <a:cs typeface="B Nazanin" panose="00000400000000000000" pitchFamily="2" charset="-78"/>
              </a:rPr>
              <a:t>کامیت</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B </a:t>
            </a:r>
            <a:r>
              <a:rPr lang="fa-IR" sz="2000" dirty="0">
                <a:latin typeface="Gill Sans MT" panose="020B0502020104020203" pitchFamily="34" charset="0"/>
                <a:cs typeface="B Nazanin" panose="00000400000000000000" pitchFamily="2" charset="-78"/>
              </a:rPr>
              <a:t>اشاره میکند اما </a:t>
            </a:r>
            <a:r>
              <a:rPr lang="en-US" sz="2000" dirty="0">
                <a:latin typeface="Gill Sans MT" panose="020B0502020104020203" pitchFamily="34" charset="0"/>
                <a:cs typeface="B Nazanin" panose="00000400000000000000" pitchFamily="2" charset="-78"/>
              </a:rPr>
              <a:t>working space </a:t>
            </a:r>
            <a:r>
              <a:rPr lang="fa-IR" sz="2000" dirty="0">
                <a:latin typeface="Gill Sans MT" panose="020B0502020104020203" pitchFamily="34" charset="0"/>
                <a:cs typeface="B Nazanin" panose="00000400000000000000" pitchFamily="2" charset="-78"/>
              </a:rPr>
              <a:t>و </a:t>
            </a:r>
            <a:r>
              <a:rPr lang="en-US" sz="2000" dirty="0">
                <a:latin typeface="Gill Sans MT" panose="020B0502020104020203" pitchFamily="34" charset="0"/>
                <a:cs typeface="B Nazanin" panose="00000400000000000000" pitchFamily="2" charset="-78"/>
              </a:rPr>
              <a:t>staging snapshot </a:t>
            </a:r>
            <a:r>
              <a:rPr lang="fa-IR" sz="2000" dirty="0">
                <a:latin typeface="Gill Sans MT" panose="020B0502020104020203" pitchFamily="34" charset="0"/>
                <a:cs typeface="B Nazanin" panose="00000400000000000000" pitchFamily="2" charset="-78"/>
              </a:rPr>
              <a:t> دارای همان تغییرات </a:t>
            </a:r>
            <a:r>
              <a:rPr lang="fa-IR" sz="2000" dirty="0" err="1">
                <a:latin typeface="Gill Sans MT" panose="020B0502020104020203" pitchFamily="34" charset="0"/>
                <a:cs typeface="B Nazanin" panose="00000400000000000000" pitchFamily="2" charset="-78"/>
              </a:rPr>
              <a:t>کامیت</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c</a:t>
            </a:r>
            <a:r>
              <a:rPr lang="fa-IR" sz="2000" dirty="0">
                <a:latin typeface="Gill Sans MT" panose="020B0502020104020203" pitchFamily="34" charset="0"/>
                <a:cs typeface="B Nazanin" panose="00000400000000000000" pitchFamily="2" charset="-78"/>
              </a:rPr>
              <a:t> است.</a:t>
            </a:r>
          </a:p>
          <a:p>
            <a:pPr algn="r" rtl="1"/>
            <a:r>
              <a:rPr kumimoji="0" lang="fa-IR" sz="2000" i="0" u="none" strike="noStrike" kern="0" cap="none" spc="0" normalizeH="0" baseline="0" noProof="0" dirty="0">
                <a:ln>
                  <a:noFill/>
                </a:ln>
                <a:solidFill>
                  <a:schemeClr val="tx1"/>
                </a:solidFill>
                <a:effectLst/>
                <a:uLnTx/>
                <a:uFillTx/>
                <a:latin typeface="Gill Sans MT" panose="020B0502020104020203" pitchFamily="34" charset="0"/>
                <a:cs typeface="B Nazanin" panose="00000400000000000000" pitchFamily="2" charset="-78"/>
                <a:sym typeface="Arial"/>
              </a:rPr>
              <a:t>با دستور </a:t>
            </a:r>
            <a:r>
              <a:rPr lang="en-US" sz="2000" dirty="0">
                <a:latin typeface="Gill Sans MT" panose="020B0502020104020203" pitchFamily="34" charset="0"/>
                <a:cs typeface="B Nazanin" panose="00000400000000000000" pitchFamily="2" charset="-78"/>
              </a:rPr>
              <a:t>git reset --mixed B</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بازهم </a:t>
            </a:r>
            <a:r>
              <a:rPr lang="en-US" sz="2000" dirty="0">
                <a:latin typeface="Gill Sans MT" panose="020B0502020104020203" pitchFamily="34" charset="0"/>
                <a:cs typeface="B Nazanin" panose="00000400000000000000" pitchFamily="2" charset="-78"/>
              </a:rPr>
              <a:t>head</a:t>
            </a:r>
            <a:r>
              <a:rPr lang="fa-IR" sz="2000" dirty="0">
                <a:latin typeface="Gill Sans MT" panose="020B0502020104020203" pitchFamily="34" charset="0"/>
                <a:cs typeface="B Nazanin" panose="00000400000000000000" pitchFamily="2" charset="-78"/>
              </a:rPr>
              <a:t> به </a:t>
            </a:r>
            <a:r>
              <a:rPr lang="fa-IR" sz="2000" dirty="0" err="1">
                <a:latin typeface="Gill Sans MT" panose="020B0502020104020203" pitchFamily="34" charset="0"/>
                <a:cs typeface="B Nazanin" panose="00000400000000000000" pitchFamily="2" charset="-78"/>
              </a:rPr>
              <a:t>کامیت</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B </a:t>
            </a:r>
            <a:r>
              <a:rPr lang="fa-IR" sz="2000" dirty="0">
                <a:latin typeface="Gill Sans MT" panose="020B0502020104020203" pitchFamily="34" charset="0"/>
                <a:cs typeface="B Nazanin" panose="00000400000000000000" pitchFamily="2" charset="-78"/>
              </a:rPr>
              <a:t>اشاره میکند اما </a:t>
            </a:r>
            <a:r>
              <a:rPr lang="en-US" sz="2000" dirty="0">
                <a:latin typeface="Gill Sans MT" panose="020B0502020104020203" pitchFamily="34" charset="0"/>
                <a:cs typeface="B Nazanin" panose="00000400000000000000" pitchFamily="2" charset="-78"/>
              </a:rPr>
              <a:t>staging snapshot </a:t>
            </a:r>
            <a:r>
              <a:rPr lang="fa-IR" sz="2000" dirty="0">
                <a:latin typeface="Gill Sans MT" panose="020B0502020104020203" pitchFamily="34" charset="0"/>
                <a:cs typeface="B Nazanin" panose="00000400000000000000" pitchFamily="2" charset="-78"/>
              </a:rPr>
              <a:t> نیز تغییر میکند.</a:t>
            </a:r>
          </a:p>
          <a:p>
            <a:pPr algn="r" rtl="1"/>
            <a:r>
              <a:rPr kumimoji="0" lang="fa-IR" sz="2000" i="0" u="none" strike="noStrike" kern="0" cap="none" spc="0" normalizeH="0" baseline="0" noProof="0" dirty="0">
                <a:ln>
                  <a:noFill/>
                </a:ln>
                <a:solidFill>
                  <a:schemeClr val="tx1"/>
                </a:solidFill>
                <a:effectLst/>
                <a:uLnTx/>
                <a:uFillTx/>
                <a:latin typeface="Gill Sans MT" panose="020B0502020104020203" pitchFamily="34" charset="0"/>
                <a:cs typeface="B Nazanin" panose="00000400000000000000" pitchFamily="2" charset="-78"/>
                <a:sym typeface="Arial"/>
              </a:rPr>
              <a:t>با دستور </a:t>
            </a:r>
            <a:r>
              <a:rPr lang="en-US" sz="2000" dirty="0">
                <a:latin typeface="Gill Sans MT" panose="020B0502020104020203" pitchFamily="34" charset="0"/>
                <a:cs typeface="B Nazanin" panose="00000400000000000000" pitchFamily="2" charset="-78"/>
              </a:rPr>
              <a:t>git reset --hard B</a:t>
            </a:r>
            <a:r>
              <a:rPr lang="fa-IR" sz="2000" dirty="0">
                <a:latin typeface="Gill Sans MT" panose="020B0502020104020203" pitchFamily="34" charset="0"/>
                <a:cs typeface="B Nazanin" panose="00000400000000000000" pitchFamily="2" charset="-78"/>
              </a:rPr>
              <a:t> ،هم </a:t>
            </a:r>
            <a:r>
              <a:rPr lang="en-US" sz="2000" dirty="0">
                <a:latin typeface="Gill Sans MT" panose="020B0502020104020203" pitchFamily="34" charset="0"/>
                <a:cs typeface="B Nazanin" panose="00000400000000000000" pitchFamily="2" charset="-78"/>
              </a:rPr>
              <a:t>head </a:t>
            </a:r>
            <a:r>
              <a:rPr lang="fa-IR" sz="2000" dirty="0">
                <a:latin typeface="Gill Sans MT" panose="020B0502020104020203" pitchFamily="34" charset="0"/>
                <a:cs typeface="B Nazanin" panose="00000400000000000000" pitchFamily="2" charset="-78"/>
              </a:rPr>
              <a:t> به </a:t>
            </a:r>
            <a:r>
              <a:rPr lang="fa-IR" sz="2000" dirty="0" err="1">
                <a:latin typeface="Gill Sans MT" panose="020B0502020104020203" pitchFamily="34" charset="0"/>
                <a:cs typeface="B Nazanin" panose="00000400000000000000" pitchFamily="2" charset="-78"/>
              </a:rPr>
              <a:t>کامیت</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B </a:t>
            </a:r>
            <a:r>
              <a:rPr lang="fa-IR" sz="2000" dirty="0">
                <a:latin typeface="Gill Sans MT" panose="020B0502020104020203" pitchFamily="34" charset="0"/>
                <a:cs typeface="B Nazanin" panose="00000400000000000000" pitchFamily="2" charset="-78"/>
              </a:rPr>
              <a:t>اشاره میکند و هم</a:t>
            </a:r>
            <a:r>
              <a:rPr lang="en-US" sz="2000" dirty="0">
                <a:latin typeface="Gill Sans MT" panose="020B0502020104020203" pitchFamily="34" charset="0"/>
                <a:cs typeface="B Nazanin" panose="00000400000000000000" pitchFamily="2" charset="-78"/>
              </a:rPr>
              <a:t>working space </a:t>
            </a:r>
            <a:r>
              <a:rPr lang="fa-IR" sz="2000" dirty="0">
                <a:latin typeface="Gill Sans MT" panose="020B0502020104020203" pitchFamily="34" charset="0"/>
                <a:cs typeface="B Nazanin" panose="00000400000000000000" pitchFamily="2" charset="-78"/>
              </a:rPr>
              <a:t>و </a:t>
            </a:r>
            <a:r>
              <a:rPr lang="en-US" sz="2000" dirty="0">
                <a:latin typeface="Gill Sans MT" panose="020B0502020104020203" pitchFamily="34" charset="0"/>
                <a:cs typeface="B Nazanin" panose="00000400000000000000" pitchFamily="2" charset="-78"/>
              </a:rPr>
              <a:t>staging snapshot</a:t>
            </a:r>
            <a:r>
              <a:rPr lang="fa-IR" sz="2000" dirty="0">
                <a:latin typeface="Gill Sans MT" panose="020B0502020104020203" pitchFamily="34" charset="0"/>
                <a:cs typeface="B Nazanin" panose="00000400000000000000" pitchFamily="2" charset="-78"/>
              </a:rPr>
              <a:t>.</a:t>
            </a:r>
          </a:p>
          <a:p>
            <a:pPr algn="r" rtl="1"/>
            <a:endParaRPr lang="fa-IR" sz="2000" dirty="0">
              <a:latin typeface="Gill Sans MT" panose="020B0502020104020203" pitchFamily="34" charset="0"/>
              <a:cs typeface="B Nazanin" panose="00000400000000000000" pitchFamily="2" charset="-78"/>
            </a:endParaRP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kumimoji="0" lang="fa-IR" sz="2000" i="0" u="none" strike="noStrike" kern="0" cap="none" spc="0" normalizeH="0" baseline="0" noProof="0" dirty="0">
              <a:ln>
                <a:noFill/>
              </a:ln>
              <a:solidFill>
                <a:schemeClr val="tx1"/>
              </a:solidFill>
              <a:effectLst/>
              <a:uLnTx/>
              <a:uFillTx/>
              <a:latin typeface="Gill Sans MT" panose="020B0502020104020203" pitchFamily="34" charset="0"/>
              <a:cs typeface="B Nazanin" panose="00000400000000000000" pitchFamily="2" charset="-78"/>
              <a:sym typeface="Arial"/>
            </a:endParaRP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kumimoji="0" lang="en-US" sz="2000" i="0" u="none" strike="noStrike" kern="0" cap="none" spc="0" normalizeH="0" baseline="0" noProof="0" dirty="0">
              <a:ln>
                <a:noFill/>
              </a:ln>
              <a:solidFill>
                <a:schemeClr val="tx1"/>
              </a:solidFill>
              <a:effectLst/>
              <a:uLnTx/>
              <a:uFillTx/>
              <a:latin typeface="Gill Sans MT" panose="020B0502020104020203" pitchFamily="34" charset="0"/>
              <a:cs typeface="B Nazanin" panose="00000400000000000000" pitchFamily="2" charset="-78"/>
              <a:sym typeface="Arial"/>
            </a:endParaRPr>
          </a:p>
        </p:txBody>
      </p:sp>
    </p:spTree>
    <p:extLst>
      <p:ext uri="{BB962C8B-B14F-4D97-AF65-F5344CB8AC3E}">
        <p14:creationId xmlns:p14="http://schemas.microsoft.com/office/powerpoint/2010/main" val="4066184830"/>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1408</Words>
  <Application>Microsoft Office PowerPoint</Application>
  <PresentationFormat>On-screen Show (16:9)</PresentationFormat>
  <Paragraphs>99</Paragraphs>
  <Slides>30</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Poppins</vt:lpstr>
      <vt:lpstr>B Roya</vt:lpstr>
      <vt:lpstr>Gill Sans MT</vt:lpstr>
      <vt:lpstr>B Nazanin</vt:lpstr>
      <vt:lpstr>Source Code Pro</vt:lpstr>
      <vt:lpstr>Roboto Condensed Light</vt:lpstr>
      <vt:lpstr>Arial</vt:lpstr>
      <vt:lpstr>IBM Plex Mono</vt:lpstr>
      <vt:lpstr>B Zar</vt:lpstr>
      <vt:lpstr>Introduction to Coding Workshop by Slidesgo</vt:lpstr>
      <vt:lpstr>کارگاه برنامه نویسی پیشرفته دستورکار دوم</vt:lpstr>
      <vt:lpstr>آنچه در این جلسه به آن می پردازیم</vt:lpstr>
      <vt:lpstr>Pull requests</vt:lpstr>
      <vt:lpstr>دستورات تکمیلی در گیت</vt:lpstr>
      <vt:lpstr>دستورات تکمیلی در گیت</vt:lpstr>
      <vt:lpstr>دستورات تکمیلی در گیت</vt:lpstr>
      <vt:lpstr>دستورات تکمیلی در گیت</vt:lpstr>
      <vt:lpstr>دستورات تکمیلی در گیت</vt:lpstr>
      <vt:lpstr>دستورات تکمیلی در گیت</vt:lpstr>
      <vt:lpstr>دستورات تکمیلی در گیت</vt:lpstr>
      <vt:lpstr>Collaboration</vt:lpstr>
      <vt:lpstr>Collaboration</vt:lpstr>
      <vt:lpstr>مفاهیم کلاس و شئ</vt:lpstr>
      <vt:lpstr>مفاهیم کلاس و شئ</vt:lpstr>
      <vt:lpstr>مفاهیم کلاس و شئ</vt:lpstr>
      <vt:lpstr>مفاهیم کلاس و شئ</vt:lpstr>
      <vt:lpstr>مفاهیم کلاس و شئ</vt:lpstr>
      <vt:lpstr>مفاهیم کلاس و شئ</vt:lpstr>
      <vt:lpstr>مفاهیم کلاس و شئ</vt:lpstr>
      <vt:lpstr>مفاهیم کلاس و شئ</vt:lpstr>
      <vt:lpstr>Encapsulation</vt:lpstr>
      <vt:lpstr>میانبر ها در Intellij</vt:lpstr>
      <vt:lpstr>میانبر ها در Intellij</vt:lpstr>
      <vt:lpstr>میانبر ها در Intellij</vt:lpstr>
      <vt:lpstr>میانبر ها در Intellij</vt:lpstr>
      <vt:lpstr>میانبر ها در Intellij</vt:lpstr>
      <vt:lpstr>میانبر ها در Intellij</vt:lpstr>
      <vt:lpstr>انجام دهید</vt:lpstr>
      <vt:lpstr>انجام دهید</vt:lpstr>
      <vt:lpstr>انجام دهید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Arian Kheirandish</cp:lastModifiedBy>
  <cp:revision>11</cp:revision>
  <dcterms:modified xsi:type="dcterms:W3CDTF">2025-03-13T19:02:58Z</dcterms:modified>
</cp:coreProperties>
</file>