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80" r:id="rId1"/>
  </p:sldMasterIdLst>
  <p:notesMasterIdLst>
    <p:notesMasterId r:id="rId23"/>
  </p:notesMasterIdLst>
  <p:sldIdLst>
    <p:sldId id="307" r:id="rId2"/>
    <p:sldId id="258" r:id="rId3"/>
    <p:sldId id="308" r:id="rId4"/>
    <p:sldId id="309" r:id="rId5"/>
    <p:sldId id="310" r:id="rId6"/>
    <p:sldId id="311" r:id="rId7"/>
    <p:sldId id="314" r:id="rId8"/>
    <p:sldId id="316" r:id="rId9"/>
    <p:sldId id="312" r:id="rId10"/>
    <p:sldId id="317" r:id="rId11"/>
    <p:sldId id="335" r:id="rId12"/>
    <p:sldId id="336" r:id="rId13"/>
    <p:sldId id="318" r:id="rId14"/>
    <p:sldId id="337" r:id="rId15"/>
    <p:sldId id="319" r:id="rId16"/>
    <p:sldId id="334" r:id="rId17"/>
    <p:sldId id="321" r:id="rId18"/>
    <p:sldId id="338" r:id="rId19"/>
    <p:sldId id="339" r:id="rId20"/>
    <p:sldId id="340" r:id="rId21"/>
    <p:sldId id="341" r:id="rId22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24"/>
      <p:bold r:id="rId25"/>
    </p:embeddedFont>
    <p:embeddedFont>
      <p:font typeface="B Roya" panose="00000400000000000000" pitchFamily="2" charset="-78"/>
      <p:regular r:id="rId26"/>
      <p:bold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IBM Plex Mono" panose="020B0509050203000203" pitchFamily="49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Source Code Pro" panose="020B0509030403020204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D73563-EC47-41F6-A432-D0DE497C3168}">
  <a:tblStyle styleId="{8ED73563-EC47-41F6-A432-D0DE497C31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6D9AE3EC-111C-475A-E7A0-238AA15D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F3E32726-84DC-1798-235C-8C5BC5DAA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95E1347A-227A-7980-4DCB-9053929B82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82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A0548335-66ED-2210-15D3-09AF0F3F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AB0AAFB4-8306-EDD2-848A-9EF3E9325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BC022ABA-0BBD-C2B1-F52C-C0610078A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056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B8D9CAB4-A60D-51AA-8296-1736B0F7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C75640F8-5A65-5C15-E2D0-9DB987FD3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0347BDBB-4F9D-D85C-BD77-1539CA385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3843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4AABB9F1-0E76-4041-8785-843F886F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48CCA8F2-349C-CBA3-CEA2-D53FBB60CF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5EBF972A-9120-BE49-894B-2EE477F7F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647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9E21CC9-7C58-31EF-6A3D-A71ED881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032DF69D-715F-D0C3-36CC-BBA8C9E13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C1520837-7DAB-5507-F892-52625C8B19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64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8F65EFB8-C21A-AFBC-9947-08B0E42B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C941A067-02EC-6ACA-1756-979E0AAE3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5C009B5E-000E-EA85-8EFA-0EC49C16D2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048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CEBA4D8-BDB0-F0F4-D4DE-1667A3AE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61828AC5-DA19-C5E6-C3E3-0D497ED0D1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34DB5D0F-5CFE-183A-E8C5-A56C0C638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06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A2705BC5-33C8-72A7-47B6-6F74FACDB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E6CAD7FE-35B9-A397-9905-0659A383D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52D27B15-C428-A6A0-4196-99A5E1118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75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881EF896-7669-3701-A8AF-8D034758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77106838-DD61-2741-74D5-ADD92EBF4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340A28CD-8516-C8C1-D564-3B6FDE2FA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878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FC6762A3-BF09-95D2-143D-5E42AD103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BF3BA4F4-9A1E-9EE8-0D0B-CBEA04FCE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9EFCBCBB-2DF0-9EC8-4795-6C9C5F087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575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6A8F9AB8-B0CE-7466-6B8B-A4AF1396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08EBEB7-F54A-9B56-08F9-3B2CF3CA8C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3EB0D9BA-6BA3-2E4E-4ABD-5941E651F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606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6C35D596-0146-5E4D-4DFE-16A3B2519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A51BC2B2-F1CA-CDB1-47FE-3853391AE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99B79215-5480-9B6D-DAFB-D070F4A9B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14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07628727-8458-5FE9-2A38-D37E35DC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9BC80E35-3B2C-D958-1BF5-8D0DDBAB2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C6CE6908-BE50-5977-AB1A-2BE6399C4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15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65DC2A54-2FC4-FA2B-A956-CA3E992E1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395E10E0-1D63-1DFE-824B-A53CC13913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1FF0D46C-68AC-596F-6E73-74FC81937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020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5F73E3C5-7385-4E42-16CF-A1BD2611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8C4DDF52-7D44-6045-10FC-467D577A8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71A16E8A-A751-2CB0-1462-3DB840A13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839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701D4319-4A0E-43C0-B8A3-6368DD02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AC9540AC-C789-80D6-0259-1099023E2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196177F9-623E-2E30-9ADB-E0CC47CA0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573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11B24C2A-561E-DD5A-9BD5-186D1B44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954EBDFD-65AC-A085-03F3-87FFE2170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17F37BC4-A1B8-11C9-D3CA-4103EBEC4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125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FADD6DAD-AB2D-7E47-EC00-9CF9CBA27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D1E73D01-26AC-3641-BEAD-E2205A85D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141155B0-7E5E-8739-9814-94E49C0AA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695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>
          <a:extLst>
            <a:ext uri="{FF2B5EF4-FFF2-40B4-BE49-F238E27FC236}">
              <a16:creationId xmlns:a16="http://schemas.microsoft.com/office/drawing/2014/main" id="{3B34558D-03E3-670C-D534-1A0B146B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>
            <a:extLst>
              <a:ext uri="{FF2B5EF4-FFF2-40B4-BE49-F238E27FC236}">
                <a16:creationId xmlns:a16="http://schemas.microsoft.com/office/drawing/2014/main" id="{D779CA3C-5556-B05B-33CA-44994415E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>
            <a:extLst>
              <a:ext uri="{FF2B5EF4-FFF2-40B4-BE49-F238E27FC236}">
                <a16:creationId xmlns:a16="http://schemas.microsoft.com/office/drawing/2014/main" id="{56A98E1E-2F7C-26AD-48A1-EB943AED5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7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820738" y="-205775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  <a:t>کارگاه برنامه نویسی پیشرفته</a:t>
            </a:r>
            <a:br>
              <a:rPr lang="fa-IR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sz="2000" dirty="0">
                <a:solidFill>
                  <a:srgbClr val="C39113"/>
                </a:solidFill>
                <a:cs typeface="B Roya" panose="00000400000000000000" pitchFamily="2" charset="-78"/>
              </a:rPr>
              <a:t>دستورکار دوازدهم</a:t>
            </a:r>
            <a:endParaRPr sz="2000" dirty="0">
              <a:solidFill>
                <a:srgbClr val="C39113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5" y="1123973"/>
                <a:ext cx="252599" cy="252599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CF6FF86-D8E8-C798-F7BA-70B1A795949C}"/>
              </a:ext>
            </a:extLst>
          </p:cNvPr>
          <p:cNvSpPr/>
          <p:nvPr/>
        </p:nvSpPr>
        <p:spPr>
          <a:xfrm>
            <a:off x="0" y="2514869"/>
            <a:ext cx="9151088" cy="2527488"/>
          </a:xfrm>
          <a:prstGeom prst="rect">
            <a:avLst/>
          </a:prstGeom>
          <a:solidFill>
            <a:srgbClr val="966A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mbria" panose="020405030504060302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2478A8-1C41-232A-C1CD-131620E70AC2}"/>
              </a:ext>
            </a:extLst>
          </p:cNvPr>
          <p:cNvGrpSpPr/>
          <p:nvPr/>
        </p:nvGrpSpPr>
        <p:grpSpPr>
          <a:xfrm>
            <a:off x="3701377" y="4326194"/>
            <a:ext cx="1741245" cy="621330"/>
            <a:chOff x="9190651" y="3208961"/>
            <a:chExt cx="2402122" cy="844673"/>
          </a:xfrm>
        </p:grpSpPr>
        <p:pic>
          <p:nvPicPr>
            <p:cNvPr id="4" name="Picture 3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B2EA596-C5BC-5F68-6839-5DF527BA4D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23228651-D828-0D83-9B21-961BDBB42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7C2A6E30-B018-5909-F61F-B4D089CF03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756E98-695B-3EA1-D5D7-DC236300362E}"/>
              </a:ext>
            </a:extLst>
          </p:cNvPr>
          <p:cNvSpPr txBox="1"/>
          <p:nvPr/>
        </p:nvSpPr>
        <p:spPr>
          <a:xfrm>
            <a:off x="2884628" y="2718588"/>
            <a:ext cx="31533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توضیح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Platform.runLater</a:t>
            </a:r>
            <a:endParaRPr lang="fa-I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B Zar" panose="00000400000000000000" pitchFamily="2" charset="-78"/>
            </a:endParaRPr>
          </a:p>
          <a:p>
            <a:pPr algn="ctr" rtl="1"/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آشنایی با </a:t>
            </a:r>
            <a:r>
              <a:rPr 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TimerTask</a:t>
            </a:r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 و انواع آن</a:t>
            </a:r>
          </a:p>
          <a:p>
            <a:pPr algn="ctr" rtl="1"/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نحوه آدرس دهی</a:t>
            </a:r>
            <a:endParaRPr 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B Zar" panose="00000400000000000000" pitchFamily="2" charset="-78"/>
            </a:endParaRPr>
          </a:p>
          <a:p>
            <a:pPr algn="ctr" rtl="1"/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مدیریت چند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scene</a:t>
            </a:r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 و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stage</a:t>
            </a:r>
            <a:endParaRPr lang="fa-IR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B Zar" panose="00000400000000000000" pitchFamily="2" charset="-78"/>
            </a:endParaRPr>
          </a:p>
          <a:p>
            <a:pPr algn="ctr" rtl="1"/>
            <a:r>
              <a:rPr lang="fa-IR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کدنویسی بازی </a:t>
            </a:r>
            <a:r>
              <a:rPr lang="en-US" sz="1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B Zar" panose="00000400000000000000" pitchFamily="2" charset="-78"/>
              </a:rPr>
              <a:t>Tic-Tac-Toe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A0D4351-C178-64D6-D8C0-20701B67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7266DB23-4321-932C-668B-50585E20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E3F70-7CF3-EAA2-7E85-C263015FF6FC}"/>
              </a:ext>
            </a:extLst>
          </p:cNvPr>
          <p:cNvSpPr txBox="1"/>
          <p:nvPr/>
        </p:nvSpPr>
        <p:spPr>
          <a:xfrm>
            <a:off x="788020" y="1816748"/>
            <a:ext cx="76359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اگر این راه‌حل را در برنامه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en-US" sz="1600" dirty="0" err="1">
                <a:cs typeface="B Nazanin" panose="00000400000000000000" pitchFamily="2" charset="-78"/>
              </a:rPr>
              <a:t>javafx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پیاده‌سازی کنیم و در آن بخواهیم تغییراتی روی</a:t>
            </a:r>
            <a:r>
              <a:rPr lang="en-US" sz="1600" dirty="0">
                <a:cs typeface="B Nazanin" panose="00000400000000000000" pitchFamily="2" charset="-78"/>
              </a:rPr>
              <a:t> root </a:t>
            </a:r>
            <a:r>
              <a:rPr lang="fa-IR" sz="1600" dirty="0">
                <a:cs typeface="B Nazanin" panose="00000400000000000000" pitchFamily="2" charset="-78"/>
              </a:rPr>
              <a:t>و </a:t>
            </a:r>
            <a:r>
              <a:rPr lang="en-US" sz="1600" dirty="0">
                <a:cs typeface="B Nazanin" panose="00000400000000000000" pitchFamily="2" charset="-78"/>
              </a:rPr>
              <a:t> Scene</a:t>
            </a:r>
            <a:r>
              <a:rPr lang="fa-IR" sz="1600" dirty="0">
                <a:cs typeface="B Nazanin" panose="00000400000000000000" pitchFamily="2" charset="-78"/>
              </a:rPr>
              <a:t>انجام دهیم به </a:t>
            </a:r>
            <a:r>
              <a:rPr lang="en-US" sz="1600" dirty="0" err="1">
                <a:cs typeface="B Nazanin" panose="00000400000000000000" pitchFamily="2" charset="-78"/>
              </a:rPr>
              <a:t>illegalStateException</a:t>
            </a:r>
            <a:r>
              <a:rPr lang="fa-IR" sz="1600" dirty="0">
                <a:cs typeface="B Nazanin" panose="00000400000000000000" pitchFamily="2" charset="-78"/>
              </a:rPr>
              <a:t> برخورد می‌کنیم چون </a:t>
            </a:r>
            <a:r>
              <a:rPr lang="en-US" sz="1600" dirty="0">
                <a:cs typeface="B Nazanin" panose="00000400000000000000" pitchFamily="2" charset="-78"/>
              </a:rPr>
              <a:t>Thread</a:t>
            </a:r>
            <a:r>
              <a:rPr lang="fa-IR" sz="1600" dirty="0">
                <a:cs typeface="B Nazanin" panose="00000400000000000000" pitchFamily="2" charset="-78"/>
              </a:rPr>
              <a:t>ای که برای </a:t>
            </a:r>
            <a:r>
              <a:rPr lang="en-US" sz="1600" dirty="0">
                <a:cs typeface="B Nazanin" panose="00000400000000000000" pitchFamily="2" charset="-78"/>
              </a:rPr>
              <a:t>Timer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 err="1">
                <a:cs typeface="B Nazanin" panose="00000400000000000000" pitchFamily="2" charset="-78"/>
              </a:rPr>
              <a:t>TimerTask</a:t>
            </a:r>
            <a:r>
              <a:rPr lang="fa-IR" sz="1600" dirty="0">
                <a:cs typeface="B Nazanin" panose="00000400000000000000" pitchFamily="2" charset="-78"/>
              </a:rPr>
              <a:t> می‌سازیم جدا از</a:t>
            </a:r>
            <a:r>
              <a:rPr lang="en-US" sz="1600" dirty="0" err="1">
                <a:cs typeface="B Nazanin" panose="00000400000000000000" pitchFamily="2" charset="-78"/>
              </a:rPr>
              <a:t>FXThread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است. راه‌حل این مشکل توسط خود کتابخانه </a:t>
            </a:r>
            <a:r>
              <a:rPr lang="en-US" sz="1600" dirty="0" err="1">
                <a:cs typeface="B Nazanin" panose="00000400000000000000" pitchFamily="2" charset="-78"/>
              </a:rPr>
              <a:t>javafx</a:t>
            </a:r>
            <a:r>
              <a:rPr lang="fa-IR" sz="1600" dirty="0">
                <a:cs typeface="B Nazanin" panose="00000400000000000000" pitchFamily="2" charset="-78"/>
              </a:rPr>
              <a:t> ارائه شده که </a:t>
            </a:r>
            <a:r>
              <a:rPr lang="en-US" sz="1600" dirty="0">
                <a:cs typeface="B Nazanin" panose="00000400000000000000" pitchFamily="2" charset="-78"/>
              </a:rPr>
              <a:t>TimeLine</a:t>
            </a:r>
            <a:r>
              <a:rPr lang="fa-IR" sz="1600" dirty="0">
                <a:cs typeface="B Nazanin" panose="00000400000000000000" pitchFamily="2" charset="-78"/>
              </a:rPr>
              <a:t> است (البته برای حل این مشکل همچنین می‌توان تغییراتی که می‌خواهیم روی </a:t>
            </a:r>
            <a:r>
              <a:rPr lang="en-US" sz="1600" dirty="0">
                <a:cs typeface="B Nazanin" panose="00000400000000000000" pitchFamily="2" charset="-78"/>
              </a:rPr>
              <a:t>root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و </a:t>
            </a:r>
            <a:r>
              <a:rPr lang="en-US" sz="1600" dirty="0">
                <a:cs typeface="B Nazanin" panose="00000400000000000000" pitchFamily="2" charset="-78"/>
              </a:rPr>
              <a:t>Scene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انجام دهیم را درون </a:t>
            </a:r>
            <a:r>
              <a:rPr lang="en-US" sz="1600" dirty="0" err="1">
                <a:cs typeface="B Nazanin" panose="00000400000000000000" pitchFamily="2" charset="-78"/>
              </a:rPr>
              <a:t>Platform.runLater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انجام دهیم).</a:t>
            </a:r>
          </a:p>
          <a:p>
            <a:pPr algn="r" rtl="1"/>
            <a:r>
              <a:rPr lang="en-US" sz="1600" dirty="0">
                <a:cs typeface="B Nazanin" panose="00000400000000000000" pitchFamily="2" charset="-78"/>
              </a:rPr>
              <a:t>TimeLine</a:t>
            </a:r>
            <a:r>
              <a:rPr lang="fa-IR" sz="1600" dirty="0">
                <a:cs typeface="B Nazanin" panose="00000400000000000000" pitchFamily="2" charset="-78"/>
              </a:rPr>
              <a:t> یک کلاس در پکیج </a:t>
            </a:r>
            <a:r>
              <a:rPr lang="en-US" sz="1600" dirty="0" err="1">
                <a:cs typeface="B Nazanin" panose="00000400000000000000" pitchFamily="2" charset="-78"/>
              </a:rPr>
              <a:t>javafx.animation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است که به ما این اجازه را می‌دهد تا حدودی مانند </a:t>
            </a:r>
            <a:r>
              <a:rPr lang="en-US" sz="1600" dirty="0">
                <a:cs typeface="B Nazanin" panose="00000400000000000000" pitchFamily="2" charset="-78"/>
              </a:rPr>
              <a:t>Timer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و </a:t>
            </a:r>
            <a:r>
              <a:rPr lang="en-US" sz="1600" dirty="0" err="1">
                <a:cs typeface="B Nazanin" panose="00000400000000000000" pitchFamily="2" charset="-78"/>
              </a:rPr>
              <a:t>TimerTask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عمل کنیم. و دیگر نیازی به </a:t>
            </a:r>
            <a:r>
              <a:rPr lang="en-US" sz="1600" dirty="0" err="1">
                <a:cs typeface="B Nazanin" panose="00000400000000000000" pitchFamily="2" charset="-78"/>
              </a:rPr>
              <a:t>Platform.runLater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نباشد.</a:t>
            </a:r>
          </a:p>
        </p:txBody>
      </p:sp>
    </p:spTree>
    <p:extLst>
      <p:ext uri="{BB962C8B-B14F-4D97-AF65-F5344CB8AC3E}">
        <p14:creationId xmlns:p14="http://schemas.microsoft.com/office/powerpoint/2010/main" val="343805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91B2185D-CF16-1F1F-FA2C-E9AC523B1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5CE8AD7-D127-3160-5593-94DCA119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6D47A-2A01-1257-8EA4-C60D5700E1A9}"/>
              </a:ext>
            </a:extLst>
          </p:cNvPr>
          <p:cNvSpPr txBox="1"/>
          <p:nvPr/>
        </p:nvSpPr>
        <p:spPr>
          <a:xfrm>
            <a:off x="788020" y="1771531"/>
            <a:ext cx="763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600" b="1" dirty="0">
                <a:cs typeface="B Nazanin" panose="00000400000000000000" pitchFamily="2" charset="-78"/>
              </a:rPr>
              <a:t>نحوه استفاده از </a:t>
            </a:r>
            <a:r>
              <a:rPr lang="en-US" sz="1600" b="1" dirty="0">
                <a:cs typeface="B Nazanin" panose="00000400000000000000" pitchFamily="2" charset="-78"/>
              </a:rPr>
              <a:t>TimeLine</a:t>
            </a:r>
            <a:r>
              <a:rPr lang="ar-SA" sz="1600" dirty="0">
                <a:cs typeface="B Nazanin" panose="00000400000000000000" pitchFamily="2" charset="-78"/>
              </a:rPr>
              <a:t>: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endParaRPr lang="en-US" sz="1600" dirty="0">
              <a:cs typeface="B Nazanin" panose="00000400000000000000" pitchFamily="2" charset="-78"/>
            </a:endParaRPr>
          </a:p>
          <a:p>
            <a:pPr algn="r" rtl="1"/>
            <a:r>
              <a:rPr lang="ar-SA" sz="1600" b="1" dirty="0">
                <a:cs typeface="B Nazanin" panose="00000400000000000000" pitchFamily="2" charset="-78"/>
              </a:rPr>
              <a:t>۱)</a:t>
            </a:r>
            <a:r>
              <a:rPr lang="ar-SA" sz="1600" dirty="0">
                <a:cs typeface="B Nazanin" panose="00000400000000000000" pitchFamily="2" charset="-78"/>
              </a:rPr>
              <a:t> آرگومان سازنده آن یک </a:t>
            </a:r>
            <a:r>
              <a:rPr lang="en-US" sz="1600" dirty="0" err="1">
                <a:cs typeface="B Nazanin" panose="00000400000000000000" pitchFamily="2" charset="-78"/>
              </a:rPr>
              <a:t>KeyFrame</a:t>
            </a:r>
            <a:r>
              <a:rPr lang="ar-SA" sz="1600" dirty="0">
                <a:cs typeface="B Nazanin" panose="00000400000000000000" pitchFamily="2" charset="-78"/>
              </a:rPr>
              <a:t> است. این </a:t>
            </a:r>
            <a:r>
              <a:rPr lang="en-US" sz="1600" dirty="0" err="1">
                <a:cs typeface="B Nazanin" panose="00000400000000000000" pitchFamily="2" charset="-78"/>
              </a:rPr>
              <a:t>KeyFrame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ar-SA" sz="1600" dirty="0">
                <a:cs typeface="B Nazanin" panose="00000400000000000000" pitchFamily="2" charset="-78"/>
              </a:rPr>
              <a:t>در سازنده خود مدت زمان تأخیر بین هر دو اجرا و یک </a:t>
            </a:r>
            <a:r>
              <a:rPr lang="en-US" sz="1600" dirty="0">
                <a:cs typeface="B Nazanin" panose="00000400000000000000" pitchFamily="2" charset="-78"/>
              </a:rPr>
              <a:t>action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ar-SA" sz="1600" dirty="0">
                <a:cs typeface="B Nazanin" panose="00000400000000000000" pitchFamily="2" charset="-78"/>
              </a:rPr>
              <a:t>ای که اجرا می‌کند را می‌گیرد (ما اینجا برای پیاده‌سازی آن از </a:t>
            </a:r>
            <a:r>
              <a:rPr lang="en-US" sz="1600" dirty="0">
                <a:cs typeface="B Nazanin" panose="00000400000000000000" pitchFamily="2" charset="-78"/>
              </a:rPr>
              <a:t>lambda</a:t>
            </a:r>
            <a:r>
              <a:rPr lang="ar-SA" sz="1600" dirty="0">
                <a:cs typeface="B Nazanin" panose="00000400000000000000" pitchFamily="2" charset="-78"/>
              </a:rPr>
              <a:t> استفاده می‌کنیم).</a:t>
            </a:r>
            <a:endParaRPr lang="en-US" sz="1600" dirty="0">
              <a:cs typeface="B Nazanin" panose="00000400000000000000" pitchFamily="2" charset="-78"/>
            </a:endParaRPr>
          </a:p>
          <a:p>
            <a:pPr algn="r" rtl="1"/>
            <a:r>
              <a:rPr lang="ar-SA" sz="1600" b="1" dirty="0">
                <a:cs typeface="B Nazanin" panose="00000400000000000000" pitchFamily="2" charset="-78"/>
              </a:rPr>
              <a:t>۲)</a:t>
            </a:r>
            <a:r>
              <a:rPr lang="ar-SA" sz="1600" dirty="0">
                <a:cs typeface="B Nazanin" panose="00000400000000000000" pitchFamily="2" charset="-78"/>
              </a:rPr>
              <a:t> بعد از پیاده‌سازی، تعداد مرتبه‌ای که می‌خواهیم </a:t>
            </a:r>
            <a:r>
              <a:rPr lang="en-US" sz="1600" dirty="0">
                <a:cs typeface="B Nazanin" panose="00000400000000000000" pitchFamily="2" charset="-78"/>
              </a:rPr>
              <a:t>action</a:t>
            </a:r>
            <a:r>
              <a:rPr lang="ar-SA" sz="1600" dirty="0">
                <a:cs typeface="B Nazanin" panose="00000400000000000000" pitchFamily="2" charset="-78"/>
              </a:rPr>
              <a:t> ما اجرا شود را به وسیله متد </a:t>
            </a:r>
            <a:r>
              <a:rPr lang="en-US" sz="1600" dirty="0" err="1">
                <a:cs typeface="B Nazanin" panose="00000400000000000000" pitchFamily="2" charset="-78"/>
              </a:rPr>
              <a:t>setCycleCount</a:t>
            </a:r>
            <a:r>
              <a:rPr lang="en-US" sz="1600" dirty="0">
                <a:cs typeface="B Nazanin" panose="00000400000000000000" pitchFamily="2" charset="-78"/>
              </a:rPr>
              <a:t>()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ar-SA" sz="1600" dirty="0">
                <a:cs typeface="B Nazanin" panose="00000400000000000000" pitchFamily="2" charset="-78"/>
              </a:rPr>
              <a:t>به آن پاس می</a:t>
            </a:r>
            <a:r>
              <a:rPr lang="fa-IR" sz="1600" dirty="0">
                <a:cs typeface="B Nazanin" panose="00000400000000000000" pitchFamily="2" charset="-78"/>
              </a:rPr>
              <a:t>‌</a:t>
            </a:r>
            <a:r>
              <a:rPr lang="ar-SA" sz="1600" dirty="0">
                <a:cs typeface="B Nazanin" panose="00000400000000000000" pitchFamily="2" charset="-78"/>
              </a:rPr>
              <a:t>دهیم (برای مقدار بی‌نهایت از </a:t>
            </a:r>
            <a:r>
              <a:rPr lang="en-US" sz="1600" dirty="0" err="1">
                <a:cs typeface="B Nazanin" panose="00000400000000000000" pitchFamily="2" charset="-78"/>
              </a:rPr>
              <a:t>Animation.INDEFINITE</a:t>
            </a:r>
            <a:r>
              <a:rPr lang="ar-SA" sz="1600" dirty="0">
                <a:cs typeface="B Nazanin" panose="00000400000000000000" pitchFamily="2" charset="-78"/>
              </a:rPr>
              <a:t> استفاده کنید).</a:t>
            </a:r>
            <a:endParaRPr lang="en-US" sz="1600" dirty="0">
              <a:cs typeface="B Nazanin" panose="00000400000000000000" pitchFamily="2" charset="-78"/>
            </a:endParaRPr>
          </a:p>
          <a:p>
            <a:pPr algn="r" rtl="1"/>
            <a:r>
              <a:rPr lang="ar-SA" sz="1600" b="1" dirty="0">
                <a:cs typeface="B Nazanin" panose="00000400000000000000" pitchFamily="2" charset="-78"/>
              </a:rPr>
              <a:t>۳)</a:t>
            </a:r>
            <a:r>
              <a:rPr lang="ar-SA" sz="1600" dirty="0">
                <a:cs typeface="B Nazanin" panose="00000400000000000000" pitchFamily="2" charset="-78"/>
              </a:rPr>
              <a:t> سپس برای شروع اجرا، متد </a:t>
            </a:r>
            <a:r>
              <a:rPr lang="en-US" sz="1600" dirty="0">
                <a:cs typeface="B Nazanin" panose="00000400000000000000" pitchFamily="2" charset="-78"/>
              </a:rPr>
              <a:t>play()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ar-SA" sz="1600" dirty="0">
                <a:cs typeface="B Nazanin" panose="00000400000000000000" pitchFamily="2" charset="-78"/>
              </a:rPr>
              <a:t>را روی آن صدا می‌زنیم.</a:t>
            </a:r>
            <a:endParaRPr lang="fa-IR" sz="1600" dirty="0">
              <a:cs typeface="B Nazanin" panose="00000400000000000000" pitchFamily="2" charset="-78"/>
            </a:endParaRP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ar-SA" sz="1600" dirty="0">
                <a:cs typeface="B Nazanin" panose="00000400000000000000" pitchFamily="2" charset="-78"/>
              </a:rPr>
              <a:t>به مثال </a:t>
            </a:r>
            <a:r>
              <a:rPr lang="fa-IR" sz="1600" dirty="0">
                <a:cs typeface="B Nazanin" panose="00000400000000000000" pitchFamily="2" charset="-78"/>
              </a:rPr>
              <a:t>اسلاید بعد توجه کنید.</a:t>
            </a:r>
            <a:endParaRPr lang="en-US" sz="1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025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951546AB-E3F5-259B-6D28-8F3F8E6B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C5DAC96-FB45-C8DF-428F-3327176A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850BFB-A6EA-0C07-2CEE-A948E3A6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65971"/>
            <a:ext cx="9144000" cy="30008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Controller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"0%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Timeline timeline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Timeline(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KeyFrame(Duration.</a:t>
            </a:r>
            <a:r>
              <a:rPr kumimoji="0" lang="en-US" altLang="en-US" sz="9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millis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), event -&gt;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String text 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 + 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"%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.setText(text);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.getText() + 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"Completed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timeline.setCycleCount(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timeline.play();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60B06-0B42-575A-0179-E01E8F15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913" y="2075311"/>
            <a:ext cx="1832813" cy="2582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493AC-0318-F9C9-5853-994977140FDE}"/>
              </a:ext>
            </a:extLst>
          </p:cNvPr>
          <p:cNvSpPr txBox="1"/>
          <p:nvPr/>
        </p:nvSpPr>
        <p:spPr>
          <a:xfrm>
            <a:off x="773151" y="1017725"/>
            <a:ext cx="7650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rtl="1">
              <a:spcAft>
                <a:spcPts val="1000"/>
              </a:spcAft>
            </a:pPr>
            <a:r>
              <a:rPr lang="ar-SA" sz="1600" b="1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نکته: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درصورتی که تعداد دفعات اجرای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KeyFrame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را بی‌نهایت تعریف کنیم، برای متوقف کردن باید متد</a:t>
            </a:r>
            <a:r>
              <a:rPr lang="fa-IR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stop()</a:t>
            </a:r>
            <a:r>
              <a:rPr lang="fa-IR" sz="1600" dirty="0"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را روی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timeLine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صدا بزنیم.</a:t>
            </a:r>
            <a:endParaRPr lang="en-US" sz="1600" dirty="0">
              <a:effectLst/>
              <a:latin typeface="Times New Roman" panose="02020603050405020304" pitchFamily="18" charset="0"/>
              <a:ea typeface="Arial Unicode MS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342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429064A5-C229-3C5B-000E-036145C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D108DA0-0C59-E675-A573-A51866BB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نحوه آدرس‌دهی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A78AA-0A2C-0FC8-CFB5-4AD51CC81AA7}"/>
              </a:ext>
            </a:extLst>
          </p:cNvPr>
          <p:cNvSpPr txBox="1"/>
          <p:nvPr/>
        </p:nvSpPr>
        <p:spPr>
          <a:xfrm>
            <a:off x="832624" y="1158311"/>
            <a:ext cx="7591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برای آدرس‌دهی معمولاً دو راه داریم: آدرس‌دهی نسبی  و مطلق. برای مثال فرض کنید یک </a:t>
            </a:r>
            <a:r>
              <a:rPr lang="en-US" sz="1600" dirty="0" err="1">
                <a:cs typeface="B Nazanin" panose="00000400000000000000" pitchFamily="2" charset="-78"/>
              </a:rPr>
              <a:t>imageView</a:t>
            </a:r>
            <a:r>
              <a:rPr lang="fa-IR" sz="1600" dirty="0">
                <a:cs typeface="B Nazanin" panose="00000400000000000000" pitchFamily="2" charset="-78"/>
              </a:rPr>
              <a:t> داریم که می‌خواهیم برای</a:t>
            </a:r>
            <a:r>
              <a:rPr lang="en-US" sz="1600" dirty="0">
                <a:cs typeface="B Nazanin" panose="00000400000000000000" pitchFamily="2" charset="-78"/>
              </a:rPr>
              <a:t>image </a:t>
            </a:r>
            <a:r>
              <a:rPr lang="fa-IR" sz="1600" dirty="0">
                <a:cs typeface="B Nazanin" panose="00000400000000000000" pitchFamily="2" charset="-78"/>
              </a:rPr>
              <a:t> آن آدرس‌دهی انجام دهیم: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A45CD-5864-9716-DC7F-C3C1EB4F59D1}"/>
              </a:ext>
            </a:extLst>
          </p:cNvPr>
          <p:cNvSpPr txBox="1"/>
          <p:nvPr/>
        </p:nvSpPr>
        <p:spPr>
          <a:xfrm>
            <a:off x="2826087" y="1883672"/>
            <a:ext cx="5597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BNazaninBold"/>
              </a:rPr>
              <a:t>Absolute Path</a:t>
            </a:r>
            <a:r>
              <a:rPr lang="ar-SA" sz="2000" b="1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BNazaninBold"/>
              </a:rPr>
              <a:t> </a:t>
            </a:r>
            <a:endParaRPr lang="en-US" sz="2000" b="1" dirty="0">
              <a:ln>
                <a:noFill/>
              </a:ln>
              <a:solidFill>
                <a:srgbClr val="000000"/>
              </a:solidFill>
              <a:effectLst/>
              <a:latin typeface="BNazaninBold"/>
              <a:ea typeface="BNazaninBold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4894F2F-AE03-9D10-EC2E-872539BA8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35" y="2328805"/>
            <a:ext cx="9151435" cy="10618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image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CE-AUT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test7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download.png"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imageView.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setlmage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image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printStackTrace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8FF7A-2FA1-3F91-F1C6-BEC0169A9C28}"/>
              </a:ext>
            </a:extLst>
          </p:cNvPr>
          <p:cNvSpPr txBox="1"/>
          <p:nvPr/>
        </p:nvSpPr>
        <p:spPr>
          <a:xfrm>
            <a:off x="832624" y="3533120"/>
            <a:ext cx="7591375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 fontAlgn="base">
              <a:spcAft>
                <a:spcPts val="800"/>
              </a:spcAft>
              <a:buNone/>
            </a:pPr>
            <a:r>
              <a:rPr lang="ar-SA" sz="1600" b="1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توضیح: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همانطور که می‌دانید به دلیل کار با کلاس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FileInputStream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، عبارت موجود در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try</a:t>
            </a:r>
            <a:r>
              <a:rPr lang="en-US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-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catch</a:t>
            </a:r>
            <a:r>
              <a:rPr lang="fa-IR" sz="1600" dirty="0"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گذاشته شده است.</a:t>
            </a:r>
            <a:endParaRPr lang="en-US" sz="1600" dirty="0">
              <a:effectLst/>
              <a:latin typeface="Times New Roman" panose="02020603050405020304" pitchFamily="18" charset="0"/>
              <a:ea typeface="Arial Unicode MS"/>
              <a:cs typeface="B Nazanin" panose="00000400000000000000" pitchFamily="2" charset="-78"/>
            </a:endParaRPr>
          </a:p>
          <a:p>
            <a:pPr marL="0" marR="0" algn="r" rtl="1">
              <a:spcAft>
                <a:spcPts val="800"/>
              </a:spcAft>
            </a:pP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در </a:t>
            </a:r>
            <a:r>
              <a:rPr lang="ar-SA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آدرس‌دهی مطلق، 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مبدأ از پارتیشن‌های اصلی شروع می‌شود تا به فایل مورد نظر برسد. از آنجایی که پارتیشن‌بندی در مک، ویندوز و لینوکس و همچنین در هر دو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pc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 نیز متفاوت است، پیشنهاد می‌شود برای آدرس‌دهی به </a:t>
            </a:r>
            <a:r>
              <a:rPr lang="en-US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assets</a:t>
            </a:r>
            <a:r>
              <a:rPr lang="fa-IR" sz="16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های پروژه خود از جمله تصویرهای آن، از این روش استفاده نکنید.</a:t>
            </a:r>
            <a:endParaRPr lang="en-US" sz="1600" dirty="0">
              <a:effectLst/>
              <a:latin typeface="Times New Roman" panose="02020603050405020304" pitchFamily="18" charset="0"/>
              <a:ea typeface="Arial Unicode MS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364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A9D905A1-B1E3-F858-7F23-C1AF2545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AA3CDCB-F867-CC2D-79F0-963412F6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نحوه آدرس‌دهی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040BD-49BE-92BE-B4EC-C58EE0D68B3D}"/>
              </a:ext>
            </a:extLst>
          </p:cNvPr>
          <p:cNvSpPr txBox="1"/>
          <p:nvPr/>
        </p:nvSpPr>
        <p:spPr>
          <a:xfrm>
            <a:off x="2826088" y="1191692"/>
            <a:ext cx="55979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r" rtl="1">
              <a:buFont typeface="Arial" panose="020B0604020202020204" pitchFamily="34" charset="0"/>
              <a:buChar char="•"/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BNazaninBold"/>
              </a:rPr>
              <a:t>Relative path</a:t>
            </a:r>
            <a:endParaRPr lang="en-US" sz="2000" b="1" dirty="0">
              <a:ln>
                <a:noFill/>
              </a:ln>
              <a:solidFill>
                <a:srgbClr val="000000"/>
              </a:solidFill>
              <a:effectLst/>
              <a:latin typeface="BNazaninBold"/>
              <a:ea typeface="BNazaninBold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D1BA4A-8B9C-3881-D1B0-96B397DC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5769"/>
            <a:ext cx="9144000" cy="110799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"download.png"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imageView.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setlmage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FileNotFoundException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e) {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printStackTrace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B66E6-5A35-7AAA-965E-F1F3CAF1A54F}"/>
              </a:ext>
            </a:extLst>
          </p:cNvPr>
          <p:cNvSpPr txBox="1"/>
          <p:nvPr/>
        </p:nvSpPr>
        <p:spPr>
          <a:xfrm>
            <a:off x="780585" y="2983467"/>
            <a:ext cx="76434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آدرس‌دهی نسبی، مبدأ معمولاً همان پوشه‌ای است که پروژه در آن قرار دارد.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برای مثال اگر این عکس در پوشه‌ای به نام </a:t>
            </a:r>
            <a:r>
              <a:rPr lang="en-US" sz="1600" dirty="0">
                <a:cs typeface="B Nazanin" panose="00000400000000000000" pitchFamily="2" charset="-78"/>
              </a:rPr>
              <a:t>assets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و در پوشه پروژه قرار داشت، آدرس‌دهی به صورت زیر می‌شد: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741DA07-0954-AA9B-9541-93C9387A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0198"/>
            <a:ext cx="9144000" cy="2616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image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"assets/download.png"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17AEF-4019-E42C-AEEE-B2F4BD407E5B}"/>
              </a:ext>
            </a:extLst>
          </p:cNvPr>
          <p:cNvSpPr txBox="1"/>
          <p:nvPr/>
        </p:nvSpPr>
        <p:spPr>
          <a:xfrm>
            <a:off x="780586" y="4215398"/>
            <a:ext cx="7643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rtl="1"/>
            <a:r>
              <a:rPr lang="ar-SA" sz="1600" b="1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نکته: </a:t>
            </a:r>
            <a:r>
              <a:rPr lang="ar-SA" sz="1600" dirty="0">
                <a:solidFill>
                  <a:srgbClr val="000000"/>
                </a:solidFill>
                <a:effectLst/>
                <a:latin typeface="B Nazanin" panose="00000400000000000000" pitchFamily="2" charset="-78"/>
                <a:ea typeface="Times New Roman" panose="02020603050405020304" pitchFamily="18" charset="0"/>
                <a:cs typeface="B Nazanin" panose="00000400000000000000" pitchFamily="2" charset="-78"/>
              </a:rPr>
              <a:t>از آنجایی که فولدربندی هر دستگاه متفاوت است، سعی کنید از آدرس‌دهی نسبی در پروژه‌های خود استفاده کنید.</a:t>
            </a:r>
            <a:endParaRPr lang="en-US" dirty="0">
              <a:effectLst/>
              <a:latin typeface="Times New Roman" panose="02020603050405020304" pitchFamily="18" charset="0"/>
              <a:ea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15423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E4D646D9-6B90-F3CC-BE62-4DE03952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D05E3F12-21ED-5A46-9C92-949E2020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مراحل اجرا کردن یک فایل صوتی در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JavaFX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3BD0-C27C-75C2-7F39-BB59DFEACB3A}"/>
              </a:ext>
            </a:extLst>
          </p:cNvPr>
          <p:cNvSpPr txBox="1"/>
          <p:nvPr/>
        </p:nvSpPr>
        <p:spPr>
          <a:xfrm>
            <a:off x="936702" y="1240087"/>
            <a:ext cx="75690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ابتدا پروژه خود را با </a:t>
            </a:r>
            <a:r>
              <a:rPr lang="en-US" sz="1600" dirty="0">
                <a:cs typeface="B Nazanin" panose="00000400000000000000" pitchFamily="2" charset="-78"/>
              </a:rPr>
              <a:t>maven </a:t>
            </a:r>
            <a:r>
              <a:rPr lang="fa-IR" sz="1600" dirty="0">
                <a:cs typeface="B Nazanin" panose="00000400000000000000" pitchFamily="2" charset="-78"/>
              </a:rPr>
              <a:t> راه‌اندازی کرده و فایل </a:t>
            </a:r>
            <a:r>
              <a:rPr lang="en-US" sz="1600" dirty="0">
                <a:cs typeface="B Nazanin" panose="00000400000000000000" pitchFamily="2" charset="-78"/>
              </a:rPr>
              <a:t> module-info.java </a:t>
            </a:r>
            <a:r>
              <a:rPr lang="fa-IR" sz="1600" dirty="0">
                <a:cs typeface="B Nazanin" panose="00000400000000000000" pitchFamily="2" charset="-78"/>
              </a:rPr>
              <a:t>را باز می‌کنیم و اگر</a:t>
            </a:r>
            <a:r>
              <a:rPr lang="en-US" sz="1600" dirty="0" err="1">
                <a:cs typeface="B Nazanin" panose="00000400000000000000" pitchFamily="2" charset="-78"/>
              </a:rPr>
              <a:t>javafx.media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در آن وجود نداشت به آن اضافه می‌کنیم: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98FC18-6B5B-2F44-BCC3-13B20CB3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7224"/>
            <a:ext cx="9144000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module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com.example.test7 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requires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javafx.controls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requires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javafx.fxml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requires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javafx.web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requires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javafx.media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E475C-A30E-34EF-A866-406F493F25AA}"/>
              </a:ext>
            </a:extLst>
          </p:cNvPr>
          <p:cNvSpPr txBox="1"/>
          <p:nvPr/>
        </p:nvSpPr>
        <p:spPr>
          <a:xfrm>
            <a:off x="936702" y="3469915"/>
            <a:ext cx="7487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سپس به کنترلر خود برگشته و هر کجا که می‌خواهیم از </a:t>
            </a:r>
            <a:r>
              <a:rPr lang="en-US" sz="1600" dirty="0">
                <a:cs typeface="B Nazanin" panose="00000400000000000000" pitchFamily="2" charset="-78"/>
              </a:rPr>
              <a:t>Audio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استفاده کنیم، کدی مانند زیر می‌نویسیم: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7DCA9D7-38C0-7445-8018-22CE59E08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0831"/>
            <a:ext cx="914400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"assets/audio.mp3"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Media(Paths.get(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).toUri().toString());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mediaPlayer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play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96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06375F56-23AD-D676-B0F4-AAEE38A85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0D0C6E53-F56B-91A4-9CFD-00D9630E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مراحل اجرا کردن یک فایل صوتی در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JavaFX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EE1A2E-F668-B9E4-89C4-A6DF638CCD78}"/>
              </a:ext>
            </a:extLst>
          </p:cNvPr>
          <p:cNvSpPr txBox="1"/>
          <p:nvPr/>
        </p:nvSpPr>
        <p:spPr>
          <a:xfrm>
            <a:off x="817756" y="1333381"/>
            <a:ext cx="76062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ساز و کار آن واضح است، ابتدا آدرس‌دهی </a:t>
            </a:r>
            <a:r>
              <a:rPr lang="en-US" sz="1600" dirty="0">
                <a:cs typeface="B Nazanin" panose="00000400000000000000" pitchFamily="2" charset="-78"/>
              </a:rPr>
              <a:t>Media، </a:t>
            </a:r>
            <a:r>
              <a:rPr lang="fa-IR" sz="1600" dirty="0">
                <a:cs typeface="B Nazanin" panose="00000400000000000000" pitchFamily="2" charset="-78"/>
              </a:rPr>
              <a:t>سپس ایجاد یک </a:t>
            </a:r>
            <a:r>
              <a:rPr lang="en-US" sz="1600" dirty="0" err="1">
                <a:cs typeface="B Nazanin" panose="00000400000000000000" pitchFamily="2" charset="-78"/>
              </a:rPr>
              <a:t>MediaPlayer</a:t>
            </a:r>
            <a:r>
              <a:rPr lang="fa-IR" sz="1600" dirty="0">
                <a:cs typeface="B Nazanin" panose="00000400000000000000" pitchFamily="2" charset="-78"/>
              </a:rPr>
              <a:t> با آن و درآخر اجرای آن </a:t>
            </a:r>
            <a:r>
              <a:rPr lang="en-US" sz="1600" dirty="0">
                <a:cs typeface="B Nazanin" panose="00000400000000000000" pitchFamily="2" charset="-78"/>
              </a:rPr>
              <a:t>.media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همچنین کلاس </a:t>
            </a:r>
            <a:r>
              <a:rPr lang="en-US" sz="1600" dirty="0" err="1">
                <a:cs typeface="B Nazanin" panose="00000400000000000000" pitchFamily="2" charset="-78"/>
              </a:rPr>
              <a:t>MediaPlayer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 بسیاری متدهای دیگر نیز دارد که درصورت علاقه می‌توانید آنها را مطالعه کنید.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علاوه بر فایل محلی ، می‌توان برای آدرس‌دهی به </a:t>
            </a:r>
            <a:r>
              <a:rPr lang="en-US" sz="1600" dirty="0">
                <a:cs typeface="B Nazanin" panose="00000400000000000000" pitchFamily="2" charset="-78"/>
              </a:rPr>
              <a:t>media، </a:t>
            </a:r>
            <a:r>
              <a:rPr lang="fa-IR" sz="1600" dirty="0">
                <a:cs typeface="B Nazanin" panose="00000400000000000000" pitchFamily="2" charset="-78"/>
              </a:rPr>
              <a:t>آدرس یک فایل صوتی موجود در اینترنت را نیز استفاده کرد، برای مثال به تکه کد زیر توجه کنید: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5D4A80-9A95-20B0-AC7C-2A0140F79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3933"/>
            <a:ext cx="914400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"https://www.computerhope.com/jargon/m/example.mp3"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mediaPlayer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media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mediaPlayer.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play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C5880-D5FB-4183-8CDC-E68F38CA22E9}"/>
              </a:ext>
            </a:extLst>
          </p:cNvPr>
          <p:cNvSpPr txBox="1"/>
          <p:nvPr/>
        </p:nvSpPr>
        <p:spPr>
          <a:xfrm>
            <a:off x="2826088" y="3822043"/>
            <a:ext cx="559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آدرس یک فایل صوتی موجود در اینترنت برای تست: 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BB035F8-75C9-6E3E-ED42-7F54B715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7811"/>
            <a:ext cx="9144000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"https://www.computerhope.com/jargon/m/example.mp3"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3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21B4146-6E41-9892-FFFD-2D2490A89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467F482-40C2-EF57-FCA8-29F9A091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مدیریت چند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scene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stage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9F3A8-3B54-8EDB-50A4-912267CF5B71}"/>
              </a:ext>
            </a:extLst>
          </p:cNvPr>
          <p:cNvSpPr txBox="1"/>
          <p:nvPr/>
        </p:nvSpPr>
        <p:spPr>
          <a:xfrm>
            <a:off x="720000" y="1116486"/>
            <a:ext cx="770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endParaRPr lang="en-US" sz="1600" dirty="0">
              <a:cs typeface="B Nazanin" panose="00000400000000000000" pitchFamily="2" charset="-78"/>
            </a:endParaRPr>
          </a:p>
          <a:p>
            <a:pPr algn="just" rtl="1"/>
            <a:r>
              <a:rPr lang="fa-IR" sz="1600" dirty="0">
                <a:cs typeface="B Nazanin" panose="00000400000000000000" pitchFamily="2" charset="-78"/>
              </a:rPr>
              <a:t>در پروژه‌های بزرگتر نیاز خواهیم داشت که بتوان چند </a:t>
            </a:r>
            <a:r>
              <a:rPr lang="en-US" sz="1600" dirty="0">
                <a:cs typeface="B Nazanin" panose="00000400000000000000" pitchFamily="2" charset="-78"/>
              </a:rPr>
              <a:t>scene</a:t>
            </a:r>
            <a:r>
              <a:rPr lang="fa-IR" sz="1600" dirty="0">
                <a:cs typeface="B Nazanin" panose="00000400000000000000" pitchFamily="2" charset="-78"/>
              </a:rPr>
              <a:t> و </a:t>
            </a:r>
            <a:r>
              <a:rPr lang="en-US" sz="1600" dirty="0">
                <a:cs typeface="B Nazanin" panose="00000400000000000000" pitchFamily="2" charset="-78"/>
              </a:rPr>
              <a:t>stage</a:t>
            </a:r>
            <a:r>
              <a:rPr lang="fa-IR" sz="1600" dirty="0">
                <a:cs typeface="B Nazanin" panose="00000400000000000000" pitchFamily="2" charset="-78"/>
              </a:rPr>
              <a:t> مختلف داشته باشیم و بین آنها جابه‌جایی انجام دهیم.</a:t>
            </a:r>
          </a:p>
          <a:p>
            <a:pPr algn="just" rtl="1"/>
            <a:endParaRPr lang="fa-IR" sz="1600" dirty="0">
              <a:cs typeface="B Nazanin" panose="00000400000000000000" pitchFamily="2" charset="-78"/>
            </a:endParaRPr>
          </a:p>
          <a:p>
            <a:pPr algn="just" rtl="1"/>
            <a:r>
              <a:rPr lang="fa-IR" sz="1600" dirty="0">
                <a:cs typeface="B Nazanin" panose="00000400000000000000" pitchFamily="2" charset="-78"/>
              </a:rPr>
              <a:t>در یک مثال ساده فرض کنید برنامه‌ای داریم که دارای دو فایل </a:t>
            </a:r>
            <a:r>
              <a:rPr lang="en-US" sz="1600" dirty="0" err="1">
                <a:cs typeface="B Nazanin" panose="00000400000000000000" pitchFamily="2" charset="-78"/>
              </a:rPr>
              <a:t>fxml</a:t>
            </a:r>
            <a:r>
              <a:rPr lang="fa-IR" sz="1600" dirty="0">
                <a:cs typeface="B Nazanin" panose="00000400000000000000" pitchFamily="2" charset="-78"/>
              </a:rPr>
              <a:t> به نام‌های </a:t>
            </a:r>
            <a:r>
              <a:rPr lang="en-US" sz="1600" dirty="0">
                <a:cs typeface="B Nazanin" panose="00000400000000000000" pitchFamily="2" charset="-78"/>
              </a:rPr>
              <a:t>Hello</a:t>
            </a:r>
            <a:r>
              <a:rPr lang="fa-IR" sz="1600" dirty="0">
                <a:cs typeface="B Nazanin" panose="00000400000000000000" pitchFamily="2" charset="-78"/>
              </a:rPr>
              <a:t> و</a:t>
            </a:r>
            <a:r>
              <a:rPr lang="en-US" sz="1600" dirty="0" err="1">
                <a:cs typeface="B Nazanin" panose="00000400000000000000" pitchFamily="2" charset="-78"/>
              </a:rPr>
              <a:t>GoodBye</a:t>
            </a:r>
            <a:r>
              <a:rPr lang="fa-IR" sz="1600" dirty="0">
                <a:cs typeface="B Nazanin" panose="00000400000000000000" pitchFamily="2" charset="-78"/>
              </a:rPr>
              <a:t> است و می‌خواهیم در ابتدا استیج </a:t>
            </a:r>
            <a:r>
              <a:rPr lang="en-US" sz="1600" dirty="0">
                <a:cs typeface="B Nazanin" panose="00000400000000000000" pitchFamily="2" charset="-78"/>
              </a:rPr>
              <a:t>Hello</a:t>
            </a:r>
            <a:r>
              <a:rPr lang="fa-IR" sz="1600" dirty="0">
                <a:cs typeface="B Nazanin" panose="00000400000000000000" pitchFamily="2" charset="-78"/>
              </a:rPr>
              <a:t> نمایش داده شود که دارای یک دکمه به اسم </a:t>
            </a:r>
            <a:r>
              <a:rPr lang="en-US" sz="1600" dirty="0">
                <a:cs typeface="B Nazanin" panose="00000400000000000000" pitchFamily="2" charset="-78"/>
              </a:rPr>
              <a:t>bye</a:t>
            </a:r>
            <a:r>
              <a:rPr lang="fa-IR" sz="1600" dirty="0">
                <a:cs typeface="B Nazanin" panose="00000400000000000000" pitchFamily="2" charset="-78"/>
              </a:rPr>
              <a:t> است. با فشردن دکمه </a:t>
            </a:r>
            <a:r>
              <a:rPr lang="en-US" sz="1600" dirty="0">
                <a:cs typeface="B Nazanin" panose="00000400000000000000" pitchFamily="2" charset="-78"/>
              </a:rPr>
              <a:t>bye</a:t>
            </a:r>
            <a:r>
              <a:rPr lang="fa-IR" sz="1600" dirty="0">
                <a:cs typeface="B Nazanin" panose="00000400000000000000" pitchFamily="2" charset="-78"/>
              </a:rPr>
              <a:t> توسط کاربر، استیج </a:t>
            </a:r>
            <a:r>
              <a:rPr lang="en-US" sz="1600" dirty="0" err="1">
                <a:cs typeface="B Nazanin" panose="00000400000000000000" pitchFamily="2" charset="-78"/>
              </a:rPr>
              <a:t>GoodBye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 باز شود.</a:t>
            </a:r>
          </a:p>
          <a:p>
            <a:pPr algn="just" rtl="1"/>
            <a:endParaRPr lang="fa-IR" sz="1600" dirty="0">
              <a:cs typeface="B Nazanin" panose="00000400000000000000" pitchFamily="2" charset="-78"/>
            </a:endParaRPr>
          </a:p>
          <a:p>
            <a:pPr algn="just" rtl="1"/>
            <a:r>
              <a:rPr lang="ar-SA" dirty="0"/>
              <a:t>پس ابتدا برنامه ما به این شکل باز می‌شود: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6C0EA-EBA2-6143-7DD6-8B35AE6B4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09" y="2914129"/>
            <a:ext cx="2305435" cy="19626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933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19A63705-712F-91CA-9E22-D7D279B6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5AC9371-2F4D-2CF2-0893-93F6001D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مدیریت چند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scene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</a:t>
            </a:r>
            <a:r>
              <a:rPr lang="en-US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stage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7EBAD-3863-ACA9-C60A-CFC1CAB9D8C3}"/>
              </a:ext>
            </a:extLst>
          </p:cNvPr>
          <p:cNvSpPr txBox="1"/>
          <p:nvPr/>
        </p:nvSpPr>
        <p:spPr>
          <a:xfrm>
            <a:off x="3382536" y="1116486"/>
            <a:ext cx="50414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ar-SA" dirty="0"/>
              <a:t>حال با فشردن دکمه </a:t>
            </a:r>
            <a:r>
              <a:rPr lang="en-US" dirty="0"/>
              <a:t>bye </a:t>
            </a:r>
            <a:r>
              <a:rPr lang="ar-SA" dirty="0"/>
              <a:t>صفحه‌ای مانند شکل زیر نشان داده می‌شود:</a:t>
            </a:r>
            <a:endParaRPr lang="fa-IR" dirty="0"/>
          </a:p>
          <a:p>
            <a:pPr algn="just" rtl="1"/>
            <a:endParaRPr lang="fa-IR" dirty="0"/>
          </a:p>
          <a:p>
            <a:pPr algn="just" rtl="1"/>
            <a:endParaRPr lang="fa-IR" dirty="0"/>
          </a:p>
          <a:p>
            <a:pPr algn="just" rtl="1"/>
            <a:endParaRPr lang="fa-IR" dirty="0"/>
          </a:p>
          <a:p>
            <a:pPr algn="r" rtl="1"/>
            <a:r>
              <a:rPr lang="ar-SA" dirty="0"/>
              <a:t>که متن یک </a:t>
            </a:r>
            <a:r>
              <a:rPr lang="en-US" dirty="0"/>
              <a:t>label</a:t>
            </a:r>
            <a:r>
              <a:rPr lang="ar-SA" dirty="0"/>
              <a:t> ساده را نشان می‌دهد. روند ساخت این کار را بررسی می‌کنیم.</a:t>
            </a:r>
            <a:endParaRPr lang="en-US" dirty="0"/>
          </a:p>
          <a:p>
            <a:pPr algn="r" rtl="1"/>
            <a:r>
              <a:rPr lang="ar-SA" dirty="0"/>
              <a:t>ابتدا با </a:t>
            </a:r>
            <a:r>
              <a:rPr lang="en-US" dirty="0" err="1"/>
              <a:t>FXMLLoader</a:t>
            </a:r>
            <a:r>
              <a:rPr lang="ar-SA" dirty="0"/>
              <a:t> فایل </a:t>
            </a:r>
            <a:r>
              <a:rPr lang="en-US" dirty="0" err="1"/>
              <a:t>fxml</a:t>
            </a:r>
            <a:r>
              <a:rPr lang="fa-IR" dirty="0"/>
              <a:t> </a:t>
            </a:r>
            <a:r>
              <a:rPr lang="ar-SA" dirty="0"/>
              <a:t>ای را که می‌خواهیم نمایش دهیم مانند زیر آدرس‌دهی می‌کنیم:</a:t>
            </a:r>
            <a:endParaRPr lang="en-US" dirty="0"/>
          </a:p>
          <a:p>
            <a:pPr algn="just" rt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810A88-6EB9-9BF2-4545-27194E8F89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"/>
          <a:stretch/>
        </p:blipFill>
        <p:spPr bwMode="auto">
          <a:xfrm>
            <a:off x="1073615" y="591015"/>
            <a:ext cx="2130791" cy="19807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5C5719B-5DF5-58B7-0A18-945E0A7F8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2446"/>
            <a:ext cx="9144000" cy="2769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FXMLLoader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loader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FXMLLoader(getClass().getResource(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"GoodBye.fxml"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98849-663E-8ED4-C28C-AD93653BEBBB}"/>
              </a:ext>
            </a:extLst>
          </p:cNvPr>
          <p:cNvSpPr txBox="1"/>
          <p:nvPr/>
        </p:nvSpPr>
        <p:spPr>
          <a:xfrm>
            <a:off x="832624" y="3410141"/>
            <a:ext cx="7591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سپس مانند تصویر زیر</a:t>
            </a:r>
            <a:r>
              <a:rPr lang="en-US" dirty="0"/>
              <a:t>scene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را مقداردهی ‌می‌کنیم، </a:t>
            </a:r>
            <a:r>
              <a:rPr lang="en-US" dirty="0"/>
              <a:t>stage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را ایجاد کرده و </a:t>
            </a:r>
            <a:r>
              <a:rPr lang="en-US" dirty="0"/>
              <a:t>scene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آن را تنظیم می‌کنیم: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9E960C3-A01C-5951-46E3-CCDBFD33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98614"/>
            <a:ext cx="914400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Parent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root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loader.load();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Stage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stage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(Stage) ((Node) event.getSource()).getScene().getWindow();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Scene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scene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Scene(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root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stage.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setScene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scene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3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F5305C0-57EF-A82F-1B9E-5726F64BD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F22896-BC0E-488C-A2E4-0162D6C46CEE}"/>
              </a:ext>
            </a:extLst>
          </p:cNvPr>
          <p:cNvSpPr txBox="1"/>
          <p:nvPr/>
        </p:nvSpPr>
        <p:spPr>
          <a:xfrm>
            <a:off x="2746917" y="567224"/>
            <a:ext cx="559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پس از آن، </a:t>
            </a:r>
            <a:r>
              <a:rPr lang="en-US" sz="1600" dirty="0">
                <a:cs typeface="B Nazanin" panose="00000400000000000000" pitchFamily="2" charset="-78"/>
              </a:rPr>
              <a:t>stage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را نمایش می‌دهیم: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C20F690-5662-A4C5-F4EE-4C4E8996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0105"/>
            <a:ext cx="9144000" cy="3385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stage.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A1695-98FB-E28C-B9E2-642D55FB1D02}"/>
              </a:ext>
            </a:extLst>
          </p:cNvPr>
          <p:cNvSpPr txBox="1"/>
          <p:nvPr/>
        </p:nvSpPr>
        <p:spPr>
          <a:xfrm>
            <a:off x="765717" y="1827678"/>
            <a:ext cx="7579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توجه: به دلیل استفاده از </a:t>
            </a:r>
            <a:r>
              <a:rPr lang="en-US" sz="1600" dirty="0" err="1">
                <a:cs typeface="B Nazanin" panose="00000400000000000000" pitchFamily="2" charset="-78"/>
              </a:rPr>
              <a:t>FXMLLoader</a:t>
            </a:r>
            <a:r>
              <a:rPr lang="en-US" sz="1600" dirty="0">
                <a:cs typeface="B Nazanin" panose="00000400000000000000" pitchFamily="2" charset="-78"/>
              </a:rPr>
              <a:t>، </a:t>
            </a:r>
            <a:r>
              <a:rPr lang="fa-IR" sz="1600" dirty="0">
                <a:cs typeface="B Nazanin" panose="00000400000000000000" pitchFamily="2" charset="-78"/>
              </a:rPr>
              <a:t>تمام این فرآیند را در </a:t>
            </a:r>
            <a:r>
              <a:rPr lang="en-US" sz="1600" dirty="0">
                <a:cs typeface="B Nazanin" panose="00000400000000000000" pitchFamily="2" charset="-78"/>
              </a:rPr>
              <a:t>try-catch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انجام دهید. دقت کنید که در این حالت پنجره  ثابت است و به همین دلیل عنوان آن را نیز تغییر نداده‌ایم. در اینجا فقط</a:t>
            </a:r>
            <a:r>
              <a:rPr lang="en-US" sz="1600" dirty="0">
                <a:cs typeface="B Nazanin" panose="00000400000000000000" pitchFamily="2" charset="-78"/>
              </a:rPr>
              <a:t>Scene </a:t>
            </a:r>
            <a:r>
              <a:rPr lang="fa-IR" sz="1600" dirty="0">
                <a:cs typeface="B Nazanin" panose="00000400000000000000" pitchFamily="2" charset="-78"/>
              </a:rPr>
              <a:t> فعال آن را عوض کرده‌ایم.</a:t>
            </a: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حال فرض کنید هنگام فشردن دکمه</a:t>
            </a:r>
            <a:r>
              <a:rPr lang="en-US" sz="1600" dirty="0">
                <a:cs typeface="B Nazanin" panose="00000400000000000000" pitchFamily="2" charset="-78"/>
              </a:rPr>
              <a:t>bye </a:t>
            </a:r>
            <a:r>
              <a:rPr lang="fa-IR" sz="1600" dirty="0">
                <a:cs typeface="B Nazanin" panose="00000400000000000000" pitchFamily="2" charset="-78"/>
              </a:rPr>
              <a:t> توسط کاربر و قبل نشان دادن </a:t>
            </a:r>
            <a:r>
              <a:rPr lang="en-US" sz="1600" dirty="0">
                <a:cs typeface="B Nazanin" panose="00000400000000000000" pitchFamily="2" charset="-78"/>
              </a:rPr>
              <a:t>stage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بخواهیم متن </a:t>
            </a:r>
            <a:r>
              <a:rPr lang="en-US" sz="1600" dirty="0">
                <a:cs typeface="B Nazanin" panose="00000400000000000000" pitchFamily="2" charset="-78"/>
              </a:rPr>
              <a:t>label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را عوض کنیم، برای این کار پس از لود کردن </a:t>
            </a:r>
            <a:r>
              <a:rPr lang="en-US" sz="1600" dirty="0" err="1">
                <a:cs typeface="B Nazanin" panose="00000400000000000000" pitchFamily="2" charset="-78"/>
              </a:rPr>
              <a:t>GoodBye.fxml</a:t>
            </a:r>
            <a:r>
              <a:rPr lang="en-US" sz="1600" dirty="0">
                <a:cs typeface="B Nazanin" panose="00000400000000000000" pitchFamily="2" charset="-78"/>
              </a:rPr>
              <a:t>، </a:t>
            </a:r>
            <a:r>
              <a:rPr lang="fa-IR" sz="1600" dirty="0">
                <a:cs typeface="B Nazanin" panose="00000400000000000000" pitchFamily="2" charset="-78"/>
              </a:rPr>
              <a:t>کنترلر آن را دریافت کرده، سپس روی آن عملیات انجام می‌دهیم: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D50BAAA-CC2C-3190-C8FC-0220AB8B0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40136"/>
            <a:ext cx="9160727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FXMLLoader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loader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FXMLLoader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getClass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getResource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GoodBye.fxml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Parent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root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loader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.load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GoodByeController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goodBye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loader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goodBye.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setLabel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"Bye my dear friend :)"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08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619528D-AA08-1608-C00D-87431424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توضیح </a:t>
            </a:r>
            <a:r>
              <a:rPr lang="en-US" sz="2800" dirty="0" err="1">
                <a:solidFill>
                  <a:srgbClr val="C39113"/>
                </a:solidFill>
                <a:cs typeface="B Roya" panose="00000400000000000000" pitchFamily="2" charset="-78"/>
              </a:rPr>
              <a:t>Platform.runLater</a:t>
            </a:r>
            <a:r>
              <a:rPr lang="en-US" sz="2800" dirty="0">
                <a:solidFill>
                  <a:srgbClr val="C39113"/>
                </a:solidFill>
                <a:cs typeface="B Roya" panose="00000400000000000000" pitchFamily="2" charset="-78"/>
              </a:rPr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0816A8-F5AA-1747-03CF-4C21B7B45952}"/>
              </a:ext>
            </a:extLst>
          </p:cNvPr>
          <p:cNvSpPr txBox="1"/>
          <p:nvPr/>
        </p:nvSpPr>
        <p:spPr>
          <a:xfrm>
            <a:off x="558673" y="1382749"/>
            <a:ext cx="7865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800" dirty="0">
                <a:cs typeface="B Nazanin" panose="00000400000000000000" pitchFamily="2" charset="-78"/>
              </a:rPr>
              <a:t>در </a:t>
            </a:r>
            <a:r>
              <a:rPr lang="en-US" sz="1800" dirty="0">
                <a:cs typeface="B Nazanin" panose="00000400000000000000" pitchFamily="2" charset="-78"/>
              </a:rPr>
              <a:t>JavaFX</a:t>
            </a:r>
            <a:r>
              <a:rPr lang="fa-IR" sz="1800" dirty="0">
                <a:cs typeface="B Nazanin" panose="00000400000000000000" pitchFamily="2" charset="-78"/>
              </a:rPr>
              <a:t> یک قاعده‌ی بسیار مهم وجود دارد:</a:t>
            </a:r>
            <a:endParaRPr lang="en-US" sz="1800" dirty="0">
              <a:cs typeface="B Nazanin" panose="00000400000000000000" pitchFamily="2" charset="-78"/>
            </a:endParaRPr>
          </a:p>
          <a:p>
            <a:pPr algn="just" rtl="1"/>
            <a:endParaRPr lang="en-US" sz="1800" dirty="0">
              <a:cs typeface="B Nazanin" panose="00000400000000000000" pitchFamily="2" charset="-78"/>
            </a:endParaRPr>
          </a:p>
          <a:p>
            <a:pPr algn="just" rtl="1"/>
            <a:r>
              <a:rPr lang="fa-IR" sz="1800" i="0" dirty="0">
                <a:latin typeface="+mj-lt"/>
                <a:cs typeface="B Nazanin" panose="00000400000000000000" pitchFamily="2" charset="-78"/>
              </a:rPr>
              <a:t>فقط نخ </a:t>
            </a:r>
            <a:r>
              <a:rPr lang="en-US" sz="1800" dirty="0">
                <a:cs typeface="B Nazanin" panose="00000400000000000000" pitchFamily="2" charset="-78"/>
              </a:rPr>
              <a:t>(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Thread)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 اصلی 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JavaFX، 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که به آن 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JavaFX Application Thread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 یا به اختصار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FX Thread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 می‌گوییم، اجازه دارد 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 UI)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مثل 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Scene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 و اجزای آن</a:t>
            </a:r>
            <a:r>
              <a:rPr lang="en-US" sz="1800" i="0" dirty="0">
                <a:latin typeface="+mj-lt"/>
                <a:cs typeface="B Nazanin" panose="00000400000000000000" pitchFamily="2" charset="-78"/>
              </a:rPr>
              <a:t>(</a:t>
            </a:r>
            <a:r>
              <a:rPr lang="fa-IR" sz="1800" i="0" dirty="0">
                <a:latin typeface="+mj-lt"/>
                <a:cs typeface="B Nazanin" panose="00000400000000000000" pitchFamily="2" charset="-78"/>
              </a:rPr>
              <a:t> را تغییر دهد.</a:t>
            </a:r>
            <a:endParaRPr lang="en-US" sz="1800" i="0" dirty="0">
              <a:latin typeface="+mj-lt"/>
              <a:cs typeface="B Nazanin" panose="00000400000000000000" pitchFamily="2" charset="-78"/>
            </a:endParaRPr>
          </a:p>
          <a:p>
            <a:pPr algn="just" rtl="1"/>
            <a:endParaRPr lang="en-US" sz="1800" dirty="0">
              <a:latin typeface="+mj-lt"/>
              <a:cs typeface="B Nazanin" panose="00000400000000000000" pitchFamily="2" charset="-78"/>
            </a:endParaRPr>
          </a:p>
          <a:p>
            <a:pPr algn="just" rtl="1"/>
            <a:r>
              <a:rPr lang="fa-IR" sz="1800" dirty="0">
                <a:cs typeface="B Nazanin" panose="00000400000000000000" pitchFamily="2" charset="-78"/>
              </a:rPr>
              <a:t>بنابراین اگر در یک نخ دیگر (مثلاً یک </a:t>
            </a:r>
            <a:r>
              <a:rPr lang="en-US" sz="1800" dirty="0">
                <a:cs typeface="B Nazanin" panose="00000400000000000000" pitchFamily="2" charset="-78"/>
              </a:rPr>
              <a:t>Thread</a:t>
            </a:r>
            <a:r>
              <a:rPr lang="fa-IR" sz="1800" dirty="0">
                <a:cs typeface="B Nazanin" panose="00000400000000000000" pitchFamily="2" charset="-78"/>
              </a:rPr>
              <a:t> یا </a:t>
            </a:r>
            <a:r>
              <a:rPr lang="en-US" sz="1800" dirty="0" err="1">
                <a:cs typeface="B Nazanin" panose="00000400000000000000" pitchFamily="2" charset="-78"/>
              </a:rPr>
              <a:t>ExecutorService</a:t>
            </a:r>
            <a:r>
              <a:rPr lang="fa-IR" sz="1800" dirty="0">
                <a:cs typeface="B Nazanin" panose="00000400000000000000" pitchFamily="2" charset="-78"/>
              </a:rPr>
              <a:t>) مشغول اجرای کاری هستید و بخواهید چیزی روی رابط گرافیکی مثل </a:t>
            </a:r>
            <a:r>
              <a:rPr lang="en-US" sz="1800" dirty="0">
                <a:cs typeface="B Nazanin" panose="00000400000000000000" pitchFamily="2" charset="-78"/>
              </a:rPr>
              <a:t>Label، Button</a:t>
            </a:r>
            <a:r>
              <a:rPr lang="fa-IR" sz="1800" dirty="0">
                <a:cs typeface="B Nazanin" panose="00000400000000000000" pitchFamily="2" charset="-78"/>
              </a:rPr>
              <a:t> یا </a:t>
            </a:r>
            <a:r>
              <a:rPr lang="en-US" sz="1800" dirty="0">
                <a:cs typeface="B Nazanin" panose="00000400000000000000" pitchFamily="2" charset="-78"/>
              </a:rPr>
              <a:t>Scene</a:t>
            </a:r>
            <a:r>
              <a:rPr lang="fa-IR" sz="1800" dirty="0">
                <a:cs typeface="B Nazanin" panose="00000400000000000000" pitchFamily="2" charset="-78"/>
              </a:rPr>
              <a:t> تغییر دهید، مستقیماً نمی‌توانید این کار را بکنید. اگر تلاش کنید، برنامه کرش می‌کند یا رفتار غیرمنتظره خواهد داشت.</a:t>
            </a:r>
          </a:p>
          <a:p>
            <a:pPr algn="just" rtl="1"/>
            <a:endParaRPr lang="fa-IR" sz="1800" dirty="0">
              <a:cs typeface="B Nazanin" panose="00000400000000000000" pitchFamily="2" charset="-78"/>
            </a:endParaRPr>
          </a:p>
          <a:p>
            <a:pPr algn="just" rtl="1"/>
            <a:r>
              <a:rPr lang="en-US" sz="1800" dirty="0">
                <a:cs typeface="B Nazanin" panose="00000400000000000000" pitchFamily="2" charset="-78"/>
              </a:rPr>
              <a:t>JavaFX</a:t>
            </a:r>
            <a:r>
              <a:rPr lang="fa-IR" sz="1800" dirty="0">
                <a:cs typeface="B Nazanin" panose="00000400000000000000" pitchFamily="2" charset="-78"/>
              </a:rPr>
              <a:t> راه‌حل این مشکل را با متدی به نام</a:t>
            </a:r>
            <a:r>
              <a:rPr lang="en-US" sz="1800" dirty="0" err="1">
                <a:cs typeface="B Nazanin" panose="00000400000000000000" pitchFamily="2" charset="-78"/>
              </a:rPr>
              <a:t>Platform.runLater</a:t>
            </a:r>
            <a:r>
              <a:rPr lang="en-US" sz="1800" dirty="0">
                <a:cs typeface="B Nazanin" panose="00000400000000000000" pitchFamily="2" charset="-78"/>
              </a:rPr>
              <a:t>(Runnable) </a:t>
            </a:r>
            <a:r>
              <a:rPr lang="fa-IR" sz="1800" dirty="0">
                <a:cs typeface="B Nazanin" panose="00000400000000000000" pitchFamily="2" charset="-78"/>
              </a:rPr>
              <a:t> ارائه داده است.</a:t>
            </a:r>
            <a:endParaRPr lang="en-US" sz="18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C3E8E274-6E54-8C3A-D506-F4FF7B00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743013-365B-5E5D-F21B-8F152C9E0B46}"/>
              </a:ext>
            </a:extLst>
          </p:cNvPr>
          <p:cNvSpPr txBox="1"/>
          <p:nvPr/>
        </p:nvSpPr>
        <p:spPr>
          <a:xfrm>
            <a:off x="2635404" y="500317"/>
            <a:ext cx="559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پس از آن، خروجی ما بعد فشردن دکمه </a:t>
            </a:r>
            <a:r>
              <a:rPr lang="en-US" sz="1600" dirty="0">
                <a:cs typeface="B Nazanin" panose="00000400000000000000" pitchFamily="2" charset="-78"/>
              </a:rPr>
              <a:t>bye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به صورت زیر خواهد بود:</a:t>
            </a:r>
            <a:endParaRPr lang="en-US" sz="16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55F81-2296-CACB-9C1D-53890F4D3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739" y="1323278"/>
            <a:ext cx="3376522" cy="3172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6798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3ACD261F-BDEF-8627-9C99-EBC80947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480EB3-DF42-AA5D-79D5-4218EA0574CE}"/>
              </a:ext>
            </a:extLst>
          </p:cNvPr>
          <p:cNvSpPr txBox="1"/>
          <p:nvPr/>
        </p:nvSpPr>
        <p:spPr>
          <a:xfrm>
            <a:off x="2702312" y="418541"/>
            <a:ext cx="5597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36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B Titr" panose="00000700000000000000" pitchFamily="2" charset="-78"/>
              </a:rPr>
              <a:t>Tic-Tac-Toe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C92BC-20FB-F7EB-5A15-3C3C06C5E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" y="1262403"/>
            <a:ext cx="4030980" cy="330263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A1E9C-73E5-FD5F-796A-94C68DE17299}"/>
              </a:ext>
            </a:extLst>
          </p:cNvPr>
          <p:cNvSpPr txBox="1"/>
          <p:nvPr/>
        </p:nvSpPr>
        <p:spPr>
          <a:xfrm>
            <a:off x="4438185" y="1467170"/>
            <a:ext cx="442787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dirty="0"/>
              <a:t>می‌خواهیم بازی دوز </a:t>
            </a:r>
            <a:r>
              <a:rPr lang="en-US" dirty="0"/>
              <a:t>(XO)</a:t>
            </a:r>
            <a:r>
              <a:rPr lang="fa-IR" dirty="0"/>
              <a:t> را با </a:t>
            </a:r>
            <a:r>
              <a:rPr lang="en-US" dirty="0" err="1"/>
              <a:t>javafx</a:t>
            </a:r>
            <a:r>
              <a:rPr lang="fa-IR" dirty="0"/>
              <a:t> پیاده‌سازی نماییم. قوانین این بازی را می‌توانید از این لینک مشاهده نمایید.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نکات پیاده‌سازی:</a:t>
            </a:r>
          </a:p>
          <a:p>
            <a:pPr algn="r" rtl="1"/>
            <a:endParaRPr lang="fa-IR" dirty="0"/>
          </a:p>
          <a:p>
            <a:pPr algn="r" rtl="1"/>
            <a:r>
              <a:rPr lang="fa-IR" dirty="0"/>
              <a:t>1. بازی باید با ربات باشد و ربات به صورت رندوم بازی می‌کند.</a:t>
            </a:r>
          </a:p>
          <a:p>
            <a:pPr algn="r" rtl="1"/>
            <a:r>
              <a:rPr lang="fa-IR" dirty="0"/>
              <a:t>2. در ابتدا باید منوی بازی و سپس صفحه‌ گرفتن نام کاربر نمایش داده شود.</a:t>
            </a:r>
          </a:p>
          <a:p>
            <a:pPr algn="r" rtl="1"/>
            <a:r>
              <a:rPr lang="fa-IR" dirty="0"/>
              <a:t>3. در هنگام بازی، موسیقی پس زمینه باید پخش شود. همچنین این موزیک را از داخل بازی باید بتوان قطع و دوباره ادامه داد. </a:t>
            </a:r>
          </a:p>
          <a:p>
            <a:pPr algn="r" rtl="1"/>
            <a:r>
              <a:rPr lang="fa-IR" dirty="0"/>
              <a:t>4. بازی یک تایمر یک دقیقه ای دارد (در صفحه بازی باید زمان باقی‌مانده نمایش داده شود) و در صورت به پایان رسیدن بازی و مشخص نشدن برنده، بازی مساوی اعلام شود. </a:t>
            </a:r>
          </a:p>
        </p:txBody>
      </p:sp>
    </p:spTree>
    <p:extLst>
      <p:ext uri="{BB962C8B-B14F-4D97-AF65-F5344CB8AC3E}">
        <p14:creationId xmlns:p14="http://schemas.microsoft.com/office/powerpoint/2010/main" val="21995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35020391-BBB1-0C51-451C-CC385D8F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C820E8F2-0CFC-1ECC-38EC-57434E39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توضیح </a:t>
            </a:r>
            <a:r>
              <a:rPr lang="en-US" sz="2800" dirty="0" err="1">
                <a:solidFill>
                  <a:srgbClr val="C39113"/>
                </a:solidFill>
                <a:cs typeface="B Roya" panose="00000400000000000000" pitchFamily="2" charset="-78"/>
              </a:rPr>
              <a:t>Platform.runLater</a:t>
            </a:r>
            <a:r>
              <a:rPr lang="en-US" sz="2800" dirty="0">
                <a:solidFill>
                  <a:srgbClr val="C39113"/>
                </a:solidFill>
                <a:cs typeface="B Roya" panose="00000400000000000000" pitchFamily="2" charset="-78"/>
              </a:rPr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7F73E2-6F76-99CC-6583-29908D2E7311}"/>
              </a:ext>
            </a:extLst>
          </p:cNvPr>
          <p:cNvSpPr txBox="1"/>
          <p:nvPr/>
        </p:nvSpPr>
        <p:spPr>
          <a:xfrm>
            <a:off x="558673" y="1448365"/>
            <a:ext cx="78653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cs typeface="B Nazanin" panose="00000400000000000000" pitchFamily="2" charset="-78"/>
              </a:rPr>
              <a:t>عملکرد </a:t>
            </a:r>
            <a:r>
              <a:rPr lang="en-US" sz="2000" dirty="0" err="1">
                <a:cs typeface="B Nazanin" panose="00000400000000000000" pitchFamily="2" charset="-78"/>
              </a:rPr>
              <a:t>Platform.runLater</a:t>
            </a:r>
            <a:r>
              <a:rPr lang="en-US" sz="2000" dirty="0">
                <a:cs typeface="B Nazanin" panose="00000400000000000000" pitchFamily="2" charset="-78"/>
              </a:rPr>
              <a:t>()</a:t>
            </a: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fa-IR" sz="2000" dirty="0">
                <a:cs typeface="B Nazanin" panose="00000400000000000000" pitchFamily="2" charset="-78"/>
              </a:rPr>
              <a:t>این متد باعث می‌شود کدی که درون </a:t>
            </a:r>
            <a:r>
              <a:rPr lang="en-US" sz="2000" dirty="0">
                <a:cs typeface="B Nazanin" panose="00000400000000000000" pitchFamily="2" charset="-78"/>
              </a:rPr>
              <a:t>Runnable</a:t>
            </a:r>
            <a:r>
              <a:rPr lang="fa-IR" sz="2000" dirty="0">
                <a:cs typeface="B Nazanin" panose="00000400000000000000" pitchFamily="2" charset="-78"/>
              </a:rPr>
              <a:t> نوشته‌اید، در اولین فرصت ممکن توسط </a:t>
            </a:r>
            <a:r>
              <a:rPr lang="en-US" sz="2000" dirty="0">
                <a:cs typeface="B Nazanin" panose="00000400000000000000" pitchFamily="2" charset="-78"/>
              </a:rPr>
              <a:t>FX Thread</a:t>
            </a:r>
            <a:r>
              <a:rPr lang="fa-IR" sz="2000" dirty="0">
                <a:cs typeface="B Nazanin" panose="00000400000000000000" pitchFamily="2" charset="-78"/>
              </a:rPr>
              <a:t> اجرا شود، نه همان لحظه. به بیان دیگر، با </a:t>
            </a:r>
            <a:r>
              <a:rPr lang="en-US" sz="2000" dirty="0" err="1">
                <a:cs typeface="B Nazanin" panose="00000400000000000000" pitchFamily="2" charset="-78"/>
              </a:rPr>
              <a:t>Platform.runLater</a:t>
            </a:r>
            <a:r>
              <a:rPr lang="en-US" sz="2000" dirty="0">
                <a:cs typeface="B Nazanin" panose="00000400000000000000" pitchFamily="2" charset="-78"/>
              </a:rPr>
              <a:t>()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شما به </a:t>
            </a:r>
            <a:r>
              <a:rPr lang="en-US" sz="2000" dirty="0">
                <a:cs typeface="B Nazanin" panose="00000400000000000000" pitchFamily="2" charset="-78"/>
              </a:rPr>
              <a:t>JavaFX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>
                <a:cs typeface="B Nazanin" panose="00000400000000000000" pitchFamily="2" charset="-78"/>
              </a:rPr>
              <a:t> </a:t>
            </a:r>
            <a:r>
              <a:rPr lang="fa-IR" sz="2000" dirty="0">
                <a:cs typeface="B Nazanin" panose="00000400000000000000" pitchFamily="2" charset="-78"/>
              </a:rPr>
              <a:t>می‌گویید:</a:t>
            </a:r>
          </a:p>
          <a:p>
            <a:pPr algn="r" rtl="1"/>
            <a:endParaRPr lang="fa-IR" sz="2000" dirty="0">
              <a:cs typeface="B Nazanin" panose="00000400000000000000" pitchFamily="2" charset="-78"/>
            </a:endParaRPr>
          </a:p>
          <a:p>
            <a:pPr algn="ctr" rtl="1"/>
            <a:r>
              <a:rPr lang="fa-IR" sz="2000" dirty="0">
                <a:cs typeface="B Nazanin" panose="00000400000000000000" pitchFamily="2" charset="-78"/>
              </a:rPr>
              <a:t>«لطفاً این قطعه کد را بعداً، زمانی که نخ </a:t>
            </a:r>
            <a:r>
              <a:rPr lang="en-US" sz="2000" dirty="0">
                <a:cs typeface="B Nazanin" panose="00000400000000000000" pitchFamily="2" charset="-78"/>
              </a:rPr>
              <a:t>JavaFX</a:t>
            </a:r>
            <a:r>
              <a:rPr lang="fa-IR" sz="2000" dirty="0">
                <a:cs typeface="B Nazanin" panose="00000400000000000000" pitchFamily="2" charset="-78"/>
              </a:rPr>
              <a:t> آزاد شد، اجرا کن.»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74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AD0444D2-0EBA-24C2-E4AB-74573202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3798980B-6B23-6C1B-F332-434CCE14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743" y="1999049"/>
            <a:ext cx="7704000" cy="572700"/>
          </a:xfrm>
        </p:spPr>
        <p:txBody>
          <a:bodyPr/>
          <a:lstStyle/>
          <a:p>
            <a:pPr rtl="1"/>
            <a:r>
              <a:rPr lang="fa-IR" sz="2300" dirty="0">
                <a:solidFill>
                  <a:srgbClr val="C39113"/>
                </a:solidFill>
                <a:cs typeface="B Roya" panose="00000400000000000000" pitchFamily="2" charset="-78"/>
              </a:rPr>
              <a:t>نمونه کد</a:t>
            </a:r>
            <a:br>
              <a:rPr lang="en-US" sz="2300" dirty="0">
                <a:solidFill>
                  <a:srgbClr val="C39113"/>
                </a:solidFill>
                <a:cs typeface="B Roya" panose="00000400000000000000" pitchFamily="2" charset="-78"/>
              </a:rPr>
            </a:br>
            <a:r>
              <a:rPr lang="fa-IR" sz="2300" dirty="0">
                <a:solidFill>
                  <a:srgbClr val="C39113"/>
                </a:solidFill>
                <a:cs typeface="B Roya" panose="00000400000000000000" pitchFamily="2" charset="-78"/>
              </a:rPr>
              <a:t> </a:t>
            </a:r>
            <a:r>
              <a:rPr lang="en-US" sz="2300" dirty="0" err="1">
                <a:solidFill>
                  <a:srgbClr val="C39113"/>
                </a:solidFill>
                <a:cs typeface="B Roya" panose="00000400000000000000" pitchFamily="2" charset="-78"/>
              </a:rPr>
              <a:t>Platform.runLater</a:t>
            </a:r>
            <a:r>
              <a:rPr lang="en-US" sz="2300" dirty="0">
                <a:solidFill>
                  <a:srgbClr val="C39113"/>
                </a:solidFill>
                <a:cs typeface="B Roya" panose="00000400000000000000" pitchFamily="2" charset="-78"/>
              </a:rPr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C665F8-C881-3F7C-03B8-F8BF241C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4926"/>
            <a:ext cx="5694556" cy="489364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Controller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execute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ActionEvent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"0%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Thread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taskThread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&lt;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sleep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}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InterruptedException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e.printStackTrace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Platform.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runLater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String text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"%"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progress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text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"Completed"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(text);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taskThread.start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2FC01-BE4E-BDF6-1847-3C72A05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48" y="506594"/>
            <a:ext cx="2320387" cy="194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B2D9FEBA-7EE8-1377-2184-64F23799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A910108-6786-DE10-1BF8-AED5CBE7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cs typeface="B Roya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6E112-0FB3-7BCB-C776-627E5AF257CE}"/>
              </a:ext>
            </a:extLst>
          </p:cNvPr>
          <p:cNvSpPr txBox="1"/>
          <p:nvPr/>
        </p:nvSpPr>
        <p:spPr>
          <a:xfrm>
            <a:off x="802888" y="1362824"/>
            <a:ext cx="7621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در بسیاری از برنامه‌های گرافیکی یا بازی‌ها نیاز داریم عملی را </a:t>
            </a:r>
            <a:r>
              <a:rPr lang="fa-IR" sz="1600" b="1" dirty="0">
                <a:cs typeface="B Nazanin" panose="00000400000000000000" pitchFamily="2" charset="-78"/>
              </a:rPr>
              <a:t>به‌صورت تکرارشونده و زمان‌بندی‌شده</a:t>
            </a:r>
            <a:r>
              <a:rPr lang="fa-IR" sz="1600" dirty="0">
                <a:cs typeface="B Nazanin" panose="00000400000000000000" pitchFamily="2" charset="-78"/>
              </a:rPr>
              <a:t> انجام دهیم. مثلاً نمایش فریم‌های متوالی با فواصل زمانی مشخص (مثل 30 فریم در ثانیه).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147D8-2B71-61F0-CBCB-43D7150240FC}"/>
              </a:ext>
            </a:extLst>
          </p:cNvPr>
          <p:cNvSpPr txBox="1"/>
          <p:nvPr/>
        </p:nvSpPr>
        <p:spPr>
          <a:xfrm>
            <a:off x="2048106" y="2318332"/>
            <a:ext cx="62805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600" b="1" dirty="0" err="1">
                <a:cs typeface="B Nazanin" panose="00000400000000000000" pitchFamily="2" charset="-78"/>
              </a:rPr>
              <a:t>راه‌حل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اول</a:t>
            </a:r>
            <a:r>
              <a:rPr lang="en-US" sz="1600" b="1" dirty="0">
                <a:cs typeface="B Nazanin" panose="00000400000000000000" pitchFamily="2" charset="-78"/>
              </a:rPr>
              <a:t>:</a:t>
            </a:r>
            <a:r>
              <a:rPr lang="fa-IR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استفاده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از</a:t>
            </a:r>
            <a:r>
              <a:rPr lang="en-US" sz="1600" b="1" dirty="0">
                <a:cs typeface="B Nazanin" panose="00000400000000000000" pitchFamily="2" charset="-78"/>
              </a:rPr>
              <a:t> Timer</a:t>
            </a:r>
            <a:r>
              <a:rPr lang="fa-IR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>
                <a:cs typeface="B Nazanin" panose="00000400000000000000" pitchFamily="2" charset="-78"/>
              </a:rPr>
              <a:t> و </a:t>
            </a:r>
            <a:r>
              <a:rPr lang="en-US" sz="1600" b="1" dirty="0" err="1">
                <a:cs typeface="B Nazanin" panose="00000400000000000000" pitchFamily="2" charset="-78"/>
              </a:rPr>
              <a:t>TimerTask</a:t>
            </a:r>
            <a:endParaRPr lang="fa-IR" sz="1600" b="1" dirty="0">
              <a:cs typeface="B Nazanin" panose="00000400000000000000" pitchFamily="2" charset="-78"/>
            </a:endParaRPr>
          </a:p>
          <a:p>
            <a:pPr algn="r" rtl="1"/>
            <a:endParaRPr lang="en-US" sz="1600" b="1" dirty="0">
              <a:cs typeface="B Nazanin" panose="00000400000000000000" pitchFamily="2" charset="-78"/>
            </a:endParaRPr>
          </a:p>
          <a:p>
            <a:pPr algn="r" rtl="1"/>
            <a:r>
              <a:rPr lang="en-US" sz="1600" b="1" dirty="0" err="1">
                <a:cs typeface="B Nazanin" panose="00000400000000000000" pitchFamily="2" charset="-78"/>
              </a:rPr>
              <a:t>برای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این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منظور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دو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کلاس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کاربردی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در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اختیار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ما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قرار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fa-IR" sz="1600" b="1" dirty="0">
                <a:cs typeface="B Nazanin" panose="00000400000000000000" pitchFamily="2" charset="-78"/>
              </a:rPr>
              <a:t>گرفته</a:t>
            </a:r>
            <a:r>
              <a:rPr lang="en-US" sz="1600" b="1" dirty="0">
                <a:cs typeface="B Nazanin" panose="00000400000000000000" pitchFamily="2" charset="-78"/>
              </a:rPr>
              <a:t> </a:t>
            </a:r>
            <a:r>
              <a:rPr lang="en-US" sz="1600" b="1" dirty="0" err="1">
                <a:cs typeface="B Nazanin" panose="00000400000000000000" pitchFamily="2" charset="-78"/>
              </a:rPr>
              <a:t>است</a:t>
            </a:r>
            <a:r>
              <a:rPr lang="en-US" sz="1600" b="1" dirty="0">
                <a:cs typeface="B Nazanin" panose="00000400000000000000" pitchFamily="2" charset="-78"/>
              </a:rPr>
              <a:t>: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b="1" dirty="0" err="1">
                <a:cs typeface="B Nazanin" panose="00000400000000000000" pitchFamily="2" charset="-78"/>
              </a:rPr>
              <a:t>java.util.Timer</a:t>
            </a:r>
            <a:endParaRPr lang="en-US" sz="1600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600" b="1" dirty="0" err="1">
                <a:cs typeface="B Nazanin" panose="00000400000000000000" pitchFamily="2" charset="-78"/>
              </a:rPr>
              <a:t>java.util.TimerTask</a:t>
            </a:r>
            <a:endParaRPr lang="en-US" sz="16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93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9CDA9084-8FF5-D2F8-E2BD-1FFFFC781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EC134DA0-574E-B0C7-4D63-9EA42D85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cs typeface="B Roya" panose="00000400000000000000" pitchFamily="2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160D9-7EBF-4569-93F0-6AC3989A9D62}"/>
              </a:ext>
            </a:extLst>
          </p:cNvPr>
          <p:cNvSpPr txBox="1"/>
          <p:nvPr/>
        </p:nvSpPr>
        <p:spPr>
          <a:xfrm>
            <a:off x="802889" y="1212170"/>
            <a:ext cx="7525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کلاس </a:t>
            </a:r>
            <a:r>
              <a:rPr lang="en-US" sz="1600" b="1" dirty="0">
                <a:cs typeface="B Nazanin" panose="00000400000000000000" pitchFamily="2" charset="-78"/>
              </a:rPr>
              <a:t>Timer</a:t>
            </a:r>
          </a:p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 کلاسی است برای زمان‌بندی اجرای دستورات. این کلاس یک نخ پس‌زمینه ایجاد می‌کند و وظایف تعریف‌شده را طبق برنامه‌ریزی اجرا می‌کند.</a:t>
            </a:r>
            <a:endParaRPr lang="en-US" sz="1600" b="1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70BA3-E4CC-2703-F1F6-CB10B3920A41}"/>
              </a:ext>
            </a:extLst>
          </p:cNvPr>
          <p:cNvSpPr txBox="1"/>
          <p:nvPr/>
        </p:nvSpPr>
        <p:spPr>
          <a:xfrm>
            <a:off x="802889" y="2156251"/>
            <a:ext cx="7525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b="1" dirty="0"/>
              <a:t>کلاس </a:t>
            </a:r>
            <a:r>
              <a:rPr lang="en-US" sz="1600" b="1" dirty="0" err="1"/>
              <a:t>TimerTask</a:t>
            </a:r>
            <a:endParaRPr lang="en-US" sz="1600" b="1" dirty="0"/>
          </a:p>
          <a:p>
            <a:pPr algn="r" rtl="1"/>
            <a:r>
              <a:rPr lang="fa-IR" sz="1600" b="1" dirty="0"/>
              <a:t>کلاسی انتزاعی </a:t>
            </a:r>
            <a:r>
              <a:rPr lang="en-US" sz="1600" b="1" dirty="0"/>
              <a:t>(abstract)</a:t>
            </a:r>
            <a:r>
              <a:rPr lang="fa-IR" sz="1600" b="1" dirty="0"/>
              <a:t> است که باید از آن ارث‌بری کنیم و متد </a:t>
            </a:r>
            <a:r>
              <a:rPr lang="en-US" sz="1600" b="1" dirty="0"/>
              <a:t>run()</a:t>
            </a:r>
            <a:r>
              <a:rPr lang="fa-IR" sz="1600" b="1" dirty="0"/>
              <a:t> را در آن </a:t>
            </a:r>
            <a:r>
              <a:rPr lang="en-US" sz="1600" b="1" dirty="0"/>
              <a:t>Override</a:t>
            </a:r>
            <a:r>
              <a:rPr lang="fa-IR" sz="1600" b="1" dirty="0"/>
              <a:t> کنیم. این متد همان عملی است که می‌خواهیم به‌صورت زمان‌بندی‌شده اجرا شود.</a:t>
            </a: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F3E0E-7626-1003-3F9A-FA00EB55119D}"/>
              </a:ext>
            </a:extLst>
          </p:cNvPr>
          <p:cNvSpPr txBox="1"/>
          <p:nvPr/>
        </p:nvSpPr>
        <p:spPr>
          <a:xfrm>
            <a:off x="1271239" y="3313480"/>
            <a:ext cx="57428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متد: </a:t>
            </a:r>
            <a:r>
              <a:rPr lang="en-US" b="1" dirty="0">
                <a:cs typeface="B Nazanin" panose="00000400000000000000" pitchFamily="2" charset="-78"/>
              </a:rPr>
              <a:t>schedule(</a:t>
            </a:r>
            <a:r>
              <a:rPr lang="en-US" b="1" dirty="0" err="1">
                <a:cs typeface="B Nazanin" panose="00000400000000000000" pitchFamily="2" charset="-78"/>
              </a:rPr>
              <a:t>TimerTask</a:t>
            </a:r>
            <a:r>
              <a:rPr lang="en-US" b="1" dirty="0">
                <a:cs typeface="B Nazanin" panose="00000400000000000000" pitchFamily="2" charset="-78"/>
              </a:rPr>
              <a:t> task, long delay, long period)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task	</a:t>
            </a:r>
            <a:r>
              <a:rPr lang="fa-IR" dirty="0">
                <a:cs typeface="B Nazanin" panose="00000400000000000000" pitchFamily="2" charset="-78"/>
              </a:rPr>
              <a:t>شیئی از کلاس </a:t>
            </a:r>
            <a:r>
              <a:rPr lang="en-US" dirty="0" err="1">
                <a:cs typeface="B Nazanin" panose="00000400000000000000" pitchFamily="2" charset="-78"/>
              </a:rPr>
              <a:t>TimerTask</a:t>
            </a:r>
            <a:r>
              <a:rPr lang="en-US" dirty="0">
                <a:cs typeface="B Nazanin" panose="00000400000000000000" pitchFamily="2" charset="-78"/>
              </a:rPr>
              <a:t>، </a:t>
            </a:r>
            <a:r>
              <a:rPr lang="fa-IR" dirty="0">
                <a:cs typeface="B Nazanin" panose="00000400000000000000" pitchFamily="2" charset="-78"/>
              </a:rPr>
              <a:t>که شامل کدی است که باید اجرا شود.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delay	</a:t>
            </a:r>
            <a:r>
              <a:rPr lang="fa-IR" dirty="0">
                <a:cs typeface="B Nazanin" panose="00000400000000000000" pitchFamily="2" charset="-78"/>
              </a:rPr>
              <a:t>تأخیر اولیه (بر حسب میلی‌ثانیه) پیش از اولین اجرا.</a:t>
            </a:r>
          </a:p>
          <a:p>
            <a:pPr algn="r" rtl="1"/>
            <a:r>
              <a:rPr lang="en-US" dirty="0">
                <a:cs typeface="B Nazanin" panose="00000400000000000000" pitchFamily="2" charset="-78"/>
              </a:rPr>
              <a:t>period	</a:t>
            </a:r>
            <a:r>
              <a:rPr lang="fa-IR" dirty="0">
                <a:cs typeface="B Nazanin" panose="00000400000000000000" pitchFamily="2" charset="-78"/>
              </a:rPr>
              <a:t>فاصله بین هر دو اجرای متوالی (بر حسب میلی‌ثانیه).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704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FF2AE2CA-8F78-0018-3E0D-2FB5F113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141708A-7FAB-614D-2F76-3C2CD5C7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57FB6-AA54-16E5-B85E-4415D8D430D0}"/>
              </a:ext>
            </a:extLst>
          </p:cNvPr>
          <p:cNvSpPr txBox="1"/>
          <p:nvPr/>
        </p:nvSpPr>
        <p:spPr>
          <a:xfrm>
            <a:off x="795454" y="1210179"/>
            <a:ext cx="76285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600" b="1" dirty="0" err="1">
                <a:cs typeface="B Nazanin" panose="00000400000000000000" pitchFamily="2" charset="-78"/>
              </a:rPr>
              <a:t>TimerTask</a:t>
            </a:r>
            <a:endParaRPr lang="fa-IR" sz="1600" b="1" dirty="0">
              <a:cs typeface="B Nazanin" panose="00000400000000000000" pitchFamily="2" charset="-78"/>
            </a:endParaRPr>
          </a:p>
          <a:p>
            <a:pPr algn="r" rtl="1"/>
            <a:endParaRPr lang="en-US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dirty="0">
                <a:cs typeface="B Nazanin" panose="00000400000000000000" pitchFamily="2" charset="-78"/>
              </a:rPr>
              <a:t>حال </a:t>
            </a:r>
            <a:r>
              <a:rPr lang="en-US" sz="1600" dirty="0" err="1">
                <a:cs typeface="B Nazanin" panose="00000400000000000000" pitchFamily="2" charset="-78"/>
              </a:rPr>
              <a:t>TimerTask</a:t>
            </a:r>
            <a:r>
              <a:rPr lang="fa-IR" sz="1600" dirty="0">
                <a:cs typeface="B Nazanin" panose="00000400000000000000" pitchFamily="2" charset="-78"/>
              </a:rPr>
              <a:t> </a:t>
            </a:r>
            <a:r>
              <a:rPr lang="en-US" sz="1600" dirty="0">
                <a:cs typeface="B Nazanin" panose="00000400000000000000" pitchFamily="2" charset="-78"/>
              </a:rPr>
              <a:t> </a:t>
            </a:r>
            <a:r>
              <a:rPr lang="fa-IR" sz="1600" dirty="0">
                <a:cs typeface="B Nazanin" panose="00000400000000000000" pitchFamily="2" charset="-78"/>
              </a:rPr>
              <a:t>را بررسی می‌کنیم. </a:t>
            </a:r>
            <a:r>
              <a:rPr lang="en-US" sz="1600" dirty="0" err="1">
                <a:cs typeface="B Nazanin" panose="00000400000000000000" pitchFamily="2" charset="-78"/>
              </a:rPr>
              <a:t>TimerTask</a:t>
            </a:r>
            <a:r>
              <a:rPr lang="fa-IR" sz="1600" dirty="0">
                <a:cs typeface="B Nazanin" panose="00000400000000000000" pitchFamily="2" charset="-78"/>
              </a:rPr>
              <a:t> یک کلاس انتزاعی است که متد </a:t>
            </a:r>
            <a:r>
              <a:rPr lang="en-US" sz="1600" dirty="0">
                <a:cs typeface="B Nazanin" panose="00000400000000000000" pitchFamily="2" charset="-78"/>
              </a:rPr>
              <a:t>run()</a:t>
            </a:r>
            <a:r>
              <a:rPr lang="fa-IR" sz="1600" dirty="0">
                <a:cs typeface="B Nazanin" panose="00000400000000000000" pitchFamily="2" charset="-78"/>
              </a:rPr>
              <a:t> آن پیاده‌سازی نشده. برای استفاده از این کلاس دو راه داریم (مثال‌ها خارج از چارچوب </a:t>
            </a:r>
            <a:r>
              <a:rPr lang="en-US" sz="1600" dirty="0">
                <a:cs typeface="B Nazanin" panose="00000400000000000000" pitchFamily="2" charset="-78"/>
              </a:rPr>
              <a:t>JavaFX</a:t>
            </a:r>
            <a:r>
              <a:rPr lang="fa-IR" sz="1600" dirty="0">
                <a:cs typeface="B Nazanin" panose="00000400000000000000" pitchFamily="2" charset="-78"/>
              </a:rPr>
              <a:t> هستند):</a:t>
            </a: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algn="r" rtl="1"/>
            <a:endParaRPr lang="fa-IR" sz="1600" dirty="0">
              <a:cs typeface="B Nazanin" panose="00000400000000000000" pitchFamily="2" charset="-78"/>
            </a:endParaRPr>
          </a:p>
          <a:p>
            <a:pPr algn="r" rtl="1"/>
            <a:r>
              <a:rPr lang="fa-IR" sz="1600" b="1" dirty="0">
                <a:cs typeface="B Nazanin" panose="00000400000000000000" pitchFamily="2" charset="-78"/>
              </a:rPr>
              <a:t>۱) ساخت یک کلاس و ارث‌بری از آن و اُورراید کردن متد </a:t>
            </a:r>
            <a:r>
              <a:rPr lang="en-US" sz="1600" b="1" dirty="0">
                <a:cs typeface="B Nazanin" panose="00000400000000000000" pitchFamily="2" charset="-78"/>
              </a:rPr>
              <a:t>run():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C9D1051-D9E7-E4D4-7C62-DB0B9F40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2175"/>
            <a:ext cx="9144000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MyTask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MyTask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"//"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26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238B358B-621A-0E34-EAC1-8D07BDD9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3CA17347-F853-8E8F-0826-0CD01141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5ED9D-F49B-A9C1-FA14-0F02E8274E0D}"/>
              </a:ext>
            </a:extLst>
          </p:cNvPr>
          <p:cNvSpPr txBox="1"/>
          <p:nvPr/>
        </p:nvSpPr>
        <p:spPr>
          <a:xfrm>
            <a:off x="810322" y="1072745"/>
            <a:ext cx="7613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2) پیاده‌سازی به عنوان کلاس ناشناس :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28DD269-975F-A3B0-AC30-7E46F1220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9294"/>
            <a:ext cx="9144001" cy="219290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"//"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seconds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19902B-ACEB-10C4-4B1F-3403CA1ADC14}"/>
              </a:ext>
            </a:extLst>
          </p:cNvPr>
          <p:cNvSpPr txBox="1"/>
          <p:nvPr/>
        </p:nvSpPr>
        <p:spPr>
          <a:xfrm>
            <a:off x="2826088" y="3901478"/>
            <a:ext cx="559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/>
              <a:t>نکته: </a:t>
            </a:r>
            <a:r>
              <a:rPr lang="en-US" sz="1600" dirty="0"/>
              <a:t>signature</a:t>
            </a:r>
            <a:r>
              <a:rPr lang="fa-IR" sz="1600" dirty="0"/>
              <a:t> کلاس </a:t>
            </a:r>
            <a:r>
              <a:rPr lang="en-US" sz="1600" dirty="0" err="1"/>
              <a:t>TimerTask</a:t>
            </a:r>
            <a:r>
              <a:rPr lang="fa-IR" sz="1600" dirty="0"/>
              <a:t> به صورت زیر است:</a:t>
            </a:r>
            <a:endParaRPr lang="en-US" sz="160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1A5E6CC-0CA0-B7F1-7E7B-21829786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44559"/>
            <a:ext cx="9144000" cy="25391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348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>
          <a:extLst>
            <a:ext uri="{FF2B5EF4-FFF2-40B4-BE49-F238E27FC236}">
              <a16:creationId xmlns:a16="http://schemas.microsoft.com/office/drawing/2014/main" id="{F2D4363D-15CA-F2C5-6488-130F117F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387F84D4-B178-D5C6-6487-CAADD81A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5621"/>
            <a:ext cx="7704000" cy="572700"/>
          </a:xfrm>
        </p:spPr>
        <p:txBody>
          <a:bodyPr/>
          <a:lstStyle/>
          <a:p>
            <a:pPr algn="r" rtl="1"/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آشنایی با </a:t>
            </a:r>
            <a:r>
              <a:rPr lang="en-US" sz="2800" dirty="0" err="1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TimerTask</a:t>
            </a:r>
            <a:r>
              <a:rPr lang="fa-IR" sz="2800" dirty="0">
                <a:solidFill>
                  <a:srgbClr val="C39113"/>
                </a:solidFill>
                <a:latin typeface="Gill sans mt" panose="020B0502020104020203" pitchFamily="34" charset="0"/>
                <a:cs typeface="B Roya" panose="00000400000000000000" pitchFamily="2" charset="-78"/>
              </a:rPr>
              <a:t> و انواع آن</a:t>
            </a:r>
            <a:endParaRPr lang="en-US" sz="2800" dirty="0">
              <a:solidFill>
                <a:srgbClr val="C39113"/>
              </a:solidFill>
              <a:latin typeface="Gill sans mt" panose="020B0502020104020203" pitchFamily="34" charset="0"/>
              <a:cs typeface="B Roya" panose="00000400000000000000" pitchFamily="2" charset="-7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F7B6F-8CF5-83F1-4F26-38832504E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4683"/>
            <a:ext cx="9144000" cy="410881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Controller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Label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timer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int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@FXML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startAnimation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ActionEvent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e)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"Starting...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timer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task 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TimerTask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javafx.application.Platform.</a:t>
            </a:r>
            <a:r>
              <a:rPr kumimoji="0" lang="en-US" altLang="en-US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runLater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-&gt;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"Frame: "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&gt;=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label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.getText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+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"Completed"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timer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.cancel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});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};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timer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.schedule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(task,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0ms delay, 100ms period (10 fps)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50594-4923-D279-6035-E435AD4C4740}"/>
              </a:ext>
            </a:extLst>
          </p:cNvPr>
          <p:cNvSpPr txBox="1"/>
          <p:nvPr/>
        </p:nvSpPr>
        <p:spPr>
          <a:xfrm>
            <a:off x="2826088" y="668321"/>
            <a:ext cx="5597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600" dirty="0"/>
              <a:t>نمونه کد کاربرد </a:t>
            </a:r>
            <a:r>
              <a:rPr lang="en-US" sz="1600" dirty="0"/>
              <a:t>schedule</a:t>
            </a:r>
            <a:r>
              <a:rPr lang="fa-IR" sz="1600" dirty="0"/>
              <a:t>: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1022189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2542</Words>
  <Application>Microsoft Office PowerPoint</Application>
  <PresentationFormat>On-screen Show (16:9)</PresentationFormat>
  <Paragraphs>127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IBM Plex Mono</vt:lpstr>
      <vt:lpstr>Poppins</vt:lpstr>
      <vt:lpstr>B Roya</vt:lpstr>
      <vt:lpstr>Arial</vt:lpstr>
      <vt:lpstr>JetBrains Mono</vt:lpstr>
      <vt:lpstr>Gill Sans MT</vt:lpstr>
      <vt:lpstr>BNazaninBold</vt:lpstr>
      <vt:lpstr>Cambria</vt:lpstr>
      <vt:lpstr>B Nazanin</vt:lpstr>
      <vt:lpstr>Times New Roman</vt:lpstr>
      <vt:lpstr>Source Code Pro</vt:lpstr>
      <vt:lpstr>Introduction to Coding Workshop by Slidesgo</vt:lpstr>
      <vt:lpstr>کارگاه برنامه نویسی پیشرفته دستورکار دوازدهم</vt:lpstr>
      <vt:lpstr>توضیح Platform.runLater()</vt:lpstr>
      <vt:lpstr>توضیح Platform.runLater()</vt:lpstr>
      <vt:lpstr>نمونه کد  Platform.runLater()</vt:lpstr>
      <vt:lpstr>آشنایی با TimerTask و انواع آن</vt:lpstr>
      <vt:lpstr>آشنایی با TimerTask و انواع آن</vt:lpstr>
      <vt:lpstr>آشنایی با TimerTask و انواع آن</vt:lpstr>
      <vt:lpstr>آشنایی با TimerTask و انواع آن</vt:lpstr>
      <vt:lpstr>آشنایی با TimerTask و انواع آن</vt:lpstr>
      <vt:lpstr>آشنایی با TimerTask و انواع آن</vt:lpstr>
      <vt:lpstr>آشنایی با TimerTask و انواع آن</vt:lpstr>
      <vt:lpstr>آشنایی با TimerTask و انواع آن</vt:lpstr>
      <vt:lpstr>نحوه آدرس‌دهی</vt:lpstr>
      <vt:lpstr>نحوه آدرس‌دهی</vt:lpstr>
      <vt:lpstr>مراحل اجرا کردن یک فایل صوتی در JavaFX</vt:lpstr>
      <vt:lpstr>مراحل اجرا کردن یک فایل صوتی در JavaFX</vt:lpstr>
      <vt:lpstr>مدیریت چند scene و stage</vt:lpstr>
      <vt:lpstr>مدیریت چند scene و stage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REYNARD</dc:creator>
  <cp:lastModifiedBy>REYNARD</cp:lastModifiedBy>
  <cp:revision>10</cp:revision>
  <dcterms:modified xsi:type="dcterms:W3CDTF">2025-05-30T10:00:40Z</dcterms:modified>
</cp:coreProperties>
</file>