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0"/>
  </p:notesMasterIdLst>
  <p:sldIdLst>
    <p:sldId id="307" r:id="rId2"/>
    <p:sldId id="258" r:id="rId3"/>
    <p:sldId id="308" r:id="rId4"/>
    <p:sldId id="309" r:id="rId5"/>
    <p:sldId id="310" r:id="rId6"/>
    <p:sldId id="311" r:id="rId7"/>
    <p:sldId id="312" r:id="rId8"/>
    <p:sldId id="314" r:id="rId9"/>
    <p:sldId id="316" r:id="rId10"/>
    <p:sldId id="317" r:id="rId11"/>
    <p:sldId id="318" r:id="rId12"/>
    <p:sldId id="315" r:id="rId13"/>
    <p:sldId id="319" r:id="rId14"/>
    <p:sldId id="334" r:id="rId15"/>
    <p:sldId id="320" r:id="rId16"/>
    <p:sldId id="321" r:id="rId17"/>
    <p:sldId id="322" r:id="rId18"/>
    <p:sldId id="323" r:id="rId19"/>
    <p:sldId id="324" r:id="rId20"/>
    <p:sldId id="326" r:id="rId21"/>
    <p:sldId id="325" r:id="rId22"/>
    <p:sldId id="327" r:id="rId23"/>
    <p:sldId id="328" r:id="rId24"/>
    <p:sldId id="329" r:id="rId25"/>
    <p:sldId id="330" r:id="rId26"/>
    <p:sldId id="331" r:id="rId27"/>
    <p:sldId id="332" r:id="rId28"/>
    <p:sldId id="333" r:id="rId29"/>
  </p:sldIdLst>
  <p:sldSz cx="9144000" cy="5143500" type="screen16x9"/>
  <p:notesSz cx="6858000" cy="9144000"/>
  <p:embeddedFontLst>
    <p:embeddedFont>
      <p:font typeface="B Nazanin" panose="00000400000000000000" pitchFamily="2" charset="-78"/>
      <p:regular r:id="rId31"/>
      <p:bold r:id="rId32"/>
    </p:embeddedFont>
    <p:embeddedFont>
      <p:font typeface="B Roya" panose="00000400000000000000" pitchFamily="2" charset="-78"/>
      <p:regular r:id="rId33"/>
      <p:bold r:id="rId34"/>
    </p:embeddedFont>
    <p:embeddedFont>
      <p:font typeface="Cambria" panose="02040503050406030204" pitchFamily="18" charset="0"/>
      <p:regular r:id="rId35"/>
      <p:bold r:id="rId36"/>
      <p:italic r:id="rId37"/>
      <p:boldItalic r:id="rId38"/>
    </p:embeddedFont>
    <p:embeddedFont>
      <p:font typeface="Gill Sans MT" panose="020B0502020104020203" pitchFamily="34" charset="0"/>
      <p:regular r:id="rId39"/>
      <p:bold r:id="rId40"/>
    </p:embeddedFont>
    <p:embeddedFont>
      <p:font typeface="Gill Sans MT" panose="020B0502020104020203" pitchFamily="34" charset="0"/>
      <p:regular r:id="rId39"/>
      <p:bold r:id="rId40"/>
    </p:embeddedFont>
    <p:embeddedFont>
      <p:font typeface="IBM Plex Mono" panose="020B0509050203000203" pitchFamily="49" charset="0"/>
      <p:regular r:id="rId41"/>
      <p:bold r:id="rId42"/>
      <p:italic r:id="rId43"/>
      <p:boldItalic r:id="rId44"/>
    </p:embeddedFont>
    <p:embeddedFont>
      <p:font typeface="Poppins" panose="00000500000000000000" pitchFamily="2"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1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73563-EC47-41F6-A432-D0DE497C3168}">
  <a:tblStyle styleId="{8ED73563-EC47-41F6-A432-D0DE497C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6D9AE3EC-111C-475A-E7A0-238AA15D345C}"/>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F3E32726-84DC-1798-235C-8C5BC5DAA6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95E1347A-227A-7980-4DCB-9053929B82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678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4AABB9F1-0E76-4041-8785-843F886F652A}"/>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48CCA8F2-349C-CBA3-CEA2-D53FBB60C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5EBF972A-9120-BE49-894B-2EE477F7F2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8647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D3F30CBE-6E00-2C96-4535-590C2B2F6E2A}"/>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CBECEA6A-086B-AFB6-73D8-98C7D98AE3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AD73124D-0477-35D9-B361-05CA764B29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0347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8F65EFB8-C21A-AFBC-9947-08B0E42BB715}"/>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C941A067-02EC-6ACA-1756-979E0AAE3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5C009B5E-000E-EA85-8EFA-0EC49C16D2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0048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5CEBA4D8-BDB0-F0F4-D4DE-1667A3AEB0AB}"/>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61828AC5-DA19-C5E6-C3E3-0D497ED0D1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34DB5D0F-5CFE-183A-E8C5-A56C0C638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6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379B5B98-669E-7307-D95B-E5750E30DB66}"/>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33C87D21-0E3C-97A8-1110-2CBE943BF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255FA4C-39E6-C802-3640-2C3813463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726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A2705BC5-33C8-72A7-47B6-6F74FACDBDA6}"/>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E6CAD7FE-35B9-A397-9905-0659A383D4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52D27B15-C428-A6A0-4196-99A5E1118A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675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C851C5CA-5318-096B-EF37-2F0E0C730282}"/>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F36D5706-E518-7320-A805-79172F7525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60A36685-1FDF-679E-64C8-D2D679A79D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6817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0AC0483C-5405-E6B7-9983-FBD99285107D}"/>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DE52AD61-07CE-DA42-A1C7-8903ED5C69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6B997401-8C67-356F-D5B3-A71A117E8D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60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41B78A0F-2C22-BD9C-35D4-A19D2F95BA08}"/>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3EA61DB3-6403-FBBF-5CAB-4F76F24CC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3093EAA6-CD4C-B9BA-A859-2EB30539E4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452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C797B413-19D7-5FFF-C5A8-58B9234A2F33}"/>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7CDF267E-75B6-845B-9458-6C70361496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EF83B933-E096-5F56-EB5D-0E0B110017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48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5391E9BC-7CD9-D53F-FAF2-7908AE245179}"/>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F60B3773-D782-D26F-ECC0-0D77EC9409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FAB5A3E7-9466-6914-7BBB-D868C2DDA9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29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BF7B54B7-05BB-5DA0-6F97-48AA7FA67DAB}"/>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56F3CEBA-023D-03FD-0D7F-D648A40EC7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AF3DD542-D83C-A71C-588E-A49A006D34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176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F91329E2-6683-75E9-E7AA-E8D62E0AAC21}"/>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AF4461DF-1DF0-F5C9-2BD3-EE20DACAE2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94F4100-04DA-6BF2-DFB8-A96D56419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29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B5038BBE-783F-85ED-6D50-2F0114C78A5F}"/>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43E9A3A7-74C5-A80D-2358-7803F5E6EF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FC5B2E6B-BCD5-8A2E-8A27-2A6C1B798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1471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84BF07C7-F8F7-81F3-CCBD-3DFFCCEA1B94}"/>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427A9466-CAF2-A678-0E9F-3A4F1E5938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3DD91D97-388D-3082-F067-7C4491DC00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747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FA66AE8A-1AAA-CEE8-70A9-CE14BF451613}"/>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38DF3FB4-2775-BEEF-254F-2054155ED5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9B5A9C0A-863F-0326-9D14-CC382E7EC4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784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244A4258-C14E-AA41-36A0-A07088F7A278}"/>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781FA471-647E-424C-6ABF-292C6B6A5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03C32B96-6550-F1D8-72B3-AEFE9F7D8D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21913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AA564D6B-A8D6-CE8B-8714-9860DCE2F13D}"/>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5DFD0F4F-2963-75E8-C1A1-D04B314E8E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864C2E07-DB1E-5FCE-2335-070709E703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324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07628727-8458-5FE9-2A38-D37E35DC8A93}"/>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9BC80E35-3B2C-D958-1BF5-8D0DDBAB2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C6CE6908-BE50-5977-AB1A-2BE6399C4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159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65DC2A54-2FC4-FA2B-A956-CA3E992E1465}"/>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395E10E0-1D63-1DFE-824B-A53CC13913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FF0D46C-68AC-596F-6E73-74FC819375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3020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5F73E3C5-7385-4E42-16CF-A1BD26112B39}"/>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8C4DDF52-7D44-6045-10FC-467D577A85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71A16E8A-A751-2CB0-1462-3DB840A134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8399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701D4319-4A0E-43C0-B8A3-6368DD02DF3F}"/>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AC9540AC-C789-80D6-0259-1099023E25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96177F9-623E-2E30-9ADB-E0CC47CA0D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73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3B34558D-03E3-670C-D534-1A0B146B170C}"/>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D779CA3C-5556-B05B-33CA-44994415E7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56A98E1E-2F7C-26AD-48A1-EB943AED52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078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11B24C2A-561E-DD5A-9BD5-186D1B4450D0}"/>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954EBDFD-65AC-A085-03F3-87FFE21709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7F37BC4-A1B8-11C9-D3CA-4103EBEC4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1251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a:extLst>
            <a:ext uri="{FF2B5EF4-FFF2-40B4-BE49-F238E27FC236}">
              <a16:creationId xmlns:a16="http://schemas.microsoft.com/office/drawing/2014/main" id="{FADD6DAD-AB2D-7E47-EC00-9CF9CBA27481}"/>
            </a:ext>
          </a:extLst>
        </p:cNvPr>
        <p:cNvGrpSpPr/>
        <p:nvPr/>
      </p:nvGrpSpPr>
      <p:grpSpPr>
        <a:xfrm>
          <a:off x="0" y="0"/>
          <a:ext cx="0" cy="0"/>
          <a:chOff x="0" y="0"/>
          <a:chExt cx="0" cy="0"/>
        </a:xfrm>
      </p:grpSpPr>
      <p:sp>
        <p:nvSpPr>
          <p:cNvPr id="1464" name="Google Shape;1464;g24e5c2c9e45_0_138:notes">
            <a:extLst>
              <a:ext uri="{FF2B5EF4-FFF2-40B4-BE49-F238E27FC236}">
                <a16:creationId xmlns:a16="http://schemas.microsoft.com/office/drawing/2014/main" id="{D1E73D01-26AC-3641-BEAD-E2205A85D8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a:extLst>
              <a:ext uri="{FF2B5EF4-FFF2-40B4-BE49-F238E27FC236}">
                <a16:creationId xmlns:a16="http://schemas.microsoft.com/office/drawing/2014/main" id="{141155B0-7E5E-8739-9814-94E49C0AAA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6959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6" r:id="rId4"/>
    <p:sldLayoutId id="2147483677"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نویسی پیشرفته</a:t>
            </a:r>
            <a:br>
              <a:rPr lang="fa-IR" dirty="0">
                <a:solidFill>
                  <a:srgbClr val="C39113"/>
                </a:solidFill>
                <a:cs typeface="B Roya" panose="00000400000000000000" pitchFamily="2" charset="-78"/>
              </a:rPr>
            </a:br>
            <a:r>
              <a:rPr lang="fa-IR" sz="2000" dirty="0">
                <a:solidFill>
                  <a:srgbClr val="C39113"/>
                </a:solidFill>
                <a:cs typeface="B Roya" panose="00000400000000000000" pitchFamily="2" charset="-78"/>
              </a:rPr>
              <a:t>دستورکار پنجم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sp>
            <p:nvSpPr>
              <p:cNvPr id="1452" name="Google Shape;1452;p35"/>
              <p:cNvSpPr/>
              <p:nvPr/>
            </p:nvSpPr>
            <p:spPr>
              <a:xfrm>
                <a:off x="8406495" y="1123973"/>
                <a:ext cx="252599" cy="252599"/>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Cambria" panose="02040503050406030204" pitchFamily="18" charset="0"/>
                <a:ea typeface="Cambria" panose="02040503050406030204" pitchFamily="18" charset="0"/>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Cambria" panose="02040503050406030204" pitchFamily="18" charset="0"/>
            </a:endParaRPr>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 شدن با انواع مدل حافظه در جاوا</a:t>
            </a: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داده های اولیه و غیر اولیه</a:t>
            </a: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تفاوت </a:t>
            </a:r>
            <a:r>
              <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rPr>
              <a:t>identity</a:t>
            </a:r>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 و </a:t>
            </a:r>
            <a:r>
              <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rPr>
              <a:t>equality</a:t>
            </a: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کلاس های </a:t>
            </a:r>
            <a:r>
              <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rPr>
              <a:t>wrapper</a:t>
            </a:r>
            <a:endPar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a:p>
            <a:pPr algn="ctr" rtl="1"/>
            <a:r>
              <a:rPr lang="fa-IR" sz="1800" dirty="0">
                <a:solidFill>
                  <a:schemeClr val="bg1"/>
                </a:solidFill>
                <a:latin typeface="Cambria" panose="02040503050406030204" pitchFamily="18" charset="0"/>
                <a:ea typeface="Cambria" panose="02040503050406030204" pitchFamily="18" charset="0"/>
                <a:cs typeface="B Zar" panose="00000400000000000000" pitchFamily="2" charset="-78"/>
              </a:rPr>
              <a:t>آشنایی با فرآیند تست و دیباگ پروژه</a:t>
            </a:r>
            <a:endParaRPr lang="en-US" sz="1800" dirty="0">
              <a:solidFill>
                <a:schemeClr val="bg1"/>
              </a:solidFill>
              <a:latin typeface="Cambria" panose="02040503050406030204" pitchFamily="18" charset="0"/>
              <a:ea typeface="Cambria" panose="02040503050406030204" pitchFamily="18" charset="0"/>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CA0D4351-C178-64D6-D8C0-20701B6724C2}"/>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7266DB23-4321-932C-668B-50585E2097D5}"/>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تمرین</a:t>
            </a:r>
            <a:endParaRPr lang="en-US" sz="2800" dirty="0">
              <a:solidFill>
                <a:srgbClr val="C39113"/>
              </a:solidFill>
              <a:latin typeface="Gill sans mt" panose="020B0502020104020203" pitchFamily="34" charset="0"/>
              <a:cs typeface="B Roya" panose="00000400000000000000" pitchFamily="2" charset="-78"/>
            </a:endParaRPr>
          </a:p>
        </p:txBody>
      </p:sp>
      <p:sp>
        <p:nvSpPr>
          <p:cNvPr id="7" name="Rectangle 6">
            <a:extLst>
              <a:ext uri="{FF2B5EF4-FFF2-40B4-BE49-F238E27FC236}">
                <a16:creationId xmlns:a16="http://schemas.microsoft.com/office/drawing/2014/main" id="{19BCBA1A-75E9-AB2E-0B72-793C799D498B}"/>
              </a:ext>
            </a:extLst>
          </p:cNvPr>
          <p:cNvSpPr>
            <a:spLocks noChangeArrowheads="1"/>
          </p:cNvSpPr>
          <p:nvPr/>
        </p:nvSpPr>
        <p:spPr bwMode="auto">
          <a:xfrm>
            <a:off x="992459" y="1475296"/>
            <a:ext cx="7159082" cy="219290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a:ln>
                  <a:noFill/>
                </a:ln>
                <a:solidFill>
                  <a:srgbClr val="CF8E6D"/>
                </a:solidFill>
                <a:effectLst/>
                <a:latin typeface="JetBrains Mono" charset="0"/>
                <a:cs typeface="JetBrains Mono" charset="0"/>
              </a:rPr>
              <a:t>public class </a:t>
            </a:r>
            <a:r>
              <a:rPr kumimoji="0" lang="en-US" altLang="en-US" sz="1050" b="0" i="0" u="none" strike="noStrike" cap="none" normalizeH="0" baseline="0">
                <a:ln>
                  <a:noFill/>
                </a:ln>
                <a:solidFill>
                  <a:srgbClr val="BCBEC4"/>
                </a:solidFill>
                <a:effectLst/>
                <a:latin typeface="JetBrains Mono" charset="0"/>
                <a:cs typeface="JetBrains Mono" charset="0"/>
              </a:rPr>
              <a:t>Main {</a:t>
            </a:r>
            <a:br>
              <a:rPr kumimoji="0" lang="en-US" altLang="en-US" sz="1050" b="0" i="0" u="none" strike="noStrike" cap="none" normalizeH="0" baseline="0">
                <a:ln>
                  <a:noFill/>
                </a:ln>
                <a:solidFill>
                  <a:srgbClr val="BCBEC4"/>
                </a:solidFill>
                <a:effectLst/>
                <a:latin typeface="JetBrains Mono" charset="0"/>
                <a:cs typeface="JetBrains Mono" charset="0"/>
              </a:rPr>
            </a:b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a:t>
            </a:r>
            <a:r>
              <a:rPr kumimoji="0" lang="en-US" altLang="en-US" sz="1050" b="0" i="0" u="none" strike="noStrike" cap="none" normalizeH="0" baseline="0">
                <a:ln>
                  <a:noFill/>
                </a:ln>
                <a:solidFill>
                  <a:srgbClr val="CF8E6D"/>
                </a:solidFill>
                <a:effectLst/>
                <a:latin typeface="JetBrains Mono" charset="0"/>
                <a:cs typeface="JetBrains Mono" charset="0"/>
              </a:rPr>
              <a:t>public static void </a:t>
            </a:r>
            <a:r>
              <a:rPr kumimoji="0" lang="en-US" altLang="en-US" sz="1050" b="0" i="0" u="none" strike="noStrike" cap="none" normalizeH="0" baseline="0">
                <a:ln>
                  <a:noFill/>
                </a:ln>
                <a:solidFill>
                  <a:srgbClr val="56A8F5"/>
                </a:solidFill>
                <a:effectLst/>
                <a:latin typeface="JetBrains Mono" charset="0"/>
                <a:cs typeface="JetBrains Mono" charset="0"/>
              </a:rPr>
              <a:t>main</a:t>
            </a:r>
            <a:r>
              <a:rPr kumimoji="0" lang="en-US" altLang="en-US" sz="1050" b="0" i="0" u="none" strike="noStrike" cap="none" normalizeH="0" baseline="0">
                <a:ln>
                  <a:noFill/>
                </a:ln>
                <a:solidFill>
                  <a:srgbClr val="BCBEC4"/>
                </a:solidFill>
                <a:effectLst/>
                <a:latin typeface="JetBrains Mono" charset="0"/>
                <a:cs typeface="JetBrains Mono" charset="0"/>
              </a:rPr>
              <a:t>(String[] args) {</a:t>
            </a: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Point p1 = </a:t>
            </a:r>
            <a:r>
              <a:rPr kumimoji="0" lang="en-US" altLang="en-US" sz="1050" b="0" i="0" u="none" strike="noStrike" cap="none" normalizeH="0" baseline="0">
                <a:ln>
                  <a:noFill/>
                </a:ln>
                <a:solidFill>
                  <a:srgbClr val="CF8E6D"/>
                </a:solidFill>
                <a:effectLst/>
                <a:latin typeface="JetBrains Mono" charset="0"/>
                <a:cs typeface="JetBrains Mono" charset="0"/>
              </a:rPr>
              <a:t>new </a:t>
            </a:r>
            <a:r>
              <a:rPr kumimoji="0" lang="en-US" altLang="en-US" sz="1050" b="0" i="0" u="none" strike="noStrike" cap="none" normalizeH="0" baseline="0">
                <a:ln>
                  <a:noFill/>
                </a:ln>
                <a:solidFill>
                  <a:srgbClr val="BCBEC4"/>
                </a:solidFill>
                <a:effectLst/>
                <a:latin typeface="JetBrains Mono" charset="0"/>
                <a:cs typeface="JetBrains Mono" charset="0"/>
              </a:rPr>
              <a:t>Point(</a:t>
            </a:r>
            <a:r>
              <a:rPr kumimoji="0" lang="en-US" altLang="en-US" sz="1050" b="0" i="0" u="none" strike="noStrike" cap="none" normalizeH="0" baseline="0">
                <a:ln>
                  <a:noFill/>
                </a:ln>
                <a:solidFill>
                  <a:srgbClr val="2AACB8"/>
                </a:solidFill>
                <a:effectLst/>
                <a:latin typeface="JetBrains Mono" charset="0"/>
                <a:cs typeface="JetBrains Mono" charset="0"/>
              </a:rPr>
              <a:t>1</a:t>
            </a:r>
            <a:r>
              <a:rPr kumimoji="0" lang="en-US" altLang="en-US" sz="1050" b="0" i="0" u="none" strike="noStrike" cap="none" normalizeH="0" baseline="0">
                <a:ln>
                  <a:noFill/>
                </a:ln>
                <a:solidFill>
                  <a:srgbClr val="BCBEC4"/>
                </a:solidFill>
                <a:effectLst/>
                <a:latin typeface="JetBrains Mono" charset="0"/>
                <a:cs typeface="JetBrains Mono" charset="0"/>
              </a:rPr>
              <a:t>, </a:t>
            </a:r>
            <a:r>
              <a:rPr kumimoji="0" lang="en-US" altLang="en-US" sz="1050" b="0" i="0" u="none" strike="noStrike" cap="none" normalizeH="0" baseline="0">
                <a:ln>
                  <a:noFill/>
                </a:ln>
                <a:solidFill>
                  <a:srgbClr val="2AACB8"/>
                </a:solidFill>
                <a:effectLst/>
                <a:latin typeface="JetBrains Mono" charset="0"/>
                <a:cs typeface="JetBrains Mono" charset="0"/>
              </a:rPr>
              <a:t>4</a:t>
            </a:r>
            <a:r>
              <a:rPr kumimoji="0" lang="en-US" altLang="en-US" sz="1050" b="0" i="0" u="none" strike="noStrike" cap="none" normalizeH="0" baseline="0">
                <a:ln>
                  <a:noFill/>
                </a:ln>
                <a:solidFill>
                  <a:srgbClr val="BCBEC4"/>
                </a:solidFill>
                <a:effectLst/>
                <a:latin typeface="JetBrains Mono" charset="0"/>
                <a:cs typeface="JetBrains Mono" charset="0"/>
              </a:rPr>
              <a:t>);</a:t>
            </a: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Point p2 = </a:t>
            </a:r>
            <a:r>
              <a:rPr kumimoji="0" lang="en-US" altLang="en-US" sz="1050" b="0" i="0" u="none" strike="noStrike" cap="none" normalizeH="0" baseline="0">
                <a:ln>
                  <a:noFill/>
                </a:ln>
                <a:solidFill>
                  <a:srgbClr val="CF8E6D"/>
                </a:solidFill>
                <a:effectLst/>
                <a:latin typeface="JetBrains Mono" charset="0"/>
                <a:cs typeface="JetBrains Mono" charset="0"/>
              </a:rPr>
              <a:t>new </a:t>
            </a:r>
            <a:r>
              <a:rPr kumimoji="0" lang="en-US" altLang="en-US" sz="1050" b="0" i="0" u="none" strike="noStrike" cap="none" normalizeH="0" baseline="0">
                <a:ln>
                  <a:noFill/>
                </a:ln>
                <a:solidFill>
                  <a:srgbClr val="BCBEC4"/>
                </a:solidFill>
                <a:effectLst/>
                <a:latin typeface="JetBrains Mono" charset="0"/>
                <a:cs typeface="JetBrains Mono" charset="0"/>
              </a:rPr>
              <a:t>Point(</a:t>
            </a:r>
            <a:r>
              <a:rPr kumimoji="0" lang="en-US" altLang="en-US" sz="1050" b="0" i="0" u="none" strike="noStrike" cap="none" normalizeH="0" baseline="0">
                <a:ln>
                  <a:noFill/>
                </a:ln>
                <a:solidFill>
                  <a:srgbClr val="2AACB8"/>
                </a:solidFill>
                <a:effectLst/>
                <a:latin typeface="JetBrains Mono" charset="0"/>
                <a:cs typeface="JetBrains Mono" charset="0"/>
              </a:rPr>
              <a:t>4</a:t>
            </a:r>
            <a:r>
              <a:rPr kumimoji="0" lang="en-US" altLang="en-US" sz="1050" b="0" i="0" u="none" strike="noStrike" cap="none" normalizeH="0" baseline="0">
                <a:ln>
                  <a:noFill/>
                </a:ln>
                <a:solidFill>
                  <a:srgbClr val="BCBEC4"/>
                </a:solidFill>
                <a:effectLst/>
                <a:latin typeface="JetBrains Mono" charset="0"/>
                <a:cs typeface="JetBrains Mono" charset="0"/>
              </a:rPr>
              <a:t>, </a:t>
            </a:r>
            <a:r>
              <a:rPr kumimoji="0" lang="en-US" altLang="en-US" sz="1050" b="0" i="0" u="none" strike="noStrike" cap="none" normalizeH="0" baseline="0">
                <a:ln>
                  <a:noFill/>
                </a:ln>
                <a:solidFill>
                  <a:srgbClr val="2AACB8"/>
                </a:solidFill>
                <a:effectLst/>
                <a:latin typeface="JetBrains Mono" charset="0"/>
                <a:cs typeface="JetBrains Mono" charset="0"/>
              </a:rPr>
              <a:t>4</a:t>
            </a:r>
            <a:r>
              <a:rPr kumimoji="0" lang="en-US" altLang="en-US" sz="1050" b="0" i="0" u="none" strike="noStrike" cap="none" normalizeH="0" baseline="0">
                <a:ln>
                  <a:noFill/>
                </a:ln>
                <a:solidFill>
                  <a:srgbClr val="BCBEC4"/>
                </a:solidFill>
                <a:effectLst/>
                <a:latin typeface="JetBrains Mono" charset="0"/>
                <a:cs typeface="JetBrains Mono" charset="0"/>
              </a:rPr>
              <a:t>);</a:t>
            </a:r>
            <a:br>
              <a:rPr kumimoji="0" lang="en-US" altLang="en-US" sz="1050" b="0" i="0" u="none" strike="noStrike" cap="none" normalizeH="0" baseline="0">
                <a:ln>
                  <a:noFill/>
                </a:ln>
                <a:solidFill>
                  <a:srgbClr val="BCBEC4"/>
                </a:solidFill>
                <a:effectLst/>
                <a:latin typeface="JetBrains Mono" charset="0"/>
                <a:cs typeface="JetBrains Mono" charset="0"/>
              </a:rPr>
            </a:b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Triangle t = </a:t>
            </a:r>
            <a:r>
              <a:rPr kumimoji="0" lang="en-US" altLang="en-US" sz="1050" b="0" i="0" u="none" strike="noStrike" cap="none" normalizeH="0" baseline="0">
                <a:ln>
                  <a:noFill/>
                </a:ln>
                <a:solidFill>
                  <a:srgbClr val="CF8E6D"/>
                </a:solidFill>
                <a:effectLst/>
                <a:latin typeface="JetBrains Mono" charset="0"/>
                <a:cs typeface="JetBrains Mono" charset="0"/>
              </a:rPr>
              <a:t>new </a:t>
            </a:r>
            <a:r>
              <a:rPr kumimoji="0" lang="en-US" altLang="en-US" sz="1050" b="0" i="0" u="none" strike="noStrike" cap="none" normalizeH="0" baseline="0">
                <a:ln>
                  <a:noFill/>
                </a:ln>
                <a:solidFill>
                  <a:srgbClr val="BCBEC4"/>
                </a:solidFill>
                <a:effectLst/>
                <a:latin typeface="JetBrains Mono" charset="0"/>
                <a:cs typeface="JetBrains Mono" charset="0"/>
              </a:rPr>
              <a:t>Triangle(p1, p2, </a:t>
            </a:r>
            <a:r>
              <a:rPr kumimoji="0" lang="en-US" altLang="en-US" sz="1050" b="0" i="0" u="none" strike="noStrike" cap="none" normalizeH="0" baseline="0">
                <a:ln>
                  <a:noFill/>
                </a:ln>
                <a:solidFill>
                  <a:srgbClr val="CF8E6D"/>
                </a:solidFill>
                <a:effectLst/>
                <a:latin typeface="JetBrains Mono" charset="0"/>
                <a:cs typeface="JetBrains Mono" charset="0"/>
              </a:rPr>
              <a:t>new </a:t>
            </a:r>
            <a:r>
              <a:rPr kumimoji="0" lang="en-US" altLang="en-US" sz="1050" b="0" i="0" u="none" strike="noStrike" cap="none" normalizeH="0" baseline="0">
                <a:ln>
                  <a:noFill/>
                </a:ln>
                <a:solidFill>
                  <a:srgbClr val="BCBEC4"/>
                </a:solidFill>
                <a:effectLst/>
                <a:latin typeface="JetBrains Mono" charset="0"/>
                <a:cs typeface="JetBrains Mono" charset="0"/>
              </a:rPr>
              <a:t>Point(</a:t>
            </a:r>
            <a:r>
              <a:rPr kumimoji="0" lang="en-US" altLang="en-US" sz="1050" b="0" i="0" u="none" strike="noStrike" cap="none" normalizeH="0" baseline="0">
                <a:ln>
                  <a:noFill/>
                </a:ln>
                <a:solidFill>
                  <a:srgbClr val="2AACB8"/>
                </a:solidFill>
                <a:effectLst/>
                <a:latin typeface="JetBrains Mono" charset="0"/>
                <a:cs typeface="JetBrains Mono" charset="0"/>
              </a:rPr>
              <a:t>1</a:t>
            </a:r>
            <a:r>
              <a:rPr kumimoji="0" lang="en-US" altLang="en-US" sz="1050" b="0" i="0" u="none" strike="noStrike" cap="none" normalizeH="0" baseline="0">
                <a:ln>
                  <a:noFill/>
                </a:ln>
                <a:solidFill>
                  <a:srgbClr val="BCBEC4"/>
                </a:solidFill>
                <a:effectLst/>
                <a:latin typeface="JetBrains Mono" charset="0"/>
                <a:cs typeface="JetBrains Mono" charset="0"/>
              </a:rPr>
              <a:t>, </a:t>
            </a:r>
            <a:r>
              <a:rPr kumimoji="0" lang="en-US" altLang="en-US" sz="1050" b="0" i="0" u="none" strike="noStrike" cap="none" normalizeH="0" baseline="0">
                <a:ln>
                  <a:noFill/>
                </a:ln>
                <a:solidFill>
                  <a:srgbClr val="2AACB8"/>
                </a:solidFill>
                <a:effectLst/>
                <a:latin typeface="JetBrains Mono" charset="0"/>
                <a:cs typeface="JetBrains Mono" charset="0"/>
              </a:rPr>
              <a:t>8</a:t>
            </a:r>
            <a:r>
              <a:rPr kumimoji="0" lang="en-US" altLang="en-US" sz="1050" b="0" i="0" u="none" strike="noStrike" cap="none" normalizeH="0" baseline="0">
                <a:ln>
                  <a:noFill/>
                </a:ln>
                <a:solidFill>
                  <a:srgbClr val="BCBEC4"/>
                </a:solidFill>
                <a:effectLst/>
                <a:latin typeface="JetBrains Mono" charset="0"/>
                <a:cs typeface="JetBrains Mono" charset="0"/>
              </a:rPr>
              <a:t>));</a:t>
            </a:r>
            <a:br>
              <a:rPr kumimoji="0" lang="en-US" altLang="en-US" sz="1050" b="0" i="0" u="none" strike="noStrike" cap="none" normalizeH="0" baseline="0">
                <a:ln>
                  <a:noFill/>
                </a:ln>
                <a:solidFill>
                  <a:srgbClr val="BCBEC4"/>
                </a:solidFill>
                <a:effectLst/>
                <a:latin typeface="JetBrains Mono" charset="0"/>
                <a:cs typeface="JetBrains Mono" charset="0"/>
              </a:rPr>
            </a:b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a:t>
            </a:r>
            <a:r>
              <a:rPr kumimoji="0" lang="en-US" altLang="en-US" sz="1050" b="0" i="0" u="none" strike="noStrike" cap="none" normalizeH="0" baseline="0">
                <a:ln>
                  <a:noFill/>
                </a:ln>
                <a:solidFill>
                  <a:srgbClr val="CF8E6D"/>
                </a:solidFill>
                <a:effectLst/>
                <a:latin typeface="JetBrains Mono" charset="0"/>
                <a:cs typeface="JetBrains Mono" charset="0"/>
              </a:rPr>
              <a:t>double </a:t>
            </a:r>
            <a:r>
              <a:rPr kumimoji="0" lang="en-US" altLang="en-US" sz="1050" b="0" i="0" u="none" strike="noStrike" cap="none" normalizeH="0" baseline="0">
                <a:ln>
                  <a:noFill/>
                </a:ln>
                <a:solidFill>
                  <a:srgbClr val="BCBEC4"/>
                </a:solidFill>
                <a:effectLst/>
                <a:latin typeface="JetBrains Mono" charset="0"/>
                <a:cs typeface="JetBrains Mono" charset="0"/>
              </a:rPr>
              <a:t>area = t.getArea();</a:t>
            </a: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System.</a:t>
            </a:r>
            <a:r>
              <a:rPr kumimoji="0" lang="en-US" altLang="en-US" sz="1050" b="0" i="1" u="none" strike="noStrike" cap="none" normalizeH="0" baseline="0">
                <a:ln>
                  <a:noFill/>
                </a:ln>
                <a:solidFill>
                  <a:srgbClr val="C77DBB"/>
                </a:solidFill>
                <a:effectLst/>
                <a:latin typeface="JetBrains Mono" charset="0"/>
                <a:cs typeface="JetBrains Mono" charset="0"/>
              </a:rPr>
              <a:t>out</a:t>
            </a:r>
            <a:r>
              <a:rPr kumimoji="0" lang="en-US" altLang="en-US" sz="1050" b="0" i="0" u="none" strike="noStrike" cap="none" normalizeH="0" baseline="0">
                <a:ln>
                  <a:noFill/>
                </a:ln>
                <a:solidFill>
                  <a:srgbClr val="BCBEC4"/>
                </a:solidFill>
                <a:effectLst/>
                <a:latin typeface="JetBrains Mono" charset="0"/>
                <a:cs typeface="JetBrains Mono" charset="0"/>
              </a:rPr>
              <a:t>.println(area);</a:t>
            </a: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    }</a:t>
            </a:r>
            <a:br>
              <a:rPr kumimoji="0" lang="en-US" altLang="en-US" sz="1050" b="0" i="0" u="none" strike="noStrike" cap="none" normalizeH="0" baseline="0">
                <a:ln>
                  <a:noFill/>
                </a:ln>
                <a:solidFill>
                  <a:srgbClr val="BCBEC4"/>
                </a:solidFill>
                <a:effectLst/>
                <a:latin typeface="JetBrains Mono" charset="0"/>
                <a:cs typeface="JetBrains Mono" charset="0"/>
              </a:rPr>
            </a:br>
            <a:br>
              <a:rPr kumimoji="0" lang="en-US" altLang="en-US" sz="1050" b="0" i="0" u="none" strike="noStrike" cap="none" normalizeH="0" baseline="0">
                <a:ln>
                  <a:noFill/>
                </a:ln>
                <a:solidFill>
                  <a:srgbClr val="BCBEC4"/>
                </a:solidFill>
                <a:effectLst/>
                <a:latin typeface="JetBrains Mono" charset="0"/>
                <a:cs typeface="JetBrains Mono" charset="0"/>
              </a:rPr>
            </a:br>
            <a:r>
              <a:rPr kumimoji="0" lang="en-US" altLang="en-US" sz="1050" b="0" i="0" u="none" strike="noStrike" cap="none" normalizeH="0" baseline="0">
                <a:ln>
                  <a:noFill/>
                </a:ln>
                <a:solidFill>
                  <a:srgbClr val="BCBEC4"/>
                </a:solidFill>
                <a:effectLst/>
                <a:latin typeface="JetBrains Mono" charset="0"/>
                <a:cs typeface="JetBrains Mono" charset="0"/>
              </a:rPr>
              <a:t>}</a:t>
            </a: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8059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429064A5-C229-3C5B-000E-036145C1AA96}"/>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AD108DA0-0C59-E675-A573-A51866BBE434}"/>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تمرین</a:t>
            </a:r>
            <a:endParaRPr lang="en-US" sz="2800" dirty="0">
              <a:solidFill>
                <a:srgbClr val="C39113"/>
              </a:solidFill>
              <a:latin typeface="Gill sans mt" panose="020B0502020104020203" pitchFamily="34" charset="0"/>
              <a:cs typeface="B Roya" panose="00000400000000000000" pitchFamily="2" charset="-78"/>
            </a:endParaRPr>
          </a:p>
        </p:txBody>
      </p:sp>
      <p:sp>
        <p:nvSpPr>
          <p:cNvPr id="2" name="TextBox 1">
            <a:extLst>
              <a:ext uri="{FF2B5EF4-FFF2-40B4-BE49-F238E27FC236}">
                <a16:creationId xmlns:a16="http://schemas.microsoft.com/office/drawing/2014/main" id="{5BB3FF23-9749-B53A-EDB7-66A081D946B0}"/>
              </a:ext>
            </a:extLst>
          </p:cNvPr>
          <p:cNvSpPr txBox="1"/>
          <p:nvPr/>
        </p:nvSpPr>
        <p:spPr>
          <a:xfrm>
            <a:off x="720000" y="1146966"/>
            <a:ext cx="7704000" cy="2246769"/>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a:cs typeface="B Nazanin" panose="00000400000000000000" pitchFamily="2" charset="-78"/>
              </a:rPr>
              <a:t>در زمان اجرای این برنامه، سه شئ از نوع </a:t>
            </a:r>
            <a:r>
              <a:rPr lang="en-US" sz="2000" dirty="0">
                <a:latin typeface="Gill sans mt" panose="020B0502020104020203" pitchFamily="34" charset="0"/>
                <a:cs typeface="B Nazanin" panose="00000400000000000000" pitchFamily="2" charset="-78"/>
              </a:rPr>
              <a:t>Point</a:t>
            </a:r>
            <a:r>
              <a:rPr lang="fa-IR" sz="2000" dirty="0">
                <a:cs typeface="B Nazanin" panose="00000400000000000000" pitchFamily="2" charset="-78"/>
              </a:rPr>
              <a:t> ساخته می‌شود که در </a:t>
            </a:r>
            <a:r>
              <a:rPr lang="en-US" sz="2000" dirty="0">
                <a:latin typeface="Gill sans mt" panose="020B0502020104020203" pitchFamily="34" charset="0"/>
                <a:cs typeface="B Nazanin" panose="00000400000000000000" pitchFamily="2" charset="-78"/>
              </a:rPr>
              <a:t>Heap</a:t>
            </a:r>
            <a:r>
              <a:rPr lang="fa-IR" sz="2000" dirty="0">
                <a:cs typeface="B Nazanin" panose="00000400000000000000" pitchFamily="2" charset="-78"/>
              </a:rPr>
              <a:t> به همراه شئ از نوع </a:t>
            </a:r>
            <a:r>
              <a:rPr lang="en-US" sz="2000" dirty="0">
                <a:latin typeface="Gill sans mt" panose="020B0502020104020203" pitchFamily="34" charset="0"/>
                <a:cs typeface="B Nazanin" panose="00000400000000000000" pitchFamily="2" charset="-78"/>
              </a:rPr>
              <a:t>Triangle</a:t>
            </a:r>
            <a:r>
              <a:rPr lang="fa-IR" sz="2000" dirty="0">
                <a:cs typeface="B Nazanin" panose="00000400000000000000" pitchFamily="2" charset="-78"/>
              </a:rPr>
              <a:t> قرار دارند.</a:t>
            </a:r>
          </a:p>
          <a:p>
            <a:pPr marL="342900" indent="-342900" algn="r" rtl="1">
              <a:buFont typeface="Arial" panose="020B0604020202020204" pitchFamily="34" charset="0"/>
              <a:buChar char="•"/>
            </a:pPr>
            <a:endParaRPr lang="fa-IR"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در زمان اجرای برنامه، متود های </a:t>
            </a:r>
            <a:r>
              <a:rPr lang="en-US" sz="2000" dirty="0">
                <a:latin typeface="Gill sans mt" panose="020B0502020104020203" pitchFamily="34" charset="0"/>
                <a:cs typeface="B Nazanin" panose="00000400000000000000" pitchFamily="2" charset="-78"/>
              </a:rPr>
              <a:t>main</a:t>
            </a:r>
            <a:r>
              <a:rPr lang="fa-IR"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constructor</a:t>
            </a:r>
            <a:r>
              <a:rPr lang="fa-IR" sz="2000" dirty="0">
                <a:cs typeface="B Nazanin" panose="00000400000000000000" pitchFamily="2" charset="-78"/>
              </a:rPr>
              <a:t> های اشیاء، </a:t>
            </a:r>
            <a:r>
              <a:rPr lang="en-US" sz="2000" dirty="0" err="1">
                <a:latin typeface="Gill sans mt" panose="020B0502020104020203" pitchFamily="34" charset="0"/>
                <a:cs typeface="B Nazanin" panose="00000400000000000000" pitchFamily="2" charset="-78"/>
              </a:rPr>
              <a:t>getArea</a:t>
            </a:r>
            <a:r>
              <a:rPr lang="en-US" sz="2000" dirty="0">
                <a:latin typeface="Gill sans mt" panose="020B0502020104020203" pitchFamily="34" charset="0"/>
                <a:cs typeface="B Nazanin" panose="00000400000000000000" pitchFamily="2" charset="-78"/>
              </a:rPr>
              <a:t>()</a:t>
            </a:r>
            <a:r>
              <a:rPr lang="fa-IR" sz="2000" dirty="0">
                <a:cs typeface="B Nazanin" panose="00000400000000000000" pitchFamily="2" charset="-78"/>
              </a:rPr>
              <a:t> و </a:t>
            </a:r>
            <a:r>
              <a:rPr lang="en-US" sz="2000" dirty="0" err="1">
                <a:latin typeface="Gill sans mt" panose="020B0502020104020203" pitchFamily="34" charset="0"/>
                <a:cs typeface="B Nazanin" panose="00000400000000000000" pitchFamily="2" charset="-78"/>
              </a:rPr>
              <a:t>System.out.println</a:t>
            </a:r>
            <a:r>
              <a:rPr lang="en-US" sz="2000" dirty="0">
                <a:latin typeface="Gill sans mt" panose="020B0502020104020203" pitchFamily="34" charset="0"/>
                <a:cs typeface="B Nazanin" panose="00000400000000000000" pitchFamily="2" charset="-78"/>
              </a:rPr>
              <a:t>()</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به همراه متغیر های محلی خود در </a:t>
            </a:r>
            <a:r>
              <a:rPr lang="en-US" sz="2000" dirty="0">
                <a:latin typeface="Gill sans mt" panose="020B0502020104020203" pitchFamily="34" charset="0"/>
                <a:cs typeface="B Nazanin" panose="00000400000000000000" pitchFamily="2" charset="-78"/>
              </a:rPr>
              <a:t>Stack</a:t>
            </a:r>
            <a:r>
              <a:rPr lang="fa-IR" sz="2000" dirty="0">
                <a:cs typeface="B Nazanin" panose="00000400000000000000" pitchFamily="2" charset="-78"/>
              </a:rPr>
              <a:t> قرار می‌گیرند و پس از اجرای هرکدام از آنها، از </a:t>
            </a:r>
            <a:r>
              <a:rPr lang="en-US" sz="2000" dirty="0">
                <a:latin typeface="Gill Sans MT" panose="020B0502020104020203" pitchFamily="34" charset="0"/>
                <a:cs typeface="B Nazanin" panose="00000400000000000000" pitchFamily="2" charset="-78"/>
              </a:rPr>
              <a:t>Stack</a:t>
            </a:r>
            <a:r>
              <a:rPr lang="fa-IR" sz="2000" dirty="0">
                <a:cs typeface="B Nazanin" panose="00000400000000000000" pitchFamily="2" charset="-78"/>
              </a:rPr>
              <a:t> خارج می‌شوند. در نتیجه پس از اجرای آخرین خط متود </a:t>
            </a:r>
            <a:r>
              <a:rPr lang="en-US" sz="2000" dirty="0">
                <a:latin typeface="Gill Sans MT" panose="020B0502020104020203" pitchFamily="34" charset="0"/>
                <a:cs typeface="B Nazanin" panose="00000400000000000000" pitchFamily="2" charset="-78"/>
              </a:rPr>
              <a:t>main</a:t>
            </a:r>
            <a:r>
              <a:rPr lang="fa-IR"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Stack</a:t>
            </a:r>
            <a:r>
              <a:rPr lang="fa-IR" sz="2000" dirty="0">
                <a:cs typeface="B Nazanin" panose="00000400000000000000" pitchFamily="2" charset="-78"/>
              </a:rPr>
              <a:t> خالی شده و برنامه پایان می‌یابد.</a:t>
            </a:r>
            <a:endParaRPr lang="en-US" sz="2000" dirty="0">
              <a:cs typeface="B Nazanin" panose="00000400000000000000" pitchFamily="2" charset="-78"/>
            </a:endParaRPr>
          </a:p>
        </p:txBody>
      </p:sp>
    </p:spTree>
    <p:extLst>
      <p:ext uri="{BB962C8B-B14F-4D97-AF65-F5344CB8AC3E}">
        <p14:creationId xmlns:p14="http://schemas.microsoft.com/office/powerpoint/2010/main" val="2563641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A71B7825-A6D7-84AE-4D37-588C8D5C26F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E322618-5C29-8A92-4C6C-7E296C055447}"/>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4163498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E4D646D9-6B90-F3CC-BE62-4DE039527F23}"/>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D05E3F12-21ED-5A46-9C92-949E20202306}"/>
              </a:ext>
            </a:extLst>
          </p:cNvPr>
          <p:cNvSpPr>
            <a:spLocks noGrp="1"/>
          </p:cNvSpPr>
          <p:nvPr>
            <p:ph type="title"/>
          </p:nvPr>
        </p:nvSpPr>
        <p:spPr/>
        <p:txBody>
          <a:bodyPr/>
          <a:lstStyle/>
          <a:p>
            <a:pPr algn="r" rtl="1"/>
            <a:r>
              <a:rPr lang="en-US" sz="2800" dirty="0">
                <a:solidFill>
                  <a:srgbClr val="C39113"/>
                </a:solidFill>
                <a:latin typeface="Gill sans mt" panose="020B0502020104020203" pitchFamily="34" charset="0"/>
                <a:cs typeface="B Roya" panose="00000400000000000000" pitchFamily="2" charset="-78"/>
              </a:rPr>
              <a:t>Identity vs. Equality</a:t>
            </a:r>
          </a:p>
        </p:txBody>
      </p:sp>
      <p:sp>
        <p:nvSpPr>
          <p:cNvPr id="2" name="TextBox 1">
            <a:extLst>
              <a:ext uri="{FF2B5EF4-FFF2-40B4-BE49-F238E27FC236}">
                <a16:creationId xmlns:a16="http://schemas.microsoft.com/office/drawing/2014/main" id="{FB26EED3-01AB-A2D5-4BDE-295B6334C9C1}"/>
              </a:ext>
            </a:extLst>
          </p:cNvPr>
          <p:cNvSpPr txBox="1"/>
          <p:nvPr/>
        </p:nvSpPr>
        <p:spPr>
          <a:xfrm>
            <a:off x="720000" y="1146966"/>
            <a:ext cx="7704000" cy="3596369"/>
          </a:xfrm>
          <a:prstGeom prst="rect">
            <a:avLst/>
          </a:prstGeom>
          <a:noFill/>
        </p:spPr>
        <p:txBody>
          <a:bodyPr wrap="square" rtlCol="0">
            <a:spAutoFit/>
          </a:bodyPr>
          <a:lstStyle/>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همان‌طور که می‌دانید در جاوا برای مشخص کردن برابری دو </a:t>
            </a:r>
            <a:r>
              <a:rPr lang="ar-SA" sz="1800" u="sng" dirty="0">
                <a:effectLst/>
                <a:latin typeface="Arial" panose="020B0604020202020204" pitchFamily="34" charset="0"/>
                <a:ea typeface="Arial" panose="020B0604020202020204" pitchFamily="34" charset="0"/>
                <a:cs typeface="B Nazanin" panose="00000400000000000000" pitchFamily="2" charset="-78"/>
              </a:rPr>
              <a:t>رشته</a:t>
            </a:r>
            <a:r>
              <a:rPr lang="ar-SA" sz="1800" dirty="0">
                <a:effectLst/>
                <a:latin typeface="Arial" panose="020B0604020202020204" pitchFamily="34" charset="0"/>
                <a:ea typeface="Arial" panose="020B0604020202020204" pitchFamily="34" charset="0"/>
                <a:cs typeface="B Nazanin" panose="00000400000000000000" pitchFamily="2" charset="-78"/>
              </a:rPr>
              <a:t>، از متد </a:t>
            </a:r>
            <a:r>
              <a:rPr lang="en-US" sz="1800" dirty="0">
                <a:effectLst/>
                <a:latin typeface="Cambria" panose="02040503050406030204" pitchFamily="18" charset="0"/>
                <a:ea typeface="Arial" panose="020B0604020202020204" pitchFamily="34" charset="0"/>
                <a:cs typeface="B Nazanin" panose="00000400000000000000" pitchFamily="2" charset="-78"/>
              </a:rPr>
              <a:t>equals</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استفاده می‌کنیم و استفاده از عملگر </a:t>
            </a:r>
            <a:r>
              <a:rPr lang="en-US" sz="1800" dirty="0">
                <a:effectLst/>
                <a:latin typeface="Cambria" panose="02040503050406030204" pitchFamily="18" charset="0"/>
                <a:ea typeface="Arial" panose="020B0604020202020204" pitchFamily="34" charset="0"/>
                <a:cs typeface="B Nazanin" panose="00000400000000000000" pitchFamily="2" charset="-78"/>
              </a:rPr>
              <a:t>==</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همیشه نتیجه‌ درستی را در بر نخواهد‌ داشت؛ اما هنگام چک کردن برابری دو متغیر از نوع اولیه</a:t>
            </a:r>
            <a:r>
              <a:rPr lang="fa-IR" sz="1800" dirty="0">
                <a:latin typeface="Arial" panose="020B0604020202020204" pitchFamily="34"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استفاده از عملگر </a:t>
            </a:r>
            <a:r>
              <a:rPr lang="en-US" sz="1800" dirty="0">
                <a:effectLst/>
                <a:latin typeface="Cambria" panose="02040503050406030204" pitchFamily="18" charset="0"/>
                <a:ea typeface="Arial" panose="020B0604020202020204" pitchFamily="34" charset="0"/>
                <a:cs typeface="B Nazanin" panose="00000400000000000000" pitchFamily="2" charset="-78"/>
              </a:rPr>
              <a:t>==</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تقریبا همیشه کارساز خواهد بود (برای اعداد اعشاری به دلیل اینکه مقدار تقریبی نگهداری می‌شود، ممکن است برابری با آنچه انتظار داریم متفاوت باشد).</a:t>
            </a:r>
            <a:endParaRPr lang="fa-IR" sz="1800" dirty="0">
              <a:effectLst/>
              <a:latin typeface="Arial" panose="020B0604020202020204" pitchFamily="34" charset="0"/>
              <a:ea typeface="Arial" panose="020B0604020202020204" pitchFamily="34" charset="0"/>
              <a:cs typeface="B Nazanin" panose="00000400000000000000" pitchFamily="2" charset="-78"/>
            </a:endParaRPr>
          </a:p>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علت این موضوع مدل حافظه جاوا و تفاوت در طریقه ذخیره سازی اشیاء و متغیر‌های اولیه در حافظه است. هنگامی که از عملگر </a:t>
            </a:r>
            <a:r>
              <a:rPr lang="en-US" sz="1800" dirty="0">
                <a:effectLst/>
                <a:latin typeface="Cambria" panose="02040503050406030204" pitchFamily="18" charset="0"/>
                <a:ea typeface="Arial" panose="020B0604020202020204" pitchFamily="34" charset="0"/>
                <a:cs typeface="B Nazanin" panose="00000400000000000000" pitchFamily="2" charset="-78"/>
              </a:rPr>
              <a:t>==</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استفاده می‌کنیم، مقداری که در خانه حافظه دو متغیر وجود دارد با هم مقایسه می‌شوند. این مسئله برای متغیرهای اولیه همواره جواب درستی را نتیجه می‌دهد اما همانطور که درباره اشیاء گفتیم، خانه مربوط به متغیر آن‌ها در حافظه تنها شامل آدرس آن شئ در حافظه هیپ است؛ بنابراین هنگام استفاده از </a:t>
            </a:r>
            <a:r>
              <a:rPr lang="en-US" sz="1800" dirty="0">
                <a:effectLst/>
                <a:latin typeface="Cambria" panose="02040503050406030204" pitchFamily="18" charset="0"/>
                <a:ea typeface="Arial" panose="020B0604020202020204" pitchFamily="34" charset="0"/>
                <a:cs typeface="B Nazanin" panose="00000400000000000000" pitchFamily="2" charset="-78"/>
              </a:rPr>
              <a:t>==</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تنها درصورتی مقدار نهایی، </a:t>
            </a:r>
            <a:r>
              <a:rPr lang="en-US" sz="1800" dirty="0">
                <a:effectLst/>
                <a:latin typeface="Cambria" panose="02040503050406030204" pitchFamily="18" charset="0"/>
                <a:ea typeface="Arial" panose="020B0604020202020204" pitchFamily="34" charset="0"/>
                <a:cs typeface="B Nazanin" panose="00000400000000000000" pitchFamily="2" charset="-78"/>
              </a:rPr>
              <a:t>true</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خواهد بود که هر دو متغیر به یک مکان در حافظه اشاره کنند و در واقع هر دو، یک شئ یکسان باشند. برای رفع این مشکل، جاوا استفاده از متد </a:t>
            </a:r>
            <a:r>
              <a:rPr lang="en-US" sz="1800" dirty="0">
                <a:effectLst/>
                <a:latin typeface="Cambria" panose="02040503050406030204" pitchFamily="18" charset="0"/>
                <a:ea typeface="Arial" panose="020B0604020202020204" pitchFamily="34" charset="0"/>
                <a:cs typeface="B Nazanin" panose="00000400000000000000" pitchFamily="2" charset="-78"/>
              </a:rPr>
              <a:t>equals</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را پیشنهاد می‌کند. </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73539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06375F56-23AD-D676-B0F4-AAEE38A85188}"/>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0D0C6E53-F56B-91A4-9CFD-00D9630ED0D8}"/>
              </a:ext>
            </a:extLst>
          </p:cNvPr>
          <p:cNvSpPr>
            <a:spLocks noGrp="1"/>
          </p:cNvSpPr>
          <p:nvPr>
            <p:ph type="title"/>
          </p:nvPr>
        </p:nvSpPr>
        <p:spPr/>
        <p:txBody>
          <a:bodyPr/>
          <a:lstStyle/>
          <a:p>
            <a:pPr algn="r" rtl="1"/>
            <a:r>
              <a:rPr lang="en-US" sz="2800" dirty="0">
                <a:solidFill>
                  <a:srgbClr val="C39113"/>
                </a:solidFill>
                <a:latin typeface="Gill sans mt" panose="020B0502020104020203" pitchFamily="34" charset="0"/>
                <a:cs typeface="B Roya" panose="00000400000000000000" pitchFamily="2" charset="-78"/>
              </a:rPr>
              <a:t>Wrapper Classes</a:t>
            </a:r>
          </a:p>
        </p:txBody>
      </p:sp>
      <p:sp>
        <p:nvSpPr>
          <p:cNvPr id="2" name="TextBox 1">
            <a:extLst>
              <a:ext uri="{FF2B5EF4-FFF2-40B4-BE49-F238E27FC236}">
                <a16:creationId xmlns:a16="http://schemas.microsoft.com/office/drawing/2014/main" id="{64287AF5-F206-AF22-2975-74D772D04E83}"/>
              </a:ext>
            </a:extLst>
          </p:cNvPr>
          <p:cNvSpPr txBox="1"/>
          <p:nvPr/>
        </p:nvSpPr>
        <p:spPr>
          <a:xfrm>
            <a:off x="720000" y="1146966"/>
            <a:ext cx="7704000" cy="1938992"/>
          </a:xfrm>
          <a:prstGeom prst="rect">
            <a:avLst/>
          </a:prstGeom>
          <a:noFill/>
        </p:spPr>
        <p:txBody>
          <a:bodyPr wrap="square" rtlCol="0">
            <a:spAutoFit/>
          </a:bodyPr>
          <a:lstStyle/>
          <a:p>
            <a:pPr algn="just" rtl="1"/>
            <a:r>
              <a:rPr lang="fa-IR" sz="2000" dirty="0">
                <a:cs typeface="B Nazanin" panose="00000400000000000000" pitchFamily="2" charset="-78"/>
              </a:rPr>
              <a:t>این کلاس‌ها تنها شامل یک مقدار اولیه اند، که درواقع می‌توان گفت </a:t>
            </a:r>
            <a:r>
              <a:rPr lang="en-US" sz="2000" dirty="0">
                <a:latin typeface="Gill sans mt" panose="020B0502020104020203" pitchFamily="34" charset="0"/>
                <a:cs typeface="B Nazanin" panose="00000400000000000000" pitchFamily="2" charset="-78"/>
              </a:rPr>
              <a:t>wrapper class</a:t>
            </a:r>
            <a:r>
              <a:rPr lang="fa-IR" sz="2000" dirty="0">
                <a:cs typeface="B Nazanin" panose="00000400000000000000" pitchFamily="2" charset="-78"/>
              </a:rPr>
              <a:t>ها روشی برای ذخیره سازی انواع داده اولیه به صورت شئ هستند.</a:t>
            </a:r>
          </a:p>
          <a:p>
            <a:pPr algn="just" rtl="1"/>
            <a:r>
              <a:rPr lang="fa-IR" sz="2000" dirty="0">
                <a:cs typeface="B Nazanin" panose="00000400000000000000" pitchFamily="2" charset="-78"/>
              </a:rPr>
              <a:t> استفاده از </a:t>
            </a:r>
            <a:r>
              <a:rPr lang="en-US" sz="2000" dirty="0">
                <a:latin typeface="Gill sans mt" panose="020B0502020104020203" pitchFamily="34" charset="0"/>
                <a:cs typeface="B Nazanin" panose="00000400000000000000" pitchFamily="2" charset="-78"/>
              </a:rPr>
              <a:t>wrapper class</a:t>
            </a:r>
            <a:r>
              <a:rPr lang="fa-IR" sz="2000" dirty="0">
                <a:cs typeface="B Nazanin" panose="00000400000000000000" pitchFamily="2" charset="-78"/>
              </a:rPr>
              <a:t>ها کاربردهای زیادی دارد؛ برای مثال یکی از این کاربرد‌ها، استفاده از حالت فراخوانی از مرجع  هنگام ورودی دادن به یک تابع است: اگر بخواهیم در یک تابع ورودی از نوع اولیه را تغییر دهیم، این تغییرات در مقدار اصلی اعمال نخواهند شد؛ اما با استفاده از </a:t>
            </a:r>
            <a:r>
              <a:rPr lang="en-US" sz="2000" dirty="0">
                <a:latin typeface="Gill sans mt" panose="020B0502020104020203" pitchFamily="34" charset="0"/>
                <a:cs typeface="B Nazanin" panose="00000400000000000000" pitchFamily="2" charset="-78"/>
              </a:rPr>
              <a:t>wrapper class</a:t>
            </a:r>
            <a:r>
              <a:rPr lang="fa-IR" sz="2000" dirty="0">
                <a:cs typeface="B Nazanin" panose="00000400000000000000" pitchFamily="2" charset="-78"/>
              </a:rPr>
              <a:t>ها این کار امکان پذیر است. </a:t>
            </a:r>
          </a:p>
        </p:txBody>
      </p:sp>
    </p:spTree>
    <p:extLst>
      <p:ext uri="{BB962C8B-B14F-4D97-AF65-F5344CB8AC3E}">
        <p14:creationId xmlns:p14="http://schemas.microsoft.com/office/powerpoint/2010/main" val="3125339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7AD3EB4E-CF3D-667B-0E17-917C57612F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2ABB54-C47E-E0F1-A433-02338B0E8C5E}"/>
              </a:ext>
            </a:extLst>
          </p:cNvPr>
          <p:cNvSpPr txBox="1"/>
          <p:nvPr/>
        </p:nvSpPr>
        <p:spPr>
          <a:xfrm>
            <a:off x="868683" y="440722"/>
            <a:ext cx="7704000" cy="1323439"/>
          </a:xfrm>
          <a:prstGeom prst="rect">
            <a:avLst/>
          </a:prstGeom>
          <a:noFill/>
        </p:spPr>
        <p:txBody>
          <a:bodyPr wrap="square" rtlCol="0">
            <a:spAutoFit/>
          </a:bodyPr>
          <a:lstStyle/>
          <a:p>
            <a:pPr algn="just" rtl="1"/>
            <a:r>
              <a:rPr lang="fa-IR" sz="2000" dirty="0">
                <a:cs typeface="B Nazanin" panose="00000400000000000000" pitchFamily="2" charset="-78"/>
              </a:rPr>
              <a:t>یک کاربرد بسیار مهم دیگر استفاده از مقادیر اولیه در کالکشن‌ها است. پیش‌تر با کالکشن‌ها آشنا شده‌اید. اما باید بدانید کالکشن‌ها تنها امکان ذخیره مقادیر به صورت شئ را دارند و شما نمی‌توانید یک کالکشن با مقادیر اولیه داشته باشید. اما با استفاده </a:t>
            </a:r>
            <a:r>
              <a:rPr lang="en-US" sz="2000" dirty="0">
                <a:latin typeface="Gill sans mt" panose="020B0502020104020203" pitchFamily="34" charset="0"/>
                <a:cs typeface="B Nazanin" panose="00000400000000000000" pitchFamily="2" charset="-78"/>
              </a:rPr>
              <a:t>wrapper class</a:t>
            </a:r>
            <a:r>
              <a:rPr lang="fa-IR" sz="2000" dirty="0">
                <a:cs typeface="B Nazanin" panose="00000400000000000000" pitchFamily="2" charset="-78"/>
              </a:rPr>
              <a:t>ها امکان این کار فراهم شده است.</a:t>
            </a:r>
            <a:r>
              <a:rPr lang="en-US" sz="2000" dirty="0">
                <a:cs typeface="B Nazanin" panose="00000400000000000000" pitchFamily="2" charset="-78"/>
              </a:rPr>
              <a:t> </a:t>
            </a:r>
            <a:r>
              <a:rPr lang="fa-IR" sz="2000" dirty="0">
                <a:cs typeface="B Nazanin" panose="00000400000000000000" pitchFamily="2" charset="-78"/>
              </a:rPr>
              <a:t>در جدول زیر می‌توانید لیست </a:t>
            </a:r>
            <a:r>
              <a:rPr lang="en-US" sz="2000" dirty="0">
                <a:latin typeface="Gill sans mt" panose="020B0502020104020203" pitchFamily="34" charset="0"/>
                <a:cs typeface="B Nazanin" panose="00000400000000000000" pitchFamily="2" charset="-78"/>
              </a:rPr>
              <a:t>wrapper class</a:t>
            </a:r>
            <a:r>
              <a:rPr lang="fa-IR" sz="2000" dirty="0">
                <a:cs typeface="B Nazanin" panose="00000400000000000000" pitchFamily="2" charset="-78"/>
              </a:rPr>
              <a:t>ها را مشاهده کنید:</a:t>
            </a:r>
          </a:p>
        </p:txBody>
      </p:sp>
      <p:pic>
        <p:nvPicPr>
          <p:cNvPr id="3" name="image2.jpg">
            <a:extLst>
              <a:ext uri="{FF2B5EF4-FFF2-40B4-BE49-F238E27FC236}">
                <a16:creationId xmlns:a16="http://schemas.microsoft.com/office/drawing/2014/main" id="{AC6039A5-9429-64ED-2B86-1CE36884223F}"/>
              </a:ext>
            </a:extLst>
          </p:cNvPr>
          <p:cNvPicPr>
            <a:picLocks noChangeAspect="1"/>
          </p:cNvPicPr>
          <p:nvPr/>
        </p:nvPicPr>
        <p:blipFill>
          <a:blip r:embed="rId3"/>
          <a:srcRect/>
          <a:stretch>
            <a:fillRect/>
          </a:stretch>
        </p:blipFill>
        <p:spPr>
          <a:xfrm>
            <a:off x="2461022" y="1925587"/>
            <a:ext cx="4221956" cy="2907506"/>
          </a:xfrm>
          <a:prstGeom prst="rect">
            <a:avLst/>
          </a:prstGeom>
          <a:ln/>
        </p:spPr>
      </p:pic>
    </p:spTree>
    <p:extLst>
      <p:ext uri="{BB962C8B-B14F-4D97-AF65-F5344CB8AC3E}">
        <p14:creationId xmlns:p14="http://schemas.microsoft.com/office/powerpoint/2010/main" val="2154106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C21B4146-6E41-9892-FFFD-2D2490A89241}"/>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4467F482-40C2-EF57-FCA8-29F9A0918766}"/>
              </a:ext>
            </a:extLst>
          </p:cNvPr>
          <p:cNvSpPr>
            <a:spLocks noGrp="1"/>
          </p:cNvSpPr>
          <p:nvPr>
            <p:ph type="title"/>
          </p:nvPr>
        </p:nvSpPr>
        <p:spPr/>
        <p:txBody>
          <a:bodyPr/>
          <a:lstStyle/>
          <a:p>
            <a:pPr algn="r" rtl="1"/>
            <a:r>
              <a:rPr lang="en-US" sz="2800" dirty="0">
                <a:solidFill>
                  <a:srgbClr val="C39113"/>
                </a:solidFill>
                <a:latin typeface="Gill sans mt" panose="020B0502020104020203" pitchFamily="34" charset="0"/>
                <a:cs typeface="B Roya" panose="00000400000000000000" pitchFamily="2" charset="-78"/>
              </a:rPr>
              <a:t>Autoboxing &amp; Unboxing</a:t>
            </a:r>
          </a:p>
        </p:txBody>
      </p:sp>
      <p:sp>
        <p:nvSpPr>
          <p:cNvPr id="2" name="TextBox 1">
            <a:extLst>
              <a:ext uri="{FF2B5EF4-FFF2-40B4-BE49-F238E27FC236}">
                <a16:creationId xmlns:a16="http://schemas.microsoft.com/office/drawing/2014/main" id="{6429F3A8-3B54-8EDB-50A4-912267CF5B71}"/>
              </a:ext>
            </a:extLst>
          </p:cNvPr>
          <p:cNvSpPr txBox="1"/>
          <p:nvPr/>
        </p:nvSpPr>
        <p:spPr>
          <a:xfrm>
            <a:off x="720000" y="1116486"/>
            <a:ext cx="7704000" cy="1015663"/>
          </a:xfrm>
          <a:prstGeom prst="rect">
            <a:avLst/>
          </a:prstGeom>
          <a:noFill/>
        </p:spPr>
        <p:txBody>
          <a:bodyPr wrap="square" rtlCol="0">
            <a:spAutoFit/>
          </a:bodyPr>
          <a:lstStyle/>
          <a:p>
            <a:pPr algn="just" rtl="1"/>
            <a:r>
              <a:rPr lang="fa-IR" sz="2000" dirty="0">
                <a:cs typeface="B Nazanin" panose="00000400000000000000" pitchFamily="2" charset="-78"/>
              </a:rPr>
              <a:t>به فرآیند تبدیل خودکار یک داده اولیه به </a:t>
            </a:r>
            <a:r>
              <a:rPr lang="en-US" sz="2000" dirty="0">
                <a:latin typeface="Gill Sans MT" panose="020B0502020104020203" pitchFamily="34" charset="0"/>
                <a:cs typeface="B Nazanin" panose="00000400000000000000" pitchFamily="2" charset="-78"/>
              </a:rPr>
              <a:t>wrapper class</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متناظر آن، اتوباکسینگ و به معکوس این فرآیند، آنباکسینگ گفته می‌شود. در واقع هنگام استفاده از یک </a:t>
            </a:r>
            <a:r>
              <a:rPr lang="en-US" sz="2000" dirty="0">
                <a:latin typeface="Gill sans mt" panose="020B0502020104020203" pitchFamily="34" charset="0"/>
                <a:cs typeface="B Nazanin" panose="00000400000000000000" pitchFamily="2" charset="-78"/>
              </a:rPr>
              <a:t>wrapper class</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نیازی به استفاده از متدهای مربوطه برای تبدیل نیست و این کار به صورت خودکار انجام می‌پذیرد.</a:t>
            </a:r>
          </a:p>
        </p:txBody>
      </p:sp>
      <p:pic>
        <p:nvPicPr>
          <p:cNvPr id="3" name="image1.jpg">
            <a:extLst>
              <a:ext uri="{FF2B5EF4-FFF2-40B4-BE49-F238E27FC236}">
                <a16:creationId xmlns:a16="http://schemas.microsoft.com/office/drawing/2014/main" id="{C4B42BEF-4646-0E70-7A72-FADDB13994A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88468" y="2208050"/>
            <a:ext cx="3167063" cy="2828925"/>
          </a:xfrm>
          <a:prstGeom prst="rect">
            <a:avLst/>
          </a:prstGeom>
          <a:ln/>
        </p:spPr>
      </p:pic>
    </p:spTree>
    <p:extLst>
      <p:ext uri="{BB962C8B-B14F-4D97-AF65-F5344CB8AC3E}">
        <p14:creationId xmlns:p14="http://schemas.microsoft.com/office/powerpoint/2010/main" val="284933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67B92EAB-5527-D8D3-A0A5-430E8CDEB33F}"/>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0BCFC901-548D-279C-D0C3-84A26958DF9B}"/>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آموزش کار با اشکال‌زدا</a:t>
            </a:r>
            <a:endParaRPr lang="en-US" sz="2800" dirty="0">
              <a:solidFill>
                <a:srgbClr val="C39113"/>
              </a:solidFill>
              <a:latin typeface="Gill sans mt" panose="020B0502020104020203" pitchFamily="34" charset="0"/>
              <a:cs typeface="B Roya" panose="00000400000000000000" pitchFamily="2" charset="-78"/>
            </a:endParaRPr>
          </a:p>
        </p:txBody>
      </p:sp>
      <p:sp>
        <p:nvSpPr>
          <p:cNvPr id="2" name="TextBox 1">
            <a:extLst>
              <a:ext uri="{FF2B5EF4-FFF2-40B4-BE49-F238E27FC236}">
                <a16:creationId xmlns:a16="http://schemas.microsoft.com/office/drawing/2014/main" id="{1ED378BB-40E4-EA07-A205-1D000EBD3F39}"/>
              </a:ext>
            </a:extLst>
          </p:cNvPr>
          <p:cNvSpPr txBox="1"/>
          <p:nvPr/>
        </p:nvSpPr>
        <p:spPr>
          <a:xfrm>
            <a:off x="788580" y="1756142"/>
            <a:ext cx="7704000" cy="1631216"/>
          </a:xfrm>
          <a:prstGeom prst="rect">
            <a:avLst/>
          </a:prstGeom>
          <a:noFill/>
        </p:spPr>
        <p:txBody>
          <a:bodyPr wrap="square" rtlCol="0">
            <a:spAutoFit/>
          </a:bodyPr>
          <a:lstStyle/>
          <a:p>
            <a:pPr algn="just" rtl="1"/>
            <a:r>
              <a:rPr lang="fa-IR" sz="2000" dirty="0">
                <a:cs typeface="B Nazanin" panose="00000400000000000000" pitchFamily="2" charset="-78"/>
              </a:rPr>
              <a:t>برنامه‌نویسان بیشتر وقت خود را صرف دیباگ کردن کد می‌کنند و برای این کار نیاز دارند که مقدار متغیرها، ورودی توابع و نتیجه شرط‌ها را بررسی کنند. استفاده از </a:t>
            </a:r>
            <a:r>
              <a:rPr lang="en-US" sz="2000" dirty="0">
                <a:latin typeface="Gill Sans MT" panose="020B0502020104020203" pitchFamily="34" charset="0"/>
                <a:cs typeface="B Nazanin" panose="00000400000000000000" pitchFamily="2" charset="-78"/>
              </a:rPr>
              <a:t>print</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روشی ساده اما ناکارآمد برای نرم‌افزارهای پیچیده است. برای حل این مشکل، اشکال‌زدا </a:t>
            </a:r>
            <a:r>
              <a:rPr lang="en-US" sz="2000" dirty="0">
                <a:latin typeface="Gill sans mt" panose="020B0502020104020203" pitchFamily="34" charset="0"/>
                <a:cs typeface="B Nazanin" panose="00000400000000000000" pitchFamily="2" charset="-78"/>
              </a:rPr>
              <a:t>(debugger)</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در محیط‌های توسعه یکپارچه </a:t>
            </a:r>
            <a:r>
              <a:rPr lang="en-US" sz="2000" dirty="0">
                <a:latin typeface="Gill Sans MT" panose="020B0502020104020203" pitchFamily="34" charset="0"/>
                <a:cs typeface="B Nazanin" panose="00000400000000000000" pitchFamily="2" charset="-78"/>
              </a:rPr>
              <a:t>(IDE)</a:t>
            </a:r>
            <a:r>
              <a:rPr lang="fa-IR" sz="2000" dirty="0">
                <a:cs typeface="B Nazanin" panose="00000400000000000000" pitchFamily="2" charset="-78"/>
              </a:rPr>
              <a:t> ارائه شده است که به برنامه‌نویس امکان اجرای مرحله‌به‌مرحله کد و مشاهده وضعیت متغیرها و پارامترهای برنامه را می‌دهد.</a:t>
            </a:r>
          </a:p>
        </p:txBody>
      </p:sp>
    </p:spTree>
    <p:extLst>
      <p:ext uri="{BB962C8B-B14F-4D97-AF65-F5344CB8AC3E}">
        <p14:creationId xmlns:p14="http://schemas.microsoft.com/office/powerpoint/2010/main" val="3447035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7F0B2ED8-D983-F32C-08DC-4E07779FD417}"/>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F7CC4EBB-6389-BB4E-DFAD-3131F45075C0}"/>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آموزش کار با اشکال‌زدا</a:t>
            </a:r>
            <a:endParaRPr lang="en-US" sz="2800" dirty="0">
              <a:solidFill>
                <a:srgbClr val="C39113"/>
              </a:solidFill>
              <a:latin typeface="Gill sans mt" panose="020B0502020104020203" pitchFamily="34" charset="0"/>
              <a:cs typeface="B Roya" panose="00000400000000000000" pitchFamily="2" charset="-78"/>
            </a:endParaRPr>
          </a:p>
        </p:txBody>
      </p:sp>
      <p:sp>
        <p:nvSpPr>
          <p:cNvPr id="2" name="TextBox 1">
            <a:extLst>
              <a:ext uri="{FF2B5EF4-FFF2-40B4-BE49-F238E27FC236}">
                <a16:creationId xmlns:a16="http://schemas.microsoft.com/office/drawing/2014/main" id="{54D80CEF-A643-4A54-3691-99323D0F7F7F}"/>
              </a:ext>
            </a:extLst>
          </p:cNvPr>
          <p:cNvSpPr txBox="1"/>
          <p:nvPr/>
        </p:nvSpPr>
        <p:spPr>
          <a:xfrm>
            <a:off x="720000" y="1017725"/>
            <a:ext cx="7704000" cy="1938992"/>
          </a:xfrm>
          <a:prstGeom prst="rect">
            <a:avLst/>
          </a:prstGeom>
          <a:noFill/>
        </p:spPr>
        <p:txBody>
          <a:bodyPr wrap="square" rtlCol="0">
            <a:spAutoFit/>
          </a:bodyPr>
          <a:lstStyle/>
          <a:p>
            <a:pPr algn="just" rtl="1"/>
            <a:r>
              <a:rPr lang="fa-IR" sz="2000" dirty="0">
                <a:cs typeface="B Nazanin" panose="00000400000000000000" pitchFamily="2" charset="-78"/>
              </a:rPr>
              <a:t>حال که با اشکال‌زدا به صورت محدود آشنا شدیم،‌ بهتر است روش فعال کردن آن را در </a:t>
            </a:r>
            <a:r>
              <a:rPr lang="en-US" sz="2000" dirty="0">
                <a:latin typeface="Gill Sans MT" panose="020B0502020104020203" pitchFamily="34" charset="0"/>
                <a:cs typeface="B Nazanin" panose="00000400000000000000" pitchFamily="2" charset="-78"/>
              </a:rPr>
              <a:t>IntelliJ</a:t>
            </a:r>
            <a:r>
              <a:rPr lang="en-US" sz="2000" dirty="0">
                <a:cs typeface="B Nazanin" panose="00000400000000000000" pitchFamily="2" charset="-78"/>
              </a:rPr>
              <a:t>، </a:t>
            </a:r>
            <a:r>
              <a:rPr lang="fa-IR" sz="2000" dirty="0">
                <a:cs typeface="B Nazanin" panose="00000400000000000000" pitchFamily="2" charset="-78"/>
              </a:rPr>
              <a:t>که یکی از قوی‌ترین اشکال‌زداها را در بین آی‌دی‌ای های جاوا را دارد، آشنا شویم.</a:t>
            </a:r>
          </a:p>
          <a:p>
            <a:pPr algn="just" rtl="1"/>
            <a:endParaRPr lang="fa-IR" sz="2000" dirty="0">
              <a:cs typeface="B Nazanin" panose="00000400000000000000" pitchFamily="2" charset="-78"/>
            </a:endParaRPr>
          </a:p>
          <a:p>
            <a:pPr algn="just" rtl="1"/>
            <a:r>
              <a:rPr lang="fa-IR" sz="2000" dirty="0">
                <a:cs typeface="B Nazanin" panose="00000400000000000000" pitchFamily="2" charset="-78"/>
              </a:rPr>
              <a:t>برای اینکه اشکال‌زدا فعال شود باید یک نقطه توقف  در یکی از خط‌های برنامه مشخص کنیم. برای این کار باید سمت راست شماره خط مورد نظر را کلیک کنیم و بعد از آن، یک دایره قرمز رنگ جلوی شماره خط قرار خواهد گرفت؛ مانند شکل زیر: </a:t>
            </a:r>
          </a:p>
        </p:txBody>
      </p:sp>
      <p:pic>
        <p:nvPicPr>
          <p:cNvPr id="10" name="Picture 9">
            <a:extLst>
              <a:ext uri="{FF2B5EF4-FFF2-40B4-BE49-F238E27FC236}">
                <a16:creationId xmlns:a16="http://schemas.microsoft.com/office/drawing/2014/main" id="{0D938F84-6F1C-48EB-A006-81240FBCBD5E}"/>
              </a:ext>
            </a:extLst>
          </p:cNvPr>
          <p:cNvPicPr>
            <a:picLocks noChangeAspect="1"/>
          </p:cNvPicPr>
          <p:nvPr/>
        </p:nvPicPr>
        <p:blipFill>
          <a:blip r:embed="rId3"/>
          <a:stretch>
            <a:fillRect/>
          </a:stretch>
        </p:blipFill>
        <p:spPr>
          <a:xfrm>
            <a:off x="804345" y="3426039"/>
            <a:ext cx="7535309" cy="609653"/>
          </a:xfrm>
          <a:prstGeom prst="rect">
            <a:avLst/>
          </a:prstGeom>
        </p:spPr>
      </p:pic>
    </p:spTree>
    <p:extLst>
      <p:ext uri="{BB962C8B-B14F-4D97-AF65-F5344CB8AC3E}">
        <p14:creationId xmlns:p14="http://schemas.microsoft.com/office/powerpoint/2010/main" val="2137960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1BC99A86-3A25-ED9B-E8BB-C5D9238C58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F9CAA48-BB08-2A5E-9858-92B35FEA38FA}"/>
              </a:ext>
            </a:extLst>
          </p:cNvPr>
          <p:cNvSpPr txBox="1"/>
          <p:nvPr/>
        </p:nvSpPr>
        <p:spPr>
          <a:xfrm>
            <a:off x="720000" y="377645"/>
            <a:ext cx="7704000" cy="729430"/>
          </a:xfrm>
          <a:prstGeom prst="rect">
            <a:avLst/>
          </a:prstGeom>
          <a:noFill/>
        </p:spPr>
        <p:txBody>
          <a:bodyPr wrap="square" rtlCol="0">
            <a:spAutoFit/>
          </a:bodyPr>
          <a:lstStyle/>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حال، برای اینکه اشکال‌زدا فعال شود باید نرم افزار را در حالت دیباگ اجرا کنیم. برای این کار کافی است در سمت راست بالای آی دی ای بر روی دکمه مشخص شده در عکس زیر کلیک کنیم:</a:t>
            </a:r>
            <a:endParaRPr lang="en-US"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06FF5DFA-A299-5139-FA9A-86DCE490D57F}"/>
              </a:ext>
            </a:extLst>
          </p:cNvPr>
          <p:cNvPicPr>
            <a:picLocks noChangeAspect="1"/>
          </p:cNvPicPr>
          <p:nvPr/>
        </p:nvPicPr>
        <p:blipFill>
          <a:blip r:embed="rId3"/>
          <a:stretch>
            <a:fillRect/>
          </a:stretch>
        </p:blipFill>
        <p:spPr>
          <a:xfrm>
            <a:off x="2114336" y="1288735"/>
            <a:ext cx="4915326" cy="365792"/>
          </a:xfrm>
          <a:prstGeom prst="rect">
            <a:avLst/>
          </a:prstGeom>
        </p:spPr>
      </p:pic>
      <p:sp>
        <p:nvSpPr>
          <p:cNvPr id="9" name="TextBox 8">
            <a:extLst>
              <a:ext uri="{FF2B5EF4-FFF2-40B4-BE49-F238E27FC236}">
                <a16:creationId xmlns:a16="http://schemas.microsoft.com/office/drawing/2014/main" id="{99A99867-92E2-0238-AA79-2B7741EE1E3D}"/>
              </a:ext>
            </a:extLst>
          </p:cNvPr>
          <p:cNvSpPr txBox="1"/>
          <p:nvPr/>
        </p:nvSpPr>
        <p:spPr>
          <a:xfrm>
            <a:off x="720000" y="1721111"/>
            <a:ext cx="7704000" cy="1047979"/>
          </a:xfrm>
          <a:prstGeom prst="rect">
            <a:avLst/>
          </a:prstGeom>
          <a:noFill/>
        </p:spPr>
        <p:txBody>
          <a:bodyPr wrap="square" rtlCol="0">
            <a:spAutoFit/>
          </a:bodyPr>
          <a:lstStyle/>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در این مرحله نرم‌افزار شروع به اجرا شدن می‌کند.</a:t>
            </a:r>
          </a:p>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 به محض اینکه اجرای کد به نقطه توقف که ما انتخاب کردیم برسد، منویی شبیه به منوی زیر برای ما نشان داده می‌شود که در واقع همان اشکال‌زدا است:</a:t>
            </a:r>
          </a:p>
        </p:txBody>
      </p:sp>
      <p:pic>
        <p:nvPicPr>
          <p:cNvPr id="12" name="Picture 11">
            <a:extLst>
              <a:ext uri="{FF2B5EF4-FFF2-40B4-BE49-F238E27FC236}">
                <a16:creationId xmlns:a16="http://schemas.microsoft.com/office/drawing/2014/main" id="{62ED348A-9C33-DA67-3C5C-ECBD13A4B814}"/>
              </a:ext>
            </a:extLst>
          </p:cNvPr>
          <p:cNvPicPr>
            <a:picLocks noChangeAspect="1"/>
          </p:cNvPicPr>
          <p:nvPr/>
        </p:nvPicPr>
        <p:blipFill>
          <a:blip r:embed="rId4"/>
          <a:stretch>
            <a:fillRect/>
          </a:stretch>
        </p:blipFill>
        <p:spPr>
          <a:xfrm>
            <a:off x="554577" y="2835674"/>
            <a:ext cx="8034843" cy="1936410"/>
          </a:xfrm>
          <a:prstGeom prst="rect">
            <a:avLst/>
          </a:prstGeom>
        </p:spPr>
      </p:pic>
    </p:spTree>
    <p:extLst>
      <p:ext uri="{BB962C8B-B14F-4D97-AF65-F5344CB8AC3E}">
        <p14:creationId xmlns:p14="http://schemas.microsoft.com/office/powerpoint/2010/main" val="495921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27" name="Title 26">
            <a:extLst>
              <a:ext uri="{FF2B5EF4-FFF2-40B4-BE49-F238E27FC236}">
                <a16:creationId xmlns:a16="http://schemas.microsoft.com/office/drawing/2014/main" id="{B619528D-AA08-1608-C00D-874314241CC7}"/>
              </a:ext>
            </a:extLst>
          </p:cNvPr>
          <p:cNvSpPr>
            <a:spLocks noGrp="1"/>
          </p:cNvSpPr>
          <p:nvPr>
            <p:ph type="title"/>
          </p:nvPr>
        </p:nvSpPr>
        <p:spPr/>
        <p:txBody>
          <a:bodyPr/>
          <a:lstStyle/>
          <a:p>
            <a:pPr algn="r"/>
            <a:r>
              <a:rPr lang="fa-IR" sz="2800" dirty="0">
                <a:solidFill>
                  <a:srgbClr val="C39113"/>
                </a:solidFill>
                <a:cs typeface="B Roya" panose="00000400000000000000" pitchFamily="2" charset="-78"/>
              </a:rPr>
              <a:t>مدل حافظه در جاوا</a:t>
            </a:r>
            <a:endParaRPr lang="en-US" sz="2800" dirty="0">
              <a:solidFill>
                <a:srgbClr val="C39113"/>
              </a:solidFill>
              <a:cs typeface="B Roya" panose="00000400000000000000" pitchFamily="2" charset="-78"/>
            </a:endParaRPr>
          </a:p>
        </p:txBody>
      </p:sp>
      <p:sp>
        <p:nvSpPr>
          <p:cNvPr id="28" name="TextBox 27">
            <a:extLst>
              <a:ext uri="{FF2B5EF4-FFF2-40B4-BE49-F238E27FC236}">
                <a16:creationId xmlns:a16="http://schemas.microsoft.com/office/drawing/2014/main" id="{B20816A8-F5AA-1747-03CF-4C21B7B45952}"/>
              </a:ext>
            </a:extLst>
          </p:cNvPr>
          <p:cNvSpPr txBox="1"/>
          <p:nvPr/>
        </p:nvSpPr>
        <p:spPr>
          <a:xfrm>
            <a:off x="447161" y="1196896"/>
            <a:ext cx="7865327" cy="707886"/>
          </a:xfrm>
          <a:prstGeom prst="rect">
            <a:avLst/>
          </a:prstGeom>
          <a:noFill/>
        </p:spPr>
        <p:txBody>
          <a:bodyPr wrap="square" rtlCol="0">
            <a:spAutoFit/>
          </a:bodyPr>
          <a:lstStyle/>
          <a:p>
            <a:pPr algn="r" rtl="1"/>
            <a:r>
              <a:rPr lang="fa-IR" sz="2000" dirty="0">
                <a:cs typeface="B Nazanin" panose="00000400000000000000" pitchFamily="2" charset="-78"/>
              </a:rPr>
              <a:t>در کلاس با مدل حافظه در جاوا و نحوه‌ عملکرد آن آشنا شدید. در این بخش قصد داریم به مرور و توضیح برخی نکات پیرامون مدل حافظه بپردازیم:</a:t>
            </a:r>
            <a:endParaRPr lang="en-US" sz="2000" dirty="0">
              <a:cs typeface="B Nazanin" panose="00000400000000000000" pitchFamily="2" charset="-78"/>
            </a:endParaRPr>
          </a:p>
        </p:txBody>
      </p:sp>
      <p:pic>
        <p:nvPicPr>
          <p:cNvPr id="1026" name="Picture 2" descr="Memory visual representation">
            <a:extLst>
              <a:ext uri="{FF2B5EF4-FFF2-40B4-BE49-F238E27FC236}">
                <a16:creationId xmlns:a16="http://schemas.microsoft.com/office/drawing/2014/main" id="{4F471443-3152-9A3A-5E59-8B0990AAA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11" y="1976460"/>
            <a:ext cx="2650917" cy="299991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18106480-A539-F5C6-D83C-E59A6F3C5F73}"/>
              </a:ext>
            </a:extLst>
          </p:cNvPr>
          <p:cNvSpPr txBox="1"/>
          <p:nvPr/>
        </p:nvSpPr>
        <p:spPr>
          <a:xfrm>
            <a:off x="3442011" y="2052500"/>
            <a:ext cx="5136994" cy="2923877"/>
          </a:xfrm>
          <a:prstGeom prst="rect">
            <a:avLst/>
          </a:prstGeom>
          <a:noFill/>
        </p:spPr>
        <p:txBody>
          <a:bodyPr wrap="square" rtlCol="0">
            <a:spAutoFit/>
          </a:bodyPr>
          <a:lstStyle/>
          <a:p>
            <a:pPr marL="914400" marR="0" indent="-457200" algn="r" rtl="1">
              <a:lnSpc>
                <a:spcPct val="115000"/>
              </a:lnSpc>
              <a:buFont typeface="Arial" panose="020B0604020202020204" pitchFamily="34" charset="0"/>
              <a:buChar char="•"/>
            </a:pPr>
            <a:r>
              <a:rPr lang="ar-SA" sz="2000" dirty="0">
                <a:effectLst/>
                <a:latin typeface="Arial" panose="020B0604020202020204" pitchFamily="34" charset="0"/>
                <a:ea typeface="Arial" panose="020B0604020202020204" pitchFamily="34" charset="0"/>
                <a:cs typeface="B Nazanin" panose="00000400000000000000" pitchFamily="2" charset="-78"/>
              </a:rPr>
              <a:t>برای نمایش آدرس یک خانه‌ حافظه از اعداد در مبنای ۱۶ (هگزا دسیمال) استفاده می‌کنیم و همچنین، برای راحتی کار، آدرس‌دهی از ۰ شروع می‌شود.</a:t>
            </a:r>
            <a:endParaRPr lang="en-US" sz="2000" dirty="0">
              <a:latin typeface="Arial" panose="020B0604020202020204" pitchFamily="34" charset="0"/>
              <a:ea typeface="Arial" panose="020B0604020202020204" pitchFamily="34" charset="0"/>
              <a:cs typeface="B Nazanin" panose="00000400000000000000" pitchFamily="2" charset="-78"/>
            </a:endParaRPr>
          </a:p>
          <a:p>
            <a:pPr marL="914400" marR="0" indent="-457200" algn="r" rtl="1">
              <a:lnSpc>
                <a:spcPct val="115000"/>
              </a:lnSpc>
              <a:buFont typeface="Arial" panose="020B0604020202020204" pitchFamily="34" charset="0"/>
              <a:buChar char="•"/>
            </a:pPr>
            <a:r>
              <a:rPr lang="ar-SA" sz="2000" dirty="0">
                <a:effectLst/>
                <a:latin typeface="Arial" panose="020B0604020202020204" pitchFamily="34" charset="0"/>
                <a:ea typeface="Arial" panose="020B0604020202020204" pitchFamily="34" charset="0"/>
                <a:cs typeface="B Nazanin" panose="00000400000000000000" pitchFamily="2" charset="-78"/>
              </a:rPr>
              <a:t>تقسیم بندی خانه‌های حافظه می‌تواند براساس بایت باشد اما معمولا استفاده از اندازه یک عدد صحیح در حافظه برای این کار مناسب‌تر می‌باشد که این مقدار در جاوا برابر با ۴ بایت است.</a:t>
            </a:r>
            <a:endParaRPr lang="en-US" sz="2000" dirty="0">
              <a:effectLst/>
              <a:latin typeface="Arial" panose="020B0604020202020204" pitchFamily="34" charset="0"/>
              <a:ea typeface="Arial" panose="020B0604020202020204" pitchFamily="34"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420D31BC-FE4B-EFFB-BB66-37E2DC5183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5A3B47-3A67-683C-E4A4-FBE20746192C}"/>
              </a:ext>
            </a:extLst>
          </p:cNvPr>
          <p:cNvSpPr txBox="1"/>
          <p:nvPr/>
        </p:nvSpPr>
        <p:spPr>
          <a:xfrm>
            <a:off x="720000" y="664648"/>
            <a:ext cx="7704000" cy="3277820"/>
          </a:xfrm>
          <a:prstGeom prst="rect">
            <a:avLst/>
          </a:prstGeom>
          <a:noFill/>
        </p:spPr>
        <p:txBody>
          <a:bodyPr wrap="square" rtlCol="0">
            <a:spAutoFit/>
          </a:bodyPr>
          <a:lstStyle/>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اکثر اوقات نیاز داریم به محض رسیدن اجرا کننده به نقطه توقف، ابزار اشکال‌زدا فعال شود؛ این نوع نقطه توقف به نقطه توقف نرمال  معروف است. اما بعضی از اوقات نیاز داریم که نقطه توقف‌ها به صورت پیشرفته‌تری عمل کنند و در شرایط خاصی اشکال‌زدا را فعال کنند که گاها به این نوع از نقطه توقف‌ها، نقطه توقف‌های پیشرفته  نیز گفته می‌شود. </a:t>
            </a:r>
            <a:endParaRPr lang="en-US" sz="1800" dirty="0">
              <a:effectLst/>
              <a:latin typeface="Arial" panose="020B0604020202020204" pitchFamily="34" charset="0"/>
              <a:ea typeface="Arial" panose="020B0604020202020204" pitchFamily="34" charset="0"/>
              <a:cs typeface="B Nazanin" panose="00000400000000000000" pitchFamily="2" charset="-78"/>
            </a:endParaRPr>
          </a:p>
          <a:p>
            <a:pPr marL="0" marR="0" algn="just" rtl="1">
              <a:lnSpc>
                <a:spcPct val="115000"/>
              </a:lnSpc>
            </a:pPr>
            <a:endParaRPr lang="en-US" sz="1800" dirty="0">
              <a:latin typeface="Arial" panose="020B0604020202020204" pitchFamily="34" charset="0"/>
              <a:ea typeface="Arial" panose="020B0604020202020204" pitchFamily="34" charset="0"/>
              <a:cs typeface="B Nazanin" panose="00000400000000000000" pitchFamily="2" charset="-78"/>
            </a:endParaRPr>
          </a:p>
          <a:p>
            <a:pPr marL="0" marR="0" algn="just" rtl="1">
              <a:lnSpc>
                <a:spcPct val="115000"/>
              </a:lnSpc>
            </a:pPr>
            <a:endParaRPr lang="en-US" sz="1800" dirty="0">
              <a:latin typeface="Arial" panose="020B0604020202020204" pitchFamily="34" charset="0"/>
              <a:ea typeface="Arial" panose="020B0604020202020204" pitchFamily="34" charset="0"/>
              <a:cs typeface="B Nazanin" panose="00000400000000000000" pitchFamily="2" charset="-78"/>
            </a:endParaRPr>
          </a:p>
          <a:p>
            <a:pPr marL="0" marR="0" algn="just" rtl="1">
              <a:lnSpc>
                <a:spcPct val="115000"/>
              </a:lnSpc>
            </a:pPr>
            <a:endParaRPr lang="en-US" sz="1800" dirty="0">
              <a:latin typeface="Arial" panose="020B0604020202020204" pitchFamily="34" charset="0"/>
              <a:ea typeface="Arial" panose="020B0604020202020204" pitchFamily="34" charset="0"/>
              <a:cs typeface="B Nazanin" panose="00000400000000000000" pitchFamily="2" charset="-78"/>
            </a:endParaRPr>
          </a:p>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این نوع نقطه توقف زمانی اجرا می‌شود که یک شرط مشخص شده در لحظه برخورد اجرا کننده نرم افزار با آن</a:t>
            </a:r>
            <a:r>
              <a:rPr lang="ar-SA" sz="1800" dirty="0">
                <a:effectLst/>
                <a:ea typeface="Arial" panose="020B0604020202020204" pitchFamily="34" charset="0"/>
                <a:cs typeface="Arial" panose="020B0604020202020204" pitchFamily="34" charset="0"/>
              </a:rPr>
              <a:t> </a:t>
            </a:r>
            <a:r>
              <a:rPr lang="ar-SA" sz="1800" dirty="0">
                <a:effectLst/>
                <a:latin typeface="Arial" panose="020B0604020202020204" pitchFamily="34" charset="0"/>
                <a:ea typeface="Arial" panose="020B0604020202020204" pitchFamily="34" charset="0"/>
                <a:cs typeface="B Nazanin" panose="00000400000000000000" pitchFamily="2" charset="-78"/>
              </a:rPr>
              <a:t>نقطه توقف صادق باشد و اگر این شرایط موجود نباشد</a:t>
            </a:r>
            <a:r>
              <a:rPr lang="fa-IR" sz="1800" dirty="0">
                <a:effectLst/>
                <a:latin typeface="Arial" panose="020B0604020202020204" pitchFamily="34"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اشکال‌زدا فعال نشده و کد به اجرای معمولی خود ادامه می‌دهد.</a:t>
            </a:r>
            <a:endParaRPr lang="en-US" sz="1800" dirty="0">
              <a:effectLst/>
              <a:latin typeface="Arial" panose="020B0604020202020204" pitchFamily="34" charset="0"/>
              <a:ea typeface="Arial" panose="020B0604020202020204" pitchFamily="34" charset="0"/>
            </a:endParaRPr>
          </a:p>
        </p:txBody>
      </p:sp>
      <p:sp>
        <p:nvSpPr>
          <p:cNvPr id="3" name="Title 26">
            <a:extLst>
              <a:ext uri="{FF2B5EF4-FFF2-40B4-BE49-F238E27FC236}">
                <a16:creationId xmlns:a16="http://schemas.microsoft.com/office/drawing/2014/main" id="{C5689527-8DE4-51F0-5836-25D08612AA0B}"/>
              </a:ext>
            </a:extLst>
          </p:cNvPr>
          <p:cNvSpPr>
            <a:spLocks noGrp="1"/>
          </p:cNvSpPr>
          <p:nvPr>
            <p:ph type="title"/>
          </p:nvPr>
        </p:nvSpPr>
        <p:spPr>
          <a:xfrm>
            <a:off x="720000" y="2212865"/>
            <a:ext cx="7704000" cy="572700"/>
          </a:xfrm>
        </p:spPr>
        <p:txBody>
          <a:bodyPr/>
          <a:lstStyle/>
          <a:p>
            <a:pPr algn="r" rtl="1"/>
            <a:r>
              <a:rPr lang="fa-IR" sz="2800" dirty="0">
                <a:solidFill>
                  <a:srgbClr val="C39113"/>
                </a:solidFill>
                <a:latin typeface="Gill sans mt" panose="020B0502020104020203" pitchFamily="34" charset="0"/>
                <a:cs typeface="B Roya" panose="00000400000000000000" pitchFamily="2" charset="-78"/>
              </a:rPr>
              <a:t>نقطه توقف شرطی</a:t>
            </a:r>
            <a:endParaRPr lang="en-US" sz="2800" dirty="0">
              <a:solidFill>
                <a:srgbClr val="C39113"/>
              </a:solidFill>
              <a:latin typeface="Gill sans mt" panose="020B0502020104020203" pitchFamily="34" charset="0"/>
              <a:cs typeface="B Roya" panose="00000400000000000000" pitchFamily="2" charset="-78"/>
            </a:endParaRPr>
          </a:p>
        </p:txBody>
      </p:sp>
    </p:spTree>
    <p:extLst>
      <p:ext uri="{BB962C8B-B14F-4D97-AF65-F5344CB8AC3E}">
        <p14:creationId xmlns:p14="http://schemas.microsoft.com/office/powerpoint/2010/main" val="3112134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98163539-CB59-EEB3-0B83-4037FBF5CB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D4241F-7DAB-C31C-F071-C17966A1972D}"/>
              </a:ext>
            </a:extLst>
          </p:cNvPr>
          <p:cNvSpPr txBox="1"/>
          <p:nvPr/>
        </p:nvSpPr>
        <p:spPr>
          <a:xfrm>
            <a:off x="719999" y="514805"/>
            <a:ext cx="7704000" cy="1047979"/>
          </a:xfrm>
          <a:prstGeom prst="rect">
            <a:avLst/>
          </a:prstGeom>
          <a:noFill/>
        </p:spPr>
        <p:txBody>
          <a:bodyPr wrap="square" rtlCol="0">
            <a:spAutoFit/>
          </a:bodyPr>
          <a:lstStyle/>
          <a:p>
            <a:pPr marL="0" marR="0" algn="just" rtl="1">
              <a:lnSpc>
                <a:spcPct val="115000"/>
              </a:lnSpc>
            </a:pPr>
            <a:r>
              <a:rPr lang="ar-SA" sz="1800" b="1" dirty="0">
                <a:effectLst/>
                <a:latin typeface="Arial" panose="020B0604020202020204" pitchFamily="34" charset="0"/>
                <a:ea typeface="Arial" panose="020B0604020202020204" pitchFamily="34" charset="0"/>
                <a:cs typeface="B Nazanin" panose="00000400000000000000" pitchFamily="2" charset="-78"/>
              </a:rPr>
              <a:t>نحوه استفاده</a:t>
            </a:r>
            <a:r>
              <a:rPr lang="ar-SA" sz="1800" dirty="0">
                <a:effectLst/>
                <a:latin typeface="Arial" panose="020B0604020202020204" pitchFamily="34" charset="0"/>
                <a:ea typeface="Arial" panose="020B0604020202020204" pitchFamily="34" charset="0"/>
                <a:cs typeface="B Nazanin" panose="00000400000000000000" pitchFamily="2" charset="-78"/>
              </a:rPr>
              <a:t>: برای درست کردن این نقطه توقف، باید بر روی قسمتی که دایره قرمز وجود دارد کلیک راست کنید تا پنجره‌ای مانند زیر برای شما نمایش داده شود و در قسمت </a:t>
            </a:r>
            <a:r>
              <a:rPr lang="en-US" sz="1800" dirty="0">
                <a:effectLst/>
                <a:latin typeface="Gill Sans MT" panose="020B0502020104020203" pitchFamily="34" charset="0"/>
                <a:ea typeface="Arial" panose="020B0604020202020204" pitchFamily="34" charset="0"/>
                <a:cs typeface="B Nazanin" panose="00000400000000000000" pitchFamily="2" charset="-78"/>
              </a:rPr>
              <a:t>Condition</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شرط خود را، که دقیقا شبیه به بقیه شرط‌هایی است که در دستورات شرطی  قبلا نوشته‌اید، بنویسید.</a:t>
            </a:r>
            <a:endParaRPr lang="en-US" sz="1800"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9227181A-9AEB-0BD5-DBBD-04F33F9194DA}"/>
              </a:ext>
            </a:extLst>
          </p:cNvPr>
          <p:cNvPicPr>
            <a:picLocks noChangeAspect="1"/>
          </p:cNvPicPr>
          <p:nvPr/>
        </p:nvPicPr>
        <p:blipFill>
          <a:blip r:embed="rId3"/>
          <a:stretch>
            <a:fillRect/>
          </a:stretch>
        </p:blipFill>
        <p:spPr>
          <a:xfrm>
            <a:off x="544480" y="1976724"/>
            <a:ext cx="8055038" cy="2438611"/>
          </a:xfrm>
          <a:prstGeom prst="rect">
            <a:avLst/>
          </a:prstGeom>
        </p:spPr>
      </p:pic>
    </p:spTree>
    <p:extLst>
      <p:ext uri="{BB962C8B-B14F-4D97-AF65-F5344CB8AC3E}">
        <p14:creationId xmlns:p14="http://schemas.microsoft.com/office/powerpoint/2010/main" val="175675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F5E12F18-D096-DAEA-9B21-D2984B608503}"/>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5213CFC8-4109-EF04-5484-CB80E911D03C}"/>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نقطه توقف شمارش گذر</a:t>
            </a:r>
            <a:endParaRPr lang="en-US" sz="2800" dirty="0">
              <a:solidFill>
                <a:srgbClr val="C39113"/>
              </a:solidFill>
              <a:latin typeface="Gill sans mt" panose="020B0502020104020203" pitchFamily="34" charset="0"/>
              <a:cs typeface="B Roya" panose="00000400000000000000" pitchFamily="2" charset="-78"/>
            </a:endParaRPr>
          </a:p>
        </p:txBody>
      </p:sp>
      <p:sp>
        <p:nvSpPr>
          <p:cNvPr id="2" name="TextBox 1">
            <a:extLst>
              <a:ext uri="{FF2B5EF4-FFF2-40B4-BE49-F238E27FC236}">
                <a16:creationId xmlns:a16="http://schemas.microsoft.com/office/drawing/2014/main" id="{234770E3-2D74-E5BD-5978-A89402D9C5BC}"/>
              </a:ext>
            </a:extLst>
          </p:cNvPr>
          <p:cNvSpPr txBox="1"/>
          <p:nvPr/>
        </p:nvSpPr>
        <p:spPr>
          <a:xfrm>
            <a:off x="720000" y="1269185"/>
            <a:ext cx="7704000" cy="2246769"/>
          </a:xfrm>
          <a:prstGeom prst="rect">
            <a:avLst/>
          </a:prstGeom>
          <a:noFill/>
        </p:spPr>
        <p:txBody>
          <a:bodyPr wrap="square"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ar-SA"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فرض کنید که در یک حلقه هستیم و نیاز داریم که اگر اجرا کننده برای تعداد مشخصی به یک نقطه توقف رسید، اشکال‌زدا فعال شود. برای این منظور از نقطه توقف‌های شمارش گذر استفاده می‌کنیم.</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Low" defTabSz="914400" rtl="1" eaLnBrk="0" fontAlgn="base" latinLnBrk="0" hangingPunct="0">
              <a:lnSpc>
                <a:spcPct val="100000"/>
              </a:lnSpc>
              <a:spcBef>
                <a:spcPct val="0"/>
              </a:spcBef>
              <a:spcAft>
                <a:spcPct val="0"/>
              </a:spcAft>
              <a:buClrTx/>
              <a:buSzTx/>
              <a:buFontTx/>
              <a:buNone/>
              <a:tabLst/>
            </a:pPr>
            <a:r>
              <a:rPr kumimoji="0" lang="ar-SA" altLang="en-US" sz="2000" b="1"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نحوه استفاده</a:t>
            </a:r>
            <a:r>
              <a:rPr kumimoji="0" lang="ar-SA"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 برای فعالسازی </a:t>
            </a:r>
            <a:r>
              <a:rPr kumimoji="0" lang="en-US" altLang="en-US" sz="1800" b="0" i="0" u="none" strike="noStrike" cap="none" normalizeH="0" baseline="0" dirty="0">
                <a:ln>
                  <a:noFill/>
                </a:ln>
                <a:solidFill>
                  <a:schemeClr val="tx1"/>
                </a:solidFill>
                <a:effectLst/>
                <a:latin typeface="Gill Sans MT" panose="020B0502020104020203" pitchFamily="34" charset="0"/>
                <a:ea typeface="Arial" panose="020B0604020202020204" pitchFamily="34" charset="0"/>
                <a:cs typeface="B Nazanin" panose="00000400000000000000" pitchFamily="2" charset="-78"/>
              </a:rPr>
              <a:t>Hit count breakpoint</a:t>
            </a:r>
            <a:r>
              <a:rPr kumimoji="0" lang="ar-SA" altLang="en-US" sz="2000" b="0" i="0" u="none" strike="noStrike" cap="none" normalizeH="0" baseline="0" dirty="0">
                <a:ln>
                  <a:noFill/>
                </a:ln>
                <a:solidFill>
                  <a:schemeClr val="tx1"/>
                </a:solidFill>
                <a:effectLst/>
                <a:latin typeface="Gill Sans MT" panose="020B0502020104020203" pitchFamily="34" charset="0"/>
                <a:ea typeface="Arial" panose="020B0604020202020204" pitchFamily="34" charset="0"/>
                <a:cs typeface="B Nazanin" panose="00000400000000000000" pitchFamily="2" charset="-78"/>
              </a:rPr>
              <a:t> </a:t>
            </a:r>
            <a:r>
              <a:rPr kumimoji="0" lang="ar-SA" altLang="en-US" sz="2000" b="0" i="0" u="none" strike="noStrike" cap="none" normalizeH="0" baseline="0" dirty="0">
                <a:ln>
                  <a:noFill/>
                </a:ln>
                <a:solidFill>
                  <a:schemeClr val="tx1"/>
                </a:solidFill>
                <a:effectLst/>
                <a:ea typeface="Arial" panose="020B0604020202020204" pitchFamily="34" charset="0"/>
                <a:cs typeface="B Nazanin" panose="00000400000000000000" pitchFamily="2" charset="-78"/>
              </a:rPr>
              <a:t>باید مانند مورد قبل عمل کنیم، با این تفاوت که به جای تعریف کردن یک شرط، روی دکمه </a:t>
            </a:r>
            <a:r>
              <a:rPr kumimoji="0" lang="en-US" altLang="en-US" sz="1800" b="0" i="0" u="none" strike="noStrike" cap="none" normalizeH="0" baseline="0" dirty="0">
                <a:ln>
                  <a:noFill/>
                </a:ln>
                <a:solidFill>
                  <a:schemeClr val="tx1"/>
                </a:solidFill>
                <a:effectLst/>
                <a:latin typeface="Gill Sans MT" panose="020B0502020104020203" pitchFamily="34" charset="0"/>
                <a:ea typeface="Arial" panose="020B0604020202020204" pitchFamily="34" charset="0"/>
                <a:cs typeface="B Nazanin" panose="00000400000000000000" pitchFamily="2" charset="-78"/>
              </a:rPr>
              <a:t>More</a:t>
            </a:r>
            <a:r>
              <a:rPr kumimoji="0" lang="fa-IR" altLang="en-US" sz="1800" b="0" i="0" u="none" strike="noStrike" cap="none" normalizeH="0" baseline="0" dirty="0">
                <a:ln>
                  <a:noFill/>
                </a:ln>
                <a:solidFill>
                  <a:schemeClr val="tx1"/>
                </a:solidFill>
                <a:effectLst/>
                <a:latin typeface="Cambria" panose="02040503050406030204" pitchFamily="18" charset="0"/>
                <a:ea typeface="Arial" panose="020B0604020202020204" pitchFamily="34" charset="0"/>
                <a:cs typeface="B Nazanin" panose="00000400000000000000" pitchFamily="2" charset="-78"/>
              </a:rPr>
              <a:t> </a:t>
            </a:r>
            <a:r>
              <a:rPr kumimoji="0" lang="ar-SA"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کلیک می‌کنیم و پنجره‌ای شبیه به عکس </a:t>
            </a:r>
            <a:r>
              <a:rPr lang="fa-IR" altLang="en-US" sz="2000" dirty="0">
                <a:solidFill>
                  <a:schemeClr val="tx1"/>
                </a:solidFill>
                <a:latin typeface="Arial" panose="020B0604020202020204" pitchFamily="34" charset="0"/>
                <a:ea typeface="Arial" panose="020B0604020202020204" pitchFamily="34" charset="0"/>
                <a:cs typeface="B Nazanin" panose="00000400000000000000" pitchFamily="2" charset="-78"/>
              </a:rPr>
              <a:t>صفحه بعد</a:t>
            </a:r>
            <a:r>
              <a:rPr kumimoji="0" lang="ar-SA"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 برای نمایش داده می‌شود.</a:t>
            </a:r>
            <a:r>
              <a:rPr kumimoji="0" lang="fa-IR"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 </a:t>
            </a:r>
            <a:r>
              <a:rPr kumimoji="0" lang="ar-SA" altLang="en-US" sz="2000" b="0" i="0" u="none" strike="noStrike" cap="none" normalizeH="0" baseline="0" dirty="0">
                <a:ln>
                  <a:noFill/>
                </a:ln>
                <a:solidFill>
                  <a:schemeClr val="tx1"/>
                </a:solidFill>
                <a:effectLst/>
                <a:latin typeface="Arial" panose="020B0604020202020204" pitchFamily="34" charset="0"/>
                <a:ea typeface="Arial" panose="020B0604020202020204" pitchFamily="34" charset="0"/>
                <a:cs typeface="B Nazanin" panose="00000400000000000000" pitchFamily="2" charset="-78"/>
              </a:rPr>
              <a:t>سپس در قسمت </a:t>
            </a:r>
            <a:r>
              <a:rPr kumimoji="0" lang="en-US" altLang="en-US" sz="2000" b="0" i="0" u="none" strike="noStrike" cap="none" normalizeH="0" baseline="0" dirty="0">
                <a:ln>
                  <a:noFill/>
                </a:ln>
                <a:solidFill>
                  <a:schemeClr val="tx1"/>
                </a:solidFill>
                <a:effectLst/>
                <a:latin typeface="Gill Sans MT" panose="020B0502020104020203" pitchFamily="34" charset="0"/>
                <a:ea typeface="Arial" panose="020B0604020202020204" pitchFamily="34" charset="0"/>
                <a:cs typeface="B Nazanin" panose="00000400000000000000" pitchFamily="2" charset="-78"/>
              </a:rPr>
              <a:t>Pass Count</a:t>
            </a:r>
            <a:r>
              <a:rPr kumimoji="0" lang="ar-SA" altLang="en-US" sz="2000" b="0" i="0" u="none" strike="noStrike" cap="none" normalizeH="0" baseline="0" dirty="0">
                <a:ln>
                  <a:noFill/>
                </a:ln>
                <a:solidFill>
                  <a:schemeClr val="tx1"/>
                </a:solidFill>
                <a:effectLst/>
                <a:latin typeface="Gill Sans MT" panose="020B0502020104020203" pitchFamily="34" charset="0"/>
                <a:ea typeface="Arial" panose="020B0604020202020204" pitchFamily="34" charset="0"/>
                <a:cs typeface="B Nazanin" panose="00000400000000000000" pitchFamily="2" charset="-78"/>
              </a:rPr>
              <a:t> </a:t>
            </a:r>
            <a:r>
              <a:rPr kumimoji="0" lang="ar-SA" altLang="en-US" sz="2000" b="0" i="0" u="none" strike="noStrike" cap="none" normalizeH="0" baseline="0" dirty="0">
                <a:ln>
                  <a:noFill/>
                </a:ln>
                <a:solidFill>
                  <a:schemeClr val="tx1"/>
                </a:solidFill>
                <a:effectLst/>
                <a:ea typeface="Arial" panose="020B0604020202020204" pitchFamily="34" charset="0"/>
                <a:cs typeface="B Nazanin" panose="00000400000000000000" pitchFamily="2" charset="-78"/>
              </a:rPr>
              <a:t>تعداد دفعاتی که باید این خط اجرا شود تا اشکال‌زدا فعال شود را می‌نویسیم.</a:t>
            </a:r>
            <a:endParaRPr kumimoji="0" lang="ar-SA"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872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8B2E2D50-5433-BBAC-E9A8-51AC5881D5F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550825-AEA8-7483-3194-B75D119149CA}"/>
              </a:ext>
            </a:extLst>
          </p:cNvPr>
          <p:cNvPicPr>
            <a:picLocks noChangeAspect="1"/>
          </p:cNvPicPr>
          <p:nvPr/>
        </p:nvPicPr>
        <p:blipFill>
          <a:blip r:embed="rId3"/>
          <a:stretch>
            <a:fillRect/>
          </a:stretch>
        </p:blipFill>
        <p:spPr>
          <a:xfrm>
            <a:off x="1358050" y="230926"/>
            <a:ext cx="6427899" cy="4216090"/>
          </a:xfrm>
          <a:prstGeom prst="rect">
            <a:avLst/>
          </a:prstGeom>
        </p:spPr>
      </p:pic>
    </p:spTree>
    <p:extLst>
      <p:ext uri="{BB962C8B-B14F-4D97-AF65-F5344CB8AC3E}">
        <p14:creationId xmlns:p14="http://schemas.microsoft.com/office/powerpoint/2010/main" val="20726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184F10AE-543E-11B8-2699-62D69818C0CA}"/>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D9E4FB65-8919-DDA8-ED77-3A3CADE965B9}"/>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معرفی </a:t>
            </a:r>
            <a:r>
              <a:rPr lang="en-US" sz="2800" dirty="0">
                <a:solidFill>
                  <a:srgbClr val="C39113"/>
                </a:solidFill>
                <a:latin typeface="Gill sans mt" panose="020B0502020104020203" pitchFamily="34" charset="0"/>
                <a:cs typeface="B Roya" panose="00000400000000000000" pitchFamily="2" charset="-78"/>
              </a:rPr>
              <a:t>execution toolbar</a:t>
            </a:r>
          </a:p>
        </p:txBody>
      </p:sp>
      <p:sp>
        <p:nvSpPr>
          <p:cNvPr id="2" name="TextBox 1">
            <a:extLst>
              <a:ext uri="{FF2B5EF4-FFF2-40B4-BE49-F238E27FC236}">
                <a16:creationId xmlns:a16="http://schemas.microsoft.com/office/drawing/2014/main" id="{4EDBDF21-8E09-D3B2-9BB8-F5145C9F53E9}"/>
              </a:ext>
            </a:extLst>
          </p:cNvPr>
          <p:cNvSpPr txBox="1"/>
          <p:nvPr/>
        </p:nvSpPr>
        <p:spPr>
          <a:xfrm>
            <a:off x="666660" y="1078685"/>
            <a:ext cx="7704000" cy="1685077"/>
          </a:xfrm>
          <a:prstGeom prst="rect">
            <a:avLst/>
          </a:prstGeom>
          <a:noFill/>
        </p:spPr>
        <p:txBody>
          <a:bodyPr wrap="square" rtlCol="0">
            <a:spAutoFit/>
          </a:bodyPr>
          <a:lstStyle/>
          <a:p>
            <a:pPr marL="0" marR="0" algn="just" rtl="1">
              <a:lnSpc>
                <a:spcPct val="115000"/>
              </a:lnSpc>
              <a:buNone/>
            </a:pPr>
            <a:r>
              <a:rPr lang="ar-SA" sz="1800" dirty="0">
                <a:effectLst/>
                <a:latin typeface="Arial" panose="020B0604020202020204" pitchFamily="34" charset="0"/>
                <a:ea typeface="Arial" panose="020B0604020202020204" pitchFamily="34" charset="0"/>
                <a:cs typeface="B Nazanin" panose="00000400000000000000" pitchFamily="2" charset="-78"/>
              </a:rPr>
              <a:t>ابزار اشکال‌زدا می‌تواند کدهای ما ر</a:t>
            </a:r>
            <a:r>
              <a:rPr lang="fa-IR" sz="1800" dirty="0">
                <a:effectLst/>
                <a:latin typeface="Arial" panose="020B0604020202020204" pitchFamily="34" charset="0"/>
                <a:ea typeface="Arial" panose="020B0604020202020204" pitchFamily="34" charset="0"/>
                <a:cs typeface="B Nazanin" panose="00000400000000000000" pitchFamily="2" charset="-78"/>
              </a:rPr>
              <a:t>ا</a:t>
            </a:r>
            <a:r>
              <a:rPr lang="ar-SA" sz="1800" dirty="0">
                <a:effectLst/>
                <a:latin typeface="Arial" panose="020B0604020202020204" pitchFamily="34" charset="0"/>
                <a:ea typeface="Arial" panose="020B0604020202020204" pitchFamily="34" charset="0"/>
                <a:cs typeface="B Nazanin" panose="00000400000000000000" pitchFamily="2" charset="-78"/>
              </a:rPr>
              <a:t> خط به خط اجرا کند و در هر خط وضعیت نرم افزار در آن لحظه را به صورت دقیق نمایش دهد.</a:t>
            </a:r>
            <a:endParaRPr lang="en-US" sz="1800" dirty="0">
              <a:effectLst/>
              <a:latin typeface="Arial" panose="020B0604020202020204" pitchFamily="34" charset="0"/>
              <a:ea typeface="Arial" panose="020B0604020202020204" pitchFamily="34" charset="0"/>
            </a:endParaRPr>
          </a:p>
          <a:p>
            <a:pPr marL="0" marR="0" algn="just" rtl="1">
              <a:lnSpc>
                <a:spcPct val="115000"/>
              </a:lnSpc>
              <a:buNone/>
            </a:pPr>
            <a:r>
              <a:rPr lang="ar-SA" sz="1800" dirty="0">
                <a:effectLst/>
                <a:latin typeface="Arial" panose="020B0604020202020204" pitchFamily="34" charset="0"/>
                <a:ea typeface="Arial" panose="020B0604020202020204" pitchFamily="34" charset="0"/>
                <a:cs typeface="B Nazanin" panose="00000400000000000000" pitchFamily="2" charset="-78"/>
              </a:rPr>
              <a:t>برای کنترل دقیق شماره خط کدی که </a:t>
            </a:r>
            <a:r>
              <a:rPr lang="ar-SA" sz="1800" dirty="0">
                <a:effectLst/>
                <a:latin typeface="Cambria" panose="02040503050406030204" pitchFamily="18" charset="0"/>
                <a:ea typeface="Arial" panose="020B0604020202020204" pitchFamily="34" charset="0"/>
                <a:cs typeface="B Nazanin" panose="00000400000000000000" pitchFamily="2" charset="-78"/>
              </a:rPr>
              <a:t>اشاره‌گر</a:t>
            </a:r>
            <a:r>
              <a:rPr lang="ar-SA" sz="1800" dirty="0">
                <a:effectLst/>
                <a:latin typeface="Arial" panose="020B0604020202020204" pitchFamily="34" charset="0"/>
                <a:ea typeface="Arial" panose="020B0604020202020204" pitchFamily="34" charset="0"/>
                <a:cs typeface="B Nazanin" panose="00000400000000000000" pitchFamily="2" charset="-78"/>
              </a:rPr>
              <a:t> به آن اشاره می‌کند (آن خط کدی که اجرای نرم افزار در ابتدای آن متوقف شده است) دکمه‌هایی وجود دارند که در </a:t>
            </a:r>
            <a:r>
              <a:rPr lang="en-US" sz="1800" dirty="0">
                <a:effectLst/>
                <a:latin typeface="Cambria" panose="02040503050406030204" pitchFamily="18" charset="0"/>
                <a:ea typeface="Arial" panose="020B0604020202020204" pitchFamily="34" charset="0"/>
                <a:cs typeface="B Nazanin" panose="00000400000000000000" pitchFamily="2" charset="-78"/>
              </a:rPr>
              <a:t>execution</a:t>
            </a:r>
            <a:r>
              <a:rPr lang="en-US" sz="1800" dirty="0">
                <a:effectLst/>
                <a:latin typeface="Arial" panose="020B0604020202020204" pitchFamily="34" charset="0"/>
                <a:ea typeface="Arial" panose="020B0604020202020204" pitchFamily="34" charset="0"/>
                <a:cs typeface="B Nazanin" panose="00000400000000000000" pitchFamily="2" charset="-78"/>
              </a:rPr>
              <a:t> </a:t>
            </a:r>
            <a:r>
              <a:rPr lang="en-US" sz="1800" dirty="0">
                <a:effectLst/>
                <a:latin typeface="Cambria" panose="02040503050406030204" pitchFamily="18" charset="0"/>
                <a:ea typeface="Arial" panose="020B0604020202020204" pitchFamily="34" charset="0"/>
                <a:cs typeface="B Nazanin" panose="00000400000000000000" pitchFamily="2" charset="-78"/>
              </a:rPr>
              <a:t>toolbar</a:t>
            </a:r>
            <a:r>
              <a:rPr lang="fa-IR" sz="1800" dirty="0">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عکس زیر مشخص شده است و به معرفی هر کدام از این دکمه‌ها و کاربرد آن‌‌ها در دنیای واقعی می‌پردازیم.</a:t>
            </a:r>
            <a:endParaRPr lang="en-US" sz="1800" dirty="0">
              <a:effectLst/>
              <a:latin typeface="Arial" panose="020B0604020202020204" pitchFamily="34" charset="0"/>
              <a:ea typeface="Arial" panose="020B0604020202020204" pitchFamily="34" charset="0"/>
            </a:endParaRPr>
          </a:p>
        </p:txBody>
      </p:sp>
      <p:pic>
        <p:nvPicPr>
          <p:cNvPr id="8" name="Picture 7">
            <a:extLst>
              <a:ext uri="{FF2B5EF4-FFF2-40B4-BE49-F238E27FC236}">
                <a16:creationId xmlns:a16="http://schemas.microsoft.com/office/drawing/2014/main" id="{42C41D40-1EA5-2C3A-0DFE-234404DE54D7}"/>
              </a:ext>
            </a:extLst>
          </p:cNvPr>
          <p:cNvPicPr>
            <a:picLocks noChangeAspect="1"/>
          </p:cNvPicPr>
          <p:nvPr/>
        </p:nvPicPr>
        <p:blipFill>
          <a:blip r:embed="rId3"/>
          <a:stretch>
            <a:fillRect/>
          </a:stretch>
        </p:blipFill>
        <p:spPr>
          <a:xfrm>
            <a:off x="918507" y="3010346"/>
            <a:ext cx="7200305" cy="1688129"/>
          </a:xfrm>
          <a:prstGeom prst="rect">
            <a:avLst/>
          </a:prstGeom>
        </p:spPr>
      </p:pic>
    </p:spTree>
    <p:extLst>
      <p:ext uri="{BB962C8B-B14F-4D97-AF65-F5344CB8AC3E}">
        <p14:creationId xmlns:p14="http://schemas.microsoft.com/office/powerpoint/2010/main" val="3601812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6179FC38-348C-7F4B-9342-7F0071CE4555}"/>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99B91D93-7546-3C22-EE79-CA8E7091A3D8}"/>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معرفی </a:t>
            </a:r>
            <a:r>
              <a:rPr lang="en-US" sz="2800" dirty="0">
                <a:solidFill>
                  <a:srgbClr val="C39113"/>
                </a:solidFill>
                <a:latin typeface="Gill sans mt" panose="020B0502020104020203" pitchFamily="34" charset="0"/>
                <a:cs typeface="B Roya" panose="00000400000000000000" pitchFamily="2" charset="-78"/>
              </a:rPr>
              <a:t>execution toolbar</a:t>
            </a:r>
          </a:p>
        </p:txBody>
      </p:sp>
      <p:sp>
        <p:nvSpPr>
          <p:cNvPr id="2" name="TextBox 1">
            <a:extLst>
              <a:ext uri="{FF2B5EF4-FFF2-40B4-BE49-F238E27FC236}">
                <a16:creationId xmlns:a16="http://schemas.microsoft.com/office/drawing/2014/main" id="{92E48847-E10C-64EE-7B2E-BBB77A52D9F3}"/>
              </a:ext>
            </a:extLst>
          </p:cNvPr>
          <p:cNvSpPr txBox="1"/>
          <p:nvPr/>
        </p:nvSpPr>
        <p:spPr>
          <a:xfrm>
            <a:off x="720000" y="1123469"/>
            <a:ext cx="7704000" cy="2542619"/>
          </a:xfrm>
          <a:prstGeom prst="rect">
            <a:avLst/>
          </a:prstGeom>
          <a:noFill/>
        </p:spPr>
        <p:txBody>
          <a:bodyPr wrap="square" rtlCol="0">
            <a:spAutoFit/>
          </a:bodyPr>
          <a:lstStyle/>
          <a:p>
            <a:pPr marL="285750" marR="0" indent="-285750" algn="just" rtl="1">
              <a:lnSpc>
                <a:spcPct val="115000"/>
              </a:lnSpc>
              <a:buFont typeface="Arial" panose="020B0604020202020204" pitchFamily="34" charset="0"/>
              <a:buChar char="•"/>
            </a:pPr>
            <a:r>
              <a:rPr lang="en-US" sz="2000" dirty="0">
                <a:effectLst/>
                <a:latin typeface="Gill sans mt" panose="020B0502020104020203" pitchFamily="34" charset="0"/>
                <a:ea typeface="Arial" panose="020B0604020202020204" pitchFamily="34" charset="0"/>
              </a:rPr>
              <a:t>Step over</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Step into</a:t>
            </a:r>
          </a:p>
          <a:p>
            <a:pPr marL="285750" marR="0" indent="-285750" algn="just" rtl="1">
              <a:lnSpc>
                <a:spcPct val="115000"/>
              </a:lnSpc>
              <a:buFont typeface="Arial" panose="020B0604020202020204" pitchFamily="34" charset="0"/>
              <a:buChar char="•"/>
            </a:pPr>
            <a:r>
              <a:rPr lang="en-US" sz="2000" dirty="0">
                <a:effectLst/>
                <a:latin typeface="Gill sans mt" panose="020B0502020104020203" pitchFamily="34" charset="0"/>
                <a:ea typeface="Arial" panose="020B0604020202020204" pitchFamily="34" charset="0"/>
              </a:rPr>
              <a:t>Force step into</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Step out</a:t>
            </a:r>
          </a:p>
          <a:p>
            <a:pPr marL="285750" marR="0" indent="-285750" algn="just" rtl="1">
              <a:lnSpc>
                <a:spcPct val="115000"/>
              </a:lnSpc>
              <a:buFont typeface="Arial" panose="020B0604020202020204" pitchFamily="34" charset="0"/>
              <a:buChar char="•"/>
            </a:pPr>
            <a:r>
              <a:rPr lang="en-US" sz="2000" dirty="0">
                <a:effectLst/>
                <a:latin typeface="Gill sans mt" panose="020B0502020104020203" pitchFamily="34" charset="0"/>
                <a:ea typeface="Arial" panose="020B0604020202020204" pitchFamily="34" charset="0"/>
              </a:rPr>
              <a:t>Run to cursor</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Show breakpoint</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Mute breakpoints</a:t>
            </a:r>
          </a:p>
        </p:txBody>
      </p:sp>
    </p:spTree>
    <p:extLst>
      <p:ext uri="{BB962C8B-B14F-4D97-AF65-F5344CB8AC3E}">
        <p14:creationId xmlns:p14="http://schemas.microsoft.com/office/powerpoint/2010/main" val="4025627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4D2A0C56-A503-CBB5-CB6A-73AE44307C8B}"/>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FB7D5C11-53F9-C016-A43B-099C7C21884A}"/>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معرفی </a:t>
            </a:r>
            <a:r>
              <a:rPr lang="en-US" sz="2800" dirty="0">
                <a:solidFill>
                  <a:srgbClr val="C39113"/>
                </a:solidFill>
                <a:latin typeface="Gill sans mt" panose="020B0502020104020203" pitchFamily="34" charset="0"/>
                <a:cs typeface="B Roya" panose="00000400000000000000" pitchFamily="2" charset="-78"/>
              </a:rPr>
              <a:t>status toolbar</a:t>
            </a:r>
          </a:p>
        </p:txBody>
      </p:sp>
      <p:sp>
        <p:nvSpPr>
          <p:cNvPr id="2" name="TextBox 1">
            <a:extLst>
              <a:ext uri="{FF2B5EF4-FFF2-40B4-BE49-F238E27FC236}">
                <a16:creationId xmlns:a16="http://schemas.microsoft.com/office/drawing/2014/main" id="{5E4D7215-3AF8-FDA6-D329-05E1B0B540C2}"/>
              </a:ext>
            </a:extLst>
          </p:cNvPr>
          <p:cNvSpPr txBox="1"/>
          <p:nvPr/>
        </p:nvSpPr>
        <p:spPr>
          <a:xfrm>
            <a:off x="666660" y="1078685"/>
            <a:ext cx="7704000" cy="1047979"/>
          </a:xfrm>
          <a:prstGeom prst="rect">
            <a:avLst/>
          </a:prstGeom>
          <a:noFill/>
        </p:spPr>
        <p:txBody>
          <a:bodyPr wrap="square" rtlCol="0">
            <a:spAutoFit/>
          </a:bodyPr>
          <a:lstStyle/>
          <a:p>
            <a:pPr marL="0" marR="0" algn="just" rtl="1">
              <a:lnSpc>
                <a:spcPct val="115000"/>
              </a:lnSpc>
              <a:buNone/>
            </a:pPr>
            <a:r>
              <a:rPr lang="ar-SA" sz="1800" dirty="0">
                <a:effectLst/>
                <a:latin typeface="Arial" panose="020B0604020202020204" pitchFamily="34" charset="0"/>
                <a:ea typeface="Arial" panose="020B0604020202020204" pitchFamily="34" charset="0"/>
                <a:cs typeface="B Nazanin" panose="00000400000000000000" pitchFamily="2" charset="-78"/>
              </a:rPr>
              <a:t>بعد از آشنا شدن با </a:t>
            </a:r>
            <a:r>
              <a:rPr lang="en-US" sz="1800" dirty="0">
                <a:effectLst/>
                <a:latin typeface="Cambria" panose="02040503050406030204" pitchFamily="18" charset="0"/>
                <a:ea typeface="Arial" panose="020B0604020202020204" pitchFamily="34" charset="0"/>
                <a:cs typeface="B Nazanin" panose="00000400000000000000" pitchFamily="2" charset="-78"/>
              </a:rPr>
              <a:t>execution toolbar</a:t>
            </a:r>
            <a:r>
              <a:rPr lang="ar-SA"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به قسمت </a:t>
            </a:r>
            <a:r>
              <a:rPr lang="en-US" sz="1800" dirty="0">
                <a:effectLst/>
                <a:latin typeface="Cambria" panose="02040503050406030204" pitchFamily="18" charset="0"/>
                <a:ea typeface="Arial" panose="020B0604020202020204" pitchFamily="34" charset="0"/>
                <a:cs typeface="B Nazanin" panose="00000400000000000000" pitchFamily="2" charset="-78"/>
              </a:rPr>
              <a:t>status toolbar</a:t>
            </a:r>
            <a:r>
              <a:rPr lang="ar-SA"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می‌رویم که در عکس زیر مشخص شده است. این قسمت مربوط به کنترل وضعیت اشکال‌زدا است که به معرفی دکمه‌های مختلف آن می‌پردازیم.</a:t>
            </a:r>
            <a:endParaRPr lang="en-US"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8710E038-568A-E91D-6CF8-19B84488F565}"/>
              </a:ext>
            </a:extLst>
          </p:cNvPr>
          <p:cNvPicPr>
            <a:picLocks noChangeAspect="1"/>
          </p:cNvPicPr>
          <p:nvPr/>
        </p:nvPicPr>
        <p:blipFill>
          <a:blip r:embed="rId3"/>
          <a:stretch>
            <a:fillRect/>
          </a:stretch>
        </p:blipFill>
        <p:spPr>
          <a:xfrm>
            <a:off x="3600127" y="2571750"/>
            <a:ext cx="4770533" cy="2209992"/>
          </a:xfrm>
          <a:prstGeom prst="rect">
            <a:avLst/>
          </a:prstGeom>
        </p:spPr>
      </p:pic>
      <p:sp>
        <p:nvSpPr>
          <p:cNvPr id="12" name="TextBox 11">
            <a:extLst>
              <a:ext uri="{FF2B5EF4-FFF2-40B4-BE49-F238E27FC236}">
                <a16:creationId xmlns:a16="http://schemas.microsoft.com/office/drawing/2014/main" id="{2F7BAC83-DA4F-4C82-6F3F-B10581DEEA2D}"/>
              </a:ext>
            </a:extLst>
          </p:cNvPr>
          <p:cNvSpPr txBox="1"/>
          <p:nvPr/>
        </p:nvSpPr>
        <p:spPr>
          <a:xfrm>
            <a:off x="891540" y="2674393"/>
            <a:ext cx="2404200" cy="1126847"/>
          </a:xfrm>
          <a:prstGeom prst="rect">
            <a:avLst/>
          </a:prstGeom>
          <a:noFill/>
        </p:spPr>
        <p:txBody>
          <a:bodyPr wrap="square" rtlCol="0">
            <a:spAutoFit/>
          </a:bodyPr>
          <a:lstStyle/>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Edit configuration</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Rerun</a:t>
            </a:r>
          </a:p>
          <a:p>
            <a:pPr marL="285750" marR="0" indent="-285750" algn="just" rtl="1">
              <a:lnSpc>
                <a:spcPct val="115000"/>
              </a:lnSpc>
              <a:buFont typeface="Arial" panose="020B0604020202020204" pitchFamily="34" charset="0"/>
              <a:buChar char="•"/>
            </a:pPr>
            <a:r>
              <a:rPr lang="en-US" sz="2000" dirty="0">
                <a:latin typeface="Gill sans mt" panose="020B0502020104020203" pitchFamily="34" charset="0"/>
                <a:ea typeface="Arial" panose="020B0604020202020204" pitchFamily="34" charset="0"/>
              </a:rPr>
              <a:t>Stop</a:t>
            </a:r>
          </a:p>
        </p:txBody>
      </p:sp>
    </p:spTree>
    <p:extLst>
      <p:ext uri="{BB962C8B-B14F-4D97-AF65-F5344CB8AC3E}">
        <p14:creationId xmlns:p14="http://schemas.microsoft.com/office/powerpoint/2010/main" val="2035071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B4094486-C048-B05D-5BFD-B08E4380657E}"/>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7F36896A-D50A-2892-34C8-2B8FA9E63D5B}"/>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معرفی ویژه قسمت </a:t>
            </a:r>
            <a:r>
              <a:rPr lang="en-US" sz="2800" dirty="0">
                <a:solidFill>
                  <a:srgbClr val="C39113"/>
                </a:solidFill>
                <a:latin typeface="Gill sans mt" panose="020B0502020104020203" pitchFamily="34" charset="0"/>
                <a:cs typeface="B Roya" panose="00000400000000000000" pitchFamily="2" charset="-78"/>
              </a:rPr>
              <a:t>evaluate expression</a:t>
            </a:r>
          </a:p>
        </p:txBody>
      </p:sp>
      <p:sp>
        <p:nvSpPr>
          <p:cNvPr id="2" name="TextBox 1">
            <a:extLst>
              <a:ext uri="{FF2B5EF4-FFF2-40B4-BE49-F238E27FC236}">
                <a16:creationId xmlns:a16="http://schemas.microsoft.com/office/drawing/2014/main" id="{7859CC9B-1B5B-5515-BDAA-8751B28512AB}"/>
              </a:ext>
            </a:extLst>
          </p:cNvPr>
          <p:cNvSpPr txBox="1"/>
          <p:nvPr/>
        </p:nvSpPr>
        <p:spPr>
          <a:xfrm>
            <a:off x="758190" y="1026607"/>
            <a:ext cx="7627620" cy="1658018"/>
          </a:xfrm>
          <a:prstGeom prst="rect">
            <a:avLst/>
          </a:prstGeom>
          <a:noFill/>
        </p:spPr>
        <p:txBody>
          <a:bodyPr wrap="square" rtlCol="0">
            <a:spAutoFit/>
          </a:bodyPr>
          <a:lstStyle/>
          <a:p>
            <a:pPr algn="just" rtl="1">
              <a:lnSpc>
                <a:spcPct val="115000"/>
              </a:lnSpc>
            </a:pPr>
            <a:r>
              <a:rPr lang="fa-IR" sz="1800" dirty="0">
                <a:effectLst/>
                <a:latin typeface="Arial" panose="020B0604020202020204" pitchFamily="34" charset="0"/>
                <a:ea typeface="Arial" panose="020B0604020202020204" pitchFamily="34" charset="0"/>
                <a:cs typeface="B Nazanin" panose="00000400000000000000" pitchFamily="2" charset="-78"/>
              </a:rPr>
              <a:t>ی</a:t>
            </a:r>
            <a:r>
              <a:rPr lang="ar-SA" sz="1800" dirty="0">
                <a:effectLst/>
                <a:latin typeface="Arial" panose="020B0604020202020204" pitchFamily="34" charset="0"/>
                <a:ea typeface="Arial" panose="020B0604020202020204" pitchFamily="34" charset="0"/>
                <a:cs typeface="B Nazanin" panose="00000400000000000000" pitchFamily="2" charset="-78"/>
              </a:rPr>
              <a:t>کی از قدرتمند‌ترین قسمت‌های اشکال‌زدا شرکت</a:t>
            </a:r>
            <a:r>
              <a:rPr lang="en-US" sz="1800" dirty="0">
                <a:effectLst/>
                <a:latin typeface="Cambria" panose="02040503050406030204" pitchFamily="18" charset="0"/>
                <a:ea typeface="Arial" panose="020B0604020202020204" pitchFamily="34" charset="0"/>
                <a:cs typeface="B Nazanin" panose="00000400000000000000" pitchFamily="2" charset="-78"/>
              </a:rPr>
              <a:t>JetBrains </a:t>
            </a:r>
            <a:r>
              <a:rPr lang="ar-SA" sz="1800" dirty="0">
                <a:effectLst/>
                <a:latin typeface="Arial" panose="020B0604020202020204" pitchFamily="34" charset="0"/>
                <a:ea typeface="Arial" panose="020B0604020202020204" pitchFamily="34" charset="0"/>
                <a:cs typeface="B Nazanin" panose="00000400000000000000" pitchFamily="2" charset="-78"/>
              </a:rPr>
              <a:t>، قسمتی به نام </a:t>
            </a:r>
            <a:r>
              <a:rPr lang="en-US" sz="1800" dirty="0">
                <a:effectLst/>
                <a:latin typeface="Cambria" panose="02040503050406030204" pitchFamily="18" charset="0"/>
                <a:ea typeface="Arial" panose="020B0604020202020204" pitchFamily="34" charset="0"/>
                <a:cs typeface="B Nazanin" panose="00000400000000000000" pitchFamily="2" charset="-78"/>
              </a:rPr>
              <a:t>evaluate</a:t>
            </a:r>
            <a:r>
              <a:rPr lang="en-US" sz="1800" dirty="0">
                <a:effectLst/>
                <a:latin typeface="Arial" panose="020B0604020202020204" pitchFamily="34" charset="0"/>
                <a:ea typeface="Arial" panose="020B0604020202020204" pitchFamily="34" charset="0"/>
                <a:cs typeface="B Nazanin" panose="00000400000000000000" pitchFamily="2" charset="-78"/>
              </a:rPr>
              <a:t> </a:t>
            </a:r>
            <a:r>
              <a:rPr lang="en-US" sz="1800" dirty="0">
                <a:effectLst/>
                <a:latin typeface="Cambria" panose="02040503050406030204" pitchFamily="18" charset="0"/>
                <a:ea typeface="Arial" panose="020B0604020202020204" pitchFamily="34" charset="0"/>
                <a:cs typeface="B Nazanin" panose="00000400000000000000" pitchFamily="2" charset="-78"/>
              </a:rPr>
              <a:t>expression</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است. </a:t>
            </a:r>
            <a:r>
              <a:rPr lang="fa-IR" sz="1800" dirty="0">
                <a:effectLst/>
                <a:latin typeface="Arial" panose="020B0604020202020204" pitchFamily="34" charset="0"/>
                <a:ea typeface="Arial" panose="020B0604020202020204" pitchFamily="34" charset="0"/>
                <a:cs typeface="B Nazanin" panose="00000400000000000000" pitchFamily="2" charset="-78"/>
              </a:rPr>
              <a:t>در هنگام دیباگ، با استفاده از کلید میانبر </a:t>
            </a:r>
            <a:r>
              <a:rPr lang="en-US" sz="1800" dirty="0">
                <a:effectLst/>
                <a:latin typeface="Arial" panose="020B0604020202020204" pitchFamily="34" charset="0"/>
                <a:ea typeface="Arial" panose="020B0604020202020204" pitchFamily="34" charset="0"/>
                <a:cs typeface="B Nazanin" panose="00000400000000000000" pitchFamily="2" charset="-78"/>
              </a:rPr>
              <a:t>Alt + F8</a:t>
            </a:r>
            <a:r>
              <a:rPr lang="fa-IR" sz="1800" dirty="0">
                <a:effectLst/>
                <a:latin typeface="Arial" panose="020B0604020202020204" pitchFamily="34" charset="0"/>
                <a:ea typeface="Arial" panose="020B0604020202020204" pitchFamily="34" charset="0"/>
                <a:cs typeface="B Nazanin" panose="00000400000000000000" pitchFamily="2" charset="-78"/>
              </a:rPr>
              <a:t> صفحه ای مانند صفحه زیر باز می‌شود. </a:t>
            </a:r>
            <a:r>
              <a:rPr lang="ar-SA" sz="1800" dirty="0">
                <a:effectLst/>
                <a:latin typeface="Arial" panose="020B0604020202020204" pitchFamily="34" charset="0"/>
                <a:ea typeface="Arial" panose="020B0604020202020204" pitchFamily="34" charset="0"/>
                <a:cs typeface="B Nazanin" panose="00000400000000000000" pitchFamily="2" charset="-78"/>
              </a:rPr>
              <a:t>که در داخل قسمت </a:t>
            </a:r>
            <a:r>
              <a:rPr lang="en-US" sz="1800" dirty="0">
                <a:effectLst/>
                <a:latin typeface="Cambria" panose="02040503050406030204" pitchFamily="18" charset="0"/>
                <a:ea typeface="Arial" panose="020B0604020202020204" pitchFamily="34" charset="0"/>
                <a:cs typeface="B Nazanin" panose="00000400000000000000" pitchFamily="2" charset="-78"/>
              </a:rPr>
              <a:t>expression</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می‌توانید هر کدی را که می‌خواهید، وارد کنید و جواب آن را دقیقا مطابق با شرایط برنامه در خط فعلی دریافت کنید</a:t>
            </a:r>
            <a:r>
              <a:rPr lang="fa-IR" sz="1800" dirty="0">
                <a:effectLst/>
                <a:latin typeface="Arial" panose="020B0604020202020204" pitchFamily="34" charset="0"/>
                <a:ea typeface="Arial" panose="020B0604020202020204" pitchFamily="34" charset="0"/>
                <a:cs typeface="B Nazanin" panose="00000400000000000000" pitchFamily="2" charset="-78"/>
              </a:rPr>
              <a:t>.</a:t>
            </a:r>
            <a:endParaRPr lang="en-US" sz="1800" dirty="0">
              <a:effectLst/>
              <a:latin typeface="Arial" panose="020B0604020202020204" pitchFamily="34" charset="0"/>
              <a:ea typeface="Arial" panose="020B0604020202020204" pitchFamily="34" charset="0"/>
            </a:endParaRPr>
          </a:p>
          <a:p>
            <a:pPr marL="0" marR="0" algn="just" rtl="1">
              <a:lnSpc>
                <a:spcPct val="115000"/>
              </a:lnSpc>
            </a:pPr>
            <a:endParaRPr lang="en-US" sz="1800" dirty="0">
              <a:effectLst/>
              <a:latin typeface="Arial" panose="020B0604020202020204" pitchFamily="34" charset="0"/>
              <a:ea typeface="Arial" panose="020B0604020202020204" pitchFamily="34" charset="0"/>
            </a:endParaRPr>
          </a:p>
        </p:txBody>
      </p:sp>
      <p:pic>
        <p:nvPicPr>
          <p:cNvPr id="4" name="Picture 3">
            <a:extLst>
              <a:ext uri="{FF2B5EF4-FFF2-40B4-BE49-F238E27FC236}">
                <a16:creationId xmlns:a16="http://schemas.microsoft.com/office/drawing/2014/main" id="{FC9FCA14-63F1-E853-BB1E-84889DBA5CF6}"/>
              </a:ext>
            </a:extLst>
          </p:cNvPr>
          <p:cNvPicPr>
            <a:picLocks noChangeAspect="1"/>
          </p:cNvPicPr>
          <p:nvPr/>
        </p:nvPicPr>
        <p:blipFill>
          <a:blip r:embed="rId3"/>
          <a:stretch>
            <a:fillRect/>
          </a:stretch>
        </p:blipFill>
        <p:spPr>
          <a:xfrm>
            <a:off x="1591878" y="2261335"/>
            <a:ext cx="2259526" cy="2712955"/>
          </a:xfrm>
          <a:prstGeom prst="rect">
            <a:avLst/>
          </a:prstGeom>
        </p:spPr>
      </p:pic>
    </p:spTree>
    <p:extLst>
      <p:ext uri="{BB962C8B-B14F-4D97-AF65-F5344CB8AC3E}">
        <p14:creationId xmlns:p14="http://schemas.microsoft.com/office/powerpoint/2010/main" val="133413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BBFD2FDC-0AE2-DCC2-3147-06B4E3DD154D}"/>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89FE1323-5603-3EB0-1277-E87C1F21BF8C}"/>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معرفی قسمت کنسول</a:t>
            </a:r>
            <a:endParaRPr lang="en-US" sz="2800" dirty="0">
              <a:solidFill>
                <a:srgbClr val="C39113"/>
              </a:solidFill>
              <a:latin typeface="Gill sans mt" panose="020B0502020104020203" pitchFamily="34" charset="0"/>
              <a:cs typeface="B Roya" panose="00000400000000000000" pitchFamily="2" charset="-78"/>
            </a:endParaRPr>
          </a:p>
        </p:txBody>
      </p:sp>
      <p:sp>
        <p:nvSpPr>
          <p:cNvPr id="2" name="TextBox 1">
            <a:extLst>
              <a:ext uri="{FF2B5EF4-FFF2-40B4-BE49-F238E27FC236}">
                <a16:creationId xmlns:a16="http://schemas.microsoft.com/office/drawing/2014/main" id="{F59F9464-BB31-65AA-F912-1A31A7C9970E}"/>
              </a:ext>
            </a:extLst>
          </p:cNvPr>
          <p:cNvSpPr txBox="1"/>
          <p:nvPr/>
        </p:nvSpPr>
        <p:spPr>
          <a:xfrm>
            <a:off x="758190" y="1026607"/>
            <a:ext cx="7627620" cy="729430"/>
          </a:xfrm>
          <a:prstGeom prst="rect">
            <a:avLst/>
          </a:prstGeom>
          <a:noFill/>
        </p:spPr>
        <p:txBody>
          <a:bodyPr wrap="square" rtlCol="0">
            <a:spAutoFit/>
          </a:bodyPr>
          <a:lstStyle/>
          <a:p>
            <a:pPr marL="0" marR="0" algn="just" rtl="1">
              <a:lnSpc>
                <a:spcPct val="115000"/>
              </a:lnSpc>
            </a:pPr>
            <a:r>
              <a:rPr lang="ar-SA" sz="1800" dirty="0">
                <a:effectLst/>
                <a:latin typeface="Arial" panose="020B0604020202020204" pitchFamily="34" charset="0"/>
                <a:ea typeface="Arial" panose="020B0604020202020204" pitchFamily="34" charset="0"/>
                <a:cs typeface="B Nazanin" panose="00000400000000000000" pitchFamily="2" charset="-78"/>
              </a:rPr>
              <a:t>هر خروجی که به صورت </a:t>
            </a:r>
            <a:r>
              <a:rPr lang="en-US" sz="1800" dirty="0" err="1">
                <a:effectLst/>
                <a:latin typeface="Cambria" panose="02040503050406030204" pitchFamily="18" charset="0"/>
                <a:ea typeface="Arial" panose="020B0604020202020204" pitchFamily="34" charset="0"/>
                <a:cs typeface="B Nazanin" panose="00000400000000000000" pitchFamily="2" charset="-78"/>
              </a:rPr>
              <a:t>system.out.print</a:t>
            </a:r>
            <a:r>
              <a:rPr lang="ar-SA" sz="1800" dirty="0">
                <a:effectLst/>
                <a:latin typeface="Arial" panose="020B0604020202020204" pitchFamily="34" charset="0"/>
                <a:ea typeface="Arial" panose="020B0604020202020204" pitchFamily="34" charset="0"/>
                <a:cs typeface="B Nazanin" panose="00000400000000000000" pitchFamily="2" charset="-78"/>
              </a:rPr>
              <a:t> دارید، در کنسول چاپ می‌شود و در صورتی که با استفاده از </a:t>
            </a:r>
            <a:r>
              <a:rPr lang="en-US" sz="1800" dirty="0">
                <a:effectLst/>
                <a:latin typeface="Cambria" panose="02040503050406030204" pitchFamily="18" charset="0"/>
                <a:ea typeface="Arial" panose="020B0604020202020204" pitchFamily="34" charset="0"/>
                <a:cs typeface="B Nazanin" panose="00000400000000000000" pitchFamily="2" charset="-78"/>
              </a:rPr>
              <a:t>scanner</a:t>
            </a:r>
            <a:r>
              <a:rPr lang="fa-IR" sz="1800" dirty="0">
                <a:effectLst/>
                <a:latin typeface="Cambria" panose="02040503050406030204" pitchFamily="18" charset="0"/>
                <a:ea typeface="Arial" panose="020B0604020202020204" pitchFamily="34" charset="0"/>
                <a:cs typeface="B Nazanin" panose="00000400000000000000" pitchFamily="2" charset="-78"/>
              </a:rPr>
              <a:t> </a:t>
            </a:r>
            <a:r>
              <a:rPr lang="ar-SA" sz="1800" dirty="0">
                <a:effectLst/>
                <a:latin typeface="Arial" panose="020B0604020202020204" pitchFamily="34" charset="0"/>
                <a:ea typeface="Arial" panose="020B0604020202020204" pitchFamily="34" charset="0"/>
                <a:cs typeface="B Nazanin" panose="00000400000000000000" pitchFamily="2" charset="-78"/>
              </a:rPr>
              <a:t>قصد داشته باشید که از کاربر ورودی بگیرید، آن را باید در این قسمت وارد کنید. </a:t>
            </a:r>
            <a:endParaRPr lang="en-US" sz="1800" dirty="0">
              <a:effectLst/>
              <a:latin typeface="Arial" panose="020B0604020202020204" pitchFamily="34" charset="0"/>
              <a:ea typeface="Arial" panose="020B0604020202020204" pitchFamily="34" charset="0"/>
            </a:endParaRPr>
          </a:p>
        </p:txBody>
      </p:sp>
      <p:pic>
        <p:nvPicPr>
          <p:cNvPr id="7" name="Picture 6">
            <a:extLst>
              <a:ext uri="{FF2B5EF4-FFF2-40B4-BE49-F238E27FC236}">
                <a16:creationId xmlns:a16="http://schemas.microsoft.com/office/drawing/2014/main" id="{3384CDBA-50A9-E81A-7834-10EAD1BD7675}"/>
              </a:ext>
            </a:extLst>
          </p:cNvPr>
          <p:cNvPicPr>
            <a:picLocks noChangeAspect="1"/>
          </p:cNvPicPr>
          <p:nvPr/>
        </p:nvPicPr>
        <p:blipFill>
          <a:blip r:embed="rId3"/>
          <a:stretch>
            <a:fillRect/>
          </a:stretch>
        </p:blipFill>
        <p:spPr>
          <a:xfrm>
            <a:off x="901508" y="2107207"/>
            <a:ext cx="7340983" cy="2113971"/>
          </a:xfrm>
          <a:prstGeom prst="rect">
            <a:avLst/>
          </a:prstGeom>
        </p:spPr>
      </p:pic>
    </p:spTree>
    <p:extLst>
      <p:ext uri="{BB962C8B-B14F-4D97-AF65-F5344CB8AC3E}">
        <p14:creationId xmlns:p14="http://schemas.microsoft.com/office/powerpoint/2010/main" val="47954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35020391-BBB1-0C51-451C-CC385D8F4619}"/>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C820E8F2-0CFC-1ECC-38EC-57434E39444A}"/>
              </a:ext>
            </a:extLst>
          </p:cNvPr>
          <p:cNvSpPr>
            <a:spLocks noGrp="1"/>
          </p:cNvSpPr>
          <p:nvPr>
            <p:ph type="title"/>
          </p:nvPr>
        </p:nvSpPr>
        <p:spPr/>
        <p:txBody>
          <a:bodyPr/>
          <a:lstStyle/>
          <a:p>
            <a:pPr algn="r"/>
            <a:r>
              <a:rPr lang="fa-IR" sz="2800" dirty="0">
                <a:solidFill>
                  <a:srgbClr val="C39113"/>
                </a:solidFill>
                <a:cs typeface="B Roya" panose="00000400000000000000" pitchFamily="2" charset="-78"/>
              </a:rPr>
              <a:t>مدل حافظه در جاوا</a:t>
            </a:r>
            <a:endParaRPr lang="en-US" sz="2800" dirty="0">
              <a:solidFill>
                <a:srgbClr val="C39113"/>
              </a:solidFill>
              <a:cs typeface="B Roya" panose="00000400000000000000" pitchFamily="2" charset="-78"/>
            </a:endParaRPr>
          </a:p>
        </p:txBody>
      </p:sp>
      <p:sp>
        <p:nvSpPr>
          <p:cNvPr id="28" name="TextBox 27">
            <a:extLst>
              <a:ext uri="{FF2B5EF4-FFF2-40B4-BE49-F238E27FC236}">
                <a16:creationId xmlns:a16="http://schemas.microsoft.com/office/drawing/2014/main" id="{7C7F73E2-6F76-99CC-6583-29908D2E7311}"/>
              </a:ext>
            </a:extLst>
          </p:cNvPr>
          <p:cNvSpPr txBox="1"/>
          <p:nvPr/>
        </p:nvSpPr>
        <p:spPr>
          <a:xfrm>
            <a:off x="447161" y="1196896"/>
            <a:ext cx="7865327" cy="1015663"/>
          </a:xfrm>
          <a:prstGeom prst="rect">
            <a:avLst/>
          </a:prstGeom>
          <a:noFill/>
        </p:spPr>
        <p:txBody>
          <a:bodyPr wrap="square" rtlCol="0">
            <a:spAutoFit/>
          </a:bodyPr>
          <a:lstStyle/>
          <a:p>
            <a:pPr algn="r" rtl="1"/>
            <a:r>
              <a:rPr lang="fa-IR" sz="2000" dirty="0">
                <a:cs typeface="B Nazanin" panose="00000400000000000000" pitchFamily="2" charset="-78"/>
              </a:rPr>
              <a:t>در جاوا امکان دسترسی به آدرس یک شئ در حافظه وجود ندارد؛ به همین خاطر تمام آدرس‌های حافظه که ما در کشیدن مدل حافظه هیپ  و استک  استفاده می‌کنیم، تنها آدرس‌های فرضی هستند و نمی‌توانیم این آدرس‌ها را به صورت دقیق مشخص کنیم. </a:t>
            </a:r>
            <a:endParaRPr lang="en-US" sz="2000" dirty="0">
              <a:cs typeface="B Nazanin" panose="00000400000000000000" pitchFamily="2" charset="-78"/>
            </a:endParaRPr>
          </a:p>
        </p:txBody>
      </p:sp>
      <p:pic>
        <p:nvPicPr>
          <p:cNvPr id="2052" name="Picture 4" descr="Memory regions">
            <a:extLst>
              <a:ext uri="{FF2B5EF4-FFF2-40B4-BE49-F238E27FC236}">
                <a16:creationId xmlns:a16="http://schemas.microsoft.com/office/drawing/2014/main" id="{44E80EB2-4538-F725-204A-4FC9C422C0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806" y="2391730"/>
            <a:ext cx="2323805" cy="262239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82A7B4D-AE75-4F1E-C5D5-A47E927475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3612" y="2401052"/>
            <a:ext cx="4956780" cy="2627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3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AD0444D2-0EBA-24C2-E4AB-745732025C72}"/>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3798980B-6B23-6C1B-F332-434CCE144F82}"/>
              </a:ext>
            </a:extLst>
          </p:cNvPr>
          <p:cNvSpPr>
            <a:spLocks noGrp="1"/>
          </p:cNvSpPr>
          <p:nvPr>
            <p:ph type="title"/>
          </p:nvPr>
        </p:nvSpPr>
        <p:spPr/>
        <p:txBody>
          <a:bodyPr/>
          <a:lstStyle/>
          <a:p>
            <a:pPr algn="r"/>
            <a:r>
              <a:rPr lang="fa-IR" sz="2800" dirty="0">
                <a:solidFill>
                  <a:srgbClr val="C39113"/>
                </a:solidFill>
                <a:cs typeface="B Roya" panose="00000400000000000000" pitchFamily="2" charset="-78"/>
              </a:rPr>
              <a:t>مدل حافظه در جاوا</a:t>
            </a:r>
            <a:endParaRPr lang="en-US" sz="2800" dirty="0">
              <a:solidFill>
                <a:srgbClr val="C39113"/>
              </a:solidFill>
              <a:cs typeface="B Roya" panose="00000400000000000000" pitchFamily="2" charset="-78"/>
            </a:endParaRPr>
          </a:p>
        </p:txBody>
      </p:sp>
      <p:sp>
        <p:nvSpPr>
          <p:cNvPr id="3" name="Rectangle 2">
            <a:extLst>
              <a:ext uri="{FF2B5EF4-FFF2-40B4-BE49-F238E27FC236}">
                <a16:creationId xmlns:a16="http://schemas.microsoft.com/office/drawing/2014/main" id="{26515967-73B8-585E-C562-2E6AF787C64F}"/>
              </a:ext>
            </a:extLst>
          </p:cNvPr>
          <p:cNvSpPr>
            <a:spLocks noChangeArrowheads="1"/>
          </p:cNvSpPr>
          <p:nvPr/>
        </p:nvSpPr>
        <p:spPr bwMode="auto">
          <a:xfrm>
            <a:off x="3183438" y="1411735"/>
            <a:ext cx="1992351" cy="90024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7A7E85"/>
                </a:solidFill>
                <a:effectLst/>
                <a:latin typeface="JetBrains Mono" charset="0"/>
                <a:cs typeface="JetBrains Mono" charset="0"/>
              </a:rPr>
              <a:t>// Stack</a:t>
            </a:r>
            <a:br>
              <a:rPr kumimoji="0" lang="en-US" altLang="en-US" sz="1050" b="0" i="0" u="none" strike="noStrike" cap="none" normalizeH="0" baseline="0" dirty="0">
                <a:ln>
                  <a:noFill/>
                </a:ln>
                <a:solidFill>
                  <a:srgbClr val="7A7E85"/>
                </a:solidFill>
                <a:effectLst/>
                <a:latin typeface="JetBrains Mono" charset="0"/>
                <a:cs typeface="JetBrains Mono" charset="0"/>
              </a:rPr>
            </a:br>
            <a:r>
              <a:rPr kumimoji="0" lang="en-US" altLang="en-US" sz="1050" b="0" i="0" u="none" strike="noStrike" cap="none" normalizeH="0" baseline="0" dirty="0">
                <a:ln>
                  <a:noFill/>
                </a:ln>
                <a:solidFill>
                  <a:srgbClr val="CF8E6D"/>
                </a:solidFill>
                <a:effectLst/>
                <a:latin typeface="JetBrains Mono" charset="0"/>
                <a:cs typeface="JetBrains Mono" charset="0"/>
              </a:rPr>
              <a:t>public void </a:t>
            </a:r>
            <a:r>
              <a:rPr kumimoji="0" lang="en-US" altLang="en-US" sz="1050" b="0" i="0" u="none" strike="noStrike" cap="none" normalizeH="0" baseline="0" dirty="0" err="1">
                <a:ln>
                  <a:noFill/>
                </a:ln>
                <a:solidFill>
                  <a:srgbClr val="56A8F5"/>
                </a:solidFill>
                <a:effectLst/>
                <a:latin typeface="JetBrains Mono" charset="0"/>
                <a:cs typeface="JetBrains Mono" charset="0"/>
              </a:rPr>
              <a:t>doSomething</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a:ln>
                  <a:noFill/>
                </a:ln>
                <a:solidFill>
                  <a:srgbClr val="BCBEC4"/>
                </a:solidFill>
                <a:effectLst/>
                <a:latin typeface="JetBrains Mono" charset="0"/>
                <a:cs typeface="JetBrains Mono" charset="0"/>
              </a:rPr>
              <a:t>v = </a:t>
            </a:r>
            <a:r>
              <a:rPr kumimoji="0" lang="en-US" altLang="en-US" sz="1050" b="0" i="0" u="none" strike="noStrike" cap="none" normalizeH="0" baseline="0" dirty="0">
                <a:ln>
                  <a:noFill/>
                </a:ln>
                <a:solidFill>
                  <a:srgbClr val="2AACB8"/>
                </a:solidFill>
                <a:effectLst/>
                <a:latin typeface="JetBrains Mono" charset="0"/>
                <a:cs typeface="JetBrains Mono" charset="0"/>
              </a:rPr>
              <a:t>0</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err="1">
                <a:ln>
                  <a:noFill/>
                </a:ln>
                <a:solidFill>
                  <a:srgbClr val="BCBEC4"/>
                </a:solidFill>
                <a:effectLst/>
                <a:latin typeface="JetBrains Mono" charset="0"/>
                <a:cs typeface="JetBrains Mono" charset="0"/>
              </a:rPr>
              <a:t>System.</a:t>
            </a:r>
            <a:r>
              <a:rPr kumimoji="0" lang="en-US" altLang="en-US" sz="1050" b="0" i="1" u="none" strike="noStrike" cap="none" normalizeH="0" baseline="0" dirty="0" err="1">
                <a:ln>
                  <a:noFill/>
                </a:ln>
                <a:solidFill>
                  <a:srgbClr val="C77DBB"/>
                </a:solidFill>
                <a:effectLst/>
                <a:latin typeface="JetBrains Mono" charset="0"/>
                <a:cs typeface="JetBrains Mono" charset="0"/>
              </a:rPr>
              <a:t>out</a:t>
            </a:r>
            <a:r>
              <a:rPr kumimoji="0" lang="en-US" altLang="en-US" sz="1050" b="0" i="0" u="none" strike="noStrike" cap="none" normalizeH="0" baseline="0" dirty="0" err="1">
                <a:ln>
                  <a:noFill/>
                </a:ln>
                <a:solidFill>
                  <a:srgbClr val="BCBEC4"/>
                </a:solidFill>
                <a:effectLst/>
                <a:latin typeface="JetBrains Mono" charset="0"/>
                <a:cs typeface="JetBrains Mono" charset="0"/>
              </a:rPr>
              <a:t>.println</a:t>
            </a:r>
            <a:r>
              <a:rPr kumimoji="0" lang="en-US" altLang="en-US" sz="1050" b="0" i="0" u="none" strike="noStrike" cap="none" normalizeH="0" baseline="0" dirty="0">
                <a:ln>
                  <a:noFill/>
                </a:ln>
                <a:solidFill>
                  <a:srgbClr val="BCBEC4"/>
                </a:solidFill>
                <a:effectLst/>
                <a:latin typeface="JetBrains Mono" charset="0"/>
                <a:cs typeface="JetBrains Mono" charset="0"/>
              </a:rPr>
              <a:t>(v);</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1BCFD60-97D4-7362-5DFB-26AA26FD19A2}"/>
              </a:ext>
            </a:extLst>
          </p:cNvPr>
          <p:cNvSpPr>
            <a:spLocks noChangeArrowheads="1"/>
          </p:cNvSpPr>
          <p:nvPr/>
        </p:nvSpPr>
        <p:spPr bwMode="auto">
          <a:xfrm>
            <a:off x="3183437" y="2843352"/>
            <a:ext cx="1992351" cy="1246039"/>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7A7E85"/>
                </a:solidFill>
                <a:effectLst/>
                <a:latin typeface="JetBrains Mono" charset="0"/>
                <a:cs typeface="JetBrains Mono" charset="0"/>
              </a:rPr>
              <a:t>// Static Data</a:t>
            </a:r>
            <a:br>
              <a:rPr kumimoji="0" lang="en-US" altLang="en-US" sz="1050" b="0" i="0" u="none" strike="noStrike" cap="none" normalizeH="0" baseline="0" dirty="0">
                <a:ln>
                  <a:noFill/>
                </a:ln>
                <a:solidFill>
                  <a:srgbClr val="7A7E85"/>
                </a:solidFill>
                <a:effectLst/>
                <a:latin typeface="JetBrains Mono" charset="0"/>
                <a:cs typeface="JetBrains Mono" charset="0"/>
              </a:rPr>
            </a:br>
            <a:r>
              <a:rPr kumimoji="0" lang="en-US" altLang="en-US" sz="1050" b="0" i="0" u="none" strike="noStrike" cap="none" normalizeH="0" baseline="0" dirty="0">
                <a:ln>
                  <a:noFill/>
                </a:ln>
                <a:solidFill>
                  <a:srgbClr val="CF8E6D"/>
                </a:solidFill>
                <a:effectLst/>
                <a:latin typeface="JetBrains Mono" charset="0"/>
                <a:cs typeface="JetBrains Mono" charset="0"/>
              </a:rPr>
              <a:t>class </a:t>
            </a:r>
            <a:r>
              <a:rPr kumimoji="0" lang="en-US" altLang="en-US" sz="1050" b="0" i="0" u="none" strike="noStrike" cap="none" normalizeH="0" baseline="0" dirty="0">
                <a:ln>
                  <a:noFill/>
                </a:ln>
                <a:solidFill>
                  <a:srgbClr val="BCBEC4"/>
                </a:solidFill>
                <a:effectLst/>
                <a:latin typeface="JetBrains Mono" charset="0"/>
                <a:cs typeface="JetBrains Mono" charset="0"/>
              </a:rPr>
              <a:t>Example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err="1">
                <a:ln>
                  <a:noFill/>
                </a:ln>
                <a:solidFill>
                  <a:srgbClr val="C77DBB"/>
                </a:solidFill>
                <a:effectLst/>
                <a:latin typeface="JetBrains Mono" charset="0"/>
                <a:cs typeface="JetBrains Mono" charset="0"/>
              </a:rPr>
              <a:t>globalVar</a:t>
            </a:r>
            <a:r>
              <a:rPr kumimoji="0" lang="en-US" altLang="en-US" sz="1050" b="0" i="0" u="none" strike="noStrike" cap="none" normalizeH="0" baseline="0" dirty="0">
                <a:ln>
                  <a:noFill/>
                </a:ln>
                <a:solidFill>
                  <a:srgbClr val="C77DBB"/>
                </a:solidFill>
                <a:effectLst/>
                <a:latin typeface="JetBrains Mono" charset="0"/>
                <a:cs typeface="JetBrains Mono" charset="0"/>
              </a:rPr>
              <a:t> </a:t>
            </a: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2AACB8"/>
                </a:solidFill>
                <a:effectLst/>
                <a:latin typeface="JetBrains Mono" charset="0"/>
                <a:cs typeface="JetBrains Mono" charset="0"/>
              </a:rPr>
              <a:t>3</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int </a:t>
            </a:r>
            <a:r>
              <a:rPr kumimoji="0" lang="en-US" altLang="en-US" sz="1050" b="0" i="0" u="none" strike="noStrike" cap="none" normalizeH="0" baseline="0" dirty="0" err="1">
                <a:ln>
                  <a:noFill/>
                </a:ln>
                <a:solidFill>
                  <a:srgbClr val="56A8F5"/>
                </a:solidFill>
                <a:effectLst/>
                <a:latin typeface="JetBrains Mono" charset="0"/>
                <a:cs typeface="JetBrains Mono" charset="0"/>
              </a:rPr>
              <a:t>showVar</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return </a:t>
            </a:r>
            <a:r>
              <a:rPr kumimoji="0" lang="en-US" altLang="en-US" sz="1050" b="0" i="0" u="none" strike="noStrike" cap="none" normalizeH="0" baseline="0" dirty="0" err="1">
                <a:ln>
                  <a:noFill/>
                </a:ln>
                <a:solidFill>
                  <a:srgbClr val="C77DBB"/>
                </a:solidFill>
                <a:effectLst/>
                <a:latin typeface="JetBrains Mono" charset="0"/>
                <a:cs typeface="JetBrains Mono" charset="0"/>
              </a:rPr>
              <a:t>globalVar</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9D65D31E-8861-5B96-C02F-7EF630F2E8CA}"/>
              </a:ext>
            </a:extLst>
          </p:cNvPr>
          <p:cNvSpPr>
            <a:spLocks noChangeArrowheads="1"/>
          </p:cNvSpPr>
          <p:nvPr/>
        </p:nvSpPr>
        <p:spPr bwMode="auto">
          <a:xfrm>
            <a:off x="720000" y="1411735"/>
            <a:ext cx="2351926" cy="267765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7A7E85"/>
                </a:solidFill>
                <a:effectLst/>
                <a:latin typeface="JetBrains Mono" charset="0"/>
                <a:cs typeface="JetBrains Mono" charset="0"/>
              </a:rPr>
              <a:t>// Heap</a:t>
            </a:r>
            <a:br>
              <a:rPr kumimoji="0" lang="en-US" altLang="en-US" sz="1050" b="0" i="0" u="none" strike="noStrike" cap="none" normalizeH="0" baseline="0" dirty="0">
                <a:ln>
                  <a:noFill/>
                </a:ln>
                <a:solidFill>
                  <a:srgbClr val="7A7E85"/>
                </a:solidFill>
                <a:effectLst/>
                <a:latin typeface="JetBrains Mono" charset="0"/>
                <a:cs typeface="JetBrains Mono" charset="0"/>
              </a:rPr>
            </a:br>
            <a:r>
              <a:rPr kumimoji="0" lang="en-US" altLang="en-US" sz="1050" b="0" i="0" u="none" strike="noStrike" cap="none" normalizeH="0" baseline="0" dirty="0">
                <a:ln>
                  <a:noFill/>
                </a:ln>
                <a:solidFill>
                  <a:srgbClr val="CF8E6D"/>
                </a:solidFill>
                <a:effectLst/>
                <a:latin typeface="JetBrains Mono" charset="0"/>
                <a:cs typeface="JetBrains Mono" charset="0"/>
              </a:rPr>
              <a:t>class </a:t>
            </a:r>
            <a:r>
              <a:rPr kumimoji="0" lang="en-US" altLang="en-US" sz="1050" b="0" i="0" u="none" strike="noStrike" cap="none" normalizeH="0" baseline="0" dirty="0">
                <a:ln>
                  <a:noFill/>
                </a:ln>
                <a:solidFill>
                  <a:srgbClr val="BCBEC4"/>
                </a:solidFill>
                <a:effectLst/>
                <a:latin typeface="JetBrains Mono" charset="0"/>
                <a:cs typeface="JetBrains Mono" charset="0"/>
              </a:rPr>
              <a:t>Person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err="1">
                <a:ln>
                  <a:noFill/>
                </a:ln>
                <a:solidFill>
                  <a:srgbClr val="C77DBB"/>
                </a:solidFill>
                <a:effectLst/>
                <a:latin typeface="JetBrains Mono" charset="0"/>
                <a:cs typeface="JetBrains Mono" charset="0"/>
              </a:rPr>
              <a:t>pid</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String </a:t>
            </a:r>
            <a:r>
              <a:rPr kumimoji="0" lang="en-US" altLang="en-US" sz="1050" b="0" i="0" u="none" strike="noStrike" cap="none" normalizeH="0" baseline="0" dirty="0">
                <a:ln>
                  <a:noFill/>
                </a:ln>
                <a:solidFill>
                  <a:srgbClr val="C77DBB"/>
                </a:solidFill>
                <a:effectLst/>
                <a:latin typeface="JetBrains Mono" charset="0"/>
                <a:cs typeface="JetBrains Mono" charset="0"/>
              </a:rPr>
              <a:t>name</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a:t>
            </a:r>
            <a:r>
              <a:rPr kumimoji="0" lang="en-US" altLang="en-US" sz="1050" b="0" i="0" u="none" strike="noStrike" cap="none" normalizeH="0" baseline="0" dirty="0">
                <a:ln>
                  <a:noFill/>
                </a:ln>
                <a:solidFill>
                  <a:srgbClr val="56A8F5"/>
                </a:solidFill>
                <a:effectLst/>
                <a:latin typeface="JetBrains Mono" charset="0"/>
                <a:cs typeface="JetBrains Mono" charset="0"/>
              </a:rPr>
              <a:t>Person</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a:ln>
                  <a:noFill/>
                </a:ln>
                <a:solidFill>
                  <a:srgbClr val="BCBEC4"/>
                </a:solidFill>
                <a:effectLst/>
                <a:latin typeface="JetBrains Mono" charset="0"/>
                <a:cs typeface="JetBrains Mono" charset="0"/>
              </a:rPr>
              <a:t>id, String name)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err="1">
                <a:ln>
                  <a:noFill/>
                </a:ln>
                <a:solidFill>
                  <a:srgbClr val="CF8E6D"/>
                </a:solidFill>
                <a:effectLst/>
                <a:latin typeface="JetBrains Mono" charset="0"/>
                <a:cs typeface="JetBrains Mono" charset="0"/>
              </a:rPr>
              <a:t>this</a:t>
            </a:r>
            <a:r>
              <a:rPr kumimoji="0" lang="en-US" altLang="en-US" sz="1050" b="0" i="0" u="none" strike="noStrike" cap="none" normalizeH="0" baseline="0" dirty="0" err="1">
                <a:ln>
                  <a:noFill/>
                </a:ln>
                <a:solidFill>
                  <a:srgbClr val="BCBEC4"/>
                </a:solidFill>
                <a:effectLst/>
                <a:latin typeface="JetBrains Mono" charset="0"/>
                <a:cs typeface="JetBrains Mono" charset="0"/>
              </a:rPr>
              <a:t>.</a:t>
            </a:r>
            <a:r>
              <a:rPr kumimoji="0" lang="en-US" altLang="en-US" sz="1050" b="0" i="0" u="none" strike="noStrike" cap="none" normalizeH="0" baseline="0" dirty="0" err="1">
                <a:ln>
                  <a:noFill/>
                </a:ln>
                <a:solidFill>
                  <a:srgbClr val="C77DBB"/>
                </a:solidFill>
                <a:effectLst/>
                <a:latin typeface="JetBrains Mono" charset="0"/>
                <a:cs typeface="JetBrains Mono" charset="0"/>
              </a:rPr>
              <a:t>pid</a:t>
            </a:r>
            <a:r>
              <a:rPr kumimoji="0" lang="en-US" altLang="en-US" sz="1050" b="0" i="0" u="none" strike="noStrike" cap="none" normalizeH="0" baseline="0" dirty="0">
                <a:ln>
                  <a:noFill/>
                </a:ln>
                <a:solidFill>
                  <a:srgbClr val="C77DBB"/>
                </a:solidFill>
                <a:effectLst/>
                <a:latin typeface="JetBrains Mono" charset="0"/>
                <a:cs typeface="JetBrains Mono" charset="0"/>
              </a:rPr>
              <a:t> </a:t>
            </a:r>
            <a:r>
              <a:rPr kumimoji="0" lang="en-US" altLang="en-US" sz="1050" b="0" i="0" u="none" strike="noStrike" cap="none" normalizeH="0" baseline="0" dirty="0">
                <a:ln>
                  <a:noFill/>
                </a:ln>
                <a:solidFill>
                  <a:srgbClr val="BCBEC4"/>
                </a:solidFill>
                <a:effectLst/>
                <a:latin typeface="JetBrains Mono" charset="0"/>
                <a:cs typeface="JetBrains Mono" charset="0"/>
              </a:rPr>
              <a:t>= id;</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this</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77DBB"/>
                </a:solidFill>
                <a:effectLst/>
                <a:latin typeface="JetBrains Mono" charset="0"/>
                <a:cs typeface="JetBrains Mono" charset="0"/>
              </a:rPr>
              <a:t>name </a:t>
            </a:r>
            <a:r>
              <a:rPr kumimoji="0" lang="en-US" altLang="en-US" sz="1050" b="0" i="0" u="none" strike="noStrike" cap="none" normalizeH="0" baseline="0" dirty="0">
                <a:ln>
                  <a:noFill/>
                </a:ln>
                <a:solidFill>
                  <a:srgbClr val="BCBEC4"/>
                </a:solidFill>
                <a:effectLst/>
                <a:latin typeface="JetBrains Mono" charset="0"/>
                <a:cs typeface="JetBrains Mono" charset="0"/>
              </a:rPr>
              <a:t>= name;</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CF8E6D"/>
                </a:solidFill>
                <a:effectLst/>
                <a:latin typeface="JetBrains Mono" charset="0"/>
                <a:cs typeface="JetBrains Mono" charset="0"/>
              </a:rPr>
              <a:t>class </a:t>
            </a:r>
            <a:r>
              <a:rPr kumimoji="0" lang="en-US" altLang="en-US" sz="1050" b="0" i="0" u="none" strike="noStrike" cap="none" normalizeH="0" baseline="0" dirty="0">
                <a:ln>
                  <a:noFill/>
                </a:ln>
                <a:solidFill>
                  <a:srgbClr val="BCBEC4"/>
                </a:solidFill>
                <a:effectLst/>
                <a:latin typeface="JetBrains Mono" charset="0"/>
                <a:cs typeface="JetBrains Mono" charset="0"/>
              </a:rPr>
              <a:t>Driver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static void </a:t>
            </a:r>
            <a:r>
              <a:rPr kumimoji="0" lang="en-US" altLang="en-US" sz="1050" b="0" i="0" u="none" strike="noStrike" cap="none" normalizeH="0" baseline="0" dirty="0">
                <a:ln>
                  <a:noFill/>
                </a:ln>
                <a:solidFill>
                  <a:srgbClr val="56A8F5"/>
                </a:solidFill>
                <a:effectLst/>
                <a:latin typeface="JetBrains Mono" charset="0"/>
                <a:cs typeface="JetBrains Mono" charset="0"/>
              </a:rPr>
              <a:t>main</a:t>
            </a:r>
            <a:r>
              <a:rPr kumimoji="0" lang="en-US" altLang="en-US" sz="1050" b="0" i="0" u="none" strike="noStrike" cap="none" normalizeH="0" baseline="0" dirty="0">
                <a:ln>
                  <a:noFill/>
                </a:ln>
                <a:solidFill>
                  <a:srgbClr val="BCBEC4"/>
                </a:solidFill>
                <a:effectLst/>
                <a:latin typeface="JetBrains Mono" charset="0"/>
                <a:cs typeface="JetBrains Mono" charset="0"/>
              </a:rPr>
              <a:t>(String[] </a:t>
            </a:r>
            <a:r>
              <a:rPr kumimoji="0" lang="en-US" altLang="en-US" sz="1050" b="0" i="0" u="none" strike="noStrike" cap="none" normalizeH="0" baseline="0" dirty="0" err="1">
                <a:ln>
                  <a:noFill/>
                </a:ln>
                <a:solidFill>
                  <a:srgbClr val="BCBEC4"/>
                </a:solidFill>
                <a:effectLst/>
                <a:latin typeface="JetBrains Mono" charset="0"/>
                <a:cs typeface="JetBrains Mono" charset="0"/>
              </a:rPr>
              <a:t>args</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a:ln>
                  <a:noFill/>
                </a:ln>
                <a:solidFill>
                  <a:srgbClr val="BCBEC4"/>
                </a:solidFill>
                <a:effectLst/>
                <a:latin typeface="JetBrains Mono" charset="0"/>
                <a:cs typeface="JetBrains Mono" charset="0"/>
              </a:rPr>
              <a:t>id = </a:t>
            </a:r>
            <a:r>
              <a:rPr kumimoji="0" lang="en-US" altLang="en-US" sz="1050" b="0" i="0" u="none" strike="noStrike" cap="none" normalizeH="0" baseline="0" dirty="0">
                <a:ln>
                  <a:noFill/>
                </a:ln>
                <a:solidFill>
                  <a:srgbClr val="2AACB8"/>
                </a:solidFill>
                <a:effectLst/>
                <a:latin typeface="JetBrains Mono" charset="0"/>
                <a:cs typeface="JetBrains Mono" charset="0"/>
              </a:rPr>
              <a:t>1</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String </a:t>
            </a:r>
            <a:r>
              <a:rPr kumimoji="0" lang="en-US" altLang="en-US" sz="1050" b="0" i="0" u="none" strike="noStrike" cap="none" normalizeH="0" baseline="0" dirty="0" err="1">
                <a:ln>
                  <a:noFill/>
                </a:ln>
                <a:solidFill>
                  <a:srgbClr val="BCBEC4"/>
                </a:solidFill>
                <a:effectLst/>
                <a:latin typeface="JetBrains Mono" charset="0"/>
                <a:cs typeface="JetBrains Mono" charset="0"/>
              </a:rPr>
              <a:t>pName</a:t>
            </a:r>
            <a:r>
              <a:rPr kumimoji="0" lang="en-US" altLang="en-US" sz="1050" b="0" i="0" u="none" strike="noStrike" cap="none" normalizeH="0" baseline="0" dirty="0">
                <a:ln>
                  <a:noFill/>
                </a:ln>
                <a:solidFill>
                  <a:srgbClr val="BCBEC4"/>
                </a:solidFill>
                <a:effectLst/>
                <a:latin typeface="JetBrains Mono" charset="0"/>
                <a:cs typeface="JetBrains Mono" charset="0"/>
              </a:rPr>
              <a:t> = </a:t>
            </a:r>
            <a:r>
              <a:rPr kumimoji="0" lang="en-US" altLang="en-US" sz="1050" b="0" i="0" u="none" strike="noStrike" cap="none" normalizeH="0" baseline="0" dirty="0">
                <a:ln>
                  <a:noFill/>
                </a:ln>
                <a:solidFill>
                  <a:srgbClr val="6AAB73"/>
                </a:solidFill>
                <a:effectLst/>
                <a:latin typeface="JetBrains Mono" charset="0"/>
                <a:cs typeface="JetBrains Mono" charset="0"/>
              </a:rPr>
              <a:t>"Rick"</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Person p = </a:t>
            </a:r>
            <a:r>
              <a:rPr kumimoji="0" lang="en-US" altLang="en-US" sz="1050" b="0" i="0" u="none" strike="noStrike" cap="none" normalizeH="0" baseline="0" dirty="0">
                <a:ln>
                  <a:noFill/>
                </a:ln>
                <a:solidFill>
                  <a:srgbClr val="CF8E6D"/>
                </a:solidFill>
                <a:effectLst/>
                <a:latin typeface="JetBrains Mono" charset="0"/>
                <a:cs typeface="JetBrains Mono" charset="0"/>
              </a:rPr>
              <a:t>new </a:t>
            </a:r>
            <a:r>
              <a:rPr kumimoji="0" lang="en-US" altLang="en-US" sz="1050" b="0" i="0" u="none" strike="noStrike" cap="none" normalizeH="0" baseline="0" dirty="0">
                <a:ln>
                  <a:noFill/>
                </a:ln>
                <a:solidFill>
                  <a:srgbClr val="BCBEC4"/>
                </a:solidFill>
                <a:effectLst/>
                <a:latin typeface="JetBrains Mono" charset="0"/>
                <a:cs typeface="JetBrains Mono" charset="0"/>
              </a:rPr>
              <a:t>Person(id, </a:t>
            </a:r>
            <a:r>
              <a:rPr kumimoji="0" lang="en-US" altLang="en-US" sz="1050" b="0" i="0" u="none" strike="noStrike" cap="none" normalizeH="0" baseline="0" dirty="0" err="1">
                <a:ln>
                  <a:noFill/>
                </a:ln>
                <a:solidFill>
                  <a:srgbClr val="BCBEC4"/>
                </a:solidFill>
                <a:effectLst/>
                <a:latin typeface="JetBrains Mono" charset="0"/>
                <a:cs typeface="JetBrains Mono" charset="0"/>
              </a:rPr>
              <a:t>pName</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3080" name="Picture 8" descr="The Java Memory Model showing references from local variables to objects, and from object to other objects.">
            <a:extLst>
              <a:ext uri="{FF2B5EF4-FFF2-40B4-BE49-F238E27FC236}">
                <a16:creationId xmlns:a16="http://schemas.microsoft.com/office/drawing/2014/main" id="{6E4C2E14-CFF2-B1EC-1616-05E8527BDA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7299" y="1408357"/>
            <a:ext cx="3170778" cy="268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73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B2D9FEBA-7EE8-1377-2184-64F2379997BF}"/>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AA910108-6786-DE10-1BF8-AED5CBE707EE}"/>
              </a:ext>
            </a:extLst>
          </p:cNvPr>
          <p:cNvSpPr>
            <a:spLocks noGrp="1"/>
          </p:cNvSpPr>
          <p:nvPr>
            <p:ph type="title"/>
          </p:nvPr>
        </p:nvSpPr>
        <p:spPr/>
        <p:txBody>
          <a:bodyPr/>
          <a:lstStyle/>
          <a:p>
            <a:pPr algn="r"/>
            <a:r>
              <a:rPr lang="fa-IR" sz="2800" dirty="0">
                <a:solidFill>
                  <a:srgbClr val="C39113"/>
                </a:solidFill>
                <a:cs typeface="B Roya" panose="00000400000000000000" pitchFamily="2" charset="-78"/>
              </a:rPr>
              <a:t>نوع های اولیه و نوع های غیر اولیه</a:t>
            </a:r>
            <a:endParaRPr lang="en-US" sz="2800" dirty="0">
              <a:solidFill>
                <a:srgbClr val="C39113"/>
              </a:solidFill>
              <a:cs typeface="B Roya" panose="00000400000000000000" pitchFamily="2" charset="-78"/>
            </a:endParaRPr>
          </a:p>
        </p:txBody>
      </p:sp>
      <p:pic>
        <p:nvPicPr>
          <p:cNvPr id="4" name="Picture 3">
            <a:extLst>
              <a:ext uri="{FF2B5EF4-FFF2-40B4-BE49-F238E27FC236}">
                <a16:creationId xmlns:a16="http://schemas.microsoft.com/office/drawing/2014/main" id="{3A2FA1F1-E5F7-DB89-44CF-FBE46009C96B}"/>
              </a:ext>
            </a:extLst>
          </p:cNvPr>
          <p:cNvPicPr>
            <a:picLocks noChangeAspect="1"/>
          </p:cNvPicPr>
          <p:nvPr/>
        </p:nvPicPr>
        <p:blipFill>
          <a:blip r:embed="rId3"/>
          <a:stretch>
            <a:fillRect/>
          </a:stretch>
        </p:blipFill>
        <p:spPr>
          <a:xfrm>
            <a:off x="1448423" y="1236504"/>
            <a:ext cx="6247153" cy="3681209"/>
          </a:xfrm>
          <a:prstGeom prst="rect">
            <a:avLst/>
          </a:prstGeom>
        </p:spPr>
      </p:pic>
    </p:spTree>
    <p:extLst>
      <p:ext uri="{BB962C8B-B14F-4D97-AF65-F5344CB8AC3E}">
        <p14:creationId xmlns:p14="http://schemas.microsoft.com/office/powerpoint/2010/main" val="88934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9CDA9084-8FF5-D2F8-E2BD-1FFFFC78148E}"/>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EC134DA0-574E-B0C7-4D63-9EA42D8519EF}"/>
              </a:ext>
            </a:extLst>
          </p:cNvPr>
          <p:cNvSpPr>
            <a:spLocks noGrp="1"/>
          </p:cNvSpPr>
          <p:nvPr>
            <p:ph type="title"/>
          </p:nvPr>
        </p:nvSpPr>
        <p:spPr/>
        <p:txBody>
          <a:bodyPr/>
          <a:lstStyle/>
          <a:p>
            <a:pPr algn="r"/>
            <a:r>
              <a:rPr lang="fa-IR" sz="2800" dirty="0">
                <a:solidFill>
                  <a:srgbClr val="C39113"/>
                </a:solidFill>
                <a:cs typeface="B Roya" panose="00000400000000000000" pitchFamily="2" charset="-78"/>
              </a:rPr>
              <a:t>نوع های اولیه و نوع های غیر اولیه</a:t>
            </a:r>
            <a:endParaRPr lang="en-US" sz="2800" dirty="0">
              <a:solidFill>
                <a:srgbClr val="C39113"/>
              </a:solidFill>
              <a:cs typeface="B Roya" panose="00000400000000000000" pitchFamily="2" charset="-78"/>
            </a:endParaRPr>
          </a:p>
        </p:txBody>
      </p:sp>
      <p:sp>
        <p:nvSpPr>
          <p:cNvPr id="28" name="TextBox 27">
            <a:extLst>
              <a:ext uri="{FF2B5EF4-FFF2-40B4-BE49-F238E27FC236}">
                <a16:creationId xmlns:a16="http://schemas.microsoft.com/office/drawing/2014/main" id="{FEDEE7B3-E139-E0EF-19DD-7854E8388804}"/>
              </a:ext>
            </a:extLst>
          </p:cNvPr>
          <p:cNvSpPr txBox="1"/>
          <p:nvPr/>
        </p:nvSpPr>
        <p:spPr>
          <a:xfrm>
            <a:off x="720000" y="1602254"/>
            <a:ext cx="7704000" cy="1938992"/>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a:cs typeface="B Nazanin" panose="00000400000000000000" pitchFamily="2" charset="-78"/>
              </a:rPr>
              <a:t>داده های از نوع اولیه مستقیما در </a:t>
            </a:r>
            <a:r>
              <a:rPr lang="en-US" sz="2000" dirty="0">
                <a:latin typeface="Gill sans mt" panose="020B0502020104020203" pitchFamily="34" charset="0"/>
                <a:cs typeface="B Nazanin" panose="00000400000000000000" pitchFamily="2" charset="-78"/>
              </a:rPr>
              <a:t>Stack</a:t>
            </a:r>
            <a:r>
              <a:rPr lang="fa-IR" sz="2000" dirty="0">
                <a:cs typeface="B Nazanin" panose="00000400000000000000" pitchFamily="2" charset="-78"/>
              </a:rPr>
              <a:t> نگهداری </a:t>
            </a:r>
            <a:r>
              <a:rPr lang="ar-SA" sz="2000" dirty="0">
                <a:effectLst/>
                <a:latin typeface="Arial" panose="020B0604020202020204" pitchFamily="34" charset="0"/>
                <a:ea typeface="Arial" panose="020B0604020202020204" pitchFamily="34" charset="0"/>
                <a:cs typeface="B Nazanin" panose="00000400000000000000" pitchFamily="2" charset="-78"/>
              </a:rPr>
              <a:t>می‌شود؛</a:t>
            </a:r>
            <a:r>
              <a:rPr lang="fa-IR" sz="2000" dirty="0">
                <a:cs typeface="B Nazanin" panose="00000400000000000000" pitchFamily="2" charset="-78"/>
              </a:rPr>
              <a:t> در حالی که داده های از نوع غیر اولیه مانند اشیاء در </a:t>
            </a:r>
            <a:r>
              <a:rPr lang="en-US" sz="2000" dirty="0">
                <a:latin typeface="Gill sans mt" panose="020B0502020104020203" pitchFamily="34" charset="0"/>
                <a:cs typeface="B Nazanin" panose="00000400000000000000" pitchFamily="2" charset="-78"/>
              </a:rPr>
              <a:t>Heap</a:t>
            </a:r>
            <a:r>
              <a:rPr lang="fa-IR" sz="2000" dirty="0">
                <a:cs typeface="B Nazanin" panose="00000400000000000000" pitchFamily="2" charset="-78"/>
              </a:rPr>
              <a:t> نگه داشته </a:t>
            </a:r>
            <a:r>
              <a:rPr lang="ar-SA" sz="2000" dirty="0">
                <a:effectLst/>
                <a:latin typeface="Arial" panose="020B0604020202020204" pitchFamily="34" charset="0"/>
                <a:ea typeface="Arial" panose="020B0604020202020204" pitchFamily="34" charset="0"/>
                <a:cs typeface="B Nazanin" panose="00000400000000000000" pitchFamily="2" charset="-78"/>
              </a:rPr>
              <a:t>می‌شود</a:t>
            </a:r>
            <a:r>
              <a:rPr lang="fa-IR" sz="2000" dirty="0">
                <a:effectLst/>
                <a:latin typeface="Arial" panose="020B0604020202020204" pitchFamily="34" charset="0"/>
                <a:ea typeface="Arial" panose="020B0604020202020204" pitchFamily="34" charset="0"/>
                <a:cs typeface="B Nazanin" panose="00000400000000000000" pitchFamily="2" charset="-78"/>
              </a:rPr>
              <a:t>.</a:t>
            </a:r>
          </a:p>
          <a:p>
            <a:pPr marL="342900" indent="-342900" algn="r" rtl="1">
              <a:buFont typeface="Arial" panose="020B0604020202020204" pitchFamily="34" charset="0"/>
              <a:buChar char="•"/>
            </a:pPr>
            <a:endParaRPr lang="fa-IR" sz="2000" dirty="0">
              <a:latin typeface="Arial" panose="020B0604020202020204" pitchFamily="34" charset="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ورودی‌هایی که به صورت اولیه باشند، تنها شامل مقدار متغیر می‌شوند و تغییر در ورودی تابع تاثیری بر مقدار اصلی متغیر نخواهد داشت. اما ایجاد تغییر در بدنه متد، بر روی ورودی‌هایی که به صورت شئ هستند، منجر به تغییر در شئ اصلی می‌شود.</a:t>
            </a:r>
            <a:endParaRPr lang="en-US" sz="2000" dirty="0">
              <a:cs typeface="B Nazanin" panose="00000400000000000000" pitchFamily="2" charset="-78"/>
            </a:endParaRPr>
          </a:p>
        </p:txBody>
      </p:sp>
    </p:spTree>
    <p:extLst>
      <p:ext uri="{BB962C8B-B14F-4D97-AF65-F5344CB8AC3E}">
        <p14:creationId xmlns:p14="http://schemas.microsoft.com/office/powerpoint/2010/main" val="9070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F2D4363D-15CA-F2C5-6488-130F117F2DD4}"/>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387F84D4-B178-D5C6-6487-CAADD81A32A9}"/>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زباله روب </a:t>
            </a:r>
            <a:r>
              <a:rPr lang="en-US" sz="2800" dirty="0">
                <a:solidFill>
                  <a:srgbClr val="C39113"/>
                </a:solidFill>
                <a:latin typeface="Gill sans mt" panose="020B0502020104020203" pitchFamily="34" charset="0"/>
                <a:cs typeface="B Roya" panose="00000400000000000000" pitchFamily="2" charset="-78"/>
              </a:rPr>
              <a:t>(Garbage Collector)</a:t>
            </a:r>
          </a:p>
        </p:txBody>
      </p:sp>
      <p:sp>
        <p:nvSpPr>
          <p:cNvPr id="28" name="TextBox 27">
            <a:extLst>
              <a:ext uri="{FF2B5EF4-FFF2-40B4-BE49-F238E27FC236}">
                <a16:creationId xmlns:a16="http://schemas.microsoft.com/office/drawing/2014/main" id="{F27038C4-AEE4-6379-8A15-66917DF309CA}"/>
              </a:ext>
            </a:extLst>
          </p:cNvPr>
          <p:cNvSpPr txBox="1"/>
          <p:nvPr/>
        </p:nvSpPr>
        <p:spPr>
          <a:xfrm>
            <a:off x="720000" y="1146966"/>
            <a:ext cx="7704000" cy="1631216"/>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a:cs typeface="B Nazanin" panose="00000400000000000000" pitchFamily="2" charset="-78"/>
              </a:rPr>
              <a:t>در جاوا، هنگام ایجاد یک شئ، بخشی از حافظه هیپ به آن اختصاص داده می‌شود. زباله‌روب وظیفه دارد اشیائی که دیگر اشاره‌گری به آنها وجود ندارد را شناسایی و از حافظه حذف کند تا فضای اشغال‌شده آزاد شود</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زباله‌روب به‌طور خودکار تعداد اشاره‌گرهای هر شئ را بررسی می‌کند؛ اگر هیچ متغیری به شئ اشاره نکند، آن را حذف می‌کند</a:t>
            </a:r>
            <a:r>
              <a:rPr lang="en-US" sz="2000" dirty="0">
                <a:cs typeface="B Nazanin" panose="00000400000000000000" pitchFamily="2" charset="-78"/>
              </a:rPr>
              <a:t>.</a:t>
            </a:r>
          </a:p>
        </p:txBody>
      </p:sp>
      <p:pic>
        <p:nvPicPr>
          <p:cNvPr id="4102" name="Picture 6" descr="GitHub - NadirInab/Garbage_Collector: This repository provides in-depth  information and resources about the Java Garbage Collector">
            <a:extLst>
              <a:ext uri="{FF2B5EF4-FFF2-40B4-BE49-F238E27FC236}">
                <a16:creationId xmlns:a16="http://schemas.microsoft.com/office/drawing/2014/main" id="{8E2DFE0B-0EE0-A093-9341-214A6DDD3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859" y="2778182"/>
            <a:ext cx="4820463" cy="2203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022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FF2AE2CA-8F78-0018-3E0D-2FB5F11366EB}"/>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B141708A-7FAB-614D-2F76-3C2CD5C73B74}"/>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تمرین</a:t>
            </a:r>
            <a:endParaRPr lang="en-US" sz="2800" dirty="0">
              <a:solidFill>
                <a:srgbClr val="C39113"/>
              </a:solidFill>
              <a:latin typeface="Gill sans mt" panose="020B0502020104020203" pitchFamily="34" charset="0"/>
              <a:cs typeface="B Roya" panose="00000400000000000000" pitchFamily="2" charset="-78"/>
            </a:endParaRPr>
          </a:p>
        </p:txBody>
      </p:sp>
      <p:sp>
        <p:nvSpPr>
          <p:cNvPr id="28" name="TextBox 27">
            <a:extLst>
              <a:ext uri="{FF2B5EF4-FFF2-40B4-BE49-F238E27FC236}">
                <a16:creationId xmlns:a16="http://schemas.microsoft.com/office/drawing/2014/main" id="{920437BD-4E59-2900-29FF-A04A60CE4ACD}"/>
              </a:ext>
            </a:extLst>
          </p:cNvPr>
          <p:cNvSpPr txBox="1"/>
          <p:nvPr/>
        </p:nvSpPr>
        <p:spPr>
          <a:xfrm>
            <a:off x="720000" y="1094927"/>
            <a:ext cx="7836702" cy="1015663"/>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a:cs typeface="B Nazanin" panose="00000400000000000000" pitchFamily="2" charset="-78"/>
              </a:rPr>
              <a:t>تمرین زیر در جهت افزایش مهارت شما در درک مدل حافظه طراحی شده است.</a:t>
            </a:r>
          </a:p>
          <a:p>
            <a:pPr marL="342900" indent="-342900" algn="r" rtl="1">
              <a:buFont typeface="Arial" panose="020B0604020202020204" pitchFamily="34" charset="0"/>
              <a:buChar char="•"/>
            </a:pPr>
            <a:r>
              <a:rPr lang="fa-IR" sz="2000" dirty="0">
                <a:cs typeface="B Nazanin" panose="00000400000000000000" pitchFamily="2" charset="-78"/>
              </a:rPr>
              <a:t>کدهای زیر را به دقت بخوانید و در انتها دیاگرام هیپ-استک  برنامه را پس از اجرا شدن آخرین خط متد </a:t>
            </a:r>
            <a:r>
              <a:rPr lang="en-US" sz="2000" dirty="0">
                <a:cs typeface="B Nazanin" panose="00000400000000000000" pitchFamily="2" charset="-78"/>
              </a:rPr>
              <a:t>main</a:t>
            </a:r>
            <a:r>
              <a:rPr lang="fa-IR" sz="2000" dirty="0">
                <a:cs typeface="B Nazanin" panose="00000400000000000000" pitchFamily="2" charset="-78"/>
              </a:rPr>
              <a:t> رسم کنید (بعد از اجرای خط «</a:t>
            </a:r>
            <a:r>
              <a:rPr lang="en-US" sz="2000" dirty="0" err="1">
                <a:cs typeface="B Nazanin" panose="00000400000000000000" pitchFamily="2" charset="-78"/>
              </a:rPr>
              <a:t>System.out.println</a:t>
            </a:r>
            <a:r>
              <a:rPr lang="en-US" sz="2000" dirty="0">
                <a:cs typeface="B Nazanin" panose="00000400000000000000" pitchFamily="2" charset="-78"/>
              </a:rPr>
              <a:t>(area);</a:t>
            </a:r>
            <a:r>
              <a:rPr lang="fa-IR" sz="2000" dirty="0">
                <a:cs typeface="B Nazanin" panose="00000400000000000000" pitchFamily="2" charset="-78"/>
              </a:rPr>
              <a:t> »).</a:t>
            </a:r>
            <a:endParaRPr lang="en-US" sz="2000" dirty="0">
              <a:cs typeface="B Nazanin" panose="00000400000000000000" pitchFamily="2" charset="-78"/>
            </a:endParaRPr>
          </a:p>
        </p:txBody>
      </p:sp>
      <p:sp>
        <p:nvSpPr>
          <p:cNvPr id="4" name="Rectangle 1">
            <a:extLst>
              <a:ext uri="{FF2B5EF4-FFF2-40B4-BE49-F238E27FC236}">
                <a16:creationId xmlns:a16="http://schemas.microsoft.com/office/drawing/2014/main" id="{CD927AA1-46A8-3216-8389-C9E8061B88CF}"/>
              </a:ext>
            </a:extLst>
          </p:cNvPr>
          <p:cNvSpPr>
            <a:spLocks noChangeArrowheads="1"/>
          </p:cNvSpPr>
          <p:nvPr/>
        </p:nvSpPr>
        <p:spPr bwMode="auto">
          <a:xfrm>
            <a:off x="992458" y="2351978"/>
            <a:ext cx="7159083" cy="2516073"/>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F8E6D"/>
                </a:solidFill>
                <a:effectLst/>
                <a:latin typeface="JetBrains Mono" charset="0"/>
                <a:cs typeface="JetBrains Mono" charset="0"/>
              </a:rPr>
              <a:t>class </a:t>
            </a:r>
            <a:r>
              <a:rPr kumimoji="0" lang="en-US" altLang="en-US" sz="1050" b="0" i="0" u="none" strike="noStrike" cap="none" normalizeH="0" baseline="0" dirty="0">
                <a:ln>
                  <a:noFill/>
                </a:ln>
                <a:solidFill>
                  <a:srgbClr val="BCBEC4"/>
                </a:solidFill>
                <a:effectLst/>
                <a:latin typeface="JetBrains Mono" charset="0"/>
                <a:cs typeface="JetBrains Mono" charset="0"/>
              </a:rPr>
              <a:t>Point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private final int </a:t>
            </a:r>
            <a:r>
              <a:rPr kumimoji="0" lang="en-US" altLang="en-US" sz="1050" b="0" i="0" u="none" strike="noStrike" cap="none" normalizeH="0" baseline="0" dirty="0">
                <a:ln>
                  <a:noFill/>
                </a:ln>
                <a:solidFill>
                  <a:srgbClr val="C77DBB"/>
                </a:solidFill>
                <a:effectLst/>
                <a:latin typeface="JetBrains Mono" charset="0"/>
                <a:cs typeface="JetBrains Mono" charset="0"/>
              </a:rPr>
              <a:t>x</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private final int </a:t>
            </a:r>
            <a:r>
              <a:rPr kumimoji="0" lang="en-US" altLang="en-US" sz="1050" b="0" i="0" u="none" strike="noStrike" cap="none" normalizeH="0" baseline="0" dirty="0">
                <a:ln>
                  <a:noFill/>
                </a:ln>
                <a:solidFill>
                  <a:srgbClr val="C77DBB"/>
                </a:solidFill>
                <a:effectLst/>
                <a:latin typeface="JetBrains Mono" charset="0"/>
                <a:cs typeface="JetBrains Mono" charset="0"/>
              </a:rPr>
              <a:t>y</a:t>
            </a: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fa-IR" altLang="en-US" sz="1050" b="0" i="0" u="none" strike="noStrike" cap="none" normalizeH="0" baseline="0" dirty="0">
              <a:ln>
                <a:noFill/>
              </a:ln>
              <a:solidFill>
                <a:srgbClr val="BCBEC4"/>
              </a:solidFill>
              <a:effectLst/>
              <a:latin typeface="JetBrains Mono" charset="0"/>
              <a:cs typeface="JetBrains Mono"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a:t>
            </a:r>
            <a:r>
              <a:rPr kumimoji="0" lang="en-US" altLang="en-US" sz="1050" b="0" i="0" u="none" strike="noStrike" cap="none" normalizeH="0" baseline="0" dirty="0">
                <a:ln>
                  <a:noFill/>
                </a:ln>
                <a:solidFill>
                  <a:srgbClr val="56A8F5"/>
                </a:solidFill>
                <a:effectLst/>
                <a:latin typeface="JetBrains Mono" charset="0"/>
                <a:cs typeface="JetBrains Mono" charset="0"/>
              </a:rPr>
              <a:t>Point</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a:ln>
                  <a:noFill/>
                </a:ln>
                <a:solidFill>
                  <a:srgbClr val="BCBEC4"/>
                </a:solidFill>
                <a:effectLst/>
                <a:latin typeface="JetBrains Mono" charset="0"/>
                <a:cs typeface="JetBrains Mono" charset="0"/>
              </a:rPr>
              <a:t>x, </a:t>
            </a:r>
            <a:r>
              <a:rPr kumimoji="0" lang="en-US" altLang="en-US" sz="1050" b="0" i="0" u="none" strike="noStrike" cap="none" normalizeH="0" baseline="0" dirty="0">
                <a:ln>
                  <a:noFill/>
                </a:ln>
                <a:solidFill>
                  <a:srgbClr val="CF8E6D"/>
                </a:solidFill>
                <a:effectLst/>
                <a:latin typeface="JetBrains Mono" charset="0"/>
                <a:cs typeface="JetBrains Mono" charset="0"/>
              </a:rPr>
              <a:t>int </a:t>
            </a:r>
            <a:r>
              <a:rPr kumimoji="0" lang="en-US" altLang="en-US" sz="1050" b="0" i="0" u="none" strike="noStrike" cap="none" normalizeH="0" baseline="0" dirty="0">
                <a:ln>
                  <a:noFill/>
                </a:ln>
                <a:solidFill>
                  <a:srgbClr val="BCBEC4"/>
                </a:solidFill>
                <a:effectLst/>
                <a:latin typeface="JetBrains Mono" charset="0"/>
                <a:cs typeface="JetBrains Mono" charset="0"/>
              </a:rPr>
              <a:t>y)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err="1">
                <a:ln>
                  <a:noFill/>
                </a:ln>
                <a:solidFill>
                  <a:srgbClr val="CF8E6D"/>
                </a:solidFill>
                <a:effectLst/>
                <a:latin typeface="JetBrains Mono" charset="0"/>
                <a:cs typeface="JetBrains Mono" charset="0"/>
              </a:rPr>
              <a:t>this</a:t>
            </a:r>
            <a:r>
              <a:rPr kumimoji="0" lang="en-US" altLang="en-US" sz="1050" b="0" i="0" u="none" strike="noStrike" cap="none" normalizeH="0" baseline="0" dirty="0" err="1">
                <a:ln>
                  <a:noFill/>
                </a:ln>
                <a:solidFill>
                  <a:srgbClr val="BCBEC4"/>
                </a:solidFill>
                <a:effectLst/>
                <a:latin typeface="JetBrains Mono" charset="0"/>
                <a:cs typeface="JetBrains Mono" charset="0"/>
              </a:rPr>
              <a:t>.</a:t>
            </a:r>
            <a:r>
              <a:rPr kumimoji="0" lang="en-US" altLang="en-US" sz="1050" b="0" i="0" u="none" strike="noStrike" cap="none" normalizeH="0" baseline="0" dirty="0" err="1">
                <a:ln>
                  <a:noFill/>
                </a:ln>
                <a:solidFill>
                  <a:srgbClr val="C77DBB"/>
                </a:solidFill>
                <a:effectLst/>
                <a:latin typeface="JetBrains Mono" charset="0"/>
                <a:cs typeface="JetBrains Mono" charset="0"/>
              </a:rPr>
              <a:t>x</a:t>
            </a:r>
            <a:r>
              <a:rPr kumimoji="0" lang="en-US" altLang="en-US" sz="1050" b="0" i="0" u="none" strike="noStrike" cap="none" normalizeH="0" baseline="0" dirty="0">
                <a:ln>
                  <a:noFill/>
                </a:ln>
                <a:solidFill>
                  <a:srgbClr val="C77DBB"/>
                </a:solidFill>
                <a:effectLst/>
                <a:latin typeface="JetBrains Mono" charset="0"/>
                <a:cs typeface="JetBrains Mono" charset="0"/>
              </a:rPr>
              <a:t> </a:t>
            </a:r>
            <a:r>
              <a:rPr kumimoji="0" lang="en-US" altLang="en-US" sz="1050" b="0" i="0" u="none" strike="noStrike" cap="none" normalizeH="0" baseline="0" dirty="0">
                <a:ln>
                  <a:noFill/>
                </a:ln>
                <a:solidFill>
                  <a:srgbClr val="BCBEC4"/>
                </a:solidFill>
                <a:effectLst/>
                <a:latin typeface="JetBrains Mono" charset="0"/>
                <a:cs typeface="JetBrains Mono" charset="0"/>
              </a:rPr>
              <a:t>= x;</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err="1">
                <a:ln>
                  <a:noFill/>
                </a:ln>
                <a:solidFill>
                  <a:srgbClr val="CF8E6D"/>
                </a:solidFill>
                <a:effectLst/>
                <a:latin typeface="JetBrains Mono" charset="0"/>
                <a:cs typeface="JetBrains Mono" charset="0"/>
              </a:rPr>
              <a:t>this</a:t>
            </a:r>
            <a:r>
              <a:rPr kumimoji="0" lang="en-US" altLang="en-US" sz="1050" b="0" i="0" u="none" strike="noStrike" cap="none" normalizeH="0" baseline="0" dirty="0" err="1">
                <a:ln>
                  <a:noFill/>
                </a:ln>
                <a:solidFill>
                  <a:srgbClr val="BCBEC4"/>
                </a:solidFill>
                <a:effectLst/>
                <a:latin typeface="JetBrains Mono" charset="0"/>
                <a:cs typeface="JetBrains Mono" charset="0"/>
              </a:rPr>
              <a:t>.</a:t>
            </a:r>
            <a:r>
              <a:rPr kumimoji="0" lang="en-US" altLang="en-US" sz="1050" b="0" i="0" u="none" strike="noStrike" cap="none" normalizeH="0" baseline="0" dirty="0" err="1">
                <a:ln>
                  <a:noFill/>
                </a:ln>
                <a:solidFill>
                  <a:srgbClr val="C77DBB"/>
                </a:solidFill>
                <a:effectLst/>
                <a:latin typeface="JetBrains Mono" charset="0"/>
                <a:cs typeface="JetBrains Mono" charset="0"/>
              </a:rPr>
              <a:t>y</a:t>
            </a:r>
            <a:r>
              <a:rPr kumimoji="0" lang="en-US" altLang="en-US" sz="1050" b="0" i="0" u="none" strike="noStrike" cap="none" normalizeH="0" baseline="0" dirty="0">
                <a:ln>
                  <a:noFill/>
                </a:ln>
                <a:solidFill>
                  <a:srgbClr val="C77DBB"/>
                </a:solidFill>
                <a:effectLst/>
                <a:latin typeface="JetBrains Mono" charset="0"/>
                <a:cs typeface="JetBrains Mono" charset="0"/>
              </a:rPr>
              <a:t> </a:t>
            </a:r>
            <a:r>
              <a:rPr kumimoji="0" lang="en-US" altLang="en-US" sz="1050" b="0" i="0" u="none" strike="noStrike" cap="none" normalizeH="0" baseline="0" dirty="0">
                <a:ln>
                  <a:noFill/>
                </a:ln>
                <a:solidFill>
                  <a:srgbClr val="BCBEC4"/>
                </a:solidFill>
                <a:effectLst/>
                <a:latin typeface="JetBrains Mono" charset="0"/>
                <a:cs typeface="JetBrains Mono" charset="0"/>
              </a:rPr>
              <a:t>= y;</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int </a:t>
            </a:r>
            <a:r>
              <a:rPr kumimoji="0" lang="en-US" altLang="en-US" sz="1050" b="0" i="0" u="none" strike="noStrike" cap="none" normalizeH="0" baseline="0" dirty="0" err="1">
                <a:ln>
                  <a:noFill/>
                </a:ln>
                <a:solidFill>
                  <a:srgbClr val="56A8F5"/>
                </a:solidFill>
                <a:effectLst/>
                <a:latin typeface="JetBrains Mono" charset="0"/>
                <a:cs typeface="JetBrains Mono" charset="0"/>
              </a:rPr>
              <a:t>getX</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return </a:t>
            </a:r>
            <a:r>
              <a:rPr kumimoji="0" lang="en-US" altLang="en-US" sz="1050" b="0" i="0" u="none" strike="noStrike" cap="none" normalizeH="0" baseline="0" dirty="0">
                <a:ln>
                  <a:noFill/>
                </a:ln>
                <a:solidFill>
                  <a:srgbClr val="C77DBB"/>
                </a:solidFill>
                <a:effectLst/>
                <a:latin typeface="JetBrains Mono" charset="0"/>
                <a:cs typeface="JetBrains Mono" charset="0"/>
              </a:rPr>
              <a:t>x</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int </a:t>
            </a:r>
            <a:r>
              <a:rPr kumimoji="0" lang="en-US" altLang="en-US" sz="1050" b="0" i="0" u="none" strike="noStrike" cap="none" normalizeH="0" baseline="0" dirty="0" err="1">
                <a:ln>
                  <a:noFill/>
                </a:ln>
                <a:solidFill>
                  <a:srgbClr val="56A8F5"/>
                </a:solidFill>
                <a:effectLst/>
                <a:latin typeface="JetBrains Mono" charset="0"/>
                <a:cs typeface="JetBrains Mono" charset="0"/>
              </a:rPr>
              <a:t>getY</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return </a:t>
            </a:r>
            <a:r>
              <a:rPr kumimoji="0" lang="en-US" altLang="en-US" sz="1050" b="0" i="0" u="none" strike="noStrike" cap="none" normalizeH="0" baseline="0" dirty="0">
                <a:ln>
                  <a:noFill/>
                </a:ln>
                <a:solidFill>
                  <a:srgbClr val="C77DBB"/>
                </a:solidFill>
                <a:effectLst/>
                <a:latin typeface="JetBrains Mono" charset="0"/>
                <a:cs typeface="JetBrains Mono" charset="0"/>
              </a:rPr>
              <a:t>y</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826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6">
          <a:extLst>
            <a:ext uri="{FF2B5EF4-FFF2-40B4-BE49-F238E27FC236}">
              <a16:creationId xmlns:a16="http://schemas.microsoft.com/office/drawing/2014/main" id="{238B358B-621A-0E34-EAC1-8D07BDD90B2E}"/>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3CA17347-F853-8E8F-0826-0CD01141C9A7}"/>
              </a:ext>
            </a:extLst>
          </p:cNvPr>
          <p:cNvSpPr>
            <a:spLocks noGrp="1"/>
          </p:cNvSpPr>
          <p:nvPr>
            <p:ph type="title"/>
          </p:nvPr>
        </p:nvSpPr>
        <p:spPr/>
        <p:txBody>
          <a:bodyPr/>
          <a:lstStyle/>
          <a:p>
            <a:pPr algn="r" rtl="1"/>
            <a:r>
              <a:rPr lang="fa-IR" sz="2800" dirty="0">
                <a:solidFill>
                  <a:srgbClr val="C39113"/>
                </a:solidFill>
                <a:latin typeface="Gill sans mt" panose="020B0502020104020203" pitchFamily="34" charset="0"/>
                <a:cs typeface="B Roya" panose="00000400000000000000" pitchFamily="2" charset="-78"/>
              </a:rPr>
              <a:t>تمرین</a:t>
            </a:r>
            <a:endParaRPr lang="en-US" sz="2800" dirty="0">
              <a:solidFill>
                <a:srgbClr val="C39113"/>
              </a:solidFill>
              <a:latin typeface="Gill sans mt" panose="020B0502020104020203" pitchFamily="34" charset="0"/>
              <a:cs typeface="B Roya" panose="00000400000000000000" pitchFamily="2" charset="-78"/>
            </a:endParaRPr>
          </a:p>
        </p:txBody>
      </p:sp>
      <p:sp>
        <p:nvSpPr>
          <p:cNvPr id="6" name="Rectangle 1">
            <a:extLst>
              <a:ext uri="{FF2B5EF4-FFF2-40B4-BE49-F238E27FC236}">
                <a16:creationId xmlns:a16="http://schemas.microsoft.com/office/drawing/2014/main" id="{1CBE23F6-E9DB-D009-BCC8-1BE82C3A452E}"/>
              </a:ext>
            </a:extLst>
          </p:cNvPr>
          <p:cNvSpPr>
            <a:spLocks noChangeArrowheads="1"/>
          </p:cNvSpPr>
          <p:nvPr/>
        </p:nvSpPr>
        <p:spPr bwMode="auto">
          <a:xfrm>
            <a:off x="992459" y="1259598"/>
            <a:ext cx="7159082" cy="316240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rgbClr val="CF8E6D"/>
                </a:solidFill>
                <a:effectLst/>
                <a:latin typeface="JetBrains Mono" charset="0"/>
                <a:cs typeface="JetBrains Mono" charset="0"/>
              </a:rPr>
              <a:t>class </a:t>
            </a:r>
            <a:r>
              <a:rPr kumimoji="0" lang="en-US" altLang="en-US" sz="1050" b="0" i="0" u="none" strike="noStrike" cap="none" normalizeH="0" baseline="0" dirty="0">
                <a:ln>
                  <a:noFill/>
                </a:ln>
                <a:solidFill>
                  <a:srgbClr val="BCBEC4"/>
                </a:solidFill>
                <a:effectLst/>
                <a:latin typeface="JetBrains Mono" charset="0"/>
                <a:cs typeface="JetBrains Mono" charset="0"/>
              </a:rPr>
              <a:t>Triangle {</a:t>
            </a:r>
            <a:br>
              <a:rPr kumimoji="0" lang="en-US" altLang="en-US" sz="1050" b="0" i="0" u="none" strike="noStrike" cap="none" normalizeH="0" baseline="0" dirty="0">
                <a:ln>
                  <a:noFill/>
                </a:ln>
                <a:solidFill>
                  <a:srgbClr val="BCBEC4"/>
                </a:solidFill>
                <a:effectLst/>
                <a:latin typeface="JetBrains Mono" charset="0"/>
                <a:cs typeface="JetBrains Mono" charset="0"/>
              </a:rPr>
            </a:b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private final </a:t>
            </a:r>
            <a:r>
              <a:rPr kumimoji="0" lang="en-US" altLang="en-US" sz="1050" b="0" i="0" u="none" strike="noStrike" cap="none" normalizeH="0" baseline="0" dirty="0">
                <a:ln>
                  <a:noFill/>
                </a:ln>
                <a:solidFill>
                  <a:srgbClr val="BCBEC4"/>
                </a:solidFill>
                <a:effectLst/>
                <a:latin typeface="JetBrains Mono" charset="0"/>
                <a:cs typeface="JetBrains Mono" charset="0"/>
              </a:rPr>
              <a:t>Point </a:t>
            </a:r>
            <a:r>
              <a:rPr kumimoji="0" lang="en-US" altLang="en-US" sz="1050" b="0" i="0" u="none" strike="noStrike" cap="none" normalizeH="0" baseline="0" dirty="0">
                <a:ln>
                  <a:noFill/>
                </a:ln>
                <a:solidFill>
                  <a:srgbClr val="C77DBB"/>
                </a:solidFill>
                <a:effectLst/>
                <a:latin typeface="JetBrains Mono" charset="0"/>
                <a:cs typeface="JetBrains Mono" charset="0"/>
              </a:rPr>
              <a:t>p1</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private final </a:t>
            </a:r>
            <a:r>
              <a:rPr kumimoji="0" lang="en-US" altLang="en-US" sz="1050" b="0" i="0" u="none" strike="noStrike" cap="none" normalizeH="0" baseline="0" dirty="0">
                <a:ln>
                  <a:noFill/>
                </a:ln>
                <a:solidFill>
                  <a:srgbClr val="BCBEC4"/>
                </a:solidFill>
                <a:effectLst/>
                <a:latin typeface="JetBrains Mono" charset="0"/>
                <a:cs typeface="JetBrains Mono" charset="0"/>
              </a:rPr>
              <a:t>Point </a:t>
            </a:r>
            <a:r>
              <a:rPr kumimoji="0" lang="en-US" altLang="en-US" sz="1050" b="0" i="0" u="none" strike="noStrike" cap="none" normalizeH="0" baseline="0" dirty="0">
                <a:ln>
                  <a:noFill/>
                </a:ln>
                <a:solidFill>
                  <a:srgbClr val="C77DBB"/>
                </a:solidFill>
                <a:effectLst/>
                <a:latin typeface="JetBrains Mono" charset="0"/>
                <a:cs typeface="JetBrains Mono" charset="0"/>
              </a:rPr>
              <a:t>p2</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private final </a:t>
            </a:r>
            <a:r>
              <a:rPr kumimoji="0" lang="en-US" altLang="en-US" sz="1050" b="0" i="0" u="none" strike="noStrike" cap="none" normalizeH="0" baseline="0" dirty="0">
                <a:ln>
                  <a:noFill/>
                </a:ln>
                <a:solidFill>
                  <a:srgbClr val="BCBEC4"/>
                </a:solidFill>
                <a:effectLst/>
                <a:latin typeface="JetBrains Mono" charset="0"/>
                <a:cs typeface="JetBrains Mono" charset="0"/>
              </a:rPr>
              <a:t>Point </a:t>
            </a:r>
            <a:r>
              <a:rPr kumimoji="0" lang="en-US" altLang="en-US" sz="1050" b="0" i="0" u="none" strike="noStrike" cap="none" normalizeH="0" baseline="0" dirty="0">
                <a:ln>
                  <a:noFill/>
                </a:ln>
                <a:solidFill>
                  <a:srgbClr val="C77DBB"/>
                </a:solidFill>
                <a:effectLst/>
                <a:latin typeface="JetBrains Mono" charset="0"/>
                <a:cs typeface="JetBrains Mono" charset="0"/>
              </a:rPr>
              <a:t>p3</a:t>
            </a:r>
            <a:r>
              <a:rPr kumimoji="0" lang="en-US" altLang="en-US" sz="1050" b="0" i="0" u="none" strike="noStrike" cap="none" normalizeH="0" baseline="0" dirty="0">
                <a:ln>
                  <a:noFill/>
                </a:ln>
                <a:solidFill>
                  <a:srgbClr val="BCBEC4"/>
                </a:solidFill>
                <a:effectLst/>
                <a:latin typeface="JetBrains Mono" charset="0"/>
                <a:cs typeface="JetBrains Mono" charset="0"/>
              </a:rPr>
              <a:t>;</a:t>
            </a:r>
            <a:br>
              <a:rPr kumimoji="0" lang="en-US" altLang="en-US" sz="1050" b="0" i="0" u="none" strike="noStrike" cap="none" normalizeH="0" baseline="0" dirty="0">
                <a:ln>
                  <a:noFill/>
                </a:ln>
                <a:solidFill>
                  <a:srgbClr val="BCBEC4"/>
                </a:solidFill>
                <a:effectLst/>
                <a:latin typeface="JetBrains Mono" charset="0"/>
                <a:cs typeface="JetBrains Mono" charset="0"/>
              </a:rPr>
            </a:b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a:t>
            </a:r>
            <a:r>
              <a:rPr kumimoji="0" lang="en-US" altLang="en-US" sz="1050" b="0" i="0" u="none" strike="noStrike" cap="none" normalizeH="0" baseline="0" dirty="0">
                <a:ln>
                  <a:noFill/>
                </a:ln>
                <a:solidFill>
                  <a:srgbClr val="56A8F5"/>
                </a:solidFill>
                <a:effectLst/>
                <a:latin typeface="JetBrains Mono" charset="0"/>
                <a:cs typeface="JetBrains Mono" charset="0"/>
              </a:rPr>
              <a:t>Triangle</a:t>
            </a:r>
            <a:r>
              <a:rPr kumimoji="0" lang="en-US" altLang="en-US" sz="1050" b="0" i="0" u="none" strike="noStrike" cap="none" normalizeH="0" baseline="0" dirty="0">
                <a:ln>
                  <a:noFill/>
                </a:ln>
                <a:solidFill>
                  <a:srgbClr val="BCBEC4"/>
                </a:solidFill>
                <a:effectLst/>
                <a:latin typeface="JetBrains Mono" charset="0"/>
                <a:cs typeface="JetBrains Mono" charset="0"/>
              </a:rPr>
              <a:t>(Point p1, Point p2, Point p3)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this</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77DBB"/>
                </a:solidFill>
                <a:effectLst/>
                <a:latin typeface="JetBrains Mono" charset="0"/>
                <a:cs typeface="JetBrains Mono" charset="0"/>
              </a:rPr>
              <a:t>p1 </a:t>
            </a:r>
            <a:r>
              <a:rPr kumimoji="0" lang="en-US" altLang="en-US" sz="1050" b="0" i="0" u="none" strike="noStrike" cap="none" normalizeH="0" baseline="0" dirty="0">
                <a:ln>
                  <a:noFill/>
                </a:ln>
                <a:solidFill>
                  <a:srgbClr val="BCBEC4"/>
                </a:solidFill>
                <a:effectLst/>
                <a:latin typeface="JetBrains Mono" charset="0"/>
                <a:cs typeface="JetBrains Mono" charset="0"/>
              </a:rPr>
              <a:t>= p1;</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this</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77DBB"/>
                </a:solidFill>
                <a:effectLst/>
                <a:latin typeface="JetBrains Mono" charset="0"/>
                <a:cs typeface="JetBrains Mono" charset="0"/>
              </a:rPr>
              <a:t>p2 </a:t>
            </a:r>
            <a:r>
              <a:rPr kumimoji="0" lang="en-US" altLang="en-US" sz="1050" b="0" i="0" u="none" strike="noStrike" cap="none" normalizeH="0" baseline="0" dirty="0">
                <a:ln>
                  <a:noFill/>
                </a:ln>
                <a:solidFill>
                  <a:srgbClr val="BCBEC4"/>
                </a:solidFill>
                <a:effectLst/>
                <a:latin typeface="JetBrains Mono" charset="0"/>
                <a:cs typeface="JetBrains Mono" charset="0"/>
              </a:rPr>
              <a:t>= p2;</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this</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C77DBB"/>
                </a:solidFill>
                <a:effectLst/>
                <a:latin typeface="JetBrains Mono" charset="0"/>
                <a:cs typeface="JetBrains Mono" charset="0"/>
              </a:rPr>
              <a:t>p3 </a:t>
            </a:r>
            <a:r>
              <a:rPr kumimoji="0" lang="en-US" altLang="en-US" sz="1050" b="0" i="0" u="none" strike="noStrike" cap="none" normalizeH="0" baseline="0" dirty="0">
                <a:ln>
                  <a:noFill/>
                </a:ln>
                <a:solidFill>
                  <a:srgbClr val="BCBEC4"/>
                </a:solidFill>
                <a:effectLst/>
                <a:latin typeface="JetBrains Mono" charset="0"/>
                <a:cs typeface="JetBrains Mono" charset="0"/>
              </a:rPr>
              <a:t>= p3;</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public double </a:t>
            </a:r>
            <a:r>
              <a:rPr kumimoji="0" lang="en-US" altLang="en-US" sz="1050" b="0" i="0" u="none" strike="noStrike" cap="none" normalizeH="0" baseline="0" dirty="0" err="1">
                <a:ln>
                  <a:noFill/>
                </a:ln>
                <a:solidFill>
                  <a:srgbClr val="56A8F5"/>
                </a:solidFill>
                <a:effectLst/>
                <a:latin typeface="JetBrains Mono" charset="0"/>
                <a:cs typeface="JetBrains Mono" charset="0"/>
              </a:rPr>
              <a:t>getArea</a:t>
            </a: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F8E6D"/>
                </a:solidFill>
                <a:effectLst/>
                <a:latin typeface="JetBrains Mono" charset="0"/>
                <a:cs typeface="JetBrains Mono" charset="0"/>
              </a:rPr>
              <a:t>return </a:t>
            </a:r>
            <a:r>
              <a:rPr kumimoji="0" lang="en-US" altLang="en-US" sz="1050" b="0" i="0" u="none" strike="noStrike" cap="none" normalizeH="0" baseline="0" dirty="0" err="1">
                <a:ln>
                  <a:noFill/>
                </a:ln>
                <a:solidFill>
                  <a:srgbClr val="BCBEC4"/>
                </a:solidFill>
                <a:effectLst/>
                <a:latin typeface="JetBrains Mono" charset="0"/>
                <a:cs typeface="JetBrains Mono" charset="0"/>
              </a:rPr>
              <a:t>Math.</a:t>
            </a:r>
            <a:r>
              <a:rPr kumimoji="0" lang="en-US" altLang="en-US" sz="1050" b="0" i="1" u="none" strike="noStrike" cap="none" normalizeH="0" baseline="0" dirty="0" err="1">
                <a:ln>
                  <a:noFill/>
                </a:ln>
                <a:solidFill>
                  <a:srgbClr val="BCBEC4"/>
                </a:solidFill>
                <a:effectLst/>
                <a:latin typeface="JetBrains Mono" charset="0"/>
                <a:cs typeface="JetBrains Mono" charset="0"/>
              </a:rPr>
              <a:t>abs</a:t>
            </a:r>
            <a:r>
              <a:rPr kumimoji="0" lang="en-US" altLang="en-US" sz="1050" b="0" i="0" u="none" strike="noStrike" cap="none" normalizeH="0" baseline="0" dirty="0">
                <a:ln>
                  <a:noFill/>
                </a:ln>
                <a:solidFill>
                  <a:srgbClr val="BCBEC4"/>
                </a:solidFill>
                <a:effectLst/>
                <a:latin typeface="JetBrains Mono" charset="0"/>
                <a:cs typeface="JetBrains Mono" charset="0"/>
              </a:rPr>
              <a:t>(</a:t>
            </a:r>
            <a:r>
              <a:rPr kumimoji="0" lang="en-US" altLang="en-US" sz="1050" b="0" i="0" u="none" strike="noStrike" cap="none" normalizeH="0" baseline="0" dirty="0">
                <a:ln>
                  <a:noFill/>
                </a:ln>
                <a:solidFill>
                  <a:srgbClr val="2AACB8"/>
                </a:solidFill>
                <a:effectLst/>
                <a:latin typeface="JetBrains Mono" charset="0"/>
                <a:cs typeface="JetBrains Mono" charset="0"/>
              </a:rPr>
              <a:t>0.5 </a:t>
            </a:r>
            <a:r>
              <a:rPr kumimoji="0" lang="en-US" altLang="en-US" sz="1050" b="0" i="0" u="none" strike="noStrike" cap="none" normalizeH="0" baseline="0" dirty="0">
                <a:ln>
                  <a:noFill/>
                </a:ln>
                <a:solidFill>
                  <a:srgbClr val="BCBEC4"/>
                </a:solidFill>
                <a:effectLst/>
                <a:latin typeface="JetBrains Mono" charset="0"/>
                <a:cs typeface="JetBrains Mono" charset="0"/>
              </a:rPr>
              <a:t>* (</a:t>
            </a:r>
            <a:r>
              <a:rPr kumimoji="0" lang="en-US" altLang="en-US" sz="1050" b="0" i="0" u="none" strike="noStrike" cap="none" normalizeH="0" baseline="0" dirty="0">
                <a:ln>
                  <a:noFill/>
                </a:ln>
                <a:solidFill>
                  <a:srgbClr val="C77DBB"/>
                </a:solidFill>
                <a:effectLst/>
                <a:latin typeface="JetBrains Mono" charset="0"/>
                <a:cs typeface="JetBrains Mono" charset="0"/>
              </a:rPr>
              <a:t>p1</a:t>
            </a:r>
            <a:r>
              <a:rPr kumimoji="0" lang="en-US" altLang="en-US" sz="1050" b="0" i="0" u="none" strike="noStrike" cap="none" normalizeH="0" baseline="0" dirty="0">
                <a:ln>
                  <a:noFill/>
                </a:ln>
                <a:solidFill>
                  <a:srgbClr val="BCBEC4"/>
                </a:solidFill>
                <a:effectLst/>
                <a:latin typeface="JetBrains Mono" charset="0"/>
                <a:cs typeface="JetBrains Mono" charset="0"/>
              </a:rPr>
              <a:t>.getX() * (</a:t>
            </a:r>
            <a:r>
              <a:rPr kumimoji="0" lang="en-US" altLang="en-US" sz="1050" b="0" i="0" u="none" strike="noStrike" cap="none" normalizeH="0" baseline="0" dirty="0">
                <a:ln>
                  <a:noFill/>
                </a:ln>
                <a:solidFill>
                  <a:srgbClr val="C77DBB"/>
                </a:solidFill>
                <a:effectLst/>
                <a:latin typeface="JetBrains Mono" charset="0"/>
                <a:cs typeface="JetBrains Mono" charset="0"/>
              </a:rPr>
              <a:t>p2</a:t>
            </a:r>
            <a:r>
              <a:rPr kumimoji="0" lang="en-US" altLang="en-US" sz="1050" b="0" i="0" u="none" strike="noStrike" cap="none" normalizeH="0" baseline="0" dirty="0">
                <a:ln>
                  <a:noFill/>
                </a:ln>
                <a:solidFill>
                  <a:srgbClr val="BCBEC4"/>
                </a:solidFill>
                <a:effectLst/>
                <a:latin typeface="JetBrains Mono" charset="0"/>
                <a:cs typeface="JetBrains Mono" charset="0"/>
              </a:rPr>
              <a:t>.getY() - </a:t>
            </a:r>
            <a:r>
              <a:rPr kumimoji="0" lang="en-US" altLang="en-US" sz="1050" b="0" i="0" u="none" strike="noStrike" cap="none" normalizeH="0" baseline="0" dirty="0">
                <a:ln>
                  <a:noFill/>
                </a:ln>
                <a:solidFill>
                  <a:srgbClr val="C77DBB"/>
                </a:solidFill>
                <a:effectLst/>
                <a:latin typeface="JetBrains Mono" charset="0"/>
                <a:cs typeface="JetBrains Mono" charset="0"/>
              </a:rPr>
              <a:t>p3</a:t>
            </a:r>
            <a:r>
              <a:rPr kumimoji="0" lang="en-US" altLang="en-US" sz="1050" b="0" i="0" u="none" strike="noStrike" cap="none" normalizeH="0" baseline="0" dirty="0">
                <a:ln>
                  <a:noFill/>
                </a:ln>
                <a:solidFill>
                  <a:srgbClr val="BCBEC4"/>
                </a:solidFill>
                <a:effectLst/>
                <a:latin typeface="JetBrains Mono" charset="0"/>
                <a:cs typeface="JetBrains Mono" charset="0"/>
              </a:rPr>
              <a:t>.getY())</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 </a:t>
            </a:r>
            <a:r>
              <a:rPr kumimoji="0" lang="en-US" altLang="en-US" sz="1050" b="0" i="0" u="none" strike="noStrike" cap="none" normalizeH="0" baseline="0" dirty="0">
                <a:ln>
                  <a:noFill/>
                </a:ln>
                <a:solidFill>
                  <a:srgbClr val="C77DBB"/>
                </a:solidFill>
                <a:effectLst/>
                <a:latin typeface="JetBrains Mono" charset="0"/>
                <a:cs typeface="JetBrains Mono" charset="0"/>
              </a:rPr>
              <a:t>p2</a:t>
            </a:r>
            <a:r>
              <a:rPr kumimoji="0" lang="en-US" altLang="en-US" sz="1050" b="0" i="0" u="none" strike="noStrike" cap="none" normalizeH="0" baseline="0" dirty="0">
                <a:ln>
                  <a:noFill/>
                </a:ln>
                <a:solidFill>
                  <a:srgbClr val="BCBEC4"/>
                </a:solidFill>
                <a:effectLst/>
                <a:latin typeface="JetBrains Mono" charset="0"/>
                <a:cs typeface="JetBrains Mono" charset="0"/>
              </a:rPr>
              <a:t>.getX() * (</a:t>
            </a:r>
            <a:r>
              <a:rPr kumimoji="0" lang="en-US" altLang="en-US" sz="1050" b="0" i="0" u="none" strike="noStrike" cap="none" normalizeH="0" baseline="0" dirty="0">
                <a:ln>
                  <a:noFill/>
                </a:ln>
                <a:solidFill>
                  <a:srgbClr val="C77DBB"/>
                </a:solidFill>
                <a:effectLst/>
                <a:latin typeface="JetBrains Mono" charset="0"/>
                <a:cs typeface="JetBrains Mono" charset="0"/>
              </a:rPr>
              <a:t>p3</a:t>
            </a:r>
            <a:r>
              <a:rPr kumimoji="0" lang="en-US" altLang="en-US" sz="1050" b="0" i="0" u="none" strike="noStrike" cap="none" normalizeH="0" baseline="0" dirty="0">
                <a:ln>
                  <a:noFill/>
                </a:ln>
                <a:solidFill>
                  <a:srgbClr val="BCBEC4"/>
                </a:solidFill>
                <a:effectLst/>
                <a:latin typeface="JetBrains Mono" charset="0"/>
                <a:cs typeface="JetBrains Mono" charset="0"/>
              </a:rPr>
              <a:t>.getY() - </a:t>
            </a:r>
            <a:r>
              <a:rPr kumimoji="0" lang="en-US" altLang="en-US" sz="1050" b="0" i="0" u="none" strike="noStrike" cap="none" normalizeH="0" baseline="0" dirty="0">
                <a:ln>
                  <a:noFill/>
                </a:ln>
                <a:solidFill>
                  <a:srgbClr val="C77DBB"/>
                </a:solidFill>
                <a:effectLst/>
                <a:latin typeface="JetBrains Mono" charset="0"/>
                <a:cs typeface="JetBrains Mono" charset="0"/>
              </a:rPr>
              <a:t>p1</a:t>
            </a:r>
            <a:r>
              <a:rPr kumimoji="0" lang="en-US" altLang="en-US" sz="1050" b="0" i="0" u="none" strike="noStrike" cap="none" normalizeH="0" baseline="0" dirty="0">
                <a:ln>
                  <a:noFill/>
                </a:ln>
                <a:solidFill>
                  <a:srgbClr val="BCBEC4"/>
                </a:solidFill>
                <a:effectLst/>
                <a:latin typeface="JetBrains Mono" charset="0"/>
                <a:cs typeface="JetBrains Mono" charset="0"/>
              </a:rPr>
              <a:t>.getY())</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 </a:t>
            </a:r>
            <a:r>
              <a:rPr kumimoji="0" lang="en-US" altLang="en-US" sz="1050" b="0" i="0" u="none" strike="noStrike" cap="none" normalizeH="0" baseline="0" dirty="0">
                <a:ln>
                  <a:noFill/>
                </a:ln>
                <a:solidFill>
                  <a:srgbClr val="C77DBB"/>
                </a:solidFill>
                <a:effectLst/>
                <a:latin typeface="JetBrains Mono" charset="0"/>
                <a:cs typeface="JetBrains Mono" charset="0"/>
              </a:rPr>
              <a:t>p3</a:t>
            </a:r>
            <a:r>
              <a:rPr kumimoji="0" lang="en-US" altLang="en-US" sz="1050" b="0" i="0" u="none" strike="noStrike" cap="none" normalizeH="0" baseline="0" dirty="0">
                <a:ln>
                  <a:noFill/>
                </a:ln>
                <a:solidFill>
                  <a:srgbClr val="BCBEC4"/>
                </a:solidFill>
                <a:effectLst/>
                <a:latin typeface="JetBrains Mono" charset="0"/>
                <a:cs typeface="JetBrains Mono" charset="0"/>
              </a:rPr>
              <a:t>.getX() * (</a:t>
            </a:r>
            <a:r>
              <a:rPr kumimoji="0" lang="en-US" altLang="en-US" sz="1050" b="0" i="0" u="none" strike="noStrike" cap="none" normalizeH="0" baseline="0" dirty="0">
                <a:ln>
                  <a:noFill/>
                </a:ln>
                <a:solidFill>
                  <a:srgbClr val="C77DBB"/>
                </a:solidFill>
                <a:effectLst/>
                <a:latin typeface="JetBrains Mono" charset="0"/>
                <a:cs typeface="JetBrains Mono" charset="0"/>
              </a:rPr>
              <a:t>p1</a:t>
            </a:r>
            <a:r>
              <a:rPr kumimoji="0" lang="en-US" altLang="en-US" sz="1050" b="0" i="0" u="none" strike="noStrike" cap="none" normalizeH="0" baseline="0" dirty="0">
                <a:ln>
                  <a:noFill/>
                </a:ln>
                <a:solidFill>
                  <a:srgbClr val="BCBEC4"/>
                </a:solidFill>
                <a:effectLst/>
                <a:latin typeface="JetBrains Mono" charset="0"/>
                <a:cs typeface="JetBrains Mono" charset="0"/>
              </a:rPr>
              <a:t>.getY() - </a:t>
            </a:r>
            <a:r>
              <a:rPr kumimoji="0" lang="en-US" altLang="en-US" sz="1050" b="0" i="0" u="none" strike="noStrike" cap="none" normalizeH="0" baseline="0" dirty="0">
                <a:ln>
                  <a:noFill/>
                </a:ln>
                <a:solidFill>
                  <a:srgbClr val="C77DBB"/>
                </a:solidFill>
                <a:effectLst/>
                <a:latin typeface="JetBrains Mono" charset="0"/>
                <a:cs typeface="JetBrains Mono" charset="0"/>
              </a:rPr>
              <a:t>p2</a:t>
            </a:r>
            <a:r>
              <a:rPr kumimoji="0" lang="en-US" altLang="en-US" sz="1050" b="0" i="0" u="none" strike="noStrike" cap="none" normalizeH="0" baseline="0" dirty="0">
                <a:ln>
                  <a:noFill/>
                </a:ln>
                <a:solidFill>
                  <a:srgbClr val="BCBEC4"/>
                </a:solidFill>
                <a:effectLst/>
                <a:latin typeface="JetBrains Mono" charset="0"/>
                <a:cs typeface="JetBrains Mono" charset="0"/>
              </a:rPr>
              <a:t>.getY())));</a:t>
            </a: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    }</a:t>
            </a:r>
            <a:br>
              <a:rPr kumimoji="0" lang="en-US" altLang="en-US" sz="1050" b="0" i="0" u="none" strike="noStrike" cap="none" normalizeH="0" baseline="0" dirty="0">
                <a:ln>
                  <a:noFill/>
                </a:ln>
                <a:solidFill>
                  <a:srgbClr val="BCBEC4"/>
                </a:solidFill>
                <a:effectLst/>
                <a:latin typeface="JetBrains Mono" charset="0"/>
                <a:cs typeface="JetBrains Mono" charset="0"/>
              </a:rPr>
            </a:br>
            <a:br>
              <a:rPr kumimoji="0" lang="en-US" altLang="en-US" sz="1050" b="0" i="0" u="none" strike="noStrike" cap="none" normalizeH="0" baseline="0" dirty="0">
                <a:ln>
                  <a:noFill/>
                </a:ln>
                <a:solidFill>
                  <a:srgbClr val="BCBEC4"/>
                </a:solidFill>
                <a:effectLst/>
                <a:latin typeface="JetBrains Mono" charset="0"/>
                <a:cs typeface="JetBrains Mono" charset="0"/>
              </a:rPr>
            </a:br>
            <a:r>
              <a:rPr kumimoji="0" lang="en-US" altLang="en-US" sz="1050" b="0" i="0" u="none" strike="noStrike" cap="none" normalizeH="0" baseline="0" dirty="0">
                <a:ln>
                  <a:noFill/>
                </a:ln>
                <a:solidFill>
                  <a:srgbClr val="BCBEC4"/>
                </a:solidFill>
                <a:effectLst/>
                <a:latin typeface="JetBrains Mono" charset="0"/>
                <a:cs typeface="JetBrains Mono" charset="0"/>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7348733"/>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TotalTime>
  <Words>2186</Words>
  <Application>Microsoft Office PowerPoint</Application>
  <PresentationFormat>On-screen Show (16:9)</PresentationFormat>
  <Paragraphs>86</Paragraphs>
  <Slides>28</Slides>
  <Notes>28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IBM Plex Mono</vt:lpstr>
      <vt:lpstr>Gill Sans MT</vt:lpstr>
      <vt:lpstr>B Nazanin</vt:lpstr>
      <vt:lpstr>JetBrains Mono</vt:lpstr>
      <vt:lpstr>Arial</vt:lpstr>
      <vt:lpstr>Poppins</vt:lpstr>
      <vt:lpstr>Cambria</vt:lpstr>
      <vt:lpstr>B Roya</vt:lpstr>
      <vt:lpstr>Gill Sans MT</vt:lpstr>
      <vt:lpstr>Source Code Pro</vt:lpstr>
      <vt:lpstr>Introduction to Coding Workshop by Slidesgo</vt:lpstr>
      <vt:lpstr>کارگاه برنامه نویسی پیشرفته دستورکار پنجم</vt:lpstr>
      <vt:lpstr>مدل حافظه در جاوا</vt:lpstr>
      <vt:lpstr>مدل حافظه در جاوا</vt:lpstr>
      <vt:lpstr>مدل حافظه در جاوا</vt:lpstr>
      <vt:lpstr>نوع های اولیه و نوع های غیر اولیه</vt:lpstr>
      <vt:lpstr>نوع های اولیه و نوع های غیر اولیه</vt:lpstr>
      <vt:lpstr>زباله روب (Garbage Collector)</vt:lpstr>
      <vt:lpstr>تمرین</vt:lpstr>
      <vt:lpstr>تمرین</vt:lpstr>
      <vt:lpstr>تمرین</vt:lpstr>
      <vt:lpstr>تمرین</vt:lpstr>
      <vt:lpstr>PowerPoint Presentation</vt:lpstr>
      <vt:lpstr>Identity vs. Equality</vt:lpstr>
      <vt:lpstr>Wrapper Classes</vt:lpstr>
      <vt:lpstr>PowerPoint Presentation</vt:lpstr>
      <vt:lpstr>Autoboxing &amp; Unboxing</vt:lpstr>
      <vt:lpstr>آموزش کار با اشکال‌زدا</vt:lpstr>
      <vt:lpstr>آموزش کار با اشکال‌زدا</vt:lpstr>
      <vt:lpstr>PowerPoint Presentation</vt:lpstr>
      <vt:lpstr>نقطه توقف شرطی</vt:lpstr>
      <vt:lpstr>PowerPoint Presentation</vt:lpstr>
      <vt:lpstr>نقطه توقف شمارش گذر</vt:lpstr>
      <vt:lpstr>PowerPoint Presentation</vt:lpstr>
      <vt:lpstr>معرفی execution toolbar</vt:lpstr>
      <vt:lpstr>معرفی execution toolbar</vt:lpstr>
      <vt:lpstr>معرفی status toolbar</vt:lpstr>
      <vt:lpstr>معرفی ویژه قسمت evaluate expression</vt:lpstr>
      <vt:lpstr>معرفی قسمت کنسول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REYNARD</cp:lastModifiedBy>
  <cp:revision>7</cp:revision>
  <dcterms:modified xsi:type="dcterms:W3CDTF">2025-03-20T13:24:26Z</dcterms:modified>
</cp:coreProperties>
</file>