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0" r:id="rId1"/>
  </p:sldMasterIdLst>
  <p:notesMasterIdLst>
    <p:notesMasterId r:id="rId22"/>
  </p:notesMasterIdLst>
  <p:handoutMasterIdLst>
    <p:handoutMasterId r:id="rId23"/>
  </p:handoutMasterIdLst>
  <p:sldIdLst>
    <p:sldId id="307" r:id="rId2"/>
    <p:sldId id="257" r:id="rId3"/>
    <p:sldId id="264" r:id="rId4"/>
    <p:sldId id="263" r:id="rId5"/>
    <p:sldId id="310" r:id="rId6"/>
    <p:sldId id="312" r:id="rId7"/>
    <p:sldId id="313" r:id="rId8"/>
    <p:sldId id="314" r:id="rId9"/>
    <p:sldId id="316" r:id="rId10"/>
    <p:sldId id="317" r:id="rId11"/>
    <p:sldId id="318" r:id="rId12"/>
    <p:sldId id="320" r:id="rId13"/>
    <p:sldId id="321" r:id="rId14"/>
    <p:sldId id="322" r:id="rId15"/>
    <p:sldId id="315" r:id="rId16"/>
    <p:sldId id="319" r:id="rId17"/>
    <p:sldId id="323" r:id="rId18"/>
    <p:sldId id="324" r:id="rId19"/>
    <p:sldId id="325" r:id="rId20"/>
    <p:sldId id="327" r:id="rId21"/>
  </p:sldIdLst>
  <p:sldSz cx="9144000" cy="5143500" type="screen16x9"/>
  <p:notesSz cx="6858000" cy="9144000"/>
  <p:embeddedFontLst>
    <p:embeddedFont>
      <p:font typeface="B Roya" panose="00000400000000000000" pitchFamily="2" charset="-78"/>
      <p:regular r:id="rId24"/>
      <p:bold r:id="rId25"/>
    </p:embeddedFont>
    <p:embeddedFont>
      <p:font typeface="B Zar" panose="00000400000000000000" pitchFamily="2" charset="-78"/>
      <p:regular r:id="rId26"/>
      <p:bold r:id="rId27"/>
    </p:embeddedFont>
    <p:embeddedFont>
      <p:font typeface="B Nazanin" panose="00000400000000000000" pitchFamily="2" charset="-78"/>
      <p:regular r:id="rId28"/>
      <p:bold r:id="rId29"/>
    </p:embeddedFont>
    <p:embeddedFont>
      <p:font typeface="Poppins" panose="020B0604020202020204" charset="0"/>
      <p:regular r:id="rId30"/>
      <p:bold r:id="rId31"/>
      <p:italic r:id="rId32"/>
      <p:boldItalic r:id="rId33"/>
    </p:embeddedFont>
    <p:embeddedFont>
      <p:font typeface="B Titr" panose="00000700000000000000" pitchFamily="2" charset="-78"/>
      <p:bold r:id="rId34"/>
    </p:embeddedFont>
    <p:embeddedFont>
      <p:font typeface="Roboto Condensed Light" panose="020B0604020202020204" charset="0"/>
      <p:regular r:id="rId35"/>
      <p:italic r:id="rId36"/>
    </p:embeddedFont>
    <p:embeddedFont>
      <p:font typeface="IBM Plex Mono" panose="020B0604020202020204" charset="0"/>
      <p:regular r:id="rId37"/>
      <p:bold r:id="rId38"/>
      <p:italic r:id="rId39"/>
      <p:boldItalic r:id="rId40"/>
    </p:embeddedFont>
    <p:embeddedFont>
      <p:font typeface="Gill Sans MT" panose="020B0502020104020203"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113"/>
    <a:srgbClr val="CFD7DF"/>
    <a:srgbClr val="A9B7C6"/>
    <a:srgbClr val="4E39E9"/>
    <a:srgbClr val="5AC889"/>
    <a:srgbClr val="EDA333"/>
    <a:srgbClr val="D9A115"/>
    <a:srgbClr val="966A1A"/>
    <a:srgbClr val="7F6139"/>
    <a:srgbClr val="824A4A"/>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D73563-EC47-41F6-A432-D0DE497C3168}">
  <a:tblStyle styleId="{8ED73563-EC47-41F6-A432-D0DE497C31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autoAdjust="0"/>
  </p:normalViewPr>
  <p:slideViewPr>
    <p:cSldViewPr snapToGrid="0">
      <p:cViewPr varScale="1">
        <p:scale>
          <a:sx n="112" d="100"/>
          <a:sy n="112" d="100"/>
        </p:scale>
        <p:origin x="226" y="72"/>
      </p:cViewPr>
      <p:guideLst/>
    </p:cSldViewPr>
  </p:slideViewPr>
  <p:outlineViewPr>
    <p:cViewPr>
      <p:scale>
        <a:sx n="33" d="100"/>
        <a:sy n="33" d="100"/>
      </p:scale>
      <p:origin x="0" y="-87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8BAC772-1BD1-9330-B62C-96C4E086893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A9E502-E285-6985-6273-C29ADCBAB7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BC3A48-4B41-459F-BEF9-60CBD4B8D513}" type="datetimeFigureOut">
              <a:rPr lang="en-GB" smtClean="0"/>
              <a:t>23/03/2025</a:t>
            </a:fld>
            <a:endParaRPr lang="en-GB"/>
          </a:p>
        </p:txBody>
      </p:sp>
      <p:sp>
        <p:nvSpPr>
          <p:cNvPr id="4" name="Footer Placeholder 3">
            <a:extLst>
              <a:ext uri="{FF2B5EF4-FFF2-40B4-BE49-F238E27FC236}">
                <a16:creationId xmlns:a16="http://schemas.microsoft.com/office/drawing/2014/main" id="{474060DE-FE59-7D85-38D4-6564A33D99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ar-SA"/>
              <a:t>تست </a:t>
            </a:r>
            <a:endParaRPr lang="en-GB"/>
          </a:p>
        </p:txBody>
      </p:sp>
      <p:sp>
        <p:nvSpPr>
          <p:cNvPr id="5" name="Slide Number Placeholder 4">
            <a:extLst>
              <a:ext uri="{FF2B5EF4-FFF2-40B4-BE49-F238E27FC236}">
                <a16:creationId xmlns:a16="http://schemas.microsoft.com/office/drawing/2014/main" id="{A7D3F05A-66C5-69E6-8EE3-C970ADE0CE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99D2BB-AF82-440E-99DB-FA6383E89E88}" type="slidenum">
              <a:rPr lang="en-GB" smtClean="0"/>
              <a:t>‹#›</a:t>
            </a:fld>
            <a:endParaRPr lang="en-GB"/>
          </a:p>
        </p:txBody>
      </p:sp>
    </p:spTree>
    <p:extLst>
      <p:ext uri="{BB962C8B-B14F-4D97-AF65-F5344CB8AC3E}">
        <p14:creationId xmlns:p14="http://schemas.microsoft.com/office/powerpoint/2010/main" val="3816455837"/>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a:extLst>
            <a:ext uri="{FF2B5EF4-FFF2-40B4-BE49-F238E27FC236}">
              <a16:creationId xmlns:a16="http://schemas.microsoft.com/office/drawing/2014/main" id="{FDAD542E-C43E-8909-8603-94A0E47D6839}"/>
            </a:ext>
          </a:extLst>
        </p:cNvPr>
        <p:cNvGrpSpPr/>
        <p:nvPr/>
      </p:nvGrpSpPr>
      <p:grpSpPr>
        <a:xfrm>
          <a:off x="0" y="0"/>
          <a:ext cx="0" cy="0"/>
          <a:chOff x="0" y="0"/>
          <a:chExt cx="0" cy="0"/>
        </a:xfrm>
      </p:grpSpPr>
      <p:sp>
        <p:nvSpPr>
          <p:cNvPr id="1428" name="Google Shape;1428;gd1bf8d60a4_0_0:notes">
            <a:extLst>
              <a:ext uri="{FF2B5EF4-FFF2-40B4-BE49-F238E27FC236}">
                <a16:creationId xmlns:a16="http://schemas.microsoft.com/office/drawing/2014/main" id="{5C3F04BD-ACCB-24FF-F8CD-FB9B91972A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a:extLst>
              <a:ext uri="{FF2B5EF4-FFF2-40B4-BE49-F238E27FC236}">
                <a16:creationId xmlns:a16="http://schemas.microsoft.com/office/drawing/2014/main" id="{5756538E-BFAD-780D-051A-7834125A22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3336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75D1F6FD-1D8C-E4F4-FFF6-97EDCFAC3EEB}"/>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02D29618-D140-8C11-480B-603688513C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82EA754C-BE64-0862-39C5-674FAC6E4F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1235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F7242402-CBA4-CA16-9FDA-23C48A6E1C84}"/>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156CD673-007C-EC9A-3EA0-0E80E798BF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737140D1-E9C5-A4D0-3E33-5AB1ED142F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10739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a:extLst>
            <a:ext uri="{FF2B5EF4-FFF2-40B4-BE49-F238E27FC236}">
              <a16:creationId xmlns:a16="http://schemas.microsoft.com/office/drawing/2014/main" id="{9F843B22-EEA9-7391-7794-5BF17C5569C5}"/>
            </a:ext>
          </a:extLst>
        </p:cNvPr>
        <p:cNvGrpSpPr/>
        <p:nvPr/>
      </p:nvGrpSpPr>
      <p:grpSpPr>
        <a:xfrm>
          <a:off x="0" y="0"/>
          <a:ext cx="0" cy="0"/>
          <a:chOff x="0" y="0"/>
          <a:chExt cx="0" cy="0"/>
        </a:xfrm>
      </p:grpSpPr>
      <p:sp>
        <p:nvSpPr>
          <p:cNvPr id="1730" name="Google Shape;1730;g24ed99bf1a4_0_481:notes">
            <a:extLst>
              <a:ext uri="{FF2B5EF4-FFF2-40B4-BE49-F238E27FC236}">
                <a16:creationId xmlns:a16="http://schemas.microsoft.com/office/drawing/2014/main" id="{BED1C2C0-40F7-953D-0838-D021A1C9FD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a:extLst>
              <a:ext uri="{FF2B5EF4-FFF2-40B4-BE49-F238E27FC236}">
                <a16:creationId xmlns:a16="http://schemas.microsoft.com/office/drawing/2014/main" id="{0940BD93-2EA5-800A-98E8-E9A9779A35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7426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a:extLst>
            <a:ext uri="{FF2B5EF4-FFF2-40B4-BE49-F238E27FC236}">
              <a16:creationId xmlns:a16="http://schemas.microsoft.com/office/drawing/2014/main" id="{BAB1641F-6863-5BAF-2B3A-698A71AABA5B}"/>
            </a:ext>
          </a:extLst>
        </p:cNvPr>
        <p:cNvGrpSpPr/>
        <p:nvPr/>
      </p:nvGrpSpPr>
      <p:grpSpPr>
        <a:xfrm>
          <a:off x="0" y="0"/>
          <a:ext cx="0" cy="0"/>
          <a:chOff x="0" y="0"/>
          <a:chExt cx="0" cy="0"/>
        </a:xfrm>
      </p:grpSpPr>
      <p:sp>
        <p:nvSpPr>
          <p:cNvPr id="1730" name="Google Shape;1730;g24ed99bf1a4_0_481:notes">
            <a:extLst>
              <a:ext uri="{FF2B5EF4-FFF2-40B4-BE49-F238E27FC236}">
                <a16:creationId xmlns:a16="http://schemas.microsoft.com/office/drawing/2014/main" id="{01151ECD-D773-E25B-92C8-C14F2DF9DF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a:extLst>
              <a:ext uri="{FF2B5EF4-FFF2-40B4-BE49-F238E27FC236}">
                <a16:creationId xmlns:a16="http://schemas.microsoft.com/office/drawing/2014/main" id="{1BCECACC-0CF8-94A5-A3EA-A787672276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4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a:extLst>
            <a:ext uri="{FF2B5EF4-FFF2-40B4-BE49-F238E27FC236}">
              <a16:creationId xmlns:a16="http://schemas.microsoft.com/office/drawing/2014/main" id="{BB46A6A8-5A57-E29B-A049-9E503F484BFA}"/>
            </a:ext>
          </a:extLst>
        </p:cNvPr>
        <p:cNvGrpSpPr/>
        <p:nvPr/>
      </p:nvGrpSpPr>
      <p:grpSpPr>
        <a:xfrm>
          <a:off x="0" y="0"/>
          <a:ext cx="0" cy="0"/>
          <a:chOff x="0" y="0"/>
          <a:chExt cx="0" cy="0"/>
        </a:xfrm>
      </p:grpSpPr>
      <p:sp>
        <p:nvSpPr>
          <p:cNvPr id="1730" name="Google Shape;1730;g24ed99bf1a4_0_481:notes">
            <a:extLst>
              <a:ext uri="{FF2B5EF4-FFF2-40B4-BE49-F238E27FC236}">
                <a16:creationId xmlns:a16="http://schemas.microsoft.com/office/drawing/2014/main" id="{E52D646E-93F6-082C-8661-6D36FE1D04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a:extLst>
              <a:ext uri="{FF2B5EF4-FFF2-40B4-BE49-F238E27FC236}">
                <a16:creationId xmlns:a16="http://schemas.microsoft.com/office/drawing/2014/main" id="{E5E91511-5C2E-DDCB-3D56-7A4EC5F532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5541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29420467-7764-2B6B-E625-AB7E01B4F375}"/>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B413D618-A55C-7294-9D8B-358DBA9C5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7218071E-65C0-2B4A-9B40-F564D9A50B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012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6D36FED4-F520-FD54-D835-6476B79FEFEC}"/>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D4B79AFE-CC70-1B98-782B-13EA387B8D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ECF750D1-A904-99C9-1A04-48801B2328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9290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781D73AA-23AF-662A-8274-45B5B7E86A9D}"/>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374C9DFE-BDC0-706D-AC2D-1CF3872860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F09B0374-4FB0-7FC7-5D8D-7D1B7C539B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90791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011911A6-B404-01FF-9CB9-DD9D3D6F79BF}"/>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CE95ADB1-36A9-6B49-C17C-4364C32C2B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CD0FA53A-CC2F-8B94-0D17-8112351C40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7559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79E553DC-894C-1285-575C-8A7D82035091}"/>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FDA2856E-6014-EB7B-5E96-8996BB8F27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26AEE2AA-079E-549E-75A3-8E3C0165B9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636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453F7C8B-AA6B-41CA-F3C3-E89B87D99EB9}"/>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59787F15-D711-923B-4766-EC529C1DD5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DBBD7594-3AE6-047D-2CBD-ADCA00B920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980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a:extLst>
            <a:ext uri="{FF2B5EF4-FFF2-40B4-BE49-F238E27FC236}">
              <a16:creationId xmlns:a16="http://schemas.microsoft.com/office/drawing/2014/main" id="{ECE3CBAD-0330-3EA7-68DF-DF3526BB147E}"/>
            </a:ext>
          </a:extLst>
        </p:cNvPr>
        <p:cNvGrpSpPr/>
        <p:nvPr/>
      </p:nvGrpSpPr>
      <p:grpSpPr>
        <a:xfrm>
          <a:off x="0" y="0"/>
          <a:ext cx="0" cy="0"/>
          <a:chOff x="0" y="0"/>
          <a:chExt cx="0" cy="0"/>
        </a:xfrm>
      </p:grpSpPr>
      <p:sp>
        <p:nvSpPr>
          <p:cNvPr id="1730" name="Google Shape;1730;g24ed99bf1a4_0_481:notes">
            <a:extLst>
              <a:ext uri="{FF2B5EF4-FFF2-40B4-BE49-F238E27FC236}">
                <a16:creationId xmlns:a16="http://schemas.microsoft.com/office/drawing/2014/main" id="{AFAA9717-60C4-896C-1954-F9AE5A9391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a:extLst>
              <a:ext uri="{FF2B5EF4-FFF2-40B4-BE49-F238E27FC236}">
                <a16:creationId xmlns:a16="http://schemas.microsoft.com/office/drawing/2014/main" id="{6D73E666-B5E8-A599-E79F-0D3F4F92DF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2853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a:extLst>
            <a:ext uri="{FF2B5EF4-FFF2-40B4-BE49-F238E27FC236}">
              <a16:creationId xmlns:a16="http://schemas.microsoft.com/office/drawing/2014/main" id="{455490A0-58D2-76EB-2868-51CC1DB59974}"/>
            </a:ext>
          </a:extLst>
        </p:cNvPr>
        <p:cNvGrpSpPr/>
        <p:nvPr/>
      </p:nvGrpSpPr>
      <p:grpSpPr>
        <a:xfrm>
          <a:off x="0" y="0"/>
          <a:ext cx="0" cy="0"/>
          <a:chOff x="0" y="0"/>
          <a:chExt cx="0" cy="0"/>
        </a:xfrm>
      </p:grpSpPr>
      <p:sp>
        <p:nvSpPr>
          <p:cNvPr id="1730" name="Google Shape;1730;g24ed99bf1a4_0_481:notes">
            <a:extLst>
              <a:ext uri="{FF2B5EF4-FFF2-40B4-BE49-F238E27FC236}">
                <a16:creationId xmlns:a16="http://schemas.microsoft.com/office/drawing/2014/main" id="{3A7CA276-7268-E0E5-070E-8CE61AA73F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a:extLst>
              <a:ext uri="{FF2B5EF4-FFF2-40B4-BE49-F238E27FC236}">
                <a16:creationId xmlns:a16="http://schemas.microsoft.com/office/drawing/2014/main" id="{E63A6388-86CC-A957-CBEC-73523D880E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80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a:extLst>
            <a:ext uri="{FF2B5EF4-FFF2-40B4-BE49-F238E27FC236}">
              <a16:creationId xmlns:a16="http://schemas.microsoft.com/office/drawing/2014/main" id="{0C075E5D-F8F5-6BD5-5143-3B07E16D4878}"/>
            </a:ext>
          </a:extLst>
        </p:cNvPr>
        <p:cNvGrpSpPr/>
        <p:nvPr/>
      </p:nvGrpSpPr>
      <p:grpSpPr>
        <a:xfrm>
          <a:off x="0" y="0"/>
          <a:ext cx="0" cy="0"/>
          <a:chOff x="0" y="0"/>
          <a:chExt cx="0" cy="0"/>
        </a:xfrm>
      </p:grpSpPr>
      <p:sp>
        <p:nvSpPr>
          <p:cNvPr id="1664" name="Google Shape;1664;g24e6b4d5c31_0_143:notes">
            <a:extLst>
              <a:ext uri="{FF2B5EF4-FFF2-40B4-BE49-F238E27FC236}">
                <a16:creationId xmlns:a16="http://schemas.microsoft.com/office/drawing/2014/main" id="{FFE696F3-2E88-CF79-D1DD-A355254188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a:extLst>
              <a:ext uri="{FF2B5EF4-FFF2-40B4-BE49-F238E27FC236}">
                <a16:creationId xmlns:a16="http://schemas.microsoft.com/office/drawing/2014/main" id="{A0D6F169-A357-9BB1-5A90-1BD0190CB4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918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a:extLst>
            <a:ext uri="{FF2B5EF4-FFF2-40B4-BE49-F238E27FC236}">
              <a16:creationId xmlns:a16="http://schemas.microsoft.com/office/drawing/2014/main" id="{1FB3CA89-B973-43F9-ED6C-C3AC11CDDE3E}"/>
            </a:ext>
          </a:extLst>
        </p:cNvPr>
        <p:cNvGrpSpPr/>
        <p:nvPr/>
      </p:nvGrpSpPr>
      <p:grpSpPr>
        <a:xfrm>
          <a:off x="0" y="0"/>
          <a:ext cx="0" cy="0"/>
          <a:chOff x="0" y="0"/>
          <a:chExt cx="0" cy="0"/>
        </a:xfrm>
      </p:grpSpPr>
      <p:sp>
        <p:nvSpPr>
          <p:cNvPr id="1730" name="Google Shape;1730;g24ed99bf1a4_0_481:notes">
            <a:extLst>
              <a:ext uri="{FF2B5EF4-FFF2-40B4-BE49-F238E27FC236}">
                <a16:creationId xmlns:a16="http://schemas.microsoft.com/office/drawing/2014/main" id="{2A6868FF-95BC-C1BE-812B-CBB82F45BC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a:extLst>
              <a:ext uri="{FF2B5EF4-FFF2-40B4-BE49-F238E27FC236}">
                <a16:creationId xmlns:a16="http://schemas.microsoft.com/office/drawing/2014/main" id="{11FDADE8-F07C-8B21-58BF-6985AA1434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8208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a:extLst>
            <a:ext uri="{FF2B5EF4-FFF2-40B4-BE49-F238E27FC236}">
              <a16:creationId xmlns:a16="http://schemas.microsoft.com/office/drawing/2014/main" id="{5DABD820-2BC8-B28F-99E2-989F6681E526}"/>
            </a:ext>
          </a:extLst>
        </p:cNvPr>
        <p:cNvGrpSpPr/>
        <p:nvPr/>
      </p:nvGrpSpPr>
      <p:grpSpPr>
        <a:xfrm>
          <a:off x="0" y="0"/>
          <a:ext cx="0" cy="0"/>
          <a:chOff x="0" y="0"/>
          <a:chExt cx="0" cy="0"/>
        </a:xfrm>
      </p:grpSpPr>
      <p:sp>
        <p:nvSpPr>
          <p:cNvPr id="1730" name="Google Shape;1730;g24ed99bf1a4_0_481:notes">
            <a:extLst>
              <a:ext uri="{FF2B5EF4-FFF2-40B4-BE49-F238E27FC236}">
                <a16:creationId xmlns:a16="http://schemas.microsoft.com/office/drawing/2014/main" id="{ECE45CE5-6712-B7F1-4D81-B9740303F6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a:extLst>
              <a:ext uri="{FF2B5EF4-FFF2-40B4-BE49-F238E27FC236}">
                <a16:creationId xmlns:a16="http://schemas.microsoft.com/office/drawing/2014/main" id="{187114B2-AFC3-71DF-104F-0E242DFC4A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1770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Footer Placeholder 1">
            <a:extLst>
              <a:ext uri="{FF2B5EF4-FFF2-40B4-BE49-F238E27FC236}">
                <a16:creationId xmlns:a16="http://schemas.microsoft.com/office/drawing/2014/main" id="{260A4647-FF00-C40C-4D75-8202685D4244}"/>
              </a:ext>
            </a:extLst>
          </p:cNvPr>
          <p:cNvSpPr>
            <a:spLocks noGrp="1"/>
          </p:cNvSpPr>
          <p:nvPr>
            <p:ph type="ftr" sz="quarter" idx="10"/>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Footer Placeholder 1">
            <a:extLst>
              <a:ext uri="{FF2B5EF4-FFF2-40B4-BE49-F238E27FC236}">
                <a16:creationId xmlns:a16="http://schemas.microsoft.com/office/drawing/2014/main" id="{C762552F-859C-6F4D-696D-9AA6D9DC734E}"/>
              </a:ext>
            </a:extLst>
          </p:cNvPr>
          <p:cNvSpPr>
            <a:spLocks noGrp="1"/>
          </p:cNvSpPr>
          <p:nvPr>
            <p:ph type="ftr" sz="quarter" idx="10"/>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3" name="Google Shape;1053;p24"/>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6" name="Google Shape;1056;p2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57" name="Google Shape;1057;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8" name="Google Shape;1058;p24"/>
          <p:cNvSpPr txBox="1">
            <a:spLocks noGrp="1"/>
          </p:cNvSpPr>
          <p:nvPr>
            <p:ph type="subTitle" idx="1"/>
          </p:nvPr>
        </p:nvSpPr>
        <p:spPr>
          <a:xfrm>
            <a:off x="720000"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9" name="Google Shape;1059;p24"/>
          <p:cNvSpPr txBox="1">
            <a:spLocks noGrp="1"/>
          </p:cNvSpPr>
          <p:nvPr>
            <p:ph type="subTitle" idx="2"/>
          </p:nvPr>
        </p:nvSpPr>
        <p:spPr>
          <a:xfrm>
            <a:off x="3584484"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24"/>
          <p:cNvSpPr txBox="1">
            <a:spLocks noGrp="1"/>
          </p:cNvSpPr>
          <p:nvPr>
            <p:ph type="subTitle" idx="3"/>
          </p:nvPr>
        </p:nvSpPr>
        <p:spPr>
          <a:xfrm>
            <a:off x="6448975"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1" name="Google Shape;106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2" name="Google Shape;1062;p24"/>
          <p:cNvSpPr txBox="1">
            <a:spLocks noGrp="1"/>
          </p:cNvSpPr>
          <p:nvPr>
            <p:ph type="subTitle" idx="4"/>
          </p:nvPr>
        </p:nvSpPr>
        <p:spPr>
          <a:xfrm>
            <a:off x="720000"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3" name="Google Shape;1063;p24"/>
          <p:cNvSpPr txBox="1">
            <a:spLocks noGrp="1"/>
          </p:cNvSpPr>
          <p:nvPr>
            <p:ph type="subTitle" idx="5"/>
          </p:nvPr>
        </p:nvSpPr>
        <p:spPr>
          <a:xfrm>
            <a:off x="3584483"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4" name="Google Shape;1064;p24"/>
          <p:cNvSpPr txBox="1">
            <a:spLocks noGrp="1"/>
          </p:cNvSpPr>
          <p:nvPr>
            <p:ph type="subTitle" idx="6"/>
          </p:nvPr>
        </p:nvSpPr>
        <p:spPr>
          <a:xfrm>
            <a:off x="6448972"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24"/>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24"/>
            <p:cNvGrpSpPr/>
            <p:nvPr/>
          </p:nvGrpSpPr>
          <p:grpSpPr>
            <a:xfrm rot="-2700000" flipH="1">
              <a:off x="-216370" y="1084101"/>
              <a:ext cx="708093" cy="708493"/>
              <a:chOff x="3678700" y="407275"/>
              <a:chExt cx="708100" cy="708500"/>
            </a:xfrm>
          </p:grpSpPr>
          <p:sp>
            <p:nvSpPr>
              <p:cNvPr id="1104" name="Google Shape;1104;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Footer Placeholder 1">
            <a:extLst>
              <a:ext uri="{FF2B5EF4-FFF2-40B4-BE49-F238E27FC236}">
                <a16:creationId xmlns:a16="http://schemas.microsoft.com/office/drawing/2014/main" id="{458F56AD-00AD-27D8-B183-1F060165ECC5}"/>
              </a:ext>
            </a:extLst>
          </p:cNvPr>
          <p:cNvSpPr>
            <a:spLocks noGrp="1"/>
          </p:cNvSpPr>
          <p:nvPr>
            <p:ph type="ftr" sz="quarter" idx="10"/>
          </p:nvPr>
        </p:nvSpPr>
        <p:spPr/>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
        <p:nvSpPr>
          <p:cNvPr id="2" name="Footer Placeholder 1">
            <a:extLst>
              <a:ext uri="{FF2B5EF4-FFF2-40B4-BE49-F238E27FC236}">
                <a16:creationId xmlns:a16="http://schemas.microsoft.com/office/drawing/2014/main" id="{0DD9B2B7-1CD7-378A-3839-C797CBD0B34F}"/>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0" r:id="rId4"/>
    <p:sldLayoutId id="2147483672" r:id="rId5"/>
    <p:sldLayoutId id="2147483676" r:id="rId6"/>
    <p:sldLayoutId id="2147483677"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visual-paradigm.com/guide/uml-unified-modeling-language/uml-class-diagram-tutorial/"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hyperlink" Target="https://www.drawio.com/"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echeung.me/crcmaker/"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a:extLst>
            <a:ext uri="{FF2B5EF4-FFF2-40B4-BE49-F238E27FC236}">
              <a16:creationId xmlns:a16="http://schemas.microsoft.com/office/drawing/2014/main" id="{4F9802A0-3AD0-2E0E-D76D-3EAAA194CC76}"/>
            </a:ext>
          </a:extLst>
        </p:cNvPr>
        <p:cNvGrpSpPr/>
        <p:nvPr/>
      </p:nvGrpSpPr>
      <p:grpSpPr>
        <a:xfrm>
          <a:off x="0" y="0"/>
          <a:ext cx="0" cy="0"/>
          <a:chOff x="0" y="0"/>
          <a:chExt cx="0" cy="0"/>
        </a:xfrm>
      </p:grpSpPr>
      <p:grpSp>
        <p:nvGrpSpPr>
          <p:cNvPr id="1433" name="Google Shape;1433;p35">
            <a:extLst>
              <a:ext uri="{FF2B5EF4-FFF2-40B4-BE49-F238E27FC236}">
                <a16:creationId xmlns:a16="http://schemas.microsoft.com/office/drawing/2014/main" id="{CB7E019D-75FE-DBCF-E5DA-E8560C9C68B3}"/>
              </a:ext>
            </a:extLst>
          </p:cNvPr>
          <p:cNvGrpSpPr/>
          <p:nvPr/>
        </p:nvGrpSpPr>
        <p:grpSpPr>
          <a:xfrm>
            <a:off x="1096850" y="3242811"/>
            <a:ext cx="3936683" cy="134070"/>
            <a:chOff x="1096850" y="3242811"/>
            <a:chExt cx="3936683" cy="134070"/>
          </a:xfrm>
        </p:grpSpPr>
        <p:cxnSp>
          <p:nvCxnSpPr>
            <p:cNvPr id="1434" name="Google Shape;1434;p35">
              <a:extLst>
                <a:ext uri="{FF2B5EF4-FFF2-40B4-BE49-F238E27FC236}">
                  <a16:creationId xmlns:a16="http://schemas.microsoft.com/office/drawing/2014/main" id="{1AE2152D-8749-5639-F8AF-7EBFE5EEC23F}"/>
                </a:ext>
              </a:extLst>
            </p:cNvPr>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a:extLst>
                <a:ext uri="{FF2B5EF4-FFF2-40B4-BE49-F238E27FC236}">
                  <a16:creationId xmlns:a16="http://schemas.microsoft.com/office/drawing/2014/main" id="{A50DDE5A-DDF2-D62D-C186-BD672155B8BA}"/>
                </a:ext>
              </a:extLst>
            </p:cNvPr>
            <p:cNvGrpSpPr/>
            <p:nvPr/>
          </p:nvGrpSpPr>
          <p:grpSpPr>
            <a:xfrm>
              <a:off x="4899464" y="3242811"/>
              <a:ext cx="134070" cy="134070"/>
              <a:chOff x="8382514" y="1084976"/>
              <a:chExt cx="265800" cy="265800"/>
            </a:xfrm>
          </p:grpSpPr>
          <p:sp>
            <p:nvSpPr>
              <p:cNvPr id="1436" name="Google Shape;1436;p35">
                <a:extLst>
                  <a:ext uri="{FF2B5EF4-FFF2-40B4-BE49-F238E27FC236}">
                    <a16:creationId xmlns:a16="http://schemas.microsoft.com/office/drawing/2014/main" id="{C22476AF-D0AB-E6C0-F343-7C68C50897BA}"/>
                  </a:ext>
                </a:extLst>
              </p:cNvPr>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a:extLst>
                  <a:ext uri="{FF2B5EF4-FFF2-40B4-BE49-F238E27FC236}">
                    <a16:creationId xmlns:a16="http://schemas.microsoft.com/office/drawing/2014/main" id="{D4C80DF5-DA31-5CD4-CBF7-1EA0B6D73670}"/>
                  </a:ext>
                </a:extLst>
              </p:cNvPr>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2" name="Google Shape;1432;p35">
            <a:extLst>
              <a:ext uri="{FF2B5EF4-FFF2-40B4-BE49-F238E27FC236}">
                <a16:creationId xmlns:a16="http://schemas.microsoft.com/office/drawing/2014/main" id="{69DF6C1E-C5DF-3953-5114-7D3C522E329F}"/>
              </a:ext>
            </a:extLst>
          </p:cNvPr>
          <p:cNvSpPr txBox="1">
            <a:spLocks noGrp="1"/>
          </p:cNvSpPr>
          <p:nvPr>
            <p:ph type="ctrTitle"/>
          </p:nvPr>
        </p:nvSpPr>
        <p:spPr>
          <a:xfrm>
            <a:off x="992498" y="12508"/>
            <a:ext cx="6974700" cy="2456993"/>
          </a:xfrm>
          <a:prstGeom prst="rect">
            <a:avLst/>
          </a:prstGeom>
        </p:spPr>
        <p:txBody>
          <a:bodyPr spcFirstLastPara="1" wrap="square" lIns="91425" tIns="91425" rIns="91425" bIns="91425" anchor="b" anchorCtr="0">
            <a:noAutofit/>
          </a:bodyPr>
          <a:lstStyle/>
          <a:p>
            <a:pPr marL="0" lvl="0" indent="0" algn="ctr" rtl="1">
              <a:spcBef>
                <a:spcPts val="0"/>
              </a:spcBef>
              <a:spcAft>
                <a:spcPts val="0"/>
              </a:spcAft>
              <a:buNone/>
            </a:pPr>
            <a:r>
              <a:rPr lang="fa-IR" dirty="0">
                <a:solidFill>
                  <a:srgbClr val="C39113"/>
                </a:solidFill>
                <a:cs typeface="B Roya" panose="00000400000000000000" pitchFamily="2" charset="-78"/>
              </a:rPr>
              <a:t/>
            </a:r>
            <a:br>
              <a:rPr lang="fa-IR" dirty="0">
                <a:solidFill>
                  <a:srgbClr val="C39113"/>
                </a:solidFill>
                <a:cs typeface="B Roya" panose="00000400000000000000" pitchFamily="2" charset="-78"/>
              </a:rPr>
            </a:br>
            <a:r>
              <a:rPr lang="fa-IR" dirty="0">
                <a:solidFill>
                  <a:srgbClr val="C39113"/>
                </a:solidFill>
                <a:cs typeface="B Roya" panose="00000400000000000000" pitchFamily="2" charset="-78"/>
              </a:rPr>
              <a:t/>
            </a:r>
            <a:br>
              <a:rPr lang="fa-IR" dirty="0">
                <a:solidFill>
                  <a:srgbClr val="C39113"/>
                </a:solidFill>
                <a:cs typeface="B Roya" panose="00000400000000000000" pitchFamily="2" charset="-78"/>
              </a:rPr>
            </a:br>
            <a:r>
              <a:rPr lang="fa-IR" dirty="0">
                <a:solidFill>
                  <a:srgbClr val="C39113"/>
                </a:solidFill>
                <a:cs typeface="B Roya" panose="00000400000000000000" pitchFamily="2" charset="-78"/>
              </a:rPr>
              <a:t/>
            </a:r>
            <a:br>
              <a:rPr lang="fa-IR" dirty="0">
                <a:solidFill>
                  <a:srgbClr val="C39113"/>
                </a:solidFill>
                <a:cs typeface="B Roya" panose="00000400000000000000" pitchFamily="2" charset="-78"/>
              </a:rPr>
            </a:br>
            <a:r>
              <a:rPr lang="fa-IR" dirty="0">
                <a:solidFill>
                  <a:srgbClr val="C39113"/>
                </a:solidFill>
                <a:cs typeface="B Roya" panose="00000400000000000000" pitchFamily="2" charset="-78"/>
              </a:rPr>
              <a:t/>
            </a:r>
            <a:br>
              <a:rPr lang="fa-IR" dirty="0">
                <a:solidFill>
                  <a:srgbClr val="C39113"/>
                </a:solidFill>
                <a:cs typeface="B Roya" panose="00000400000000000000" pitchFamily="2" charset="-78"/>
              </a:rPr>
            </a:br>
            <a:r>
              <a:rPr lang="fa-IR" dirty="0">
                <a:solidFill>
                  <a:srgbClr val="C39113"/>
                </a:solidFill>
                <a:cs typeface="B Roya" panose="00000400000000000000" pitchFamily="2" charset="-78"/>
              </a:rPr>
              <a:t>کارگاه برنامه نویسی پیشرفته</a:t>
            </a:r>
            <a:r>
              <a:rPr lang="fa-IR" dirty="0">
                <a:solidFill>
                  <a:srgbClr val="D9A115"/>
                </a:solidFill>
                <a:cs typeface="B Roya" panose="00000400000000000000" pitchFamily="2" charset="-78"/>
              </a:rPr>
              <a:t/>
            </a:r>
            <a:br>
              <a:rPr lang="fa-IR" dirty="0">
                <a:solidFill>
                  <a:srgbClr val="D9A115"/>
                </a:solidFill>
                <a:cs typeface="B Roya" panose="00000400000000000000" pitchFamily="2" charset="-78"/>
              </a:rPr>
            </a:br>
            <a:r>
              <a:rPr lang="fa-IR" sz="2000" b="0" dirty="0" smtClean="0">
                <a:solidFill>
                  <a:srgbClr val="C39113"/>
                </a:solidFill>
                <a:cs typeface="B Zar" panose="00000400000000000000" pitchFamily="2" charset="-78"/>
              </a:rPr>
              <a:t>دستورکار </a:t>
            </a:r>
            <a:r>
              <a:rPr lang="en-US" sz="2000" b="0" dirty="0" smtClean="0">
                <a:solidFill>
                  <a:srgbClr val="C39113"/>
                </a:solidFill>
                <a:cs typeface="B Zar" panose="00000400000000000000" pitchFamily="2" charset="-78"/>
              </a:rPr>
              <a:t>7</a:t>
            </a:r>
            <a:r>
              <a:rPr lang="fa-IR" b="0" dirty="0" smtClean="0">
                <a:solidFill>
                  <a:srgbClr val="EDA333"/>
                </a:solidFill>
                <a:cs typeface="B Zar" panose="00000400000000000000" pitchFamily="2" charset="-78"/>
              </a:rPr>
              <a:t> </a:t>
            </a:r>
            <a:endParaRPr b="0" dirty="0">
              <a:solidFill>
                <a:srgbClr val="EDA333"/>
              </a:solidFill>
              <a:cs typeface="B Zar" panose="00000400000000000000" pitchFamily="2" charset="-78"/>
            </a:endParaRPr>
          </a:p>
        </p:txBody>
      </p:sp>
      <p:grpSp>
        <p:nvGrpSpPr>
          <p:cNvPr id="1438" name="Google Shape;1438;p35">
            <a:extLst>
              <a:ext uri="{FF2B5EF4-FFF2-40B4-BE49-F238E27FC236}">
                <a16:creationId xmlns:a16="http://schemas.microsoft.com/office/drawing/2014/main" id="{8D234594-262E-A35A-2633-99D71A377B37}"/>
              </a:ext>
            </a:extLst>
          </p:cNvPr>
          <p:cNvGrpSpPr/>
          <p:nvPr/>
        </p:nvGrpSpPr>
        <p:grpSpPr>
          <a:xfrm>
            <a:off x="8017432" y="-313900"/>
            <a:ext cx="134070" cy="1891362"/>
            <a:chOff x="8017432" y="-313900"/>
            <a:chExt cx="134070" cy="1891362"/>
          </a:xfrm>
        </p:grpSpPr>
        <p:sp>
          <p:nvSpPr>
            <p:cNvPr id="1439" name="Google Shape;1439;p35">
              <a:extLst>
                <a:ext uri="{FF2B5EF4-FFF2-40B4-BE49-F238E27FC236}">
                  <a16:creationId xmlns:a16="http://schemas.microsoft.com/office/drawing/2014/main" id="{EAB8B7A6-CEA7-A71C-5C67-8E856C6A8E8E}"/>
                </a:ext>
              </a:extLst>
            </p:cNvPr>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a:extLst>
                <a:ext uri="{FF2B5EF4-FFF2-40B4-BE49-F238E27FC236}">
                  <a16:creationId xmlns:a16="http://schemas.microsoft.com/office/drawing/2014/main" id="{95B33CD5-4490-20C6-A383-8E52FAFF7C6F}"/>
                </a:ext>
              </a:extLst>
            </p:cNvPr>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a:extLst>
                <a:ext uri="{FF2B5EF4-FFF2-40B4-BE49-F238E27FC236}">
                  <a16:creationId xmlns:a16="http://schemas.microsoft.com/office/drawing/2014/main" id="{7D8AE23B-72FC-3AB1-68FB-93D7B1A8664D}"/>
                </a:ext>
              </a:extLst>
            </p:cNvPr>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a:extLst>
              <a:ext uri="{FF2B5EF4-FFF2-40B4-BE49-F238E27FC236}">
                <a16:creationId xmlns:a16="http://schemas.microsoft.com/office/drawing/2014/main" id="{76681732-C34F-0E6C-E3D8-43E2D0CB942F}"/>
              </a:ext>
            </a:extLst>
          </p:cNvPr>
          <p:cNvGrpSpPr/>
          <p:nvPr/>
        </p:nvGrpSpPr>
        <p:grpSpPr>
          <a:xfrm>
            <a:off x="6309526" y="957475"/>
            <a:ext cx="3504715" cy="5119205"/>
            <a:chOff x="6309526" y="836950"/>
            <a:chExt cx="3504715" cy="5119205"/>
          </a:xfrm>
        </p:grpSpPr>
        <p:sp>
          <p:nvSpPr>
            <p:cNvPr id="1443" name="Google Shape;1443;p35">
              <a:extLst>
                <a:ext uri="{FF2B5EF4-FFF2-40B4-BE49-F238E27FC236}">
                  <a16:creationId xmlns:a16="http://schemas.microsoft.com/office/drawing/2014/main" id="{FCA92E15-2C31-6D60-75EA-62FD6B1E7E7C}"/>
                </a:ext>
              </a:extLst>
            </p:cNvPr>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a:extLst>
                <a:ext uri="{FF2B5EF4-FFF2-40B4-BE49-F238E27FC236}">
                  <a16:creationId xmlns:a16="http://schemas.microsoft.com/office/drawing/2014/main" id="{43BBFF8D-A133-80F4-1F4F-7A1530C8E0F7}"/>
                </a:ext>
              </a:extLst>
            </p:cNvPr>
            <p:cNvGrpSpPr/>
            <p:nvPr/>
          </p:nvGrpSpPr>
          <p:grpSpPr>
            <a:xfrm>
              <a:off x="7728436" y="3524084"/>
              <a:ext cx="134004" cy="134004"/>
              <a:chOff x="8356813" y="1074288"/>
              <a:chExt cx="351900" cy="351900"/>
            </a:xfrm>
          </p:grpSpPr>
          <p:sp>
            <p:nvSpPr>
              <p:cNvPr id="1445" name="Google Shape;1445;p35">
                <a:extLst>
                  <a:ext uri="{FF2B5EF4-FFF2-40B4-BE49-F238E27FC236}">
                    <a16:creationId xmlns:a16="http://schemas.microsoft.com/office/drawing/2014/main" id="{BF4C181E-0273-B2DA-7D72-1CD2D276207A}"/>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a:extLst>
                  <a:ext uri="{FF2B5EF4-FFF2-40B4-BE49-F238E27FC236}">
                    <a16:creationId xmlns:a16="http://schemas.microsoft.com/office/drawing/2014/main" id="{5B3E08CA-4F03-9644-EFA6-97F94C9CCC28}"/>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a:extLst>
                <a:ext uri="{FF2B5EF4-FFF2-40B4-BE49-F238E27FC236}">
                  <a16:creationId xmlns:a16="http://schemas.microsoft.com/office/drawing/2014/main" id="{A9E66C7C-9D6B-F7F7-4297-7AEC76A9023A}"/>
                </a:ext>
              </a:extLst>
            </p:cNvPr>
            <p:cNvGrpSpPr/>
            <p:nvPr/>
          </p:nvGrpSpPr>
          <p:grpSpPr>
            <a:xfrm>
              <a:off x="7344361" y="3150259"/>
              <a:ext cx="134004" cy="134004"/>
              <a:chOff x="8356813" y="1074288"/>
              <a:chExt cx="351900" cy="351900"/>
            </a:xfrm>
          </p:grpSpPr>
          <p:sp>
            <p:nvSpPr>
              <p:cNvPr id="1448" name="Google Shape;1448;p35">
                <a:extLst>
                  <a:ext uri="{FF2B5EF4-FFF2-40B4-BE49-F238E27FC236}">
                    <a16:creationId xmlns:a16="http://schemas.microsoft.com/office/drawing/2014/main" id="{82BBF0A0-1633-8A76-B01C-CE889C89CEC9}"/>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a:extLst>
                  <a:ext uri="{FF2B5EF4-FFF2-40B4-BE49-F238E27FC236}">
                    <a16:creationId xmlns:a16="http://schemas.microsoft.com/office/drawing/2014/main" id="{6A2DE375-A685-81B3-FDA8-1AC7002C0B68}"/>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a:extLst>
                <a:ext uri="{FF2B5EF4-FFF2-40B4-BE49-F238E27FC236}">
                  <a16:creationId xmlns:a16="http://schemas.microsoft.com/office/drawing/2014/main" id="{7B149E3E-6509-F573-3A9E-A2B2D96A525A}"/>
                </a:ext>
              </a:extLst>
            </p:cNvPr>
            <p:cNvGrpSpPr/>
            <p:nvPr/>
          </p:nvGrpSpPr>
          <p:grpSpPr>
            <a:xfrm>
              <a:off x="8337811" y="2464059"/>
              <a:ext cx="134004" cy="134004"/>
              <a:chOff x="8356813" y="1074288"/>
              <a:chExt cx="351900" cy="351900"/>
            </a:xfrm>
          </p:grpSpPr>
          <p:sp>
            <p:nvSpPr>
              <p:cNvPr id="1451" name="Google Shape;1451;p35">
                <a:extLst>
                  <a:ext uri="{FF2B5EF4-FFF2-40B4-BE49-F238E27FC236}">
                    <a16:creationId xmlns:a16="http://schemas.microsoft.com/office/drawing/2014/main" id="{453C2B56-45B6-CB0B-7A18-4692052DBBB4}"/>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a:extLst>
                  <a:ext uri="{FF2B5EF4-FFF2-40B4-BE49-F238E27FC236}">
                    <a16:creationId xmlns:a16="http://schemas.microsoft.com/office/drawing/2014/main" id="{D127BD02-8BA8-6597-C2B7-F087FCDED6DB}"/>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a:extLst>
                <a:ext uri="{FF2B5EF4-FFF2-40B4-BE49-F238E27FC236}">
                  <a16:creationId xmlns:a16="http://schemas.microsoft.com/office/drawing/2014/main" id="{B86EA034-82D8-F9F7-0B8F-A3F56E466CFB}"/>
                </a:ext>
              </a:extLst>
            </p:cNvPr>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Rectangle 8">
            <a:extLst>
              <a:ext uri="{FF2B5EF4-FFF2-40B4-BE49-F238E27FC236}">
                <a16:creationId xmlns:a16="http://schemas.microsoft.com/office/drawing/2014/main" id="{BC1FB244-D7F7-3AD2-A27B-71FC294DD3C2}"/>
              </a:ext>
            </a:extLst>
          </p:cNvPr>
          <p:cNvSpPr/>
          <p:nvPr/>
        </p:nvSpPr>
        <p:spPr>
          <a:xfrm>
            <a:off x="0" y="2603504"/>
            <a:ext cx="9151088" cy="2527488"/>
          </a:xfrm>
          <a:prstGeom prst="rect">
            <a:avLst/>
          </a:prstGeom>
          <a:solidFill>
            <a:srgbClr val="966A1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a:extLst>
              <a:ext uri="{FF2B5EF4-FFF2-40B4-BE49-F238E27FC236}">
                <a16:creationId xmlns:a16="http://schemas.microsoft.com/office/drawing/2014/main" id="{191B873D-2E6B-B857-F8D0-5F758D8FABE3}"/>
              </a:ext>
            </a:extLst>
          </p:cNvPr>
          <p:cNvGrpSpPr/>
          <p:nvPr/>
        </p:nvGrpSpPr>
        <p:grpSpPr>
          <a:xfrm>
            <a:off x="3701377" y="4320486"/>
            <a:ext cx="1741245" cy="621330"/>
            <a:chOff x="9190651" y="3208961"/>
            <a:chExt cx="2402122" cy="844673"/>
          </a:xfrm>
        </p:grpSpPr>
        <p:pic>
          <p:nvPicPr>
            <p:cNvPr id="3" name="Picture 2" descr="Amirkabir University of Technology - Department of Computer Engineering">
              <a:extLst>
                <a:ext uri="{FF2B5EF4-FFF2-40B4-BE49-F238E27FC236}">
                  <a16:creationId xmlns:a16="http://schemas.microsoft.com/office/drawing/2014/main" id="{607B8676-7C1D-6856-29C1-34631E94E1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463"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4" name="Picture 6" descr="Amirkabir University of Technology - Vice Chancellor for Academic Affairs">
              <a:extLst>
                <a:ext uri="{FF2B5EF4-FFF2-40B4-BE49-F238E27FC236}">
                  <a16:creationId xmlns:a16="http://schemas.microsoft.com/office/drawing/2014/main" id="{A7501B47-D9E5-3FE3-41E1-7B3361AC9B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8456"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Java (programming language) - Wikipedia">
              <a:extLst>
                <a:ext uri="{FF2B5EF4-FFF2-40B4-BE49-F238E27FC236}">
                  <a16:creationId xmlns:a16="http://schemas.microsoft.com/office/drawing/2014/main" id="{86CAEBE9-51BC-F0B1-B520-E857F3617D64}"/>
                </a:ext>
              </a:extLst>
            </p:cNvPr>
            <p:cNvPicPr>
              <a:picLocks noChangeAspect="1" noChangeArrowheads="1"/>
            </p:cNvPicPr>
            <p:nvPr/>
          </p:nvPicPr>
          <p:blipFill rotWithShape="1">
            <a:blip r:embed="rId5">
              <a:biLevel thresh="2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b="29003"/>
            <a:stretch/>
          </p:blipFill>
          <p:spPr bwMode="auto">
            <a:xfrm>
              <a:off x="9190651" y="3208961"/>
              <a:ext cx="648846" cy="844673"/>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a:extLst>
              <a:ext uri="{FF2B5EF4-FFF2-40B4-BE49-F238E27FC236}">
                <a16:creationId xmlns:a16="http://schemas.microsoft.com/office/drawing/2014/main" id="{F0C191C0-A050-6885-100C-11D86662452C}"/>
              </a:ext>
            </a:extLst>
          </p:cNvPr>
          <p:cNvSpPr txBox="1"/>
          <p:nvPr/>
        </p:nvSpPr>
        <p:spPr>
          <a:xfrm>
            <a:off x="1796803" y="2823723"/>
            <a:ext cx="5638800" cy="369332"/>
          </a:xfrm>
          <a:prstGeom prst="rect">
            <a:avLst/>
          </a:prstGeom>
          <a:noFill/>
        </p:spPr>
        <p:txBody>
          <a:bodyPr wrap="square" rtlCol="0">
            <a:spAutoFit/>
          </a:bodyPr>
          <a:lstStyle/>
          <a:p>
            <a:pPr algn="ctr" rtl="1"/>
            <a:r>
              <a:rPr lang="fa-IR" sz="1800" dirty="0">
                <a:solidFill>
                  <a:schemeClr val="accent4"/>
                </a:solidFill>
                <a:cs typeface="B Zar" panose="00000400000000000000" pitchFamily="2" charset="-78"/>
              </a:rPr>
              <a:t>آشنایی </a:t>
            </a:r>
            <a:r>
              <a:rPr lang="fa-IR" sz="1800" dirty="0" smtClean="0">
                <a:solidFill>
                  <a:schemeClr val="accent4"/>
                </a:solidFill>
                <a:cs typeface="B Zar" panose="00000400000000000000" pitchFamily="2" charset="-78"/>
              </a:rPr>
              <a:t>با</a:t>
            </a:r>
            <a:r>
              <a:rPr lang="en-US" sz="1800" dirty="0" smtClean="0">
                <a:solidFill>
                  <a:schemeClr val="accent4"/>
                </a:solidFill>
                <a:cs typeface="B Zar" panose="00000400000000000000" pitchFamily="2" charset="-78"/>
              </a:rPr>
              <a:t> </a:t>
            </a:r>
            <a:r>
              <a:rPr lang="fa-IR" sz="1800" dirty="0" smtClean="0">
                <a:solidFill>
                  <a:schemeClr val="accent4"/>
                </a:solidFill>
                <a:cs typeface="B Zar" panose="00000400000000000000" pitchFamily="2" charset="-78"/>
              </a:rPr>
              <a:t> مهندسی نرم افزار و کارت های </a:t>
            </a:r>
            <a:r>
              <a:rPr lang="en-US" sz="1800" dirty="0" smtClean="0">
                <a:solidFill>
                  <a:schemeClr val="accent4"/>
                </a:solidFill>
                <a:cs typeface="B Zar" panose="00000400000000000000" pitchFamily="2" charset="-78"/>
              </a:rPr>
              <a:t>CRC </a:t>
            </a:r>
            <a:r>
              <a:rPr lang="fa-IR" sz="1800" dirty="0">
                <a:solidFill>
                  <a:schemeClr val="accent4"/>
                </a:solidFill>
                <a:cs typeface="B Zar" panose="00000400000000000000" pitchFamily="2" charset="-78"/>
              </a:rPr>
              <a:t> </a:t>
            </a:r>
            <a:r>
              <a:rPr lang="fa-IR" sz="1800" dirty="0" smtClean="0">
                <a:solidFill>
                  <a:schemeClr val="accent4"/>
                </a:solidFill>
                <a:cs typeface="B Zar" panose="00000400000000000000" pitchFamily="2" charset="-78"/>
              </a:rPr>
              <a:t>و </a:t>
            </a:r>
            <a:r>
              <a:rPr lang="en-US" sz="1800" dirty="0" smtClean="0">
                <a:solidFill>
                  <a:schemeClr val="accent4"/>
                </a:solidFill>
                <a:cs typeface="B Zar" panose="00000400000000000000" pitchFamily="2" charset="-78"/>
              </a:rPr>
              <a:t>UML</a:t>
            </a:r>
            <a:endParaRPr lang="en-GB" sz="1800" dirty="0">
              <a:solidFill>
                <a:schemeClr val="accent4"/>
              </a:solidFill>
              <a:cs typeface="B Zar" panose="00000400000000000000" pitchFamily="2" charset="-78"/>
            </a:endParaRPr>
          </a:p>
        </p:txBody>
      </p:sp>
    </p:spTree>
    <p:extLst>
      <p:ext uri="{BB962C8B-B14F-4D97-AF65-F5344CB8AC3E}">
        <p14:creationId xmlns:p14="http://schemas.microsoft.com/office/powerpoint/2010/main" val="2112081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A4AA559F-9DD6-0F74-8B81-70FE856E0C3E}"/>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938D7EA3-916D-A8BF-5FCE-9DAF048A9675}"/>
              </a:ext>
            </a:extLst>
          </p:cNvPr>
          <p:cNvSpPr txBox="1">
            <a:spLocks/>
          </p:cNvSpPr>
          <p:nvPr/>
        </p:nvSpPr>
        <p:spPr>
          <a:xfrm>
            <a:off x="1046774" y="189300"/>
            <a:ext cx="757297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en-US" sz="2800" dirty="0" smtClean="0">
                <a:solidFill>
                  <a:srgbClr val="C39113"/>
                </a:solidFill>
                <a:latin typeface="Gill Sans MT" panose="020B0502020104020203" pitchFamily="34" charset="0"/>
                <a:cs typeface="B Roya" panose="00000400000000000000" pitchFamily="2" charset="-78"/>
              </a:rPr>
              <a:t>UML Class Diagram</a:t>
            </a:r>
            <a:endParaRPr lang="en-GB" sz="2800" dirty="0">
              <a:solidFill>
                <a:srgbClr val="C39113"/>
              </a:solidFill>
              <a:latin typeface="Gill Sans MT" panose="020B0502020104020203" pitchFamily="34" charset="0"/>
            </a:endParaRPr>
          </a:p>
        </p:txBody>
      </p:sp>
      <p:sp>
        <p:nvSpPr>
          <p:cNvPr id="3" name="TextBox 2">
            <a:extLst>
              <a:ext uri="{FF2B5EF4-FFF2-40B4-BE49-F238E27FC236}">
                <a16:creationId xmlns:a16="http://schemas.microsoft.com/office/drawing/2014/main" id="{20297E5E-0523-0035-D249-E7FCDE715AF2}"/>
              </a:ext>
            </a:extLst>
          </p:cNvPr>
          <p:cNvSpPr txBox="1"/>
          <p:nvPr/>
        </p:nvSpPr>
        <p:spPr>
          <a:xfrm>
            <a:off x="330200" y="948644"/>
            <a:ext cx="8289544" cy="1938992"/>
          </a:xfrm>
          <a:prstGeom prst="rect">
            <a:avLst/>
          </a:prstGeom>
          <a:noFill/>
        </p:spPr>
        <p:txBody>
          <a:bodyPr wrap="square" rtlCol="0">
            <a:spAutoFit/>
          </a:bodyPr>
          <a:lstStyle/>
          <a:p>
            <a:pPr algn="r" rtl="1"/>
            <a:r>
              <a:rPr lang="fa-IR" sz="2000" dirty="0" smtClean="0">
                <a:cs typeface="B Nazanin" panose="00000400000000000000" pitchFamily="2" charset="-78"/>
              </a:rPr>
              <a:t>همانطورکه</a:t>
            </a:r>
            <a:r>
              <a:rPr lang="en-US" sz="2000" dirty="0" smtClean="0">
                <a:cs typeface="B Nazanin" panose="00000400000000000000" pitchFamily="2" charset="-78"/>
              </a:rPr>
              <a:t> </a:t>
            </a:r>
            <a:r>
              <a:rPr lang="fa-IR" sz="2000" dirty="0" smtClean="0">
                <a:cs typeface="B Nazanin" panose="00000400000000000000" pitchFamily="2" charset="-78"/>
              </a:rPr>
              <a:t>دیدید</a:t>
            </a:r>
            <a:r>
              <a:rPr lang="fa-IR" sz="2000" dirty="0">
                <a:cs typeface="B Nazanin" panose="00000400000000000000" pitchFamily="2" charset="-78"/>
              </a:rPr>
              <a:t>، </a:t>
            </a:r>
            <a:r>
              <a:rPr lang="fa-IR" sz="2000" dirty="0" smtClean="0">
                <a:cs typeface="B Nazanin" panose="00000400000000000000" pitchFamily="2" charset="-78"/>
              </a:rPr>
              <a:t>کارتهای</a:t>
            </a:r>
            <a:r>
              <a:rPr lang="en-US" sz="2000" dirty="0" smtClean="0">
                <a:cs typeface="B Nazanin" panose="00000400000000000000" pitchFamily="2" charset="-78"/>
              </a:rPr>
              <a:t>CRC</a:t>
            </a:r>
            <a:r>
              <a:rPr lang="fa-IR" sz="2000" dirty="0" smtClean="0">
                <a:cs typeface="B Nazanin" panose="00000400000000000000" pitchFamily="2" charset="-78"/>
              </a:rPr>
              <a:t>تنها </a:t>
            </a:r>
            <a:r>
              <a:rPr lang="fa-IR" sz="2000" dirty="0">
                <a:cs typeface="B Nazanin" panose="00000400000000000000" pitchFamily="2" charset="-78"/>
              </a:rPr>
              <a:t>نام، وظایف و کلاسهای همکار یک کلاس را نمایش میدهند. اما </a:t>
            </a:r>
            <a:r>
              <a:rPr lang="fa-IR" sz="2000" dirty="0" smtClean="0">
                <a:cs typeface="B Nazanin" panose="00000400000000000000" pitchFamily="2" charset="-78"/>
              </a:rPr>
              <a:t>این</a:t>
            </a:r>
            <a:r>
              <a:rPr lang="en-US" sz="2000" dirty="0" smtClean="0">
                <a:cs typeface="B Nazanin" panose="00000400000000000000" pitchFamily="2" charset="-78"/>
              </a:rPr>
              <a:t> </a:t>
            </a:r>
            <a:r>
              <a:rPr lang="fa-IR" sz="2000" dirty="0" smtClean="0">
                <a:cs typeface="B Nazanin" panose="00000400000000000000" pitchFamily="2" charset="-78"/>
              </a:rPr>
              <a:t>موارد تمام </a:t>
            </a:r>
            <a:r>
              <a:rPr lang="fa-IR" sz="2000" dirty="0">
                <a:cs typeface="B Nazanin" panose="00000400000000000000" pitchFamily="2" charset="-78"/>
              </a:rPr>
              <a:t>اطلاعات یک کلاس نیستند و علاوه بر آنها نوع فیلدها و نوع پارامترهای متدها و سطح دسترسی فیلدها </a:t>
            </a:r>
            <a:r>
              <a:rPr lang="fa-IR" sz="2000" dirty="0" smtClean="0">
                <a:cs typeface="B Nazanin" panose="00000400000000000000" pitchFamily="2" charset="-78"/>
              </a:rPr>
              <a:t>و متدها </a:t>
            </a:r>
            <a:r>
              <a:rPr lang="fa-IR" sz="2000" dirty="0">
                <a:cs typeface="B Nazanin" panose="00000400000000000000" pitchFamily="2" charset="-78"/>
              </a:rPr>
              <a:t>و نوع ارتباط </a:t>
            </a:r>
            <a:r>
              <a:rPr lang="fa-IR" sz="2000" dirty="0" smtClean="0">
                <a:cs typeface="B Nazanin" panose="00000400000000000000" pitchFamily="2" charset="-78"/>
              </a:rPr>
              <a:t>کلاس ها </a:t>
            </a:r>
            <a:r>
              <a:rPr lang="fa-IR" sz="2000" dirty="0">
                <a:cs typeface="B Nazanin" panose="00000400000000000000" pitchFamily="2" charset="-78"/>
              </a:rPr>
              <a:t>نیز باید مشخص شود. این در حالی است که کارتهای </a:t>
            </a:r>
            <a:r>
              <a:rPr lang="en-US" sz="2000" dirty="0" smtClean="0">
                <a:cs typeface="B Nazanin" panose="00000400000000000000" pitchFamily="2" charset="-78"/>
              </a:rPr>
              <a:t>CRC</a:t>
            </a:r>
            <a:r>
              <a:rPr lang="fa-IR" sz="2000" dirty="0" smtClean="0">
                <a:cs typeface="B Nazanin" panose="00000400000000000000" pitchFamily="2" charset="-78"/>
              </a:rPr>
              <a:t>توانایی </a:t>
            </a:r>
            <a:r>
              <a:rPr lang="fa-IR" sz="2000" dirty="0">
                <a:cs typeface="B Nazanin" panose="00000400000000000000" pitchFamily="2" charset="-78"/>
              </a:rPr>
              <a:t>نمایش این </a:t>
            </a:r>
            <a:r>
              <a:rPr lang="fa-IR" sz="2000" dirty="0" smtClean="0">
                <a:cs typeface="B Nazanin" panose="00000400000000000000" pitchFamily="2" charset="-78"/>
              </a:rPr>
              <a:t>موارد را </a:t>
            </a:r>
            <a:r>
              <a:rPr lang="fa-IR" sz="2000" dirty="0">
                <a:cs typeface="B Nazanin" panose="00000400000000000000" pitchFamily="2" charset="-78"/>
              </a:rPr>
              <a:t>ندارند و به همین دلیل در صورت نیاز به نمایش جزئیات کلاسها از نوع دیگری از نمایش کلاسها </a:t>
            </a:r>
            <a:r>
              <a:rPr lang="fa-IR" sz="2000" dirty="0" smtClean="0">
                <a:cs typeface="B Nazanin" panose="00000400000000000000" pitchFamily="2" charset="-78"/>
              </a:rPr>
              <a:t>استفاده میشود </a:t>
            </a:r>
            <a:r>
              <a:rPr lang="fa-IR" sz="2000" dirty="0">
                <a:cs typeface="B Nazanin" panose="00000400000000000000" pitchFamily="2" charset="-78"/>
              </a:rPr>
              <a:t>که </a:t>
            </a:r>
            <a:r>
              <a:rPr lang="en-US" sz="2000" dirty="0" smtClean="0">
                <a:cs typeface="B Nazanin" panose="00000400000000000000" pitchFamily="2" charset="-78"/>
              </a:rPr>
              <a:t>UML Class Diagram</a:t>
            </a:r>
            <a:r>
              <a:rPr lang="fa-IR" sz="2000" dirty="0" smtClean="0">
                <a:cs typeface="B Nazanin" panose="00000400000000000000" pitchFamily="2" charset="-78"/>
              </a:rPr>
              <a:t> نام </a:t>
            </a:r>
            <a:r>
              <a:rPr lang="fa-IR" sz="2000" dirty="0">
                <a:cs typeface="B Nazanin" panose="00000400000000000000" pitchFamily="2" charset="-78"/>
              </a:rPr>
              <a:t>دارد و شِمای بهتری از پروژه به توسعه دهندگان میدهد</a:t>
            </a:r>
            <a:endParaRPr lang="fa-IR" sz="2000" dirty="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785399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D702696A-1AAD-52F9-3D3B-F7E3F08165EF}"/>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309D7ECA-C916-1497-19D9-53ED12569327}"/>
              </a:ext>
            </a:extLst>
          </p:cNvPr>
          <p:cNvSpPr txBox="1">
            <a:spLocks/>
          </p:cNvSpPr>
          <p:nvPr/>
        </p:nvSpPr>
        <p:spPr>
          <a:xfrm>
            <a:off x="1046774" y="189300"/>
            <a:ext cx="757297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smtClean="0">
                <a:solidFill>
                  <a:srgbClr val="C39113"/>
                </a:solidFill>
                <a:latin typeface="Gill Sans MT" panose="020B0502020104020203" pitchFamily="34" charset="0"/>
                <a:cs typeface="B Roya" panose="00000400000000000000" pitchFamily="2" charset="-78"/>
              </a:rPr>
              <a:t>تعریف </a:t>
            </a:r>
            <a:r>
              <a:rPr lang="en-US" sz="2800" dirty="0" smtClean="0">
                <a:solidFill>
                  <a:srgbClr val="C39113"/>
                </a:solidFill>
                <a:latin typeface="Gill Sans MT" panose="020B0502020104020203" pitchFamily="34" charset="0"/>
                <a:cs typeface="B Roya" panose="00000400000000000000" pitchFamily="2" charset="-78"/>
              </a:rPr>
              <a:t>UML Class Diagram</a:t>
            </a:r>
            <a:endParaRPr lang="en-GB" sz="2800" dirty="0">
              <a:solidFill>
                <a:srgbClr val="C39113"/>
              </a:solidFill>
              <a:latin typeface="Gill Sans MT" panose="020B0502020104020203" pitchFamily="34" charset="0"/>
              <a:cs typeface="B Roya" panose="00000400000000000000" pitchFamily="2" charset="-78"/>
            </a:endParaRPr>
          </a:p>
        </p:txBody>
      </p:sp>
      <p:sp>
        <p:nvSpPr>
          <p:cNvPr id="3" name="TextBox 2">
            <a:extLst>
              <a:ext uri="{FF2B5EF4-FFF2-40B4-BE49-F238E27FC236}">
                <a16:creationId xmlns:a16="http://schemas.microsoft.com/office/drawing/2014/main" id="{04060BF2-115B-AA67-969A-BC638D5E2DCE}"/>
              </a:ext>
            </a:extLst>
          </p:cNvPr>
          <p:cNvSpPr txBox="1"/>
          <p:nvPr/>
        </p:nvSpPr>
        <p:spPr>
          <a:xfrm>
            <a:off x="330200" y="948644"/>
            <a:ext cx="8289544" cy="1938992"/>
          </a:xfrm>
          <a:prstGeom prst="rect">
            <a:avLst/>
          </a:prstGeom>
          <a:noFill/>
        </p:spPr>
        <p:txBody>
          <a:bodyPr wrap="square" rtlCol="0">
            <a:spAutoFit/>
          </a:bodyPr>
          <a:lstStyle/>
          <a:p>
            <a:pPr algn="r" rtl="1"/>
            <a:r>
              <a:rPr lang="fa-IR" sz="2000" dirty="0">
                <a:cs typeface="B Nazanin" panose="00000400000000000000" pitchFamily="2" charset="-78"/>
              </a:rPr>
              <a:t>در واقع </a:t>
            </a:r>
            <a:r>
              <a:rPr lang="en-US" sz="2000" dirty="0">
                <a:cs typeface="B Nazanin" panose="00000400000000000000" pitchFamily="2" charset="-78"/>
              </a:rPr>
              <a:t>UML Class Diagram </a:t>
            </a:r>
            <a:r>
              <a:rPr lang="fa-IR" sz="2000" dirty="0">
                <a:cs typeface="B Nazanin" panose="00000400000000000000" pitchFamily="2" charset="-78"/>
              </a:rPr>
              <a:t>روشی برای رسم نموداری از </a:t>
            </a:r>
            <a:r>
              <a:rPr lang="fa-IR" sz="2000" dirty="0" smtClean="0">
                <a:cs typeface="B Nazanin" panose="00000400000000000000" pitchFamily="2" charset="-78"/>
              </a:rPr>
              <a:t>کلاس</a:t>
            </a:r>
            <a:r>
              <a:rPr lang="en-US" sz="2000" dirty="0" smtClean="0">
                <a:cs typeface="B Nazanin" panose="00000400000000000000" pitchFamily="2" charset="-78"/>
              </a:rPr>
              <a:t> </a:t>
            </a:r>
            <a:r>
              <a:rPr lang="fa-IR" sz="2000" dirty="0" smtClean="0">
                <a:cs typeface="B Nazanin" panose="00000400000000000000" pitchFamily="2" charset="-78"/>
              </a:rPr>
              <a:t>های </a:t>
            </a:r>
            <a:r>
              <a:rPr lang="fa-IR" sz="2000" dirty="0">
                <a:cs typeface="B Nazanin" panose="00000400000000000000" pitchFamily="2" charset="-78"/>
              </a:rPr>
              <a:t>یک برنامه و روابط بین </a:t>
            </a:r>
            <a:r>
              <a:rPr lang="fa-IR" sz="2000" dirty="0" smtClean="0">
                <a:cs typeface="B Nazanin" panose="00000400000000000000" pitchFamily="2" charset="-78"/>
              </a:rPr>
              <a:t>آن ها </a:t>
            </a:r>
            <a:r>
              <a:rPr lang="fa-IR" sz="2000" dirty="0">
                <a:cs typeface="B Nazanin" panose="00000400000000000000" pitchFamily="2" charset="-78"/>
              </a:rPr>
              <a:t>است.</a:t>
            </a:r>
          </a:p>
          <a:p>
            <a:pPr algn="r" rtl="1"/>
            <a:r>
              <a:rPr lang="en-US" sz="2000" dirty="0">
                <a:cs typeface="B Nazanin" panose="00000400000000000000" pitchFamily="2" charset="-78"/>
              </a:rPr>
              <a:t>UML Class </a:t>
            </a:r>
            <a:r>
              <a:rPr lang="en-US" sz="2000" dirty="0" smtClean="0">
                <a:cs typeface="B Nazanin" panose="00000400000000000000" pitchFamily="2" charset="-78"/>
              </a:rPr>
              <a:t>Diagram </a:t>
            </a:r>
            <a:r>
              <a:rPr lang="fa-IR" sz="2000" dirty="0">
                <a:cs typeface="B Nazanin" panose="00000400000000000000" pitchFamily="2" charset="-78"/>
              </a:rPr>
              <a:t>راهی برای رسیدن به شِمای کلی از کلا سهای یک برنامه با توجه به دستورکار آن </a:t>
            </a:r>
            <a:r>
              <a:rPr lang="fa-IR" sz="2000" dirty="0" smtClean="0">
                <a:cs typeface="B Nazanin" panose="00000400000000000000" pitchFamily="2" charset="-78"/>
              </a:rPr>
              <a:t>است. این </a:t>
            </a:r>
            <a:r>
              <a:rPr lang="fa-IR" sz="2000" dirty="0">
                <a:cs typeface="B Nazanin" panose="00000400000000000000" pitchFamily="2" charset="-78"/>
              </a:rPr>
              <a:t>روش علاوه بر </a:t>
            </a:r>
            <a:r>
              <a:rPr lang="fa-IR" sz="2000" dirty="0" smtClean="0">
                <a:cs typeface="B Nazanin" panose="00000400000000000000" pitchFamily="2" charset="-78"/>
              </a:rPr>
              <a:t>فیلد های </a:t>
            </a:r>
            <a:r>
              <a:rPr lang="fa-IR" sz="2000" dirty="0">
                <a:cs typeface="B Nazanin" panose="00000400000000000000" pitchFamily="2" charset="-78"/>
              </a:rPr>
              <a:t>مربوط به یک </a:t>
            </a:r>
            <a:r>
              <a:rPr lang="fa-IR" sz="2000" dirty="0" smtClean="0">
                <a:cs typeface="B Nazanin" panose="00000400000000000000" pitchFamily="2" charset="-78"/>
              </a:rPr>
              <a:t>کلاس</a:t>
            </a:r>
            <a:r>
              <a:rPr lang="fa-IR" sz="2000" dirty="0">
                <a:cs typeface="B Nazanin" panose="00000400000000000000" pitchFamily="2" charset="-78"/>
              </a:rPr>
              <a:t>، </a:t>
            </a:r>
            <a:r>
              <a:rPr lang="fa-IR" sz="2000" dirty="0" smtClean="0">
                <a:cs typeface="B Nazanin" panose="00000400000000000000" pitchFamily="2" charset="-78"/>
              </a:rPr>
              <a:t>رفتارهای (متدها) </a:t>
            </a:r>
            <a:r>
              <a:rPr lang="fa-IR" sz="2000" dirty="0">
                <a:cs typeface="B Nazanin" panose="00000400000000000000" pitchFamily="2" charset="-78"/>
              </a:rPr>
              <a:t>هر کلاس را نیز نمایش </a:t>
            </a:r>
            <a:r>
              <a:rPr lang="fa-IR" sz="2000" dirty="0" smtClean="0">
                <a:cs typeface="B Nazanin" panose="00000400000000000000" pitchFamily="2" charset="-78"/>
              </a:rPr>
              <a:t>میدهد</a:t>
            </a:r>
            <a:r>
              <a:rPr lang="fa-IR" sz="2000" dirty="0">
                <a:cs typeface="B Nazanin" panose="00000400000000000000" pitchFamily="2" charset="-78"/>
              </a:rPr>
              <a:t>. </a:t>
            </a:r>
            <a:r>
              <a:rPr lang="fa-IR" sz="2000" dirty="0" smtClean="0">
                <a:cs typeface="B Nazanin" panose="00000400000000000000" pitchFamily="2" charset="-78"/>
              </a:rPr>
              <a:t>همچنین این </a:t>
            </a:r>
            <a:r>
              <a:rPr lang="fa-IR" sz="2000" dirty="0">
                <a:cs typeface="B Nazanin" panose="00000400000000000000" pitchFamily="2" charset="-78"/>
              </a:rPr>
              <a:t>نوع نمودار روابط بین کلا سهای مختلف و سطح </a:t>
            </a:r>
            <a:r>
              <a:rPr lang="fa-IR" sz="2000" dirty="0" smtClean="0">
                <a:cs typeface="B Nazanin" panose="00000400000000000000" pitchFamily="2" charset="-78"/>
              </a:rPr>
              <a:t>دسترسی های </a:t>
            </a:r>
            <a:r>
              <a:rPr lang="fa-IR" sz="2000" dirty="0">
                <a:cs typeface="B Nazanin" panose="00000400000000000000" pitchFamily="2" charset="-78"/>
              </a:rPr>
              <a:t>مربوط به اعضای کلاس و نوع </a:t>
            </a:r>
            <a:r>
              <a:rPr lang="fa-IR" sz="2000" dirty="0" smtClean="0">
                <a:cs typeface="B Nazanin" panose="00000400000000000000" pitchFamily="2" charset="-78"/>
              </a:rPr>
              <a:t>فیلدها و پارامترهای متدها </a:t>
            </a:r>
            <a:r>
              <a:rPr lang="fa-IR" sz="2000" dirty="0">
                <a:cs typeface="B Nazanin" panose="00000400000000000000" pitchFamily="2" charset="-78"/>
              </a:rPr>
              <a:t>را نیز نمایش م یدهد</a:t>
            </a:r>
            <a:endParaRPr lang="fa-IR" sz="2000" dirty="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2730816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2">
          <a:extLst>
            <a:ext uri="{FF2B5EF4-FFF2-40B4-BE49-F238E27FC236}">
              <a16:creationId xmlns:a16="http://schemas.microsoft.com/office/drawing/2014/main" id="{61D0AB8C-22AC-BF55-4197-05B3A0C956E2}"/>
            </a:ext>
          </a:extLst>
        </p:cNvPr>
        <p:cNvGrpSpPr/>
        <p:nvPr/>
      </p:nvGrpSpPr>
      <p:grpSpPr>
        <a:xfrm>
          <a:off x="0" y="0"/>
          <a:ext cx="0" cy="0"/>
          <a:chOff x="0" y="0"/>
          <a:chExt cx="0" cy="0"/>
        </a:xfrm>
      </p:grpSpPr>
      <p:sp>
        <p:nvSpPr>
          <p:cNvPr id="1735" name="Google Shape;1735;p43">
            <a:extLst>
              <a:ext uri="{FF2B5EF4-FFF2-40B4-BE49-F238E27FC236}">
                <a16:creationId xmlns:a16="http://schemas.microsoft.com/office/drawing/2014/main" id="{4D8C2740-B840-9311-45F4-3028D52948A6}"/>
              </a:ext>
            </a:extLst>
          </p:cNvPr>
          <p:cNvSpPr txBox="1">
            <a:spLocks noGrp="1"/>
          </p:cNvSpPr>
          <p:nvPr>
            <p:ph type="title"/>
          </p:nvPr>
        </p:nvSpPr>
        <p:spPr>
          <a:xfrm>
            <a:off x="1046774" y="189300"/>
            <a:ext cx="7322525"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smtClean="0">
                <a:solidFill>
                  <a:srgbClr val="C39113"/>
                </a:solidFill>
                <a:latin typeface="Gill Sans MT" panose="020B0502020104020203" pitchFamily="34" charset="0"/>
                <a:cs typeface="B Roya" panose="00000400000000000000" pitchFamily="2" charset="-78"/>
              </a:rPr>
              <a:t>رسم </a:t>
            </a:r>
            <a:r>
              <a:rPr lang="en-US" sz="2800" dirty="0" smtClean="0">
                <a:solidFill>
                  <a:srgbClr val="C39113"/>
                </a:solidFill>
                <a:latin typeface="Gill Sans MT" panose="020B0502020104020203" pitchFamily="34" charset="0"/>
                <a:cs typeface="B Roya" panose="00000400000000000000" pitchFamily="2" charset="-78"/>
              </a:rPr>
              <a:t>UML Class Diagram</a:t>
            </a:r>
            <a:endParaRPr sz="2800" dirty="0">
              <a:solidFill>
                <a:srgbClr val="C39113"/>
              </a:solidFill>
              <a:latin typeface="Gill Sans MT" panose="020B0502020104020203" pitchFamily="34" charset="0"/>
              <a:cs typeface="B Roya" panose="00000400000000000000" pitchFamily="2" charset="-78"/>
            </a:endParaRPr>
          </a:p>
        </p:txBody>
      </p:sp>
      <p:sp>
        <p:nvSpPr>
          <p:cNvPr id="3" name="TextBox 2">
            <a:extLst>
              <a:ext uri="{FF2B5EF4-FFF2-40B4-BE49-F238E27FC236}">
                <a16:creationId xmlns:a16="http://schemas.microsoft.com/office/drawing/2014/main" id="{489AA978-3442-D612-C573-CA0C080C6AE3}"/>
              </a:ext>
            </a:extLst>
          </p:cNvPr>
          <p:cNvSpPr txBox="1"/>
          <p:nvPr/>
        </p:nvSpPr>
        <p:spPr>
          <a:xfrm>
            <a:off x="365141" y="812569"/>
            <a:ext cx="8011778" cy="1292662"/>
          </a:xfrm>
          <a:prstGeom prst="rect">
            <a:avLst/>
          </a:prstGeom>
          <a:noFill/>
        </p:spPr>
        <p:txBody>
          <a:bodyPr wrap="square" rtlCol="0">
            <a:spAutoFit/>
          </a:bodyPr>
          <a:lstStyle/>
          <a:p>
            <a:pPr algn="r" rtl="1"/>
            <a:r>
              <a:rPr lang="fa-IR" sz="1900" dirty="0" smtClean="0">
                <a:latin typeface="Gill Sans MT" panose="020B0502020104020203" pitchFamily="34" charset="0"/>
                <a:cs typeface="B Titr" panose="00000700000000000000" pitchFamily="2" charset="-78"/>
              </a:rPr>
              <a:t>رسم کلاس ها</a:t>
            </a:r>
          </a:p>
          <a:p>
            <a:pPr algn="r" rtl="1"/>
            <a:endParaRPr lang="fa-IR" sz="1900" dirty="0">
              <a:latin typeface="Gill Sans MT" panose="020B0502020104020203" pitchFamily="34" charset="0"/>
              <a:cs typeface="B Zar" panose="00000400000000000000" pitchFamily="2" charset="-78"/>
            </a:endParaRPr>
          </a:p>
          <a:p>
            <a:pPr algn="r" rtl="1"/>
            <a:r>
              <a:rPr lang="fa-IR" sz="2000" dirty="0" smtClean="0">
                <a:latin typeface="Gill Sans MT" panose="020B0502020104020203" pitchFamily="34" charset="0"/>
                <a:cs typeface="B Zar" panose="00000400000000000000" pitchFamily="2" charset="-78"/>
              </a:rPr>
              <a:t>برای رسم کلاس ها مستطیلی رسم میکنیم که دارای سه بخش است که از بالا به پایین مقادیر </a:t>
            </a:r>
            <a:r>
              <a:rPr lang="fa-IR" sz="2000" dirty="0" smtClean="0">
                <a:solidFill>
                  <a:srgbClr val="FF0000"/>
                </a:solidFill>
                <a:latin typeface="Gill Sans MT" panose="020B0502020104020203" pitchFamily="34" charset="0"/>
                <a:cs typeface="B Zar" panose="00000400000000000000" pitchFamily="2" charset="-78"/>
              </a:rPr>
              <a:t>نام کلاس</a:t>
            </a:r>
            <a:r>
              <a:rPr lang="fa-IR" sz="2000" dirty="0" smtClean="0">
                <a:latin typeface="Gill Sans MT" panose="020B0502020104020203" pitchFamily="34" charset="0"/>
                <a:cs typeface="B Zar" panose="00000400000000000000" pitchFamily="2" charset="-78"/>
              </a:rPr>
              <a:t> و </a:t>
            </a:r>
            <a:r>
              <a:rPr lang="fa-IR" sz="2000" dirty="0" smtClean="0">
                <a:solidFill>
                  <a:srgbClr val="FF0000"/>
                </a:solidFill>
                <a:latin typeface="Gill Sans MT" panose="020B0502020104020203" pitchFamily="34" charset="0"/>
                <a:cs typeface="B Zar" panose="00000400000000000000" pitchFamily="2" charset="-78"/>
              </a:rPr>
              <a:t>فیلد ها </a:t>
            </a:r>
            <a:r>
              <a:rPr lang="fa-IR" sz="2000" dirty="0" smtClean="0">
                <a:latin typeface="Gill Sans MT" panose="020B0502020104020203" pitchFamily="34" charset="0"/>
                <a:cs typeface="B Zar" panose="00000400000000000000" pitchFamily="2" charset="-78"/>
              </a:rPr>
              <a:t>و </a:t>
            </a:r>
            <a:r>
              <a:rPr lang="fa-IR" sz="2000" dirty="0" smtClean="0">
                <a:solidFill>
                  <a:srgbClr val="FF0000"/>
                </a:solidFill>
                <a:latin typeface="Gill Sans MT" panose="020B0502020104020203" pitchFamily="34" charset="0"/>
                <a:cs typeface="B Zar" panose="00000400000000000000" pitchFamily="2" charset="-78"/>
              </a:rPr>
              <a:t>متد ها</a:t>
            </a:r>
            <a:r>
              <a:rPr lang="fa-IR" sz="2000" dirty="0" smtClean="0">
                <a:latin typeface="Gill Sans MT" panose="020B0502020104020203" pitchFamily="34" charset="0"/>
                <a:cs typeface="B Zar" panose="00000400000000000000" pitchFamily="2" charset="-78"/>
              </a:rPr>
              <a:t> در آن قرار دارد </a:t>
            </a:r>
            <a:endParaRPr lang="fa-IR" sz="2000" dirty="0">
              <a:latin typeface="Gill Sans MT" panose="020B0502020104020203" pitchFamily="34" charset="0"/>
              <a:cs typeface="B Zar" panose="00000400000000000000" pitchFamily="2" charset="-78"/>
            </a:endParaRPr>
          </a:p>
        </p:txBody>
      </p:sp>
      <p:pic>
        <p:nvPicPr>
          <p:cNvPr id="2" name="Picture 1"/>
          <p:cNvPicPr>
            <a:picLocks noChangeAspect="1"/>
          </p:cNvPicPr>
          <p:nvPr/>
        </p:nvPicPr>
        <p:blipFill>
          <a:blip r:embed="rId3"/>
          <a:stretch>
            <a:fillRect/>
          </a:stretch>
        </p:blipFill>
        <p:spPr>
          <a:xfrm>
            <a:off x="807554" y="2155800"/>
            <a:ext cx="3825572" cy="2232853"/>
          </a:xfrm>
          <a:prstGeom prst="rect">
            <a:avLst/>
          </a:prstGeom>
        </p:spPr>
      </p:pic>
    </p:spTree>
    <p:extLst>
      <p:ext uri="{BB962C8B-B14F-4D97-AF65-F5344CB8AC3E}">
        <p14:creationId xmlns:p14="http://schemas.microsoft.com/office/powerpoint/2010/main" val="2311799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2">
          <a:extLst>
            <a:ext uri="{FF2B5EF4-FFF2-40B4-BE49-F238E27FC236}">
              <a16:creationId xmlns:a16="http://schemas.microsoft.com/office/drawing/2014/main" id="{D88B9D1A-6EC5-1991-D68A-19F1A1AD8E6F}"/>
            </a:ext>
          </a:extLst>
        </p:cNvPr>
        <p:cNvGrpSpPr/>
        <p:nvPr/>
      </p:nvGrpSpPr>
      <p:grpSpPr>
        <a:xfrm>
          <a:off x="0" y="0"/>
          <a:ext cx="0" cy="0"/>
          <a:chOff x="0" y="0"/>
          <a:chExt cx="0" cy="0"/>
        </a:xfrm>
      </p:grpSpPr>
      <p:sp>
        <p:nvSpPr>
          <p:cNvPr id="1735" name="Google Shape;1735;p43">
            <a:extLst>
              <a:ext uri="{FF2B5EF4-FFF2-40B4-BE49-F238E27FC236}">
                <a16:creationId xmlns:a16="http://schemas.microsoft.com/office/drawing/2014/main" id="{17EE45B8-7809-A8ED-382C-83E5853E4B7C}"/>
              </a:ext>
            </a:extLst>
          </p:cNvPr>
          <p:cNvSpPr txBox="1">
            <a:spLocks noGrp="1"/>
          </p:cNvSpPr>
          <p:nvPr>
            <p:ph type="title"/>
          </p:nvPr>
        </p:nvSpPr>
        <p:spPr>
          <a:xfrm>
            <a:off x="1046774" y="189300"/>
            <a:ext cx="7322525"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smtClean="0">
                <a:solidFill>
                  <a:srgbClr val="C39113"/>
                </a:solidFill>
                <a:latin typeface="Gill Sans MT" panose="020B0502020104020203" pitchFamily="34" charset="0"/>
                <a:cs typeface="B Roya" panose="00000400000000000000" pitchFamily="2" charset="-78"/>
              </a:rPr>
              <a:t>نکات رسم </a:t>
            </a:r>
            <a:r>
              <a:rPr lang="en-US" sz="2800" dirty="0" smtClean="0">
                <a:solidFill>
                  <a:srgbClr val="C39113"/>
                </a:solidFill>
                <a:latin typeface="Gill Sans MT" panose="020B0502020104020203" pitchFamily="34" charset="0"/>
                <a:cs typeface="B Roya" panose="00000400000000000000" pitchFamily="2" charset="-78"/>
              </a:rPr>
              <a:t>UML Class Diagram</a:t>
            </a:r>
            <a:endParaRPr sz="2800" dirty="0">
              <a:solidFill>
                <a:srgbClr val="C39113"/>
              </a:solidFill>
              <a:latin typeface="Gill Sans MT" panose="020B0502020104020203" pitchFamily="34" charset="0"/>
              <a:cs typeface="B Roya" panose="00000400000000000000" pitchFamily="2" charset="-78"/>
            </a:endParaRPr>
          </a:p>
        </p:txBody>
      </p:sp>
      <p:sp>
        <p:nvSpPr>
          <p:cNvPr id="3" name="TextBox 2">
            <a:extLst>
              <a:ext uri="{FF2B5EF4-FFF2-40B4-BE49-F238E27FC236}">
                <a16:creationId xmlns:a16="http://schemas.microsoft.com/office/drawing/2014/main" id="{BC1A9D45-EDE9-18CA-064A-8E62DD107574}"/>
              </a:ext>
            </a:extLst>
          </p:cNvPr>
          <p:cNvSpPr txBox="1"/>
          <p:nvPr/>
        </p:nvSpPr>
        <p:spPr>
          <a:xfrm>
            <a:off x="357521" y="943264"/>
            <a:ext cx="8011778" cy="2862322"/>
          </a:xfrm>
          <a:prstGeom prst="rect">
            <a:avLst/>
          </a:prstGeom>
          <a:noFill/>
        </p:spPr>
        <p:txBody>
          <a:bodyPr wrap="square" rtlCol="0">
            <a:spAutoFit/>
          </a:bodyPr>
          <a:lstStyle/>
          <a:p>
            <a:pPr marL="342900" indent="-342900" algn="r" rtl="1">
              <a:buFont typeface="Arial" panose="020B0604020202020204" pitchFamily="34" charset="0"/>
              <a:buChar char="•"/>
            </a:pPr>
            <a:r>
              <a:rPr lang="fa-IR" sz="2000" dirty="0" smtClean="0">
                <a:latin typeface="Gill Sans MT" panose="020B0502020104020203" pitchFamily="34" charset="0"/>
                <a:cs typeface="B Nazanin" panose="00000400000000000000" pitchFamily="2" charset="-78"/>
              </a:rPr>
              <a:t>برای کلاس های انتزاعی و اینترفیس ها به ترتیب می توان از تگ های </a:t>
            </a:r>
            <a:r>
              <a:rPr lang="en-US" sz="2000" dirty="0" smtClean="0">
                <a:solidFill>
                  <a:srgbClr val="FF0000"/>
                </a:solidFill>
                <a:latin typeface="Gill Sans MT" panose="020B0502020104020203" pitchFamily="34" charset="0"/>
                <a:cs typeface="B Nazanin" panose="00000400000000000000" pitchFamily="2" charset="-78"/>
              </a:rPr>
              <a:t>&lt;&lt;abstract&gt;&gt; </a:t>
            </a:r>
            <a:r>
              <a:rPr lang="fa-IR" sz="2000" dirty="0">
                <a:solidFill>
                  <a:srgbClr val="FF0000"/>
                </a:solidFill>
                <a:latin typeface="Gill Sans MT" panose="020B0502020104020203" pitchFamily="34" charset="0"/>
                <a:cs typeface="B Nazanin" panose="00000400000000000000" pitchFamily="2" charset="-78"/>
              </a:rPr>
              <a:t> </a:t>
            </a:r>
            <a:r>
              <a:rPr lang="fa-IR" sz="2000" dirty="0" smtClean="0">
                <a:latin typeface="Gill Sans MT" panose="020B0502020104020203" pitchFamily="34" charset="0"/>
                <a:cs typeface="B Nazanin" panose="00000400000000000000" pitchFamily="2" charset="-78"/>
              </a:rPr>
              <a:t>و </a:t>
            </a:r>
            <a:r>
              <a:rPr lang="en-US" sz="2000" dirty="0" smtClean="0">
                <a:solidFill>
                  <a:srgbClr val="FF0000"/>
                </a:solidFill>
                <a:latin typeface="Gill Sans MT" panose="020B0502020104020203" pitchFamily="34" charset="0"/>
                <a:cs typeface="B Nazanin" panose="00000400000000000000" pitchFamily="2" charset="-78"/>
              </a:rPr>
              <a:t>&lt;&lt;interface&gt;&gt; </a:t>
            </a:r>
            <a:r>
              <a:rPr lang="fa-IR" sz="2000" dirty="0" smtClean="0">
                <a:solidFill>
                  <a:srgbClr val="FF0000"/>
                </a:solidFill>
                <a:latin typeface="Gill Sans MT" panose="020B0502020104020203" pitchFamily="34" charset="0"/>
                <a:cs typeface="B Nazanin" panose="00000400000000000000" pitchFamily="2" charset="-78"/>
              </a:rPr>
              <a:t> </a:t>
            </a:r>
            <a:r>
              <a:rPr lang="fa-IR" sz="2000" dirty="0" smtClean="0">
                <a:latin typeface="Gill Sans MT" panose="020B0502020104020203" pitchFamily="34" charset="0"/>
                <a:cs typeface="B Nazanin" panose="00000400000000000000" pitchFamily="2" charset="-78"/>
              </a:rPr>
              <a:t>ادر قسمت نام کلاس ها استفاده کرد همچنین نام کلاس های انتزاعی به صورت </a:t>
            </a:r>
            <a:r>
              <a:rPr lang="en-US" sz="2000" i="1" dirty="0" smtClean="0">
                <a:latin typeface="Gill Sans MT" panose="020B0502020104020203" pitchFamily="34" charset="0"/>
                <a:cs typeface="B Nazanin" panose="00000400000000000000" pitchFamily="2" charset="-78"/>
              </a:rPr>
              <a:t>Italic </a:t>
            </a:r>
            <a:r>
              <a:rPr lang="fa-IR" sz="2000" dirty="0">
                <a:latin typeface="Gill Sans MT" panose="020B0502020104020203" pitchFamily="34" charset="0"/>
                <a:cs typeface="B Nazanin" panose="00000400000000000000" pitchFamily="2" charset="-78"/>
              </a:rPr>
              <a:t> </a:t>
            </a:r>
            <a:r>
              <a:rPr lang="fa-IR" sz="2000" dirty="0" smtClean="0">
                <a:latin typeface="Gill Sans MT" panose="020B0502020104020203" pitchFamily="34" charset="0"/>
                <a:cs typeface="B Nazanin" panose="00000400000000000000" pitchFamily="2" charset="-78"/>
              </a:rPr>
              <a:t>نوشته میشود</a:t>
            </a:r>
          </a:p>
          <a:p>
            <a:pPr marL="342900" indent="-342900" algn="r" rtl="1">
              <a:buFont typeface="Arial" panose="020B0604020202020204" pitchFamily="34" charset="0"/>
              <a:buChar char="•"/>
            </a:pPr>
            <a:r>
              <a:rPr lang="fa-IR" sz="2000" dirty="0" smtClean="0">
                <a:latin typeface="Gill Sans MT" panose="020B0502020104020203" pitchFamily="34" charset="0"/>
                <a:cs typeface="B Nazanin" panose="00000400000000000000" pitchFamily="2" charset="-78"/>
              </a:rPr>
              <a:t>سطح دسترسی با علایم +</a:t>
            </a:r>
            <a:r>
              <a:rPr lang="en-US" sz="2000" dirty="0" smtClean="0">
                <a:latin typeface="Gill Sans MT" panose="020B0502020104020203" pitchFamily="34" charset="0"/>
                <a:cs typeface="B Nazanin" panose="00000400000000000000" pitchFamily="2" charset="-78"/>
              </a:rPr>
              <a:t> (public) </a:t>
            </a:r>
            <a:r>
              <a:rPr lang="fa-IR" sz="2000" dirty="0" smtClean="0">
                <a:latin typeface="Gill Sans MT" panose="020B0502020104020203" pitchFamily="34" charset="0"/>
                <a:cs typeface="B Nazanin" panose="00000400000000000000" pitchFamily="2" charset="-78"/>
              </a:rPr>
              <a:t>و – </a:t>
            </a:r>
            <a:r>
              <a:rPr lang="en-US" sz="2000" dirty="0" smtClean="0">
                <a:latin typeface="Gill Sans MT" panose="020B0502020104020203" pitchFamily="34" charset="0"/>
                <a:cs typeface="B Nazanin" panose="00000400000000000000" pitchFamily="2" charset="-78"/>
              </a:rPr>
              <a:t>(private)</a:t>
            </a:r>
            <a:r>
              <a:rPr lang="fa-IR" sz="2000" dirty="0" smtClean="0">
                <a:latin typeface="Gill Sans MT" panose="020B0502020104020203" pitchFamily="34" charset="0"/>
                <a:cs typeface="B Nazanin" panose="00000400000000000000" pitchFamily="2" charset="-78"/>
              </a:rPr>
              <a:t> و </a:t>
            </a:r>
            <a:r>
              <a:rPr lang="en-US" sz="2000" dirty="0" smtClean="0">
                <a:latin typeface="Gill Sans MT" panose="020B0502020104020203" pitchFamily="34" charset="0"/>
                <a:cs typeface="B Nazanin" panose="00000400000000000000" pitchFamily="2" charset="-78"/>
              </a:rPr>
              <a:t>#</a:t>
            </a:r>
            <a:r>
              <a:rPr lang="fa-IR" sz="2000" dirty="0" smtClean="0">
                <a:latin typeface="Gill Sans MT" panose="020B0502020104020203" pitchFamily="34" charset="0"/>
                <a:cs typeface="B Nazanin" panose="00000400000000000000" pitchFamily="2" charset="-78"/>
              </a:rPr>
              <a:t> </a:t>
            </a:r>
            <a:r>
              <a:rPr lang="en-US" sz="2000" dirty="0" smtClean="0">
                <a:latin typeface="Gill Sans MT" panose="020B0502020104020203" pitchFamily="34" charset="0"/>
                <a:cs typeface="B Nazanin" panose="00000400000000000000" pitchFamily="2" charset="-78"/>
              </a:rPr>
              <a:t>(protected )</a:t>
            </a:r>
            <a:r>
              <a:rPr lang="fa-IR" sz="2000" dirty="0" smtClean="0">
                <a:latin typeface="Gill Sans MT" panose="020B0502020104020203" pitchFamily="34" charset="0"/>
                <a:cs typeface="B Nazanin" panose="00000400000000000000" pitchFamily="2" charset="-78"/>
              </a:rPr>
              <a:t> استفاده می شود</a:t>
            </a:r>
          </a:p>
          <a:p>
            <a:pPr marL="342900" indent="-342900" algn="r" rtl="1">
              <a:buFont typeface="Arial" panose="020B0604020202020204" pitchFamily="34" charset="0"/>
              <a:buChar char="•"/>
            </a:pPr>
            <a:r>
              <a:rPr lang="fa-IR" sz="2000" dirty="0" smtClean="0">
                <a:latin typeface="Gill Sans MT" panose="020B0502020104020203" pitchFamily="34" charset="0"/>
                <a:cs typeface="B Nazanin" panose="00000400000000000000" pitchFamily="2" charset="-78"/>
              </a:rPr>
              <a:t>مسیر پارامتر ها در واقع به معنی تغیرات و برگردانده شدن آنها در متد ها است که با کلمات زیر بیان می شوند </a:t>
            </a:r>
          </a:p>
          <a:p>
            <a:pPr lvl="1" algn="r" rtl="1"/>
            <a:r>
              <a:rPr lang="en-US" sz="2000" dirty="0" smtClean="0">
                <a:latin typeface="Gill Sans MT" panose="020B0502020104020203" pitchFamily="34" charset="0"/>
                <a:cs typeface="B Nazanin" panose="00000400000000000000" pitchFamily="2" charset="-78"/>
              </a:rPr>
              <a:t>In</a:t>
            </a:r>
            <a:r>
              <a:rPr lang="fa-IR" sz="2000" dirty="0" smtClean="0">
                <a:latin typeface="Gill Sans MT" panose="020B0502020104020203" pitchFamily="34" charset="0"/>
                <a:cs typeface="B Nazanin" panose="00000400000000000000" pitchFamily="2" charset="-78"/>
              </a:rPr>
              <a:t>: آرگومان ورودی متد</a:t>
            </a:r>
          </a:p>
          <a:p>
            <a:pPr lvl="1" algn="r" rtl="1"/>
            <a:r>
              <a:rPr lang="en-US" sz="2000" dirty="0" err="1" smtClean="0">
                <a:latin typeface="Gill Sans MT" panose="020B0502020104020203" pitchFamily="34" charset="0"/>
                <a:cs typeface="B Nazanin" panose="00000400000000000000" pitchFamily="2" charset="-78"/>
              </a:rPr>
              <a:t>Inout</a:t>
            </a:r>
            <a:r>
              <a:rPr lang="fa-IR" sz="2000" dirty="0" smtClean="0">
                <a:latin typeface="Gill Sans MT" panose="020B0502020104020203" pitchFamily="34" charset="0"/>
                <a:cs typeface="B Nazanin" panose="00000400000000000000" pitchFamily="2" charset="-78"/>
              </a:rPr>
              <a:t>: آرگومان ورودی متد که پس اعمال فرایند های متد به عنوان خروجی برگردانده میشود</a:t>
            </a:r>
          </a:p>
          <a:p>
            <a:pPr lvl="1" algn="r" rtl="1"/>
            <a:r>
              <a:rPr lang="en-US" sz="2000" dirty="0" smtClean="0">
                <a:latin typeface="Gill Sans MT" panose="020B0502020104020203" pitchFamily="34" charset="0"/>
                <a:cs typeface="B Nazanin" panose="00000400000000000000" pitchFamily="2" charset="-78"/>
              </a:rPr>
              <a:t>Out</a:t>
            </a:r>
            <a:r>
              <a:rPr lang="fa-IR" sz="2000" dirty="0" smtClean="0">
                <a:latin typeface="Gill Sans MT" panose="020B0502020104020203" pitchFamily="34" charset="0"/>
                <a:cs typeface="B Nazanin" panose="00000400000000000000" pitchFamily="2" charset="-78"/>
              </a:rPr>
              <a:t>: خروجی متد</a:t>
            </a:r>
            <a:endParaRPr lang="fa-IR" sz="2000" dirty="0">
              <a:latin typeface="Gill Sans MT" panose="020B0502020104020203" pitchFamily="34" charset="0"/>
              <a:cs typeface="B Nazanin" panose="00000400000000000000" pitchFamily="2" charset="-78"/>
            </a:endParaRPr>
          </a:p>
        </p:txBody>
      </p:sp>
      <p:pic>
        <p:nvPicPr>
          <p:cNvPr id="2" name="Picture 1"/>
          <p:cNvPicPr>
            <a:picLocks noChangeAspect="1"/>
          </p:cNvPicPr>
          <p:nvPr/>
        </p:nvPicPr>
        <p:blipFill>
          <a:blip r:embed="rId3"/>
          <a:stretch>
            <a:fillRect/>
          </a:stretch>
        </p:blipFill>
        <p:spPr>
          <a:xfrm>
            <a:off x="1146743" y="3729934"/>
            <a:ext cx="1531753" cy="1295512"/>
          </a:xfrm>
          <a:prstGeom prst="rect">
            <a:avLst/>
          </a:prstGeom>
        </p:spPr>
      </p:pic>
    </p:spTree>
    <p:extLst>
      <p:ext uri="{BB962C8B-B14F-4D97-AF65-F5344CB8AC3E}">
        <p14:creationId xmlns:p14="http://schemas.microsoft.com/office/powerpoint/2010/main" val="119778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2">
          <a:extLst>
            <a:ext uri="{FF2B5EF4-FFF2-40B4-BE49-F238E27FC236}">
              <a16:creationId xmlns:a16="http://schemas.microsoft.com/office/drawing/2014/main" id="{0DAEB001-59E9-85FC-3CF8-E6A2E397231B}"/>
            </a:ext>
          </a:extLst>
        </p:cNvPr>
        <p:cNvGrpSpPr/>
        <p:nvPr/>
      </p:nvGrpSpPr>
      <p:grpSpPr>
        <a:xfrm>
          <a:off x="0" y="0"/>
          <a:ext cx="0" cy="0"/>
          <a:chOff x="0" y="0"/>
          <a:chExt cx="0" cy="0"/>
        </a:xfrm>
      </p:grpSpPr>
      <p:sp>
        <p:nvSpPr>
          <p:cNvPr id="1735" name="Google Shape;1735;p43">
            <a:extLst>
              <a:ext uri="{FF2B5EF4-FFF2-40B4-BE49-F238E27FC236}">
                <a16:creationId xmlns:a16="http://schemas.microsoft.com/office/drawing/2014/main" id="{4D896479-9643-3E01-EBC1-28ABE8F8F41E}"/>
              </a:ext>
            </a:extLst>
          </p:cNvPr>
          <p:cNvSpPr txBox="1">
            <a:spLocks noGrp="1"/>
          </p:cNvSpPr>
          <p:nvPr>
            <p:ph type="title"/>
          </p:nvPr>
        </p:nvSpPr>
        <p:spPr>
          <a:xfrm>
            <a:off x="1046774" y="189300"/>
            <a:ext cx="7322525"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smtClean="0">
                <a:solidFill>
                  <a:srgbClr val="C39113"/>
                </a:solidFill>
                <a:latin typeface="Gill Sans MT" panose="020B0502020104020203" pitchFamily="34" charset="0"/>
                <a:cs typeface="B Roya" panose="00000400000000000000" pitchFamily="2" charset="-78"/>
              </a:rPr>
              <a:t>روابط بین کلاس ها </a:t>
            </a:r>
            <a:endParaRPr sz="2800" dirty="0">
              <a:solidFill>
                <a:srgbClr val="C39113"/>
              </a:solidFill>
              <a:latin typeface="Gill Sans MT" panose="020B0502020104020203" pitchFamily="34" charset="0"/>
              <a:cs typeface="B Roya" panose="00000400000000000000" pitchFamily="2" charset="-78"/>
            </a:endParaRPr>
          </a:p>
        </p:txBody>
      </p:sp>
      <p:sp>
        <p:nvSpPr>
          <p:cNvPr id="3" name="TextBox 2">
            <a:extLst>
              <a:ext uri="{FF2B5EF4-FFF2-40B4-BE49-F238E27FC236}">
                <a16:creationId xmlns:a16="http://schemas.microsoft.com/office/drawing/2014/main" id="{905ADBD6-0B1A-7FBF-FE5A-14D7C9A022D1}"/>
              </a:ext>
            </a:extLst>
          </p:cNvPr>
          <p:cNvSpPr txBox="1"/>
          <p:nvPr/>
        </p:nvSpPr>
        <p:spPr>
          <a:xfrm>
            <a:off x="357521" y="943264"/>
            <a:ext cx="8011778" cy="707886"/>
          </a:xfrm>
          <a:prstGeom prst="rect">
            <a:avLst/>
          </a:prstGeom>
          <a:noFill/>
        </p:spPr>
        <p:txBody>
          <a:bodyPr wrap="square" rtlCol="0">
            <a:spAutoFit/>
          </a:bodyPr>
          <a:lstStyle/>
          <a:p>
            <a:pPr algn="r" rtl="1"/>
            <a:r>
              <a:rPr lang="fa-IR" sz="2000" dirty="0" smtClean="0">
                <a:latin typeface="Gill Sans MT" panose="020B0502020104020203" pitchFamily="34" charset="0"/>
                <a:cs typeface="B Nazanin" panose="00000400000000000000" pitchFamily="2" charset="-78"/>
              </a:rPr>
              <a:t>برای نمایش روابط بین کلاس ها از علامات خاصی استفاده میکنند که  به چند مورد از مهم ترین ها اشاره شده است  </a:t>
            </a:r>
            <a:endParaRPr lang="fa-IR" sz="2000" dirty="0">
              <a:latin typeface="Gill Sans MT" panose="020B0502020104020203" pitchFamily="34" charset="0"/>
              <a:cs typeface="B Nazanin" panose="00000400000000000000" pitchFamily="2" charset="-78"/>
            </a:endParaRPr>
          </a:p>
        </p:txBody>
      </p:sp>
      <p:pic>
        <p:nvPicPr>
          <p:cNvPr id="2" name="Picture 1"/>
          <p:cNvPicPr>
            <a:picLocks noChangeAspect="1"/>
          </p:cNvPicPr>
          <p:nvPr/>
        </p:nvPicPr>
        <p:blipFill>
          <a:blip r:embed="rId3"/>
          <a:stretch>
            <a:fillRect/>
          </a:stretch>
        </p:blipFill>
        <p:spPr>
          <a:xfrm>
            <a:off x="1357140" y="1832414"/>
            <a:ext cx="2193000" cy="2020067"/>
          </a:xfrm>
          <a:prstGeom prst="rect">
            <a:avLst/>
          </a:prstGeom>
        </p:spPr>
      </p:pic>
    </p:spTree>
    <p:extLst>
      <p:ext uri="{BB962C8B-B14F-4D97-AF65-F5344CB8AC3E}">
        <p14:creationId xmlns:p14="http://schemas.microsoft.com/office/powerpoint/2010/main" val="62874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340D99C9-30B6-39D5-F1E7-B7BCD5AC5CB8}"/>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C6C0C29B-55DC-059A-6A56-59955204A400}"/>
              </a:ext>
            </a:extLst>
          </p:cNvPr>
          <p:cNvSpPr txBox="1">
            <a:spLocks/>
          </p:cNvSpPr>
          <p:nvPr/>
        </p:nvSpPr>
        <p:spPr>
          <a:xfrm>
            <a:off x="1046774" y="189300"/>
            <a:ext cx="747543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smtClean="0">
                <a:solidFill>
                  <a:srgbClr val="C39113"/>
                </a:solidFill>
                <a:latin typeface="Gill Sans MT" panose="020B0502020104020203" pitchFamily="34" charset="0"/>
                <a:cs typeface="B Roya" panose="00000400000000000000" pitchFamily="2" charset="-78"/>
              </a:rPr>
              <a:t>توضیح نمودار ها</a:t>
            </a:r>
            <a:endParaRPr lang="en-GB" sz="2800" dirty="0">
              <a:solidFill>
                <a:srgbClr val="C39113"/>
              </a:solidFill>
              <a:latin typeface="Gill Sans MT" panose="020B0502020104020203" pitchFamily="34" charset="0"/>
              <a:cs typeface="B Roya" panose="00000400000000000000" pitchFamily="2" charset="-78"/>
            </a:endParaRPr>
          </a:p>
        </p:txBody>
      </p:sp>
      <p:sp>
        <p:nvSpPr>
          <p:cNvPr id="3" name="TextBox 2">
            <a:extLst>
              <a:ext uri="{FF2B5EF4-FFF2-40B4-BE49-F238E27FC236}">
                <a16:creationId xmlns:a16="http://schemas.microsoft.com/office/drawing/2014/main" id="{078F0D54-F758-E758-4831-9708ABB79EB8}"/>
              </a:ext>
            </a:extLst>
          </p:cNvPr>
          <p:cNvSpPr txBox="1"/>
          <p:nvPr/>
        </p:nvSpPr>
        <p:spPr>
          <a:xfrm>
            <a:off x="330200" y="950406"/>
            <a:ext cx="8192007" cy="3760004"/>
          </a:xfrm>
          <a:prstGeom prst="rect">
            <a:avLst/>
          </a:prstGeom>
          <a:noFill/>
        </p:spPr>
        <p:txBody>
          <a:bodyPr wrap="square" rtlCol="0">
            <a:spAutoFit/>
          </a:bodyPr>
          <a:lstStyle/>
          <a:p>
            <a:pPr marL="342900" indent="-342900" algn="r" rtl="1">
              <a:lnSpc>
                <a:spcPts val="3500"/>
              </a:lnSpc>
              <a:buFont typeface="Arial" panose="020B0604020202020204" pitchFamily="34" charset="0"/>
              <a:buChar char="•"/>
            </a:pPr>
            <a:r>
              <a:rPr lang="en-US" sz="2000" b="1" dirty="0" err="1" smtClean="0">
                <a:solidFill>
                  <a:srgbClr val="FF0000"/>
                </a:solidFill>
                <a:latin typeface="Gill Sans MT" panose="020B0502020104020203" pitchFamily="34" charset="0"/>
                <a:cs typeface="B Nazanin" panose="00000400000000000000" pitchFamily="2" charset="-78"/>
              </a:rPr>
              <a:t>Assosiation</a:t>
            </a:r>
            <a:r>
              <a:rPr lang="fa-IR" sz="2000" dirty="0" smtClean="0">
                <a:latin typeface="Gill Sans MT" panose="020B0502020104020203" pitchFamily="34" charset="0"/>
                <a:cs typeface="B Nazanin" panose="00000400000000000000" pitchFamily="2" charset="-78"/>
              </a:rPr>
              <a:t> : </a:t>
            </a:r>
            <a:r>
              <a:rPr lang="fa-IR" sz="2000" dirty="0">
                <a:cs typeface="B Nazanin" panose="00000400000000000000" pitchFamily="2" charset="-78"/>
              </a:rPr>
              <a:t>این رابطه به همکاری و ارتباط بین دو کلاس اشاره </a:t>
            </a:r>
            <a:r>
              <a:rPr lang="fa-IR" sz="2000" dirty="0" smtClean="0">
                <a:cs typeface="B Nazanin" panose="00000400000000000000" pitchFamily="2" charset="-78"/>
              </a:rPr>
              <a:t>میکند (رابطه </a:t>
            </a:r>
            <a:r>
              <a:rPr lang="fa-IR" sz="2000" dirty="0">
                <a:cs typeface="B Nazanin" panose="00000400000000000000" pitchFamily="2" charset="-78"/>
              </a:rPr>
              <a:t>میان استاد و </a:t>
            </a:r>
            <a:r>
              <a:rPr lang="fa-IR" sz="2000" dirty="0" smtClean="0">
                <a:cs typeface="B Nazanin" panose="00000400000000000000" pitchFamily="2" charset="-78"/>
              </a:rPr>
              <a:t>دانشجو) </a:t>
            </a:r>
            <a:endParaRPr lang="fa-IR" sz="2000" dirty="0">
              <a:cs typeface="B Nazanin" panose="00000400000000000000" pitchFamily="2" charset="-78"/>
            </a:endParaRPr>
          </a:p>
          <a:p>
            <a:pPr marL="342900" indent="-342900" algn="r" rtl="1">
              <a:buFont typeface="Arial" panose="020B0604020202020204" pitchFamily="34" charset="0"/>
              <a:buChar char="•"/>
            </a:pPr>
            <a:r>
              <a:rPr lang="en-US" sz="2000" b="1" dirty="0" smtClean="0">
                <a:solidFill>
                  <a:srgbClr val="FF0000"/>
                </a:solidFill>
                <a:latin typeface="Gill Sans MT" panose="020B0502020104020203" pitchFamily="34" charset="0"/>
                <a:cs typeface="B Nazanin" panose="00000400000000000000" pitchFamily="2" charset="-78"/>
              </a:rPr>
              <a:t>Inheritance</a:t>
            </a:r>
            <a:r>
              <a:rPr lang="en-US" sz="2000" dirty="0" smtClean="0">
                <a:latin typeface="Gill Sans MT" panose="020B0502020104020203" pitchFamily="34" charset="0"/>
                <a:cs typeface="B Nazanin" panose="00000400000000000000" pitchFamily="2" charset="-78"/>
              </a:rPr>
              <a:t> </a:t>
            </a:r>
            <a:r>
              <a:rPr lang="fa-IR" sz="2000" dirty="0" smtClean="0">
                <a:latin typeface="Gill Sans MT" panose="020B0502020104020203" pitchFamily="34" charset="0"/>
                <a:cs typeface="B Nazanin" panose="00000400000000000000" pitchFamily="2" charset="-78"/>
              </a:rPr>
              <a:t>: </a:t>
            </a:r>
            <a:r>
              <a:rPr lang="fa-IR" sz="2000" dirty="0">
                <a:cs typeface="B Nazanin" panose="00000400000000000000" pitchFamily="2" charset="-78"/>
              </a:rPr>
              <a:t>در این </a:t>
            </a:r>
            <a:r>
              <a:rPr lang="fa-IR" sz="2000" dirty="0" smtClean="0">
                <a:cs typeface="B Nazanin" panose="00000400000000000000" pitchFamily="2" charset="-78"/>
              </a:rPr>
              <a:t>رابطه</a:t>
            </a:r>
            <a:r>
              <a:rPr lang="fa-IR" sz="2000" dirty="0">
                <a:cs typeface="B Nazanin" panose="00000400000000000000" pitchFamily="2" charset="-78"/>
              </a:rPr>
              <a:t>، کلاس ابتدا ی پیکان از کلاس انتهای آن </a:t>
            </a:r>
            <a:r>
              <a:rPr lang="fa-IR" sz="2000" dirty="0" smtClean="0">
                <a:cs typeface="B Nazanin" panose="00000400000000000000" pitchFamily="2" charset="-78"/>
              </a:rPr>
              <a:t>ارثبری میکند (رابطه </a:t>
            </a:r>
            <a:r>
              <a:rPr lang="fa-IR" sz="2000" dirty="0">
                <a:cs typeface="B Nazanin" panose="00000400000000000000" pitchFamily="2" charset="-78"/>
              </a:rPr>
              <a:t>میان </a:t>
            </a:r>
            <a:r>
              <a:rPr lang="fa-IR" sz="2000" dirty="0" smtClean="0">
                <a:cs typeface="B Nazanin" panose="00000400000000000000" pitchFamily="2" charset="-78"/>
              </a:rPr>
              <a:t>سگ و حیوان)</a:t>
            </a:r>
            <a:endParaRPr lang="fa-IR" sz="2000" dirty="0">
              <a:latin typeface="Gill Sans MT" panose="020B0502020104020203" pitchFamily="34" charset="0"/>
              <a:cs typeface="B Nazanin" panose="00000400000000000000" pitchFamily="2" charset="-78"/>
            </a:endParaRPr>
          </a:p>
          <a:p>
            <a:pPr marL="342900" indent="-342900" algn="r" rtl="1">
              <a:buFont typeface="Arial" panose="020B0604020202020204" pitchFamily="34" charset="0"/>
              <a:buChar char="•"/>
            </a:pPr>
            <a:r>
              <a:rPr lang="en-US" sz="2000" b="1" dirty="0" smtClean="0">
                <a:solidFill>
                  <a:srgbClr val="FF0000"/>
                </a:solidFill>
                <a:latin typeface="Gill Sans MT" panose="020B0502020104020203" pitchFamily="34" charset="0"/>
                <a:cs typeface="B Nazanin" panose="00000400000000000000" pitchFamily="2" charset="-78"/>
              </a:rPr>
              <a:t>Realization </a:t>
            </a:r>
            <a:r>
              <a:rPr lang="fa-IR" sz="2000" dirty="0" smtClean="0">
                <a:latin typeface="Gill Sans MT" panose="020B0502020104020203" pitchFamily="34" charset="0"/>
                <a:cs typeface="B Nazanin" panose="00000400000000000000" pitchFamily="2" charset="-78"/>
              </a:rPr>
              <a:t> : </a:t>
            </a:r>
            <a:r>
              <a:rPr lang="fa-IR" sz="2000" dirty="0">
                <a:cs typeface="B Nazanin" panose="00000400000000000000" pitchFamily="2" charset="-78"/>
              </a:rPr>
              <a:t>این رابطه برای نمایش اینترفیس و کلاس </a:t>
            </a:r>
            <a:r>
              <a:rPr lang="fa-IR" sz="2000" dirty="0" smtClean="0">
                <a:cs typeface="B Nazanin" panose="00000400000000000000" pitchFamily="2" charset="-78"/>
              </a:rPr>
              <a:t>پیاده</a:t>
            </a:r>
            <a:r>
              <a:rPr lang="en-US" sz="2000" dirty="0" smtClean="0">
                <a:cs typeface="B Nazanin" panose="00000400000000000000" pitchFamily="2" charset="-78"/>
              </a:rPr>
              <a:t> </a:t>
            </a:r>
            <a:r>
              <a:rPr lang="fa-IR" sz="2000" dirty="0" smtClean="0">
                <a:cs typeface="B Nazanin" panose="00000400000000000000" pitchFamily="2" charset="-78"/>
              </a:rPr>
              <a:t>سازی کننده ی </a:t>
            </a:r>
            <a:r>
              <a:rPr lang="fa-IR" sz="2000" dirty="0">
                <a:cs typeface="B Nazanin" panose="00000400000000000000" pitchFamily="2" charset="-78"/>
              </a:rPr>
              <a:t>آن است. کلاس </a:t>
            </a:r>
            <a:r>
              <a:rPr lang="fa-IR" sz="2000" dirty="0" smtClean="0">
                <a:cs typeface="B Nazanin" panose="00000400000000000000" pitchFamily="2" charset="-78"/>
              </a:rPr>
              <a:t>انتهای</a:t>
            </a:r>
            <a:r>
              <a:rPr lang="fa-IR" sz="2000" dirty="0">
                <a:cs typeface="B Nazanin" panose="00000400000000000000" pitchFamily="2" charset="-78"/>
              </a:rPr>
              <a:t> </a:t>
            </a:r>
            <a:r>
              <a:rPr lang="fa-IR" sz="2000" dirty="0" smtClean="0">
                <a:cs typeface="B Nazanin" panose="00000400000000000000" pitchFamily="2" charset="-78"/>
              </a:rPr>
              <a:t>پیکان </a:t>
            </a:r>
            <a:r>
              <a:rPr lang="fa-IR" sz="2000" dirty="0">
                <a:cs typeface="B Nazanin" panose="00000400000000000000" pitchFamily="2" charset="-78"/>
              </a:rPr>
              <a:t>بیانگر اینترفیسی </a:t>
            </a:r>
            <a:r>
              <a:rPr lang="fa-IR" sz="2000" dirty="0" smtClean="0">
                <a:cs typeface="B Nazanin" panose="00000400000000000000" pitchFamily="2" charset="-78"/>
              </a:rPr>
              <a:t>است </a:t>
            </a:r>
            <a:r>
              <a:rPr lang="fa-IR" sz="2000" dirty="0">
                <a:cs typeface="B Nazanin" panose="00000400000000000000" pitchFamily="2" charset="-78"/>
              </a:rPr>
              <a:t>که باید در </a:t>
            </a:r>
            <a:r>
              <a:rPr lang="fa-IR" sz="2000" dirty="0" smtClean="0">
                <a:cs typeface="B Nazanin" panose="00000400000000000000" pitchFamily="2" charset="-78"/>
              </a:rPr>
              <a:t>کلاس های </a:t>
            </a:r>
            <a:r>
              <a:rPr lang="fa-IR" sz="2000" dirty="0">
                <a:cs typeface="B Nazanin" panose="00000400000000000000" pitchFamily="2" charset="-78"/>
              </a:rPr>
              <a:t>طرف دیگر رابطه </a:t>
            </a:r>
            <a:r>
              <a:rPr lang="fa-IR" sz="2000" dirty="0" smtClean="0">
                <a:cs typeface="B Nazanin" panose="00000400000000000000" pitchFamily="2" charset="-78"/>
              </a:rPr>
              <a:t>پیاده سازی شود (رابطه </a:t>
            </a:r>
            <a:r>
              <a:rPr lang="fa-IR" sz="2000" dirty="0">
                <a:cs typeface="B Nazanin" panose="00000400000000000000" pitchFamily="2" charset="-78"/>
              </a:rPr>
              <a:t>میان </a:t>
            </a:r>
            <a:r>
              <a:rPr lang="fa-IR" sz="2000" dirty="0" smtClean="0">
                <a:cs typeface="B Nazanin" panose="00000400000000000000" pitchFamily="2" charset="-78"/>
              </a:rPr>
              <a:t>یک سرویس</a:t>
            </a:r>
            <a:r>
              <a:rPr lang="en-US" sz="2000" dirty="0" smtClean="0">
                <a:cs typeface="B Nazanin" panose="00000400000000000000" pitchFamily="2" charset="-78"/>
              </a:rPr>
              <a:t>Search </a:t>
            </a:r>
            <a:r>
              <a:rPr lang="fa-IR" sz="2000" dirty="0">
                <a:cs typeface="B Nazanin" panose="00000400000000000000" pitchFamily="2" charset="-78"/>
              </a:rPr>
              <a:t>و یک اینترفیس </a:t>
            </a:r>
            <a:r>
              <a:rPr lang="en-US" sz="2000" dirty="0" err="1" smtClean="0">
                <a:cs typeface="B Nazanin" panose="00000400000000000000" pitchFamily="2" charset="-78"/>
              </a:rPr>
              <a:t>SiteSearch</a:t>
            </a:r>
            <a:r>
              <a:rPr lang="fa-IR" sz="2000" dirty="0" smtClean="0">
                <a:cs typeface="B Nazanin" panose="00000400000000000000" pitchFamily="2" charset="-78"/>
              </a:rPr>
              <a:t>)</a:t>
            </a:r>
          </a:p>
          <a:p>
            <a:pPr marL="342900" indent="-342900" algn="r" rtl="1">
              <a:buFont typeface="Arial" panose="020B0604020202020204" pitchFamily="34" charset="0"/>
              <a:buChar char="•"/>
            </a:pPr>
            <a:r>
              <a:rPr lang="en-US" sz="2000" dirty="0" smtClean="0">
                <a:latin typeface="Gill Sans MT" panose="020B0502020104020203" pitchFamily="34" charset="0"/>
                <a:cs typeface="B Nazanin" panose="00000400000000000000" pitchFamily="2" charset="-78"/>
              </a:rPr>
              <a:t> </a:t>
            </a:r>
            <a:r>
              <a:rPr lang="en-US" sz="2000" b="1" dirty="0" smtClean="0">
                <a:solidFill>
                  <a:srgbClr val="FF0000"/>
                </a:solidFill>
                <a:latin typeface="Gill Sans MT" panose="020B0502020104020203" pitchFamily="34" charset="0"/>
                <a:cs typeface="B Nazanin" panose="00000400000000000000" pitchFamily="2" charset="-78"/>
              </a:rPr>
              <a:t>Dependency</a:t>
            </a:r>
            <a:r>
              <a:rPr lang="fa-IR" sz="2000" b="1" dirty="0" smtClean="0">
                <a:cs typeface="B Nazanin" panose="00000400000000000000" pitchFamily="2" charset="-78"/>
              </a:rPr>
              <a:t>: </a:t>
            </a:r>
            <a:r>
              <a:rPr lang="fa-IR" sz="2000" dirty="0" smtClean="0">
                <a:cs typeface="B Nazanin" panose="00000400000000000000" pitchFamily="2" charset="-78"/>
              </a:rPr>
              <a:t>در این رابطه کلاس ابتدای پیکان، به کلاس انتهای پیکان برای عملکرد صحیح خود</a:t>
            </a:r>
            <a:r>
              <a:rPr lang="en-US" sz="2000" dirty="0" smtClean="0">
                <a:cs typeface="B Nazanin" panose="00000400000000000000" pitchFamily="2" charset="-78"/>
              </a:rPr>
              <a:t>  </a:t>
            </a:r>
            <a:r>
              <a:rPr lang="fa-IR" sz="2000" dirty="0">
                <a:cs typeface="B Nazanin" panose="00000400000000000000" pitchFamily="2" charset="-78"/>
              </a:rPr>
              <a:t>نیازمند است (رابطه میان مشتری و تامین کننده) </a:t>
            </a:r>
          </a:p>
          <a:p>
            <a:pPr marL="342900" indent="-342900" algn="r" rtl="1">
              <a:buFont typeface="Arial" panose="020B0604020202020204" pitchFamily="34" charset="0"/>
              <a:buChar char="•"/>
            </a:pPr>
            <a:r>
              <a:rPr lang="en-US" sz="2000" dirty="0" smtClean="0">
                <a:cs typeface="B Nazanin" panose="00000400000000000000" pitchFamily="2" charset="-78"/>
              </a:rPr>
              <a:t> </a:t>
            </a:r>
            <a:r>
              <a:rPr lang="en-US" sz="2000" b="1" dirty="0" smtClean="0">
                <a:solidFill>
                  <a:srgbClr val="FF0000"/>
                </a:solidFill>
                <a:cs typeface="B Nazanin" panose="00000400000000000000" pitchFamily="2" charset="-78"/>
              </a:rPr>
              <a:t>Aggregation</a:t>
            </a:r>
            <a:r>
              <a:rPr lang="fa-IR" sz="2000" b="1" dirty="0" smtClean="0">
                <a:cs typeface="B Nazanin" panose="00000400000000000000" pitchFamily="2" charset="-78"/>
              </a:rPr>
              <a:t>: </a:t>
            </a:r>
            <a:r>
              <a:rPr lang="fa-IR" sz="2000" dirty="0">
                <a:cs typeface="B Nazanin" panose="00000400000000000000" pitchFamily="2" charset="-78"/>
              </a:rPr>
              <a:t>در این رابطه اشیاء کلاس در طرف لوزی، اجزایی تشکیل دهنده از اشیاء کلاس در </a:t>
            </a:r>
            <a:r>
              <a:rPr lang="fa-IR" sz="2000" dirty="0" smtClean="0">
                <a:cs typeface="B Nazanin" panose="00000400000000000000" pitchFamily="2" charset="-78"/>
              </a:rPr>
              <a:t>طرف</a:t>
            </a:r>
            <a:r>
              <a:rPr lang="en-US" sz="2000" dirty="0" smtClean="0">
                <a:cs typeface="B Nazanin" panose="00000400000000000000" pitchFamily="2" charset="-78"/>
              </a:rPr>
              <a:t> </a:t>
            </a:r>
            <a:r>
              <a:rPr lang="fa-IR" sz="2000" dirty="0" smtClean="0">
                <a:cs typeface="B Nazanin" panose="00000400000000000000" pitchFamily="2" charset="-78"/>
              </a:rPr>
              <a:t>دیگر </a:t>
            </a:r>
            <a:r>
              <a:rPr lang="fa-IR" sz="2000" dirty="0">
                <a:cs typeface="B Nazanin" panose="00000400000000000000" pitchFamily="2" charset="-78"/>
              </a:rPr>
              <a:t>دارد. اجزا بدون وجود کل موجودیت معناداری </a:t>
            </a:r>
            <a:r>
              <a:rPr lang="fa-IR" sz="2000" dirty="0" smtClean="0">
                <a:cs typeface="B Nazanin" panose="00000400000000000000" pitchFamily="2" charset="-78"/>
              </a:rPr>
              <a:t>دارند </a:t>
            </a:r>
            <a:r>
              <a:rPr lang="en-US" sz="2000" dirty="0">
                <a:cs typeface="B Nazanin" panose="00000400000000000000" pitchFamily="2" charset="-78"/>
              </a:rPr>
              <a:t>)</a:t>
            </a:r>
            <a:r>
              <a:rPr lang="fa-IR" sz="2000" dirty="0" smtClean="0">
                <a:cs typeface="B Nazanin" panose="00000400000000000000" pitchFamily="2" charset="-78"/>
              </a:rPr>
              <a:t>رابطه </a:t>
            </a:r>
            <a:r>
              <a:rPr lang="fa-IR" sz="2000" dirty="0">
                <a:cs typeface="B Nazanin" panose="00000400000000000000" pitchFamily="2" charset="-78"/>
              </a:rPr>
              <a:t>میان استاد و </a:t>
            </a:r>
            <a:r>
              <a:rPr lang="fa-IR" sz="2000" dirty="0" smtClean="0">
                <a:cs typeface="B Nazanin" panose="00000400000000000000" pitchFamily="2" charset="-78"/>
              </a:rPr>
              <a:t>دانشکده</a:t>
            </a:r>
            <a:r>
              <a:rPr lang="en-US" sz="2000" dirty="0" smtClean="0">
                <a:cs typeface="B Nazanin" panose="00000400000000000000" pitchFamily="2" charset="-78"/>
              </a:rPr>
              <a:t>(</a:t>
            </a:r>
            <a:endParaRPr lang="fa-IR" sz="2000" dirty="0" smtClean="0">
              <a:cs typeface="B Nazanin" panose="00000400000000000000" pitchFamily="2" charset="-78"/>
            </a:endParaRPr>
          </a:p>
        </p:txBody>
      </p:sp>
    </p:spTree>
    <p:extLst>
      <p:ext uri="{BB962C8B-B14F-4D97-AF65-F5344CB8AC3E}">
        <p14:creationId xmlns:p14="http://schemas.microsoft.com/office/powerpoint/2010/main" val="3259422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FF5ADA4E-FD55-682C-21D3-A63FF8CA1BB8}"/>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ECCED451-FE07-DF63-E53B-E0B7B897568A}"/>
              </a:ext>
            </a:extLst>
          </p:cNvPr>
          <p:cNvSpPr txBox="1">
            <a:spLocks/>
          </p:cNvSpPr>
          <p:nvPr/>
        </p:nvSpPr>
        <p:spPr>
          <a:xfrm>
            <a:off x="1046774" y="189300"/>
            <a:ext cx="747543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smtClean="0">
                <a:solidFill>
                  <a:srgbClr val="C39113"/>
                </a:solidFill>
                <a:latin typeface="Gill Sans MT" panose="020B0502020104020203" pitchFamily="34" charset="0"/>
                <a:cs typeface="B Roya" panose="00000400000000000000" pitchFamily="2" charset="-78"/>
              </a:rPr>
              <a:t>توضیح نمودار ها</a:t>
            </a:r>
            <a:endParaRPr lang="en-GB" sz="2800" dirty="0">
              <a:solidFill>
                <a:srgbClr val="C39113"/>
              </a:solidFill>
              <a:latin typeface="Gill Sans MT" panose="020B0502020104020203" pitchFamily="34" charset="0"/>
              <a:cs typeface="B Roya" panose="00000400000000000000" pitchFamily="2" charset="-78"/>
            </a:endParaRPr>
          </a:p>
        </p:txBody>
      </p:sp>
      <p:sp>
        <p:nvSpPr>
          <p:cNvPr id="3" name="TextBox 2">
            <a:extLst>
              <a:ext uri="{FF2B5EF4-FFF2-40B4-BE49-F238E27FC236}">
                <a16:creationId xmlns:a16="http://schemas.microsoft.com/office/drawing/2014/main" id="{1E28DC98-61F4-4D48-DF99-9BDE064C1DE7}"/>
              </a:ext>
            </a:extLst>
          </p:cNvPr>
          <p:cNvSpPr txBox="1"/>
          <p:nvPr/>
        </p:nvSpPr>
        <p:spPr>
          <a:xfrm>
            <a:off x="330200" y="950406"/>
            <a:ext cx="8192007" cy="1938992"/>
          </a:xfrm>
          <a:prstGeom prst="rect">
            <a:avLst/>
          </a:prstGeom>
          <a:noFill/>
        </p:spPr>
        <p:txBody>
          <a:bodyPr wrap="square" rtlCol="0">
            <a:spAutoFit/>
          </a:bodyPr>
          <a:lstStyle/>
          <a:p>
            <a:pPr marL="342900" indent="-342900" algn="r" rtl="1">
              <a:buFont typeface="Arial" panose="020B0604020202020204" pitchFamily="34" charset="0"/>
              <a:buChar char="•"/>
            </a:pPr>
            <a:r>
              <a:rPr lang="en-US" sz="2000" b="1" dirty="0">
                <a:solidFill>
                  <a:srgbClr val="FF0000"/>
                </a:solidFill>
                <a:latin typeface="Gill Sans MT" panose="020B0502020104020203" pitchFamily="34" charset="0"/>
                <a:cs typeface="B Nazanin" panose="00000400000000000000" pitchFamily="2" charset="-78"/>
              </a:rPr>
              <a:t>Composition</a:t>
            </a:r>
            <a:r>
              <a:rPr lang="fa-IR" sz="2000" dirty="0" smtClean="0">
                <a:cs typeface="B Nazanin" panose="00000400000000000000" pitchFamily="2" charset="-78"/>
              </a:rPr>
              <a:t> : رابطه </a:t>
            </a:r>
            <a:r>
              <a:rPr lang="fa-IR" sz="2000" dirty="0">
                <a:cs typeface="B Nazanin" panose="00000400000000000000" pitchFamily="2" charset="-78"/>
              </a:rPr>
              <a:t>کل به جز دارند، اما موجودیت اجزا بدون کل معنی </a:t>
            </a:r>
            <a:r>
              <a:rPr lang="fa-IR" sz="2000" dirty="0" smtClean="0">
                <a:cs typeface="B Nazanin" panose="00000400000000000000" pitchFamily="2" charset="-78"/>
              </a:rPr>
              <a:t>ندارد (رابطه </a:t>
            </a:r>
            <a:r>
              <a:rPr lang="fa-IR" sz="2000" dirty="0">
                <a:cs typeface="B Nazanin" panose="00000400000000000000" pitchFamily="2" charset="-78"/>
              </a:rPr>
              <a:t>میان اتاق </a:t>
            </a:r>
            <a:r>
              <a:rPr lang="fa-IR" sz="2000" dirty="0" smtClean="0">
                <a:cs typeface="B Nazanin" panose="00000400000000000000" pitchFamily="2" charset="-78"/>
              </a:rPr>
              <a:t>وساختمان)</a:t>
            </a:r>
          </a:p>
          <a:p>
            <a:pPr algn="r" rtl="1"/>
            <a:r>
              <a:rPr lang="fa-IR" sz="2000" dirty="0" smtClean="0">
                <a:latin typeface="Gill Sans MT" panose="020B0502020104020203" pitchFamily="34" charset="0"/>
                <a:cs typeface="B Nazanin" panose="00000400000000000000" pitchFamily="2" charset="-78"/>
              </a:rPr>
              <a:t>همچنین با توجه به نیاز یا عدم نیاز و یا میزان پیشرفت کار و یا جلوگیری از شلوغ شدن بیش از حد نمودار می توان </a:t>
            </a:r>
            <a:r>
              <a:rPr lang="en-US" sz="2000" dirty="0" smtClean="0">
                <a:latin typeface="Gill Sans MT" panose="020B0502020104020203" pitchFamily="34" charset="0"/>
                <a:cs typeface="B Nazanin" panose="00000400000000000000" pitchFamily="2" charset="-78"/>
              </a:rPr>
              <a:t>UML </a:t>
            </a:r>
            <a:r>
              <a:rPr lang="fa-IR" sz="2000" dirty="0">
                <a:latin typeface="Gill Sans MT" panose="020B0502020104020203" pitchFamily="34" charset="0"/>
                <a:cs typeface="B Nazanin" panose="00000400000000000000" pitchFamily="2" charset="-78"/>
              </a:rPr>
              <a:t> </a:t>
            </a:r>
            <a:r>
              <a:rPr lang="fa-IR" sz="2000" dirty="0" smtClean="0">
                <a:latin typeface="Gill Sans MT" panose="020B0502020104020203" pitchFamily="34" charset="0"/>
                <a:cs typeface="B Nazanin" panose="00000400000000000000" pitchFamily="2" charset="-78"/>
              </a:rPr>
              <a:t>ها را به صورت ساده تر و با جزیات کمتر طراحی کرد </a:t>
            </a:r>
          </a:p>
          <a:p>
            <a:pPr algn="r" rtl="1"/>
            <a:r>
              <a:rPr lang="fa-IR" sz="2000" dirty="0" smtClean="0">
                <a:latin typeface="Gill Sans MT" panose="020B0502020104020203" pitchFamily="34" charset="0"/>
                <a:cs typeface="B Nazanin" panose="00000400000000000000" pitchFamily="2" charset="-78"/>
              </a:rPr>
              <a:t>مهم ترین رابطه بین روابط ذکر شده </a:t>
            </a:r>
            <a:r>
              <a:rPr lang="en-US" sz="2000" dirty="0" smtClean="0">
                <a:latin typeface="Gill Sans MT" panose="020B0502020104020203" pitchFamily="34" charset="0"/>
                <a:cs typeface="B Nazanin" panose="00000400000000000000" pitchFamily="2" charset="-78"/>
              </a:rPr>
              <a:t>Inheritance</a:t>
            </a:r>
            <a:r>
              <a:rPr lang="fa-IR" sz="2000" dirty="0" smtClean="0">
                <a:latin typeface="Gill Sans MT" panose="020B0502020104020203" pitchFamily="34" charset="0"/>
                <a:cs typeface="B Nazanin" panose="00000400000000000000" pitchFamily="2" charset="-78"/>
              </a:rPr>
              <a:t> می باشد</a:t>
            </a:r>
          </a:p>
          <a:p>
            <a:pPr algn="r" rtl="1"/>
            <a:endParaRPr lang="fa-IR" sz="2000" dirty="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208064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4BA9992C-3771-01A0-7555-AC94D6B0BB4C}"/>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FFC90A76-F84F-6670-E1F1-3E54791397C1}"/>
              </a:ext>
            </a:extLst>
          </p:cNvPr>
          <p:cNvSpPr txBox="1">
            <a:spLocks/>
          </p:cNvSpPr>
          <p:nvPr/>
        </p:nvSpPr>
        <p:spPr>
          <a:xfrm>
            <a:off x="1046774" y="189300"/>
            <a:ext cx="747543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smtClean="0">
                <a:solidFill>
                  <a:srgbClr val="C39113"/>
                </a:solidFill>
                <a:latin typeface="Gill Sans MT" panose="020B0502020104020203" pitchFamily="34" charset="0"/>
                <a:cs typeface="B Roya" panose="00000400000000000000" pitchFamily="2" charset="-78"/>
              </a:rPr>
              <a:t>مطالعه بیشتر</a:t>
            </a:r>
            <a:endParaRPr lang="en-GB" sz="2800" dirty="0">
              <a:solidFill>
                <a:srgbClr val="C39113"/>
              </a:solidFill>
              <a:latin typeface="Gill Sans MT" panose="020B0502020104020203" pitchFamily="34" charset="0"/>
              <a:cs typeface="B Roya" panose="00000400000000000000" pitchFamily="2" charset="-78"/>
            </a:endParaRPr>
          </a:p>
        </p:txBody>
      </p:sp>
      <p:sp>
        <p:nvSpPr>
          <p:cNvPr id="3" name="TextBox 2">
            <a:extLst>
              <a:ext uri="{FF2B5EF4-FFF2-40B4-BE49-F238E27FC236}">
                <a16:creationId xmlns:a16="http://schemas.microsoft.com/office/drawing/2014/main" id="{684C7560-1AD8-7D64-1260-2C30D0F15375}"/>
              </a:ext>
            </a:extLst>
          </p:cNvPr>
          <p:cNvSpPr txBox="1"/>
          <p:nvPr/>
        </p:nvSpPr>
        <p:spPr>
          <a:xfrm>
            <a:off x="330200" y="950406"/>
            <a:ext cx="8192007" cy="954749"/>
          </a:xfrm>
          <a:prstGeom prst="rect">
            <a:avLst/>
          </a:prstGeom>
          <a:noFill/>
        </p:spPr>
        <p:txBody>
          <a:bodyPr wrap="square" rtlCol="0">
            <a:spAutoFit/>
          </a:bodyPr>
          <a:lstStyle/>
          <a:p>
            <a:pPr algn="r" rtl="1">
              <a:lnSpc>
                <a:spcPts val="3500"/>
              </a:lnSpc>
            </a:pPr>
            <a:r>
              <a:rPr lang="fa-IR" sz="2000" dirty="0" smtClean="0">
                <a:latin typeface="Gill Sans MT" panose="020B0502020104020203" pitchFamily="34" charset="0"/>
                <a:cs typeface="B Nazanin" panose="00000400000000000000" pitchFamily="2" charset="-78"/>
              </a:rPr>
              <a:t>برای مطالعه بیشتر میتوانید به </a:t>
            </a:r>
            <a:r>
              <a:rPr lang="fa-IR" sz="2000" dirty="0" smtClean="0">
                <a:latin typeface="Gill Sans MT" panose="020B0502020104020203" pitchFamily="34" charset="0"/>
                <a:cs typeface="B Nazanin" panose="00000400000000000000" pitchFamily="2" charset="-78"/>
                <a:hlinkClick r:id="rId3"/>
              </a:rPr>
              <a:t>این لینک</a:t>
            </a:r>
            <a:r>
              <a:rPr lang="fa-IR" sz="2000" dirty="0" smtClean="0">
                <a:latin typeface="Gill Sans MT" panose="020B0502020104020203" pitchFamily="34" charset="0"/>
                <a:cs typeface="B Nazanin" panose="00000400000000000000" pitchFamily="2" charset="-78"/>
              </a:rPr>
              <a:t> مراجعه کنید</a:t>
            </a:r>
          </a:p>
          <a:p>
            <a:pPr algn="r" rtl="1">
              <a:lnSpc>
                <a:spcPts val="3500"/>
              </a:lnSpc>
            </a:pPr>
            <a:r>
              <a:rPr lang="fa-IR" sz="2000" dirty="0" smtClean="0">
                <a:latin typeface="Gill Sans MT" panose="020B0502020104020203" pitchFamily="34" charset="0"/>
                <a:cs typeface="B Nazanin" panose="00000400000000000000" pitchFamily="2" charset="-78"/>
              </a:rPr>
              <a:t>همچنین برای طراحی راحت تر </a:t>
            </a:r>
            <a:r>
              <a:rPr lang="en-US" sz="2000" dirty="0" smtClean="0">
                <a:latin typeface="Gill Sans MT" panose="020B0502020104020203" pitchFamily="34" charset="0"/>
                <a:cs typeface="B Nazanin" panose="00000400000000000000" pitchFamily="2" charset="-78"/>
              </a:rPr>
              <a:t>UML </a:t>
            </a:r>
            <a:r>
              <a:rPr lang="fa-IR" sz="2000" dirty="0">
                <a:latin typeface="Gill Sans MT" panose="020B0502020104020203" pitchFamily="34" charset="0"/>
                <a:cs typeface="B Nazanin" panose="00000400000000000000" pitchFamily="2" charset="-78"/>
              </a:rPr>
              <a:t> </a:t>
            </a:r>
            <a:r>
              <a:rPr lang="fa-IR" sz="2000" dirty="0" smtClean="0">
                <a:latin typeface="Gill Sans MT" panose="020B0502020104020203" pitchFamily="34" charset="0"/>
                <a:cs typeface="B Nazanin" panose="00000400000000000000" pitchFamily="2" charset="-78"/>
              </a:rPr>
              <a:t>میتوانید از </a:t>
            </a:r>
            <a:r>
              <a:rPr lang="fa-IR" sz="2000" dirty="0" smtClean="0">
                <a:latin typeface="Gill Sans MT" panose="020B0502020104020203" pitchFamily="34" charset="0"/>
                <a:cs typeface="B Nazanin" panose="00000400000000000000" pitchFamily="2" charset="-78"/>
                <a:hlinkClick r:id="rId4"/>
              </a:rPr>
              <a:t>این لینک</a:t>
            </a:r>
            <a:r>
              <a:rPr lang="fa-IR" sz="2000" dirty="0" smtClean="0">
                <a:latin typeface="Gill Sans MT" panose="020B0502020104020203" pitchFamily="34" charset="0"/>
                <a:cs typeface="B Nazanin" panose="00000400000000000000" pitchFamily="2" charset="-78"/>
              </a:rPr>
              <a:t> کمک بگیرید</a:t>
            </a:r>
            <a:endParaRPr lang="fa-IR" sz="2000" dirty="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3901281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C57E9C98-295C-E674-4509-0663E5DAFA54}"/>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C9F4CB6E-AD2B-DDAA-FAA8-050402D89A69}"/>
              </a:ext>
            </a:extLst>
          </p:cNvPr>
          <p:cNvSpPr txBox="1">
            <a:spLocks/>
          </p:cNvSpPr>
          <p:nvPr/>
        </p:nvSpPr>
        <p:spPr>
          <a:xfrm>
            <a:off x="1046774" y="189300"/>
            <a:ext cx="747543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smtClean="0">
                <a:solidFill>
                  <a:srgbClr val="C39113"/>
                </a:solidFill>
                <a:latin typeface="Gill Sans MT" panose="020B0502020104020203" pitchFamily="34" charset="0"/>
                <a:cs typeface="B Roya" panose="00000400000000000000" pitchFamily="2" charset="-78"/>
              </a:rPr>
              <a:t>تمرین </a:t>
            </a:r>
            <a:r>
              <a:rPr lang="en-US" sz="2800" dirty="0" smtClean="0">
                <a:solidFill>
                  <a:srgbClr val="C39113"/>
                </a:solidFill>
                <a:latin typeface="Gill Sans MT" panose="020B0502020104020203" pitchFamily="34" charset="0"/>
                <a:cs typeface="B Roya" panose="00000400000000000000" pitchFamily="2" charset="-78"/>
              </a:rPr>
              <a:t>UML</a:t>
            </a:r>
            <a:endParaRPr lang="en-GB" sz="2800" dirty="0">
              <a:solidFill>
                <a:srgbClr val="C39113"/>
              </a:solidFill>
              <a:latin typeface="Gill Sans MT" panose="020B0502020104020203" pitchFamily="34" charset="0"/>
              <a:cs typeface="B Roya" panose="00000400000000000000" pitchFamily="2" charset="-78"/>
            </a:endParaRPr>
          </a:p>
        </p:txBody>
      </p:sp>
      <p:sp>
        <p:nvSpPr>
          <p:cNvPr id="3" name="TextBox 2">
            <a:extLst>
              <a:ext uri="{FF2B5EF4-FFF2-40B4-BE49-F238E27FC236}">
                <a16:creationId xmlns:a16="http://schemas.microsoft.com/office/drawing/2014/main" id="{3149AF6F-7B08-57F1-977C-0E60F41705C3}"/>
              </a:ext>
            </a:extLst>
          </p:cNvPr>
          <p:cNvSpPr txBox="1"/>
          <p:nvPr/>
        </p:nvSpPr>
        <p:spPr>
          <a:xfrm>
            <a:off x="330200" y="950406"/>
            <a:ext cx="8192007" cy="3170099"/>
          </a:xfrm>
          <a:prstGeom prst="rect">
            <a:avLst/>
          </a:prstGeom>
          <a:noFill/>
        </p:spPr>
        <p:txBody>
          <a:bodyPr wrap="square" rtlCol="0">
            <a:spAutoFit/>
          </a:bodyPr>
          <a:lstStyle/>
          <a:p>
            <a:pPr algn="r" rtl="1"/>
            <a:r>
              <a:rPr lang="fa-IR" sz="2000" dirty="0">
                <a:cs typeface="B Nazanin" panose="00000400000000000000" pitchFamily="2" charset="-78"/>
              </a:rPr>
              <a:t>در این قسمت سعی داریم نمونه ساد های از </a:t>
            </a:r>
            <a:r>
              <a:rPr lang="fa-IR" sz="2000" dirty="0" smtClean="0">
                <a:cs typeface="B Nazanin" panose="00000400000000000000" pitchFamily="2" charset="-78"/>
              </a:rPr>
              <a:t>یک </a:t>
            </a:r>
            <a:r>
              <a:rPr lang="fa-IR" sz="2000" dirty="0">
                <a:cs typeface="B Nazanin" panose="00000400000000000000" pitchFamily="2" charset="-78"/>
              </a:rPr>
              <a:t>اپلیکیشن </a:t>
            </a:r>
            <a:r>
              <a:rPr lang="fa-IR" sz="2000" smtClean="0">
                <a:cs typeface="B Nazanin" panose="00000400000000000000" pitchFamily="2" charset="-78"/>
              </a:rPr>
              <a:t>تاکسی اینترنتی </a:t>
            </a:r>
            <a:r>
              <a:rPr lang="fa-IR" sz="2000" dirty="0">
                <a:cs typeface="B Nazanin" panose="00000400000000000000" pitchFamily="2" charset="-78"/>
              </a:rPr>
              <a:t>طراحی کنیم. در این برنامه سه </a:t>
            </a:r>
            <a:r>
              <a:rPr lang="fa-IR" sz="2000" dirty="0" smtClean="0">
                <a:cs typeface="B Nazanin" panose="00000400000000000000" pitchFamily="2" charset="-78"/>
              </a:rPr>
              <a:t>نوع</a:t>
            </a:r>
            <a:r>
              <a:rPr lang="en-US" sz="2000" dirty="0" smtClean="0">
                <a:cs typeface="B Nazanin" panose="00000400000000000000" pitchFamily="2" charset="-78"/>
              </a:rPr>
              <a:t> </a:t>
            </a:r>
            <a:r>
              <a:rPr lang="fa-IR" sz="2000" dirty="0" smtClean="0">
                <a:cs typeface="B Nazanin" panose="00000400000000000000" pitchFamily="2" charset="-78"/>
              </a:rPr>
              <a:t>کاربر </a:t>
            </a:r>
            <a:r>
              <a:rPr lang="fa-IR" sz="2000" dirty="0">
                <a:cs typeface="B Nazanin" panose="00000400000000000000" pitchFamily="2" charset="-78"/>
              </a:rPr>
              <a:t>وجود دارد </a:t>
            </a:r>
            <a:r>
              <a:rPr lang="fa-IR" sz="2000" dirty="0" smtClean="0">
                <a:cs typeface="B Nazanin" panose="00000400000000000000" pitchFamily="2" charset="-78"/>
              </a:rPr>
              <a:t>:</a:t>
            </a:r>
            <a:endParaRPr lang="en-US" sz="2000" dirty="0" smtClean="0">
              <a:cs typeface="B Nazanin" panose="00000400000000000000" pitchFamily="2" charset="-78"/>
            </a:endParaRPr>
          </a:p>
          <a:p>
            <a:pPr algn="r" rtl="1"/>
            <a:r>
              <a:rPr lang="fa-IR" sz="2000" dirty="0">
                <a:cs typeface="B Nazanin" panose="00000400000000000000" pitchFamily="2" charset="-78"/>
              </a:rPr>
              <a:t>• </a:t>
            </a:r>
            <a:r>
              <a:rPr lang="fa-IR" sz="2000" dirty="0" smtClean="0">
                <a:cs typeface="B Nazanin" panose="00000400000000000000" pitchFamily="2" charset="-78"/>
              </a:rPr>
              <a:t>مسافر</a:t>
            </a:r>
            <a:r>
              <a:rPr lang="fa-IR" sz="2000" dirty="0">
                <a:cs typeface="B Nazanin" panose="00000400000000000000" pitchFamily="2" charset="-78"/>
              </a:rPr>
              <a:t>: دارا ی نام، شماره تماس، </a:t>
            </a:r>
            <a:r>
              <a:rPr lang="fa-IR" sz="2000" dirty="0" smtClean="0">
                <a:cs typeface="B Nazanin" panose="00000400000000000000" pitchFamily="2" charset="-78"/>
              </a:rPr>
              <a:t>موقعیت </a:t>
            </a:r>
            <a:r>
              <a:rPr lang="fa-IR" sz="2000" dirty="0">
                <a:cs typeface="B Nazanin" panose="00000400000000000000" pitchFamily="2" charset="-78"/>
              </a:rPr>
              <a:t>مکانی ، </a:t>
            </a:r>
            <a:r>
              <a:rPr lang="fa-IR" sz="2000" dirty="0" smtClean="0">
                <a:cs typeface="B Nazanin" panose="00000400000000000000" pitchFamily="2" charset="-78"/>
              </a:rPr>
              <a:t>مانده</a:t>
            </a:r>
            <a:r>
              <a:rPr lang="en-US" sz="2000" dirty="0" smtClean="0">
                <a:cs typeface="B Nazanin" panose="00000400000000000000" pitchFamily="2" charset="-78"/>
              </a:rPr>
              <a:t> </a:t>
            </a:r>
            <a:r>
              <a:rPr lang="fa-IR" sz="2000" dirty="0" smtClean="0">
                <a:cs typeface="B Nazanin" panose="00000400000000000000" pitchFamily="2" charset="-78"/>
              </a:rPr>
              <a:t>ی </a:t>
            </a:r>
            <a:r>
              <a:rPr lang="fa-IR" sz="2000" dirty="0">
                <a:cs typeface="B Nazanin" panose="00000400000000000000" pitchFamily="2" charset="-78"/>
              </a:rPr>
              <a:t>اعتبار و شماره حساب است.</a:t>
            </a:r>
          </a:p>
          <a:p>
            <a:pPr algn="r" rtl="1"/>
            <a:r>
              <a:rPr lang="fa-IR" sz="2000" dirty="0">
                <a:cs typeface="B Nazanin" panose="00000400000000000000" pitchFamily="2" charset="-78"/>
              </a:rPr>
              <a:t>• راننده: علاوه بر داشتن مشخصات مسافر، کد </a:t>
            </a:r>
            <a:r>
              <a:rPr lang="fa-IR" sz="2000" dirty="0" smtClean="0">
                <a:cs typeface="B Nazanin" panose="00000400000000000000" pitchFamily="2" charset="-78"/>
              </a:rPr>
              <a:t>ملی </a:t>
            </a:r>
            <a:r>
              <a:rPr lang="fa-IR" sz="2000" dirty="0">
                <a:cs typeface="B Nazanin" panose="00000400000000000000" pitchFamily="2" charset="-78"/>
              </a:rPr>
              <a:t>و لیستی از سفرهایی که انجام داده است را نیز دارد </a:t>
            </a:r>
          </a:p>
          <a:p>
            <a:pPr algn="r" rtl="1"/>
            <a:r>
              <a:rPr lang="fa-IR" sz="2000" dirty="0">
                <a:cs typeface="B Nazanin" panose="00000400000000000000" pitchFamily="2" charset="-78"/>
              </a:rPr>
              <a:t>• </a:t>
            </a:r>
            <a:r>
              <a:rPr lang="fa-IR" sz="2000" dirty="0" smtClean="0">
                <a:cs typeface="B Nazanin" panose="00000400000000000000" pitchFamily="2" charset="-78"/>
              </a:rPr>
              <a:t>مدیر</a:t>
            </a:r>
            <a:r>
              <a:rPr lang="fa-IR" sz="2000" dirty="0">
                <a:cs typeface="B Nazanin" panose="00000400000000000000" pitchFamily="2" charset="-78"/>
              </a:rPr>
              <a:t>: دارا ی نام، شماره تماس، </a:t>
            </a:r>
            <a:r>
              <a:rPr lang="fa-IR" sz="2000" dirty="0" smtClean="0">
                <a:cs typeface="B Nazanin" panose="00000400000000000000" pitchFamily="2" charset="-78"/>
              </a:rPr>
              <a:t>مانده</a:t>
            </a:r>
            <a:r>
              <a:rPr lang="en-US" sz="2000" dirty="0" smtClean="0">
                <a:cs typeface="B Nazanin" panose="00000400000000000000" pitchFamily="2" charset="-78"/>
              </a:rPr>
              <a:t> </a:t>
            </a:r>
            <a:r>
              <a:rPr lang="fa-IR" sz="2000" dirty="0" smtClean="0">
                <a:cs typeface="B Nazanin" panose="00000400000000000000" pitchFamily="2" charset="-78"/>
              </a:rPr>
              <a:t>ی </a:t>
            </a:r>
            <a:r>
              <a:rPr lang="fa-IR" sz="2000" dirty="0">
                <a:cs typeface="B Nazanin" panose="00000400000000000000" pitchFamily="2" charset="-78"/>
              </a:rPr>
              <a:t>اعتبار، شماره حساب </a:t>
            </a:r>
            <a:r>
              <a:rPr lang="fa-IR" sz="2000" dirty="0" smtClean="0">
                <a:cs typeface="B Nazanin" panose="00000400000000000000" pitchFamily="2" charset="-78"/>
              </a:rPr>
              <a:t>است و به لیست </a:t>
            </a:r>
            <a:r>
              <a:rPr lang="fa-IR" sz="2000" dirty="0">
                <a:cs typeface="B Nazanin" panose="00000400000000000000" pitchFamily="2" charset="-78"/>
              </a:rPr>
              <a:t>تمام مسافران </a:t>
            </a:r>
            <a:r>
              <a:rPr lang="fa-IR" sz="2000" dirty="0" smtClean="0">
                <a:cs typeface="B Nazanin" panose="00000400000000000000" pitchFamily="2" charset="-78"/>
              </a:rPr>
              <a:t>و</a:t>
            </a:r>
            <a:r>
              <a:rPr lang="en-US" sz="2000" dirty="0" smtClean="0">
                <a:cs typeface="B Nazanin" panose="00000400000000000000" pitchFamily="2" charset="-78"/>
              </a:rPr>
              <a:t> </a:t>
            </a:r>
            <a:r>
              <a:rPr lang="fa-IR" sz="2000" dirty="0" smtClean="0">
                <a:cs typeface="B Nazanin" panose="00000400000000000000" pitchFamily="2" charset="-78"/>
              </a:rPr>
              <a:t>رانندگان دسترسی دارد</a:t>
            </a:r>
            <a:endParaRPr lang="en-US" sz="2000" dirty="0" smtClean="0">
              <a:cs typeface="B Nazanin" panose="00000400000000000000" pitchFamily="2" charset="-78"/>
            </a:endParaRPr>
          </a:p>
          <a:p>
            <a:pPr algn="r" rtl="1"/>
            <a:r>
              <a:rPr lang="fa-IR" sz="2000" dirty="0">
                <a:cs typeface="B Nazanin" panose="00000400000000000000" pitchFamily="2" charset="-78"/>
              </a:rPr>
              <a:t>در این برنامه هر مسافر </a:t>
            </a:r>
            <a:r>
              <a:rPr lang="fa-IR" sz="2000" dirty="0" smtClean="0">
                <a:cs typeface="B Nazanin" panose="00000400000000000000" pitchFamily="2" charset="-78"/>
              </a:rPr>
              <a:t>میتواند </a:t>
            </a:r>
            <a:r>
              <a:rPr lang="fa-IR" sz="2000" dirty="0">
                <a:cs typeface="B Nazanin" panose="00000400000000000000" pitchFamily="2" charset="-78"/>
              </a:rPr>
              <a:t>با انتخاب </a:t>
            </a:r>
            <a:r>
              <a:rPr lang="fa-IR" sz="2000" dirty="0" smtClean="0">
                <a:cs typeface="B Nazanin" panose="00000400000000000000" pitchFamily="2" charset="-78"/>
              </a:rPr>
              <a:t>مبدأ </a:t>
            </a:r>
            <a:r>
              <a:rPr lang="fa-IR" sz="2000" dirty="0">
                <a:cs typeface="B Nazanin" panose="00000400000000000000" pitchFamily="2" charset="-78"/>
              </a:rPr>
              <a:t>و </a:t>
            </a:r>
            <a:r>
              <a:rPr lang="fa-IR" sz="2000" dirty="0" smtClean="0">
                <a:cs typeface="B Nazanin" panose="00000400000000000000" pitchFamily="2" charset="-78"/>
              </a:rPr>
              <a:t>مقصد </a:t>
            </a:r>
            <a:r>
              <a:rPr lang="fa-IR" sz="2000" dirty="0">
                <a:cs typeface="B Nazanin" panose="00000400000000000000" pitchFamily="2" charset="-78"/>
              </a:rPr>
              <a:t>سفر خود و انتخاب نوع </a:t>
            </a:r>
            <a:r>
              <a:rPr lang="fa-IR" sz="2000" dirty="0" smtClean="0">
                <a:cs typeface="B Nazanin" panose="00000400000000000000" pitchFamily="2" charset="-78"/>
              </a:rPr>
              <a:t>تاکسی </a:t>
            </a:r>
            <a:r>
              <a:rPr lang="en-US" sz="2000" dirty="0" smtClean="0">
                <a:cs typeface="B Nazanin" panose="00000400000000000000" pitchFamily="2" charset="-78"/>
              </a:rPr>
              <a:t>)</a:t>
            </a:r>
            <a:r>
              <a:rPr lang="fa-IR" sz="2000" dirty="0" smtClean="0">
                <a:cs typeface="B Nazanin" panose="00000400000000000000" pitchFamily="2" charset="-78"/>
              </a:rPr>
              <a:t>راننده</a:t>
            </a:r>
            <a:r>
              <a:rPr lang="en-US" sz="2000" dirty="0" smtClean="0">
                <a:cs typeface="B Nazanin" panose="00000400000000000000" pitchFamily="2" charset="-78"/>
              </a:rPr>
              <a:t> </a:t>
            </a:r>
            <a:r>
              <a:rPr lang="fa-IR" sz="2000" dirty="0" smtClean="0">
                <a:cs typeface="B Nazanin" panose="00000400000000000000" pitchFamily="2" charset="-78"/>
              </a:rPr>
              <a:t>ی </a:t>
            </a:r>
            <a:r>
              <a:rPr lang="fa-IR" sz="2000" dirty="0">
                <a:cs typeface="B Nazanin" panose="00000400000000000000" pitchFamily="2" charset="-78"/>
              </a:rPr>
              <a:t>دلخواه یا </a:t>
            </a:r>
            <a:r>
              <a:rPr lang="fa-IR" sz="2000" dirty="0" smtClean="0">
                <a:cs typeface="B Nazanin" panose="00000400000000000000" pitchFamily="2" charset="-78"/>
              </a:rPr>
              <a:t>خانم</a:t>
            </a:r>
            <a:r>
              <a:rPr lang="en-US" sz="2000" dirty="0" smtClean="0">
                <a:cs typeface="B Nazanin" panose="00000400000000000000" pitchFamily="2" charset="-78"/>
              </a:rPr>
              <a:t> </a:t>
            </a:r>
            <a:r>
              <a:rPr lang="fa-IR" sz="2000" dirty="0" smtClean="0">
                <a:cs typeface="B Nazanin" panose="00000400000000000000" pitchFamily="2" charset="-78"/>
              </a:rPr>
              <a:t>و </a:t>
            </a:r>
            <a:r>
              <a:rPr lang="fa-IR" sz="2000" dirty="0">
                <a:cs typeface="B Nazanin" panose="00000400000000000000" pitchFamily="2" charset="-78"/>
              </a:rPr>
              <a:t>تاکسی اقتصادی یا </a:t>
            </a:r>
            <a:r>
              <a:rPr lang="fa-IR" sz="2000" dirty="0" smtClean="0">
                <a:cs typeface="B Nazanin" panose="00000400000000000000" pitchFamily="2" charset="-78"/>
              </a:rPr>
              <a:t>تشریفاتی</a:t>
            </a:r>
            <a:r>
              <a:rPr lang="en-US" sz="2000" dirty="0" smtClean="0">
                <a:cs typeface="B Nazanin" panose="00000400000000000000" pitchFamily="2" charset="-78"/>
              </a:rPr>
              <a:t>(</a:t>
            </a:r>
            <a:r>
              <a:rPr lang="fa-IR" sz="2000" dirty="0" smtClean="0">
                <a:cs typeface="B Nazanin" panose="00000400000000000000" pitchFamily="2" charset="-78"/>
              </a:rPr>
              <a:t> </a:t>
            </a:r>
            <a:r>
              <a:rPr lang="fa-IR" sz="2000" dirty="0">
                <a:cs typeface="B Nazanin" panose="00000400000000000000" pitchFamily="2" charset="-78"/>
              </a:rPr>
              <a:t>درخواست سفر کند. درخواستها توسط </a:t>
            </a:r>
            <a:r>
              <a:rPr lang="fa-IR" sz="2000" dirty="0" smtClean="0">
                <a:cs typeface="B Nazanin" panose="00000400000000000000" pitchFamily="2" charset="-78"/>
              </a:rPr>
              <a:t>مدیر </a:t>
            </a:r>
            <a:r>
              <a:rPr lang="fa-IR" sz="2000" dirty="0">
                <a:cs typeface="B Nazanin" panose="00000400000000000000" pitchFamily="2" charset="-78"/>
              </a:rPr>
              <a:t>برر سی و </a:t>
            </a:r>
            <a:r>
              <a:rPr lang="fa-IR" sz="2000" dirty="0" smtClean="0">
                <a:cs typeface="B Nazanin" panose="00000400000000000000" pitchFamily="2" charset="-78"/>
              </a:rPr>
              <a:t>سازماندهی میشوند</a:t>
            </a:r>
            <a:r>
              <a:rPr lang="en-US" sz="2000" dirty="0">
                <a:cs typeface="B Nazanin" panose="00000400000000000000" pitchFamily="2" charset="-78"/>
              </a:rPr>
              <a:t> </a:t>
            </a:r>
            <a:r>
              <a:rPr lang="fa-IR" sz="2000" dirty="0" smtClean="0">
                <a:cs typeface="B Nazanin" panose="00000400000000000000" pitchFamily="2" charset="-78"/>
              </a:rPr>
              <a:t>همچنین </a:t>
            </a:r>
            <a:r>
              <a:rPr lang="fa-IR" sz="2000" dirty="0">
                <a:cs typeface="B Nazanin" panose="00000400000000000000" pitchFamily="2" charset="-78"/>
              </a:rPr>
              <a:t>هر مسافر </a:t>
            </a:r>
            <a:r>
              <a:rPr lang="fa-IR" sz="2000" dirty="0" smtClean="0">
                <a:cs typeface="B Nazanin" panose="00000400000000000000" pitchFamily="2" charset="-78"/>
              </a:rPr>
              <a:t>میتواند </a:t>
            </a:r>
            <a:r>
              <a:rPr lang="fa-IR" sz="2000" dirty="0">
                <a:cs typeface="B Nazanin" panose="00000400000000000000" pitchFamily="2" charset="-78"/>
              </a:rPr>
              <a:t>اعتبار حساب خود را افزایش </a:t>
            </a:r>
            <a:r>
              <a:rPr lang="fa-IR" sz="2000" dirty="0" smtClean="0">
                <a:cs typeface="B Nazanin" panose="00000400000000000000" pitchFamily="2" charset="-78"/>
              </a:rPr>
              <a:t>دهد</a:t>
            </a:r>
            <a:endParaRPr lang="en-US" sz="2000" dirty="0" smtClean="0">
              <a:cs typeface="B Nazanin" panose="00000400000000000000" pitchFamily="2" charset="-78"/>
            </a:endParaRPr>
          </a:p>
          <a:p>
            <a:pPr algn="r" rtl="1"/>
            <a:endParaRPr lang="en-GB" sz="2000" dirty="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213019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64B537BC-3829-640B-D331-B50B1EA8E956}"/>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FC8FC294-909F-2C07-BFE0-AE820BB65649}"/>
              </a:ext>
            </a:extLst>
          </p:cNvPr>
          <p:cNvSpPr txBox="1">
            <a:spLocks/>
          </p:cNvSpPr>
          <p:nvPr/>
        </p:nvSpPr>
        <p:spPr>
          <a:xfrm>
            <a:off x="1046774" y="189300"/>
            <a:ext cx="747543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smtClean="0">
                <a:solidFill>
                  <a:srgbClr val="C39113"/>
                </a:solidFill>
                <a:latin typeface="Gill Sans MT" panose="020B0502020104020203" pitchFamily="34" charset="0"/>
                <a:cs typeface="B Roya" panose="00000400000000000000" pitchFamily="2" charset="-78"/>
              </a:rPr>
              <a:t>تمرین</a:t>
            </a:r>
            <a:r>
              <a:rPr lang="en-US" sz="2800" dirty="0" smtClean="0">
                <a:solidFill>
                  <a:srgbClr val="C39113"/>
                </a:solidFill>
                <a:latin typeface="Gill Sans MT" panose="020B0502020104020203" pitchFamily="34" charset="0"/>
                <a:cs typeface="B Roya" panose="00000400000000000000" pitchFamily="2" charset="-78"/>
              </a:rPr>
              <a:t> UML</a:t>
            </a:r>
            <a:endParaRPr lang="en-GB" sz="2800" dirty="0">
              <a:solidFill>
                <a:srgbClr val="C39113"/>
              </a:solidFill>
              <a:latin typeface="Gill Sans MT" panose="020B0502020104020203" pitchFamily="34" charset="0"/>
            </a:endParaRPr>
          </a:p>
        </p:txBody>
      </p:sp>
      <p:sp>
        <p:nvSpPr>
          <p:cNvPr id="3" name="TextBox 2">
            <a:extLst>
              <a:ext uri="{FF2B5EF4-FFF2-40B4-BE49-F238E27FC236}">
                <a16:creationId xmlns:a16="http://schemas.microsoft.com/office/drawing/2014/main" id="{BF650A5E-5962-A92D-6ED6-A8CF3E522646}"/>
              </a:ext>
            </a:extLst>
          </p:cNvPr>
          <p:cNvSpPr txBox="1"/>
          <p:nvPr/>
        </p:nvSpPr>
        <p:spPr>
          <a:xfrm>
            <a:off x="330200" y="820806"/>
            <a:ext cx="8192007" cy="1938992"/>
          </a:xfrm>
          <a:prstGeom prst="rect">
            <a:avLst/>
          </a:prstGeom>
          <a:noFill/>
        </p:spPr>
        <p:txBody>
          <a:bodyPr wrap="square" rtlCol="0">
            <a:spAutoFit/>
          </a:bodyPr>
          <a:lstStyle/>
          <a:p>
            <a:pPr algn="r" rtl="1"/>
            <a:r>
              <a:rPr lang="fa-IR" sz="2000" dirty="0">
                <a:cs typeface="B Nazanin" panose="00000400000000000000" pitchFamily="2" charset="-78"/>
              </a:rPr>
              <a:t>مدیر پس از بررسی </a:t>
            </a:r>
            <a:r>
              <a:rPr lang="fa-IR" sz="2000" dirty="0" smtClean="0">
                <a:cs typeface="B Nazanin" panose="00000400000000000000" pitchFamily="2" charset="-78"/>
              </a:rPr>
              <a:t>راننده</a:t>
            </a:r>
            <a:r>
              <a:rPr lang="en-US" sz="2000" dirty="0" smtClean="0">
                <a:cs typeface="B Nazanin" panose="00000400000000000000" pitchFamily="2" charset="-78"/>
              </a:rPr>
              <a:t> </a:t>
            </a:r>
            <a:r>
              <a:rPr lang="fa-IR" sz="2000" dirty="0" smtClean="0">
                <a:cs typeface="B Nazanin" panose="00000400000000000000" pitchFamily="2" charset="-78"/>
              </a:rPr>
              <a:t>های </a:t>
            </a:r>
            <a:r>
              <a:rPr lang="fa-IR" sz="2000" dirty="0">
                <a:cs typeface="B Nazanin" panose="00000400000000000000" pitchFamily="2" charset="-78"/>
              </a:rPr>
              <a:t>دارای </a:t>
            </a:r>
            <a:r>
              <a:rPr lang="fa-IR" sz="2000" dirty="0" smtClean="0">
                <a:cs typeface="B Nazanin" panose="00000400000000000000" pitchFamily="2" charset="-78"/>
              </a:rPr>
              <a:t>شرایط</a:t>
            </a:r>
            <a:r>
              <a:rPr lang="fa-IR" sz="2000" dirty="0">
                <a:cs typeface="B Nazanin" panose="00000400000000000000" pitchFamily="2" charset="-78"/>
              </a:rPr>
              <a:t>، سفر را به </a:t>
            </a:r>
            <a:r>
              <a:rPr lang="fa-IR" sz="2000" dirty="0" smtClean="0">
                <a:cs typeface="B Nazanin" panose="00000400000000000000" pitchFamily="2" charset="-78"/>
              </a:rPr>
              <a:t>نزدیک</a:t>
            </a:r>
            <a:r>
              <a:rPr lang="en-US" sz="2000" dirty="0" smtClean="0">
                <a:cs typeface="B Nazanin" panose="00000400000000000000" pitchFamily="2" charset="-78"/>
              </a:rPr>
              <a:t> </a:t>
            </a:r>
            <a:r>
              <a:rPr lang="fa-IR" sz="2000" dirty="0" smtClean="0">
                <a:cs typeface="B Nazanin" panose="00000400000000000000" pitchFamily="2" charset="-78"/>
              </a:rPr>
              <a:t>ترین </a:t>
            </a:r>
            <a:r>
              <a:rPr lang="fa-IR" sz="2000" dirty="0">
                <a:cs typeface="B Nazanin" panose="00000400000000000000" pitchFamily="2" charset="-78"/>
              </a:rPr>
              <a:t>راننده </a:t>
            </a:r>
            <a:r>
              <a:rPr lang="fa-IR" sz="2000" dirty="0" smtClean="0">
                <a:cs typeface="B Nazanin" panose="00000400000000000000" pitchFamily="2" charset="-78"/>
              </a:rPr>
              <a:t>میدهد</a:t>
            </a:r>
            <a:r>
              <a:rPr lang="fa-IR" sz="2000" dirty="0">
                <a:cs typeface="B Nazanin" panose="00000400000000000000" pitchFamily="2" charset="-78"/>
              </a:rPr>
              <a:t>. همچنین راننده </a:t>
            </a:r>
            <a:r>
              <a:rPr lang="fa-IR" sz="2000" dirty="0" smtClean="0">
                <a:cs typeface="B Nazanin" panose="00000400000000000000" pitchFamily="2" charset="-78"/>
              </a:rPr>
              <a:t>و مسافر شماره</a:t>
            </a:r>
            <a:r>
              <a:rPr lang="en-US" sz="2000" dirty="0" smtClean="0">
                <a:cs typeface="B Nazanin" panose="00000400000000000000" pitchFamily="2" charset="-78"/>
              </a:rPr>
              <a:t> </a:t>
            </a:r>
            <a:r>
              <a:rPr lang="fa-IR" sz="2000" dirty="0" smtClean="0">
                <a:cs typeface="B Nazanin" panose="00000400000000000000" pitchFamily="2" charset="-78"/>
              </a:rPr>
              <a:t>تما </a:t>
            </a:r>
            <a:r>
              <a:rPr lang="fa-IR" sz="2000" dirty="0">
                <a:cs typeface="B Nazanin" panose="00000400000000000000" pitchFamily="2" charset="-78"/>
              </a:rPr>
              <a:t>س یکدیگر را برا ی </a:t>
            </a:r>
            <a:r>
              <a:rPr lang="fa-IR" sz="2000" dirty="0" smtClean="0">
                <a:cs typeface="B Nazanin" panose="00000400000000000000" pitchFamily="2" charset="-78"/>
              </a:rPr>
              <a:t>هماهنگی </a:t>
            </a:r>
            <a:r>
              <a:rPr lang="fa-IR" sz="2000" dirty="0">
                <a:cs typeface="B Nazanin" panose="00000400000000000000" pitchFamily="2" charset="-78"/>
              </a:rPr>
              <a:t>از </a:t>
            </a:r>
            <a:r>
              <a:rPr lang="fa-IR" sz="2000" dirty="0" smtClean="0">
                <a:cs typeface="B Nazanin" panose="00000400000000000000" pitchFamily="2" charset="-78"/>
              </a:rPr>
              <a:t>مدیر دریافت میکنند</a:t>
            </a:r>
            <a:endParaRPr lang="en-US" sz="2000" dirty="0" smtClean="0">
              <a:cs typeface="B Nazanin" panose="00000400000000000000" pitchFamily="2" charset="-78"/>
            </a:endParaRPr>
          </a:p>
          <a:p>
            <a:pPr algn="r" rtl="1"/>
            <a:r>
              <a:rPr lang="fa-IR" sz="2000" dirty="0">
                <a:cs typeface="B Nazanin" panose="00000400000000000000" pitchFamily="2" charset="-78"/>
              </a:rPr>
              <a:t>در پایان مسیر، مدیر مبلغ سفر را محاسبه و سپس از اعتبار حساب مسافر کم و به اعتبار حساب راننده </a:t>
            </a:r>
            <a:r>
              <a:rPr lang="fa-IR" sz="2000" dirty="0" smtClean="0">
                <a:cs typeface="B Nazanin" panose="00000400000000000000" pitchFamily="2" charset="-78"/>
              </a:rPr>
              <a:t>اضافه</a:t>
            </a:r>
            <a:r>
              <a:rPr lang="en-US" sz="2000" dirty="0" smtClean="0">
                <a:cs typeface="B Nazanin" panose="00000400000000000000" pitchFamily="2" charset="-78"/>
              </a:rPr>
              <a:t> </a:t>
            </a:r>
            <a:r>
              <a:rPr lang="fa-IR" sz="2000" dirty="0" smtClean="0">
                <a:cs typeface="B Nazanin" panose="00000400000000000000" pitchFamily="2" charset="-78"/>
              </a:rPr>
              <a:t>میکند</a:t>
            </a:r>
            <a:r>
              <a:rPr lang="fa-IR" sz="2000" dirty="0">
                <a:cs typeface="B Nazanin" panose="00000400000000000000" pitchFamily="2" charset="-78"/>
              </a:rPr>
              <a:t>. همچنین اطلاعات </a:t>
            </a:r>
            <a:r>
              <a:rPr lang="fa-IR" sz="2000" dirty="0" smtClean="0">
                <a:cs typeface="B Nazanin" panose="00000400000000000000" pitchFamily="2" charset="-78"/>
              </a:rPr>
              <a:t>سفر</a:t>
            </a:r>
            <a:r>
              <a:rPr lang="en-US" sz="2000" dirty="0" smtClean="0">
                <a:cs typeface="B Nazanin" panose="00000400000000000000" pitchFamily="2" charset="-78"/>
              </a:rPr>
              <a:t> </a:t>
            </a:r>
            <a:r>
              <a:rPr lang="en-US" sz="2000" dirty="0">
                <a:cs typeface="B Nazanin" panose="00000400000000000000" pitchFamily="2" charset="-78"/>
              </a:rPr>
              <a:t>)</a:t>
            </a:r>
            <a:r>
              <a:rPr lang="fa-IR" sz="2000" dirty="0" smtClean="0">
                <a:cs typeface="B Nazanin" panose="00000400000000000000" pitchFamily="2" charset="-78"/>
              </a:rPr>
              <a:t>شامل </a:t>
            </a:r>
            <a:r>
              <a:rPr lang="fa-IR" sz="2000" dirty="0">
                <a:cs typeface="B Nazanin" panose="00000400000000000000" pitchFamily="2" charset="-78"/>
              </a:rPr>
              <a:t>اطلاعات راننده و مسافر و </a:t>
            </a:r>
            <a:r>
              <a:rPr lang="fa-IR" sz="2000" dirty="0" smtClean="0">
                <a:cs typeface="B Nazanin" panose="00000400000000000000" pitchFamily="2" charset="-78"/>
              </a:rPr>
              <a:t>مبدأ </a:t>
            </a:r>
            <a:r>
              <a:rPr lang="fa-IR" sz="2000" dirty="0">
                <a:cs typeface="B Nazanin" panose="00000400000000000000" pitchFamily="2" charset="-78"/>
              </a:rPr>
              <a:t>و مقصد و </a:t>
            </a:r>
            <a:r>
              <a:rPr lang="fa-IR" sz="2000" dirty="0" smtClean="0">
                <a:cs typeface="B Nazanin" panose="00000400000000000000" pitchFamily="2" charset="-78"/>
              </a:rPr>
              <a:t>هزینه</a:t>
            </a:r>
            <a:r>
              <a:rPr lang="en-US" sz="2000" dirty="0" smtClean="0">
                <a:cs typeface="B Nazanin" panose="00000400000000000000" pitchFamily="2" charset="-78"/>
              </a:rPr>
              <a:t>(</a:t>
            </a:r>
            <a:r>
              <a:rPr lang="fa-IR" sz="2000" dirty="0" smtClean="0">
                <a:cs typeface="B Nazanin" panose="00000400000000000000" pitchFamily="2" charset="-78"/>
              </a:rPr>
              <a:t> </a:t>
            </a:r>
            <a:r>
              <a:rPr lang="fa-IR" sz="2000" dirty="0">
                <a:cs typeface="B Nazanin" panose="00000400000000000000" pitchFamily="2" charset="-78"/>
              </a:rPr>
              <a:t>به لیست </a:t>
            </a:r>
            <a:r>
              <a:rPr lang="fa-IR" sz="2000" dirty="0" smtClean="0">
                <a:cs typeface="B Nazanin" panose="00000400000000000000" pitchFamily="2" charset="-78"/>
              </a:rPr>
              <a:t>سفرهای راننده</a:t>
            </a:r>
            <a:r>
              <a:rPr lang="en-US" sz="2000" dirty="0" smtClean="0">
                <a:cs typeface="B Nazanin" panose="00000400000000000000" pitchFamily="2" charset="-78"/>
              </a:rPr>
              <a:t> </a:t>
            </a:r>
            <a:r>
              <a:rPr lang="fa-IR" sz="2000" dirty="0" smtClean="0">
                <a:cs typeface="B Nazanin" panose="00000400000000000000" pitchFamily="2" charset="-78"/>
              </a:rPr>
              <a:t>اضافه میشود</a:t>
            </a:r>
            <a:endParaRPr lang="en-US" sz="2000" dirty="0" smtClean="0">
              <a:cs typeface="B Nazanin" panose="00000400000000000000" pitchFamily="2" charset="-78"/>
            </a:endParaRPr>
          </a:p>
          <a:p>
            <a:pPr algn="r" rtl="1"/>
            <a:r>
              <a:rPr lang="fa-IR" sz="2000" dirty="0" smtClean="0">
                <a:cs typeface="B Nazanin" panose="00000400000000000000" pitchFamily="2" charset="-78"/>
              </a:rPr>
              <a:t>مدیر </a:t>
            </a:r>
            <a:r>
              <a:rPr lang="fa-IR" sz="2000" dirty="0">
                <a:cs typeface="B Nazanin" panose="00000400000000000000" pitchFamily="2" charset="-78"/>
              </a:rPr>
              <a:t>در پایان هر ماه، </a:t>
            </a:r>
            <a:r>
              <a:rPr lang="fa-IR" sz="2000" dirty="0" smtClean="0">
                <a:cs typeface="B Nazanin" panose="00000400000000000000" pitchFamily="2" charset="-78"/>
              </a:rPr>
              <a:t>بخشی </a:t>
            </a:r>
            <a:r>
              <a:rPr lang="fa-IR" sz="2000" dirty="0">
                <a:cs typeface="B Nazanin" panose="00000400000000000000" pitchFamily="2" charset="-78"/>
              </a:rPr>
              <a:t>از درآمد راننده را از اعتبار حساب او کسر و به حساب خود </a:t>
            </a:r>
            <a:r>
              <a:rPr lang="fa-IR" sz="2000" dirty="0" smtClean="0">
                <a:cs typeface="B Nazanin" panose="00000400000000000000" pitchFamily="2" charset="-78"/>
              </a:rPr>
              <a:t>میافزاید</a:t>
            </a:r>
            <a:r>
              <a:rPr lang="fa-IR" sz="2000" dirty="0">
                <a:cs typeface="B Nazanin" panose="00000400000000000000" pitchFamily="2" charset="-78"/>
              </a:rPr>
              <a:t>.</a:t>
            </a:r>
            <a:endParaRPr lang="fa-IR" sz="2000" b="0" i="0" dirty="0">
              <a:solidFill>
                <a:srgbClr val="000000"/>
              </a:solidFill>
              <a:effectLst/>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276494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6"/>
          <p:cNvSpPr txBox="1">
            <a:spLocks noGrp="1"/>
          </p:cNvSpPr>
          <p:nvPr>
            <p:ph type="title"/>
          </p:nvPr>
        </p:nvSpPr>
        <p:spPr>
          <a:xfrm>
            <a:off x="1172800" y="158677"/>
            <a:ext cx="6345600" cy="572698"/>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a:solidFill>
                  <a:srgbClr val="C39113"/>
                </a:solidFill>
                <a:cs typeface="B Roya" panose="00000400000000000000" pitchFamily="2" charset="-78"/>
              </a:rPr>
              <a:t>مقدمه</a:t>
            </a:r>
            <a:endParaRPr dirty="0">
              <a:solidFill>
                <a:srgbClr val="C39113"/>
              </a:solidFill>
              <a:cs typeface="B Roya" panose="00000400000000000000" pitchFamily="2" charset="-78"/>
            </a:endParaRPr>
          </a:p>
        </p:txBody>
      </p:sp>
      <p:sp>
        <p:nvSpPr>
          <p:cNvPr id="1459" name="Google Shape;1459;p36"/>
          <p:cNvSpPr txBox="1">
            <a:spLocks noGrp="1"/>
          </p:cNvSpPr>
          <p:nvPr>
            <p:ph type="body" idx="1"/>
          </p:nvPr>
        </p:nvSpPr>
        <p:spPr>
          <a:xfrm>
            <a:off x="393700" y="1054100"/>
            <a:ext cx="7124700" cy="35433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000" dirty="0" smtClean="0">
                <a:solidFill>
                  <a:schemeClr val="dk1"/>
                </a:solidFill>
                <a:latin typeface="Gill Sans MT" panose="020B0502020104020203" pitchFamily="34" charset="0"/>
                <a:cs typeface="B Nazanin" panose="00000400000000000000" pitchFamily="2" charset="-78"/>
              </a:rPr>
              <a:t>یکی از چالش های بزرگی که در پروژه های واقعی برنامه نویسی با آن سر و کار داریم مهندسی خود نرم افزار است مهندسی نرم افزار یک روش مهندسی برای توسعه نظام مند نرم افزار است در واقع مهندسی نرم افزار کمک میکند نرم افزار هایی با کیفیت بالا قابل نگهداری و با هزینه و زمان معقول ساخته شوند</a:t>
            </a:r>
          </a:p>
          <a:p>
            <a:pPr marL="0" lvl="0" indent="0" algn="r" rtl="1">
              <a:spcBef>
                <a:spcPts val="0"/>
              </a:spcBef>
              <a:spcAft>
                <a:spcPts val="0"/>
              </a:spcAft>
              <a:buNone/>
            </a:pPr>
            <a:r>
              <a:rPr lang="fa-IR" sz="2000" dirty="0" smtClean="0">
                <a:solidFill>
                  <a:schemeClr val="dk1"/>
                </a:solidFill>
                <a:latin typeface="Gill Sans MT" panose="020B0502020104020203" pitchFamily="34" charset="0"/>
                <a:cs typeface="B Nazanin" panose="00000400000000000000" pitchFamily="2" charset="-78"/>
              </a:rPr>
              <a:t>در توسعه نرم افزار فعالیت های زیادی مانند طراحی اجزا سامانه و پیاده سازی وجود دارد در این قسمت تمرکز بر روی طراحی اجزا سامانه است </a:t>
            </a:r>
            <a:endParaRPr lang="fa-IR" sz="2000" dirty="0">
              <a:solidFill>
                <a:schemeClr val="dk1"/>
              </a:solidFill>
              <a:latin typeface="Gill Sans MT" panose="020B0502020104020203" pitchFamily="34" charset="0"/>
              <a:cs typeface="B Nazanin" panose="00000400000000000000" pitchFamily="2" charset="-78"/>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6865AD8D-8DB2-658D-8494-57C22B46BC1D}"/>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AE4032E5-DB13-FC0D-F9CC-AF2373E72F98}"/>
              </a:ext>
            </a:extLst>
          </p:cNvPr>
          <p:cNvSpPr txBox="1">
            <a:spLocks/>
          </p:cNvSpPr>
          <p:nvPr/>
        </p:nvSpPr>
        <p:spPr>
          <a:xfrm>
            <a:off x="1046774" y="189300"/>
            <a:ext cx="747543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smtClean="0">
                <a:solidFill>
                  <a:srgbClr val="C39113"/>
                </a:solidFill>
                <a:latin typeface="Gill Sans MT" panose="020B0502020104020203" pitchFamily="34" charset="0"/>
                <a:cs typeface="B Roya" panose="00000400000000000000" pitchFamily="2" charset="-78"/>
              </a:rPr>
              <a:t>تمرین</a:t>
            </a:r>
            <a:r>
              <a:rPr lang="en-US" sz="2800" dirty="0" smtClean="0">
                <a:solidFill>
                  <a:srgbClr val="C39113"/>
                </a:solidFill>
                <a:latin typeface="Gill Sans MT" panose="020B0502020104020203" pitchFamily="34" charset="0"/>
                <a:cs typeface="B Roya" panose="00000400000000000000" pitchFamily="2" charset="-78"/>
              </a:rPr>
              <a:t>UML</a:t>
            </a:r>
            <a:endParaRPr lang="en-GB" sz="2800" dirty="0">
              <a:solidFill>
                <a:srgbClr val="C39113"/>
              </a:solidFill>
              <a:latin typeface="Gill Sans MT" panose="020B0502020104020203" pitchFamily="34" charset="0"/>
            </a:endParaRPr>
          </a:p>
        </p:txBody>
      </p:sp>
      <p:sp>
        <p:nvSpPr>
          <p:cNvPr id="3" name="TextBox 2">
            <a:extLst>
              <a:ext uri="{FF2B5EF4-FFF2-40B4-BE49-F238E27FC236}">
                <a16:creationId xmlns:a16="http://schemas.microsoft.com/office/drawing/2014/main" id="{0BF54F1F-4CB0-2189-7D38-CDCC96367AD6}"/>
              </a:ext>
            </a:extLst>
          </p:cNvPr>
          <p:cNvSpPr txBox="1"/>
          <p:nvPr/>
        </p:nvSpPr>
        <p:spPr>
          <a:xfrm>
            <a:off x="374400" y="820806"/>
            <a:ext cx="8147807" cy="505908"/>
          </a:xfrm>
          <a:prstGeom prst="rect">
            <a:avLst/>
          </a:prstGeom>
          <a:noFill/>
        </p:spPr>
        <p:txBody>
          <a:bodyPr wrap="square" rtlCol="0">
            <a:spAutoFit/>
          </a:bodyPr>
          <a:lstStyle/>
          <a:p>
            <a:pPr algn="r" rtl="1">
              <a:lnSpc>
                <a:spcPts val="3500"/>
              </a:lnSpc>
            </a:pPr>
            <a:r>
              <a:rPr lang="en-US" sz="2000" b="0" i="0" dirty="0" smtClean="0">
                <a:solidFill>
                  <a:srgbClr val="000000"/>
                </a:solidFill>
                <a:effectLst/>
                <a:latin typeface="Gill Sans MT" panose="020B0502020104020203" pitchFamily="34" charset="0"/>
                <a:cs typeface="B Nazanin" panose="00000400000000000000" pitchFamily="2" charset="-78"/>
              </a:rPr>
              <a:t>…….</a:t>
            </a:r>
            <a:endParaRPr lang="fa-IR" sz="2000" b="0" i="0" dirty="0">
              <a:solidFill>
                <a:srgbClr val="000000"/>
              </a:solidFill>
              <a:effectLst/>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2992159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5" name="Google Shape;1735;p43"/>
          <p:cNvSpPr txBox="1">
            <a:spLocks noGrp="1"/>
          </p:cNvSpPr>
          <p:nvPr>
            <p:ph type="title"/>
          </p:nvPr>
        </p:nvSpPr>
        <p:spPr>
          <a:xfrm>
            <a:off x="1046774" y="189300"/>
            <a:ext cx="7386025"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smtClean="0">
                <a:solidFill>
                  <a:srgbClr val="C39113"/>
                </a:solidFill>
                <a:latin typeface="Gill Sans MT" panose="020B0502020104020203" pitchFamily="34" charset="0"/>
                <a:cs typeface="B Roya" panose="00000400000000000000" pitchFamily="2" charset="-78"/>
              </a:rPr>
              <a:t>اصول مهندسی نرم افزار </a:t>
            </a:r>
            <a:endParaRPr dirty="0">
              <a:solidFill>
                <a:srgbClr val="C39113"/>
              </a:solidFill>
              <a:latin typeface="Gill Sans MT" panose="020B0502020104020203" pitchFamily="34" charset="0"/>
              <a:cs typeface="B Roya" panose="00000400000000000000" pitchFamily="2" charset="-78"/>
            </a:endParaRPr>
          </a:p>
        </p:txBody>
      </p:sp>
      <p:sp>
        <p:nvSpPr>
          <p:cNvPr id="14" name="TextBox 13">
            <a:extLst>
              <a:ext uri="{FF2B5EF4-FFF2-40B4-BE49-F238E27FC236}">
                <a16:creationId xmlns:a16="http://schemas.microsoft.com/office/drawing/2014/main" id="{395AFE4A-ACBE-9146-46CF-C761A254B4EC}"/>
              </a:ext>
            </a:extLst>
          </p:cNvPr>
          <p:cNvSpPr txBox="1"/>
          <p:nvPr/>
        </p:nvSpPr>
        <p:spPr>
          <a:xfrm>
            <a:off x="621792" y="1104900"/>
            <a:ext cx="7811007" cy="954749"/>
          </a:xfrm>
          <a:prstGeom prst="rect">
            <a:avLst/>
          </a:prstGeom>
          <a:noFill/>
        </p:spPr>
        <p:txBody>
          <a:bodyPr wrap="square" rtlCol="0">
            <a:spAutoFit/>
          </a:bodyPr>
          <a:lstStyle/>
          <a:p>
            <a:pPr algn="r" rtl="1">
              <a:lnSpc>
                <a:spcPts val="3500"/>
              </a:lnSpc>
            </a:pPr>
            <a:r>
              <a:rPr lang="fa-IR" sz="2000" dirty="0" smtClean="0">
                <a:latin typeface="Gill Sans MT" panose="020B0502020104020203" pitchFamily="34" charset="0"/>
                <a:cs typeface="B Nazanin" panose="00000400000000000000" pitchFamily="2" charset="-78"/>
              </a:rPr>
              <a:t>به طور کلی چندین اصل در مهندسی نرم افزار وجود دارد در اینجا دو تا از مهم ترین های آن ها را بررسی میکنیم</a:t>
            </a:r>
            <a:endParaRPr lang="fa-IR" sz="2000" b="0" i="0" dirty="0">
              <a:solidFill>
                <a:srgbClr val="000000"/>
              </a:solidFill>
              <a:effectLst/>
              <a:latin typeface="Gill Sans MT" panose="020B0502020104020203" pitchFamily="34" charset="0"/>
              <a:cs typeface="B Nazanin" panose="00000400000000000000" pitchFamily="2" charset="-78"/>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2" name="Google Shape;1735;p43">
            <a:extLst>
              <a:ext uri="{FF2B5EF4-FFF2-40B4-BE49-F238E27FC236}">
                <a16:creationId xmlns:a16="http://schemas.microsoft.com/office/drawing/2014/main" id="{6CAA4418-FC9D-61D5-BCF4-D181CEE12F59}"/>
              </a:ext>
            </a:extLst>
          </p:cNvPr>
          <p:cNvSpPr txBox="1">
            <a:spLocks/>
          </p:cNvSpPr>
          <p:nvPr/>
        </p:nvSpPr>
        <p:spPr>
          <a:xfrm>
            <a:off x="1046774" y="189300"/>
            <a:ext cx="74114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smtClean="0">
                <a:solidFill>
                  <a:srgbClr val="C39113"/>
                </a:solidFill>
                <a:latin typeface="Gill Sans MT" panose="020B0502020104020203" pitchFamily="34" charset="0"/>
                <a:cs typeface="B Zar" panose="00000400000000000000" pitchFamily="2" charset="-78"/>
              </a:rPr>
              <a:t>1. وابستگی کم (</a:t>
            </a:r>
            <a:r>
              <a:rPr lang="en-US" sz="2800" dirty="0" smtClean="0">
                <a:solidFill>
                  <a:srgbClr val="C39113"/>
                </a:solidFill>
                <a:latin typeface="Gill Sans MT" panose="020B0502020104020203" pitchFamily="34" charset="0"/>
                <a:cs typeface="B Zar" panose="00000400000000000000" pitchFamily="2" charset="-78"/>
              </a:rPr>
              <a:t>Low coupling </a:t>
            </a:r>
            <a:r>
              <a:rPr lang="fa-IR" sz="2800" dirty="0" smtClean="0">
                <a:solidFill>
                  <a:srgbClr val="C39113"/>
                </a:solidFill>
                <a:latin typeface="Gill Sans MT" panose="020B0502020104020203" pitchFamily="34" charset="0"/>
                <a:cs typeface="B Zar" panose="00000400000000000000" pitchFamily="2" charset="-78"/>
              </a:rPr>
              <a:t> )</a:t>
            </a:r>
            <a:endParaRPr lang="en-GB" sz="2800" dirty="0">
              <a:solidFill>
                <a:srgbClr val="C39113"/>
              </a:solidFill>
              <a:latin typeface="Gill Sans MT" panose="020B0502020104020203" pitchFamily="34" charset="0"/>
              <a:cs typeface="B Zar" panose="00000400000000000000" pitchFamily="2" charset="-78"/>
            </a:endParaRPr>
          </a:p>
        </p:txBody>
      </p:sp>
      <p:sp>
        <p:nvSpPr>
          <p:cNvPr id="3" name="TextBox 2">
            <a:extLst>
              <a:ext uri="{FF2B5EF4-FFF2-40B4-BE49-F238E27FC236}">
                <a16:creationId xmlns:a16="http://schemas.microsoft.com/office/drawing/2014/main" id="{7F2EB287-B218-6C63-5656-0A29756B1994}"/>
              </a:ext>
            </a:extLst>
          </p:cNvPr>
          <p:cNvSpPr txBox="1"/>
          <p:nvPr/>
        </p:nvSpPr>
        <p:spPr>
          <a:xfrm>
            <a:off x="934425" y="1198457"/>
            <a:ext cx="7523774" cy="3683060"/>
          </a:xfrm>
          <a:prstGeom prst="rect">
            <a:avLst/>
          </a:prstGeom>
          <a:noFill/>
        </p:spPr>
        <p:txBody>
          <a:bodyPr wrap="square" rtlCol="0">
            <a:spAutoFit/>
          </a:bodyPr>
          <a:lstStyle/>
          <a:p>
            <a:pPr algn="r" rtl="1">
              <a:lnSpc>
                <a:spcPts val="3500"/>
              </a:lnSpc>
            </a:pPr>
            <a:r>
              <a:rPr lang="fa-IR" sz="2000" dirty="0" smtClean="0">
                <a:latin typeface="Gill Sans MT" panose="020B0502020104020203" pitchFamily="34" charset="0"/>
                <a:cs typeface="B Nazanin" panose="00000400000000000000" pitchFamily="2" charset="-78"/>
              </a:rPr>
              <a:t>این اصل به این موضوع اشاره دارد که ماژول ها یا بخش های یک سیستم نرم افزاری کمترین وابستگی را به هم داشته باشند </a:t>
            </a:r>
          </a:p>
          <a:p>
            <a:pPr algn="r" rtl="1">
              <a:lnSpc>
                <a:spcPts val="3500"/>
              </a:lnSpc>
            </a:pPr>
            <a:r>
              <a:rPr lang="fa-IR" sz="2000" dirty="0" smtClean="0">
                <a:latin typeface="Gill Sans MT" panose="020B0502020104020203" pitchFamily="34" charset="0"/>
                <a:cs typeface="B Nazanin" panose="00000400000000000000" pitchFamily="2" charset="-78"/>
              </a:rPr>
              <a:t>مزایا این اصل</a:t>
            </a:r>
          </a:p>
          <a:p>
            <a:pPr marL="342900" indent="-342900" algn="r" rtl="1">
              <a:lnSpc>
                <a:spcPts val="3500"/>
              </a:lnSpc>
              <a:buFont typeface="Arial" panose="020B0604020202020204" pitchFamily="34" charset="0"/>
              <a:buChar char="•"/>
            </a:pPr>
            <a:r>
              <a:rPr lang="fa-IR" sz="2000" dirty="0" smtClean="0">
                <a:latin typeface="Gill Sans MT" panose="020B0502020104020203" pitchFamily="34" charset="0"/>
                <a:cs typeface="B Nazanin" panose="00000400000000000000" pitchFamily="2" charset="-78"/>
              </a:rPr>
              <a:t>تغیر یا گسترش راحت تر برنامه</a:t>
            </a:r>
          </a:p>
          <a:p>
            <a:pPr marL="342900" indent="-342900" algn="r" rtl="1">
              <a:lnSpc>
                <a:spcPts val="3500"/>
              </a:lnSpc>
              <a:buFont typeface="Arial" panose="020B0604020202020204" pitchFamily="34" charset="0"/>
              <a:buChar char="•"/>
            </a:pPr>
            <a:r>
              <a:rPr lang="fa-IR" sz="2000" dirty="0" smtClean="0">
                <a:latin typeface="Gill Sans MT" panose="020B0502020104020203" pitchFamily="34" charset="0"/>
                <a:cs typeface="B Nazanin" panose="00000400000000000000" pitchFamily="2" charset="-78"/>
              </a:rPr>
              <a:t>اشکال یابی ساده تر به دلیل این که بخش ها مستقل هستند</a:t>
            </a:r>
          </a:p>
          <a:p>
            <a:pPr marL="342900" indent="-342900" algn="r" rtl="1">
              <a:lnSpc>
                <a:spcPts val="3500"/>
              </a:lnSpc>
              <a:buFont typeface="Arial" panose="020B0604020202020204" pitchFamily="34" charset="0"/>
              <a:buChar char="•"/>
            </a:pPr>
            <a:r>
              <a:rPr lang="fa-IR" sz="2000" dirty="0" smtClean="0">
                <a:latin typeface="Gill Sans MT" panose="020B0502020104020203" pitchFamily="34" charset="0"/>
                <a:cs typeface="B Nazanin" panose="00000400000000000000" pitchFamily="2" charset="-78"/>
              </a:rPr>
              <a:t>قابلیت استفاده مجدد بیشتر به دلیل این که هر بخش میتواند در پروژه ها دیگر بدون نیاز به بخش های دیگر مورد استفاده قرار بگیرد </a:t>
            </a:r>
          </a:p>
          <a:p>
            <a:pPr algn="r" rtl="1">
              <a:lnSpc>
                <a:spcPts val="3500"/>
              </a:lnSpc>
            </a:pPr>
            <a:endParaRPr lang="fa-IR" sz="2000" dirty="0">
              <a:latin typeface="Gill Sans MT" panose="020B0502020104020203" pitchFamily="34" charset="0"/>
              <a:cs typeface="B Nazanin" panose="00000400000000000000" pitchFamily="2" charset="-78"/>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2">
          <a:extLst>
            <a:ext uri="{FF2B5EF4-FFF2-40B4-BE49-F238E27FC236}">
              <a16:creationId xmlns:a16="http://schemas.microsoft.com/office/drawing/2014/main" id="{8A211ED7-3B88-A764-95FE-CDD48B67F39D}"/>
            </a:ext>
          </a:extLst>
        </p:cNvPr>
        <p:cNvGrpSpPr/>
        <p:nvPr/>
      </p:nvGrpSpPr>
      <p:grpSpPr>
        <a:xfrm>
          <a:off x="0" y="0"/>
          <a:ext cx="0" cy="0"/>
          <a:chOff x="0" y="0"/>
          <a:chExt cx="0" cy="0"/>
        </a:xfrm>
      </p:grpSpPr>
      <p:sp>
        <p:nvSpPr>
          <p:cNvPr id="1735" name="Google Shape;1735;p43">
            <a:extLst>
              <a:ext uri="{FF2B5EF4-FFF2-40B4-BE49-F238E27FC236}">
                <a16:creationId xmlns:a16="http://schemas.microsoft.com/office/drawing/2014/main" id="{817A902F-9A13-E72B-318F-3F7136D0E1F8}"/>
              </a:ext>
            </a:extLst>
          </p:cNvPr>
          <p:cNvSpPr txBox="1">
            <a:spLocks noGrp="1"/>
          </p:cNvSpPr>
          <p:nvPr>
            <p:ph type="title"/>
          </p:nvPr>
        </p:nvSpPr>
        <p:spPr>
          <a:xfrm>
            <a:off x="1046774" y="189300"/>
            <a:ext cx="7411425"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smtClean="0">
                <a:solidFill>
                  <a:srgbClr val="C39113"/>
                </a:solidFill>
                <a:latin typeface="Gill Sans MT" panose="020B0502020104020203" pitchFamily="34" charset="0"/>
                <a:cs typeface="B Nazanin" panose="00000400000000000000" pitchFamily="2" charset="-78"/>
              </a:rPr>
              <a:t>2. انسجام بالا ( </a:t>
            </a:r>
            <a:r>
              <a:rPr lang="en-US" sz="2800" dirty="0" smtClean="0">
                <a:solidFill>
                  <a:srgbClr val="C39113"/>
                </a:solidFill>
                <a:latin typeface="Gill Sans MT" panose="020B0502020104020203" pitchFamily="34" charset="0"/>
                <a:cs typeface="B Nazanin" panose="00000400000000000000" pitchFamily="2" charset="-78"/>
              </a:rPr>
              <a:t>High Cohesion</a:t>
            </a:r>
            <a:r>
              <a:rPr lang="fa-IR" sz="2800" dirty="0" smtClean="0">
                <a:solidFill>
                  <a:srgbClr val="C39113"/>
                </a:solidFill>
                <a:latin typeface="Gill Sans MT" panose="020B0502020104020203" pitchFamily="34" charset="0"/>
                <a:cs typeface="B Nazanin" panose="00000400000000000000" pitchFamily="2" charset="-78"/>
              </a:rPr>
              <a:t> )</a:t>
            </a:r>
            <a:endParaRPr sz="2800" dirty="0">
              <a:solidFill>
                <a:srgbClr val="C39113"/>
              </a:solidFill>
              <a:latin typeface="Gill Sans MT" panose="020B0502020104020203" pitchFamily="34" charset="0"/>
              <a:cs typeface="B Nazanin" panose="00000400000000000000" pitchFamily="2" charset="-78"/>
            </a:endParaRPr>
          </a:p>
        </p:txBody>
      </p:sp>
      <p:sp>
        <p:nvSpPr>
          <p:cNvPr id="14" name="TextBox 13">
            <a:extLst>
              <a:ext uri="{FF2B5EF4-FFF2-40B4-BE49-F238E27FC236}">
                <a16:creationId xmlns:a16="http://schemas.microsoft.com/office/drawing/2014/main" id="{D4BFD346-647F-6B52-2622-8465D4243C9E}"/>
              </a:ext>
            </a:extLst>
          </p:cNvPr>
          <p:cNvSpPr txBox="1"/>
          <p:nvPr/>
        </p:nvSpPr>
        <p:spPr>
          <a:xfrm>
            <a:off x="563270" y="1104900"/>
            <a:ext cx="7894929" cy="3234219"/>
          </a:xfrm>
          <a:prstGeom prst="rect">
            <a:avLst/>
          </a:prstGeom>
          <a:noFill/>
        </p:spPr>
        <p:txBody>
          <a:bodyPr wrap="square" rtlCol="0">
            <a:spAutoFit/>
          </a:bodyPr>
          <a:lstStyle/>
          <a:p>
            <a:pPr algn="r" rtl="1">
              <a:lnSpc>
                <a:spcPts val="3500"/>
              </a:lnSpc>
              <a:buNone/>
            </a:pPr>
            <a:r>
              <a:rPr lang="fa-IR" sz="2000" b="0" i="0" dirty="0" smtClean="0">
                <a:solidFill>
                  <a:srgbClr val="000000"/>
                </a:solidFill>
                <a:effectLst/>
                <a:latin typeface="Gill Sans MT" panose="020B0502020104020203" pitchFamily="34" charset="0"/>
                <a:cs typeface="B Nazanin" panose="00000400000000000000" pitchFamily="2" charset="-78"/>
              </a:rPr>
              <a:t>این اصل به این موضوع اشاره دارد که  هرکلاس یا ماژول فقط یک وظیفه مشخص و مرتبط داشته باشد و همه متد ها و داده هایش به هم مرتبط باشند </a:t>
            </a:r>
          </a:p>
          <a:p>
            <a:pPr algn="r" rtl="1">
              <a:lnSpc>
                <a:spcPts val="3500"/>
              </a:lnSpc>
              <a:buNone/>
            </a:pPr>
            <a:r>
              <a:rPr lang="fa-IR" sz="2000" dirty="0" smtClean="0">
                <a:latin typeface="Gill Sans MT" panose="020B0502020104020203" pitchFamily="34" charset="0"/>
                <a:cs typeface="B Nazanin" panose="00000400000000000000" pitchFamily="2" charset="-78"/>
              </a:rPr>
              <a:t>مزایا این اصل</a:t>
            </a:r>
          </a:p>
          <a:p>
            <a:pPr marL="342900" indent="-342900" algn="r" rtl="1">
              <a:lnSpc>
                <a:spcPts val="3500"/>
              </a:lnSpc>
              <a:buFont typeface="Arial" panose="020B0604020202020204" pitchFamily="34" charset="0"/>
              <a:buChar char="•"/>
            </a:pPr>
            <a:r>
              <a:rPr lang="fa-IR" sz="2000" dirty="0" smtClean="0">
                <a:latin typeface="Gill Sans MT" panose="020B0502020104020203" pitchFamily="34" charset="0"/>
                <a:cs typeface="B Nazanin" panose="00000400000000000000" pitchFamily="2" charset="-78"/>
              </a:rPr>
              <a:t>کد تمیز تر و قابل فهم تر </a:t>
            </a:r>
          </a:p>
          <a:p>
            <a:pPr marL="342900" indent="-342900" algn="r" rtl="1">
              <a:lnSpc>
                <a:spcPts val="3500"/>
              </a:lnSpc>
              <a:buFont typeface="Arial" panose="020B0604020202020204" pitchFamily="34" charset="0"/>
              <a:buChar char="•"/>
            </a:pPr>
            <a:r>
              <a:rPr lang="fa-IR" sz="2000" dirty="0" smtClean="0">
                <a:latin typeface="Gill Sans MT" panose="020B0502020104020203" pitchFamily="34" charset="0"/>
                <a:cs typeface="B Nazanin" panose="00000400000000000000" pitchFamily="2" charset="-78"/>
              </a:rPr>
              <a:t>تست کردن راحت تر برنامه </a:t>
            </a:r>
          </a:p>
          <a:p>
            <a:pPr marL="342900" indent="-342900" algn="r" rtl="1">
              <a:lnSpc>
                <a:spcPts val="3500"/>
              </a:lnSpc>
              <a:buFont typeface="Arial" panose="020B0604020202020204" pitchFamily="34" charset="0"/>
              <a:buChar char="•"/>
            </a:pPr>
            <a:r>
              <a:rPr lang="fa-IR" sz="2000" dirty="0" smtClean="0">
                <a:latin typeface="Gill Sans MT" panose="020B0502020104020203" pitchFamily="34" charset="0"/>
                <a:cs typeface="B Nazanin" panose="00000400000000000000" pitchFamily="2" charset="-78"/>
              </a:rPr>
              <a:t>ساده تر شدن نگهداری و تغیر</a:t>
            </a:r>
          </a:p>
          <a:p>
            <a:pPr marL="342900" indent="-342900" algn="r" rtl="1">
              <a:lnSpc>
                <a:spcPts val="3500"/>
              </a:lnSpc>
              <a:buFont typeface="Arial" panose="020B0604020202020204" pitchFamily="34" charset="0"/>
              <a:buChar char="•"/>
            </a:pPr>
            <a:r>
              <a:rPr lang="fa-IR" sz="2000" dirty="0" smtClean="0">
                <a:latin typeface="Gill Sans MT" panose="020B0502020104020203" pitchFamily="34" charset="0"/>
                <a:cs typeface="B Nazanin" panose="00000400000000000000" pitchFamily="2" charset="-78"/>
              </a:rPr>
              <a:t>کاهش احتمال خطا به دلیل این که هر کلاس فقط وظیفه انجام یک کار را دارد</a:t>
            </a:r>
            <a:endParaRPr lang="en-GB" sz="2000" dirty="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261390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2">
          <a:extLst>
            <a:ext uri="{FF2B5EF4-FFF2-40B4-BE49-F238E27FC236}">
              <a16:creationId xmlns:a16="http://schemas.microsoft.com/office/drawing/2014/main" id="{64E32EDF-D1DB-F291-2803-0BF8ECE03EDD}"/>
            </a:ext>
          </a:extLst>
        </p:cNvPr>
        <p:cNvGrpSpPr/>
        <p:nvPr/>
      </p:nvGrpSpPr>
      <p:grpSpPr>
        <a:xfrm>
          <a:off x="0" y="0"/>
          <a:ext cx="0" cy="0"/>
          <a:chOff x="0" y="0"/>
          <a:chExt cx="0" cy="0"/>
        </a:xfrm>
      </p:grpSpPr>
      <p:sp>
        <p:nvSpPr>
          <p:cNvPr id="1735" name="Google Shape;1735;p43">
            <a:extLst>
              <a:ext uri="{FF2B5EF4-FFF2-40B4-BE49-F238E27FC236}">
                <a16:creationId xmlns:a16="http://schemas.microsoft.com/office/drawing/2014/main" id="{B255442D-A918-A713-523C-DAA839580B6C}"/>
              </a:ext>
            </a:extLst>
          </p:cNvPr>
          <p:cNvSpPr txBox="1">
            <a:spLocks noGrp="1"/>
          </p:cNvSpPr>
          <p:nvPr>
            <p:ph type="title"/>
          </p:nvPr>
        </p:nvSpPr>
        <p:spPr>
          <a:xfrm>
            <a:off x="949616" y="157144"/>
            <a:ext cx="7650804"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smtClean="0">
                <a:solidFill>
                  <a:srgbClr val="C39113"/>
                </a:solidFill>
                <a:latin typeface="Gill Sans MT" panose="020B0502020104020203" pitchFamily="34" charset="0"/>
                <a:cs typeface="B Roya" panose="00000400000000000000" pitchFamily="2" charset="-78"/>
              </a:rPr>
              <a:t>کارت های </a:t>
            </a:r>
            <a:r>
              <a:rPr lang="en-US" sz="2800" dirty="0" smtClean="0">
                <a:solidFill>
                  <a:srgbClr val="C39113"/>
                </a:solidFill>
                <a:latin typeface="Gill Sans MT" panose="020B0502020104020203" pitchFamily="34" charset="0"/>
                <a:cs typeface="B Roya" panose="00000400000000000000" pitchFamily="2" charset="-78"/>
              </a:rPr>
              <a:t>CRC</a:t>
            </a:r>
            <a:endParaRPr sz="2800" dirty="0">
              <a:solidFill>
                <a:srgbClr val="C39113"/>
              </a:solidFill>
              <a:latin typeface="Gill Sans MT" panose="020B0502020104020203" pitchFamily="34" charset="0"/>
              <a:cs typeface="B Roya" panose="00000400000000000000" pitchFamily="2" charset="-78"/>
            </a:endParaRPr>
          </a:p>
        </p:txBody>
      </p:sp>
      <p:sp>
        <p:nvSpPr>
          <p:cNvPr id="3" name="TextBox 2">
            <a:extLst>
              <a:ext uri="{FF2B5EF4-FFF2-40B4-BE49-F238E27FC236}">
                <a16:creationId xmlns:a16="http://schemas.microsoft.com/office/drawing/2014/main" id="{6000DC01-C76B-82D1-90BA-1CC531D057E7}"/>
              </a:ext>
            </a:extLst>
          </p:cNvPr>
          <p:cNvSpPr txBox="1"/>
          <p:nvPr/>
        </p:nvSpPr>
        <p:spPr>
          <a:xfrm>
            <a:off x="446420" y="848414"/>
            <a:ext cx="8154000" cy="1938992"/>
          </a:xfrm>
          <a:prstGeom prst="rect">
            <a:avLst/>
          </a:prstGeom>
          <a:noFill/>
        </p:spPr>
        <p:txBody>
          <a:bodyPr wrap="square" rtlCol="0">
            <a:spAutoFit/>
          </a:bodyPr>
          <a:lstStyle/>
          <a:p>
            <a:pPr algn="r" rtl="1"/>
            <a:r>
              <a:rPr lang="fa-IR" sz="2000" dirty="0">
                <a:cs typeface="B Nazanin" panose="00000400000000000000" pitchFamily="2" charset="-78"/>
              </a:rPr>
              <a:t>کارتهای </a:t>
            </a:r>
            <a:r>
              <a:rPr lang="en-US" sz="2000" dirty="0" smtClean="0">
                <a:cs typeface="B Nazanin" panose="00000400000000000000" pitchFamily="2" charset="-78"/>
              </a:rPr>
              <a:t>CRC </a:t>
            </a:r>
            <a:r>
              <a:rPr lang="fa-IR" sz="2000" dirty="0" smtClean="0">
                <a:cs typeface="B Nazanin" panose="00000400000000000000" pitchFamily="2" charset="-78"/>
              </a:rPr>
              <a:t> یکی </a:t>
            </a:r>
            <a:r>
              <a:rPr lang="fa-IR" sz="2000" dirty="0">
                <a:cs typeface="B Nazanin" panose="00000400000000000000" pitchFamily="2" charset="-78"/>
              </a:rPr>
              <a:t>از </a:t>
            </a:r>
            <a:r>
              <a:rPr lang="fa-IR" sz="2000" dirty="0" smtClean="0">
                <a:cs typeface="B Nazanin" panose="00000400000000000000" pitchFamily="2" charset="-78"/>
              </a:rPr>
              <a:t>روش ها </a:t>
            </a:r>
            <a:r>
              <a:rPr lang="fa-IR" sz="2000" dirty="0">
                <a:cs typeface="B Nazanin" panose="00000400000000000000" pitchFamily="2" charset="-78"/>
              </a:rPr>
              <a:t>در طراحی </a:t>
            </a:r>
            <a:r>
              <a:rPr lang="fa-IR" sz="2000" dirty="0" smtClean="0">
                <a:cs typeface="B Nazanin" panose="00000400000000000000" pitchFamily="2" charset="-78"/>
              </a:rPr>
              <a:t>نرم افزار </a:t>
            </a:r>
            <a:r>
              <a:rPr lang="fa-IR" sz="2000" dirty="0">
                <a:cs typeface="B Nazanin" panose="00000400000000000000" pitchFamily="2" charset="-78"/>
              </a:rPr>
              <a:t>شیءگرا است. این روش با تحلیل متن پروژه با استفاده </a:t>
            </a:r>
            <a:r>
              <a:rPr lang="fa-IR" sz="2000" dirty="0" smtClean="0">
                <a:cs typeface="B Nazanin" panose="00000400000000000000" pitchFamily="2" charset="-78"/>
              </a:rPr>
              <a:t>از دانش </a:t>
            </a:r>
            <a:r>
              <a:rPr lang="fa-IR" sz="2000" dirty="0">
                <a:cs typeface="B Nazanin" panose="00000400000000000000" pitchFamily="2" charset="-78"/>
              </a:rPr>
              <a:t>قبلی زبانی طراح سعی میکند روشی </a:t>
            </a:r>
            <a:r>
              <a:rPr lang="fa-IR" sz="2000" dirty="0" smtClean="0">
                <a:cs typeface="B Nazanin" panose="00000400000000000000" pitchFamily="2" charset="-78"/>
              </a:rPr>
              <a:t>سامان یافته </a:t>
            </a:r>
            <a:r>
              <a:rPr lang="fa-IR" sz="2000" dirty="0">
                <a:cs typeface="B Nazanin" panose="00000400000000000000" pitchFamily="2" charset="-78"/>
              </a:rPr>
              <a:t>برای طراحی ساختار </a:t>
            </a:r>
            <a:r>
              <a:rPr lang="fa-IR" sz="2000" dirty="0" smtClean="0">
                <a:cs typeface="B Nazanin" panose="00000400000000000000" pitchFamily="2" charset="-78"/>
              </a:rPr>
              <a:t>نرم افزار </a:t>
            </a:r>
            <a:r>
              <a:rPr lang="fa-IR" sz="2000" dirty="0">
                <a:cs typeface="B Nazanin" panose="00000400000000000000" pitchFamily="2" charset="-78"/>
              </a:rPr>
              <a:t>داشته </a:t>
            </a:r>
            <a:r>
              <a:rPr lang="fa-IR" sz="2000" dirty="0" smtClean="0">
                <a:cs typeface="B Nazanin" panose="00000400000000000000" pitchFamily="2" charset="-78"/>
              </a:rPr>
              <a:t>باشد</a:t>
            </a:r>
          </a:p>
          <a:p>
            <a:pPr algn="r" rtl="1"/>
            <a:r>
              <a:rPr lang="fa-IR" sz="2000" dirty="0">
                <a:cs typeface="B Nazanin" panose="00000400000000000000" pitchFamily="2" charset="-78"/>
              </a:rPr>
              <a:t>هر کارت </a:t>
            </a:r>
            <a:r>
              <a:rPr lang="en-US" sz="2000" dirty="0" smtClean="0">
                <a:cs typeface="B Nazanin" panose="00000400000000000000" pitchFamily="2" charset="-78"/>
              </a:rPr>
              <a:t>CRC</a:t>
            </a:r>
            <a:r>
              <a:rPr lang="fa-IR" sz="2000" dirty="0" smtClean="0">
                <a:cs typeface="B Nazanin" panose="00000400000000000000" pitchFamily="2" charset="-78"/>
              </a:rPr>
              <a:t> دارای </a:t>
            </a:r>
            <a:r>
              <a:rPr lang="fa-IR" sz="2000" dirty="0">
                <a:cs typeface="B Nazanin" panose="00000400000000000000" pitchFamily="2" charset="-78"/>
              </a:rPr>
              <a:t>سه بخش است که در آنها، اسم کلاس، مسئولیتهای آن و کلاسهای </a:t>
            </a:r>
            <a:r>
              <a:rPr lang="fa-IR" sz="2000" dirty="0" smtClean="0">
                <a:cs typeface="B Nazanin" panose="00000400000000000000" pitchFamily="2" charset="-78"/>
              </a:rPr>
              <a:t>همکار (کلاس هایی که </a:t>
            </a:r>
            <a:r>
              <a:rPr lang="fa-IR" sz="2000" dirty="0">
                <a:cs typeface="B Nazanin" panose="00000400000000000000" pitchFamily="2" charset="-78"/>
              </a:rPr>
              <a:t>این کلاس با آنها ارتباط </a:t>
            </a:r>
            <a:r>
              <a:rPr lang="fa-IR" sz="2000" dirty="0" smtClean="0">
                <a:cs typeface="B Nazanin" panose="00000400000000000000" pitchFamily="2" charset="-78"/>
              </a:rPr>
              <a:t>دارد) </a:t>
            </a:r>
            <a:r>
              <a:rPr lang="fa-IR" sz="2000" dirty="0">
                <a:cs typeface="B Nazanin" panose="00000400000000000000" pitchFamily="2" charset="-78"/>
              </a:rPr>
              <a:t>قرار میگیرند. شکل کلی یک </a:t>
            </a:r>
            <a:r>
              <a:rPr lang="fa-IR" sz="2000" dirty="0" smtClean="0">
                <a:cs typeface="B Nazanin" panose="00000400000000000000" pitchFamily="2" charset="-78"/>
              </a:rPr>
              <a:t>کارت</a:t>
            </a:r>
            <a:r>
              <a:rPr lang="en-US" sz="2000" dirty="0" smtClean="0">
                <a:cs typeface="B Nazanin" panose="00000400000000000000" pitchFamily="2" charset="-78"/>
              </a:rPr>
              <a:t>CRC </a:t>
            </a:r>
            <a:r>
              <a:rPr lang="fa-IR" sz="2000" dirty="0">
                <a:cs typeface="B Nazanin" panose="00000400000000000000" pitchFamily="2" charset="-78"/>
              </a:rPr>
              <a:t>به شکل زیر است:</a:t>
            </a:r>
            <a:endParaRPr lang="en-GB" sz="2000" dirty="0">
              <a:latin typeface="Gill Sans MT" panose="020B0502020104020203" pitchFamily="34" charset="0"/>
              <a:cs typeface="B Nazanin" panose="00000400000000000000" pitchFamily="2" charset="-78"/>
            </a:endParaRPr>
          </a:p>
        </p:txBody>
      </p:sp>
      <p:pic>
        <p:nvPicPr>
          <p:cNvPr id="2" name="Picture 1"/>
          <p:cNvPicPr>
            <a:picLocks noChangeAspect="1"/>
          </p:cNvPicPr>
          <p:nvPr/>
        </p:nvPicPr>
        <p:blipFill>
          <a:blip r:embed="rId3"/>
          <a:stretch>
            <a:fillRect/>
          </a:stretch>
        </p:blipFill>
        <p:spPr>
          <a:xfrm>
            <a:off x="1150515" y="2787406"/>
            <a:ext cx="2423370" cy="1920406"/>
          </a:xfrm>
          <a:prstGeom prst="rect">
            <a:avLst/>
          </a:prstGeom>
        </p:spPr>
      </p:pic>
    </p:spTree>
    <p:extLst>
      <p:ext uri="{BB962C8B-B14F-4D97-AF65-F5344CB8AC3E}">
        <p14:creationId xmlns:p14="http://schemas.microsoft.com/office/powerpoint/2010/main" val="66817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6">
          <a:extLst>
            <a:ext uri="{FF2B5EF4-FFF2-40B4-BE49-F238E27FC236}">
              <a16:creationId xmlns:a16="http://schemas.microsoft.com/office/drawing/2014/main" id="{035B2E0E-990E-EDF0-0567-F4075229BC73}"/>
            </a:ext>
          </a:extLst>
        </p:cNvPr>
        <p:cNvGrpSpPr/>
        <p:nvPr/>
      </p:nvGrpSpPr>
      <p:grpSpPr>
        <a:xfrm>
          <a:off x="0" y="0"/>
          <a:ext cx="0" cy="0"/>
          <a:chOff x="0" y="0"/>
          <a:chExt cx="0" cy="0"/>
        </a:xfrm>
      </p:grpSpPr>
      <p:sp>
        <p:nvSpPr>
          <p:cNvPr id="2" name="Google Shape;1735;p43">
            <a:extLst>
              <a:ext uri="{FF2B5EF4-FFF2-40B4-BE49-F238E27FC236}">
                <a16:creationId xmlns:a16="http://schemas.microsoft.com/office/drawing/2014/main" id="{40662F1B-2D3D-B139-4B2A-9D3673B3B33C}"/>
              </a:ext>
            </a:extLst>
          </p:cNvPr>
          <p:cNvSpPr txBox="1">
            <a:spLocks/>
          </p:cNvSpPr>
          <p:nvPr/>
        </p:nvSpPr>
        <p:spPr>
          <a:xfrm>
            <a:off x="1046774" y="189300"/>
            <a:ext cx="757297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1pPr>
            <a:lvl2pPr marR="0" lvl="1"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2pPr>
            <a:lvl3pPr marR="0" lvl="2"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3pPr>
            <a:lvl4pPr marR="0" lvl="3"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4pPr>
            <a:lvl5pPr marR="0" lvl="4"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5pPr>
            <a:lvl6pPr marR="0" lvl="5"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6pPr>
            <a:lvl7pPr marR="0" lvl="6"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7pPr>
            <a:lvl8pPr marR="0" lvl="7"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8pPr>
            <a:lvl9pPr marR="0" lvl="8" algn="l" rtl="0">
              <a:lnSpc>
                <a:spcPct val="100000"/>
              </a:lnSpc>
              <a:spcBef>
                <a:spcPts val="0"/>
              </a:spcBef>
              <a:spcAft>
                <a:spcPts val="0"/>
              </a:spcAft>
              <a:buClr>
                <a:schemeClr val="dk2"/>
              </a:buClr>
              <a:buSzPts val="3000"/>
              <a:buFont typeface="IBM Plex Mono"/>
              <a:buNone/>
              <a:defRPr sz="3000" b="1" i="0" u="none" strike="noStrike" cap="none">
                <a:solidFill>
                  <a:schemeClr val="dk2"/>
                </a:solidFill>
                <a:latin typeface="IBM Plex Mono"/>
                <a:ea typeface="IBM Plex Mono"/>
                <a:cs typeface="IBM Plex Mono"/>
                <a:sym typeface="IBM Plex Mono"/>
              </a:defRPr>
            </a:lvl9pPr>
          </a:lstStyle>
          <a:p>
            <a:pPr algn="r" rtl="1"/>
            <a:r>
              <a:rPr lang="fa-IR" sz="2800" dirty="0" smtClean="0">
                <a:solidFill>
                  <a:srgbClr val="C39113"/>
                </a:solidFill>
                <a:latin typeface="Gill Sans MT" panose="020B0502020104020203" pitchFamily="34" charset="0"/>
                <a:cs typeface="B Roya" panose="00000400000000000000" pitchFamily="2" charset="-78"/>
              </a:rPr>
              <a:t>ساخت کارت های </a:t>
            </a:r>
            <a:r>
              <a:rPr lang="en-US" sz="2800" dirty="0" smtClean="0">
                <a:solidFill>
                  <a:srgbClr val="C39113"/>
                </a:solidFill>
                <a:latin typeface="Gill Sans MT" panose="020B0502020104020203" pitchFamily="34" charset="0"/>
                <a:cs typeface="B Roya" panose="00000400000000000000" pitchFamily="2" charset="-78"/>
              </a:rPr>
              <a:t>CRC</a:t>
            </a:r>
            <a:endParaRPr lang="en-GB" sz="2800" dirty="0">
              <a:solidFill>
                <a:srgbClr val="C39113"/>
              </a:solidFill>
              <a:latin typeface="Gill Sans MT" panose="020B0502020104020203" pitchFamily="34" charset="0"/>
            </a:endParaRPr>
          </a:p>
        </p:txBody>
      </p:sp>
      <p:sp>
        <p:nvSpPr>
          <p:cNvPr id="3" name="TextBox 2">
            <a:extLst>
              <a:ext uri="{FF2B5EF4-FFF2-40B4-BE49-F238E27FC236}">
                <a16:creationId xmlns:a16="http://schemas.microsoft.com/office/drawing/2014/main" id="{221181F6-FF4E-7F07-6DAB-48E242E68469}"/>
              </a:ext>
            </a:extLst>
          </p:cNvPr>
          <p:cNvSpPr txBox="1"/>
          <p:nvPr/>
        </p:nvSpPr>
        <p:spPr>
          <a:xfrm>
            <a:off x="330200" y="950406"/>
            <a:ext cx="8289544" cy="1323439"/>
          </a:xfrm>
          <a:prstGeom prst="rect">
            <a:avLst/>
          </a:prstGeom>
          <a:noFill/>
        </p:spPr>
        <p:txBody>
          <a:bodyPr wrap="square" rtlCol="0">
            <a:spAutoFit/>
          </a:bodyPr>
          <a:lstStyle/>
          <a:p>
            <a:pPr algn="r" rtl="1"/>
            <a:r>
              <a:rPr lang="fa-IR" sz="2000" dirty="0">
                <a:cs typeface="B Nazanin" panose="00000400000000000000" pitchFamily="2" charset="-78"/>
              </a:rPr>
              <a:t>برای ساخت کارتهای </a:t>
            </a:r>
            <a:r>
              <a:rPr lang="en-US" sz="2000" dirty="0" smtClean="0">
                <a:cs typeface="B Nazanin" panose="00000400000000000000" pitchFamily="2" charset="-78"/>
              </a:rPr>
              <a:t> CRC</a:t>
            </a:r>
            <a:r>
              <a:rPr lang="fa-IR" sz="2000" dirty="0" smtClean="0">
                <a:cs typeface="B Nazanin" panose="00000400000000000000" pitchFamily="2" charset="-78"/>
              </a:rPr>
              <a:t>ابتدا </a:t>
            </a:r>
            <a:r>
              <a:rPr lang="fa-IR" sz="2000" dirty="0">
                <a:cs typeface="B Nazanin" panose="00000400000000000000" pitchFamily="2" charset="-78"/>
              </a:rPr>
              <a:t>با استفاده از روش </a:t>
            </a:r>
            <a:r>
              <a:rPr lang="fa-IR" sz="2000" dirty="0" smtClean="0">
                <a:cs typeface="B Nazanin" panose="00000400000000000000" pitchFamily="2" charset="-78"/>
              </a:rPr>
              <a:t>اسمها/فعل</a:t>
            </a:r>
            <a:r>
              <a:rPr lang="en-US" sz="2000" dirty="0" smtClean="0">
                <a:cs typeface="B Nazanin" panose="00000400000000000000" pitchFamily="2" charset="-78"/>
              </a:rPr>
              <a:t> </a:t>
            </a:r>
            <a:r>
              <a:rPr lang="fa-IR" sz="2000" dirty="0" smtClean="0">
                <a:cs typeface="B Nazanin" panose="00000400000000000000" pitchFamily="2" charset="-78"/>
              </a:rPr>
              <a:t>ها</a:t>
            </a:r>
            <a:r>
              <a:rPr lang="en-US" sz="2000" dirty="0" smtClean="0">
                <a:cs typeface="B Nazanin" panose="00000400000000000000" pitchFamily="2" charset="-78"/>
              </a:rPr>
              <a:t>)</a:t>
            </a:r>
            <a:r>
              <a:rPr lang="fa-IR" sz="2000" dirty="0" smtClean="0">
                <a:cs typeface="B Nazanin" panose="00000400000000000000" pitchFamily="2" charset="-78"/>
              </a:rPr>
              <a:t> </a:t>
            </a:r>
            <a:r>
              <a:rPr lang="en-US" sz="2000" dirty="0" err="1" smtClean="0">
                <a:cs typeface="B Nazanin" panose="00000400000000000000" pitchFamily="2" charset="-78"/>
              </a:rPr>
              <a:t>Verb,Noun</a:t>
            </a:r>
            <a:r>
              <a:rPr lang="fa-IR" sz="2000" dirty="0" smtClean="0">
                <a:cs typeface="B Nazanin" panose="00000400000000000000" pitchFamily="2" charset="-78"/>
              </a:rPr>
              <a:t> )کلاس </a:t>
            </a:r>
            <a:r>
              <a:rPr lang="fa-IR" sz="2000" dirty="0">
                <a:cs typeface="B Nazanin" panose="00000400000000000000" pitchFamily="2" charset="-78"/>
              </a:rPr>
              <a:t>ه</a:t>
            </a:r>
            <a:r>
              <a:rPr lang="fa-IR" sz="2000" dirty="0" smtClean="0">
                <a:cs typeface="B Nazanin" panose="00000400000000000000" pitchFamily="2" charset="-78"/>
              </a:rPr>
              <a:t>ا </a:t>
            </a:r>
            <a:r>
              <a:rPr lang="fa-IR" sz="2000" dirty="0">
                <a:cs typeface="B Nazanin" panose="00000400000000000000" pitchFamily="2" charset="-78"/>
              </a:rPr>
              <a:t>و وظایف آنها را پیدا میکنیم </a:t>
            </a:r>
            <a:r>
              <a:rPr lang="fa-IR" sz="2000" dirty="0" smtClean="0">
                <a:cs typeface="B Nazanin" panose="00000400000000000000" pitchFamily="2" charset="-78"/>
              </a:rPr>
              <a:t>و سپس </a:t>
            </a:r>
            <a:r>
              <a:rPr lang="fa-IR" sz="2000" dirty="0">
                <a:cs typeface="B Nazanin" panose="00000400000000000000" pitchFamily="2" charset="-78"/>
              </a:rPr>
              <a:t>با استفاده از </a:t>
            </a:r>
            <a:r>
              <a:rPr lang="fa-IR" sz="2000" dirty="0" smtClean="0">
                <a:cs typeface="B Nazanin" panose="00000400000000000000" pitchFamily="2" charset="-78"/>
              </a:rPr>
              <a:t>آن ها</a:t>
            </a:r>
            <a:r>
              <a:rPr lang="fa-IR" sz="2000" dirty="0">
                <a:cs typeface="B Nazanin" panose="00000400000000000000" pitchFamily="2" charset="-78"/>
              </a:rPr>
              <a:t>، </a:t>
            </a:r>
            <a:r>
              <a:rPr lang="fa-IR" sz="2000" dirty="0" smtClean="0">
                <a:cs typeface="B Nazanin" panose="00000400000000000000" pitchFamily="2" charset="-78"/>
              </a:rPr>
              <a:t>کارت ها </a:t>
            </a:r>
            <a:r>
              <a:rPr lang="fa-IR" sz="2000" dirty="0">
                <a:cs typeface="B Nazanin" panose="00000400000000000000" pitchFamily="2" charset="-78"/>
              </a:rPr>
              <a:t>را میسازیم. در این روش، ابتدا صورت </a:t>
            </a:r>
            <a:r>
              <a:rPr lang="fa-IR" sz="2000" dirty="0" smtClean="0">
                <a:cs typeface="B Nazanin" panose="00000400000000000000" pitchFamily="2" charset="-78"/>
              </a:rPr>
              <a:t>مسئله ی </a:t>
            </a:r>
            <a:r>
              <a:rPr lang="fa-IR" sz="2000" dirty="0">
                <a:cs typeface="B Nazanin" panose="00000400000000000000" pitchFamily="2" charset="-78"/>
              </a:rPr>
              <a:t>داده شده را به دقت </a:t>
            </a:r>
            <a:r>
              <a:rPr lang="fa-IR" sz="2000" dirty="0" smtClean="0">
                <a:cs typeface="B Nazanin" panose="00000400000000000000" pitchFamily="2" charset="-78"/>
              </a:rPr>
              <a:t>بررسی میکنیم </a:t>
            </a:r>
            <a:r>
              <a:rPr lang="fa-IR" sz="2000" dirty="0">
                <a:cs typeface="B Nazanin" panose="00000400000000000000" pitchFamily="2" charset="-78"/>
              </a:rPr>
              <a:t>و در آن، اسمها و فعلها را مشخص میکنیم. </a:t>
            </a:r>
            <a:r>
              <a:rPr lang="fa-IR" sz="2000" dirty="0" smtClean="0">
                <a:cs typeface="B Nazanin" panose="00000400000000000000" pitchFamily="2" charset="-78"/>
              </a:rPr>
              <a:t>اسم ها نماینده ی کلاس ها </a:t>
            </a:r>
            <a:r>
              <a:rPr lang="fa-IR" sz="2000" dirty="0">
                <a:cs typeface="B Nazanin" panose="00000400000000000000" pitchFamily="2" charset="-78"/>
              </a:rPr>
              <a:t>هستند و فعلها وظایف آنها </a:t>
            </a:r>
            <a:r>
              <a:rPr lang="fa-IR" sz="2000" dirty="0" smtClean="0">
                <a:cs typeface="B Nazanin" panose="00000400000000000000" pitchFamily="2" charset="-78"/>
              </a:rPr>
              <a:t>را نشان </a:t>
            </a:r>
            <a:r>
              <a:rPr lang="fa-IR" sz="2000" dirty="0">
                <a:cs typeface="B Nazanin" panose="00000400000000000000" pitchFamily="2" charset="-78"/>
              </a:rPr>
              <a:t>میدهند.</a:t>
            </a:r>
            <a:endParaRPr lang="fa-IR" sz="2000" dirty="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1189803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2">
          <a:extLst>
            <a:ext uri="{FF2B5EF4-FFF2-40B4-BE49-F238E27FC236}">
              <a16:creationId xmlns:a16="http://schemas.microsoft.com/office/drawing/2014/main" id="{D791567E-196A-B06E-80BF-8C5E65AC1257}"/>
            </a:ext>
          </a:extLst>
        </p:cNvPr>
        <p:cNvGrpSpPr/>
        <p:nvPr/>
      </p:nvGrpSpPr>
      <p:grpSpPr>
        <a:xfrm>
          <a:off x="0" y="0"/>
          <a:ext cx="0" cy="0"/>
          <a:chOff x="0" y="0"/>
          <a:chExt cx="0" cy="0"/>
        </a:xfrm>
      </p:grpSpPr>
      <p:sp>
        <p:nvSpPr>
          <p:cNvPr id="1735" name="Google Shape;1735;p43">
            <a:extLst>
              <a:ext uri="{FF2B5EF4-FFF2-40B4-BE49-F238E27FC236}">
                <a16:creationId xmlns:a16="http://schemas.microsoft.com/office/drawing/2014/main" id="{62376C08-F051-B436-AC14-BFCF63E832A7}"/>
              </a:ext>
            </a:extLst>
          </p:cNvPr>
          <p:cNvSpPr txBox="1">
            <a:spLocks noGrp="1"/>
          </p:cNvSpPr>
          <p:nvPr>
            <p:ph type="title"/>
          </p:nvPr>
        </p:nvSpPr>
        <p:spPr>
          <a:xfrm>
            <a:off x="1046774" y="189300"/>
            <a:ext cx="7322525"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smtClean="0">
                <a:solidFill>
                  <a:srgbClr val="C39113"/>
                </a:solidFill>
                <a:latin typeface="Gill Sans MT" panose="020B0502020104020203" pitchFamily="34" charset="0"/>
                <a:cs typeface="B Roya" panose="00000400000000000000" pitchFamily="2" charset="-78"/>
              </a:rPr>
              <a:t>مثال کارت های </a:t>
            </a:r>
            <a:r>
              <a:rPr lang="en-US" sz="2800" dirty="0" smtClean="0">
                <a:solidFill>
                  <a:srgbClr val="C39113"/>
                </a:solidFill>
                <a:latin typeface="Gill Sans MT" panose="020B0502020104020203" pitchFamily="34" charset="0"/>
                <a:cs typeface="B Roya" panose="00000400000000000000" pitchFamily="2" charset="-78"/>
              </a:rPr>
              <a:t>CRC </a:t>
            </a:r>
            <a:endParaRPr sz="2800" dirty="0">
              <a:solidFill>
                <a:srgbClr val="C39113"/>
              </a:solidFill>
              <a:latin typeface="Gill Sans MT" panose="020B0502020104020203" pitchFamily="34" charset="0"/>
              <a:cs typeface="B Roya" panose="00000400000000000000" pitchFamily="2" charset="-78"/>
            </a:endParaRPr>
          </a:p>
        </p:txBody>
      </p:sp>
      <p:sp>
        <p:nvSpPr>
          <p:cNvPr id="3" name="TextBox 2">
            <a:extLst>
              <a:ext uri="{FF2B5EF4-FFF2-40B4-BE49-F238E27FC236}">
                <a16:creationId xmlns:a16="http://schemas.microsoft.com/office/drawing/2014/main" id="{1AE18A3F-6FB9-9608-1BB4-8011E2B772B0}"/>
              </a:ext>
            </a:extLst>
          </p:cNvPr>
          <p:cNvSpPr txBox="1"/>
          <p:nvPr/>
        </p:nvSpPr>
        <p:spPr>
          <a:xfrm>
            <a:off x="357521" y="1054100"/>
            <a:ext cx="8011778" cy="2554545"/>
          </a:xfrm>
          <a:prstGeom prst="rect">
            <a:avLst/>
          </a:prstGeom>
          <a:noFill/>
        </p:spPr>
        <p:txBody>
          <a:bodyPr wrap="square" rtlCol="0">
            <a:spAutoFit/>
          </a:bodyPr>
          <a:lstStyle/>
          <a:p>
            <a:pPr algn="r" rtl="1"/>
            <a:r>
              <a:rPr lang="fa-IR" sz="2000" dirty="0">
                <a:solidFill>
                  <a:srgbClr val="FF0000"/>
                </a:solidFill>
                <a:cs typeface="B Nazanin" panose="00000400000000000000" pitchFamily="2" charset="-78"/>
              </a:rPr>
              <a:t>سیستم رزرو بلیت </a:t>
            </a:r>
            <a:r>
              <a:rPr lang="fa-IR" sz="2000" dirty="0" smtClean="0">
                <a:solidFill>
                  <a:srgbClr val="FF0000"/>
                </a:solidFill>
                <a:cs typeface="B Nazanin" panose="00000400000000000000" pitchFamily="2" charset="-78"/>
              </a:rPr>
              <a:t>سینما</a:t>
            </a:r>
            <a:r>
              <a:rPr lang="fa-IR" sz="2000" dirty="0" smtClean="0">
                <a:cs typeface="B Nazanin" panose="00000400000000000000" pitchFamily="2" charset="-78"/>
              </a:rPr>
              <a:t>  </a:t>
            </a:r>
            <a:r>
              <a:rPr lang="fa-IR" sz="2000" dirty="0">
                <a:cs typeface="B Nazanin" panose="00000400000000000000" pitchFamily="2" charset="-78"/>
              </a:rPr>
              <a:t>باید </a:t>
            </a:r>
            <a:r>
              <a:rPr lang="fa-IR" sz="2000" dirty="0" smtClean="0">
                <a:solidFill>
                  <a:srgbClr val="FF0000"/>
                </a:solidFill>
                <a:cs typeface="B Nazanin" panose="00000400000000000000" pitchFamily="2" charset="-78"/>
              </a:rPr>
              <a:t>رزرو</a:t>
            </a:r>
            <a:r>
              <a:rPr lang="fa-IR" sz="2000" dirty="0">
                <a:cs typeface="B Nazanin" panose="00000400000000000000" pitchFamily="2" charset="-78"/>
              </a:rPr>
              <a:t> </a:t>
            </a:r>
            <a:r>
              <a:rPr lang="fa-IR" sz="2000" dirty="0" smtClean="0">
                <a:cs typeface="B Nazanin" panose="00000400000000000000" pitchFamily="2" charset="-78"/>
              </a:rPr>
              <a:t>های </a:t>
            </a:r>
            <a:r>
              <a:rPr lang="fa-IR" sz="2000" dirty="0">
                <a:cs typeface="B Nazanin" panose="00000400000000000000" pitchFamily="2" charset="-78"/>
              </a:rPr>
              <a:t>مربوط به چند </a:t>
            </a:r>
            <a:r>
              <a:rPr lang="fa-IR" sz="2000" dirty="0">
                <a:solidFill>
                  <a:srgbClr val="FF0000"/>
                </a:solidFill>
                <a:cs typeface="B Nazanin" panose="00000400000000000000" pitchFamily="2" charset="-78"/>
              </a:rPr>
              <a:t>سالن</a:t>
            </a:r>
            <a:r>
              <a:rPr lang="fa-IR" sz="2000" dirty="0">
                <a:cs typeface="B Nazanin" panose="00000400000000000000" pitchFamily="2" charset="-78"/>
              </a:rPr>
              <a:t> مختلف را </a:t>
            </a:r>
            <a:r>
              <a:rPr lang="fa-IR" sz="2000" dirty="0">
                <a:solidFill>
                  <a:srgbClr val="00B0F0"/>
                </a:solidFill>
                <a:cs typeface="B Nazanin" panose="00000400000000000000" pitchFamily="2" charset="-78"/>
              </a:rPr>
              <a:t>ذخیره کند</a:t>
            </a:r>
            <a:r>
              <a:rPr lang="fa-IR" sz="2000" dirty="0">
                <a:cs typeface="B Nazanin" panose="00000400000000000000" pitchFamily="2" charset="-78"/>
              </a:rPr>
              <a:t>. هر </a:t>
            </a:r>
            <a:r>
              <a:rPr lang="fa-IR" sz="2000" dirty="0">
                <a:solidFill>
                  <a:srgbClr val="FF0000"/>
                </a:solidFill>
                <a:cs typeface="B Nazanin" panose="00000400000000000000" pitchFamily="2" charset="-78"/>
              </a:rPr>
              <a:t>سالن</a:t>
            </a:r>
            <a:r>
              <a:rPr lang="fa-IR" sz="2000" dirty="0">
                <a:cs typeface="B Nazanin" panose="00000400000000000000" pitchFamily="2" charset="-78"/>
              </a:rPr>
              <a:t> تعدادی </a:t>
            </a:r>
            <a:r>
              <a:rPr lang="fa-IR" sz="2000" dirty="0">
                <a:solidFill>
                  <a:srgbClr val="FF0000"/>
                </a:solidFill>
                <a:cs typeface="B Nazanin" panose="00000400000000000000" pitchFamily="2" charset="-78"/>
              </a:rPr>
              <a:t>صندلی</a:t>
            </a:r>
            <a:r>
              <a:rPr lang="fa-IR" sz="2000" dirty="0">
                <a:cs typeface="B Nazanin" panose="00000400000000000000" pitchFamily="2" charset="-78"/>
              </a:rPr>
              <a:t> </a:t>
            </a:r>
            <a:r>
              <a:rPr lang="fa-IR" sz="2000" dirty="0" smtClean="0">
                <a:cs typeface="B Nazanin" panose="00000400000000000000" pitchFamily="2" charset="-78"/>
              </a:rPr>
              <a:t>در </a:t>
            </a:r>
            <a:r>
              <a:rPr lang="fa-IR" sz="2000" dirty="0" smtClean="0">
                <a:solidFill>
                  <a:srgbClr val="FF0000"/>
                </a:solidFill>
                <a:cs typeface="B Nazanin" panose="00000400000000000000" pitchFamily="2" charset="-78"/>
              </a:rPr>
              <a:t>ردیف</a:t>
            </a:r>
            <a:r>
              <a:rPr lang="fa-IR" sz="2000" dirty="0" smtClean="0">
                <a:cs typeface="B Nazanin" panose="00000400000000000000" pitchFamily="2" charset="-78"/>
              </a:rPr>
              <a:t> های </a:t>
            </a:r>
            <a:r>
              <a:rPr lang="fa-IR" sz="2000" dirty="0">
                <a:cs typeface="B Nazanin" panose="00000400000000000000" pitchFamily="2" charset="-78"/>
              </a:rPr>
              <a:t>مختلف دارد. </a:t>
            </a:r>
            <a:r>
              <a:rPr lang="fa-IR" sz="2000" dirty="0">
                <a:solidFill>
                  <a:srgbClr val="FF0000"/>
                </a:solidFill>
                <a:cs typeface="B Nazanin" panose="00000400000000000000" pitchFamily="2" charset="-78"/>
              </a:rPr>
              <a:t>مشتریان</a:t>
            </a:r>
            <a:r>
              <a:rPr lang="fa-IR" sz="2000" dirty="0">
                <a:cs typeface="B Nazanin" panose="00000400000000000000" pitchFamily="2" charset="-78"/>
              </a:rPr>
              <a:t> </a:t>
            </a:r>
            <a:r>
              <a:rPr lang="fa-IR" sz="2000" dirty="0" smtClean="0">
                <a:cs typeface="B Nazanin" panose="00000400000000000000" pitchFamily="2" charset="-78"/>
              </a:rPr>
              <a:t>می توانند </a:t>
            </a:r>
            <a:r>
              <a:rPr lang="fa-IR" sz="2000" dirty="0">
                <a:cs typeface="B Nazanin" panose="00000400000000000000" pitchFamily="2" charset="-78"/>
              </a:rPr>
              <a:t>صندلی </a:t>
            </a:r>
            <a:r>
              <a:rPr lang="fa-IR" sz="2000" dirty="0">
                <a:solidFill>
                  <a:srgbClr val="00B0F0"/>
                </a:solidFill>
                <a:cs typeface="B Nazanin" panose="00000400000000000000" pitchFamily="2" charset="-78"/>
              </a:rPr>
              <a:t>رزرو کنند</a:t>
            </a:r>
            <a:r>
              <a:rPr lang="fa-IR" sz="2000" dirty="0">
                <a:cs typeface="B Nazanin" panose="00000400000000000000" pitchFamily="2" charset="-78"/>
              </a:rPr>
              <a:t> که به آنها شماره صندلی و شماره ردیف در </a:t>
            </a:r>
            <a:r>
              <a:rPr lang="fa-IR" sz="2000" dirty="0" smtClean="0">
                <a:cs typeface="B Nazanin" panose="00000400000000000000" pitchFamily="2" charset="-78"/>
              </a:rPr>
              <a:t>سالن </a:t>
            </a:r>
            <a:r>
              <a:rPr lang="fa-IR" sz="2000" dirty="0" smtClean="0">
                <a:solidFill>
                  <a:srgbClr val="00B0F0"/>
                </a:solidFill>
                <a:cs typeface="B Nazanin" panose="00000400000000000000" pitchFamily="2" charset="-78"/>
              </a:rPr>
              <a:t>داده </a:t>
            </a:r>
            <a:r>
              <a:rPr lang="fa-IR" sz="2000" dirty="0">
                <a:solidFill>
                  <a:srgbClr val="00B0F0"/>
                </a:solidFill>
                <a:cs typeface="B Nazanin" panose="00000400000000000000" pitchFamily="2" charset="-78"/>
              </a:rPr>
              <a:t>میشود</a:t>
            </a:r>
            <a:r>
              <a:rPr lang="fa-IR" sz="2000" dirty="0">
                <a:cs typeface="B Nazanin" panose="00000400000000000000" pitchFamily="2" charset="-78"/>
              </a:rPr>
              <a:t>. مشتری میتواند رزرو چندین صندلی مجاور را </a:t>
            </a:r>
            <a:r>
              <a:rPr lang="fa-IR" sz="2000" dirty="0">
                <a:solidFill>
                  <a:srgbClr val="00B0F0"/>
                </a:solidFill>
                <a:cs typeface="B Nazanin" panose="00000400000000000000" pitchFamily="2" charset="-78"/>
              </a:rPr>
              <a:t>درخواست </a:t>
            </a:r>
            <a:r>
              <a:rPr lang="fa-IR" sz="2000" dirty="0" smtClean="0">
                <a:solidFill>
                  <a:srgbClr val="00B0F0"/>
                </a:solidFill>
                <a:cs typeface="B Nazanin" panose="00000400000000000000" pitchFamily="2" charset="-78"/>
              </a:rPr>
              <a:t>کند</a:t>
            </a:r>
          </a:p>
          <a:p>
            <a:pPr algn="r" rtl="1"/>
            <a:r>
              <a:rPr lang="fa-IR" sz="2000" dirty="0">
                <a:cs typeface="B Nazanin" panose="00000400000000000000" pitchFamily="2" charset="-78"/>
              </a:rPr>
              <a:t>هر رزرو مربوط به یک </a:t>
            </a:r>
            <a:r>
              <a:rPr lang="fa-IR" sz="2000" dirty="0">
                <a:solidFill>
                  <a:srgbClr val="FF0000"/>
                </a:solidFill>
                <a:cs typeface="B Nazanin" panose="00000400000000000000" pitchFamily="2" charset="-78"/>
              </a:rPr>
              <a:t>نمایش</a:t>
            </a:r>
            <a:r>
              <a:rPr lang="fa-IR" sz="2000" dirty="0">
                <a:cs typeface="B Nazanin" panose="00000400000000000000" pitchFamily="2" charset="-78"/>
              </a:rPr>
              <a:t> خاص </a:t>
            </a:r>
            <a:r>
              <a:rPr lang="fa-IR" sz="2000" dirty="0" smtClean="0">
                <a:cs typeface="B Nazanin" panose="00000400000000000000" pitchFamily="2" charset="-78"/>
              </a:rPr>
              <a:t>است (منظور </a:t>
            </a:r>
            <a:r>
              <a:rPr lang="fa-IR" sz="2000" dirty="0">
                <a:cs typeface="B Nazanin" panose="00000400000000000000" pitchFamily="2" charset="-78"/>
              </a:rPr>
              <a:t>نمایش یک </a:t>
            </a:r>
            <a:r>
              <a:rPr lang="fa-IR" sz="2000" dirty="0">
                <a:solidFill>
                  <a:srgbClr val="FF0000"/>
                </a:solidFill>
                <a:cs typeface="B Nazanin" panose="00000400000000000000" pitchFamily="2" charset="-78"/>
              </a:rPr>
              <a:t>فیلم</a:t>
            </a:r>
            <a:r>
              <a:rPr lang="fa-IR" sz="2000" dirty="0">
                <a:cs typeface="B Nazanin" panose="00000400000000000000" pitchFamily="2" charset="-78"/>
              </a:rPr>
              <a:t> در یک </a:t>
            </a:r>
            <a:r>
              <a:rPr lang="fa-IR" sz="2000" dirty="0">
                <a:solidFill>
                  <a:srgbClr val="FF0000"/>
                </a:solidFill>
                <a:cs typeface="B Nazanin" panose="00000400000000000000" pitchFamily="2" charset="-78"/>
              </a:rPr>
              <a:t>زمان</a:t>
            </a:r>
            <a:r>
              <a:rPr lang="fa-IR" sz="2000" dirty="0">
                <a:cs typeface="B Nazanin" panose="00000400000000000000" pitchFamily="2" charset="-78"/>
              </a:rPr>
              <a:t> خاص </a:t>
            </a:r>
            <a:r>
              <a:rPr lang="fa-IR" sz="2000" dirty="0" smtClean="0">
                <a:cs typeface="B Nazanin" panose="00000400000000000000" pitchFamily="2" charset="-78"/>
              </a:rPr>
              <a:t>است) نمایش ها </a:t>
            </a:r>
            <a:r>
              <a:rPr lang="fa-IR" sz="2000" dirty="0">
                <a:cs typeface="B Nazanin" panose="00000400000000000000" pitchFamily="2" charset="-78"/>
              </a:rPr>
              <a:t>در </a:t>
            </a:r>
            <a:r>
              <a:rPr lang="fa-IR" sz="2000" dirty="0" smtClean="0">
                <a:cs typeface="B Nazanin" panose="00000400000000000000" pitchFamily="2" charset="-78"/>
              </a:rPr>
              <a:t>یک </a:t>
            </a:r>
            <a:r>
              <a:rPr lang="fa-IR" sz="2000" dirty="0" smtClean="0">
                <a:solidFill>
                  <a:srgbClr val="FF0000"/>
                </a:solidFill>
                <a:cs typeface="B Nazanin" panose="00000400000000000000" pitchFamily="2" charset="-78"/>
              </a:rPr>
              <a:t>ساعت</a:t>
            </a:r>
            <a:r>
              <a:rPr lang="fa-IR" sz="2000" dirty="0">
                <a:cs typeface="B Nazanin" panose="00000400000000000000" pitchFamily="2" charset="-78"/>
              </a:rPr>
              <a:t>، </a:t>
            </a:r>
            <a:r>
              <a:rPr lang="fa-IR" sz="2000" dirty="0">
                <a:solidFill>
                  <a:srgbClr val="FF0000"/>
                </a:solidFill>
                <a:cs typeface="B Nazanin" panose="00000400000000000000" pitchFamily="2" charset="-78"/>
              </a:rPr>
              <a:t>تاریخ</a:t>
            </a:r>
            <a:r>
              <a:rPr lang="fa-IR" sz="2000" dirty="0">
                <a:cs typeface="B Nazanin" panose="00000400000000000000" pitchFamily="2" charset="-78"/>
              </a:rPr>
              <a:t> و سالن مشخص </a:t>
            </a:r>
            <a:r>
              <a:rPr lang="fa-IR" sz="2000" dirty="0" smtClean="0">
                <a:solidFill>
                  <a:srgbClr val="00B0F0"/>
                </a:solidFill>
                <a:cs typeface="B Nazanin" panose="00000400000000000000" pitchFamily="2" charset="-78"/>
              </a:rPr>
              <a:t>برنامه ریزی می شوند</a:t>
            </a:r>
            <a:r>
              <a:rPr lang="fa-IR" sz="2000" dirty="0">
                <a:cs typeface="B Nazanin" panose="00000400000000000000" pitchFamily="2" charset="-78"/>
              </a:rPr>
              <a:t>. سیستم، </a:t>
            </a:r>
            <a:r>
              <a:rPr lang="fa-IR" sz="2000" dirty="0">
                <a:solidFill>
                  <a:srgbClr val="FF0000"/>
                </a:solidFill>
                <a:cs typeface="B Nazanin" panose="00000400000000000000" pitchFamily="2" charset="-78"/>
              </a:rPr>
              <a:t>شماره تلفن</a:t>
            </a:r>
            <a:r>
              <a:rPr lang="fa-IR" sz="2000" dirty="0">
                <a:cs typeface="B Nazanin" panose="00000400000000000000" pitchFamily="2" charset="-78"/>
              </a:rPr>
              <a:t> مشتری را </a:t>
            </a:r>
            <a:r>
              <a:rPr lang="fa-IR" sz="2000" dirty="0">
                <a:solidFill>
                  <a:srgbClr val="00B0F0"/>
                </a:solidFill>
                <a:cs typeface="B Nazanin" panose="00000400000000000000" pitchFamily="2" charset="-78"/>
              </a:rPr>
              <a:t>ذخیره </a:t>
            </a:r>
            <a:r>
              <a:rPr lang="fa-IR" sz="2000" dirty="0" smtClean="0">
                <a:solidFill>
                  <a:srgbClr val="00B0F0"/>
                </a:solidFill>
                <a:cs typeface="B Nazanin" panose="00000400000000000000" pitchFamily="2" charset="-78"/>
              </a:rPr>
              <a:t>میکند</a:t>
            </a:r>
          </a:p>
          <a:p>
            <a:pPr algn="r" rtl="1"/>
            <a:endParaRPr lang="fa-IR" sz="2000" dirty="0">
              <a:solidFill>
                <a:srgbClr val="00B0F0"/>
              </a:solidFill>
              <a:latin typeface="Gill Sans MT" panose="020B0502020104020203" pitchFamily="34" charset="0"/>
              <a:cs typeface="B Nazanin" panose="00000400000000000000" pitchFamily="2" charset="-78"/>
            </a:endParaRPr>
          </a:p>
          <a:p>
            <a:pPr algn="r" rtl="1"/>
            <a:r>
              <a:rPr lang="fa-IR" sz="2000" dirty="0" smtClean="0">
                <a:solidFill>
                  <a:srgbClr val="FF0000"/>
                </a:solidFill>
                <a:latin typeface="Gill Sans MT" panose="020B0502020104020203" pitchFamily="34" charset="0"/>
                <a:cs typeface="B Nazanin" panose="00000400000000000000" pitchFamily="2" charset="-78"/>
              </a:rPr>
              <a:t>*</a:t>
            </a:r>
            <a:r>
              <a:rPr lang="fa-IR" sz="2000" dirty="0" smtClean="0">
                <a:solidFill>
                  <a:srgbClr val="00B0F0"/>
                </a:solidFill>
                <a:latin typeface="Gill Sans MT" panose="020B0502020104020203" pitchFamily="34" charset="0"/>
                <a:cs typeface="B Nazanin" panose="00000400000000000000" pitchFamily="2" charset="-78"/>
              </a:rPr>
              <a:t> </a:t>
            </a:r>
            <a:r>
              <a:rPr lang="fa-IR" sz="2000" dirty="0" smtClean="0">
                <a:solidFill>
                  <a:schemeClr val="tx1"/>
                </a:solidFill>
                <a:latin typeface="Gill Sans MT" panose="020B0502020104020203" pitchFamily="34" charset="0"/>
                <a:cs typeface="B Nazanin" panose="00000400000000000000" pitchFamily="2" charset="-78"/>
              </a:rPr>
              <a:t>برای </a:t>
            </a:r>
            <a:r>
              <a:rPr lang="fa-IR" sz="2000" dirty="0">
                <a:solidFill>
                  <a:schemeClr val="tx1"/>
                </a:solidFill>
                <a:latin typeface="Gill Sans MT" panose="020B0502020104020203" pitchFamily="34" charset="0"/>
                <a:cs typeface="B Nazanin" panose="00000400000000000000" pitchFamily="2" charset="-78"/>
              </a:rPr>
              <a:t> </a:t>
            </a:r>
            <a:r>
              <a:rPr lang="fa-IR" sz="2000" dirty="0" smtClean="0">
                <a:solidFill>
                  <a:schemeClr val="tx1"/>
                </a:solidFill>
                <a:latin typeface="Gill Sans MT" panose="020B0502020104020203" pitchFamily="34" charset="0"/>
                <a:cs typeface="B Nazanin" panose="00000400000000000000" pitchFamily="2" charset="-78"/>
              </a:rPr>
              <a:t>راهنمایی </a:t>
            </a:r>
            <a:r>
              <a:rPr lang="fa-IR" sz="2000" dirty="0" smtClean="0">
                <a:solidFill>
                  <a:srgbClr val="FF0000"/>
                </a:solidFill>
                <a:latin typeface="Gill Sans MT" panose="020B0502020104020203" pitchFamily="34" charset="0"/>
                <a:cs typeface="B Nazanin" panose="00000400000000000000" pitchFamily="2" charset="-78"/>
              </a:rPr>
              <a:t>اسم ها قرمز</a:t>
            </a:r>
            <a:r>
              <a:rPr lang="fa-IR" sz="2000" dirty="0" smtClean="0">
                <a:solidFill>
                  <a:schemeClr val="tx1"/>
                </a:solidFill>
                <a:latin typeface="Gill Sans MT" panose="020B0502020104020203" pitchFamily="34" charset="0"/>
                <a:cs typeface="B Nazanin" panose="00000400000000000000" pitchFamily="2" charset="-78"/>
              </a:rPr>
              <a:t> شده اند و </a:t>
            </a:r>
            <a:r>
              <a:rPr lang="fa-IR" sz="2000" dirty="0" smtClean="0">
                <a:solidFill>
                  <a:srgbClr val="00B0F0"/>
                </a:solidFill>
                <a:latin typeface="Gill Sans MT" panose="020B0502020104020203" pitchFamily="34" charset="0"/>
                <a:cs typeface="B Nazanin" panose="00000400000000000000" pitchFamily="2" charset="-78"/>
              </a:rPr>
              <a:t>فعل ها آبی </a:t>
            </a:r>
            <a:r>
              <a:rPr lang="fa-IR" sz="2000" dirty="0" smtClean="0">
                <a:solidFill>
                  <a:schemeClr val="tx1"/>
                </a:solidFill>
                <a:latin typeface="Gill Sans MT" panose="020B0502020104020203" pitchFamily="34" charset="0"/>
                <a:cs typeface="B Nazanin" panose="00000400000000000000" pitchFamily="2" charset="-78"/>
              </a:rPr>
              <a:t>نمایش داده شده است</a:t>
            </a:r>
            <a:endParaRPr lang="fa-IR" sz="2000" dirty="0">
              <a:solidFill>
                <a:schemeClr val="tx1"/>
              </a:solidFill>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3753972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2">
          <a:extLst>
            <a:ext uri="{FF2B5EF4-FFF2-40B4-BE49-F238E27FC236}">
              <a16:creationId xmlns:a16="http://schemas.microsoft.com/office/drawing/2014/main" id="{4A9B6A35-F129-DA3C-BA2D-A8A26794C382}"/>
            </a:ext>
          </a:extLst>
        </p:cNvPr>
        <p:cNvGrpSpPr/>
        <p:nvPr/>
      </p:nvGrpSpPr>
      <p:grpSpPr>
        <a:xfrm>
          <a:off x="0" y="0"/>
          <a:ext cx="0" cy="0"/>
          <a:chOff x="0" y="0"/>
          <a:chExt cx="0" cy="0"/>
        </a:xfrm>
      </p:grpSpPr>
      <p:sp>
        <p:nvSpPr>
          <p:cNvPr id="1735" name="Google Shape;1735;p43">
            <a:extLst>
              <a:ext uri="{FF2B5EF4-FFF2-40B4-BE49-F238E27FC236}">
                <a16:creationId xmlns:a16="http://schemas.microsoft.com/office/drawing/2014/main" id="{C9BAF382-CF02-B5FF-4FE6-DDAB71BAD555}"/>
              </a:ext>
            </a:extLst>
          </p:cNvPr>
          <p:cNvSpPr txBox="1">
            <a:spLocks noGrp="1"/>
          </p:cNvSpPr>
          <p:nvPr>
            <p:ph type="title"/>
          </p:nvPr>
        </p:nvSpPr>
        <p:spPr>
          <a:xfrm>
            <a:off x="1046774" y="189300"/>
            <a:ext cx="7322525"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sz="2800" dirty="0" smtClean="0">
                <a:solidFill>
                  <a:srgbClr val="C39113"/>
                </a:solidFill>
                <a:latin typeface="Gill Sans MT" panose="020B0502020104020203" pitchFamily="34" charset="0"/>
                <a:cs typeface="B Roya" panose="00000400000000000000" pitchFamily="2" charset="-78"/>
              </a:rPr>
              <a:t>معرفی وبسایت</a:t>
            </a:r>
            <a:endParaRPr sz="2800" dirty="0">
              <a:solidFill>
                <a:srgbClr val="C39113"/>
              </a:solidFill>
              <a:latin typeface="Gill Sans MT" panose="020B0502020104020203" pitchFamily="34" charset="0"/>
              <a:cs typeface="B Roya" panose="00000400000000000000" pitchFamily="2" charset="-78"/>
            </a:endParaRPr>
          </a:p>
        </p:txBody>
      </p:sp>
      <p:sp>
        <p:nvSpPr>
          <p:cNvPr id="3" name="TextBox 2">
            <a:extLst>
              <a:ext uri="{FF2B5EF4-FFF2-40B4-BE49-F238E27FC236}">
                <a16:creationId xmlns:a16="http://schemas.microsoft.com/office/drawing/2014/main" id="{D45F0373-A1F7-C3DD-93A2-1E937E03160D}"/>
              </a:ext>
            </a:extLst>
          </p:cNvPr>
          <p:cNvSpPr txBox="1"/>
          <p:nvPr/>
        </p:nvSpPr>
        <p:spPr>
          <a:xfrm>
            <a:off x="357521" y="952500"/>
            <a:ext cx="8011778" cy="707886"/>
          </a:xfrm>
          <a:prstGeom prst="rect">
            <a:avLst/>
          </a:prstGeom>
          <a:noFill/>
        </p:spPr>
        <p:txBody>
          <a:bodyPr wrap="square" rtlCol="0">
            <a:spAutoFit/>
          </a:bodyPr>
          <a:lstStyle/>
          <a:p>
            <a:pPr algn="r" rtl="1"/>
            <a:r>
              <a:rPr lang="fa-IR" sz="2000" dirty="0" smtClean="0">
                <a:latin typeface="Gill Sans MT" panose="020B0502020104020203" pitchFamily="34" charset="0"/>
                <a:cs typeface="B Nazanin" panose="00000400000000000000" pitchFamily="2" charset="-78"/>
              </a:rPr>
              <a:t>برای طراحی راحت تر کارت های </a:t>
            </a:r>
            <a:r>
              <a:rPr lang="en-US" sz="2000" dirty="0" smtClean="0">
                <a:latin typeface="Gill Sans MT" panose="020B0502020104020203" pitchFamily="34" charset="0"/>
                <a:cs typeface="B Nazanin" panose="00000400000000000000" pitchFamily="2" charset="-78"/>
              </a:rPr>
              <a:t>CRC</a:t>
            </a:r>
            <a:r>
              <a:rPr lang="fa-IR" sz="2000" dirty="0" smtClean="0">
                <a:latin typeface="Gill Sans MT" panose="020B0502020104020203" pitchFamily="34" charset="0"/>
                <a:cs typeface="B Nazanin" panose="00000400000000000000" pitchFamily="2" charset="-78"/>
              </a:rPr>
              <a:t> می توان از </a:t>
            </a:r>
            <a:r>
              <a:rPr lang="fa-IR" sz="2000" dirty="0" smtClean="0">
                <a:latin typeface="Gill Sans MT" panose="020B0502020104020203" pitchFamily="34" charset="0"/>
                <a:cs typeface="B Nazanin" panose="00000400000000000000" pitchFamily="2" charset="-78"/>
                <a:hlinkClick r:id="rId3"/>
              </a:rPr>
              <a:t>این وب سایت </a:t>
            </a:r>
            <a:r>
              <a:rPr lang="fa-IR" sz="2000" dirty="0" smtClean="0">
                <a:latin typeface="Gill Sans MT" panose="020B0502020104020203" pitchFamily="34" charset="0"/>
                <a:cs typeface="B Nazanin" panose="00000400000000000000" pitchFamily="2" charset="-78"/>
              </a:rPr>
              <a:t>استفاده کرد </a:t>
            </a:r>
          </a:p>
          <a:p>
            <a:pPr algn="r" rtl="1"/>
            <a:endParaRPr lang="fa-IR" sz="2000" dirty="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202692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418</TotalTime>
  <Words>1451</Words>
  <Application>Microsoft Office PowerPoint</Application>
  <PresentationFormat>On-screen Show (16:9)</PresentationFormat>
  <Paragraphs>75</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B Roya</vt:lpstr>
      <vt:lpstr>B Zar</vt:lpstr>
      <vt:lpstr>B Nazanin</vt:lpstr>
      <vt:lpstr>Poppins</vt:lpstr>
      <vt:lpstr>B Titr</vt:lpstr>
      <vt:lpstr>Roboto Condensed Light</vt:lpstr>
      <vt:lpstr>IBM Plex Mono</vt:lpstr>
      <vt:lpstr>Gill Sans MT</vt:lpstr>
      <vt:lpstr>Introduction to Coding Workshop by Slidesgo</vt:lpstr>
      <vt:lpstr>    کارگاه برنامه نویسی پیشرفته دستورکار 7 </vt:lpstr>
      <vt:lpstr>مقدمه</vt:lpstr>
      <vt:lpstr>اصول مهندسی نرم افزار </vt:lpstr>
      <vt:lpstr>PowerPoint Presentation</vt:lpstr>
      <vt:lpstr>2. انسجام بالا ( High Cohesion )</vt:lpstr>
      <vt:lpstr>کارت های CRC</vt:lpstr>
      <vt:lpstr>PowerPoint Presentation</vt:lpstr>
      <vt:lpstr>مثال کارت های CRC </vt:lpstr>
      <vt:lpstr>معرفی وبسایت</vt:lpstr>
      <vt:lpstr>PowerPoint Presentation</vt:lpstr>
      <vt:lpstr>PowerPoint Presentation</vt:lpstr>
      <vt:lpstr>رسم UML Class Diagram</vt:lpstr>
      <vt:lpstr>نکات رسم UML Class Diagram</vt:lpstr>
      <vt:lpstr>روابط بین کلاس ها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کارگاه برنامه نویسی پیشرفته دستورکار 7</dc:title>
  <dc:creator>Amirreza Daneshvar</dc:creator>
  <cp:lastModifiedBy>Amirreza Daneshvar</cp:lastModifiedBy>
  <cp:revision>59</cp:revision>
  <dcterms:modified xsi:type="dcterms:W3CDTF">2025-03-23T09:21:20Z</dcterms:modified>
</cp:coreProperties>
</file>