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omments/comment1.xml" ContentType="application/vnd.openxmlformats-officedocument.presentationml.comment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7"/>
  </p:notesMasterIdLst>
  <p:sldIdLst>
    <p:sldId id="256" r:id="rId2"/>
    <p:sldId id="257" r:id="rId3"/>
    <p:sldId id="394" r:id="rId4"/>
    <p:sldId id="390" r:id="rId5"/>
    <p:sldId id="258" r:id="rId6"/>
    <p:sldId id="260" r:id="rId7"/>
    <p:sldId id="307" r:id="rId8"/>
    <p:sldId id="308" r:id="rId9"/>
    <p:sldId id="309" r:id="rId10"/>
    <p:sldId id="310" r:id="rId11"/>
    <p:sldId id="322" r:id="rId12"/>
    <p:sldId id="311" r:id="rId13"/>
    <p:sldId id="312" r:id="rId14"/>
    <p:sldId id="323" r:id="rId15"/>
    <p:sldId id="391" r:id="rId16"/>
    <p:sldId id="317" r:id="rId17"/>
    <p:sldId id="324" r:id="rId18"/>
    <p:sldId id="325" r:id="rId19"/>
    <p:sldId id="327" r:id="rId20"/>
    <p:sldId id="334" r:id="rId21"/>
    <p:sldId id="326" r:id="rId22"/>
    <p:sldId id="336" r:id="rId23"/>
    <p:sldId id="328" r:id="rId24"/>
    <p:sldId id="335" r:id="rId25"/>
    <p:sldId id="337" r:id="rId26"/>
    <p:sldId id="313" r:id="rId27"/>
    <p:sldId id="338" r:id="rId28"/>
    <p:sldId id="339" r:id="rId29"/>
    <p:sldId id="340" r:id="rId30"/>
    <p:sldId id="392" r:id="rId31"/>
    <p:sldId id="318" r:id="rId32"/>
    <p:sldId id="341" r:id="rId33"/>
    <p:sldId id="342" r:id="rId34"/>
    <p:sldId id="343" r:id="rId35"/>
    <p:sldId id="344" r:id="rId36"/>
    <p:sldId id="345" r:id="rId37"/>
    <p:sldId id="346" r:id="rId38"/>
    <p:sldId id="393" r:id="rId39"/>
    <p:sldId id="320" r:id="rId40"/>
    <p:sldId id="347" r:id="rId41"/>
    <p:sldId id="348" r:id="rId42"/>
    <p:sldId id="349" r:id="rId43"/>
    <p:sldId id="350" r:id="rId44"/>
    <p:sldId id="351" r:id="rId45"/>
    <p:sldId id="352" r:id="rId46"/>
  </p:sldIdLst>
  <p:sldSz cx="9144000" cy="5143500" type="screen16x9"/>
  <p:notesSz cx="6858000" cy="9144000"/>
  <p:embeddedFontLst>
    <p:embeddedFont>
      <p:font typeface="A Iranian Sans" panose="01000500000000020002" pitchFamily="2" charset="-78"/>
      <p:regular r:id="rId48"/>
    </p:embeddedFont>
    <p:embeddedFont>
      <p:font typeface="B Roya" panose="00000400000000000000" pitchFamily="2" charset="-78"/>
      <p:regular r:id="rId49"/>
      <p:bold r:id="rId50"/>
    </p:embeddedFont>
    <p:embeddedFont>
      <p:font typeface="Cambria" panose="02040503050406030204" pitchFamily="18" charset="0"/>
      <p:regular r:id="rId51"/>
      <p:bold r:id="rId52"/>
      <p:italic r:id="rId53"/>
      <p:boldItalic r:id="rId54"/>
    </p:embeddedFont>
    <p:embeddedFont>
      <p:font typeface="Gill Sans MT" panose="020B0502020104020203" pitchFamily="34" charset="0"/>
      <p:regular r:id="rId55"/>
      <p:bold r:id="rId56"/>
      <p:italic r:id="rId57"/>
      <p:boldItalic r:id="rId58"/>
    </p:embeddedFont>
    <p:embeddedFont>
      <p:font typeface="IBM Plex Mono" panose="020B0509050203000203" pitchFamily="49" charset="0"/>
      <p:regular r:id="rId59"/>
      <p:bold r:id="rId60"/>
      <p:italic r:id="rId61"/>
      <p:boldItalic r:id="rId62"/>
    </p:embeddedFont>
    <p:embeddedFont>
      <p:font typeface="JetBrains Mono" panose="020B0509020102050004" pitchFamily="49" charset="0"/>
      <p:regular r:id="rId63"/>
      <p:bold r:id="rId64"/>
      <p:italic r:id="rId65"/>
      <p:boldItalic r:id="rId66"/>
    </p:embeddedFont>
    <p:embeddedFont>
      <p:font typeface="Poppins" panose="00000500000000000000" pitchFamily="2" charset="0"/>
      <p:regular r:id="rId67"/>
      <p:bold r:id="rId68"/>
      <p:italic r:id="rId69"/>
      <p:boldItalic r:id="rId70"/>
    </p:embeddedFont>
    <p:embeddedFont>
      <p:font typeface="Roboto Condensed Light" panose="02000000000000000000" pitchFamily="2" charset="0"/>
      <p:regular r:id="rId71"/>
      <p:italic r:id="rId72"/>
    </p:embeddedFont>
    <p:embeddedFont>
      <p:font typeface="Source Code Pro" panose="020B0509030403020204" pitchFamily="49"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39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font" Target="fonts/font6.fntdata"/><Relationship Id="rId58" Type="http://schemas.openxmlformats.org/officeDocument/2006/relationships/font" Target="fonts/font11.fntdata"/><Relationship Id="rId74" Type="http://schemas.openxmlformats.org/officeDocument/2006/relationships/font" Target="fonts/font27.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font" Target="fonts/font25.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font" Target="fonts/font23.fntdata"/><Relationship Id="rId75" Type="http://schemas.openxmlformats.org/officeDocument/2006/relationships/font" Target="fonts/font2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font" Target="fonts/font26.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 Id="rId76" Type="http://schemas.openxmlformats.org/officeDocument/2006/relationships/font" Target="fonts/font29.fntdata"/><Relationship Id="rId7" Type="http://schemas.openxmlformats.org/officeDocument/2006/relationships/slide" Target="slides/slide6.xml"/><Relationship Id="rId71" Type="http://schemas.openxmlformats.org/officeDocument/2006/relationships/font" Target="fonts/font2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9.fntdata"/></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mbria" panose="02040503050406030204" pitchFamily="18" charset="0"/>
        <a:ea typeface="Cambria" panose="02040503050406030204" pitchFamily="18"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8E463151-68D2-2A6B-91A9-52561B0D13D8}"/>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88C5EC7A-DB07-7FEB-CA10-85B5845128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6A6FC632-ED15-45C2-92E7-7EC97B45F8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518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7436A25-F028-1292-F32E-69B6300CC3A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5C62704-7EF9-8987-7BF2-ED4D178E2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9B1E30B-B78A-2914-5F18-80275E5E9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364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D92CA1D-4EEC-E55B-43D0-830EDC4DE1D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B493C7D-1727-BD04-4DCD-0C99A1953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2862734-FEBD-F3B0-0366-7469BE5235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29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36E478B-B364-9AF3-AA66-F7D906F3D882}"/>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40BD435-FF59-1EB2-13E7-17934584A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EE423F8-A6A4-6681-0AB1-C9000DECAB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3405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9BBA2D-D05E-C9DD-3B0D-919CA9CCD9E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3E8F606-9DB9-190C-AFC3-AEB364F778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5D78B7E-3B37-9E03-8244-A95CA70FB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264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1CA5AB4-F5F6-FD43-EA99-80F45E24A97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0870CB-D7BF-5A95-6AE5-CB19141DE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98EDDE1-FC7B-22AB-781F-3FABF1EC0F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171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3D3181E5-2E25-97B9-A982-BEEF2DDA9150}"/>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42B8DE7A-6789-6AB7-2C5E-F50C07A49A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2B5C31D2-2703-1D89-BD95-DFA136D3E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8243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AFCFEEC-49A0-5A92-901E-2E6A0B8B146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8B98A98-B37F-EFDB-677F-70A788AC4A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C80A747-68A8-F0BB-6C1D-280820B8A6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670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BFBEB41-2983-7564-1F86-6B3C2508623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C3D4EF2-1EBF-CD69-53C1-033C55F1C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B235259-9C19-62FA-B2A6-2274116232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631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8902823-1F04-A130-0259-50BF8279007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2A33B0-120D-2465-3472-28639C5944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0F9E124-1BD9-4BF5-C7A4-1084D23DAB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23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24BBBC62-EA2E-AE88-0EF7-E17DA0FE194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45E5C13-8D98-429B-130F-3A1F6942C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53F7F97-2021-4421-BD51-7E8750FA70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39822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289DAD-4D7C-7ABE-A33D-B3FD15DCE1D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E8B3E5E-48FD-2D5F-EC1E-CBEE8A3C9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0A58E79-3E66-3DED-78CD-ECD75A3D18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683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8094D2E-049F-FA5D-9B1D-AD76A2CB6F4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5C38B4F-36C5-B032-194A-733180E38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3B44F22-2D74-715E-B2C5-8D9B926001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9498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A3FDD1D2-239C-F58A-F48C-0A388226BC17}"/>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CB313E6B-4F5E-8427-21BB-B50C3DA5A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12A443C3-AC39-F308-C4AD-E11202955B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375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a:extLst>
            <a:ext uri="{FF2B5EF4-FFF2-40B4-BE49-F238E27FC236}">
              <a16:creationId xmlns:a16="http://schemas.microsoft.com/office/drawing/2014/main" id="{9888A979-B397-D499-65E0-60B2E5568A73}"/>
            </a:ext>
          </a:extLst>
        </p:cNvPr>
        <p:cNvGrpSpPr/>
        <p:nvPr/>
      </p:nvGrpSpPr>
      <p:grpSpPr>
        <a:xfrm>
          <a:off x="0" y="0"/>
          <a:ext cx="0" cy="0"/>
          <a:chOff x="0" y="0"/>
          <a:chExt cx="0" cy="0"/>
        </a:xfrm>
      </p:grpSpPr>
      <p:sp>
        <p:nvSpPr>
          <p:cNvPr id="1947" name="Google Shape;1947;g24ed99bf1a4_0_1458:notes">
            <a:extLst>
              <a:ext uri="{FF2B5EF4-FFF2-40B4-BE49-F238E27FC236}">
                <a16:creationId xmlns:a16="http://schemas.microsoft.com/office/drawing/2014/main" id="{586792D6-A55E-A76D-6567-B5E667F368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a:extLst>
              <a:ext uri="{FF2B5EF4-FFF2-40B4-BE49-F238E27FC236}">
                <a16:creationId xmlns:a16="http://schemas.microsoft.com/office/drawing/2014/main" id="{54D150C5-AE4C-7F65-AB60-036BB426A0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9883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A7525-540D-C8AD-1F4A-CE26A8A6909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1C4B6DF-B26A-4928-1EBC-299CB1E6AE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A8F2C0-F5FE-6B67-7155-509B96B34E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350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821ADC-DF62-0AC9-5C30-7BF09DE54E5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BD50C2D-6F90-78DE-DB79-876F0B9291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4A0A93F-E39F-6459-AAF7-F89B99BEE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45101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3C873FC-B01F-A58B-3F58-9A0F5C83BFF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81F6CBF-2148-F046-CE1D-EB447A1E9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EE4DA05-C7DD-8841-57D9-6EB97327BB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0758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9D4B430-6866-B9C2-800F-E571788BC6E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2BE22E11-E953-3B34-6BF6-805D38D9B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2A827E4-3621-DCFB-C700-8B39297F5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870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58B50F-74ED-F8E2-A199-1A3E28BAA20E}"/>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09E6596-9CC1-6F9F-D89D-9F8D60D128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5B9EA8-E770-7C88-190E-FC15CADFA7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3065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1CA4056D-A940-5B8D-D8BF-9C2EFBFFD2B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3DEA349-A983-7E34-721F-F77FD73D6B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AFC575BC-E9E6-B685-2434-37CD7BB484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4682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atin typeface="Gill Sans MT" panose="020B0502020104020203"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726309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a:solidFill>
                  <a:srgbClr val="C39113"/>
                </a:solidFill>
                <a:cs typeface="B Roya" panose="00000400000000000000" pitchFamily="2" charset="-78"/>
              </a:rPr>
            </a:br>
            <a:r>
              <a:rPr lang="fa-IR" sz="2000" b="0">
                <a:solidFill>
                  <a:srgbClr val="C39113"/>
                </a:solidFill>
                <a:cs typeface="B Roya" panose="00000400000000000000" pitchFamily="2" charset="-78"/>
              </a:rPr>
              <a:t>دستورکار 2</a:t>
            </a:r>
            <a:endParaRPr sz="2000" b="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ambria" panose="02040503050406030204" pitchFamily="18" charset="0"/>
            </a:endParaRPr>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آشنایی </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با </a:t>
            </a:r>
            <a:r>
              <a:rPr lang="en-US" sz="1800" dirty="0">
                <a:solidFill>
                  <a:schemeClr val="bg1"/>
                </a:solidFill>
                <a:latin typeface="Arial" panose="020B0604020202020204" pitchFamily="34" charset="0"/>
                <a:ea typeface="Cambria" panose="02040503050406030204" pitchFamily="18" charset="0"/>
                <a:cs typeface="B Zar" panose="00000400000000000000" pitchFamily="2" charset="-78"/>
              </a:rPr>
              <a:t>P</a:t>
            </a:r>
            <a:r>
              <a:rPr lang="en-US" sz="1800">
                <a:solidFill>
                  <a:schemeClr val="bg1"/>
                </a:solidFill>
                <a:latin typeface="Arial" panose="020B0604020202020204" pitchFamily="34" charset="0"/>
                <a:ea typeface="Cambria" panose="02040503050406030204" pitchFamily="18" charset="0"/>
                <a:cs typeface="B Zar" panose="00000400000000000000" pitchFamily="2" charset="-78"/>
              </a:rPr>
              <a:t>ull </a:t>
            </a:r>
            <a:r>
              <a:rPr lang="en-US" sz="1800" dirty="0">
                <a:solidFill>
                  <a:schemeClr val="bg1"/>
                </a:solidFill>
                <a:latin typeface="Arial" panose="020B0604020202020204" pitchFamily="34" charset="0"/>
                <a:ea typeface="Cambria" panose="02040503050406030204" pitchFamily="18" charset="0"/>
                <a:cs typeface="B Zar" panose="00000400000000000000" pitchFamily="2" charset="-78"/>
              </a:rPr>
              <a:t>request</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دستورات تکمیلی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گیت</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آشنایی </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با </a:t>
            </a:r>
            <a:r>
              <a:rPr lang="en-US" sz="1800">
                <a:solidFill>
                  <a:schemeClr val="bg1"/>
                </a:solidFill>
                <a:latin typeface="Arial" panose="020B0604020202020204" pitchFamily="34" charset="0"/>
                <a:ea typeface="Cambria" panose="02040503050406030204" pitchFamily="18" charset="0"/>
                <a:cs typeface="B Zar" panose="00000400000000000000" pitchFamily="2" charset="-78"/>
              </a:rPr>
              <a:t>Collaboration</a:t>
            </a:r>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 در گیت‌هاب</a:t>
            </a:r>
            <a:endParaRPr lang="en-US"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a:solidFill>
                  <a:schemeClr val="bg1"/>
                </a:solidFill>
                <a:latin typeface="Arial" panose="020B0604020202020204" pitchFamily="34" charset="0"/>
                <a:ea typeface="Cambria" panose="02040503050406030204" pitchFamily="18" charset="0"/>
                <a:cs typeface="B Zar" panose="00000400000000000000" pitchFamily="2" charset="-78"/>
              </a:rPr>
              <a:t>آشنایی با مفاهیم </a:t>
            </a:r>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کلاس و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شئ</a:t>
            </a:r>
            <a:endParaRPr lang="fa-IR" sz="1800" dirty="0">
              <a:solidFill>
                <a:schemeClr val="bg1"/>
              </a:solidFill>
              <a:latin typeface="Arial" panose="020B0604020202020204" pitchFamily="34" charset="0"/>
              <a:ea typeface="Cambria" panose="02040503050406030204" pitchFamily="18" charset="0"/>
              <a:cs typeface="B Zar" panose="00000400000000000000" pitchFamily="2" charset="-78"/>
            </a:endParaRPr>
          </a:p>
          <a:p>
            <a:pPr algn="ctr" rtl="1"/>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میانبرها</a:t>
            </a:r>
            <a:r>
              <a:rPr lang="fa-IR" sz="1800" dirty="0">
                <a:solidFill>
                  <a:schemeClr val="bg1"/>
                </a:solidFill>
                <a:latin typeface="Arial" panose="020B0604020202020204" pitchFamily="34" charset="0"/>
                <a:ea typeface="Cambria" panose="02040503050406030204" pitchFamily="18" charset="0"/>
                <a:cs typeface="B Zar" panose="00000400000000000000" pitchFamily="2" charset="-78"/>
              </a:rPr>
              <a:t> در </a:t>
            </a:r>
            <a:r>
              <a:rPr lang="fa-IR" sz="1800" dirty="0" err="1">
                <a:solidFill>
                  <a:schemeClr val="bg1"/>
                </a:solidFill>
                <a:latin typeface="Arial" panose="020B0604020202020204" pitchFamily="34" charset="0"/>
                <a:ea typeface="Cambria" panose="02040503050406030204" pitchFamily="18" charset="0"/>
                <a:cs typeface="B Zar" panose="00000400000000000000" pitchFamily="2" charset="-78"/>
              </a:rPr>
              <a:t>اینتلیجی</a:t>
            </a:r>
            <a:endParaRPr lang="en-US" sz="1800" dirty="0">
              <a:solidFill>
                <a:schemeClr val="bg1"/>
              </a:solidFill>
              <a:latin typeface="Arial" panose="020B0604020202020204" pitchFamily="34" charset="0"/>
              <a:ea typeface="Cambria" panose="02040503050406030204" pitchFamily="18" charset="0"/>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25307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dirty="0">
                <a:solidFill>
                  <a:schemeClr val="tx1"/>
                </a:solidFill>
                <a:latin typeface="Cambria" panose="02040503050406030204" pitchFamily="18" charset="0"/>
                <a:ea typeface="Cambria" panose="02040503050406030204" pitchFamily="18" charset="0"/>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ea typeface="Cambria" panose="02040503050406030204" pitchFamily="18" charset="0"/>
              </a:rPr>
              <a:t>git reset --soft B</a:t>
            </a:r>
            <a:endParaRPr lang="fa-IR" sz="2000" dirty="0">
              <a:solidFill>
                <a:schemeClr val="tx2"/>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git reset –hard B</a:t>
            </a:r>
          </a:p>
          <a:p>
            <a:pPr algn="r" rtl="1"/>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223630"/>
            <a:ext cx="77112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720000" y="1177071"/>
            <a:ext cx="7711200" cy="347787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--soft B</a:t>
            </a:r>
            <a:r>
              <a:rPr lang="fa-IR" sz="2000" dirty="0">
                <a:latin typeface="Gill Sans MT" panose="020B0502020104020203" pitchFamily="34" charset="0"/>
                <a:ea typeface="Cambria" panose="02040503050406030204" pitchFamily="18" charset="0"/>
                <a:cs typeface="B Nazanin" panose="00000400000000000000" pitchFamily="2" charset="-78"/>
              </a:rPr>
              <a:t> ، </a:t>
            </a:r>
            <a:r>
              <a:rPr lang="en-US" sz="2000" dirty="0">
                <a:latin typeface="Gill Sans MT" panose="020B0502020104020203" pitchFamily="34" charset="0"/>
                <a:ea typeface="Cambria" panose="02040503050406030204" pitchFamily="18" charset="0"/>
                <a:cs typeface="B Nazanin" panose="00000400000000000000" pitchFamily="2" charset="-78"/>
              </a:rPr>
              <a:t>head</a:t>
            </a:r>
            <a:r>
              <a:rPr lang="fa-IR" sz="2000" dirty="0">
                <a:latin typeface="Gill Sans MT" panose="020B0502020104020203" pitchFamily="34" charset="0"/>
                <a:ea typeface="Cambria" panose="02040503050406030204" pitchFamily="18" charset="0"/>
                <a:cs typeface="B Nazanin" panose="00000400000000000000" pitchFamily="2" charset="-78"/>
              </a:rPr>
              <a:t> به </a:t>
            </a:r>
            <a:r>
              <a:rPr lang="fa-IR" sz="2000" dirty="0" err="1">
                <a:latin typeface="Gill Sans MT" panose="020B0502020104020203" pitchFamily="34" charset="0"/>
                <a:ea typeface="Cambria" panose="02040503050406030204" pitchFamily="18" charset="0"/>
                <a:cs typeface="B Nazanin" panose="00000400000000000000" pitchFamily="2" charset="-78"/>
              </a:rPr>
              <a:t>کامیت</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B </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en-US" sz="2000" dirty="0">
                <a:latin typeface="Gill Sans MT" panose="020B0502020104020203" pitchFamily="34" charset="0"/>
                <a:ea typeface="Cambria" panose="02040503050406030204" pitchFamily="18" charset="0"/>
                <a:cs typeface="B Nazanin" panose="00000400000000000000" pitchFamily="2" charset="-78"/>
              </a:rPr>
              <a:t>working </a:t>
            </a:r>
            <a:r>
              <a:rPr lang="en-US" sz="2000">
                <a:latin typeface="Gill Sans MT" panose="020B0502020104020203" pitchFamily="34" charset="0"/>
                <a:ea typeface="Cambria" panose="02040503050406030204" pitchFamily="18" charset="0"/>
                <a:cs typeface="B Nazanin" panose="00000400000000000000" pitchFamily="2" charset="-78"/>
              </a:rPr>
              <a:t>space </a:t>
            </a:r>
            <a:r>
              <a:rPr lang="fa-IR" sz="2000">
                <a:latin typeface="Gill Sans MT" panose="020B0502020104020203" pitchFamily="34" charset="0"/>
                <a:ea typeface="Cambria" panose="02040503050406030204" pitchFamily="18" charset="0"/>
                <a:cs typeface="B Nazanin" panose="00000400000000000000" pitchFamily="2" charset="-78"/>
              </a:rPr>
              <a:t> و</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دارای همان </a:t>
            </a:r>
            <a:r>
              <a:rPr lang="fa-IR" sz="2000">
                <a:latin typeface="Gill Sans MT" panose="020B0502020104020203" pitchFamily="34" charset="0"/>
                <a:ea typeface="Cambria" panose="02040503050406030204" pitchFamily="18" charset="0"/>
                <a:cs typeface="B Nazanin" panose="00000400000000000000" pitchFamily="2" charset="-78"/>
              </a:rPr>
              <a:t>تغییرات کامیت </a:t>
            </a:r>
            <a:r>
              <a:rPr lang="en-US" sz="2000">
                <a:latin typeface="Gill Sans MT" panose="020B0502020104020203" pitchFamily="34" charset="0"/>
                <a:ea typeface="Cambria" panose="02040503050406030204" pitchFamily="18" charset="0"/>
                <a:cs typeface="B Nazanin" panose="00000400000000000000" pitchFamily="2" charset="-78"/>
              </a:rPr>
              <a:t>C</a:t>
            </a:r>
            <a:r>
              <a:rPr lang="fa-IR" sz="2000">
                <a:latin typeface="Gill Sans MT" panose="020B0502020104020203" pitchFamily="34" charset="0"/>
                <a:ea typeface="Cambria" panose="02040503050406030204" pitchFamily="18" charset="0"/>
                <a:cs typeface="B Nazanin" panose="00000400000000000000" pitchFamily="2" charset="-78"/>
              </a:rPr>
              <a:t> است.</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fa-IR" sz="2000" dirty="0">
              <a:latin typeface="Gill Sans MT" panose="020B0502020104020203" pitchFamily="34" charset="0"/>
              <a:ea typeface="Cambria" panose="02040503050406030204" pitchFamily="18" charset="0"/>
              <a:cs typeface="B Nazanin" panose="00000400000000000000" pitchFamily="2" charset="-78"/>
            </a:endParaRP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--mixed B</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بازهم </a:t>
            </a:r>
            <a:r>
              <a:rPr lang="en-US" sz="2000" dirty="0">
                <a:latin typeface="Gill Sans MT" panose="020B0502020104020203" pitchFamily="34" charset="0"/>
                <a:ea typeface="Cambria" panose="02040503050406030204" pitchFamily="18" charset="0"/>
                <a:cs typeface="B Nazanin" panose="00000400000000000000" pitchFamily="2" charset="-78"/>
              </a:rPr>
              <a:t>head</a:t>
            </a:r>
            <a:r>
              <a:rPr lang="fa-IR" sz="2000" dirty="0">
                <a:latin typeface="Gill Sans MT" panose="020B0502020104020203" pitchFamily="34" charset="0"/>
                <a:ea typeface="Cambria" panose="02040503050406030204" pitchFamily="18" charset="0"/>
                <a:cs typeface="B Nazanin" panose="00000400000000000000" pitchFamily="2" charset="-78"/>
              </a:rPr>
              <a:t> به </a:t>
            </a:r>
            <a:r>
              <a:rPr lang="fa-IR" sz="2000" err="1">
                <a:latin typeface="Gill Sans MT" panose="020B0502020104020203" pitchFamily="34" charset="0"/>
                <a:ea typeface="Cambria" panose="02040503050406030204" pitchFamily="18" charset="0"/>
                <a:cs typeface="B Nazanin" panose="00000400000000000000" pitchFamily="2" charset="-78"/>
              </a:rPr>
              <a:t>کامیت</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اشاره می‌کند اما</a:t>
            </a:r>
            <a:r>
              <a:rPr lang="en-US" sz="2000">
                <a:latin typeface="Gill Sans MT" panose="020B0502020104020203" pitchFamily="34" charset="0"/>
                <a:ea typeface="Cambria" panose="02040503050406030204" pitchFamily="18" charset="0"/>
                <a:cs typeface="B Nazanin" panose="00000400000000000000" pitchFamily="2" charset="-78"/>
              </a:rPr>
              <a:t>staging </a:t>
            </a:r>
            <a:r>
              <a:rPr lang="en-US" sz="2000" dirty="0">
                <a:latin typeface="Gill Sans MT" panose="020B0502020104020203" pitchFamily="34" charset="0"/>
                <a:ea typeface="Cambria" panose="02040503050406030204" pitchFamily="18" charset="0"/>
                <a:cs typeface="B Nazanin" panose="00000400000000000000" pitchFamily="2" charset="-78"/>
              </a:rPr>
              <a:t>snapshot </a:t>
            </a:r>
            <a:r>
              <a:rPr lang="fa-IR" sz="2000" dirty="0">
                <a:latin typeface="Gill Sans MT" panose="020B0502020104020203" pitchFamily="34" charset="0"/>
                <a:ea typeface="Cambria" panose="02040503050406030204" pitchFamily="18" charset="0"/>
                <a:cs typeface="B Nazanin" panose="00000400000000000000" pitchFamily="2" charset="-78"/>
              </a:rPr>
              <a:t> نیز </a:t>
            </a:r>
            <a:r>
              <a:rPr lang="fa-IR" sz="2000">
                <a:latin typeface="Gill Sans MT" panose="020B0502020104020203" pitchFamily="34" charset="0"/>
                <a:ea typeface="Cambria" panose="02040503050406030204" pitchFamily="18" charset="0"/>
                <a:cs typeface="B Nazanin" panose="00000400000000000000" pitchFamily="2" charset="-78"/>
              </a:rPr>
              <a:t>تغییر می‌کند</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algn="r" rtl="1"/>
            <a:r>
              <a:rPr kumimoji="0" lang="fa-IR" sz="2000" i="0" u="none" strike="noStrike" kern="0" cap="none" spc="0" normalizeH="0" baseline="0" noProof="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با </a:t>
            </a:r>
            <a:r>
              <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rPr>
              <a:t>دستور </a:t>
            </a:r>
            <a:r>
              <a:rPr lang="en-US" sz="2000" dirty="0">
                <a:latin typeface="Gill Sans MT" panose="020B0502020104020203" pitchFamily="34" charset="0"/>
                <a:ea typeface="Cambria" panose="02040503050406030204" pitchFamily="18" charset="0"/>
                <a:cs typeface="B Nazanin" panose="00000400000000000000" pitchFamily="2" charset="-78"/>
              </a:rPr>
              <a:t>git reset --hard </a:t>
            </a:r>
            <a:r>
              <a:rPr lang="en-US" sz="2000">
                <a:latin typeface="Gill Sans MT" panose="020B0502020104020203" pitchFamily="34" charset="0"/>
                <a:ea typeface="Cambria" panose="02040503050406030204" pitchFamily="18" charset="0"/>
                <a:cs typeface="B Nazanin" panose="00000400000000000000" pitchFamily="2" charset="-78"/>
              </a:rPr>
              <a:t>B</a:t>
            </a:r>
            <a:r>
              <a:rPr lang="fa-IR" sz="2000">
                <a:latin typeface="Gill Sans MT" panose="020B0502020104020203" pitchFamily="34" charset="0"/>
                <a:ea typeface="Cambria" panose="02040503050406030204" pitchFamily="18" charset="0"/>
                <a:cs typeface="B Nazanin" panose="00000400000000000000" pitchFamily="2" charset="-78"/>
              </a:rPr>
              <a:t> ، هم </a:t>
            </a:r>
            <a:r>
              <a:rPr lang="en-US" sz="2000" dirty="0">
                <a:latin typeface="Gill Sans MT" panose="020B0502020104020203" pitchFamily="34" charset="0"/>
                <a:ea typeface="Cambria" panose="02040503050406030204" pitchFamily="18" charset="0"/>
                <a:cs typeface="B Nazanin" panose="00000400000000000000" pitchFamily="2" charset="-78"/>
              </a:rPr>
              <a:t>head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به کامیت</a:t>
            </a:r>
            <a:r>
              <a:rPr lang="en-US" sz="2000">
                <a:latin typeface="Gill Sans MT" panose="020B0502020104020203" pitchFamily="34" charset="0"/>
                <a:ea typeface="Cambria" panose="02040503050406030204" pitchFamily="18" charset="0"/>
                <a:cs typeface="B Nazanin" panose="00000400000000000000" pitchFamily="2" charset="-78"/>
              </a:rPr>
              <a:t> B </a:t>
            </a:r>
            <a:r>
              <a:rPr lang="fa-IR" sz="2000">
                <a:latin typeface="Gill Sans MT" panose="020B0502020104020203" pitchFamily="34" charset="0"/>
                <a:ea typeface="Cambria" panose="02040503050406030204" pitchFamily="18" charset="0"/>
                <a:cs typeface="B Nazanin" panose="00000400000000000000" pitchFamily="2" charset="-78"/>
              </a:rPr>
              <a:t>اشاره می‌کند و هم </a:t>
            </a:r>
            <a:r>
              <a:rPr lang="en-US" sz="2000">
                <a:latin typeface="Gill Sans MT" panose="020B0502020104020203" pitchFamily="34" charset="0"/>
                <a:ea typeface="Cambria" panose="02040503050406030204" pitchFamily="18" charset="0"/>
                <a:cs typeface="B Nazanin" panose="00000400000000000000" pitchFamily="2" charset="-78"/>
              </a:rPr>
              <a:t>working space</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dirty="0">
                <a:latin typeface="Gill Sans MT" panose="020B0502020104020203" pitchFamily="34" charset="0"/>
                <a:ea typeface="Cambria" panose="02040503050406030204" pitchFamily="18" charset="0"/>
                <a:cs typeface="B Nazanin" panose="00000400000000000000" pitchFamily="2" charset="-78"/>
              </a:rPr>
              <a:t>staging snapshot</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endParaRPr lang="fa-IR" sz="2000" dirty="0">
              <a:latin typeface="Gill Sans MT" panose="020B0502020104020203" pitchFamily="34" charset="0"/>
              <a:ea typeface="Cambria" panose="02040503050406030204" pitchFamily="18"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ea typeface="Cambria" panose="02040503050406030204" pitchFamily="18"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20001" y="222199"/>
            <a:ext cx="7704000"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clone</a:t>
            </a:r>
          </a:p>
          <a:p>
            <a:pPr algn="r" rtl="1"/>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داشتن بروزترین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نسخه از مخزن شخص دیگری با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تمامی کامیت</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ها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و تغییرات آن در دایرکتوری مد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نظر خودمان. </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19999" y="21562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rPr>
              <a:t>Collaboration</a:t>
            </a:r>
            <a:endParaRPr sz="2800"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latin typeface="Cambria" panose="02040503050406030204" pitchFamily="18" charset="0"/>
                <a:ea typeface="Cambria" panose="02040503050406030204" pitchFamily="18" charset="0"/>
                <a:cs typeface="B Nazanin" panose="00000400000000000000" pitchFamily="2" charset="-78"/>
              </a:rPr>
              <a:t>به هدف کار مشترک روی یک پروژه و دسترسی دادن به افراد دیگر برای ایجاد تغییرات روی پروژه</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22493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rPr>
              <a:t>Collaboration</a:t>
            </a:r>
            <a:endParaRPr sz="2800"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723951" cy="1900520"/>
          </a:xfrm>
          <a:prstGeom prst="rect">
            <a:avLst/>
          </a:prstGeom>
          <a:noFill/>
        </p:spPr>
        <p:txBody>
          <a:bodyPr wrap="square">
            <a:spAutoFit/>
          </a:bodyPr>
          <a:lstStyle/>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فرض </a:t>
            </a:r>
            <a:r>
              <a:rPr lang="fa-IR" sz="2000">
                <a:latin typeface="Cambria" panose="02040503050406030204" pitchFamily="18" charset="0"/>
                <a:ea typeface="Cambria" panose="02040503050406030204" pitchFamily="18" charset="0"/>
                <a:cs typeface="B Nazanin" panose="00000400000000000000" pitchFamily="2" charset="-78"/>
              </a:rPr>
              <a:t>کنید می‌خواهیم </a:t>
            </a:r>
            <a:r>
              <a:rPr lang="fa-IR" sz="2000" dirty="0">
                <a:latin typeface="Cambria" panose="02040503050406030204" pitchFamily="18" charset="0"/>
                <a:ea typeface="Cambria" panose="02040503050406030204" pitchFamily="18" charset="0"/>
                <a:cs typeface="B Nazanin" panose="00000400000000000000" pitchFamily="2" charset="-78"/>
              </a:rPr>
              <a:t>با نفر دیگری بر روی یک پروژه به صورت مشترک کار کنیم. برای این منظور یک نفر باید مخزن شخصی بسازد و فرد دیگر، این مخزن را کلون کند و همچنین برای اینکه فرد </a:t>
            </a:r>
            <a:r>
              <a:rPr lang="fa-IR" sz="2000">
                <a:latin typeface="Cambria" panose="02040503050406030204" pitchFamily="18" charset="0"/>
                <a:ea typeface="Cambria" panose="02040503050406030204" pitchFamily="18" charset="0"/>
                <a:cs typeface="B Nazanin" panose="00000400000000000000" pitchFamily="2" charset="-78"/>
              </a:rPr>
              <a:t>دیگر اجاز‌ه‌ی </a:t>
            </a:r>
            <a:r>
              <a:rPr lang="fa-IR" sz="2000" dirty="0">
                <a:latin typeface="Cambria" panose="02040503050406030204" pitchFamily="18" charset="0"/>
                <a:ea typeface="Cambria" panose="02040503050406030204" pitchFamily="18" charset="0"/>
                <a:cs typeface="B Nazanin" panose="00000400000000000000" pitchFamily="2" charset="-78"/>
              </a:rPr>
              <a:t>اعمال تغییرات بر روی پروژه را داشته باشد، </a:t>
            </a:r>
            <a:r>
              <a:rPr lang="fa-IR" sz="2000">
                <a:latin typeface="Cambria" panose="02040503050406030204" pitchFamily="18" charset="0"/>
                <a:ea typeface="Cambria" panose="02040503050406030204" pitchFamily="18" charset="0"/>
                <a:cs typeface="B Nazanin" panose="00000400000000000000" pitchFamily="2" charset="-78"/>
              </a:rPr>
              <a:t>فرد سازنده‌ی </a:t>
            </a:r>
            <a:r>
              <a:rPr lang="fa-IR" sz="2000" dirty="0">
                <a:latin typeface="Cambria" panose="02040503050406030204" pitchFamily="18" charset="0"/>
                <a:ea typeface="Cambria" panose="02040503050406030204" pitchFamily="18" charset="0"/>
                <a:cs typeface="B Nazanin" panose="00000400000000000000" pitchFamily="2" charset="-78"/>
              </a:rPr>
              <a:t>مخزن باید به او اجازه دسترسی بدهد. در غیر این صورت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en-US" sz="2000" dirty="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های او</a:t>
            </a:r>
            <a:r>
              <a:rPr lang="en-US" sz="2000">
                <a:latin typeface="Gill Sans MT" panose="020B0502020104020203" pitchFamily="34" charset="0"/>
                <a:ea typeface="Cambria" panose="02040503050406030204" pitchFamily="18" charset="0"/>
                <a:cs typeface="B Nazanin" panose="00000400000000000000" pitchFamily="2" charset="-78"/>
              </a:rPr>
              <a:t>push</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نخواهند </a:t>
            </a:r>
            <a:r>
              <a:rPr lang="fa-IR" sz="2000" dirty="0">
                <a:latin typeface="Cambria" panose="02040503050406030204" pitchFamily="18" charset="0"/>
                <a:ea typeface="Cambria" panose="02040503050406030204" pitchFamily="18" charset="0"/>
                <a:cs typeface="B Nazanin" panose="00000400000000000000" pitchFamily="2" charset="-78"/>
              </a:rPr>
              <a:t>شد.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FF81292B-BFF9-A147-19FD-CD3F2BC32A9A}"/>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4C82E1E0-DBF5-4266-C4E3-D4B24796812D}"/>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a:solidFill>
                  <a:srgbClr val="C39113"/>
                </a:solidFill>
              </a:rPr>
              <a:t>OOP Basics</a:t>
            </a:r>
            <a:endParaRPr sz="4000" dirty="0">
              <a:solidFill>
                <a:srgbClr val="C39113"/>
              </a:solidFill>
            </a:endParaRPr>
          </a:p>
        </p:txBody>
      </p:sp>
      <p:grpSp>
        <p:nvGrpSpPr>
          <p:cNvPr id="1951" name="Google Shape;1951;p49">
            <a:extLst>
              <a:ext uri="{FF2B5EF4-FFF2-40B4-BE49-F238E27FC236}">
                <a16:creationId xmlns:a16="http://schemas.microsoft.com/office/drawing/2014/main" id="{F4B630CC-4E2C-58AA-0928-C74178E0AFB3}"/>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427C63F7-CF35-4300-4101-36AA2E8D0487}"/>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C2C12CBD-7514-CC36-05A1-BF52A385939C}"/>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2F4ADC89-1F3E-333A-1BB0-6363F16D8BB2}"/>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09F4A6C6-6812-3056-16FC-E513854E98BA}"/>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399529D4-4619-BC17-F374-96421E2F916C}"/>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32DC507E-9C52-6BA9-E658-BF8A1C1CA8B3}"/>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9B63FC6D-529C-5D28-6460-48DC021DE00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6C58AD87-4433-6C54-128D-206BFAE6449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DC87A3B6-D775-A5A2-AB66-E84AC81E548A}"/>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A75FC981-B786-DF83-B4F0-28C5A89DE90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958E005-897C-46C2-5B25-4163983056E6}"/>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22196454-9C0A-A4AF-CA18-E7A29EFD74B6}"/>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0A170AF4-44B3-67FD-F964-A4314C4B83DD}"/>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2A2469AA-ADB6-92F1-50F4-0D183491A28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851D1670-4534-7495-3716-3A20C2861D4D}"/>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6C7C0A4C-DEF6-EDB7-0477-0155771B1B7E}"/>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281A58C3-4418-CFBE-AFE3-396CBFA0EAE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41C82BEA-7218-0BA4-89F1-C5FD59B626A2}"/>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7AF292DA-4697-DC86-5614-CC5A735793F2}"/>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6C74FAB5-D06F-259C-54BF-EA664C09A808}"/>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5CBDD731-9998-AF48-9A5F-1FB2ABE85BF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B499D51-F955-A4EA-33F9-99FD8B73FEA0}"/>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42563AC1-BBD9-77B6-96C3-416501A24228}"/>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2D6760C0-72B0-3054-998F-53B1FB89ED88}"/>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669572B2-E894-D9D3-8E88-D4D865B1F71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B62EACFB-7DB4-8612-A470-4A66B5C5AFFC}"/>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08367A93-02F8-90AA-03A2-97A31829A7A7}"/>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17DC97BB-9B4A-B6A4-7C2F-3304269114C3}"/>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CFF0472C-EDFC-5CB0-8603-6BA134DFF476}"/>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777D73CC-E07D-8EBC-23FB-728AC1655D82}"/>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5FD1010A-FF09-7F38-C301-D55E74E100ED}"/>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6EA02550-C5FF-83CD-FCE3-64C11BDCD471}"/>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67A61320-BE23-1B0C-0E4E-33F5E7495C77}"/>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8C8C756B-0A54-1ADD-9837-BEB4B6459DFF}"/>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785CAFB4-DE7C-AD34-75BE-BB47AA6AFA7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62707B9D-90E7-D619-CBE1-6A45C5834F2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09559583-CFFD-49B7-5C70-3F3D454087EA}"/>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5D616388-6D74-9359-963B-BF50157CE31D}"/>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A118DEB3-F191-8A76-AD37-9635AF7DF97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F103A9EC-A2AD-E9D1-8F88-604CBCE440B6}"/>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8433F0F2-D634-250E-D44C-228B412B422D}"/>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73A888D7-97A2-B3BB-E1FE-7765EF24CE43}"/>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1B6624A2-1DE7-DAD6-7E34-C6AAAB74FD5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178EF36A-1E25-C663-7295-56F139C5762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27333B16-7356-4B6D-D968-25C34CEFBE1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028F123D-84D4-3D3D-029E-4645630B8A3E}"/>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96A59144-54B8-6292-78DD-1E49DD2459B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CAC5651C-4C4F-3AC6-755E-162A2CCD35C4}"/>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FFC76237-AD7E-3596-7D27-D091077792F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37A57CE4-3EA8-5E1D-41F1-1596A2E65156}"/>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1CA15665-B0A3-536F-83F0-D5B77E65A3E7}"/>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DC29007C-4EF9-FC3D-7C86-CBDE75508067}"/>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9F568FBC-B22B-0677-09C4-7B800F7D71FD}"/>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19F9338-BE2A-8EA7-1F7E-3059B04808A3}"/>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62D5D34C-BE90-13BD-3D61-77944651E7A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028C98D8-CE5D-3610-F6F9-6CC2CF80614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5AD44721-6F4E-23AE-15AB-8610F804F7F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C165A38D-D5B4-D29B-254D-77D9DA0710AB}"/>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A262E471-AEF5-24A2-8C52-BD113485AC01}"/>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B92F0E71-5A0B-D84C-2CD3-FA3E648D06E5}"/>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8D0CED28-9686-2DED-3E62-880064EFA5AE}"/>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00BCE128-FFA9-79D1-E92A-1A14F173A66B}"/>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D28602A2-6929-506C-6106-B2528772330A}"/>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371661CB-0300-0235-A2FD-B4C42FF2CF1F}"/>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BB4B7EA2-D2D6-FBC6-9AE7-EB07124A89BD}"/>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68B1F9DB-62B7-9547-6AB5-7C76108E527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AA770A06-0C9D-65C5-3BA2-0E42197DDADB}"/>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0BD03A1B-CD4B-9DDC-15B8-9EE5F56BED83}"/>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AD132A4B-7A3B-6BBE-F689-31026E73885F}"/>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18BA9F86-B114-F125-C711-B91B45895E37}"/>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57614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20044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792000" y="932492"/>
            <a:ext cx="7632000" cy="2554545"/>
          </a:xfrm>
          <a:prstGeom prst="rect">
            <a:avLst/>
          </a:prstGeom>
          <a:noFill/>
        </p:spPr>
        <p:txBody>
          <a:bodyPr wrap="square" rtlCol="0">
            <a:spAutoFit/>
          </a:bodyPr>
          <a:lstStyle/>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کلاس (</a:t>
            </a:r>
            <a:r>
              <a:rPr lang="en-US" sz="2000" b="1">
                <a:latin typeface="Cambria" panose="02040503050406030204" pitchFamily="18" charset="0"/>
                <a:ea typeface="Cambria" panose="02040503050406030204" pitchFamily="18" charset="0"/>
                <a:cs typeface="B Nazanin" panose="00000400000000000000" pitchFamily="2" charset="-78"/>
              </a:rPr>
              <a:t>Class</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تعریف یک نوع با ویژگی ها و مشخصات و رفتار های مشخص</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فیلد(</a:t>
            </a:r>
            <a:r>
              <a:rPr lang="en-US" sz="2000" b="1">
                <a:latin typeface="Cambria" panose="02040503050406030204" pitchFamily="18" charset="0"/>
                <a:ea typeface="Cambria" panose="02040503050406030204" pitchFamily="18" charset="0"/>
                <a:cs typeface="B Nazanin" panose="00000400000000000000" pitchFamily="2" charset="-78"/>
              </a:rPr>
              <a:t>Field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معمولا نشان دهنده ویژگی های کلاس، فیلد ها 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مشترک نمونه های 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p>
          <a:p>
            <a:pPr marL="285750" indent="-285750" algn="r" rtl="1">
              <a:lnSpc>
                <a:spcPts val="3000"/>
              </a:lnSpc>
              <a:buFont typeface="Arial" panose="020B0604020202020204" pitchFamily="34" charset="0"/>
              <a:buChar char="•"/>
            </a:pPr>
            <a:r>
              <a:rPr lang="fa-IR" sz="2000" b="1">
                <a:latin typeface="Cambria" panose="02040503050406030204" pitchFamily="18" charset="0"/>
                <a:ea typeface="Cambria" panose="02040503050406030204" pitchFamily="18" charset="0"/>
                <a:cs typeface="B Nazanin" panose="00000400000000000000" pitchFamily="2" charset="-78"/>
              </a:rPr>
              <a:t>متد(</a:t>
            </a:r>
            <a:r>
              <a:rPr lang="en-US" sz="2000" b="1">
                <a:latin typeface="Cambria" panose="02040503050406030204" pitchFamily="18" charset="0"/>
                <a:ea typeface="Cambria" panose="02040503050406030204" pitchFamily="18" charset="0"/>
                <a:cs typeface="B Nazanin" panose="00000400000000000000" pitchFamily="2" charset="-78"/>
              </a:rPr>
              <a:t>Method</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 رویه‌های نشان دهنده رفتار یک شئ هستند. (تابع)</a:t>
            </a:r>
            <a:endParaRPr lang="fa-IR" sz="2000" dirty="0">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b="1" err="1">
                <a:latin typeface="Cambria" panose="02040503050406030204" pitchFamily="18" charset="0"/>
                <a:ea typeface="Cambria" panose="02040503050406030204" pitchFamily="18" charset="0"/>
                <a:cs typeface="B Nazanin" panose="00000400000000000000" pitchFamily="2" charset="-78"/>
              </a:rPr>
              <a:t>کانستراکتور</a:t>
            </a:r>
            <a:r>
              <a:rPr lang="fa-IR" sz="2000" b="1">
                <a:latin typeface="Cambria" panose="02040503050406030204" pitchFamily="18" charset="0"/>
                <a:ea typeface="Cambria" panose="02040503050406030204" pitchFamily="18" charset="0"/>
                <a:cs typeface="B Nazanin" panose="00000400000000000000" pitchFamily="2" charset="-78"/>
              </a:rPr>
              <a:t>(</a:t>
            </a:r>
            <a:r>
              <a:rPr lang="en-US" sz="2000" b="1">
                <a:latin typeface="Cambria" panose="02040503050406030204" pitchFamily="18" charset="0"/>
                <a:ea typeface="Cambria" panose="02040503050406030204" pitchFamily="18" charset="0"/>
                <a:cs typeface="B Nazanin" panose="00000400000000000000" pitchFamily="2" charset="-78"/>
              </a:rPr>
              <a:t>Constructor</a:t>
            </a:r>
            <a:r>
              <a:rPr lang="fa-IR" sz="2000" b="1">
                <a:latin typeface="Cambria" panose="02040503050406030204" pitchFamily="18" charset="0"/>
                <a:ea typeface="Cambria" panose="02040503050406030204" pitchFamily="18" charset="0"/>
                <a:cs typeface="B Nazanin" panose="00000400000000000000" pitchFamily="2" charset="-78"/>
              </a:rPr>
              <a:t>)</a:t>
            </a:r>
            <a:r>
              <a:rPr lang="fa-IR" sz="2000">
                <a:latin typeface="Cambria" panose="02040503050406030204" pitchFamily="18" charset="0"/>
                <a:ea typeface="Cambria" panose="02040503050406030204" pitchFamily="18" charset="0"/>
                <a:cs typeface="B Nazanin" panose="00000400000000000000" pitchFamily="2" charset="-78"/>
              </a:rPr>
              <a:t>:</a:t>
            </a:r>
            <a:r>
              <a:rPr lang="fa-IR" sz="2000" b="1">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سازنده نوعی متد </a:t>
            </a:r>
            <a:r>
              <a:rPr lang="fa-IR" sz="2000" dirty="0">
                <a:latin typeface="Cambria" panose="02040503050406030204" pitchFamily="18" charset="0"/>
                <a:ea typeface="Cambria" panose="02040503050406030204" pitchFamily="18" charset="0"/>
                <a:cs typeface="B Nazanin" panose="00000400000000000000" pitchFamily="2" charset="-78"/>
              </a:rPr>
              <a:t>است که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از یک کلاس صدا </a:t>
            </a:r>
            <a:r>
              <a:rPr lang="fa-IR" sz="2000">
                <a:latin typeface="Cambria" panose="02040503050406030204" pitchFamily="18" charset="0"/>
                <a:ea typeface="Cambria" panose="02040503050406030204" pitchFamily="18" charset="0"/>
                <a:cs typeface="B Nazanin" panose="00000400000000000000" pitchFamily="2" charset="-78"/>
              </a:rPr>
              <a:t>زده می‌شود </a:t>
            </a:r>
            <a:r>
              <a:rPr lang="fa-IR" sz="2000" dirty="0">
                <a:latin typeface="Cambria" panose="02040503050406030204" pitchFamily="18" charset="0"/>
                <a:ea typeface="Cambria" panose="02040503050406030204" pitchFamily="18" charset="0"/>
                <a:cs typeface="B Nazanin" panose="00000400000000000000" pitchFamily="2" charset="-78"/>
              </a:rPr>
              <a:t>و تمام عملیات لازم هنگام ایجاد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جدید از </a:t>
            </a:r>
            <a:r>
              <a:rPr lang="fa-IR" sz="2000">
                <a:latin typeface="Cambria" panose="02040503050406030204" pitchFamily="18" charset="0"/>
                <a:ea typeface="Cambria" panose="02040503050406030204" pitchFamily="18" charset="0"/>
                <a:cs typeface="B Nazanin" panose="00000400000000000000" pitchFamily="2" charset="-78"/>
              </a:rPr>
              <a:t>جمله مقداردهی فیلدها </a:t>
            </a:r>
            <a:r>
              <a:rPr lang="fa-IR" sz="2000" dirty="0">
                <a:latin typeface="Cambria" panose="02040503050406030204" pitchFamily="18" charset="0"/>
                <a:ea typeface="Cambria" panose="02040503050406030204" pitchFamily="18" charset="0"/>
                <a:cs typeface="B Nazanin" panose="00000400000000000000" pitchFamily="2" charset="-78"/>
              </a:rPr>
              <a:t>را </a:t>
            </a:r>
            <a:r>
              <a:rPr lang="fa-IR" sz="2000">
                <a:latin typeface="Cambria" panose="02040503050406030204" pitchFamily="18" charset="0"/>
                <a:ea typeface="Cambria" panose="02040503050406030204" pitchFamily="18" charset="0"/>
                <a:cs typeface="B Nazanin" panose="00000400000000000000" pitchFamily="2" charset="-78"/>
              </a:rPr>
              <a:t>انجام می‌دهد.</a:t>
            </a:r>
            <a:endParaRPr lang="fa-IR"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65604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24453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619200" y="1019888"/>
            <a:ext cx="7804800"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b="1">
                <a:latin typeface="Gill Sans MT" panose="020B0502020104020203" pitchFamily="34" charset="0"/>
                <a:ea typeface="Cambria" panose="02040503050406030204" pitchFamily="18" charset="0"/>
                <a:cs typeface="B Nazanin" panose="00000400000000000000" pitchFamily="2" charset="-78"/>
              </a:rPr>
              <a:t>کلاس</a:t>
            </a:r>
            <a:r>
              <a:rPr lang="fa-IR" sz="200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در جاوا برای تعریف یک کلاس جدید، نام کلاس مورد نظر را بعد </a:t>
            </a:r>
            <a:r>
              <a:rPr lang="fa-IR" sz="2000">
                <a:latin typeface="Gill Sans MT" panose="020B0502020104020203" pitchFamily="34" charset="0"/>
                <a:ea typeface="Cambria" panose="02040503050406030204" pitchFamily="18" charset="0"/>
                <a:cs typeface="B Nazanin" panose="00000400000000000000" pitchFamily="2" charset="-78"/>
              </a:rPr>
              <a:t>از کلمه‌ی </a:t>
            </a:r>
            <a:r>
              <a:rPr lang="fa-IR" sz="2000" dirty="0">
                <a:latin typeface="Gill Sans MT" panose="020B0502020104020203" pitchFamily="34" charset="0"/>
                <a:ea typeface="Cambria" panose="02040503050406030204" pitchFamily="18" charset="0"/>
                <a:cs typeface="B Nazanin" panose="00000400000000000000" pitchFamily="2" charset="-78"/>
              </a:rPr>
              <a:t>کلیدی </a:t>
            </a:r>
            <a:r>
              <a:rPr lang="en-US" sz="2000" dirty="0">
                <a:latin typeface="Gill Sans MT" panose="020B0502020104020203" pitchFamily="34" charset="0"/>
                <a:ea typeface="Cambria" panose="02040503050406030204" pitchFamily="18" charset="0"/>
                <a:cs typeface="B Nazanin" panose="00000400000000000000" pitchFamily="2" charset="-78"/>
              </a:rPr>
              <a:t>class</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قرار می‌دهیم</a:t>
            </a:r>
            <a:r>
              <a:rPr lang="fa-IR" sz="2000" dirty="0">
                <a:latin typeface="Gill Sans MT" panose="020B0502020104020203" pitchFamily="34" charset="0"/>
                <a:ea typeface="Cambria" panose="02040503050406030204" pitchFamily="18" charset="0"/>
                <a:cs typeface="B Nazanin" panose="00000400000000000000" pitchFamily="2" charset="-78"/>
              </a:rPr>
              <a:t>. قبل از کلمه </a:t>
            </a:r>
            <a:r>
              <a:rPr lang="en-US" sz="2000">
                <a:latin typeface="Gill Sans MT" panose="020B0502020104020203" pitchFamily="34" charset="0"/>
                <a:ea typeface="Cambria" panose="02040503050406030204" pitchFamily="18" charset="0"/>
                <a:cs typeface="B Nazanin" panose="00000400000000000000" pitchFamily="2" charset="-78"/>
              </a:rPr>
              <a:t>class </a:t>
            </a:r>
            <a:r>
              <a:rPr lang="fa-IR" sz="2000">
                <a:latin typeface="Gill Sans MT" panose="020B0502020104020203" pitchFamily="34" charset="0"/>
                <a:ea typeface="Cambria" panose="02040503050406030204" pitchFamily="18" charset="0"/>
                <a:cs typeface="B Nazanin" panose="00000400000000000000" pitchFamily="2" charset="-78"/>
              </a:rPr>
              <a:t>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کلمه </a:t>
            </a:r>
            <a:r>
              <a:rPr lang="en-US" sz="2000" dirty="0">
                <a:latin typeface="Gill Sans MT" panose="020B0502020104020203" pitchFamily="34" charset="0"/>
                <a:ea typeface="Cambria" panose="02040503050406030204" pitchFamily="18" charset="0"/>
                <a:cs typeface="B Nazanin" panose="00000400000000000000" pitchFamily="2" charset="-78"/>
              </a:rPr>
              <a:t>public </a:t>
            </a:r>
            <a:r>
              <a:rPr lang="fa-IR" sz="2000" dirty="0">
                <a:latin typeface="Gill Sans MT" panose="020B0502020104020203" pitchFamily="34" charset="0"/>
                <a:ea typeface="Cambria" panose="02040503050406030204" pitchFamily="18" charset="0"/>
                <a:cs typeface="B Nazanin" panose="00000400000000000000" pitchFamily="2" charset="-78"/>
              </a:rPr>
              <a:t> را قرار دهیم. </a:t>
            </a:r>
            <a:r>
              <a:rPr lang="fa-IR" sz="2000">
                <a:latin typeface="Gill Sans MT" panose="020B0502020104020203" pitchFamily="34" charset="0"/>
                <a:ea typeface="Cambria" panose="02040503050406030204" pitchFamily="18" charset="0"/>
                <a:cs typeface="B Nazanin" panose="00000400000000000000" pitchFamily="2" charset="-78"/>
              </a:rPr>
              <a:t>در صورتیکه </a:t>
            </a:r>
            <a:r>
              <a:rPr lang="fa-IR" sz="2000" dirty="0">
                <a:latin typeface="Gill Sans MT" panose="020B0502020104020203" pitchFamily="34" charset="0"/>
                <a:ea typeface="Cambria" panose="02040503050406030204" pitchFamily="18" charset="0"/>
                <a:cs typeface="B Nazanin" panose="00000400000000000000" pitchFamily="2" charset="-78"/>
              </a:rPr>
              <a:t>از کلمه ی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 کلاس ما توسط هر کلاس دیگری قابل استفاده خواهد بود؛ در غیر این صورت </a:t>
            </a:r>
            <a:r>
              <a:rPr lang="fa-IR" sz="2000">
                <a:latin typeface="Gill Sans MT" panose="020B0502020104020203" pitchFamily="34" charset="0"/>
                <a:ea typeface="Cambria" panose="02040503050406030204" pitchFamily="18" charset="0"/>
                <a:cs typeface="B Nazanin" panose="00000400000000000000" pitchFamily="2" charset="-78"/>
              </a:rPr>
              <a:t>تنها کلاس‌هایی </a:t>
            </a:r>
            <a:r>
              <a:rPr lang="fa-IR" sz="2000" dirty="0">
                <a:latin typeface="Gill Sans MT" panose="020B0502020104020203" pitchFamily="34" charset="0"/>
                <a:ea typeface="Cambria" panose="02040503050406030204" pitchFamily="18" charset="0"/>
                <a:cs typeface="B Nazanin" panose="00000400000000000000" pitchFamily="2" charset="-78"/>
              </a:rPr>
              <a:t>که در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ea typeface="Cambria" panose="02040503050406030204" pitchFamily="18" charset="0"/>
                <a:cs typeface="B Nazanin" panose="00000400000000000000" pitchFamily="2" charset="-78"/>
              </a:rPr>
              <a:t>پکیج</a:t>
            </a:r>
            <a:r>
              <a:rPr lang="fa-IR" sz="2000" dirty="0">
                <a:latin typeface="Gill Sans MT" panose="020B0502020104020203" pitchFamily="34" charset="0"/>
                <a:ea typeface="Cambria" panose="02040503050406030204" pitchFamily="18" charset="0"/>
                <a:cs typeface="B Nazanin" panose="00000400000000000000" pitchFamily="2" charset="-78"/>
              </a:rPr>
              <a:t> نیست و تنها کافیست از کلمه </a:t>
            </a:r>
            <a:r>
              <a:rPr lang="en-US" sz="2000" dirty="0">
                <a:latin typeface="Gill Sans MT" panose="020B0502020104020203" pitchFamily="34" charset="0"/>
                <a:ea typeface="Cambria" panose="02040503050406030204" pitchFamily="18" charset="0"/>
                <a:cs typeface="B Nazanin" panose="00000400000000000000" pitchFamily="2" charset="-78"/>
              </a:rPr>
              <a:t>public</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Gill Sans MT" panose="020B0502020104020203" pitchFamily="34" charset="0"/>
                <a:ea typeface="Cambria" panose="02040503050406030204" pitchFamily="18" charset="0"/>
                <a:cs typeface="B Nazanin" panose="00000400000000000000" pitchFamily="2" charset="-78"/>
              </a:rPr>
              <a:t>قبل از کلمه </a:t>
            </a:r>
            <a:r>
              <a:rPr lang="en-US" sz="2000" dirty="0">
                <a:latin typeface="Gill Sans MT" panose="020B0502020104020203" pitchFamily="34" charset="0"/>
                <a:ea typeface="Cambria" panose="02040503050406030204" pitchFamily="18" charset="0"/>
                <a:cs typeface="B Nazanin" panose="00000400000000000000" pitchFamily="2" charset="-78"/>
              </a:rPr>
              <a:t>class </a:t>
            </a:r>
            <a:r>
              <a:rPr lang="fa-IR" sz="2000" dirty="0">
                <a:latin typeface="Gill Sans MT" panose="020B0502020104020203" pitchFamily="34" charset="0"/>
                <a:ea typeface="Cambria" panose="02040503050406030204" pitchFamily="18" charset="0"/>
                <a:cs typeface="B Nazanin" panose="00000400000000000000" pitchFamily="2" charset="-78"/>
              </a:rPr>
              <a:t>استفاده کنیم.</a:t>
            </a:r>
          </a:p>
        </p:txBody>
      </p:sp>
      <p:sp>
        <p:nvSpPr>
          <p:cNvPr id="4" name="Rectangle 2">
            <a:extLst>
              <a:ext uri="{FF2B5EF4-FFF2-40B4-BE49-F238E27FC236}">
                <a16:creationId xmlns:a16="http://schemas.microsoft.com/office/drawing/2014/main" id="{05CEE0D5-4278-526A-A2DF-07ABF1D68274}"/>
              </a:ext>
            </a:extLst>
          </p:cNvPr>
          <p:cNvSpPr>
            <a:spLocks noChangeArrowheads="1"/>
          </p:cNvSpPr>
          <p:nvPr/>
        </p:nvSpPr>
        <p:spPr bwMode="auto">
          <a:xfrm>
            <a:off x="2411959" y="3183203"/>
            <a:ext cx="4046166" cy="86177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(1) Class definition</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(2) Fields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(3) Constructor</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t>// (4) Methods</a:t>
            </a:r>
            <a:br>
              <a:rPr kumimoji="0" lang="en-US" altLang="en-US" sz="1000" b="0" i="1" u="none" strike="noStrike" cap="none" normalizeH="0" baseline="0">
                <a:ln>
                  <a:noFill/>
                </a:ln>
                <a:solidFill>
                  <a:srgbClr val="546E7A"/>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2402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234502"/>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662400" y="950729"/>
            <a:ext cx="7761600" cy="2362185"/>
          </a:xfrm>
          <a:prstGeom prst="rect">
            <a:avLst/>
          </a:prstGeom>
          <a:noFill/>
        </p:spPr>
        <p:txBody>
          <a:bodyPr wrap="square">
            <a:spAutoFit/>
          </a:bodyPr>
          <a:lstStyle/>
          <a:p>
            <a:pPr algn="r" rtl="1">
              <a:lnSpc>
                <a:spcPct val="150000"/>
              </a:lnSpc>
            </a:pPr>
            <a:r>
              <a:rPr lang="fa-IR" sz="2000" b="1">
                <a:latin typeface="Cambria" panose="02040503050406030204" pitchFamily="18" charset="0"/>
                <a:ea typeface="Cambria" panose="02040503050406030204" pitchFamily="18" charset="0"/>
                <a:cs typeface="B Nazanin" panose="00000400000000000000" pitchFamily="2" charset="-78"/>
              </a:rPr>
              <a:t>فیلدها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هر </a:t>
            </a:r>
            <a:r>
              <a:rPr lang="fa-IR" sz="2000">
                <a:latin typeface="Cambria" panose="02040503050406030204" pitchFamily="18" charset="0"/>
                <a:ea typeface="Cambria" panose="02040503050406030204" pitchFamily="18" charset="0"/>
                <a:cs typeface="B Nazanin" panose="00000400000000000000" pitchFamily="2" charset="-78"/>
              </a:rPr>
              <a:t>کلاس می‌تواند </a:t>
            </a:r>
            <a:r>
              <a:rPr lang="fa-IR" sz="2000" dirty="0">
                <a:latin typeface="Cambria" panose="02040503050406030204" pitchFamily="18" charset="0"/>
                <a:ea typeface="Cambria" panose="02040503050406030204" pitchFamily="18" charset="0"/>
                <a:cs typeface="B Nazanin" panose="00000400000000000000" pitchFamily="2" charset="-78"/>
              </a:rPr>
              <a:t>شامل چندین فیلد باشد. فیلد ها در واقع متغیرهایی هستند </a:t>
            </a:r>
            <a:r>
              <a:rPr lang="fa-IR" sz="2000">
                <a:latin typeface="Cambria" panose="02040503050406030204" pitchFamily="18" charset="0"/>
                <a:ea typeface="Cambria" panose="02040503050406030204" pitchFamily="18" charset="0"/>
                <a:cs typeface="B Nazanin" panose="00000400000000000000" pitchFamily="2" charset="-78"/>
              </a:rPr>
              <a:t>که نشان‌دهنده </a:t>
            </a:r>
            <a:r>
              <a:rPr lang="fa-IR" sz="2000" dirty="0">
                <a:latin typeface="Cambria" panose="02040503050406030204" pitchFamily="18" charset="0"/>
                <a:ea typeface="Cambria" panose="02040503050406030204" pitchFamily="18" charset="0"/>
                <a:cs typeface="B Nazanin" panose="00000400000000000000" pitchFamily="2" charset="-78"/>
              </a:rPr>
              <a:t>مشخصات </a:t>
            </a:r>
            <a:r>
              <a:rPr lang="fa-IR" sz="2000">
                <a:latin typeface="Cambria" panose="02040503050406030204" pitchFamily="18" charset="0"/>
                <a:ea typeface="Cambria" panose="02040503050406030204" pitchFamily="18" charset="0"/>
                <a:cs typeface="B Nazanin" panose="00000400000000000000" pitchFamily="2" charset="-78"/>
              </a:rPr>
              <a:t>مشترک نمونه‌های </a:t>
            </a:r>
            <a:r>
              <a:rPr lang="fa-IR" sz="2000" dirty="0">
                <a:latin typeface="Cambria" panose="02040503050406030204" pitchFamily="18" charset="0"/>
                <a:ea typeface="Cambria" panose="02040503050406030204" pitchFamily="18" charset="0"/>
                <a:cs typeface="B Nazanin" panose="00000400000000000000" pitchFamily="2" charset="-78"/>
              </a:rPr>
              <a:t>ساخته شده از یک </a:t>
            </a:r>
            <a:r>
              <a:rPr lang="fa-IR" sz="2000">
                <a:latin typeface="Cambria" panose="02040503050406030204" pitchFamily="18" charset="0"/>
                <a:ea typeface="Cambria" panose="02040503050406030204" pitchFamily="18" charset="0"/>
                <a:cs typeface="B Nazanin" panose="00000400000000000000" pitchFamily="2" charset="-78"/>
              </a:rPr>
              <a:t>کلاس می‌باشند</a:t>
            </a:r>
            <a:r>
              <a:rPr lang="fa-IR" sz="2000" dirty="0">
                <a:latin typeface="Cambria" panose="02040503050406030204" pitchFamily="18" charset="0"/>
                <a:ea typeface="Cambria" panose="02040503050406030204" pitchFamily="18" charset="0"/>
                <a:cs typeface="B Nazanin" panose="00000400000000000000" pitchFamily="2" charset="-78"/>
              </a:rPr>
              <a:t>. عدد صحیح، عدد اعشاری و آرایه ها </a:t>
            </a:r>
            <a:r>
              <a:rPr lang="fa-IR" sz="2000">
                <a:latin typeface="Cambria" panose="02040503050406030204" pitchFamily="18" charset="0"/>
                <a:ea typeface="Cambria" panose="02040503050406030204" pitchFamily="18" charset="0"/>
                <a:cs typeface="B Nazanin" panose="00000400000000000000" pitchFamily="2" charset="-78"/>
              </a:rPr>
              <a:t>همگی نوع‌های </a:t>
            </a:r>
            <a:r>
              <a:rPr lang="fa-IR" sz="2000" dirty="0">
                <a:latin typeface="Cambria" panose="02040503050406030204" pitchFamily="18" charset="0"/>
                <a:ea typeface="Cambria" panose="02040503050406030204" pitchFamily="18" charset="0"/>
                <a:cs typeface="B Nazanin" panose="00000400000000000000" pitchFamily="2" charset="-78"/>
              </a:rPr>
              <a:t>مجاز برای تعریف فیلد هستند. تعریف یک فیلد درست مانند تعریف </a:t>
            </a:r>
            <a:r>
              <a:rPr lang="fa-IR" sz="2000">
                <a:latin typeface="Cambria" panose="02040503050406030204" pitchFamily="18" charset="0"/>
                <a:ea typeface="Cambria" panose="02040503050406030204" pitchFamily="18" charset="0"/>
                <a:cs typeface="B Nazanin" panose="00000400000000000000" pitchFamily="2" charset="-78"/>
              </a:rPr>
              <a:t>یک متغیر</a:t>
            </a:r>
            <a:r>
              <a:rPr lang="en-US" sz="2000">
                <a:latin typeface="Gill Sans MT" panose="020B0502020104020203" pitchFamily="34" charset="0"/>
                <a:ea typeface="Cambria" panose="02040503050406030204" pitchFamily="18" charset="0"/>
                <a:cs typeface="B Nazanin" panose="00000400000000000000" pitchFamily="2" charset="-78"/>
              </a:rPr>
              <a:t>local</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است با این تفاوت که مانند تعریف کلاس باید سطح دسترسی به آن فیلد را هم مشخص کنیم.</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95CA4C04-E32D-3B8D-0B56-A47F7BC75AEE}"/>
              </a:ext>
            </a:extLst>
          </p:cNvPr>
          <p:cNvSpPr>
            <a:spLocks noChangeArrowheads="1"/>
          </p:cNvSpPr>
          <p:nvPr/>
        </p:nvSpPr>
        <p:spPr bwMode="auto">
          <a:xfrm>
            <a:off x="2717237" y="3163785"/>
            <a:ext cx="3651925" cy="93871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1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1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9131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23974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720001" y="963011"/>
            <a:ext cx="7704000" cy="2323713"/>
          </a:xfrm>
          <a:prstGeom prst="rect">
            <a:avLst/>
          </a:prstGeom>
          <a:noFill/>
        </p:spPr>
        <p:txBody>
          <a:bodyPr wrap="square">
            <a:spAutoFit/>
          </a:bodyPr>
          <a:lstStyle/>
          <a:p>
            <a:pPr algn="r" rtl="1">
              <a:lnSpc>
                <a:spcPts val="3000"/>
              </a:lnSpc>
            </a:pPr>
            <a:r>
              <a:rPr lang="fa-IR" sz="2000" dirty="0">
                <a:latin typeface="Cambria" panose="02040503050406030204" pitchFamily="18" charset="0"/>
                <a:ea typeface="Cambria" panose="02040503050406030204" pitchFamily="18" charset="0"/>
                <a:cs typeface="B Nazanin" panose="00000400000000000000" pitchFamily="2" charset="-78"/>
              </a:rPr>
              <a:t>معمولا از سطح </a:t>
            </a:r>
            <a:r>
              <a:rPr lang="fa-IR" sz="2000">
                <a:latin typeface="Cambria" panose="02040503050406030204" pitchFamily="18" charset="0"/>
                <a:ea typeface="Cambria" panose="02040503050406030204" pitchFamily="18" charset="0"/>
                <a:cs typeface="B Nazanin" panose="00000400000000000000" pitchFamily="2" charset="-78"/>
              </a:rPr>
              <a:t>دسترسی </a:t>
            </a:r>
            <a:r>
              <a:rPr lang="en-US" sz="2000">
                <a:latin typeface="Gill Sans MT" panose="020B0502020104020203" pitchFamily="34" charset="0"/>
                <a:ea typeface="Cambria" panose="02040503050406030204" pitchFamily="18" charset="0"/>
                <a:cs typeface="B Nazanin" panose="00000400000000000000" pitchFamily="2" charset="-78"/>
              </a:rPr>
              <a:t>private</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برای فیلد های یک کلاس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تا به این طریق، </a:t>
            </a:r>
            <a:r>
              <a:rPr lang="fa-IR" sz="2000">
                <a:latin typeface="Cambria" panose="02040503050406030204" pitchFamily="18" charset="0"/>
                <a:ea typeface="Cambria" panose="02040503050406030204" pitchFamily="18" charset="0"/>
                <a:cs typeface="B Nazanin" panose="00000400000000000000" pitchFamily="2" charset="-78"/>
              </a:rPr>
              <a:t>از مقداردهی </a:t>
            </a:r>
            <a:r>
              <a:rPr lang="fa-IR" sz="2000" dirty="0">
                <a:latin typeface="Cambria" panose="02040503050406030204" pitchFamily="18" charset="0"/>
                <a:ea typeface="Cambria" panose="02040503050406030204" pitchFamily="18" charset="0"/>
                <a:cs typeface="B Nazanin" panose="00000400000000000000" pitchFamily="2" charset="-78"/>
              </a:rPr>
              <a:t>اشتباه و ناخواسته به این فیلد ها جلوگیری </a:t>
            </a:r>
            <a:r>
              <a:rPr lang="fa-IR" sz="2000">
                <a:latin typeface="Cambria" panose="02040503050406030204" pitchFamily="18" charset="0"/>
                <a:ea typeface="Cambria" panose="02040503050406030204" pitchFamily="18" charset="0"/>
                <a:cs typeface="B Nazanin" panose="00000400000000000000" pitchFamily="2" charset="-78"/>
              </a:rPr>
              <a:t>کنیم. این دسترسی به این معناست که تنها کلاس شامل فیلد، امکان دسترسی به آن را داراست و فیلد مورد نظر از کلاس‌های دیگر قابل دسترسی نیست. </a:t>
            </a:r>
            <a:r>
              <a:rPr lang="fa-IR" sz="2000" dirty="0">
                <a:latin typeface="Cambria" panose="02040503050406030204" pitchFamily="18" charset="0"/>
                <a:ea typeface="Cambria" panose="02040503050406030204" pitchFamily="18" charset="0"/>
                <a:cs typeface="B Nazanin" panose="00000400000000000000" pitchFamily="2" charset="-78"/>
              </a:rPr>
              <a:t>همچنین از متدهای گتر و </a:t>
            </a:r>
            <a:r>
              <a:rPr lang="fa-IR" sz="2000" dirty="0" err="1">
                <a:latin typeface="Cambria" panose="02040503050406030204" pitchFamily="18" charset="0"/>
                <a:ea typeface="Cambria" panose="02040503050406030204" pitchFamily="18" charset="0"/>
                <a:cs typeface="B Nazanin" panose="00000400000000000000" pitchFamily="2" charset="-78"/>
              </a:rPr>
              <a:t>ستر</a:t>
            </a:r>
            <a:r>
              <a:rPr lang="fa-IR" sz="2000" dirty="0">
                <a:latin typeface="Cambria" panose="02040503050406030204" pitchFamily="18" charset="0"/>
                <a:ea typeface="Cambria" panose="02040503050406030204" pitchFamily="18" charset="0"/>
                <a:cs typeface="B Nazanin" panose="00000400000000000000" pitchFamily="2" charset="-78"/>
              </a:rPr>
              <a:t> برای دسترسی و مقدار دهی این فیلد ها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 </a:t>
            </a:r>
            <a:r>
              <a:rPr lang="fa-IR" sz="2000" dirty="0">
                <a:latin typeface="Cambria" panose="02040503050406030204" pitchFamily="18" charset="0"/>
                <a:ea typeface="Cambria" panose="02040503050406030204" pitchFamily="18" charset="0"/>
                <a:cs typeface="B Nazanin" panose="00000400000000000000" pitchFamily="2" charset="-78"/>
              </a:rPr>
              <a:t>که جلوتر با آنها آشنا خواهیم شد.</a:t>
            </a:r>
          </a:p>
          <a:p>
            <a:pPr algn="r" rtl="1"/>
            <a:r>
              <a:rPr lang="fa-IR" sz="2000" dirty="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26804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مقدمه</a:t>
            </a:r>
            <a:endParaRPr sz="2800"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96449" y="1270468"/>
            <a:ext cx="7930514"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Pull requests</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ادامه آشنایی با </a:t>
            </a:r>
            <a:r>
              <a:rPr lang="fa-IR" sz="2000" dirty="0" err="1">
                <a:latin typeface="Gill Sans MT" panose="020B0502020104020203" pitchFamily="34" charset="0"/>
                <a:ea typeface="Cambria" panose="02040503050406030204" pitchFamily="18" charset="0"/>
                <a:cs typeface="B Nazanin" panose="00000400000000000000" pitchFamily="2" charset="-78"/>
              </a:rPr>
              <a:t>گیت</a:t>
            </a:r>
            <a:r>
              <a:rPr lang="fa-IR" sz="2000" dirty="0">
                <a:latin typeface="Gill Sans MT" panose="020B0502020104020203" pitchFamily="34" charset="0"/>
                <a:ea typeface="Cambria" panose="02040503050406030204" pitchFamily="18" charset="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a:latin typeface="Gill Sans MT" panose="020B0502020104020203" pitchFamily="34" charset="0"/>
                <a:ea typeface="Cambria" panose="02040503050406030204" pitchFamily="18" charset="0"/>
                <a:cs typeface="B Nazanin" panose="00000400000000000000" pitchFamily="2" charset="-78"/>
              </a:rPr>
              <a:t>GitHub Collaboration</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latin typeface="Gill Sans MT" panose="020B0502020104020203" pitchFamily="34" charset="0"/>
                <a:ea typeface="Cambria" panose="02040503050406030204" pitchFamily="18" charset="0"/>
                <a:cs typeface="B Nazanin" panose="00000400000000000000" pitchFamily="2" charset="-78"/>
              </a:rPr>
              <a:t>مفاهیم شئ </a:t>
            </a:r>
            <a:r>
              <a:rPr lang="fa-IR" sz="2000" dirty="0">
                <a:latin typeface="Gill Sans MT" panose="020B0502020104020203" pitchFamily="34" charset="0"/>
                <a:ea typeface="Cambria" panose="02040503050406030204" pitchFamily="18" charset="0"/>
                <a:cs typeface="B Nazanin" panose="00000400000000000000" pitchFamily="2" charset="-78"/>
              </a:rPr>
              <a:t>و کلاس</a:t>
            </a:r>
          </a:p>
          <a:p>
            <a:pPr marL="342900" indent="-342900" algn="r" rtl="1">
              <a:buFont typeface="Arial" panose="020B0604020202020204" pitchFamily="34" charset="0"/>
              <a:buChar char="•"/>
            </a:pPr>
            <a:r>
              <a:rPr lang="fa-IR" sz="2000" dirty="0" err="1">
                <a:latin typeface="Gill Sans MT" panose="020B0502020104020203" pitchFamily="34" charset="0"/>
                <a:ea typeface="Cambria" panose="02040503050406030204" pitchFamily="18" charset="0"/>
                <a:cs typeface="B Nazanin" panose="00000400000000000000" pitchFamily="2" charset="-78"/>
              </a:rPr>
              <a:t>کپسوله</a:t>
            </a:r>
            <a:r>
              <a:rPr lang="fa-IR" sz="2000" dirty="0">
                <a:latin typeface="Gill Sans MT" panose="020B0502020104020203" pitchFamily="34" charset="0"/>
                <a:ea typeface="Cambria" panose="02040503050406030204" pitchFamily="18" charset="0"/>
                <a:cs typeface="B Nazanin" panose="00000400000000000000" pitchFamily="2" charset="-78"/>
              </a:rPr>
              <a:t> سازی</a:t>
            </a:r>
          </a:p>
          <a:p>
            <a:pPr marL="342900" indent="-342900" algn="r" rtl="1">
              <a:buFont typeface="Arial" panose="020B0604020202020204" pitchFamily="34" charset="0"/>
              <a:buChar char="•"/>
            </a:pPr>
            <a:r>
              <a:rPr lang="fa-IR" sz="2000" dirty="0" err="1">
                <a:latin typeface="Gill Sans MT" panose="020B0502020104020203" pitchFamily="34" charset="0"/>
                <a:ea typeface="Cambria" panose="02040503050406030204" pitchFamily="18" charset="0"/>
                <a:cs typeface="B Nazanin" panose="00000400000000000000" pitchFamily="2" charset="-78"/>
              </a:rPr>
              <a:t>میانبر</a:t>
            </a:r>
            <a:r>
              <a:rPr lang="fa-IR" sz="2000" dirty="0">
                <a:latin typeface="Gill Sans MT" panose="020B0502020104020203" pitchFamily="34" charset="0"/>
                <a:ea typeface="Cambria" panose="02040503050406030204" pitchFamily="18" charset="0"/>
                <a:cs typeface="B Nazanin" panose="00000400000000000000" pitchFamily="2" charset="-78"/>
              </a:rPr>
              <a:t> ها در </a:t>
            </a:r>
            <a:r>
              <a:rPr lang="en-US" sz="2000" dirty="0" err="1">
                <a:latin typeface="Gill Sans MT" panose="020B0502020104020203" pitchFamily="34" charset="0"/>
                <a:ea typeface="Cambria" panose="02040503050406030204" pitchFamily="18" charset="0"/>
                <a:cs typeface="B Nazanin" panose="00000400000000000000" pitchFamily="2" charset="-78"/>
              </a:rPr>
              <a:t>Intellij</a:t>
            </a:r>
            <a:endParaRPr lang="en-US" sz="2000" dirty="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dirty="0">
                <a:latin typeface="Gill Sans MT" panose="020B0502020104020203" pitchFamily="34" charset="0"/>
                <a:ea typeface="Cambria" panose="02040503050406030204" pitchFamily="18" charset="0"/>
                <a:cs typeface="B Nazanin" panose="00000400000000000000" pitchFamily="2" charset="-78"/>
              </a:rPr>
              <a:t>تمرین</a:t>
            </a:r>
            <a:endParaRPr lang="en-US" sz="2000" dirty="0">
              <a:latin typeface="Gill Sans MT" panose="020B0502020104020203" pitchFamily="34" charset="0"/>
              <a:ea typeface="Cambria" panose="02040503050406030204" pitchFamily="18"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20051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864000" y="840260"/>
            <a:ext cx="7560000" cy="2823850"/>
          </a:xfrm>
          <a:prstGeom prst="rect">
            <a:avLst/>
          </a:prstGeom>
          <a:noFill/>
        </p:spPr>
        <p:txBody>
          <a:bodyPr wrap="square">
            <a:spAutoFit/>
          </a:bodyPr>
          <a:lstStyle/>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در نام‌گذاری </a:t>
            </a:r>
            <a:r>
              <a:rPr lang="fa-IR" sz="2000" dirty="0">
                <a:latin typeface="Cambria" panose="02040503050406030204" pitchFamily="18" charset="0"/>
                <a:ea typeface="Cambria" panose="02040503050406030204" pitchFamily="18" charset="0"/>
                <a:cs typeface="B Nazanin" panose="00000400000000000000" pitchFamily="2" charset="-78"/>
              </a:rPr>
              <a:t>فیلد ها، به نکات زیر توجه کنید</a:t>
            </a:r>
            <a:r>
              <a:rPr lang="fa-IR" sz="2000">
                <a:latin typeface="Cambria" panose="02040503050406030204" pitchFamily="18" charset="0"/>
                <a:ea typeface="Cambria" panose="02040503050406030204" pitchFamily="18" charset="0"/>
                <a:cs typeface="B Nazanin" panose="00000400000000000000" pitchFamily="2" charset="-78"/>
              </a:rPr>
              <a:t>: </a:t>
            </a:r>
            <a:endParaRPr lang="en-US" sz="2000" dirty="0">
              <a:latin typeface="Cambria" panose="02040503050406030204" pitchFamily="18" charset="0"/>
              <a:ea typeface="Cambria" panose="02040503050406030204" pitchFamily="18" charset="0"/>
              <a:cs typeface="B Nazanin" panose="00000400000000000000" pitchFamily="2" charset="-78"/>
            </a:endParaRP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1. نام </a:t>
            </a:r>
            <a:r>
              <a:rPr lang="fa-IR" sz="2000" dirty="0">
                <a:latin typeface="Cambria" panose="02040503050406030204" pitchFamily="18" charset="0"/>
                <a:ea typeface="Cambria" panose="02040503050406030204" pitchFamily="18" charset="0"/>
                <a:cs typeface="B Nazanin" panose="00000400000000000000" pitchFamily="2" charset="-78"/>
              </a:rPr>
              <a:t>فیلد باید با حرف کوچک شروع </a:t>
            </a:r>
            <a:r>
              <a:rPr lang="fa-IR" sz="2000">
                <a:latin typeface="Cambria" panose="02040503050406030204" pitchFamily="18" charset="0"/>
                <a:ea typeface="Cambria" panose="02040503050406030204" pitchFamily="18" charset="0"/>
                <a:cs typeface="B Nazanin" panose="00000400000000000000" pitchFamily="2" charset="-78"/>
              </a:rPr>
              <a:t>شود.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2. </a:t>
            </a:r>
            <a:r>
              <a:rPr lang="fa-IR" sz="2000" dirty="0">
                <a:latin typeface="Cambria" panose="02040503050406030204" pitchFamily="18" charset="0"/>
                <a:ea typeface="Cambria" panose="02040503050406030204" pitchFamily="18" charset="0"/>
                <a:cs typeface="B Nazanin" panose="00000400000000000000" pitchFamily="2" charset="-78"/>
              </a:rPr>
              <a:t>نام انتخابی را تا حد ممکن با معنی و واضح انتخاب کنید و از عبارات رمزی و اختصاری خودداری کنید.</a:t>
            </a:r>
          </a:p>
          <a:p>
            <a:pPr algn="r" rtl="1">
              <a:lnSpc>
                <a:spcPct val="150000"/>
              </a:lnSpc>
            </a:pPr>
            <a:r>
              <a:rPr lang="fa-IR" sz="2000">
                <a:latin typeface="Cambria" panose="02040503050406030204" pitchFamily="18" charset="0"/>
                <a:ea typeface="Cambria" panose="02040503050406030204" pitchFamily="18" charset="0"/>
                <a:cs typeface="B Nazanin" panose="00000400000000000000" pitchFamily="2" charset="-78"/>
              </a:rPr>
              <a:t>3</a:t>
            </a:r>
            <a:r>
              <a:rPr lang="fa-IR" sz="2000" dirty="0">
                <a:latin typeface="Cambria" panose="02040503050406030204" pitchFamily="18" charset="0"/>
                <a:ea typeface="Cambria" panose="02040503050406030204" pitchFamily="18" charset="0"/>
                <a:cs typeface="B Nazanin" panose="00000400000000000000" pitchFamily="2" charset="-78"/>
              </a:rPr>
              <a:t>. در صورتیکه نام انتخابی شامل بیش از یک کلمه بود، از ساختار</a:t>
            </a:r>
            <a:r>
              <a:rPr lang="en-US" sz="2000">
                <a:latin typeface="Gill Sans MT" panose="020B0502020104020203" pitchFamily="34" charset="0"/>
                <a:ea typeface="Cambria" panose="02040503050406030204" pitchFamily="18" charset="0"/>
                <a:cs typeface="B Nazanin" panose="00000400000000000000" pitchFamily="2" charset="-78"/>
              </a:rPr>
              <a:t>camelCase</a:t>
            </a:r>
            <a:r>
              <a:rPr lang="en-US" sz="200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 استفاده </a:t>
            </a:r>
            <a:r>
              <a:rPr lang="fa-IR" sz="2000" dirty="0">
                <a:latin typeface="Cambria" panose="02040503050406030204" pitchFamily="18" charset="0"/>
                <a:ea typeface="Cambria" panose="02040503050406030204" pitchFamily="18" charset="0"/>
                <a:cs typeface="B Nazanin" panose="00000400000000000000" pitchFamily="2" charset="-78"/>
              </a:rPr>
              <a:t>کنید. </a:t>
            </a:r>
          </a:p>
          <a:p>
            <a:pPr algn="r" rtl="1">
              <a:lnSpc>
                <a:spcPct val="150000"/>
              </a:lnSpc>
            </a:pPr>
            <a:r>
              <a:rPr lang="fa-IR" sz="2000" dirty="0">
                <a:latin typeface="Cambria" panose="02040503050406030204" pitchFamily="18" charset="0"/>
                <a:ea typeface="Cambria" panose="02040503050406030204" pitchFamily="18" charset="0"/>
                <a:cs typeface="B Nazanin" panose="00000400000000000000" pitchFamily="2" charset="-78"/>
              </a:rPr>
              <a:t>4. استفاده از کامنت گذاری </a:t>
            </a:r>
            <a:r>
              <a:rPr lang="fa-IR" sz="2000">
                <a:latin typeface="Cambria" panose="02040503050406030204" pitchFamily="18" charset="0"/>
                <a:ea typeface="Cambria" panose="02040503050406030204" pitchFamily="18" charset="0"/>
                <a:cs typeface="B Nazanin" panose="00000400000000000000" pitchFamily="2" charset="-78"/>
              </a:rPr>
              <a:t>مناسب می‌تواند </a:t>
            </a:r>
            <a:r>
              <a:rPr lang="fa-IR" sz="2000" dirty="0">
                <a:latin typeface="Cambria" panose="02040503050406030204" pitchFamily="18" charset="0"/>
                <a:ea typeface="Cambria" panose="02040503050406030204" pitchFamily="18" charset="0"/>
                <a:cs typeface="B Nazanin" panose="00000400000000000000" pitchFamily="2" charset="-78"/>
              </a:rPr>
              <a:t>به فهم کارکرد هر فیلد کمک زیادی بکند.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230806"/>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619200" y="1007707"/>
            <a:ext cx="7804800" cy="1323439"/>
          </a:xfrm>
          <a:prstGeom prst="rect">
            <a:avLst/>
          </a:prstGeom>
          <a:noFill/>
        </p:spPr>
        <p:txBody>
          <a:bodyPr wrap="square" rtlCol="0">
            <a:spAutoFit/>
          </a:bodyPr>
          <a:lstStyle/>
          <a:p>
            <a:pPr algn="r" rtl="1"/>
            <a:r>
              <a:rPr lang="fa-IR" sz="2000" b="1" dirty="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dirty="0">
                <a:latin typeface="Gill Sans MT" panose="020B0502020104020203" pitchFamily="34" charset="0"/>
                <a:ea typeface="Cambria" panose="02040503050406030204" pitchFamily="18" charset="0"/>
                <a:cs typeface="B Nazanin" panose="00000400000000000000" pitchFamily="2" charset="-78"/>
              </a:rPr>
              <a:t>: نوعی رویه است که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از یک کلاس صدا </a:t>
            </a:r>
            <a:r>
              <a:rPr lang="fa-IR" sz="2000">
                <a:latin typeface="Gill Sans MT" panose="020B0502020104020203" pitchFamily="34" charset="0"/>
                <a:ea typeface="Cambria" panose="02040503050406030204" pitchFamily="18" charset="0"/>
                <a:cs typeface="B Nazanin" panose="00000400000000000000" pitchFamily="2" charset="-78"/>
              </a:rPr>
              <a:t>زده می‌شود </a:t>
            </a:r>
            <a:r>
              <a:rPr lang="fa-IR" sz="2000" dirty="0">
                <a:latin typeface="Gill Sans MT" panose="020B0502020104020203" pitchFamily="34" charset="0"/>
                <a:ea typeface="Cambria" panose="02040503050406030204" pitchFamily="18" charset="0"/>
                <a:cs typeface="B Nazanin" panose="00000400000000000000" pitchFamily="2" charset="-78"/>
              </a:rPr>
              <a:t>و تمام عملیات لازم هنگام ایجاد </a:t>
            </a:r>
            <a:r>
              <a:rPr lang="fa-IR" sz="2000" dirty="0" err="1">
                <a:latin typeface="Gill Sans MT" panose="020B0502020104020203" pitchFamily="34" charset="0"/>
                <a:ea typeface="Cambria" panose="02040503050406030204" pitchFamily="18" charset="0"/>
                <a:cs typeface="B Nazanin" panose="00000400000000000000" pitchFamily="2" charset="-78"/>
              </a:rPr>
              <a:t>شئ</a:t>
            </a:r>
            <a:r>
              <a:rPr lang="fa-IR" sz="2000" dirty="0">
                <a:latin typeface="Gill Sans MT" panose="020B0502020104020203" pitchFamily="34" charset="0"/>
                <a:ea typeface="Cambria" panose="02040503050406030204" pitchFamily="18" charset="0"/>
                <a:cs typeface="B Nazanin" panose="00000400000000000000" pitchFamily="2" charset="-78"/>
              </a:rPr>
              <a:t> جدید از جمله مقدار </a:t>
            </a:r>
            <a:r>
              <a:rPr lang="fa-IR" sz="2000">
                <a:latin typeface="Gill Sans MT" panose="020B0502020104020203" pitchFamily="34" charset="0"/>
                <a:ea typeface="Cambria" panose="02040503050406030204" pitchFamily="18" charset="0"/>
                <a:cs typeface="B Nazanin" panose="00000400000000000000" pitchFamily="2" charset="-78"/>
              </a:rPr>
              <a:t>دهی فیلدها </a:t>
            </a:r>
            <a:r>
              <a:rPr lang="fa-IR" sz="2000" dirty="0">
                <a:latin typeface="Gill Sans MT" panose="020B0502020104020203" pitchFamily="34" charset="0"/>
                <a:ea typeface="Cambria" panose="02040503050406030204" pitchFamily="18" charset="0"/>
                <a:cs typeface="B Nazanin" panose="00000400000000000000" pitchFamily="2" charset="-78"/>
              </a:rPr>
              <a:t>را </a:t>
            </a:r>
            <a:r>
              <a:rPr lang="fa-IR" sz="2000">
                <a:latin typeface="Gill Sans MT" panose="020B0502020104020203" pitchFamily="34" charset="0"/>
                <a:ea typeface="Cambria" panose="02040503050406030204" pitchFamily="18" charset="0"/>
                <a:cs typeface="B Nazanin" panose="00000400000000000000" pitchFamily="2" charset="-78"/>
              </a:rPr>
              <a:t>انجام می‌دهد</a:t>
            </a:r>
            <a:r>
              <a:rPr lang="fa-IR" sz="2000" dirty="0">
                <a:latin typeface="Gill Sans MT" panose="020B0502020104020203" pitchFamily="34" charset="0"/>
                <a:ea typeface="Cambria" panose="02040503050406030204" pitchFamily="18" charset="0"/>
                <a:cs typeface="B Nazanin" panose="00000400000000000000" pitchFamily="2" charset="-78"/>
              </a:rPr>
              <a:t>. دقت کنید که یک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می‌تواند </a:t>
            </a:r>
            <a:r>
              <a:rPr lang="fa-IR" sz="2000" dirty="0">
                <a:latin typeface="Gill Sans MT" panose="020B0502020104020203" pitchFamily="34" charset="0"/>
                <a:ea typeface="Cambria" panose="02040503050406030204" pitchFamily="18" charset="0"/>
                <a:cs typeface="B Nazanin" panose="00000400000000000000" pitchFamily="2" charset="-78"/>
              </a:rPr>
              <a:t>ورودی </a:t>
            </a:r>
            <a:r>
              <a:rPr lang="fa-IR" sz="2000" dirty="0" err="1">
                <a:latin typeface="Gill Sans MT" panose="020B0502020104020203" pitchFamily="34" charset="0"/>
                <a:ea typeface="Cambria" panose="02040503050406030204" pitchFamily="18" charset="0"/>
                <a:cs typeface="B Nazanin" panose="00000400000000000000" pitchFamily="2" charset="-78"/>
              </a:rPr>
              <a:t>هایی</a:t>
            </a:r>
            <a:r>
              <a:rPr lang="fa-IR" sz="2000" dirty="0">
                <a:latin typeface="Gill Sans MT" panose="020B0502020104020203" pitchFamily="34" charset="0"/>
                <a:ea typeface="Cambria" panose="02040503050406030204" pitchFamily="18" charset="0"/>
                <a:cs typeface="B Nazanin" panose="00000400000000000000" pitchFamily="2" charset="-78"/>
              </a:rPr>
              <a:t> داشته باشد و از </a:t>
            </a:r>
            <a:r>
              <a:rPr lang="fa-IR" sz="2000">
                <a:latin typeface="Gill Sans MT" panose="020B0502020104020203" pitchFamily="34" charset="0"/>
                <a:ea typeface="Cambria" panose="02040503050406030204" pitchFamily="18" charset="0"/>
                <a:cs typeface="B Nazanin" panose="00000400000000000000" pitchFamily="2" charset="-78"/>
              </a:rPr>
              <a:t>آنها استفاده‌کند </a:t>
            </a:r>
            <a:r>
              <a:rPr lang="fa-IR" sz="2000" dirty="0">
                <a:latin typeface="Gill Sans MT" panose="020B0502020104020203" pitchFamily="34" charset="0"/>
                <a:ea typeface="Cambria" panose="02040503050406030204" pitchFamily="18" charset="0"/>
                <a:cs typeface="B Nazanin" panose="00000400000000000000" pitchFamily="2" charset="-78"/>
              </a:rPr>
              <a:t>اما </a:t>
            </a:r>
            <a:r>
              <a:rPr lang="fa-IR" sz="2000" err="1">
                <a:latin typeface="Gill Sans MT" panose="020B0502020104020203" pitchFamily="34" charset="0"/>
                <a:ea typeface="Cambria" panose="02040503050406030204" pitchFamily="18" charset="0"/>
                <a:cs typeface="B Nazanin" panose="00000400000000000000" pitchFamily="2" charset="-78"/>
              </a:rPr>
              <a:t>کانستراکتور</a:t>
            </a:r>
            <a:r>
              <a:rPr lang="fa-IR" sz="2000">
                <a:latin typeface="Gill Sans MT" panose="020B0502020104020203" pitchFamily="34" charset="0"/>
                <a:ea typeface="Cambria" panose="02040503050406030204" pitchFamily="18" charset="0"/>
                <a:cs typeface="B Nazanin" panose="00000400000000000000" pitchFamily="2" charset="-78"/>
              </a:rPr>
              <a:t> برخلاف </a:t>
            </a:r>
            <a:r>
              <a:rPr lang="fa-IR" sz="2000" dirty="0">
                <a:latin typeface="Gill Sans MT" panose="020B0502020104020203" pitchFamily="34" charset="0"/>
                <a:ea typeface="Cambria" panose="02040503050406030204" pitchFamily="18" charset="0"/>
                <a:cs typeface="B Nazanin" panose="00000400000000000000" pitchFamily="2" charset="-78"/>
              </a:rPr>
              <a:t>متد ها هیچ </a:t>
            </a:r>
            <a:r>
              <a:rPr lang="fa-IR" sz="2000">
                <a:latin typeface="Gill Sans MT" panose="020B0502020104020203" pitchFamily="34" charset="0"/>
                <a:ea typeface="Cambria" panose="02040503050406030204" pitchFamily="18" charset="0"/>
                <a:cs typeface="B Nazanin" panose="00000400000000000000" pitchFamily="2" charset="-78"/>
              </a:rPr>
              <a:t>نوع خروجی‌ای </a:t>
            </a:r>
            <a:r>
              <a:rPr lang="fa-IR" sz="2000" dirty="0">
                <a:latin typeface="Gill Sans MT" panose="020B0502020104020203" pitchFamily="34" charset="0"/>
                <a:ea typeface="Cambria" panose="02040503050406030204" pitchFamily="18" charset="0"/>
                <a:cs typeface="B Nazanin" panose="00000400000000000000" pitchFamily="2" charset="-78"/>
              </a:rPr>
              <a:t>ندارد و حتی نباید از کلمه </a:t>
            </a:r>
            <a:r>
              <a:rPr lang="fa-IR" sz="2000">
                <a:latin typeface="Gill Sans MT" panose="020B0502020104020203" pitchFamily="34" charset="0"/>
                <a:ea typeface="Cambria" panose="02040503050406030204" pitchFamily="18" charset="0"/>
                <a:cs typeface="B Nazanin" panose="00000400000000000000" pitchFamily="2" charset="-78"/>
              </a:rPr>
              <a:t>کلیدی </a:t>
            </a:r>
            <a:r>
              <a:rPr lang="en-US" sz="2000">
                <a:latin typeface="Gill Sans MT" panose="020B0502020104020203" pitchFamily="34" charset="0"/>
                <a:ea typeface="Cambria" panose="02040503050406030204" pitchFamily="18" charset="0"/>
                <a:cs typeface="B Nazanin" panose="00000400000000000000" pitchFamily="2" charset="-78"/>
              </a:rPr>
              <a:t>void</a:t>
            </a:r>
            <a:r>
              <a:rPr lang="fa-IR" sz="2000">
                <a:latin typeface="Gill Sans MT" panose="020B0502020104020203" pitchFamily="34" charset="0"/>
                <a:ea typeface="Cambria" panose="02040503050406030204" pitchFamily="18" charset="0"/>
                <a:cs typeface="B Nazanin" panose="00000400000000000000" pitchFamily="2" charset="-78"/>
              </a:rPr>
              <a:t> نیز </a:t>
            </a:r>
            <a:r>
              <a:rPr lang="fa-IR" sz="2000" dirty="0">
                <a:latin typeface="Gill Sans MT" panose="020B0502020104020203" pitchFamily="34" charset="0"/>
                <a:ea typeface="Cambria" panose="02040503050406030204" pitchFamily="18" charset="0"/>
                <a:cs typeface="B Nazanin" panose="00000400000000000000" pitchFamily="2" charset="-78"/>
              </a:rPr>
              <a:t>برای آن استفاده کرد</a:t>
            </a:r>
            <a:r>
              <a:rPr lang="fa-IR" sz="2000">
                <a:latin typeface="Gill Sans MT" panose="020B0502020104020203" pitchFamily="34" charset="0"/>
                <a:ea typeface="Cambria" panose="02040503050406030204" pitchFamily="18" charset="0"/>
                <a:cs typeface="B Nazanin" panose="00000400000000000000" pitchFamily="2" charset="-78"/>
              </a:rPr>
              <a:t>. </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
        <p:nvSpPr>
          <p:cNvPr id="5" name="Rectangle 1">
            <a:extLst>
              <a:ext uri="{FF2B5EF4-FFF2-40B4-BE49-F238E27FC236}">
                <a16:creationId xmlns:a16="http://schemas.microsoft.com/office/drawing/2014/main" id="{744441C5-AD89-0927-DB4E-0DEA3D9258EA}"/>
              </a:ext>
            </a:extLst>
          </p:cNvPr>
          <p:cNvSpPr>
            <a:spLocks noChangeArrowheads="1"/>
          </p:cNvSpPr>
          <p:nvPr/>
        </p:nvSpPr>
        <p:spPr bwMode="auto">
          <a:xfrm>
            <a:off x="2143111" y="2410526"/>
            <a:ext cx="4583861" cy="1785104"/>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C792EA"/>
                </a:solidFill>
                <a:effectLst/>
                <a:latin typeface="JetBrains Mono" panose="020B0509020102050004" pitchFamily="49" charset="0"/>
                <a:ea typeface="Cambria" panose="02040503050406030204" pitchFamily="18" charset="0"/>
              </a:rPr>
              <a:t>class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Main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private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Main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name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givenName</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grades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5774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EFA40F-1F5B-D6DC-3B5B-C5288EC43F8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30EFFCDF-2E91-D20C-2B18-A235E76544FB}"/>
              </a:ext>
            </a:extLst>
          </p:cNvPr>
          <p:cNvSpPr txBox="1">
            <a:spLocks noGrp="1"/>
          </p:cNvSpPr>
          <p:nvPr>
            <p:ph type="title"/>
          </p:nvPr>
        </p:nvSpPr>
        <p:spPr>
          <a:xfrm>
            <a:off x="720000" y="266090"/>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6EF1A2F-9DFC-A75C-F652-4BA7210201E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867C279-B7C8-45F4-0B35-BB9321B9CC3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DE0E4F-1BDD-065C-0045-90C7E80790D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C252100-7CFF-9EF3-9FAE-8D8F37AA1CB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4E355A7-5289-551A-FA38-7DC57FCFCF7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AF746F7-B6FC-8AA5-B711-042DFFB28ED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BFFE6F6-48C5-0918-E04B-9F9BC99861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D3C5808-A73C-9CF0-EA7E-3F8F7AA1CB2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9078275-22BE-5685-EFAB-7D73035B7864}"/>
              </a:ext>
            </a:extLst>
          </p:cNvPr>
          <p:cNvSpPr txBox="1"/>
          <p:nvPr/>
        </p:nvSpPr>
        <p:spPr>
          <a:xfrm>
            <a:off x="489600" y="968641"/>
            <a:ext cx="7997654" cy="2823850"/>
          </a:xfrm>
          <a:prstGeom prst="rect">
            <a:avLst/>
          </a:prstGeom>
          <a:noFill/>
        </p:spPr>
        <p:txBody>
          <a:bodyPr wrap="square" rtlCol="0">
            <a:spAutoFit/>
          </a:bodyPr>
          <a:lstStyle/>
          <a:p>
            <a:pPr algn="r" rtl="1">
              <a:lnSpc>
                <a:spcPct val="150000"/>
              </a:lnSpc>
            </a:pPr>
            <a:r>
              <a:rPr lang="fa-IR" sz="2000">
                <a:latin typeface="Gill Sans MT" panose="020B0502020104020203" pitchFamily="34" charset="0"/>
                <a:ea typeface="Cambria" panose="02040503050406030204" pitchFamily="18" charset="0"/>
                <a:cs typeface="B Nazanin" panose="00000400000000000000" pitchFamily="2" charset="-78"/>
              </a:rPr>
              <a:t>همچنین می‌توان سطح دسترسی یک کانستراکتور را مشخص کرد. اما معمولا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public</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کانستراکتورها استفاده می‌شود. کانستراکتور پیش فرض: هنگام ایجاد یک شئ، سازنده آن باید حتماً صدا زده شود. اما اگر سازنده‌ای برای کلاس مورد نظر وجود نداشته باشد چه اتفاقی می‌افتد؟ در این صورت جاوا به صورت خودکار یک سازنده‌ی خالی برای آن کلاس در نظر می‌گیرد که هیچ ورودی ‌ای ندارد و از آن استفاده می‌کند. به این سازنده </a:t>
            </a:r>
            <a:r>
              <a:rPr lang="fa-IR" sz="2000" b="1">
                <a:latin typeface="Gill Sans MT" panose="020B0502020104020203" pitchFamily="34" charset="0"/>
                <a:ea typeface="Cambria" panose="02040503050406030204" pitchFamily="18" charset="0"/>
                <a:cs typeface="B Nazanin" panose="00000400000000000000" pitchFamily="2" charset="-78"/>
              </a:rPr>
              <a:t>کانستراکتور پیش‌فرض </a:t>
            </a:r>
            <a:r>
              <a:rPr lang="fa-IR" sz="2000">
                <a:latin typeface="Gill Sans MT" panose="020B0502020104020203" pitchFamily="34" charset="0"/>
                <a:ea typeface="Cambria" panose="02040503050406030204" pitchFamily="18" charset="0"/>
                <a:cs typeface="B Nazanin" panose="00000400000000000000" pitchFamily="2" charset="-78"/>
              </a:rPr>
              <a:t>(</a:t>
            </a:r>
            <a:r>
              <a:rPr lang="en-US" sz="2000">
                <a:latin typeface="Gill Sans MT" panose="020B0502020104020203" pitchFamily="34" charset="0"/>
                <a:ea typeface="Cambria" panose="02040503050406030204" pitchFamily="18" charset="0"/>
                <a:cs typeface="B Nazanin" panose="00000400000000000000" pitchFamily="2" charset="-78"/>
              </a:rPr>
              <a:t>Default Constructor</a:t>
            </a:r>
            <a:r>
              <a:rPr lang="fa-IR" sz="2000">
                <a:latin typeface="Gill Sans MT" panose="020B0502020104020203" pitchFamily="34" charset="0"/>
                <a:ea typeface="Cambria" panose="02040503050406030204" pitchFamily="18" charset="0"/>
                <a:cs typeface="B Nazanin" panose="00000400000000000000" pitchFamily="2" charset="-78"/>
              </a:rPr>
              <a:t>) گفته می‌شود.</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165401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19535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496800" y="1038787"/>
            <a:ext cx="7927201" cy="2369880"/>
          </a:xfrm>
          <a:prstGeom prst="rect">
            <a:avLst/>
          </a:prstGeom>
          <a:noFill/>
        </p:spPr>
        <p:txBody>
          <a:bodyPr wrap="square" rtlCol="0">
            <a:spAutoFit/>
          </a:bodyPr>
          <a:lstStyle/>
          <a:p>
            <a:pPr algn="r" rtl="1"/>
            <a:r>
              <a:rPr lang="fa-IR" sz="2000" b="1">
                <a:latin typeface="Cambria" panose="02040503050406030204" pitchFamily="18" charset="0"/>
                <a:ea typeface="Cambria" panose="02040503050406030204" pitchFamily="18" charset="0"/>
                <a:cs typeface="B Nazanin" panose="00000400000000000000" pitchFamily="2" charset="-78"/>
              </a:rPr>
              <a:t>متدها</a:t>
            </a:r>
            <a:r>
              <a:rPr lang="fa-IR" sz="200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متد ها، رویه </a:t>
            </a:r>
            <a:r>
              <a:rPr lang="fa-IR" sz="2000">
                <a:latin typeface="Cambria" panose="02040503050406030204" pitchFamily="18" charset="0"/>
                <a:ea typeface="Cambria" panose="02040503050406030204" pitchFamily="18" charset="0"/>
                <a:cs typeface="B Nazanin" panose="00000400000000000000" pitchFamily="2" charset="-78"/>
              </a:rPr>
              <a:t>های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رفتار 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هستند. همانطور </a:t>
            </a:r>
            <a:r>
              <a:rPr lang="fa-IR" sz="2000">
                <a:latin typeface="Cambria" panose="02040503050406030204" pitchFamily="18" charset="0"/>
                <a:ea typeface="Cambria" panose="02040503050406030204" pitchFamily="18" charset="0"/>
                <a:cs typeface="B Nazanin" panose="00000400000000000000" pitchFamily="2" charset="-78"/>
              </a:rPr>
              <a:t>که فیلدها نشان‌دهنده </a:t>
            </a:r>
            <a:r>
              <a:rPr lang="fa-IR" sz="2000" dirty="0">
                <a:latin typeface="Cambria" panose="02040503050406030204" pitchFamily="18" charset="0"/>
                <a:ea typeface="Cambria" panose="02040503050406030204" pitchFamily="18" charset="0"/>
                <a:cs typeface="B Nazanin" panose="00000400000000000000" pitchFamily="2" charset="-78"/>
              </a:rPr>
              <a:t>خصوصیات </a:t>
            </a:r>
            <a:r>
              <a:rPr lang="fa-IR" sz="2000">
                <a:latin typeface="Cambria" panose="02040503050406030204" pitchFamily="18" charset="0"/>
                <a:ea typeface="Cambria" panose="02040503050406030204" pitchFamily="18" charset="0"/>
                <a:cs typeface="B Nazanin" panose="00000400000000000000" pitchFamily="2" charset="-78"/>
              </a:rPr>
              <a:t>و ویژگی‌های </a:t>
            </a:r>
            <a:r>
              <a:rPr lang="fa-IR" sz="2000" dirty="0">
                <a:latin typeface="Cambria" panose="02040503050406030204" pitchFamily="18" charset="0"/>
                <a:ea typeface="Cambria" panose="02040503050406030204" pitchFamily="18" charset="0"/>
                <a:cs typeface="B Nazanin" panose="00000400000000000000" pitchFamily="2" charset="-78"/>
              </a:rPr>
              <a:t>یک </a:t>
            </a:r>
            <a:r>
              <a:rPr lang="fa-IR" sz="2000" dirty="0" err="1">
                <a:latin typeface="Cambria" panose="02040503050406030204" pitchFamily="18" charset="0"/>
                <a:ea typeface="Cambria" panose="02040503050406030204" pitchFamily="18" charset="0"/>
                <a:cs typeface="B Nazanin" panose="00000400000000000000" pitchFamily="2" charset="-78"/>
              </a:rPr>
              <a:t>شئ</a:t>
            </a:r>
            <a:r>
              <a:rPr lang="fa-IR" sz="2000" dirty="0">
                <a:latin typeface="Cambria" panose="02040503050406030204" pitchFamily="18" charset="0"/>
                <a:ea typeface="Cambria" panose="02040503050406030204" pitchFamily="18" charset="0"/>
                <a:cs typeface="B Nazanin" panose="00000400000000000000" pitchFamily="2" charset="-78"/>
              </a:rPr>
              <a:t> </a:t>
            </a:r>
            <a:r>
              <a:rPr lang="fa-IR" sz="2000">
                <a:latin typeface="Cambria" panose="02040503050406030204" pitchFamily="18" charset="0"/>
                <a:ea typeface="Cambria" panose="02040503050406030204" pitchFamily="18" charset="0"/>
                <a:cs typeface="B Nazanin" panose="00000400000000000000" pitchFamily="2" charset="-78"/>
              </a:rPr>
              <a:t>بودند.</a:t>
            </a:r>
          </a:p>
          <a:p>
            <a:pPr algn="r" rtl="1">
              <a:buNone/>
            </a:pP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تعریف یک متد مانند تعریف تابع عمل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با این تفاوت که ابتدا مثل قبل، سطح دسترسی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 سس به ترتیب نوع خروجی متد و نام متد م</a:t>
            </a:r>
            <a:r>
              <a:rPr lang="fa-IR" sz="2000">
                <a:latin typeface="A Iranian Sans" panose="01000500000000020002" pitchFamily="2" charset="-78"/>
                <a:ea typeface="Cambria" panose="02040503050406030204" pitchFamily="18" charset="0"/>
                <a:cs typeface="B Nazanin" panose="00000400000000000000" pitchFamily="2" charset="-78"/>
              </a:rPr>
              <a:t>ی‌</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نویسیم و در نهایت داخل پرانتز، نوع و نام ورودی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های متد را مشخص می</a:t>
            </a:r>
            <a:r>
              <a:rPr lang="fa-IR"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20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کنیم:</a:t>
            </a:r>
          </a:p>
          <a:p>
            <a:pPr>
              <a:buNone/>
            </a:pPr>
            <a:br>
              <a:rPr lang="en-GB" sz="2800">
                <a:latin typeface="Cambria" panose="02040503050406030204" pitchFamily="18" charset="0"/>
                <a:ea typeface="Cambria" panose="02040503050406030204" pitchFamily="18" charset="0"/>
              </a:rPr>
            </a:br>
            <a:endParaRPr lang="fa-IR" sz="2000">
              <a:latin typeface="Cambria" panose="02040503050406030204" pitchFamily="18"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1C5A9500-71A8-B402-3E3F-A0B6407C5672}"/>
              </a:ext>
            </a:extLst>
          </p:cNvPr>
          <p:cNvSpPr>
            <a:spLocks noChangeArrowheads="1"/>
          </p:cNvSpPr>
          <p:nvPr/>
        </p:nvSpPr>
        <p:spPr bwMode="auto">
          <a:xfrm>
            <a:off x="2155433" y="2902291"/>
            <a:ext cx="4609933" cy="1323439"/>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sayHello</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System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1" i="1" u="none" strike="noStrike" cap="none" normalizeH="0" baseline="0">
                <a:ln>
                  <a:noFill/>
                </a:ln>
                <a:solidFill>
                  <a:srgbClr val="EEFFFF"/>
                </a:solidFill>
                <a:effectLst/>
                <a:latin typeface="JetBrains Mono" panose="020B0509020102050004" pitchFamily="49" charset="0"/>
                <a:ea typeface="Cambria" panose="02040503050406030204" pitchFamily="18" charset="0"/>
              </a:rPr>
              <a:t>out</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"Hello World!"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getSum</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int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a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b</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0384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20309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547201" y="1063299"/>
            <a:ext cx="7876800" cy="2400657"/>
          </a:xfrm>
          <a:prstGeom prst="rect">
            <a:avLst/>
          </a:prstGeom>
          <a:noFill/>
        </p:spPr>
        <p:txBody>
          <a:bodyPr wrap="square" rtlCol="0">
            <a:spAutoFit/>
          </a:bodyPr>
          <a:lstStyle/>
          <a:p>
            <a:pPr algn="r" rtl="1">
              <a:lnSpc>
                <a:spcPts val="3000"/>
              </a:lnSpc>
            </a:pPr>
            <a:r>
              <a:rPr lang="fa-IR" sz="2000">
                <a:latin typeface="Gill Sans MT" panose="020B0502020104020203" pitchFamily="34" charset="0"/>
                <a:ea typeface="Cambria" panose="02040503050406030204" pitchFamily="18" charset="0"/>
                <a:cs typeface="B Nazanin" panose="00000400000000000000" pitchFamily="2" charset="-78"/>
              </a:rPr>
              <a:t>در نام‌گذاری متدها</a:t>
            </a:r>
            <a:r>
              <a:rPr lang="fa-IR" sz="2000" dirty="0">
                <a:latin typeface="Gill Sans MT" panose="020B0502020104020203" pitchFamily="34" charset="0"/>
                <a:ea typeface="Cambria" panose="02040503050406030204" pitchFamily="18" charset="0"/>
                <a:cs typeface="B Nazanin" panose="00000400000000000000" pitchFamily="2" charset="-78"/>
              </a:rPr>
              <a:t>، به نکات زیر توجه کنید: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1. درست مانند فیلد ها، حرف اول را </a:t>
            </a:r>
            <a:r>
              <a:rPr lang="fa-IR" sz="2000">
                <a:latin typeface="Gill Sans MT" panose="020B0502020104020203" pitchFamily="34" charset="0"/>
                <a:ea typeface="Cambria" panose="02040503050406030204" pitchFamily="18" charset="0"/>
                <a:cs typeface="B Nazanin" panose="00000400000000000000" pitchFamily="2" charset="-78"/>
              </a:rPr>
              <a:t>کوچک می‌نویسیم</a:t>
            </a:r>
            <a:r>
              <a:rPr lang="fa-IR" sz="2000" dirty="0">
                <a:latin typeface="Gill Sans MT" panose="020B0502020104020203" pitchFamily="34" charset="0"/>
                <a:ea typeface="Cambria" panose="02040503050406030204" pitchFamily="18" charset="0"/>
                <a:cs typeface="B Nazanin" panose="00000400000000000000" pitchFamily="2" charset="-78"/>
              </a:rPr>
              <a:t>.</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2. نام متد باید کاملا واضح </a:t>
            </a:r>
            <a:r>
              <a:rPr lang="fa-IR" sz="2000">
                <a:latin typeface="Gill Sans MT" panose="020B0502020104020203" pitchFamily="34" charset="0"/>
                <a:ea typeface="Cambria" panose="02040503050406030204" pitchFamily="18" charset="0"/>
                <a:cs typeface="B Nazanin" panose="00000400000000000000" pitchFamily="2" charset="-78"/>
              </a:rPr>
              <a:t>و نشان‌دهنده </a:t>
            </a:r>
            <a:r>
              <a:rPr lang="fa-IR" sz="2000" dirty="0">
                <a:latin typeface="Gill Sans MT" panose="020B0502020104020203" pitchFamily="34" charset="0"/>
                <a:ea typeface="Cambria" panose="02040503050406030204" pitchFamily="18" charset="0"/>
                <a:cs typeface="B Nazanin" panose="00000400000000000000" pitchFamily="2" charset="-78"/>
              </a:rPr>
              <a:t>کاری باشد که متد قرار است انجام دهد.</a:t>
            </a:r>
          </a:p>
          <a:p>
            <a:pPr algn="r" rtl="1">
              <a:lnSpc>
                <a:spcPts val="3000"/>
              </a:lnSpc>
            </a:pPr>
            <a:r>
              <a:rPr lang="fa-IR" sz="2000" dirty="0">
                <a:latin typeface="Gill Sans MT" panose="020B0502020104020203" pitchFamily="34" charset="0"/>
                <a:ea typeface="Cambria" panose="02040503050406030204" pitchFamily="18" charset="0"/>
                <a:cs typeface="B Nazanin" panose="00000400000000000000" pitchFamily="2" charset="-78"/>
              </a:rPr>
              <a:t>3. هر متد باید دقیقاً یک کار را انجام دهد. اگر متوجه شدیم یک متد قابلیت تقسیم شدن به چند متد مجزا را دارد، باید این کار را انجام دهیم؛ در </a:t>
            </a:r>
            <a:r>
              <a:rPr lang="fa-IR" sz="2000">
                <a:latin typeface="Gill Sans MT" panose="020B0502020104020203" pitchFamily="34" charset="0"/>
                <a:ea typeface="Cambria" panose="02040503050406030204" pitchFamily="18" charset="0"/>
                <a:cs typeface="B Nazanin" panose="00000400000000000000" pitchFamily="2" charset="-78"/>
              </a:rPr>
              <a:t>نتیجه می‌توانیم </a:t>
            </a:r>
            <a:r>
              <a:rPr lang="fa-IR" sz="2000" dirty="0">
                <a:latin typeface="Gill Sans MT" panose="020B0502020104020203" pitchFamily="34" charset="0"/>
                <a:ea typeface="Cambria" panose="02040503050406030204" pitchFamily="18" charset="0"/>
                <a:cs typeface="B Nazanin" panose="00000400000000000000" pitchFamily="2" charset="-78"/>
              </a:rPr>
              <a:t>از این متد دفعات بیشتری استفاده </a:t>
            </a:r>
            <a:r>
              <a:rPr lang="fa-IR" sz="2000">
                <a:latin typeface="Gill Sans MT" panose="020B0502020104020203" pitchFamily="34" charset="0"/>
                <a:ea typeface="Cambria" panose="02040503050406030204" pitchFamily="18" charset="0"/>
                <a:cs typeface="B Nazanin" panose="00000400000000000000" pitchFamily="2" charset="-78"/>
              </a:rPr>
              <a:t>کنیم.</a:t>
            </a:r>
            <a:endParaRPr lang="fa-IR" sz="2000" dirty="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64B59-4054-6799-7D56-A081A44CAF1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7C2AFBC-F1B2-E05D-FF88-6B1A138FF45C}"/>
              </a:ext>
            </a:extLst>
          </p:cNvPr>
          <p:cNvSpPr txBox="1">
            <a:spLocks noGrp="1"/>
          </p:cNvSpPr>
          <p:nvPr>
            <p:ph type="title"/>
          </p:nvPr>
        </p:nvSpPr>
        <p:spPr>
          <a:xfrm>
            <a:off x="720000" y="19212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مفاهیم کلاس و </a:t>
            </a:r>
            <a:r>
              <a:rPr lang="fa-IR" sz="2800" dirty="0" err="1">
                <a:solidFill>
                  <a:srgbClr val="C39113"/>
                </a:solidFill>
                <a:cs typeface="B Roya" panose="00000400000000000000" pitchFamily="2" charset="-78"/>
              </a:rPr>
              <a:t>شئ</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C2D1A5C-6676-6983-30F5-B74E7D4C6B4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BA6E83A-32AA-9955-AE9E-4EF93404687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BAB816-1E90-A839-8769-0A41DBBD74A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6B771-343B-0019-E0A6-FE0076F332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1228CFD8-04A4-FFA2-266C-41F86B63F7E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5D559D0-7C4C-5020-6B8C-3F7E3230609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0BCC5A4-D15A-A5D8-E809-ED7087067B4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370F0DC-5F35-22F6-5FE4-A98C2E6E172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31AD201B-0F6F-99E8-57C9-7C88A96FA509}"/>
              </a:ext>
            </a:extLst>
          </p:cNvPr>
          <p:cNvSpPr txBox="1"/>
          <p:nvPr/>
        </p:nvSpPr>
        <p:spPr>
          <a:xfrm>
            <a:off x="626401" y="995028"/>
            <a:ext cx="7797600" cy="1323439"/>
          </a:xfrm>
          <a:prstGeom prst="rect">
            <a:avLst/>
          </a:prstGeom>
          <a:noFill/>
        </p:spPr>
        <p:txBody>
          <a:bodyPr wrap="square" rtlCol="0">
            <a:spAutoFit/>
          </a:bodyPr>
          <a:lstStyle/>
          <a:p>
            <a:pPr algn="r" rtl="1"/>
            <a:r>
              <a:rPr lang="fa-IR" sz="2000">
                <a:latin typeface="Gill Sans MT" panose="020B0502020104020203" pitchFamily="34" charset="0"/>
                <a:ea typeface="Cambria" panose="02040503050406030204" pitchFamily="18" charset="0"/>
                <a:cs typeface="B Nazanin" panose="00000400000000000000" pitchFamily="2" charset="-78"/>
              </a:rPr>
              <a:t> گتر و ستر: همانطور که پیشتر گفتیم، در اکثر اوقات از سطح دسترسی </a:t>
            </a:r>
            <a:r>
              <a:rPr lang="en-US" sz="2000">
                <a:latin typeface="Gill Sans MT" panose="020B0502020104020203" pitchFamily="34" charset="0"/>
                <a:ea typeface="Cambria" panose="02040503050406030204" pitchFamily="18" charset="0"/>
                <a:cs typeface="B Nazanin" panose="00000400000000000000" pitchFamily="2" charset="-78"/>
              </a:rPr>
              <a:t>private </a:t>
            </a:r>
            <a:r>
              <a:rPr lang="fa-IR" sz="2000">
                <a:latin typeface="Gill Sans MT" panose="020B0502020104020203" pitchFamily="34" charset="0"/>
                <a:ea typeface="Cambria" panose="02040503050406030204" pitchFamily="18" charset="0"/>
                <a:cs typeface="B Nazanin" panose="00000400000000000000" pitchFamily="2" charset="-78"/>
              </a:rPr>
              <a:t> برای فیلد ها استفاده می‌شود تا جلوی ایجاد تغییرات ناخواسته و مقداردهی نادرست گرفته شود. در این حالت از متد </a:t>
            </a:r>
            <a:r>
              <a:rPr lang="en-US" sz="2000">
                <a:latin typeface="Gill Sans MT" panose="020B0502020104020203" pitchFamily="34" charset="0"/>
                <a:ea typeface="Cambria" panose="02040503050406030204" pitchFamily="18" charset="0"/>
                <a:cs typeface="B Nazanin" panose="00000400000000000000" pitchFamily="2" charset="-78"/>
              </a:rPr>
              <a:t>getter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دسترسی به مقدار فیلد و از </a:t>
            </a:r>
            <a:r>
              <a:rPr lang="en-US" sz="2000">
                <a:latin typeface="Gill Sans MT" panose="020B0502020104020203" pitchFamily="34" charset="0"/>
                <a:ea typeface="Cambria" panose="02040503050406030204" pitchFamily="18" charset="0"/>
                <a:cs typeface="B Nazanin" panose="00000400000000000000" pitchFamily="2" charset="-78"/>
              </a:rPr>
              <a:t>setter</a:t>
            </a:r>
            <a:r>
              <a:rPr lang="fa-IR" sz="2000">
                <a:latin typeface="Gill Sans MT" panose="020B0502020104020203" pitchFamily="34" charset="0"/>
                <a:ea typeface="Cambria" panose="02040503050406030204" pitchFamily="18" charset="0"/>
                <a:cs typeface="B Nazanin" panose="00000400000000000000" pitchFamily="2" charset="-78"/>
              </a:rPr>
              <a:t> </a:t>
            </a:r>
            <a:r>
              <a:rPr lang="en-US"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86780D06-73B1-E780-F3A6-7559AF3488F7}"/>
              </a:ext>
            </a:extLst>
          </p:cNvPr>
          <p:cNvSpPr>
            <a:spLocks noChangeArrowheads="1"/>
          </p:cNvSpPr>
          <p:nvPr/>
        </p:nvSpPr>
        <p:spPr bwMode="auto">
          <a:xfrm>
            <a:off x="2217600" y="2825033"/>
            <a:ext cx="4860000" cy="1169551"/>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getId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return </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1" u="none" strike="noStrike" cap="none" normalizeH="0" baseline="0">
                <a:ln>
                  <a:noFill/>
                </a:ln>
                <a:solidFill>
                  <a:srgbClr val="F78C6C"/>
                </a:solidFill>
                <a:effectLst/>
                <a:latin typeface="JetBrains Mono" panose="020B0509020102050004" pitchFamily="49" charset="0"/>
                <a:ea typeface="Cambria" panose="02040503050406030204" pitchFamily="18" charset="0"/>
              </a:rPr>
              <a:t>public </a:t>
            </a:r>
            <a:r>
              <a:rPr kumimoji="0" lang="en-US" altLang="en-US" sz="1000" b="0" i="1" u="none" strike="noStrike" cap="none" normalizeH="0" baseline="0">
                <a:ln>
                  <a:noFill/>
                </a:ln>
                <a:solidFill>
                  <a:srgbClr val="FFCB6B"/>
                </a:solidFill>
                <a:effectLst/>
                <a:latin typeface="JetBrains Mono" panose="020B0509020102050004" pitchFamily="49" charset="0"/>
                <a:ea typeface="Cambria" panose="02040503050406030204" pitchFamily="18" charset="0"/>
              </a:rPr>
              <a:t>void </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setId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if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length</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10</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1" u="none" strike="noStrike" cap="none" normalizeH="0" baseline="0">
                <a:ln>
                  <a:noFill/>
                </a:ln>
                <a:solidFill>
                  <a:srgbClr val="FF5370"/>
                </a:solidFill>
                <a:effectLst/>
                <a:latin typeface="JetBrains Mono" panose="020B0509020102050004" pitchFamily="49" charset="0"/>
                <a:ea typeface="Cambria" panose="02040503050406030204" pitchFamily="18" charset="0"/>
              </a:rPr>
              <a:t>this</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0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id </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0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id</a:t>
            </a: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0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9790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145584"/>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cs typeface="B Roya" panose="00000400000000000000" pitchFamily="2" charset="-78"/>
              </a:rPr>
              <a:t>Encapsulation</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965714"/>
            <a:ext cx="7630102" cy="3170099"/>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یکی از مهم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ترین مفاهیم شئ</a:t>
            </a:r>
            <a:r>
              <a:rPr lang="fa-IR" sz="2000">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گرایی در زبان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است. در این روش، کد و داده بسته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بندی شده و به صورت یک واحد منفرد در نظر گرفته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شوند. در ک</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سوله سازی متغیرهای یک کلاس از دید دیگر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مخفی میشوند و تنها با استفاده از متدهای یک کلاس اجازه دسترسی به آنها وجود خواهد داشت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طور که دیدید، در جاوا فیلدهای یک کلاس 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private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تعریف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و تنها به وسیله متدهای گتر و ستر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به آنها دسترسی داشته باشیم. در این روش،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کنترل کامل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درون خود را خواهند داشت و هیچ کلاس دیگری اجازه ایجاد تغییرات ناخواسته در این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نخواهد داشت. به این روش، پنهان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داده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Data Hiding</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 گفته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A05EF19-9C9A-19C6-D224-852B4EEF7A3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BA0AECD-5C62-E509-8D5F-E4FEC948703E}"/>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نحوه‌ی ایجاد شئ</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F1A7BC6F-37E2-7E34-9DC0-DB0000FF5DF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7685298-527F-4EF3-7490-82156850E60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B9E227E-2F19-6960-4FB9-B7E6DD33618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498A3928-7F93-41F4-3790-B85F9FB6F1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B489CEBB-82C4-73CD-27C6-21D2040F016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C133CC0F-1A98-CEE8-CBD5-D44688C8E4C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AF97FA5-164D-4058-C8F7-46714CC13D7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4E71F6A-8427-B6DA-9AF2-3DFE21034DD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A2CB547A-C25C-37D5-B744-FD901260312E}"/>
              </a:ext>
            </a:extLst>
          </p:cNvPr>
          <p:cNvSpPr txBox="1"/>
          <p:nvPr/>
        </p:nvSpPr>
        <p:spPr>
          <a:xfrm>
            <a:off x="793898" y="1177071"/>
            <a:ext cx="7630102" cy="2862322"/>
          </a:xfrm>
          <a:prstGeom prst="rect">
            <a:avLst/>
          </a:prstGeom>
          <a:noFill/>
        </p:spPr>
        <p:txBody>
          <a:bodyPr wrap="square" rtlCol="0">
            <a:spAutoFit/>
          </a:bodyPr>
          <a:lstStyle/>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 1)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برای ساختن شئ از یک کلاس ابتدا نام کلاس را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نام شئ را طبق قواعد نام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متغیرها تعیین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2)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قرار دادن علامت « = » از کلیدواژه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new</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این کلمه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که قصد ایجاد یک شئ جدید و تخصیص حافظه به آن را داریم.</a:t>
            </a:r>
          </a:p>
          <a:p>
            <a:pPr algn="r" rtl="1">
              <a:buNone/>
            </a:pP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مرحله</a:t>
            </a:r>
            <a:r>
              <a:rPr lang="fa-IR"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3)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دوباره نام کلاس مورد نظر را وارد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با این تفاوت که باید یک پرانتز باز و بسته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آن قرار دهیم. این پرانتزها مشخص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کنند که قصد استفاده از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آن کلاس را داریم. در صورتیکه سازنده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کلاس،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هایی داشته باشد، باید آن 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 را داخل پرانتز وارد کنیم</a:t>
            </a:r>
            <a:r>
              <a:rPr lang="ar-SA" sz="2000">
                <a:latin typeface="Gill Sans MT" panose="020B0502020104020203" pitchFamily="34" charset="0"/>
                <a:ea typeface="Cambria" panose="02040503050406030204" pitchFamily="18" charset="0"/>
                <a:cs typeface="B Nazanin" panose="00000400000000000000" pitchFamily="2" charset="-78"/>
              </a:rPr>
              <a:t> </a:t>
            </a:r>
            <a:r>
              <a:rPr lang="fa-IR" sz="2000">
                <a:latin typeface="Gill Sans MT" panose="020B0502020104020203" pitchFamily="34" charset="0"/>
                <a:ea typeface="Cambria" panose="02040503050406030204" pitchFamily="18" charset="0"/>
                <a:cs typeface="B Nazanin" panose="00000400000000000000" pitchFamily="2" charset="-78"/>
              </a:rPr>
              <a:t>.</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90831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191ED93E-8A64-585A-150C-5C78A6EDB2F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855CD69-2C32-1B70-EB11-960EF05FE118}"/>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latin typeface="Gill Sans MT" panose="020B0502020104020203" pitchFamily="34" charset="0"/>
                <a:cs typeface="B Roya" panose="00000400000000000000" pitchFamily="2" charset="-78"/>
              </a:rPr>
              <a:t>نحوه‌ی ایجاد شئ</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12EFF96-4BA0-CF51-7839-E76E5C1D9AF9}"/>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4F38353-248F-111F-C2B7-EA335D3BFC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9C08CBA-7664-4334-4138-D2F8AC42D21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3AA610F-E5AC-9E58-18D2-08E5A7BDEAC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C0DE8A4-48AF-BD87-DAF3-7F78EBD584E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099463E8-7CCB-774A-B78F-39F5F72CA2E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FA6CDB80-7CA9-A9B2-B6E3-CBB7C4F23E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3B0E41-90AB-61E1-DE4D-D54DC66C4EA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06D6CD1-7145-1D8C-BFC7-A176E1AFA3E0}"/>
              </a:ext>
            </a:extLst>
          </p:cNvPr>
          <p:cNvSpPr txBox="1"/>
          <p:nvPr/>
        </p:nvSpPr>
        <p:spPr>
          <a:xfrm>
            <a:off x="793898" y="1177071"/>
            <a:ext cx="7630102" cy="1015663"/>
          </a:xfrm>
          <a:prstGeom prst="rect">
            <a:avLst/>
          </a:prstGeom>
          <a:noFill/>
        </p:spPr>
        <p:txBody>
          <a:bodyPr wrap="square" rtlCol="0">
            <a:spAutoFit/>
          </a:bodyPr>
          <a:lstStyle/>
          <a:p>
            <a:pPr algn="r" rtl="1">
              <a:buNone/>
            </a:pPr>
            <a:r>
              <a:rPr lang="fa-IR" sz="2000">
                <a:latin typeface="Gill Sans MT" panose="020B0502020104020203" pitchFamily="34" charset="0"/>
                <a:ea typeface="Cambria" panose="02040503050406030204" pitchFamily="18" charset="0"/>
                <a:cs typeface="B Nazanin" panose="00000400000000000000" pitchFamily="2" charset="-78"/>
              </a:rPr>
              <a:t>ک</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لاسی به نام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Person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نظر بگیرید که فیلدهای آن عبارت اند از نام و سن شخص. حال قطعه کد زیر را در نظر گرفته و خروجی آن را حدس بزنید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
        <p:nvSpPr>
          <p:cNvPr id="3" name="Rectangle 1">
            <a:extLst>
              <a:ext uri="{FF2B5EF4-FFF2-40B4-BE49-F238E27FC236}">
                <a16:creationId xmlns:a16="http://schemas.microsoft.com/office/drawing/2014/main" id="{702A1290-E840-3225-0E41-0568A5A536EF}"/>
              </a:ext>
            </a:extLst>
          </p:cNvPr>
          <p:cNvSpPr>
            <a:spLocks noChangeArrowheads="1"/>
          </p:cNvSpPr>
          <p:nvPr/>
        </p:nvSpPr>
        <p:spPr bwMode="auto">
          <a:xfrm>
            <a:off x="2307789" y="2522849"/>
            <a:ext cx="4521600" cy="1107996"/>
          </a:xfrm>
          <a:prstGeom prst="rect">
            <a:avLst/>
          </a:prstGeom>
          <a:solidFill>
            <a:srgbClr val="2632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"Ali"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24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1" u="none" strike="noStrike" cap="none" normalizeH="0" baseline="0">
                <a:ln>
                  <a:noFill/>
                </a:ln>
                <a:solidFill>
                  <a:srgbClr val="89DDFF"/>
                </a:solidFill>
                <a:effectLst/>
                <a:latin typeface="JetBrains Mono" panose="020B0509020102050004" pitchFamily="49" charset="0"/>
                <a:ea typeface="Cambria" panose="02040503050406030204" pitchFamily="18" charset="0"/>
              </a:rPr>
              <a:t>new </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Person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E88D"/>
                </a:solidFill>
                <a:effectLst/>
                <a:latin typeface="JetBrains Mono" panose="020B0509020102050004" pitchFamily="49" charset="0"/>
                <a:ea typeface="Cambria" panose="02040503050406030204" pitchFamily="18" charset="0"/>
              </a:rPr>
              <a:t>"Mahdi"</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F78C6C"/>
                </a:solidFill>
                <a:effectLst/>
                <a:latin typeface="JetBrains Mono" panose="020B0509020102050004" pitchFamily="49" charset="0"/>
                <a:ea typeface="Cambria" panose="02040503050406030204" pitchFamily="18" charset="0"/>
              </a:rPr>
              <a:t>34</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p1Name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FFCB6B"/>
                </a:solidFill>
                <a:effectLst/>
                <a:latin typeface="JetBrains Mono" panose="020B0509020102050004" pitchFamily="49" charset="0"/>
                <a:ea typeface="Cambria" panose="02040503050406030204" pitchFamily="18" charset="0"/>
              </a:rPr>
              <a:t>String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p2Name </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 </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b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b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System</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out</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82AAFF"/>
                </a:solidFill>
                <a:effectLst/>
                <a:latin typeface="JetBrains Mono" panose="020B0509020102050004" pitchFamily="49" charset="0"/>
                <a:ea typeface="Cambria" panose="02040503050406030204" pitchFamily="18" charset="0"/>
              </a:rPr>
              <a:t>println</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EEFFFF"/>
                </a:solidFill>
                <a:effectLst/>
                <a:latin typeface="JetBrains Mono" panose="020B0509020102050004" pitchFamily="49" charset="0"/>
                <a:ea typeface="Cambria" panose="02040503050406030204" pitchFamily="18" charset="0"/>
              </a:rPr>
              <a:t>p2</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r>
              <a:rPr kumimoji="0" lang="en-US" altLang="en-US" sz="1100" b="0" i="0" u="none" strike="noStrike" cap="none" normalizeH="0" baseline="0">
                <a:ln>
                  <a:noFill/>
                </a:ln>
                <a:solidFill>
                  <a:srgbClr val="C3CEE3"/>
                </a:solidFill>
                <a:effectLst/>
                <a:latin typeface="JetBrains Mono" panose="020B0509020102050004" pitchFamily="49" charset="0"/>
                <a:ea typeface="Cambria" panose="02040503050406030204" pitchFamily="18" charset="0"/>
              </a:rPr>
              <a:t>getName</a:t>
            </a:r>
            <a:r>
              <a:rPr kumimoji="0" lang="en-US" altLang="en-US" sz="1100" b="0" i="0" u="none" strike="noStrike" cap="none" normalizeH="0" baseline="0">
                <a:ln>
                  <a:noFill/>
                </a:ln>
                <a:solidFill>
                  <a:srgbClr val="89DDFF"/>
                </a:solidFill>
                <a:effectLst/>
                <a:latin typeface="JetBrains Mono" panose="020B0509020102050004" pitchFamily="49" charset="0"/>
                <a:ea typeface="Cambria" panose="02040503050406030204" pitchFamily="18" charset="0"/>
              </a:rPr>
              <a:t>());</a:t>
            </a:r>
            <a:endParaRPr kumimoji="0" lang="en-US" altLang="en-US" sz="2400" b="0" i="0" u="none" strike="noStrike" cap="none" normalizeH="0" baseline="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3808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D49C9CC-0106-2ECC-1D79-8A70AA1EDF8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9AEC5CA-1505-D457-AAB1-45AC0025EDF3}"/>
              </a:ext>
            </a:extLst>
          </p:cNvPr>
          <p:cNvSpPr txBox="1">
            <a:spLocks noGrp="1"/>
          </p:cNvSpPr>
          <p:nvPr>
            <p:ph type="title"/>
          </p:nvPr>
        </p:nvSpPr>
        <p:spPr>
          <a:xfrm>
            <a:off x="720000" y="1575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latin typeface="Gill Sans MT" panose="020B0502020104020203" pitchFamily="34" charset="0"/>
                <a:cs typeface="B Roya" panose="00000400000000000000" pitchFamily="2" charset="-78"/>
              </a:rPr>
              <a:t>نحوه‌ی ایجاد شئ</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2DC3B2C-6A53-A5BB-63C9-724DC646ABD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9D84384-90FD-B32E-A9D5-4019CC2189E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8549ED3-9B27-C2EA-3855-25C4656C686B}"/>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6941A90-AD14-C986-B656-F508360BEF3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9C903E95-930A-1095-86B4-F710AACD1CF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585A20F-A596-4279-1B14-CE63FD619B6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D2F6A2C-5008-E6BB-97BC-16DFD4BD8159}"/>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742615D0-1EA6-6E10-3ADE-B768A0CA038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272D677C-309B-946A-35A5-32EAEC938125}"/>
              </a:ext>
            </a:extLst>
          </p:cNvPr>
          <p:cNvSpPr txBox="1"/>
          <p:nvPr/>
        </p:nvSpPr>
        <p:spPr>
          <a:xfrm>
            <a:off x="793898" y="995002"/>
            <a:ext cx="7630102" cy="286232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شاید این سوال برایتان پیش بیاید که هنگامی که یک شئ را در متغیری ذخیره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کنیم، یا آن را به عنوان ورودی به یک تابع پاس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دهیم، جاوا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value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جواب به این سوال باید بگوییم که در درس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آینده، هنگام آشنایی با مدل حافظه در جاوا به خوبی این موضوع را درک خواهید کرد اما به طور کلی جاوا هنگام ذخیرهی اشیاء از روش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call by reference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استفاده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کند. به عنوان مثال متغیر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p1Name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مثال بالا تنها یک اشاره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گر به یک شئ از نوع رشته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است. هر چند باید به این نکته توجه کرد که در جاوا امکان دسترسی مستقیم به آدرس اشیاء را نداریم و تنها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توانیم از مقدار آنها استفاده کنیم</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9099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1172800" y="158677"/>
            <a:ext cx="6345600" cy="572698"/>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مقدمه</a:t>
            </a:r>
            <a:endParaRPr>
              <a:solidFill>
                <a:srgbClr val="C39113"/>
              </a:solidFill>
              <a:cs typeface="B Roya" panose="00000400000000000000" pitchFamily="2" charset="-78"/>
            </a:endParaRPr>
          </a:p>
        </p:txBody>
      </p:sp>
      <p:sp>
        <p:nvSpPr>
          <p:cNvPr id="1459" name="Google Shape;1459;p36"/>
          <p:cNvSpPr txBox="1">
            <a:spLocks noGrp="1"/>
          </p:cNvSpPr>
          <p:nvPr>
            <p:ph type="body" idx="1"/>
          </p:nvPr>
        </p:nvSpPr>
        <p:spPr>
          <a:xfrm>
            <a:off x="393700" y="1054100"/>
            <a:ext cx="7124700" cy="35433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جلسات گذشته با برنامه نویسی شیء گرا (</a:t>
            </a:r>
            <a:r>
              <a:rPr lang="en-US" sz="2000">
                <a:solidFill>
                  <a:schemeClr val="dk1"/>
                </a:solidFill>
                <a:latin typeface="Gill Sans MT" panose="020B0502020104020203" pitchFamily="34" charset="0"/>
                <a:cs typeface="B Nazanin" panose="00000400000000000000" pitchFamily="2" charset="-78"/>
              </a:rPr>
              <a:t>OOP</a:t>
            </a:r>
            <a:r>
              <a:rPr lang="fa-IR" sz="2000">
                <a:solidFill>
                  <a:schemeClr val="dk1"/>
                </a:solidFill>
                <a:latin typeface="Gill Sans MT" panose="020B0502020104020203" pitchFamily="34" charset="0"/>
                <a:cs typeface="B Nazanin" panose="00000400000000000000" pitchFamily="2" charset="-78"/>
              </a:rPr>
              <a:t>) و برخی اجزا ابتدایی آن مانند </a:t>
            </a:r>
            <a:r>
              <a:rPr lang="en-GB" sz="2000">
                <a:solidFill>
                  <a:schemeClr val="dk1"/>
                </a:solidFill>
                <a:latin typeface="Gill Sans MT" panose="020B0502020104020203" pitchFamily="34" charset="0"/>
                <a:cs typeface="B Nazanin" panose="00000400000000000000" pitchFamily="2" charset="-78"/>
              </a:rPr>
              <a:t>Object، Class، Constructor، getter</a:t>
            </a:r>
            <a:r>
              <a:rPr lang="fa-IR" sz="2000">
                <a:solidFill>
                  <a:schemeClr val="dk1"/>
                </a:solidFill>
                <a:latin typeface="Gill Sans MT" panose="020B0502020104020203" pitchFamily="34" charset="0"/>
                <a:cs typeface="B Nazanin" panose="00000400000000000000" pitchFamily="2" charset="-78"/>
              </a:rPr>
              <a:t> و</a:t>
            </a:r>
            <a:r>
              <a:rPr lang="en-GB" sz="2000">
                <a:solidFill>
                  <a:schemeClr val="dk1"/>
                </a:solidFill>
                <a:latin typeface="Gill Sans MT" panose="020B0502020104020203" pitchFamily="34" charset="0"/>
                <a:cs typeface="B Nazanin" panose="00000400000000000000" pitchFamily="2" charset="-78"/>
              </a:rPr>
              <a:t>setter</a:t>
            </a:r>
            <a:r>
              <a:rPr lang="fa-IR" sz="2000">
                <a:solidFill>
                  <a:schemeClr val="dk1"/>
                </a:solidFill>
                <a:latin typeface="Gill Sans MT" panose="020B0502020104020203" pitchFamily="34" charset="0"/>
                <a:cs typeface="B Nazanin" panose="00000400000000000000" pitchFamily="2" charset="-78"/>
              </a:rPr>
              <a:t> و همچنین برخی مفاهیم مهم مانند کپسوله سازی آشنا شدیم.</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این جلسه ابتدا با مفهوم مهم و پر کاربرد دیگری به نام</a:t>
            </a:r>
            <a:r>
              <a:rPr lang="en-US" sz="2000">
                <a:solidFill>
                  <a:schemeClr val="dk1"/>
                </a:solidFill>
                <a:latin typeface="Gill Sans MT" panose="020B0502020104020203" pitchFamily="34" charset="0"/>
                <a:cs typeface="B Nazanin" panose="00000400000000000000" pitchFamily="2" charset="-78"/>
              </a:rPr>
              <a:t> </a:t>
            </a:r>
            <a:r>
              <a:rPr lang="en-GB" sz="2000">
                <a:solidFill>
                  <a:schemeClr val="dk1"/>
                </a:solidFill>
                <a:latin typeface="Gill Sans MT" panose="020B0502020104020203" pitchFamily="34" charset="0"/>
                <a:cs typeface="B Nazanin" panose="00000400000000000000" pitchFamily="2" charset="-78"/>
              </a:rPr>
              <a:t>Object Composition </a:t>
            </a:r>
            <a:r>
              <a:rPr lang="fa-IR" sz="2000">
                <a:solidFill>
                  <a:schemeClr val="dk1"/>
                </a:solidFill>
                <a:latin typeface="Gill Sans MT" panose="020B0502020104020203" pitchFamily="34" charset="0"/>
                <a:cs typeface="B Nazanin" panose="00000400000000000000" pitchFamily="2" charset="-78"/>
              </a:rPr>
              <a:t>آشنا خواهیم شد و نمونه ای از کاربرد آن را خواهیم دید.</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در ادامه با ساختار رشته ها در زبان جاوا آشنا شده و به بررسی برخی </a:t>
            </a:r>
            <a:r>
              <a:rPr lang="en-GB" sz="2000">
                <a:solidFill>
                  <a:schemeClr val="dk1"/>
                </a:solidFill>
                <a:latin typeface="Gill Sans MT" panose="020B0502020104020203" pitchFamily="34" charset="0"/>
                <a:cs typeface="B Nazanin" panose="00000400000000000000" pitchFamily="2" charset="-78"/>
              </a:rPr>
              <a:t>method </a:t>
            </a:r>
            <a:r>
              <a:rPr lang="fa-IR" sz="2000">
                <a:solidFill>
                  <a:schemeClr val="dk1"/>
                </a:solidFill>
                <a:latin typeface="Gill Sans MT" panose="020B0502020104020203" pitchFamily="34" charset="0"/>
                <a:cs typeface="B Nazanin" panose="00000400000000000000" pitchFamily="2" charset="-78"/>
              </a:rPr>
              <a:t> های مهم آن ها خواهیم پرداخت.</a:t>
            </a:r>
          </a:p>
          <a:p>
            <a:pPr marL="0" lvl="0" indent="0" algn="r" rtl="1">
              <a:spcBef>
                <a:spcPts val="0"/>
              </a:spcBef>
              <a:spcAft>
                <a:spcPts val="0"/>
              </a:spcAft>
              <a:buNone/>
            </a:pPr>
            <a:endParaRPr lang="fa-IR" sz="2000">
              <a:solidFill>
                <a:schemeClr val="dk1"/>
              </a:solidFill>
              <a:latin typeface="Gill Sans MT" panose="020B0502020104020203" pitchFamily="34" charset="0"/>
              <a:cs typeface="B Nazanin" panose="00000400000000000000" pitchFamily="2" charset="-78"/>
            </a:endParaRPr>
          </a:p>
          <a:p>
            <a:pPr marL="0" lvl="0" indent="0" algn="r" rtl="1">
              <a:spcBef>
                <a:spcPts val="0"/>
              </a:spcBef>
              <a:spcAft>
                <a:spcPts val="0"/>
              </a:spcAft>
              <a:buNone/>
            </a:pPr>
            <a:r>
              <a:rPr lang="fa-IR" sz="2000">
                <a:solidFill>
                  <a:schemeClr val="dk1"/>
                </a:solidFill>
                <a:latin typeface="Gill Sans MT" panose="020B0502020104020203" pitchFamily="34" charset="0"/>
                <a:cs typeface="B Nazanin" panose="00000400000000000000" pitchFamily="2" charset="-78"/>
              </a:rPr>
              <a:t>و در آخر طریقه مستند سازی کد از طریق</a:t>
            </a:r>
            <a:r>
              <a:rPr lang="en-GB" sz="2000">
                <a:solidFill>
                  <a:schemeClr val="dk1"/>
                </a:solidFill>
                <a:latin typeface="Gill Sans MT" panose="020B0502020104020203" pitchFamily="34" charset="0"/>
                <a:cs typeface="B Nazanin" panose="00000400000000000000" pitchFamily="2" charset="-78"/>
              </a:rPr>
              <a:t>javadoc </a:t>
            </a:r>
            <a:r>
              <a:rPr lang="fa-IR" sz="2000">
                <a:solidFill>
                  <a:schemeClr val="dk1"/>
                </a:solidFill>
                <a:latin typeface="Gill Sans MT" panose="020B0502020104020203" pitchFamily="34" charset="0"/>
                <a:cs typeface="B Nazanin" panose="00000400000000000000" pitchFamily="2" charset="-78"/>
              </a:rPr>
              <a:t> را خواهیم دید.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AC06A183-ED2C-3DFF-11AF-177CF4316A93}"/>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1DEE41F1-0C4F-4633-7A45-CD66344C6DEF}"/>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a:solidFill>
                  <a:srgbClr val="C39113"/>
                </a:solidFill>
                <a:cs typeface="B Roya" panose="00000400000000000000" pitchFamily="2" charset="-78"/>
              </a:rPr>
              <a:t>میانبر ها در </a:t>
            </a:r>
            <a:r>
              <a:rPr lang="en-US" sz="4000">
                <a:solidFill>
                  <a:srgbClr val="C39113"/>
                </a:solidFill>
                <a:latin typeface="Gill Sans MT" panose="020B0502020104020203" pitchFamily="34" charset="0"/>
                <a:cs typeface="B Roya" panose="00000400000000000000" pitchFamily="2" charset="-78"/>
              </a:rPr>
              <a:t>Intellij</a:t>
            </a:r>
            <a:endParaRPr sz="7200" dirty="0">
              <a:solidFill>
                <a:srgbClr val="C39113"/>
              </a:solidFill>
            </a:endParaRPr>
          </a:p>
        </p:txBody>
      </p:sp>
      <p:grpSp>
        <p:nvGrpSpPr>
          <p:cNvPr id="1951" name="Google Shape;1951;p49">
            <a:extLst>
              <a:ext uri="{FF2B5EF4-FFF2-40B4-BE49-F238E27FC236}">
                <a16:creationId xmlns:a16="http://schemas.microsoft.com/office/drawing/2014/main" id="{A5A3B70B-F1F8-612A-F963-7B1CB63A2CE6}"/>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B2E34BF9-AFB7-9D9F-5446-F6D170AB7B01}"/>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9EC24E38-B314-5C11-71B0-33EC953FCB4F}"/>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89F20DEC-93DC-1EED-94D0-3421856C2C72}"/>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80DE7178-7378-F4F6-1454-5F6C28CA2548}"/>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C188D475-2BF3-0324-57C4-C9A381AC8349}"/>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C648C16F-84E6-82FF-DFF2-A879BF3A2C18}"/>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19BD868B-BFC6-EB3D-B0A9-BD2C3D17DDB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6F32F097-7606-A94E-FAB9-6C4954B8B05A}"/>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11E24D9C-87BE-A31D-3248-93A823BE013C}"/>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C6B6C854-3712-5DF6-90AD-09A84678F77F}"/>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29790DC-5784-63EC-1B8C-85EE47975B7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42B8BB19-76F3-FD0C-C1D1-FA3A510781D2}"/>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5BCAAD88-81F3-2EE5-06AE-A17A6A10E92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F4193E85-3644-D293-D938-BA926A27BFE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8469458B-5B41-4F3A-4631-D010409B1886}"/>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9120F339-8288-CF70-24C7-D11D2A7A7A1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09D61F9D-0DC6-DE67-E6B6-6D3D284E34FD}"/>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DE39E712-7E0F-59A3-15D5-A75C4AE66480}"/>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CB811651-E581-52AB-E178-8157FE163C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7272C703-0603-3E63-0D95-75BC98A34BD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384EACCC-4F1C-4C03-1737-EE9B4AAC0D62}"/>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5008AC59-58B9-41C4-B42B-BF7662C68A7F}"/>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5B8C36CA-E190-1D85-8610-EBF8AC59C18A}"/>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57B2C0E3-C0D3-A0A7-A231-0B7DF79620E6}"/>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54A8A720-6D49-8607-304D-59FCDB32A929}"/>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D116E78E-C6A7-4783-D20C-F49E6E641652}"/>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CBDF9463-DC24-8DF0-3094-9BF02A831745}"/>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3D00273E-E106-77BE-998A-5805DEC88B14}"/>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BD0604F4-88C0-33F3-B15C-F4CCEB164422}"/>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C10315DF-EFB7-4829-8526-58BB324B2CAF}"/>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52D5E221-983C-D845-2C3A-31B83F6765E6}"/>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394EBCA2-4D7A-4E3B-FFA2-52A8EEB2A2CB}"/>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1ED92D6C-8779-F03B-2893-0832B69A2B56}"/>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CEE3D002-1196-5C9C-5F0A-FED6DAF0EBB9}"/>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C371A83A-34A1-6F84-4ABB-D85B84D91181}"/>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36E199C7-03E0-F985-A09A-E99D91C48563}"/>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8B168F0C-97FF-B21D-D7DA-CCF8F1C8B59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42DD30AA-B51F-1C27-DF14-D23E0764D7F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FCE1EC8E-4BE3-583A-3A08-702CA4ACD0A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F30849BD-7DF1-059D-9FAB-6F841E02D8D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CAA00387-CB6F-0D00-0AF7-DEB9D9A3BFF2}"/>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38759646-A6B9-986B-3037-5E539A377918}"/>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E3D80FCA-F66B-B3F0-63F1-6C5D6202C6CF}"/>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86E45AE6-01E1-9F78-E2ED-C8067A94189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4A342341-561C-2632-2220-C0A961DB719A}"/>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0F59A63A-24E5-B42A-E19C-5FAD4295CA63}"/>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6893A55A-14D2-FDFB-FAD9-134D8C6FAF7E}"/>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5BA181F3-D648-F357-A0F2-17DE1096150F}"/>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D4F65CD9-F7F6-6442-7EAA-B3338610A794}"/>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7231E9E5-7250-6B6C-51D8-2450A6EB265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2908BE4D-048F-2131-62DF-989A6870E744}"/>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AE0237CA-2DA3-A608-8F1F-CDFF0AFEEE3C}"/>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57FD8446-FDE9-7A29-30CE-9E6306834C7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61660B7D-8CAB-3212-C154-DA7B12843AC4}"/>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D2BC059A-3743-5380-5249-106573B953AF}"/>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2E057315-D640-D5C9-120D-03229F86EEC5}"/>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3A3FDD70-9F2C-49F6-D619-AEFAD277E9A6}"/>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306541A6-E836-C0C9-A26D-B45E9E65C5F3}"/>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3FD11D1F-D9C1-9FD1-423B-CAB5720B4F14}"/>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BD5C4E89-D54A-60FF-D85E-03FFEFD93443}"/>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4E7AD22C-45A5-0FAF-6F51-085A8FBC26A0}"/>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82F7E024-1AAD-C6A5-E239-BC19B2811F0B}"/>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99DE54CE-6458-47CE-3B29-7D4FBA56BD50}"/>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8C20AB10-1F8F-9ACE-15D4-BB5336049AE0}"/>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CD056911-8689-B3A3-8BB5-16F21148219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4C24C248-0A5F-6BE0-35DE-8A932F181F6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91BD9A3A-A7BB-E4C3-8EC1-F38DD4B45E37}"/>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D533CE4B-8EE3-8E34-86F3-D1913E7E607A}"/>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03AD424E-D193-E7E7-8199-C498F32C2461}"/>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2966F89F-779F-4E62-95C1-B76AA439EB73}"/>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326154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857FF0A0-9281-4BE8-73D1-143BBCEADE52}"/>
              </a:ext>
            </a:extLst>
          </p:cNvPr>
          <p:cNvSpPr txBox="1"/>
          <p:nvPr/>
        </p:nvSpPr>
        <p:spPr>
          <a:xfrm>
            <a:off x="338400" y="928800"/>
            <a:ext cx="8085600" cy="3785652"/>
          </a:xfrm>
          <a:prstGeom prst="rect">
            <a:avLst/>
          </a:prstGeom>
          <a:noFill/>
        </p:spPr>
        <p:txBody>
          <a:bodyPr wrap="square" rtlCol="0">
            <a:spAutoFit/>
          </a:bodyPr>
          <a:lstStyle/>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rPr>
              <a:t>Ctrl + V </a:t>
            </a:r>
            <a:r>
              <a:rPr lang="fa-IR" sz="2000" b="0" i="0">
                <a:solidFill>
                  <a:srgbClr val="000000"/>
                </a:solidFill>
                <a:effectLst/>
                <a:latin typeface="Cambria" panose="02040503050406030204" pitchFamily="18" charset="0"/>
                <a:ea typeface="Cambria" panose="02040503050406030204" pitchFamily="18" charset="0"/>
              </a:rPr>
              <a:t> </a:t>
            </a:r>
            <a:r>
              <a:rPr lang="ar-SA" sz="2000" b="0" i="0">
                <a:solidFill>
                  <a:srgbClr val="000000"/>
                </a:solidFill>
                <a:effectLst/>
                <a:latin typeface="Cambria" panose="02040503050406030204" pitchFamily="18" charset="0"/>
                <a:ea typeface="Cambria" panose="02040503050406030204" pitchFamily="18" charset="0"/>
              </a:rPr>
              <a:t>و</a:t>
            </a:r>
            <a:r>
              <a:rPr lang="en-GB" sz="2000" b="0" i="0">
                <a:solidFill>
                  <a:srgbClr val="000000"/>
                </a:solidFill>
                <a:effectLst/>
                <a:latin typeface="Cambria" panose="02040503050406030204" pitchFamily="18" charset="0"/>
                <a:ea typeface="Cambria" panose="02040503050406030204" pitchFamily="18" charset="0"/>
              </a:rPr>
              <a:t>Ctrl + X ،Ctrl + C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ابتدایی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میانبرهایی هستند که در خارج از محیط برنامه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نویسی نیز قابل استفاده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به ترتیب از چپ به راست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برای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cut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paste</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و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copy</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فایل، کلمه یا جمله مورد استفاده قرار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گیرند.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(left/right arrow key)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کلمه به کلمه در جمله پیمایش کرد و آنها را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شود خطوط انتخابی یا خطی که موس بر روی آن قرار دارد را کامنت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یک بلوک برای کامنت کردن تعداد خطوط دلخواه انتخاب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D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میتوان خطوط انتخابی یا خطی که موس بر روی آن قرار دارد را در خط بعدی 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ی و</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پیست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68427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CB1D3E15-9B28-FD4A-CEB5-93032FF7553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12CD23B-32F0-E3CF-9F4C-FF7E7EE87667}"/>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D19E33A-31E5-10BF-9653-D65276C9E24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633BAB67-3BEE-B83F-A27A-41581C96131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7588A12-3305-2B16-2500-2C700242BB7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322E570-DDB6-A387-BF2F-7EC0B715F36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1C7ADA4-2098-3880-9B1B-75523C0CE4E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73CD3BD-1A1A-8502-ABD8-55436B4DCEA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766768D-F501-AFE0-97B1-4E61F10B673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33DE05A-06D9-2B61-93FD-9A23F6191D8E}"/>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9208EAA1-4BD3-17D1-4E4C-32444AF9389E}"/>
              </a:ext>
            </a:extLst>
          </p:cNvPr>
          <p:cNvSpPr txBox="1"/>
          <p:nvPr/>
        </p:nvSpPr>
        <p:spPr>
          <a:xfrm>
            <a:off x="529200" y="817078"/>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داخلی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بلاک را باز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یا بسته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کرد.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(up/down arrow key) •</a:t>
            </a:r>
          </a:p>
          <a:p>
            <a:pPr algn="r" rtl="1"/>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خطوط انتخابی را در بین دیگر خطوط جابجا کرد.</a:t>
            </a:r>
            <a:r>
              <a:rPr lang="ar-SA" sz="2000">
                <a:latin typeface="Cambria" panose="02040503050406030204" pitchFamily="18" charset="0"/>
                <a:ea typeface="Cambria" panose="02040503050406030204" pitchFamily="18" charset="0"/>
                <a:cs typeface="B Nazanin" panose="00000400000000000000" pitchFamily="2" charset="-78"/>
              </a:rPr>
              <a:t> </a:t>
            </a:r>
            <a:endParaRPr lang="en-US"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J</a:t>
            </a:r>
            <a:endParaRPr lang="en-GB" sz="2000">
              <a:latin typeface="Cambria" panose="02040503050406030204" pitchFamily="18" charset="0"/>
              <a:ea typeface="Cambria" panose="02040503050406030204" pitchFamily="18" charset="0"/>
              <a:cs typeface="B Nazanin" panose="00000400000000000000" pitchFamily="2" charset="-78"/>
            </a:endParaRP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کلمه دلخواه، میتوان کلمات همنام را به تعداد دلخواه انتخاب کرد و آنها را به طور همزمان تغیر داد. برای از بین بردن حالت چند نشانگر بوجود آمده در صفحه، میتوان از میانبر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Shift + J </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استفاده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br>
              <a:rPr lang="ar-SA" sz="2000">
                <a:latin typeface="Cambria" panose="02040503050406030204" pitchFamily="18" charset="0"/>
                <a:ea typeface="Cambria" panose="02040503050406030204" pitchFamily="18" charset="0"/>
                <a:cs typeface="B Nazanin" panose="00000400000000000000" pitchFamily="2" charset="-78"/>
              </a:rPr>
            </a:b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Q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اطلاعات متد، نظیر پارامترهای ورودی و جاواداک و پکیج متد را مشاهده کرد.</a:t>
            </a: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509652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E4B9597-0887-92FA-DFEC-8ED2B6B76A5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EBC16EF-D406-88CE-4250-F98D1507D45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9C795BD-6FDF-9F83-B5F2-8D5BA55086B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E49D1B1-3000-1549-E693-6E461E368C6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F2BD5CB-EC3C-A65D-D0F1-E7CAA51DD83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D04C9C0-5E06-0EE1-02C6-07E22E88062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F10E310-9C80-AC0D-D2A1-4EFA9B3B141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B8F8D2A-F6FC-210A-0FDF-B8432D947CD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0AFA8B2-D99F-189D-DFF3-DB8D4F818E4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EC3F13B-A4AD-67BD-AE4C-4ECE203D279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61CF3170-52DC-156B-E044-36B3A289BF1E}"/>
              </a:ext>
            </a:extLst>
          </p:cNvPr>
          <p:cNvSpPr txBox="1"/>
          <p:nvPr/>
        </p:nvSpPr>
        <p:spPr>
          <a:xfrm>
            <a:off x="529200" y="825507"/>
            <a:ext cx="8085600" cy="381642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Shift + I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اسم یک تابع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نحوه پیاده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سازی دقیق یک متد، پی برد.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Alt + L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متد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تمامی کد نوشته شده در هر صفحه را مرتب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(on laptop: Fn + F2) F2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نزدیک</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ترین ارور بعد از مکان کنونی موس رفت.</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F1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بعد از انتقال موس به محل ارور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با این میانبر علت ارور را مشاهده کرد.</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br>
              <a:rPr lang="ar-SA" sz="2000">
                <a:latin typeface="Cambria" panose="02040503050406030204" pitchFamily="18" charset="0"/>
                <a:ea typeface="Cambria" panose="02040503050406030204" pitchFamily="18" charset="0"/>
                <a:cs typeface="B Nazanin" panose="00000400000000000000" pitchFamily="2" charset="-78"/>
              </a:rPr>
            </a:b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403585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5C93689-5FCE-0BF6-F8BA-C821901BB75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8D3B3BD-E0C7-83BA-DFC2-642172476A70}"/>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F8D9848-54C5-3272-426B-7FF7AFA91E2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0871C6E-57FE-0134-D2CA-795049B2194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776A04-DD17-BF71-E95B-3A436B04704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E3B3C49-BE27-3316-FDE4-5C7507DD6BF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071EFC35-709A-BE87-E7F8-454B50DA166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B62BA9E-6679-78F6-E12F-BC19CFFCC70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EFAA2C0-36F8-D6EF-81EB-5BE75AC48A9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F9D7063-91AD-A150-CC0F-8A07E90409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3F1515FE-4DDC-23E6-8EF1-1C3A098576A4}"/>
              </a:ext>
            </a:extLst>
          </p:cNvPr>
          <p:cNvSpPr txBox="1"/>
          <p:nvPr/>
        </p:nvSpPr>
        <p:spPr>
          <a:xfrm>
            <a:off x="529200" y="825507"/>
            <a:ext cx="80856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Enter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یک ارور و 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راه پیشنهادی برای از بین بردن این ارور را مشاهده کرد همچنین با قرار دادن موس بر روی اسم متد در محل تعریف آن و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برای متد جاواداک به وجود آورد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4" name="Picture 3">
            <a:extLst>
              <a:ext uri="{FF2B5EF4-FFF2-40B4-BE49-F238E27FC236}">
                <a16:creationId xmlns:a16="http://schemas.microsoft.com/office/drawing/2014/main" id="{BBFE3A24-6A31-54B8-FA1A-0810F608CB7C}"/>
              </a:ext>
            </a:extLst>
          </p:cNvPr>
          <p:cNvPicPr>
            <a:picLocks noChangeAspect="1"/>
          </p:cNvPicPr>
          <p:nvPr/>
        </p:nvPicPr>
        <p:blipFill>
          <a:blip r:embed="rId3"/>
          <a:stretch>
            <a:fillRect/>
          </a:stretch>
        </p:blipFill>
        <p:spPr>
          <a:xfrm>
            <a:off x="1691575" y="2209810"/>
            <a:ext cx="5760850" cy="2015920"/>
          </a:xfrm>
          <a:prstGeom prst="rect">
            <a:avLst/>
          </a:prstGeom>
        </p:spPr>
      </p:pic>
    </p:spTree>
    <p:extLst>
      <p:ext uri="{BB962C8B-B14F-4D97-AF65-F5344CB8AC3E}">
        <p14:creationId xmlns:p14="http://schemas.microsoft.com/office/powerpoint/2010/main" val="4180648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DF48B0B-D0EE-4A66-D7FB-4894EA267B6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62301C7-F0AF-C490-3322-5FA251CD9F26}"/>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EBF2C6-3336-9EA7-710F-FA15DAB959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6EF7C4-8629-FB6A-0F23-6851E50BF7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7499715-0955-F37F-997C-83C5F57DA6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43263FE-2CB9-4C8E-A893-3F0D764F4AB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52E177D-5C07-CB46-64FE-D6758732B3B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A6086E5-FF15-51CC-006E-94CEDC36964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E482446-D229-0D27-F459-BBC2FA88D58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4456586-F779-2CE5-EA11-1B365496EFA7}"/>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C902FA60-DDEC-43E3-CDF5-BC3016A9691E}"/>
              </a:ext>
            </a:extLst>
          </p:cNvPr>
          <p:cNvSpPr txBox="1"/>
          <p:nvPr/>
        </p:nvSpPr>
        <p:spPr>
          <a:xfrm>
            <a:off x="529200" y="825507"/>
            <a:ext cx="8085600" cy="3477875"/>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(left/right arrow keys)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مختلف که در بالای صفحه چیده شده</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اند،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Tab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بین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و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تعریف</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شده، جابجا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Ctrl + B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قرار دادن موس بر روی تعریف یک اسم و استفاده از این میانبر، تمامی کاربردهای آن لیست شده و به هر کدام</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که مدنظر است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منتقل شد.</a:t>
            </a:r>
          </a:p>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Insert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طیف وسیعی از متدهای مورد نیاز، کانستراکتور و ... را بصورت خودکار تولید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(بیشتر در تعریف متد برای کلاس</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جدید کاربرد دارد</a:t>
            </a:r>
            <a:r>
              <a:rPr lang="fa-IR" sz="2000">
                <a:latin typeface="Cambria" panose="02040503050406030204" pitchFamily="18" charset="0"/>
                <a:ea typeface="Cambria" panose="02040503050406030204" pitchFamily="18" charset="0"/>
                <a:cs typeface="B Nazanin" panose="00000400000000000000" pitchFamily="2" charset="-78"/>
              </a:rPr>
              <a:t>)</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334173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C7D8435-9F67-F96E-400C-B4A272E029E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282C9F2-22E3-8564-E705-B090617B3935}"/>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9077CA3A-9DC9-78B3-CAF3-FFF835767D7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6734C15-8BFB-E375-E040-EB11A191584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C838F61-DC57-FC9C-6661-2E707913F4B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F0F3855E-01E3-81FA-802E-534C8D8EDB1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46D00934-56CB-0EB6-BE45-AF4E43D4F2C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B800EE2-BA05-07A6-F1DB-9296F4D9481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17BB26D-DDD0-19DD-C264-310FDEB5206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B4223B5-40A1-9E37-0E04-A1C30C8F761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B0673045-704E-B7E7-EBBC-E6E0403DB00B}"/>
              </a:ext>
            </a:extLst>
          </p:cNvPr>
          <p:cNvSpPr txBox="1"/>
          <p:nvPr/>
        </p:nvSpPr>
        <p:spPr>
          <a:xfrm>
            <a:off x="529200" y="825507"/>
            <a:ext cx="8085600" cy="3170099"/>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Live templates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از دیگر میانبرهایی هستند که با نوشتن آنها و فشردن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Enter</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ادامه آنها را بصورت خودکار کامل کرد</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(در مکان استفاده از آنها مطابق با سینتک جاوا باید عمل</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کرد):</a:t>
            </a:r>
          </a:p>
          <a:p>
            <a:pPr>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sout: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System.out.println(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souf: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System.out.printf("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main</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psvm: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void main(String[ ] args){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psi: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public static final</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ifn: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if(args == null){ }</a:t>
            </a:r>
          </a:p>
          <a:p>
            <a:pPr>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 </a:t>
            </a:r>
            <a:r>
              <a:rPr lang="en-GB" sz="2000" b="1"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 </a:t>
            </a: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for(int i = 0; i &lt; ; i++){ }</a:t>
            </a:r>
            <a:r>
              <a:rPr lang="en-GB" sz="2000">
                <a:latin typeface="Cambria" panose="02040503050406030204" pitchFamily="18" charset="0"/>
                <a:ea typeface="Cambria" panose="02040503050406030204" pitchFamily="18" charset="0"/>
                <a:cs typeface="B Nazanin" panose="00000400000000000000" pitchFamily="2" charset="-78"/>
              </a:rPr>
              <a:t> </a:t>
            </a:r>
            <a:br>
              <a:rPr lang="en-GB"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164777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B1C1DA2-F92A-740E-CA6C-F00EF6133A9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F77A7F1-AEA0-C58C-32E3-9C5F06A7BDD9}"/>
              </a:ext>
            </a:extLst>
          </p:cNvPr>
          <p:cNvSpPr txBox="1">
            <a:spLocks noGrp="1"/>
          </p:cNvSpPr>
          <p:nvPr>
            <p:ph type="title"/>
          </p:nvPr>
        </p:nvSpPr>
        <p:spPr>
          <a:xfrm>
            <a:off x="720000" y="177329"/>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err="1">
                <a:solidFill>
                  <a:srgbClr val="C39113"/>
                </a:solidFill>
                <a:cs typeface="B Roya" panose="00000400000000000000" pitchFamily="2" charset="-78"/>
              </a:rPr>
              <a:t>میانبر</a:t>
            </a:r>
            <a:r>
              <a:rPr lang="fa-IR" sz="2800" dirty="0">
                <a:solidFill>
                  <a:srgbClr val="C39113"/>
                </a:solidFill>
                <a:cs typeface="B Roya" panose="00000400000000000000" pitchFamily="2" charset="-78"/>
              </a:rPr>
              <a:t> ها در </a:t>
            </a:r>
            <a:r>
              <a:rPr lang="en-US" sz="2800" dirty="0" err="1">
                <a:solidFill>
                  <a:srgbClr val="C39113"/>
                </a:solidFill>
                <a:latin typeface="Gill Sans MT" panose="020B0502020104020203" pitchFamily="34" charset="0"/>
                <a:cs typeface="B Roya" panose="00000400000000000000" pitchFamily="2" charset="-78"/>
              </a:rPr>
              <a:t>Intellij</a:t>
            </a:r>
            <a:endParaRPr sz="2800"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E1858E8E-3649-69D7-2759-C14FDAF5642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519C4F6-81B8-AA7C-FE90-1DE88B62549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D6ED2B7-22AA-81BD-3933-6F2572A93E8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108AE148-8B4F-06F9-7B99-4556D6B6E9D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8255FB6-A2C8-61A9-CA56-CD959C8C9C9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26F0BF-B199-AA32-5E42-13FFCDDA7B9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EDF5E6C8-175B-22DE-7A19-B5AB05EB7C0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E79DFAE-55A3-8CEF-7866-5BF58DFDDD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3" name="TextBox 2">
            <a:extLst>
              <a:ext uri="{FF2B5EF4-FFF2-40B4-BE49-F238E27FC236}">
                <a16:creationId xmlns:a16="http://schemas.microsoft.com/office/drawing/2014/main" id="{76333559-AF95-2957-68C2-1DEAE0D72557}"/>
              </a:ext>
            </a:extLst>
          </p:cNvPr>
          <p:cNvSpPr txBox="1"/>
          <p:nvPr/>
        </p:nvSpPr>
        <p:spPr>
          <a:xfrm>
            <a:off x="4726800" y="809940"/>
            <a:ext cx="3697200" cy="1631216"/>
          </a:xfrm>
          <a:prstGeom prst="rect">
            <a:avLst/>
          </a:prstGeom>
          <a:noFill/>
        </p:spPr>
        <p:txBody>
          <a:bodyPr wrap="square" rtlCol="0">
            <a:spAutoFit/>
          </a:bodyPr>
          <a:lstStyle/>
          <a:p>
            <a:pPr algn="r" rtl="1">
              <a:buNone/>
            </a:pPr>
            <a:r>
              <a:rPr lang="en-GB"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Alt + (number) •</a:t>
            </a:r>
          </a:p>
          <a:p>
            <a:pPr algn="r" rtl="1">
              <a:buNone/>
            </a:pP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با استفاده از این میانبر می</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توان به اکثر قسمت</a:t>
            </a:r>
            <a:r>
              <a:rPr lang="fa-IR"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a:t>
            </a:r>
            <a:r>
              <a:rPr lang="ar-SA" sz="2000" b="0" i="0">
                <a:solidFill>
                  <a:srgbClr val="000000"/>
                </a:solidFill>
                <a:effectLst/>
                <a:latin typeface="Cambria" panose="02040503050406030204" pitchFamily="18" charset="0"/>
                <a:ea typeface="Cambria" panose="02040503050406030204" pitchFamily="18" charset="0"/>
                <a:cs typeface="B Nazanin" panose="00000400000000000000" pitchFamily="2" charset="-78"/>
              </a:rPr>
              <a:t>های محیط کار دسترسی پیدا کرد و یا آنها را بست:</a:t>
            </a:r>
            <a:r>
              <a:rPr lang="ar-SA" sz="2000">
                <a:latin typeface="Cambria" panose="02040503050406030204" pitchFamily="18" charset="0"/>
                <a:ea typeface="Cambria" panose="02040503050406030204" pitchFamily="18" charset="0"/>
                <a:cs typeface="B Nazanin" panose="00000400000000000000" pitchFamily="2" charset="-78"/>
              </a:rPr>
              <a:t> </a:t>
            </a:r>
            <a:br>
              <a:rPr lang="ar-SA" sz="2000">
                <a:latin typeface="Cambria" panose="02040503050406030204" pitchFamily="18" charset="0"/>
                <a:ea typeface="Cambria" panose="02040503050406030204" pitchFamily="18" charset="0"/>
                <a:cs typeface="B Nazanin" panose="00000400000000000000" pitchFamily="2" charset="-78"/>
              </a:rPr>
            </a:br>
            <a:endParaRPr lang="en-GB" sz="2000">
              <a:latin typeface="Cambria" panose="02040503050406030204" pitchFamily="18" charset="0"/>
              <a:ea typeface="Cambria" panose="02040503050406030204" pitchFamily="18" charset="0"/>
              <a:cs typeface="B Nazanin" panose="00000400000000000000" pitchFamily="2" charset="-78"/>
            </a:endParaRPr>
          </a:p>
        </p:txBody>
      </p:sp>
      <p:pic>
        <p:nvPicPr>
          <p:cNvPr id="5" name="Picture 4" descr="A screenshot of a computer&#10;&#10;AI-generated content may be incorrect.">
            <a:extLst>
              <a:ext uri="{FF2B5EF4-FFF2-40B4-BE49-F238E27FC236}">
                <a16:creationId xmlns:a16="http://schemas.microsoft.com/office/drawing/2014/main" id="{E56EA75A-EE80-721D-1343-A3E7BC584FC6}"/>
              </a:ext>
            </a:extLst>
          </p:cNvPr>
          <p:cNvPicPr>
            <a:picLocks noChangeAspect="1"/>
          </p:cNvPicPr>
          <p:nvPr/>
        </p:nvPicPr>
        <p:blipFill>
          <a:blip r:embed="rId3"/>
          <a:srcRect l="37401" t="27577" r="34488" b="11110"/>
          <a:stretch/>
        </p:blipFill>
        <p:spPr>
          <a:xfrm>
            <a:off x="1045279" y="463679"/>
            <a:ext cx="3417518" cy="4192921"/>
          </a:xfrm>
          <a:prstGeom prst="rect">
            <a:avLst/>
          </a:prstGeom>
        </p:spPr>
      </p:pic>
    </p:spTree>
    <p:extLst>
      <p:ext uri="{BB962C8B-B14F-4D97-AF65-F5344CB8AC3E}">
        <p14:creationId xmlns:p14="http://schemas.microsoft.com/office/powerpoint/2010/main" val="211707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5063FA52-40C6-C58F-30EF-7DBEB6D0B309}"/>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6C126560-7AF2-BCEB-31A4-B9453474F890}"/>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fa-IR" sz="4000">
                <a:solidFill>
                  <a:srgbClr val="C39113"/>
                </a:solidFill>
                <a:cs typeface="B Roya" panose="00000400000000000000" pitchFamily="2" charset="-78"/>
              </a:rPr>
              <a:t>تمرین</a:t>
            </a:r>
            <a:endParaRPr sz="7200" dirty="0">
              <a:solidFill>
                <a:srgbClr val="C39113"/>
              </a:solidFill>
            </a:endParaRPr>
          </a:p>
        </p:txBody>
      </p:sp>
      <p:grpSp>
        <p:nvGrpSpPr>
          <p:cNvPr id="1951" name="Google Shape;1951;p49">
            <a:extLst>
              <a:ext uri="{FF2B5EF4-FFF2-40B4-BE49-F238E27FC236}">
                <a16:creationId xmlns:a16="http://schemas.microsoft.com/office/drawing/2014/main" id="{60619B49-EA00-A3E9-6713-D0F48FD70F21}"/>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B9E6E21B-8CA2-1EFC-7BFA-AC730BD4E514}"/>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4CF79444-94DF-F530-5B27-40555AD254EA}"/>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50655AD5-464D-3EE0-E151-4A7088AA294F}"/>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4D7BD59D-2E2B-D892-E423-D9D5B496E8EE}"/>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329F358C-01F7-204B-B520-69C7674ECA6D}"/>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FC3EC726-7BEF-9773-52EC-F6C49D9936CB}"/>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4946557E-34F7-EAB9-7D24-3C535BD47931}"/>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D6C8DE8F-E96C-3665-9CB2-530BD40CEE57}"/>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926A61A2-D101-888E-C879-36EF9EB1F2F6}"/>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BD7ADB8E-5DF1-076D-9F43-B87CCC20E2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F1E346F4-248A-6CF2-E9B5-DE523E74FCD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54C5C59B-C8A8-5485-8B4D-D855F4E0D85A}"/>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399F5DDC-87F3-94B3-3734-9C73EABAA9A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C7F81F44-449E-E296-7013-E83AF533E9A3}"/>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F92EAA6D-954E-10D0-DDBC-67E1523AE589}"/>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C09E02CA-F8DA-827A-7D68-E43191E3078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0E6E4A3A-445A-AADC-76FC-26B20A3E223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64DD7B2F-F551-510A-EEB1-FAB118720FFD}"/>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4B24DEAB-A8D7-6930-CBDB-A501801EDB1C}"/>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14613FB7-A1AF-B1D4-C22B-99D6950586EB}"/>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5715C84D-8A7D-286E-8185-29B23048FA3C}"/>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D7CEAAB-A145-91AB-575C-B90B436FA010}"/>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3A7FE6BC-956D-E94A-6947-33478200FDB9}"/>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2C5464BE-8819-EBCE-B3F1-4A84EE2C7C19}"/>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3A99FA28-40D1-0FE1-AAE6-05E719426EE2}"/>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FD70A905-BDD0-01E4-CB32-1F4672A053A0}"/>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8A323B9E-9155-DFE2-CF64-84CDC4F5B928}"/>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A723BB8B-B842-70D4-E697-BD02ECB112D9}"/>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1F54EBAE-90F2-81BB-59ED-28747C93C838}"/>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686D2804-10AC-7491-B530-9A7CBA6CBAD1}"/>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4F1C0FF5-A6FC-211E-8241-CBC32960FEC3}"/>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3F9D0B1B-81C0-808E-FC94-AE16D3E14FDD}"/>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29579DFB-F35D-75AA-C2D9-EE60DC4F6B05}"/>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2F5E3C07-9A00-E63B-91C2-156704919C00}"/>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326B1F5A-B47A-BAC3-BD09-0CF91A59F5C4}"/>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2CDAF6D7-CA8A-56DE-C5E0-B653954D315E}"/>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FBF260CA-3E6D-4CBE-77AA-2645232FAD27}"/>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403101E7-A6E6-BD36-1170-6A6AA2E5D95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630F9B05-7712-BB19-27CE-3AB2B785C86E}"/>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46A91501-AF97-3872-1A93-D53CD55FB18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9AF44E86-535C-E12A-26E2-BB47546346DF}"/>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8E817CBE-A1AE-3BAC-7A62-5446C9E28C70}"/>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DF3664DD-E824-586B-CF66-7FB000186066}"/>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ACDAA9C1-F3DE-7EA3-0BF8-870BBFE3B6E0}"/>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D8C16257-DABB-0AE5-AE6F-75530D3A23AE}"/>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E13803FD-00BE-5DE7-2713-A602AA3A024A}"/>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0C2A006C-80F1-2CB8-A156-D63B61F53D6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335C3713-7E7A-A9C2-D762-ADA26A5C8585}"/>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660EF03F-3D83-3A32-8D62-92E29F662375}"/>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B3DC0B22-1A40-8120-DF39-D461E9994539}"/>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992DBB46-41AB-A07E-EA09-FDDFF54F6D9C}"/>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B55E6084-45FB-F968-7D03-4EA3B41AD6B2}"/>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2266B1E7-9031-B638-8F76-809681DF5B40}"/>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DD842BBF-B68A-9CF6-D315-5976514F72E5}"/>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094BDB26-AB3E-8905-3675-6D3AA8E16267}"/>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A6932A87-1867-C775-5C0D-2A47F67BE508}"/>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BCB48CD8-99CE-70FB-1A21-E7A7D5329F43}"/>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6892B342-48E2-424F-F031-1FC98C51C411}"/>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877BB95A-4D32-1DA2-28F6-B2B89AEECF4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7466953E-13FB-ECA6-A8C4-C5533C11B093}"/>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AA1C31EC-05D4-A411-19AE-6CA5DBDE6504}"/>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7E3559BB-C9CD-B8FE-F920-8ED10B76A3AC}"/>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3831064C-AEFE-A759-55BA-6D4141CDE8B7}"/>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2426691B-E1C0-8260-D313-A845CB29CE7F}"/>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A06CDA61-D625-7DE4-873C-DA31530ED261}"/>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216CD959-4BFF-E858-5B8F-765417355CA4}"/>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84D534D2-690D-2801-22C0-B72BE5625177}"/>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0B3F7CDA-B61C-8372-6FD2-0C06D99C30B8}"/>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CFEB9C07-430F-1F64-715F-59123B734FD8}"/>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D476A5DA-A4F2-40FE-AE12-4DFEB570D2BC}"/>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10654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403201" y="874826"/>
            <a:ext cx="8020800" cy="2554545"/>
          </a:xfrm>
          <a:prstGeom prst="rect">
            <a:avLst/>
          </a:prstGeom>
          <a:noFill/>
        </p:spPr>
        <p:txBody>
          <a:bodyPr wrap="square" rtlCol="0">
            <a:spAutoFit/>
          </a:bodyPr>
          <a:lstStyle/>
          <a:p>
            <a:pPr algn="r" rtl="1"/>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این قسمت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خواهیم به کمک مفاهیم کلاس و شئ، یک کارگاه برنامه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نویسی پیشرفته را شبیه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سازی کنیم که از تعدادی دانشجو تشکیل شده است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ابتدا یک ریپازیتوری گیت‌هاب بسازید و از بخش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local</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به آن دسترسی پیدا کنید (به کمک دستور </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init</a:t>
            </a:r>
            <a:r>
              <a:rPr lang="fa-IR" sz="2000">
                <a:latin typeface="Gill Sans MT" panose="020B0502020104020203" pitchFamily="34" charset="0"/>
                <a:ea typeface="Cambria" panose="02040503050406030204" pitchFamily="18" charset="0"/>
                <a:cs typeface="B Nazanin" panose="00000400000000000000" pitchFamily="2" charset="-78"/>
              </a:rPr>
              <a:t> و </a:t>
            </a:r>
            <a:r>
              <a:rPr lang="en-US" sz="2000">
                <a:latin typeface="Gill Sans MT" panose="020B0502020104020203" pitchFamily="34" charset="0"/>
                <a:ea typeface="Cambria" panose="02040503050406030204" pitchFamily="18" charset="0"/>
                <a:cs typeface="B Nazanin" panose="00000400000000000000" pitchFamily="2" charset="-78"/>
              </a:rPr>
              <a:t>remote add</a:t>
            </a:r>
            <a:r>
              <a:rPr lang="fa-IR" sz="2000">
                <a:latin typeface="Gill Sans MT" panose="020B0502020104020203" pitchFamily="34" charset="0"/>
                <a:ea typeface="Cambria" panose="02040503050406030204" pitchFamily="18" charset="0"/>
                <a:cs typeface="B Nazanin" panose="00000400000000000000" pitchFamily="2" charset="-78"/>
              </a:rPr>
              <a:t> یا با استفاده از </a:t>
            </a:r>
            <a:r>
              <a:rPr lang="en-US" sz="2000">
                <a:latin typeface="Gill Sans MT" panose="020B0502020104020203" pitchFamily="34" charset="0"/>
                <a:ea typeface="Cambria" panose="02040503050406030204" pitchFamily="18" charset="0"/>
                <a:cs typeface="B Nazanin" panose="00000400000000000000" pitchFamily="2" charset="-78"/>
              </a:rPr>
              <a:t>clone</a:t>
            </a:r>
            <a:r>
              <a:rPr lang="fa-IR" sz="2000">
                <a:latin typeface="Gill Sans MT" panose="020B0502020104020203" pitchFamily="34" charset="0"/>
                <a:ea typeface="Cambria" panose="02040503050406030204" pitchFamily="18" charset="0"/>
                <a:cs typeface="B Nazanin" panose="00000400000000000000" pitchFamily="2" charset="-78"/>
              </a:rPr>
              <a:t> کردن)</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سپس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ترتیب مراحل زیر را انجام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a:t>
            </a:r>
            <a:r>
              <a:rPr lang="fa-IR"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 </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ویژگیهای یک دانشجو فکر کنید و آنها را مانند شکل زیر به عنوان فیلد به این کلاس اضافه کنید (فرض</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که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id</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یا شماره دانشجویی، باید شامل </a:t>
            </a:r>
            <a:r>
              <a:rPr lang="ar-SA" sz="2000" b="1"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دقیقا ۷رقم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a:t>
            </a:r>
            <a:r>
              <a:rPr lang="ar-SA" sz="2000">
                <a:latin typeface="Gill Sans MT" panose="020B0502020104020203" pitchFamily="34" charset="0"/>
                <a:ea typeface="Cambria" panose="02040503050406030204" pitchFamily="18" charset="0"/>
                <a:cs typeface="B Nazanin" panose="00000400000000000000" pitchFamily="2" charset="-78"/>
              </a:rPr>
              <a:t> </a:t>
            </a: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9">
          <a:extLst>
            <a:ext uri="{FF2B5EF4-FFF2-40B4-BE49-F238E27FC236}">
              <a16:creationId xmlns:a16="http://schemas.microsoft.com/office/drawing/2014/main" id="{20E1684C-AEEA-B34E-917E-603F11D4598D}"/>
            </a:ext>
          </a:extLst>
        </p:cNvPr>
        <p:cNvGrpSpPr/>
        <p:nvPr/>
      </p:nvGrpSpPr>
      <p:grpSpPr>
        <a:xfrm>
          <a:off x="0" y="0"/>
          <a:ext cx="0" cy="0"/>
          <a:chOff x="0" y="0"/>
          <a:chExt cx="0" cy="0"/>
        </a:xfrm>
      </p:grpSpPr>
      <p:sp>
        <p:nvSpPr>
          <p:cNvPr id="1950" name="Google Shape;1950;p49">
            <a:extLst>
              <a:ext uri="{FF2B5EF4-FFF2-40B4-BE49-F238E27FC236}">
                <a16:creationId xmlns:a16="http://schemas.microsoft.com/office/drawing/2014/main" id="{D2E520BB-6C27-BB5C-43CF-19DFB458315B}"/>
              </a:ext>
            </a:extLst>
          </p:cNvPr>
          <p:cNvSpPr txBox="1">
            <a:spLocks noGrp="1"/>
          </p:cNvSpPr>
          <p:nvPr>
            <p:ph type="title"/>
          </p:nvPr>
        </p:nvSpPr>
        <p:spPr>
          <a:xfrm>
            <a:off x="733479" y="2282634"/>
            <a:ext cx="7297500" cy="910200"/>
          </a:xfrm>
          <a:prstGeom prst="rect">
            <a:avLst/>
          </a:prstGeom>
        </p:spPr>
        <p:txBody>
          <a:bodyPr spcFirstLastPara="1" wrap="square" lIns="91425" tIns="91425" rIns="91425" bIns="91425" anchor="ctr" anchorCtr="0">
            <a:noAutofit/>
          </a:bodyPr>
          <a:lstStyle/>
          <a:p>
            <a:pPr marL="0" lvl="0" indent="0" rtl="1">
              <a:spcBef>
                <a:spcPts val="0"/>
              </a:spcBef>
              <a:spcAft>
                <a:spcPts val="0"/>
              </a:spcAft>
              <a:buNone/>
            </a:pPr>
            <a:r>
              <a:rPr lang="en-US" sz="4000">
                <a:solidFill>
                  <a:srgbClr val="C39113"/>
                </a:solidFill>
              </a:rPr>
              <a:t>Git (Cont.)</a:t>
            </a:r>
            <a:endParaRPr sz="4000" dirty="0">
              <a:solidFill>
                <a:srgbClr val="C39113"/>
              </a:solidFill>
            </a:endParaRPr>
          </a:p>
        </p:txBody>
      </p:sp>
      <p:grpSp>
        <p:nvGrpSpPr>
          <p:cNvPr id="1951" name="Google Shape;1951;p49">
            <a:extLst>
              <a:ext uri="{FF2B5EF4-FFF2-40B4-BE49-F238E27FC236}">
                <a16:creationId xmlns:a16="http://schemas.microsoft.com/office/drawing/2014/main" id="{B156E5A9-56F3-F754-2E99-9C03406EE3AE}"/>
              </a:ext>
            </a:extLst>
          </p:cNvPr>
          <p:cNvGrpSpPr/>
          <p:nvPr/>
        </p:nvGrpSpPr>
        <p:grpSpPr>
          <a:xfrm>
            <a:off x="-1238838" y="-2814271"/>
            <a:ext cx="6191222" cy="6569036"/>
            <a:chOff x="-1238838" y="-2814271"/>
            <a:chExt cx="6191222" cy="6569036"/>
          </a:xfrm>
        </p:grpSpPr>
        <p:pic>
          <p:nvPicPr>
            <p:cNvPr id="1952" name="Google Shape;1952;p49">
              <a:extLst>
                <a:ext uri="{FF2B5EF4-FFF2-40B4-BE49-F238E27FC236}">
                  <a16:creationId xmlns:a16="http://schemas.microsoft.com/office/drawing/2014/main" id="{D1E9F8D1-9416-6377-B891-D4CA3EE36949}"/>
                </a:ext>
              </a:extLst>
            </p:cNvPr>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a:extLst>
                <a:ext uri="{FF2B5EF4-FFF2-40B4-BE49-F238E27FC236}">
                  <a16:creationId xmlns:a16="http://schemas.microsoft.com/office/drawing/2014/main" id="{764C7014-E5FB-1DE6-91C4-744AC520F666}"/>
                </a:ext>
              </a:extLst>
            </p:cNvPr>
            <p:cNvGrpSpPr/>
            <p:nvPr/>
          </p:nvGrpSpPr>
          <p:grpSpPr>
            <a:xfrm>
              <a:off x="-1238838" y="-2814271"/>
              <a:ext cx="6191222" cy="6569036"/>
              <a:chOff x="-1238838" y="-2814271"/>
              <a:chExt cx="6191222" cy="6569036"/>
            </a:xfrm>
          </p:grpSpPr>
          <p:sp>
            <p:nvSpPr>
              <p:cNvPr id="1954" name="Google Shape;1954;p49">
                <a:extLst>
                  <a:ext uri="{FF2B5EF4-FFF2-40B4-BE49-F238E27FC236}">
                    <a16:creationId xmlns:a16="http://schemas.microsoft.com/office/drawing/2014/main" id="{DFCE3356-1037-22B2-8E99-C6AF046E2A46}"/>
                  </a:ext>
                </a:extLst>
              </p:cNvPr>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a:extLst>
                  <a:ext uri="{FF2B5EF4-FFF2-40B4-BE49-F238E27FC236}">
                    <a16:creationId xmlns:a16="http://schemas.microsoft.com/office/drawing/2014/main" id="{C4BCEB3C-3CA9-5035-380F-182C8867B9E3}"/>
                  </a:ext>
                </a:extLst>
              </p:cNvPr>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a:extLst>
                  <a:ext uri="{FF2B5EF4-FFF2-40B4-BE49-F238E27FC236}">
                    <a16:creationId xmlns:a16="http://schemas.microsoft.com/office/drawing/2014/main" id="{A29FCF80-A897-2E0D-1531-204E6A13486F}"/>
                  </a:ext>
                </a:extLst>
              </p:cNvPr>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a:extLst>
                  <a:ext uri="{FF2B5EF4-FFF2-40B4-BE49-F238E27FC236}">
                    <a16:creationId xmlns:a16="http://schemas.microsoft.com/office/drawing/2014/main" id="{29671EAC-838D-F0C8-4E58-3D98A9F23B44}"/>
                  </a:ext>
                </a:extLst>
              </p:cNvPr>
              <p:cNvGrpSpPr/>
              <p:nvPr/>
            </p:nvGrpSpPr>
            <p:grpSpPr>
              <a:xfrm>
                <a:off x="3010374" y="1407525"/>
                <a:ext cx="196674" cy="196585"/>
                <a:chOff x="1101075" y="2142375"/>
                <a:chExt cx="439200" cy="439100"/>
              </a:xfrm>
            </p:grpSpPr>
            <p:sp>
              <p:nvSpPr>
                <p:cNvPr id="1958" name="Google Shape;1958;p49">
                  <a:extLst>
                    <a:ext uri="{FF2B5EF4-FFF2-40B4-BE49-F238E27FC236}">
                      <a16:creationId xmlns:a16="http://schemas.microsoft.com/office/drawing/2014/main" id="{E8BE96F6-D737-AA45-EA56-019004160CE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a:extLst>
                    <a:ext uri="{FF2B5EF4-FFF2-40B4-BE49-F238E27FC236}">
                      <a16:creationId xmlns:a16="http://schemas.microsoft.com/office/drawing/2014/main" id="{2B94C587-1033-999B-85D1-5492B591C52E}"/>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a:extLst>
                  <a:ext uri="{FF2B5EF4-FFF2-40B4-BE49-F238E27FC236}">
                    <a16:creationId xmlns:a16="http://schemas.microsoft.com/office/drawing/2014/main" id="{F336087E-C4E1-4923-0069-09E5057C8B88}"/>
                  </a:ext>
                </a:extLst>
              </p:cNvPr>
              <p:cNvGrpSpPr/>
              <p:nvPr/>
            </p:nvGrpSpPr>
            <p:grpSpPr>
              <a:xfrm>
                <a:off x="1890399" y="1114475"/>
                <a:ext cx="196674" cy="196585"/>
                <a:chOff x="1101075" y="2142375"/>
                <a:chExt cx="439200" cy="439100"/>
              </a:xfrm>
            </p:grpSpPr>
            <p:sp>
              <p:nvSpPr>
                <p:cNvPr id="1961" name="Google Shape;1961;p49">
                  <a:extLst>
                    <a:ext uri="{FF2B5EF4-FFF2-40B4-BE49-F238E27FC236}">
                      <a16:creationId xmlns:a16="http://schemas.microsoft.com/office/drawing/2014/main" id="{3330E018-5D69-125C-D135-0DE1CCF5CACA}"/>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a:extLst>
                    <a:ext uri="{FF2B5EF4-FFF2-40B4-BE49-F238E27FC236}">
                      <a16:creationId xmlns:a16="http://schemas.microsoft.com/office/drawing/2014/main" id="{A0FBCE29-5463-04E7-05A8-78181C7FF89E}"/>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a:extLst>
                  <a:ext uri="{FF2B5EF4-FFF2-40B4-BE49-F238E27FC236}">
                    <a16:creationId xmlns:a16="http://schemas.microsoft.com/office/drawing/2014/main" id="{7BA59FCC-C566-B493-2CF8-CE58CA8A05EC}"/>
                  </a:ext>
                </a:extLst>
              </p:cNvPr>
              <p:cNvGrpSpPr/>
              <p:nvPr/>
            </p:nvGrpSpPr>
            <p:grpSpPr>
              <a:xfrm>
                <a:off x="2755474" y="1114475"/>
                <a:ext cx="196674" cy="196585"/>
                <a:chOff x="1101075" y="2142375"/>
                <a:chExt cx="439200" cy="439100"/>
              </a:xfrm>
            </p:grpSpPr>
            <p:sp>
              <p:nvSpPr>
                <p:cNvPr id="1964" name="Google Shape;1964;p49">
                  <a:extLst>
                    <a:ext uri="{FF2B5EF4-FFF2-40B4-BE49-F238E27FC236}">
                      <a16:creationId xmlns:a16="http://schemas.microsoft.com/office/drawing/2014/main" id="{940875CD-1F99-47AE-FB33-EADC9267D547}"/>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a:extLst>
                    <a:ext uri="{FF2B5EF4-FFF2-40B4-BE49-F238E27FC236}">
                      <a16:creationId xmlns:a16="http://schemas.microsoft.com/office/drawing/2014/main" id="{FFBB1897-FC9D-C1DA-8DF2-CB0B359FCB9F}"/>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a:extLst>
                  <a:ext uri="{FF2B5EF4-FFF2-40B4-BE49-F238E27FC236}">
                    <a16:creationId xmlns:a16="http://schemas.microsoft.com/office/drawing/2014/main" id="{94EBFDBC-D1F2-2FC3-129B-214DD55B81A3}"/>
                  </a:ext>
                </a:extLst>
              </p:cNvPr>
              <p:cNvGrpSpPr/>
              <p:nvPr/>
            </p:nvGrpSpPr>
            <p:grpSpPr>
              <a:xfrm>
                <a:off x="1290099" y="539500"/>
                <a:ext cx="196674" cy="196585"/>
                <a:chOff x="1101075" y="2142375"/>
                <a:chExt cx="439200" cy="439100"/>
              </a:xfrm>
            </p:grpSpPr>
            <p:sp>
              <p:nvSpPr>
                <p:cNvPr id="1967" name="Google Shape;1967;p49">
                  <a:extLst>
                    <a:ext uri="{FF2B5EF4-FFF2-40B4-BE49-F238E27FC236}">
                      <a16:creationId xmlns:a16="http://schemas.microsoft.com/office/drawing/2014/main" id="{0DFA2DA2-8FE7-FA28-4F02-3585C8B4D869}"/>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a:extLst>
                    <a:ext uri="{FF2B5EF4-FFF2-40B4-BE49-F238E27FC236}">
                      <a16:creationId xmlns:a16="http://schemas.microsoft.com/office/drawing/2014/main" id="{88ECE216-D901-6454-5964-6C80BDECC81C}"/>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a:extLst>
                  <a:ext uri="{FF2B5EF4-FFF2-40B4-BE49-F238E27FC236}">
                    <a16:creationId xmlns:a16="http://schemas.microsoft.com/office/drawing/2014/main" id="{03B53ED9-2C24-0723-4B15-AD2AC69A41A0}"/>
                  </a:ext>
                </a:extLst>
              </p:cNvPr>
              <p:cNvGrpSpPr/>
              <p:nvPr/>
            </p:nvGrpSpPr>
            <p:grpSpPr>
              <a:xfrm>
                <a:off x="2022774" y="671500"/>
                <a:ext cx="196674" cy="196585"/>
                <a:chOff x="1101075" y="2142375"/>
                <a:chExt cx="439200" cy="439100"/>
              </a:xfrm>
            </p:grpSpPr>
            <p:sp>
              <p:nvSpPr>
                <p:cNvPr id="1970" name="Google Shape;1970;p49">
                  <a:extLst>
                    <a:ext uri="{FF2B5EF4-FFF2-40B4-BE49-F238E27FC236}">
                      <a16:creationId xmlns:a16="http://schemas.microsoft.com/office/drawing/2014/main" id="{417B871C-477F-2F41-1473-9CFE30C8E228}"/>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a:extLst>
                    <a:ext uri="{FF2B5EF4-FFF2-40B4-BE49-F238E27FC236}">
                      <a16:creationId xmlns:a16="http://schemas.microsoft.com/office/drawing/2014/main" id="{27E05037-3BF0-152D-6C31-D81600951A31}"/>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a:extLst>
              <a:ext uri="{FF2B5EF4-FFF2-40B4-BE49-F238E27FC236}">
                <a16:creationId xmlns:a16="http://schemas.microsoft.com/office/drawing/2014/main" id="{060464DA-F2A9-0BFB-5BDD-EBF1A65CF91E}"/>
              </a:ext>
            </a:extLst>
          </p:cNvPr>
          <p:cNvGrpSpPr/>
          <p:nvPr/>
        </p:nvGrpSpPr>
        <p:grpSpPr>
          <a:xfrm>
            <a:off x="4571996" y="2268220"/>
            <a:ext cx="5022035" cy="4764449"/>
            <a:chOff x="4571996" y="2268220"/>
            <a:chExt cx="5022035" cy="4764449"/>
          </a:xfrm>
        </p:grpSpPr>
        <p:pic>
          <p:nvPicPr>
            <p:cNvPr id="1973" name="Google Shape;1973;p49">
              <a:extLst>
                <a:ext uri="{FF2B5EF4-FFF2-40B4-BE49-F238E27FC236}">
                  <a16:creationId xmlns:a16="http://schemas.microsoft.com/office/drawing/2014/main" id="{E4F3A368-03E6-D1DD-D6B1-DB08B8BBF6C4}"/>
                </a:ext>
              </a:extLst>
            </p:cNvPr>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a:extLst>
                <a:ext uri="{FF2B5EF4-FFF2-40B4-BE49-F238E27FC236}">
                  <a16:creationId xmlns:a16="http://schemas.microsoft.com/office/drawing/2014/main" id="{BFEA71B1-69A1-0043-B048-AC0587C56628}"/>
                </a:ext>
              </a:extLst>
            </p:cNvPr>
            <p:cNvGrpSpPr/>
            <p:nvPr/>
          </p:nvGrpSpPr>
          <p:grpSpPr>
            <a:xfrm rot="10800000">
              <a:off x="4571996" y="2268220"/>
              <a:ext cx="5022035" cy="4764449"/>
              <a:chOff x="-494406" y="-1584825"/>
              <a:chExt cx="4397193" cy="4171657"/>
            </a:xfrm>
          </p:grpSpPr>
          <p:grpSp>
            <p:nvGrpSpPr>
              <p:cNvPr id="1975" name="Google Shape;1975;p49">
                <a:extLst>
                  <a:ext uri="{FF2B5EF4-FFF2-40B4-BE49-F238E27FC236}">
                    <a16:creationId xmlns:a16="http://schemas.microsoft.com/office/drawing/2014/main" id="{3D4A4F38-1C23-7E49-F7F5-BDB9A48A0AA0}"/>
                  </a:ext>
                </a:extLst>
              </p:cNvPr>
              <p:cNvGrpSpPr/>
              <p:nvPr/>
            </p:nvGrpSpPr>
            <p:grpSpPr>
              <a:xfrm>
                <a:off x="245875" y="-51824"/>
                <a:ext cx="208200" cy="1824700"/>
                <a:chOff x="1040050" y="3812126"/>
                <a:chExt cx="208200" cy="1824700"/>
              </a:xfrm>
            </p:grpSpPr>
            <p:sp>
              <p:nvSpPr>
                <p:cNvPr id="1976" name="Google Shape;1976;p49">
                  <a:extLst>
                    <a:ext uri="{FF2B5EF4-FFF2-40B4-BE49-F238E27FC236}">
                      <a16:creationId xmlns:a16="http://schemas.microsoft.com/office/drawing/2014/main" id="{CB89CB3B-28E5-EEC6-E571-F424C0B5A3AB}"/>
                    </a:ext>
                  </a:extLst>
                </p:cNvPr>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a:extLst>
                    <a:ext uri="{FF2B5EF4-FFF2-40B4-BE49-F238E27FC236}">
                      <a16:creationId xmlns:a16="http://schemas.microsoft.com/office/drawing/2014/main" id="{547E8B36-296A-4A47-D186-1060568F752C}"/>
                    </a:ext>
                  </a:extLst>
                </p:cNvPr>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a:extLst>
                  <a:ext uri="{FF2B5EF4-FFF2-40B4-BE49-F238E27FC236}">
                    <a16:creationId xmlns:a16="http://schemas.microsoft.com/office/drawing/2014/main" id="{15CDD8A2-0552-9794-E3C5-A102729047E1}"/>
                  </a:ext>
                </a:extLst>
              </p:cNvPr>
              <p:cNvGrpSpPr/>
              <p:nvPr/>
            </p:nvGrpSpPr>
            <p:grpSpPr>
              <a:xfrm rot="-8100000">
                <a:off x="540898" y="-1172741"/>
                <a:ext cx="2552124" cy="3347490"/>
                <a:chOff x="2976325" y="908175"/>
                <a:chExt cx="4028179" cy="5283555"/>
              </a:xfrm>
            </p:grpSpPr>
            <p:sp>
              <p:nvSpPr>
                <p:cNvPr id="1979" name="Google Shape;1979;p49">
                  <a:extLst>
                    <a:ext uri="{FF2B5EF4-FFF2-40B4-BE49-F238E27FC236}">
                      <a16:creationId xmlns:a16="http://schemas.microsoft.com/office/drawing/2014/main" id="{4FBCE2C7-BE66-712C-8D05-5694BCD1177A}"/>
                    </a:ext>
                  </a:extLst>
                </p:cNvPr>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a:extLst>
                    <a:ext uri="{FF2B5EF4-FFF2-40B4-BE49-F238E27FC236}">
                      <a16:creationId xmlns:a16="http://schemas.microsoft.com/office/drawing/2014/main" id="{A853740D-30DC-12A1-2EBC-3F633778AFF5}"/>
                    </a:ext>
                  </a:extLst>
                </p:cNvPr>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a:extLst>
                    <a:ext uri="{FF2B5EF4-FFF2-40B4-BE49-F238E27FC236}">
                      <a16:creationId xmlns:a16="http://schemas.microsoft.com/office/drawing/2014/main" id="{38E5EFC9-52AE-3A83-34D4-93FFCF926834}"/>
                    </a:ext>
                  </a:extLst>
                </p:cNvPr>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a:extLst>
                  <a:ext uri="{FF2B5EF4-FFF2-40B4-BE49-F238E27FC236}">
                    <a16:creationId xmlns:a16="http://schemas.microsoft.com/office/drawing/2014/main" id="{05044734-F074-56AC-3E35-454B1B3D0797}"/>
                  </a:ext>
                </a:extLst>
              </p:cNvPr>
              <p:cNvGrpSpPr/>
              <p:nvPr/>
            </p:nvGrpSpPr>
            <p:grpSpPr>
              <a:xfrm>
                <a:off x="-1" y="621223"/>
                <a:ext cx="699940" cy="478601"/>
                <a:chOff x="39722" y="4349021"/>
                <a:chExt cx="1061964" cy="726143"/>
              </a:xfrm>
            </p:grpSpPr>
            <p:grpSp>
              <p:nvGrpSpPr>
                <p:cNvPr id="1983" name="Google Shape;1983;p49">
                  <a:extLst>
                    <a:ext uri="{FF2B5EF4-FFF2-40B4-BE49-F238E27FC236}">
                      <a16:creationId xmlns:a16="http://schemas.microsoft.com/office/drawing/2014/main" id="{227462F8-5EF1-FAF4-A407-AE09B5614379}"/>
                    </a:ext>
                  </a:extLst>
                </p:cNvPr>
                <p:cNvGrpSpPr/>
                <p:nvPr/>
              </p:nvGrpSpPr>
              <p:grpSpPr>
                <a:xfrm rot="2700000">
                  <a:off x="140502" y="4460924"/>
                  <a:ext cx="524584" cy="502337"/>
                  <a:chOff x="1189791" y="-1767331"/>
                  <a:chExt cx="904284" cy="865933"/>
                </a:xfrm>
              </p:grpSpPr>
              <p:sp>
                <p:nvSpPr>
                  <p:cNvPr id="1984" name="Google Shape;1984;p49">
                    <a:extLst>
                      <a:ext uri="{FF2B5EF4-FFF2-40B4-BE49-F238E27FC236}">
                        <a16:creationId xmlns:a16="http://schemas.microsoft.com/office/drawing/2014/main" id="{E77F08DA-3F20-9516-4D45-402DF607BD7C}"/>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a:extLst>
                      <a:ext uri="{FF2B5EF4-FFF2-40B4-BE49-F238E27FC236}">
                        <a16:creationId xmlns:a16="http://schemas.microsoft.com/office/drawing/2014/main" id="{583D3CDA-774F-F358-A82E-A2880487DA43}"/>
                      </a:ext>
                    </a:extLst>
                  </p:cNvPr>
                  <p:cNvGrpSpPr/>
                  <p:nvPr/>
                </p:nvGrpSpPr>
                <p:grpSpPr>
                  <a:xfrm>
                    <a:off x="1232795" y="-1740829"/>
                    <a:ext cx="717621" cy="717392"/>
                    <a:chOff x="1483457" y="3953671"/>
                    <a:chExt cx="717621" cy="717392"/>
                  </a:xfrm>
                </p:grpSpPr>
                <p:sp>
                  <p:nvSpPr>
                    <p:cNvPr id="1986" name="Google Shape;1986;p49">
                      <a:extLst>
                        <a:ext uri="{FF2B5EF4-FFF2-40B4-BE49-F238E27FC236}">
                          <a16:creationId xmlns:a16="http://schemas.microsoft.com/office/drawing/2014/main" id="{C0232D82-FB9D-5B20-31B0-A80E304312F3}"/>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a:extLst>
                        <a:ext uri="{FF2B5EF4-FFF2-40B4-BE49-F238E27FC236}">
                          <a16:creationId xmlns:a16="http://schemas.microsoft.com/office/drawing/2014/main" id="{B12C2BF3-7E45-C0B7-325B-AA2B2526C92D}"/>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a:extLst>
                        <a:ext uri="{FF2B5EF4-FFF2-40B4-BE49-F238E27FC236}">
                          <a16:creationId xmlns:a16="http://schemas.microsoft.com/office/drawing/2014/main" id="{0B06BD16-813F-7F5B-11D6-E1A3CCEF6FCF}"/>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a:extLst>
                        <a:ext uri="{FF2B5EF4-FFF2-40B4-BE49-F238E27FC236}">
                          <a16:creationId xmlns:a16="http://schemas.microsoft.com/office/drawing/2014/main" id="{B9124A82-5D89-A84E-1F77-BB4F899E9A06}"/>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a:extLst>
                        <a:ext uri="{FF2B5EF4-FFF2-40B4-BE49-F238E27FC236}">
                          <a16:creationId xmlns:a16="http://schemas.microsoft.com/office/drawing/2014/main" id="{BDA62532-5631-9D6B-0B14-9D26AEA34482}"/>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a:extLst>
                    <a:ext uri="{FF2B5EF4-FFF2-40B4-BE49-F238E27FC236}">
                      <a16:creationId xmlns:a16="http://schemas.microsoft.com/office/drawing/2014/main" id="{029D1BB4-6F80-4EE9-53FB-4DF9DE8D5BE1}"/>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a:extLst>
                  <a:ext uri="{FF2B5EF4-FFF2-40B4-BE49-F238E27FC236}">
                    <a16:creationId xmlns:a16="http://schemas.microsoft.com/office/drawing/2014/main" id="{EFC94C6C-E1C9-DA94-C28C-62E617212A4A}"/>
                  </a:ext>
                </a:extLst>
              </p:cNvPr>
              <p:cNvGrpSpPr/>
              <p:nvPr/>
            </p:nvGrpSpPr>
            <p:grpSpPr>
              <a:xfrm>
                <a:off x="955673" y="11"/>
                <a:ext cx="592576" cy="405260"/>
                <a:chOff x="39722" y="4349021"/>
                <a:chExt cx="1061964" cy="726143"/>
              </a:xfrm>
            </p:grpSpPr>
            <p:grpSp>
              <p:nvGrpSpPr>
                <p:cNvPr id="1993" name="Google Shape;1993;p49">
                  <a:extLst>
                    <a:ext uri="{FF2B5EF4-FFF2-40B4-BE49-F238E27FC236}">
                      <a16:creationId xmlns:a16="http://schemas.microsoft.com/office/drawing/2014/main" id="{E29CB130-CF07-602E-0E09-86FC83881234}"/>
                    </a:ext>
                  </a:extLst>
                </p:cNvPr>
                <p:cNvGrpSpPr/>
                <p:nvPr/>
              </p:nvGrpSpPr>
              <p:grpSpPr>
                <a:xfrm rot="2700000">
                  <a:off x="140502" y="4460924"/>
                  <a:ext cx="524584" cy="502337"/>
                  <a:chOff x="1189791" y="-1767331"/>
                  <a:chExt cx="904284" cy="865933"/>
                </a:xfrm>
              </p:grpSpPr>
              <p:sp>
                <p:nvSpPr>
                  <p:cNvPr id="1994" name="Google Shape;1994;p49">
                    <a:extLst>
                      <a:ext uri="{FF2B5EF4-FFF2-40B4-BE49-F238E27FC236}">
                        <a16:creationId xmlns:a16="http://schemas.microsoft.com/office/drawing/2014/main" id="{4159F843-CF6D-7311-FB7F-8381F92C5142}"/>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a:extLst>
                      <a:ext uri="{FF2B5EF4-FFF2-40B4-BE49-F238E27FC236}">
                        <a16:creationId xmlns:a16="http://schemas.microsoft.com/office/drawing/2014/main" id="{1E41DC62-7D67-A354-9D47-7FA335C7ABBD}"/>
                      </a:ext>
                    </a:extLst>
                  </p:cNvPr>
                  <p:cNvGrpSpPr/>
                  <p:nvPr/>
                </p:nvGrpSpPr>
                <p:grpSpPr>
                  <a:xfrm>
                    <a:off x="1232795" y="-1740829"/>
                    <a:ext cx="717621" cy="717392"/>
                    <a:chOff x="1483457" y="3953671"/>
                    <a:chExt cx="717621" cy="717392"/>
                  </a:xfrm>
                </p:grpSpPr>
                <p:sp>
                  <p:nvSpPr>
                    <p:cNvPr id="1996" name="Google Shape;1996;p49">
                      <a:extLst>
                        <a:ext uri="{FF2B5EF4-FFF2-40B4-BE49-F238E27FC236}">
                          <a16:creationId xmlns:a16="http://schemas.microsoft.com/office/drawing/2014/main" id="{52F111B4-EFA0-EE35-F379-127226761C83}"/>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a:extLst>
                        <a:ext uri="{FF2B5EF4-FFF2-40B4-BE49-F238E27FC236}">
                          <a16:creationId xmlns:a16="http://schemas.microsoft.com/office/drawing/2014/main" id="{A4023993-CBF8-3726-929E-FC5ADA6AF039}"/>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a:extLst>
                        <a:ext uri="{FF2B5EF4-FFF2-40B4-BE49-F238E27FC236}">
                          <a16:creationId xmlns:a16="http://schemas.microsoft.com/office/drawing/2014/main" id="{91FF8D25-AA91-4140-BECE-EA396A403819}"/>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a:extLst>
                        <a:ext uri="{FF2B5EF4-FFF2-40B4-BE49-F238E27FC236}">
                          <a16:creationId xmlns:a16="http://schemas.microsoft.com/office/drawing/2014/main" id="{DFB2AC25-5FA3-664F-1B38-14FFC2CAB477}"/>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a:extLst>
                        <a:ext uri="{FF2B5EF4-FFF2-40B4-BE49-F238E27FC236}">
                          <a16:creationId xmlns:a16="http://schemas.microsoft.com/office/drawing/2014/main" id="{1CE1FE25-9BE6-F556-6E69-6E924F95C81C}"/>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a:extLst>
                    <a:ext uri="{FF2B5EF4-FFF2-40B4-BE49-F238E27FC236}">
                      <a16:creationId xmlns:a16="http://schemas.microsoft.com/office/drawing/2014/main" id="{80C06530-E082-26BB-62F0-6F945D7F4512}"/>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a:extLst>
                  <a:ext uri="{FF2B5EF4-FFF2-40B4-BE49-F238E27FC236}">
                    <a16:creationId xmlns:a16="http://schemas.microsoft.com/office/drawing/2014/main" id="{CAFD123D-9CF8-3168-9DCA-5DEB3B489965}"/>
                  </a:ext>
                </a:extLst>
              </p:cNvPr>
              <p:cNvGrpSpPr/>
              <p:nvPr/>
            </p:nvGrpSpPr>
            <p:grpSpPr>
              <a:xfrm>
                <a:off x="441574" y="-36652"/>
                <a:ext cx="699940" cy="478601"/>
                <a:chOff x="39722" y="4349021"/>
                <a:chExt cx="1061964" cy="726143"/>
              </a:xfrm>
            </p:grpSpPr>
            <p:grpSp>
              <p:nvGrpSpPr>
                <p:cNvPr id="2003" name="Google Shape;2003;p49">
                  <a:extLst>
                    <a:ext uri="{FF2B5EF4-FFF2-40B4-BE49-F238E27FC236}">
                      <a16:creationId xmlns:a16="http://schemas.microsoft.com/office/drawing/2014/main" id="{38546800-94AE-F617-F8BC-33CEF520FAB4}"/>
                    </a:ext>
                  </a:extLst>
                </p:cNvPr>
                <p:cNvGrpSpPr/>
                <p:nvPr/>
              </p:nvGrpSpPr>
              <p:grpSpPr>
                <a:xfrm rot="2700000">
                  <a:off x="140502" y="4460924"/>
                  <a:ext cx="524584" cy="502337"/>
                  <a:chOff x="1189791" y="-1767331"/>
                  <a:chExt cx="904284" cy="865933"/>
                </a:xfrm>
              </p:grpSpPr>
              <p:sp>
                <p:nvSpPr>
                  <p:cNvPr id="2004" name="Google Shape;2004;p49">
                    <a:extLst>
                      <a:ext uri="{FF2B5EF4-FFF2-40B4-BE49-F238E27FC236}">
                        <a16:creationId xmlns:a16="http://schemas.microsoft.com/office/drawing/2014/main" id="{602430C8-DEB2-BF7A-9281-A10278092DB4}"/>
                      </a:ext>
                    </a:extLst>
                  </p:cNvPr>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a:extLst>
                      <a:ext uri="{FF2B5EF4-FFF2-40B4-BE49-F238E27FC236}">
                        <a16:creationId xmlns:a16="http://schemas.microsoft.com/office/drawing/2014/main" id="{C8C2A53D-E023-BC5C-CC1D-951A64DE3F87}"/>
                      </a:ext>
                    </a:extLst>
                  </p:cNvPr>
                  <p:cNvGrpSpPr/>
                  <p:nvPr/>
                </p:nvGrpSpPr>
                <p:grpSpPr>
                  <a:xfrm>
                    <a:off x="1232795" y="-1740829"/>
                    <a:ext cx="717621" cy="717392"/>
                    <a:chOff x="1483457" y="3953671"/>
                    <a:chExt cx="717621" cy="717392"/>
                  </a:xfrm>
                </p:grpSpPr>
                <p:sp>
                  <p:nvSpPr>
                    <p:cNvPr id="2006" name="Google Shape;2006;p49">
                      <a:extLst>
                        <a:ext uri="{FF2B5EF4-FFF2-40B4-BE49-F238E27FC236}">
                          <a16:creationId xmlns:a16="http://schemas.microsoft.com/office/drawing/2014/main" id="{3B87F6AD-5C00-2D58-8DD5-D88B5949872B}"/>
                        </a:ext>
                      </a:extLst>
                    </p:cNvPr>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a:extLst>
                        <a:ext uri="{FF2B5EF4-FFF2-40B4-BE49-F238E27FC236}">
                          <a16:creationId xmlns:a16="http://schemas.microsoft.com/office/drawing/2014/main" id="{82F62D21-246D-9E9C-4A95-F9E8550CA612}"/>
                        </a:ext>
                      </a:extLst>
                    </p:cNvPr>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a:extLst>
                        <a:ext uri="{FF2B5EF4-FFF2-40B4-BE49-F238E27FC236}">
                          <a16:creationId xmlns:a16="http://schemas.microsoft.com/office/drawing/2014/main" id="{AFBA571B-8E17-A570-5C1A-E556CD2D14F5}"/>
                        </a:ext>
                      </a:extLst>
                    </p:cNvPr>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a:extLst>
                        <a:ext uri="{FF2B5EF4-FFF2-40B4-BE49-F238E27FC236}">
                          <a16:creationId xmlns:a16="http://schemas.microsoft.com/office/drawing/2014/main" id="{00046E3E-E2F7-EC19-F3FC-B0247120865A}"/>
                        </a:ext>
                      </a:extLst>
                    </p:cNvPr>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a:extLst>
                        <a:ext uri="{FF2B5EF4-FFF2-40B4-BE49-F238E27FC236}">
                          <a16:creationId xmlns:a16="http://schemas.microsoft.com/office/drawing/2014/main" id="{820BE783-DD6F-7D43-5760-AE41619E1ACA}"/>
                        </a:ext>
                      </a:extLst>
                    </p:cNvPr>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a:extLst>
                    <a:ext uri="{FF2B5EF4-FFF2-40B4-BE49-F238E27FC236}">
                      <a16:creationId xmlns:a16="http://schemas.microsoft.com/office/drawing/2014/main" id="{8AAC5B51-D186-3335-E230-EE38A9C0FB1E}"/>
                    </a:ext>
                  </a:extLst>
                </p:cNvPr>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a:extLst>
                  <a:ext uri="{FF2B5EF4-FFF2-40B4-BE49-F238E27FC236}">
                    <a16:creationId xmlns:a16="http://schemas.microsoft.com/office/drawing/2014/main" id="{AAB9F702-7029-EB05-CE95-A16FF2F52828}"/>
                  </a:ext>
                </a:extLst>
              </p:cNvPr>
              <p:cNvGrpSpPr/>
              <p:nvPr/>
            </p:nvGrpSpPr>
            <p:grpSpPr>
              <a:xfrm>
                <a:off x="-494406" y="-252396"/>
                <a:ext cx="1741563" cy="1288563"/>
                <a:chOff x="-494406" y="-252396"/>
                <a:chExt cx="1741563" cy="1288563"/>
              </a:xfrm>
            </p:grpSpPr>
            <p:sp>
              <p:nvSpPr>
                <p:cNvPr id="2013" name="Google Shape;2013;p49">
                  <a:extLst>
                    <a:ext uri="{FF2B5EF4-FFF2-40B4-BE49-F238E27FC236}">
                      <a16:creationId xmlns:a16="http://schemas.microsoft.com/office/drawing/2014/main" id="{364EBEB0-6184-FE37-BAB8-BCFC5B8914B7}"/>
                    </a:ext>
                  </a:extLst>
                </p:cNvPr>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a:extLst>
                    <a:ext uri="{FF2B5EF4-FFF2-40B4-BE49-F238E27FC236}">
                      <a16:creationId xmlns:a16="http://schemas.microsoft.com/office/drawing/2014/main" id="{00152115-533A-E5D7-6047-EDEC71EB79DA}"/>
                    </a:ext>
                  </a:extLst>
                </p:cNvPr>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a:extLst>
                <a:ext uri="{FF2B5EF4-FFF2-40B4-BE49-F238E27FC236}">
                  <a16:creationId xmlns:a16="http://schemas.microsoft.com/office/drawing/2014/main" id="{09C70878-6672-297D-872D-2CA72005E876}"/>
                </a:ext>
              </a:extLst>
            </p:cNvPr>
            <p:cNvGrpSpPr/>
            <p:nvPr/>
          </p:nvGrpSpPr>
          <p:grpSpPr>
            <a:xfrm>
              <a:off x="5643425" y="4968525"/>
              <a:ext cx="439200" cy="439100"/>
              <a:chOff x="1101075" y="2142375"/>
              <a:chExt cx="439200" cy="439100"/>
            </a:xfrm>
          </p:grpSpPr>
          <p:sp>
            <p:nvSpPr>
              <p:cNvPr id="2016" name="Google Shape;2016;p49">
                <a:extLst>
                  <a:ext uri="{FF2B5EF4-FFF2-40B4-BE49-F238E27FC236}">
                    <a16:creationId xmlns:a16="http://schemas.microsoft.com/office/drawing/2014/main" id="{A2A5EB81-F939-41F8-8BFF-75F268806A0B}"/>
                  </a:ext>
                </a:extLst>
              </p:cNvPr>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a:extLst>
                  <a:ext uri="{FF2B5EF4-FFF2-40B4-BE49-F238E27FC236}">
                    <a16:creationId xmlns:a16="http://schemas.microsoft.com/office/drawing/2014/main" id="{E153D947-A97A-B6D5-9922-DAB9AA2BC1F6}"/>
                  </a:ext>
                </a:extLst>
              </p:cNvPr>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a:extLst>
              <a:ext uri="{FF2B5EF4-FFF2-40B4-BE49-F238E27FC236}">
                <a16:creationId xmlns:a16="http://schemas.microsoft.com/office/drawing/2014/main" id="{3736BB4D-D1CD-1C2A-D7BB-8F0295CA7B44}"/>
              </a:ext>
            </a:extLst>
          </p:cNvPr>
          <p:cNvGrpSpPr/>
          <p:nvPr/>
        </p:nvGrpSpPr>
        <p:grpSpPr>
          <a:xfrm>
            <a:off x="774450" y="3019701"/>
            <a:ext cx="5944442" cy="134100"/>
            <a:chOff x="774450" y="3019701"/>
            <a:chExt cx="5944442" cy="134100"/>
          </a:xfrm>
        </p:grpSpPr>
        <p:sp>
          <p:nvSpPr>
            <p:cNvPr id="2019" name="Google Shape;2019;p49">
              <a:extLst>
                <a:ext uri="{FF2B5EF4-FFF2-40B4-BE49-F238E27FC236}">
                  <a16:creationId xmlns:a16="http://schemas.microsoft.com/office/drawing/2014/main" id="{8F2AFAE6-475E-8CF4-618F-307877527706}"/>
                </a:ext>
              </a:extLst>
            </p:cNvPr>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a:extLst>
                <a:ext uri="{FF2B5EF4-FFF2-40B4-BE49-F238E27FC236}">
                  <a16:creationId xmlns:a16="http://schemas.microsoft.com/office/drawing/2014/main" id="{994C2B75-3242-1E1F-0172-C77EE3B67EB7}"/>
                </a:ext>
              </a:extLst>
            </p:cNvPr>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a:extLst>
                <a:ext uri="{FF2B5EF4-FFF2-40B4-BE49-F238E27FC236}">
                  <a16:creationId xmlns:a16="http://schemas.microsoft.com/office/drawing/2014/main" id="{C5E3177E-953D-8975-DD43-3F9D4DFB8F9F}"/>
                </a:ext>
              </a:extLst>
            </p:cNvPr>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6601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71BA0E74-7F8D-F6CA-A41E-B092AB076A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09ED673-1A8E-6791-25D3-690FCC44622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انجام دهید</a:t>
            </a: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D9764F0-C7CD-25FA-634B-C8F1D1FD5ECA}"/>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89465E3-9E19-0D5A-6399-D170187DC25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5443504-5AAB-8CEF-3720-92CD9643308A}"/>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B8D64E9A-2236-F1AC-E492-00433FC35D8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2381F32-D898-EE08-7F53-D986B833A94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AA6AFD9-95BF-601E-402F-91805D0F69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A1A3435B-7A61-2EC7-3A31-BC65BDBABED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469503-F4CF-2498-D3D3-2565A149477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F5F6489-D6EB-DA61-047E-2B0AA077F6ED}"/>
              </a:ext>
            </a:extLst>
          </p:cNvPr>
          <p:cNvSpPr txBox="1"/>
          <p:nvPr/>
        </p:nvSpPr>
        <p:spPr>
          <a:xfrm>
            <a:off x="3961199" y="874826"/>
            <a:ext cx="4462801" cy="3447098"/>
          </a:xfrm>
          <a:prstGeom prst="rect">
            <a:avLst/>
          </a:prstGeom>
          <a:noFill/>
        </p:spPr>
        <p:txBody>
          <a:bodyPr wrap="square" rtlCol="0">
            <a:spAutoFit/>
          </a:bodyPr>
          <a:lstStyle/>
          <a:p>
            <a:pPr algn="r" rtl="1"/>
            <a:endParaRPr lang="en-US" sz="18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18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کانستراکتور: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همانطور که مشاهده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کنید، بعضی از فیلدها را می</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 با پارامتر ورودی کانستراکتور مقداردهی کرد و برای بقیه، مقداری پیش</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فرض در نظر گرفت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مانند</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grade</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شکل </a:t>
            </a:r>
            <a:r>
              <a:rPr lang="fa-IR" sz="18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روبرو</a:t>
            </a:r>
            <a:r>
              <a:rPr lang="fa-IR" sz="1800">
                <a:latin typeface="Gill Sans MT" panose="020B0502020104020203" pitchFamily="34" charset="0"/>
                <a:ea typeface="Cambria" panose="02040503050406030204" pitchFamily="18" charset="0"/>
                <a:cs typeface="B Nazanin" panose="00000400000000000000" pitchFamily="2" charset="-78"/>
              </a:rPr>
              <a:t>)</a:t>
            </a:r>
            <a:br>
              <a:rPr lang="ar-SA" sz="1800">
                <a:latin typeface="Gill Sans MT" panose="020B0502020104020203" pitchFamily="34" charset="0"/>
                <a:ea typeface="Cambria" panose="02040503050406030204" pitchFamily="18" charset="0"/>
                <a:cs typeface="B Nazanin" panose="00000400000000000000" pitchFamily="2" charset="-78"/>
              </a:rPr>
            </a:br>
            <a:endParaRPr lang="fa-IR" sz="1800">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برای توضیح بیشتر و خوانایی کد، حتماً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گذاری مناسب را رعایت کنید. کامنت</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ها نه تنها به برنامه</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نویسانی که قرار است کدتان را بررسی کنند کمک می</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کند، بلکه برای خودتان هم لازم است، تا دلیل وجود هر تکه کد را در صورت فراموشی، به خاطر بیاورید</a:t>
            </a:r>
            <a:r>
              <a:rPr lang="fa-IR" sz="1800" b="0" i="0">
                <a:solidFill>
                  <a:srgbClr val="000000"/>
                </a:solidFill>
                <a:effectLst/>
                <a:latin typeface="A Iranian Sans" panose="01000500000000020002" pitchFamily="2" charset="-78"/>
                <a:ea typeface="Cambria" panose="02040503050406030204" pitchFamily="18" charset="0"/>
                <a:cs typeface="B Nazanin" panose="00000400000000000000" pitchFamily="2" charset="-78"/>
              </a:rPr>
              <a:t>.</a:t>
            </a:r>
            <a:r>
              <a:rPr lang="ar-SA" sz="1800">
                <a:latin typeface="Cambria" panose="02040503050406030204" pitchFamily="18"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2" name="Picture 1">
            <a:extLst>
              <a:ext uri="{FF2B5EF4-FFF2-40B4-BE49-F238E27FC236}">
                <a16:creationId xmlns:a16="http://schemas.microsoft.com/office/drawing/2014/main" id="{E32BA6B8-E23D-1491-5F02-E8D4C6C4D0E1}"/>
              </a:ext>
            </a:extLst>
          </p:cNvPr>
          <p:cNvPicPr>
            <a:picLocks noChangeAspect="1"/>
          </p:cNvPicPr>
          <p:nvPr/>
        </p:nvPicPr>
        <p:blipFill>
          <a:blip r:embed="rId3"/>
          <a:stretch>
            <a:fillRect/>
          </a:stretch>
        </p:blipFill>
        <p:spPr>
          <a:xfrm>
            <a:off x="201770" y="1313156"/>
            <a:ext cx="3644229" cy="3029940"/>
          </a:xfrm>
          <a:prstGeom prst="rect">
            <a:avLst/>
          </a:prstGeom>
        </p:spPr>
      </p:pic>
    </p:spTree>
    <p:extLst>
      <p:ext uri="{BB962C8B-B14F-4D97-AF65-F5344CB8AC3E}">
        <p14:creationId xmlns:p14="http://schemas.microsoft.com/office/powerpoint/2010/main" val="3098640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DCBD59D-34D4-312B-470A-69A9B7CE3B9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B88A576-D446-9259-18C0-2F39FE9FCC49}"/>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انجام دهید</a:t>
            </a: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A13C1ED-8D55-A3D7-0EBA-CBE5C0C0925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C8C6CA08-CA18-E36B-0289-99856F4F955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FD90E6C-CB69-DEC6-47EE-7DA4BCB6BFC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8FD948AA-EB5C-67DA-7DEC-BBD27112361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D16D44E0-D51B-AC3D-AAA9-A1C3FBB9DA8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57C17EC-2E5F-0E2C-5F4B-7B1D5C8C3F7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64226AA0-4060-030B-DC8A-D77F1B1E1E3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B55530B-45DD-171C-6102-4393F79670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93DF534D-8E1F-5D5C-6892-81E6D8C9CEDA}"/>
              </a:ext>
            </a:extLst>
          </p:cNvPr>
          <p:cNvSpPr txBox="1"/>
          <p:nvPr/>
        </p:nvSpPr>
        <p:spPr>
          <a:xfrm>
            <a:off x="403201" y="874826"/>
            <a:ext cx="8020800" cy="1631216"/>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تعبیه گتر‌ها و سترها: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ادامه، متدهای گتر و ستر تمام فیلدها را در صورت نیاز اضافه کنید </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فراموش نکنید که نام هر متد یا متغیر</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به صورت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camelCase</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بنویسید.) در سترها محدودیت مقدار متغیر مربوطه را حتماً در نظر بگیرید و برای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ورودی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های نامعتبر پیام مناسبی به کاربر نشان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800">
                <a:latin typeface="Cambria" panose="02040503050406030204" pitchFamily="18" charset="0"/>
                <a:ea typeface="Cambria" panose="02040503050406030204" pitchFamily="18" charset="0"/>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 </a:t>
            </a:r>
            <a:r>
              <a:rPr lang="en-US"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p>
        </p:txBody>
      </p:sp>
      <p:pic>
        <p:nvPicPr>
          <p:cNvPr id="3" name="Picture 2">
            <a:extLst>
              <a:ext uri="{FF2B5EF4-FFF2-40B4-BE49-F238E27FC236}">
                <a16:creationId xmlns:a16="http://schemas.microsoft.com/office/drawing/2014/main" id="{A4CE27B9-5EE8-728A-C33A-D1C6760F1514}"/>
              </a:ext>
            </a:extLst>
          </p:cNvPr>
          <p:cNvPicPr>
            <a:picLocks noChangeAspect="1"/>
          </p:cNvPicPr>
          <p:nvPr/>
        </p:nvPicPr>
        <p:blipFill>
          <a:blip r:embed="rId3"/>
          <a:stretch>
            <a:fillRect/>
          </a:stretch>
        </p:blipFill>
        <p:spPr>
          <a:xfrm>
            <a:off x="2040000" y="2658706"/>
            <a:ext cx="5064000" cy="1405990"/>
          </a:xfrm>
          <a:prstGeom prst="rect">
            <a:avLst/>
          </a:prstGeom>
        </p:spPr>
      </p:pic>
    </p:spTree>
    <p:extLst>
      <p:ext uri="{BB962C8B-B14F-4D97-AF65-F5344CB8AC3E}">
        <p14:creationId xmlns:p14="http://schemas.microsoft.com/office/powerpoint/2010/main" val="2811766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B50B80-17AA-FA46-B838-0384725F8F8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3E063B7-28C7-0848-BEB3-DD8F31B029E4}"/>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انجام دهید</a:t>
            </a: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br>
              <a:rPr lang="fa-IR" sz="2800">
                <a:solidFill>
                  <a:srgbClr val="C39113"/>
                </a:solidFill>
                <a:cs typeface="B Roya" panose="00000400000000000000" pitchFamily="2" charset="-78"/>
              </a:rPr>
            </a:b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5FE49C8-D273-C495-5A95-640FB1D3679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3089626-FF2B-70A5-AF4C-A03F5891558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9BFB4FE-26A4-6A00-75E4-21D72B60546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C4AA2CF7-8BDF-F391-5FA9-B6B386504157}"/>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38BA970-947C-FBF3-8878-8091C023CFD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CB772EF-7389-F55F-C2D2-718C48F5824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0015F968-4769-52CF-957A-1DCDD89F046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0D4D22E-2FF1-31C5-9EC9-C1B1584D68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953D111-815F-07F0-0B6B-3CDF0A845B29}"/>
              </a:ext>
            </a:extLst>
          </p:cNvPr>
          <p:cNvSpPr txBox="1"/>
          <p:nvPr/>
        </p:nvSpPr>
        <p:spPr>
          <a:xfrm>
            <a:off x="403201" y="874826"/>
            <a:ext cx="8020800" cy="1015663"/>
          </a:xfrm>
          <a:prstGeom prst="rect">
            <a:avLst/>
          </a:prstGeom>
          <a:noFill/>
        </p:spPr>
        <p:txBody>
          <a:bodyPr wrap="square" rtlCol="0">
            <a:spAutoFit/>
          </a:bodyPr>
          <a:lstStyle/>
          <a:p>
            <a:pPr marL="342900" indent="-34290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متد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main</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و تست کردن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Student</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مرحله</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ی آخر، یک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که شامل 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باشد، مانند شکل زیر تشکیل دهید و کلاس</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D941A6EF-5EF1-E2FD-3930-0ECDBB01191B}"/>
              </a:ext>
            </a:extLst>
          </p:cNvPr>
          <p:cNvPicPr>
            <a:picLocks noChangeAspect="1"/>
          </p:cNvPicPr>
          <p:nvPr/>
        </p:nvPicPr>
        <p:blipFill>
          <a:blip r:embed="rId3"/>
          <a:stretch>
            <a:fillRect/>
          </a:stretch>
        </p:blipFill>
        <p:spPr>
          <a:xfrm>
            <a:off x="2057235" y="1598470"/>
            <a:ext cx="5032800" cy="2754231"/>
          </a:xfrm>
          <a:prstGeom prst="rect">
            <a:avLst/>
          </a:prstGeom>
        </p:spPr>
      </p:pic>
    </p:spTree>
    <p:extLst>
      <p:ext uri="{BB962C8B-B14F-4D97-AF65-F5344CB8AC3E}">
        <p14:creationId xmlns:p14="http://schemas.microsoft.com/office/powerpoint/2010/main" val="2580165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9E6A3E9-A9EE-399B-8CE5-238A9B8942D4}"/>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BFE6014-3FD6-A2C6-F499-7C7C9501365F}"/>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a:solidFill>
                  <a:srgbClr val="C39113"/>
                </a:solidFill>
                <a:cs typeface="B Roya" panose="00000400000000000000" pitchFamily="2" charset="-78"/>
              </a:rPr>
              <a:t>تمرین</a:t>
            </a:r>
            <a:endParaRPr lang="en-US"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40E32E4-5449-106C-F77B-12BB4212E1C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3C19DD1-E045-A2C1-34F8-A32106D5436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7C8371D9-AD88-F6B7-C4DD-10D1727817B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3265CEEC-F053-0000-3C4B-E5978496BEA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50106ACC-63F5-7480-74F6-204225B772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7F60A03-E84A-49E8-32FE-A719134CF1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4BADDDDD-5EA1-16EB-8F6A-48625EF9426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DBADC32-A7B2-2F06-A9F0-3231E4324EC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BD1560D0-5BD7-F694-98E1-B7AF272D0D9A}"/>
              </a:ext>
            </a:extLst>
          </p:cNvPr>
          <p:cNvSpPr txBox="1"/>
          <p:nvPr/>
        </p:nvSpPr>
        <p:spPr>
          <a:xfrm>
            <a:off x="4651200" y="853226"/>
            <a:ext cx="3794242" cy="3785652"/>
          </a:xfrm>
          <a:prstGeom prst="rect">
            <a:avLst/>
          </a:prstGeom>
          <a:noFill/>
        </p:spPr>
        <p:txBody>
          <a:bodyPr wrap="square" rtlCol="0">
            <a:spAutoFit/>
          </a:bodyPr>
          <a:lstStyle/>
          <a:p>
            <a:pPr marL="342900" indent="-342900" algn="r" rtl="1">
              <a:buFont typeface="Arial" panose="020B0604020202020204" pitchFamily="34" charset="0"/>
              <a:buChar char="•"/>
            </a:pP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کامیت کردن کد: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کدتان را با یک پیام مناسب کامیت کنید</a:t>
            </a: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ساخت کلاس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با مشخصات گفته شده</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a:t>
            </a:r>
          </a:p>
          <a:p>
            <a:pPr algn="r" rtl="1"/>
            <a:endPar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marL="342900" indent="-342900" algn="r" rtl="1">
              <a:buFont typeface="Wingdings" panose="05000000000000000000" pitchFamily="2" charset="2"/>
              <a:buChar char="v"/>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به روش ساخت آرایه در کانستراکتور توجه کنید. با نوشتن این خط کد، یک آرایه از جن</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 سایز مشخص شده، در حافظه ساخته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شود و پ</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س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از آن می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توانید به این آرایه، اشیاء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Student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را اضافه کنی</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5" name="Picture 4">
            <a:extLst>
              <a:ext uri="{FF2B5EF4-FFF2-40B4-BE49-F238E27FC236}">
                <a16:creationId xmlns:a16="http://schemas.microsoft.com/office/drawing/2014/main" id="{20D8E89F-F2CF-83F9-6C19-27871A92DE0C}"/>
              </a:ext>
            </a:extLst>
          </p:cNvPr>
          <p:cNvPicPr>
            <a:picLocks noChangeAspect="1"/>
          </p:cNvPicPr>
          <p:nvPr/>
        </p:nvPicPr>
        <p:blipFill>
          <a:blip r:embed="rId3"/>
          <a:stretch>
            <a:fillRect/>
          </a:stretch>
        </p:blipFill>
        <p:spPr>
          <a:xfrm>
            <a:off x="298482" y="923993"/>
            <a:ext cx="4273518" cy="3284277"/>
          </a:xfrm>
          <a:prstGeom prst="rect">
            <a:avLst/>
          </a:prstGeom>
        </p:spPr>
      </p:pic>
    </p:spTree>
    <p:extLst>
      <p:ext uri="{BB962C8B-B14F-4D97-AF65-F5344CB8AC3E}">
        <p14:creationId xmlns:p14="http://schemas.microsoft.com/office/powerpoint/2010/main" val="2674189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9C85C83-40C6-1931-8AD6-9E6D1720676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0A8447-9FBA-BF11-B1DE-C144C680332A}"/>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856BF6A-D07D-CE1F-379E-1B36B07F8F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40E1271-4BD4-5D42-2C13-4C6212D32FF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9187BFA-455D-945D-ED48-0E3680A6C78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7B35739-AB7E-4379-8869-1F51864AA3F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71A1E006-C916-2113-8EBA-E3579FCDC0D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13391C5-AD92-6D21-BCCB-B9D0DE25A87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4CF8F44-A77F-FCF1-7BBB-44A020E83F9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8A8A6CE-C14C-D5CF-8494-1217BF39842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F0322368-EF0B-3C09-8BCD-17AEF6D3AA3E}"/>
              </a:ext>
            </a:extLst>
          </p:cNvPr>
          <p:cNvSpPr txBox="1"/>
          <p:nvPr/>
        </p:nvSpPr>
        <p:spPr>
          <a:xfrm>
            <a:off x="3621600" y="853226"/>
            <a:ext cx="4823842" cy="1692771"/>
          </a:xfrm>
          <a:prstGeom prst="rect">
            <a:avLst/>
          </a:prstGeom>
          <a:noFill/>
        </p:spPr>
        <p:txBody>
          <a:bodyPr wrap="square" rtlCol="0">
            <a:spAutoFit/>
          </a:bodyPr>
          <a:lstStyle/>
          <a:p>
            <a:pPr algn="r" rtl="1">
              <a:buNone/>
            </a:pP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پیاده‌سازی متدهای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Lab</a:t>
            </a:r>
            <a:r>
              <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در آخر، متدهای زیر را ایجاد کنید. کامنت</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گذاری مناسب را رعایت کرده و در صورت نیاز، پیام مناسبی به</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کاربر نمایش دهید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p:txBody>
      </p:sp>
      <p:pic>
        <p:nvPicPr>
          <p:cNvPr id="3" name="Picture 2">
            <a:extLst>
              <a:ext uri="{FF2B5EF4-FFF2-40B4-BE49-F238E27FC236}">
                <a16:creationId xmlns:a16="http://schemas.microsoft.com/office/drawing/2014/main" id="{2228FFBC-AAA0-59D7-6A84-CEE72F97CD22}"/>
              </a:ext>
            </a:extLst>
          </p:cNvPr>
          <p:cNvPicPr>
            <a:picLocks noChangeAspect="1"/>
          </p:cNvPicPr>
          <p:nvPr/>
        </p:nvPicPr>
        <p:blipFill>
          <a:blip r:embed="rId3"/>
          <a:stretch>
            <a:fillRect/>
          </a:stretch>
        </p:blipFill>
        <p:spPr>
          <a:xfrm>
            <a:off x="1465191" y="468538"/>
            <a:ext cx="1501504" cy="3824241"/>
          </a:xfrm>
          <a:prstGeom prst="rect">
            <a:avLst/>
          </a:prstGeom>
        </p:spPr>
      </p:pic>
    </p:spTree>
    <p:extLst>
      <p:ext uri="{BB962C8B-B14F-4D97-AF65-F5344CB8AC3E}">
        <p14:creationId xmlns:p14="http://schemas.microsoft.com/office/powerpoint/2010/main" val="160561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E49C1EA-8560-6819-95FA-4C07FA2EE71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EE2FD6A-0AA0-6CC7-F343-2A8D2327C572}"/>
              </a:ext>
            </a:extLst>
          </p:cNvPr>
          <p:cNvSpPr txBox="1">
            <a:spLocks noGrp="1"/>
          </p:cNvSpPr>
          <p:nvPr>
            <p:ph type="title"/>
          </p:nvPr>
        </p:nvSpPr>
        <p:spPr>
          <a:xfrm>
            <a:off x="720000" y="191947"/>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انجام دهید</a:t>
            </a:r>
            <a:br>
              <a:rPr lang="fa-IR">
                <a:solidFill>
                  <a:srgbClr val="C39113"/>
                </a:solidFill>
                <a:cs typeface="B Roya" panose="00000400000000000000" pitchFamily="2" charset="-78"/>
              </a:rPr>
            </a:br>
            <a:br>
              <a:rPr lang="fa-IR">
                <a:solidFill>
                  <a:srgbClr val="C39113"/>
                </a:solidFill>
                <a:cs typeface="B Roya" panose="00000400000000000000" pitchFamily="2" charset="-78"/>
              </a:rPr>
            </a:br>
            <a:br>
              <a:rPr lang="fa-IR">
                <a:solidFill>
                  <a:srgbClr val="C39113"/>
                </a:solidFill>
                <a:cs typeface="B Roya" panose="00000400000000000000" pitchFamily="2" charset="-78"/>
              </a:rPr>
            </a:b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6AEFCC1-C61A-3039-9E74-1C18B71821E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2D9B2A8-1A3F-5CEE-F673-C17224CFC9C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BC25828-29D3-BA26-FC9E-A0F71CFBD29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9C37A331-849D-2B7A-0592-B5AD6D582B7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6392C2B8-4761-16D5-035D-B1882ADD517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79FB8F4-E323-147B-8578-D750D137798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D34475F0-C248-3B8A-6638-9CE0452CA4F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9D6C42-846F-D936-9DC9-262B64A2396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4" name="TextBox 3">
            <a:extLst>
              <a:ext uri="{FF2B5EF4-FFF2-40B4-BE49-F238E27FC236}">
                <a16:creationId xmlns:a16="http://schemas.microsoft.com/office/drawing/2014/main" id="{71A3BEA0-3377-FF44-9110-EB9815CC88CF}"/>
              </a:ext>
            </a:extLst>
          </p:cNvPr>
          <p:cNvSpPr txBox="1"/>
          <p:nvPr/>
        </p:nvSpPr>
        <p:spPr>
          <a:xfrm>
            <a:off x="626400" y="853226"/>
            <a:ext cx="7819042" cy="3908762"/>
          </a:xfrm>
          <a:prstGeom prst="rect">
            <a:avLst/>
          </a:prstGeom>
          <a:noFill/>
        </p:spPr>
        <p:txBody>
          <a:bodyPr wrap="square" rtlCol="0">
            <a:spAutoFit/>
          </a:bodyPr>
          <a:lstStyle/>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متد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printLabInfo</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باید تمام اطلاعات کارگاه و دانشجویان آن را در کنسول چاپ کند.</a:t>
            </a:r>
          </a:p>
          <a:p>
            <a:pPr algn="r" rtl="1">
              <a:buNone/>
            </a:pP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پ</a:t>
            </a:r>
            <a:r>
              <a:rPr lang="fa-IR" sz="2000">
                <a:latin typeface="Gill Sans MT" panose="020B0502020104020203" pitchFamily="34" charset="0"/>
                <a:ea typeface="Cambria" panose="02040503050406030204" pitchFamily="18" charset="0"/>
                <a:cs typeface="B Nazanin" panose="00000400000000000000" pitchFamily="2" charset="-78"/>
              </a:rPr>
              <a:t>س</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از کامل کردن این کلاس، آن را مانند مرحله قبل در کلاس </a:t>
            </a:r>
            <a:r>
              <a:rPr lang="en-GB"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Main</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تست کنید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ar-SA" sz="2000">
                <a:latin typeface="Gill Sans MT" panose="020B0502020104020203" pitchFamily="34" charset="0"/>
                <a:ea typeface="Cambria" panose="02040503050406030204" pitchFamily="18" charset="0"/>
                <a:cs typeface="B Nazanin" panose="00000400000000000000" pitchFamily="2" charset="-78"/>
              </a:rPr>
              <a:t> </a:t>
            </a:r>
            <a:br>
              <a:rPr lang="ar-SA" sz="2000">
                <a:latin typeface="Gill Sans MT" panose="020B0502020104020203" pitchFamily="34" charset="0"/>
                <a:ea typeface="Cambria" panose="02040503050406030204" pitchFamily="18" charset="0"/>
                <a:cs typeface="B Nazanin" panose="00000400000000000000" pitchFamily="2" charset="-78"/>
              </a:rPr>
            </a:br>
            <a:endParaRPr lang="fa-IR"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 </a:t>
            </a:r>
            <a:r>
              <a:rPr lang="ar-SA"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دو دانشجو با اطلاعات زیر بسازید</a:t>
            </a:r>
            <a:r>
              <a:rPr lang="fa-IR"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rPr>
              <a:t>:</a:t>
            </a:r>
            <a:endParaRPr lang="en-US" sz="2000" b="0" i="0">
              <a:solidFill>
                <a:srgbClr val="000000"/>
              </a:solidFill>
              <a:effectLst/>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endParaRPr lang="en-US" sz="2000">
              <a:latin typeface="Gill Sans MT" panose="020B0502020104020203" pitchFamily="34" charset="0"/>
              <a:ea typeface="Cambria" panose="02040503050406030204" pitchFamily="18" charset="0"/>
              <a:cs typeface="B Nazanin" panose="00000400000000000000" pitchFamily="2" charset="-78"/>
            </a:endParaRPr>
          </a:p>
          <a:p>
            <a:pPr algn="r" rtl="1">
              <a:buNone/>
            </a:pPr>
            <a:r>
              <a:rPr lang="en-US" sz="2000">
                <a:latin typeface="Gill Sans MT" panose="020B0502020104020203" pitchFamily="34" charset="0"/>
                <a:ea typeface="Cambria" panose="02040503050406030204" pitchFamily="18" charset="0"/>
                <a:cs typeface="B Nazanin" panose="00000400000000000000" pitchFamily="2" charset="-78"/>
              </a:rPr>
              <a:t>-</a:t>
            </a:r>
            <a:r>
              <a:rPr lang="fa-IR" sz="2000">
                <a:latin typeface="Gill Sans MT" panose="020B0502020104020203" pitchFamily="34" charset="0"/>
                <a:ea typeface="Cambria" panose="02040503050406030204" pitchFamily="18" charset="0"/>
                <a:cs typeface="B Nazanin" panose="00000400000000000000" pitchFamily="2" charset="-78"/>
              </a:rPr>
              <a:t> ح</a:t>
            </a:r>
            <a:r>
              <a:rPr lang="ar-SA" sz="2000">
                <a:latin typeface="Gill Sans MT" panose="020B0502020104020203" pitchFamily="34" charset="0"/>
                <a:ea typeface="Cambria" panose="02040503050406030204" pitchFamily="18" charset="0"/>
                <a:cs typeface="B Nazanin" panose="00000400000000000000" pitchFamily="2" charset="-78"/>
              </a:rPr>
              <a:t>ال متد </a:t>
            </a:r>
            <a:r>
              <a:rPr lang="en-GB" sz="2000">
                <a:latin typeface="Gill Sans MT" panose="020B0502020104020203" pitchFamily="34" charset="0"/>
                <a:ea typeface="Cambria" panose="02040503050406030204" pitchFamily="18" charset="0"/>
                <a:cs typeface="B Nazanin" panose="00000400000000000000" pitchFamily="2" charset="-78"/>
              </a:rPr>
              <a:t>printStudentInfo</a:t>
            </a:r>
            <a:r>
              <a:rPr lang="fa-IR" sz="2000">
                <a:latin typeface="Gill Sans MT" panose="020B0502020104020203" pitchFamily="34" charset="0"/>
                <a:ea typeface="Cambria" panose="02040503050406030204" pitchFamily="18" charset="0"/>
                <a:cs typeface="B Nazanin" panose="00000400000000000000" pitchFamily="2" charset="-78"/>
              </a:rPr>
              <a:t> </a:t>
            </a:r>
            <a:r>
              <a:rPr lang="ar-SA" sz="2000">
                <a:latin typeface="Gill Sans MT" panose="020B0502020104020203" pitchFamily="34" charset="0"/>
                <a:ea typeface="Cambria" panose="02040503050406030204" pitchFamily="18" charset="0"/>
                <a:cs typeface="B Nazanin" panose="00000400000000000000" pitchFamily="2" charset="-78"/>
              </a:rPr>
              <a:t>را روی این دانشجویان صدا بزنید</a:t>
            </a:r>
            <a:r>
              <a:rPr lang="fa-IR" sz="2000">
                <a:latin typeface="Gill Sans MT" panose="020B0502020104020203" pitchFamily="34" charset="0"/>
                <a:ea typeface="Cambria" panose="02040503050406030204" pitchFamily="18" charset="0"/>
                <a:cs typeface="B Nazanin" panose="00000400000000000000" pitchFamily="2" charset="-78"/>
              </a:rPr>
              <a:t>.</a:t>
            </a:r>
            <a:endParaRPr lang="fa-IR" sz="2000">
              <a:solidFill>
                <a:schemeClr val="tx1"/>
              </a:solidFill>
              <a:latin typeface="Gill Sans MT" panose="020B0502020104020203" pitchFamily="34" charset="0"/>
              <a:ea typeface="Cambria" panose="02040503050406030204" pitchFamily="18" charset="0"/>
              <a:cs typeface="B Nazanin" panose="00000400000000000000" pitchFamily="2" charset="-78"/>
            </a:endParaRPr>
          </a:p>
          <a:p>
            <a:pPr algn="r" rtl="1"/>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س</a:t>
            </a:r>
            <a:r>
              <a:rPr lang="fa-IR" sz="2000" b="0" i="0">
                <a:solidFill>
                  <a:srgbClr val="000000"/>
                </a:solidFill>
                <a:effectLst/>
                <a:latin typeface="Gill Sans MT" panose="020B0502020104020203" pitchFamily="34" charset="0"/>
                <a:cs typeface="B Nazanin" panose="00000400000000000000" pitchFamily="2" charset="-78"/>
              </a:rPr>
              <a:t>پ</a:t>
            </a:r>
            <a:r>
              <a:rPr lang="ar-SA" sz="2000" b="0" i="0">
                <a:solidFill>
                  <a:srgbClr val="000000"/>
                </a:solidFill>
                <a:effectLst/>
                <a:latin typeface="Gill Sans MT" panose="020B0502020104020203" pitchFamily="34" charset="0"/>
                <a:cs typeface="B Nazanin" panose="00000400000000000000" pitchFamily="2" charset="-78"/>
              </a:rPr>
              <a:t>س یک شئ از کلاس </a:t>
            </a:r>
            <a:r>
              <a:rPr lang="en-GB" sz="2000" b="0" i="0">
                <a:solidFill>
                  <a:srgbClr val="000000"/>
                </a:solidFill>
                <a:effectLst/>
                <a:latin typeface="Gill Sans MT" panose="020B0502020104020203" pitchFamily="34" charset="0"/>
                <a:cs typeface="B Nazanin" panose="00000400000000000000" pitchFamily="2" charset="-78"/>
              </a:rPr>
              <a:t>Lab</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با اطلاعات زیر ساخته و دانشجویان را به آن اضافه کنید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endParaRPr lang="fa-IR" sz="2000" b="0" i="0">
              <a:solidFill>
                <a:srgbClr val="000000"/>
              </a:solidFill>
              <a:effectLst/>
              <a:latin typeface="Gill Sans MT" panose="020B0502020104020203" pitchFamily="34" charset="0"/>
              <a:cs typeface="B Nazanin" panose="00000400000000000000" pitchFamily="2" charset="-78"/>
            </a:endParaRPr>
          </a:p>
          <a:p>
            <a:pPr algn="r" rtl="1"/>
            <a:r>
              <a:rPr lang="en-US" sz="2000" b="0" i="0">
                <a:solidFill>
                  <a:srgbClr val="000000"/>
                </a:solidFill>
                <a:effectLst/>
                <a:latin typeface="Gill Sans MT" panose="020B0502020104020203" pitchFamily="34" charset="0"/>
                <a:cs typeface="B Nazanin" panose="00000400000000000000" pitchFamily="2" charset="-78"/>
              </a:rPr>
              <a:t>-</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در نهایت، متد </a:t>
            </a:r>
            <a:r>
              <a:rPr lang="en-GB" sz="2000" b="0" i="0">
                <a:solidFill>
                  <a:srgbClr val="000000"/>
                </a:solidFill>
                <a:effectLst/>
                <a:latin typeface="Gill Sans MT" panose="020B0502020104020203" pitchFamily="34" charset="0"/>
                <a:cs typeface="B Nazanin" panose="00000400000000000000" pitchFamily="2" charset="-78"/>
              </a:rPr>
              <a:t>printLabInfo</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را صدا بزنید</a:t>
            </a:r>
            <a:r>
              <a:rPr lang="fa-IR"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000">
                <a:latin typeface="Gill Sans MT" panose="020B0502020104020203" pitchFamily="34" charset="0"/>
                <a:cs typeface="B Nazanin" panose="00000400000000000000" pitchFamily="2" charset="-78"/>
              </a:rPr>
            </a:br>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تغییرات اعمال شده را کامیت کرده و در نهایت تمام کامیت</a:t>
            </a:r>
            <a:r>
              <a:rPr lang="fa-IR" sz="2000" b="0" i="0">
                <a:solidFill>
                  <a:srgbClr val="000000"/>
                </a:solidFill>
                <a:effectLst/>
                <a:latin typeface="Gill Sans MT" panose="020B0502020104020203" pitchFamily="34" charset="0"/>
                <a:cs typeface="B Nazanin" panose="00000400000000000000" pitchFamily="2" charset="-78"/>
              </a:rPr>
              <a:t>‌</a:t>
            </a:r>
            <a:r>
              <a:rPr lang="ar-SA" sz="2000" b="0" i="0">
                <a:solidFill>
                  <a:srgbClr val="000000"/>
                </a:solidFill>
                <a:effectLst/>
                <a:latin typeface="Gill Sans MT" panose="020B0502020104020203" pitchFamily="34" charset="0"/>
                <a:cs typeface="B Nazanin" panose="00000400000000000000" pitchFamily="2" charset="-78"/>
              </a:rPr>
              <a:t>های خود را </a:t>
            </a:r>
            <a:r>
              <a:rPr lang="en-GB" sz="2000" b="0" i="0">
                <a:solidFill>
                  <a:srgbClr val="000000"/>
                </a:solidFill>
                <a:effectLst/>
                <a:latin typeface="Gill Sans MT" panose="020B0502020104020203" pitchFamily="34" charset="0"/>
                <a:cs typeface="B Nazanin" panose="00000400000000000000" pitchFamily="2" charset="-78"/>
              </a:rPr>
              <a:t>push</a:t>
            </a:r>
            <a:r>
              <a:rPr lang="fa-IR" sz="2000" b="0" i="0">
                <a:solidFill>
                  <a:srgbClr val="000000"/>
                </a:solidFill>
                <a:effectLst/>
                <a:latin typeface="Gill Sans MT" panose="020B0502020104020203" pitchFamily="34" charset="0"/>
                <a:cs typeface="B Nazanin" panose="00000400000000000000" pitchFamily="2" charset="-78"/>
              </a:rPr>
              <a:t> </a:t>
            </a:r>
            <a:r>
              <a:rPr lang="ar-SA" sz="2000" b="0" i="0">
                <a:solidFill>
                  <a:srgbClr val="000000"/>
                </a:solidFill>
                <a:effectLst/>
                <a:latin typeface="Gill Sans MT" panose="020B0502020104020203" pitchFamily="34" charset="0"/>
                <a:cs typeface="B Nazanin" panose="00000400000000000000" pitchFamily="2" charset="-78"/>
              </a:rPr>
              <a:t>کنید</a:t>
            </a:r>
            <a:r>
              <a:rPr lang="en-US" sz="2000" b="0" i="0">
                <a:solidFill>
                  <a:srgbClr val="000000"/>
                </a:solidFill>
                <a:effectLst/>
                <a:latin typeface="Gill Sans MT" panose="020B0502020104020203" pitchFamily="34" charset="0"/>
                <a:cs typeface="B Nazanin" panose="00000400000000000000" pitchFamily="2" charset="-78"/>
              </a:rPr>
              <a:t>.</a:t>
            </a:r>
            <a:r>
              <a:rPr lang="ar-SA" sz="2000">
                <a:latin typeface="Gill Sans MT" panose="020B0502020104020203" pitchFamily="34" charset="0"/>
                <a:cs typeface="B Nazanin" panose="00000400000000000000" pitchFamily="2" charset="-78"/>
              </a:rPr>
              <a:t> </a:t>
            </a:r>
            <a:br>
              <a:rPr lang="ar-SA" sz="2800"/>
            </a:br>
            <a:endParaRPr lang="fa-IR" sz="2000">
              <a:latin typeface="Gill Sans MT" panose="020B0502020104020203" pitchFamily="34" charset="0"/>
              <a:ea typeface="Cambria" panose="02040503050406030204" pitchFamily="18" charset="0"/>
              <a:cs typeface="B Nazanin" panose="00000400000000000000" pitchFamily="2" charset="-78"/>
            </a:endParaRPr>
          </a:p>
        </p:txBody>
      </p:sp>
      <p:sp>
        <p:nvSpPr>
          <p:cNvPr id="5" name="TextBox 4">
            <a:extLst>
              <a:ext uri="{FF2B5EF4-FFF2-40B4-BE49-F238E27FC236}">
                <a16:creationId xmlns:a16="http://schemas.microsoft.com/office/drawing/2014/main" id="{062029F9-4A5A-CADA-9ECD-9F01805B24F7}"/>
              </a:ext>
            </a:extLst>
          </p:cNvPr>
          <p:cNvSpPr txBox="1"/>
          <p:nvPr/>
        </p:nvSpPr>
        <p:spPr>
          <a:xfrm>
            <a:off x="645142" y="2123423"/>
            <a:ext cx="7579800" cy="738664"/>
          </a:xfrm>
          <a:prstGeom prst="rect">
            <a:avLst/>
          </a:prstGeom>
          <a:noFill/>
        </p:spPr>
        <p:txBody>
          <a:bodyPr wrap="square">
            <a:spAutoFit/>
          </a:bodyPr>
          <a:lstStyle/>
          <a:p>
            <a:r>
              <a:rPr lang="en-GB" sz="1400" b="0" i="0">
                <a:solidFill>
                  <a:srgbClr val="000000"/>
                </a:solidFill>
                <a:effectLst/>
                <a:latin typeface="Cambria" panose="02040503050406030204" pitchFamily="18" charset="0"/>
                <a:ea typeface="Cambria" panose="02040503050406030204" pitchFamily="18" charset="0"/>
              </a:rPr>
              <a:t>James Gosling - ID: 0987654 - grade: 18</a:t>
            </a:r>
          </a:p>
          <a:p>
            <a:r>
              <a:rPr lang="en-GB" sz="1400" b="0" i="0">
                <a:solidFill>
                  <a:srgbClr val="000000"/>
                </a:solidFill>
                <a:effectLst/>
                <a:latin typeface="Cambria" panose="02040503050406030204" pitchFamily="18" charset="0"/>
                <a:ea typeface="Cambria" panose="02040503050406030204" pitchFamily="18" charset="0"/>
              </a:rPr>
              <a:t>Dennis Richie - ID: 1234567 - grade: 17.5</a:t>
            </a:r>
            <a:r>
              <a:rPr lang="en-GB">
                <a:latin typeface="Cambria" panose="02040503050406030204" pitchFamily="18" charset="0"/>
                <a:ea typeface="Cambria" panose="02040503050406030204" pitchFamily="18" charset="0"/>
              </a:rPr>
              <a:t> </a:t>
            </a:r>
            <a:br>
              <a:rPr lang="en-GB">
                <a:latin typeface="Cambria" panose="02040503050406030204" pitchFamily="18" charset="0"/>
                <a:ea typeface="Cambria" panose="02040503050406030204" pitchFamily="18" charset="0"/>
              </a:rPr>
            </a:br>
            <a:endParaRPr lang="en-GB">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E0B72E42-D2AC-0FB9-2040-4B43EF6CEE23}"/>
              </a:ext>
            </a:extLst>
          </p:cNvPr>
          <p:cNvSpPr txBox="1"/>
          <p:nvPr/>
        </p:nvSpPr>
        <p:spPr>
          <a:xfrm>
            <a:off x="626400" y="3351123"/>
            <a:ext cx="5518800" cy="523220"/>
          </a:xfrm>
          <a:prstGeom prst="rect">
            <a:avLst/>
          </a:prstGeom>
          <a:noFill/>
        </p:spPr>
        <p:txBody>
          <a:bodyPr wrap="square">
            <a:spAutoFit/>
          </a:bodyPr>
          <a:lstStyle/>
          <a:p>
            <a:pPr>
              <a:buNone/>
            </a:pPr>
            <a:r>
              <a:rPr lang="en-US" b="0" i="0">
                <a:solidFill>
                  <a:srgbClr val="000000"/>
                </a:solidFill>
                <a:effectLst/>
                <a:latin typeface="Cambria" panose="02040503050406030204" pitchFamily="18" charset="0"/>
              </a:rPr>
              <a:t>teacherName: Mr.Smith</a:t>
            </a:r>
            <a:r>
              <a:rPr lang="fa-IR" b="0" i="0">
                <a:solidFill>
                  <a:srgbClr val="000000"/>
                </a:solidFill>
                <a:effectLst/>
                <a:latin typeface="Cambria" panose="02040503050406030204" pitchFamily="18" charset="0"/>
              </a:rPr>
              <a:t>      </a:t>
            </a:r>
            <a:r>
              <a:rPr lang="en-US" b="0" i="0">
                <a:solidFill>
                  <a:srgbClr val="000000"/>
                </a:solidFill>
                <a:effectLst/>
                <a:latin typeface="Cambria" panose="02040503050406030204" pitchFamily="18" charset="0"/>
              </a:rPr>
              <a:t>dayOfWeek: Monday</a:t>
            </a:r>
            <a:r>
              <a:rPr lang="fa-IR" b="0" i="0">
                <a:solidFill>
                  <a:srgbClr val="000000"/>
                </a:solidFill>
                <a:effectLst/>
                <a:latin typeface="Cambria" panose="02040503050406030204" pitchFamily="18" charset="0"/>
              </a:rPr>
              <a:t>        </a:t>
            </a:r>
            <a:r>
              <a:rPr lang="en-US" b="0" i="0">
                <a:solidFill>
                  <a:srgbClr val="000000"/>
                </a:solidFill>
                <a:effectLst/>
                <a:latin typeface="Cambria" panose="02040503050406030204" pitchFamily="18" charset="0"/>
              </a:rPr>
              <a:t>maxSize: 30</a:t>
            </a:r>
            <a:r>
              <a:rPr lang="en-US"/>
              <a:t> </a:t>
            </a:r>
            <a:br>
              <a:rPr lang="en-US"/>
            </a:br>
            <a:endParaRPr lang="en-GB"/>
          </a:p>
        </p:txBody>
      </p:sp>
    </p:spTree>
    <p:extLst>
      <p:ext uri="{BB962C8B-B14F-4D97-AF65-F5344CB8AC3E}">
        <p14:creationId xmlns:p14="http://schemas.microsoft.com/office/powerpoint/2010/main" val="306687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2506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2800" dirty="0">
                <a:solidFill>
                  <a:srgbClr val="C39113"/>
                </a:solidFill>
                <a:latin typeface="Gill Sans MT" panose="020B0502020104020203" pitchFamily="34" charset="0"/>
                <a:sym typeface="IBM Plex Mono"/>
              </a:rPr>
              <a:t>P</a:t>
            </a:r>
            <a:r>
              <a:rPr lang="en" sz="2800" dirty="0">
                <a:solidFill>
                  <a:srgbClr val="C39113"/>
                </a:solidFill>
                <a:latin typeface="Gill Sans MT" panose="020B0502020104020203" pitchFamily="34" charset="0"/>
                <a:sym typeface="IBM Plex Mono"/>
              </a:rPr>
              <a:t>ull requests</a:t>
            </a:r>
            <a:endParaRPr sz="2800"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07777"/>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p:txBody>
      </p:sp>
      <p:sp>
        <p:nvSpPr>
          <p:cNvPr id="27" name="TextBox 26">
            <a:extLst>
              <a:ext uri="{FF2B5EF4-FFF2-40B4-BE49-F238E27FC236}">
                <a16:creationId xmlns:a16="http://schemas.microsoft.com/office/drawing/2014/main" id="{D80D8ECD-E5C0-C147-A0E5-AE083F223923}"/>
              </a:ext>
            </a:extLst>
          </p:cNvPr>
          <p:cNvSpPr txBox="1"/>
          <p:nvPr/>
        </p:nvSpPr>
        <p:spPr>
          <a:xfrm>
            <a:off x="799200" y="1154182"/>
            <a:ext cx="7624799" cy="1631216"/>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از </a:t>
            </a:r>
            <a:r>
              <a:rPr lang="en-US" sz="2000" dirty="0">
                <a:latin typeface="Gill Sans MT" panose="020B0502020104020203" pitchFamily="34" charset="0"/>
                <a:ea typeface="Cambria" panose="02040503050406030204" pitchFamily="18" charset="0"/>
                <a:cs typeface="B Nazanin" panose="00000400000000000000" pitchFamily="2" charset="-78"/>
              </a:rPr>
              <a:t>pull request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ها برای جلوگیری از بی نظمی </a:t>
            </a:r>
            <a:r>
              <a:rPr lang="fa-IR" sz="2000">
                <a:latin typeface="Cambria" panose="02040503050406030204" pitchFamily="18" charset="0"/>
                <a:ea typeface="Cambria" panose="02040503050406030204" pitchFamily="18" charset="0"/>
                <a:cs typeface="B Nazanin" panose="00000400000000000000" pitchFamily="2" charset="-78"/>
              </a:rPr>
              <a:t>استفاده می‌کنیم</a:t>
            </a:r>
            <a:r>
              <a:rPr lang="fa-IR" sz="2000" dirty="0">
                <a:latin typeface="Cambria" panose="02040503050406030204" pitchFamily="18" charset="0"/>
                <a:ea typeface="Cambria" panose="02040503050406030204" pitchFamily="18" charset="0"/>
                <a:cs typeface="B Nazanin" panose="00000400000000000000" pitchFamily="2" charset="-78"/>
              </a:rPr>
              <a:t>.</a:t>
            </a:r>
            <a:br>
              <a:rPr lang="fa-IR" sz="2000">
                <a:latin typeface="Cambria" panose="02040503050406030204" pitchFamily="18" charset="0"/>
                <a:ea typeface="Cambria" panose="02040503050406030204" pitchFamily="18" charset="0"/>
                <a:cs typeface="B Nazanin" panose="00000400000000000000" pitchFamily="2" charset="-78"/>
              </a:rPr>
            </a:br>
            <a:endParaRPr lang="fa-IR" sz="2000">
              <a:latin typeface="Cambria" panose="02040503050406030204" pitchFamily="18" charset="0"/>
              <a:ea typeface="Cambria" panose="02040503050406030204" pitchFamily="18" charset="0"/>
              <a:cs typeface="B Nazanin" panose="00000400000000000000" pitchFamily="2" charset="-78"/>
            </a:endParaRPr>
          </a:p>
          <a:p>
            <a:pPr algn="r" rtl="1"/>
            <a:r>
              <a:rPr lang="fa-IR" sz="2000">
                <a:latin typeface="Cambria" panose="02040503050406030204" pitchFamily="18" charset="0"/>
                <a:ea typeface="Cambria" panose="02040503050406030204" pitchFamily="18" charset="0"/>
                <a:cs typeface="B Nazanin" panose="00000400000000000000" pitchFamily="2" charset="-78"/>
              </a:rPr>
              <a:t>قبل </a:t>
            </a:r>
            <a:r>
              <a:rPr lang="fa-IR" sz="2000" dirty="0">
                <a:latin typeface="Cambria" panose="02040503050406030204" pitchFamily="18" charset="0"/>
                <a:ea typeface="Cambria" panose="02040503050406030204" pitchFamily="18" charset="0"/>
                <a:cs typeface="B Nazanin" panose="00000400000000000000" pitchFamily="2" charset="-78"/>
              </a:rPr>
              <a:t>از ادغام کردن هر شاخه، میتوان یک </a:t>
            </a:r>
            <a:r>
              <a:rPr lang="en-US" sz="2000" dirty="0">
                <a:latin typeface="Gill Sans MT" panose="020B0502020104020203" pitchFamily="34" charset="0"/>
                <a:ea typeface="Cambria" panose="02040503050406030204" pitchFamily="18" charset="0"/>
                <a:cs typeface="B Nazanin" panose="00000400000000000000" pitchFamily="2" charset="-78"/>
              </a:rPr>
              <a:t>pull request </a:t>
            </a:r>
            <a:r>
              <a:rPr lang="fa-IR" sz="2000" dirty="0">
                <a:latin typeface="Gill Sans MT" panose="020B0502020104020203" pitchFamily="34"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ایجاد کرد</a:t>
            </a:r>
            <a:r>
              <a:rPr lang="fa-IR" sz="2000">
                <a:latin typeface="Cambria" panose="02040503050406030204" pitchFamily="18" charset="0"/>
                <a:ea typeface="Cambria" panose="02040503050406030204" pitchFamily="18" charset="0"/>
                <a:cs typeface="B Nazanin" panose="00000400000000000000" pitchFamily="2" charset="-78"/>
              </a:rPr>
              <a:t>. دیگر </a:t>
            </a:r>
            <a:r>
              <a:rPr lang="fa-IR" sz="2000" dirty="0">
                <a:latin typeface="Cambria" panose="02040503050406030204" pitchFamily="18" charset="0"/>
                <a:ea typeface="Cambria" panose="02040503050406030204" pitchFamily="18" charset="0"/>
                <a:cs typeface="B Nazanin" panose="00000400000000000000" pitchFamily="2" charset="-78"/>
              </a:rPr>
              <a:t>اعضای </a:t>
            </a:r>
            <a:r>
              <a:rPr lang="fa-IR" sz="2000">
                <a:latin typeface="Cambria" panose="02040503050406030204" pitchFamily="18" charset="0"/>
                <a:ea typeface="Cambria" panose="02040503050406030204" pitchFamily="18" charset="0"/>
                <a:cs typeface="B Nazanin" panose="00000400000000000000" pitchFamily="2" charset="-78"/>
              </a:rPr>
              <a:t>تیم می‌توانند </a:t>
            </a:r>
            <a:r>
              <a:rPr lang="fa-IR" sz="2000" dirty="0">
                <a:latin typeface="Cambria" panose="02040503050406030204" pitchFamily="18" charset="0"/>
                <a:ea typeface="Cambria" panose="02040503050406030204" pitchFamily="18" charset="0"/>
                <a:cs typeface="B Nazanin" panose="00000400000000000000" pitchFamily="2" charset="-78"/>
              </a:rPr>
              <a:t>پس از دیدن درخواست، آن را تایید کنند.</a:t>
            </a:r>
            <a:endParaRPr lang="en-US" sz="2000" dirty="0">
              <a:latin typeface="Cambria" panose="02040503050406030204" pitchFamily="18" charset="0"/>
              <a:ea typeface="Cambria" panose="02040503050406030204" pitchFamily="18" charset="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19999" y="237198"/>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Nazanin" panose="00000400000000000000" pitchFamily="2" charset="-78"/>
              </a:rPr>
              <a:t>دستور</a:t>
            </a:r>
            <a:r>
              <a:rPr lang="fa-IR" sz="2000" b="1" dirty="0">
                <a:solidFill>
                  <a:srgbClr val="C39113"/>
                </a:solidFill>
                <a:latin typeface="Cambria" panose="02040503050406030204" pitchFamily="18" charset="0"/>
                <a:ea typeface="Cambria" panose="02040503050406030204" pitchFamily="18" charset="0"/>
              </a:rPr>
              <a:t> </a:t>
            </a:r>
            <a:r>
              <a:rPr lang="en-US" sz="2000" b="1" dirty="0">
                <a:solidFill>
                  <a:srgbClr val="C39113"/>
                </a:solidFill>
                <a:latin typeface="Cambria" panose="02040503050406030204" pitchFamily="18" charset="0"/>
                <a:ea typeface="Cambria" panose="02040503050406030204" pitchFamily="18" charset="0"/>
              </a:rPr>
              <a:t>:</a:t>
            </a:r>
            <a:r>
              <a:rPr lang="en-US" sz="2000" b="1" dirty="0">
                <a:solidFill>
                  <a:srgbClr val="C39113"/>
                </a:solidFill>
                <a:latin typeface="Gill Sans MT" panose="020B0502020104020203" pitchFamily="34" charset="0"/>
                <a:ea typeface="Cambria" panose="02040503050406030204" pitchFamily="18" charset="0"/>
              </a:rPr>
              <a:t>Revert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حذف تغییرات ایجاد شده توسط یک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و ایجاد یک </a:t>
            </a:r>
            <a:r>
              <a:rPr lang="fa-IR" sz="200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جدید.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19999" y="228283"/>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آپشن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Amend</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برای اعمال ویرایش روی آخرین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کامیت</a:t>
            </a:r>
            <a:r>
              <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استفاده می‌گردد:</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207501"/>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دستورات تکمیلی در </a:t>
            </a:r>
            <a:r>
              <a:rPr lang="fa-IR" sz="2800" dirty="0" err="1">
                <a:solidFill>
                  <a:srgbClr val="C39113"/>
                </a:solidFill>
                <a:cs typeface="B Roya" panose="00000400000000000000" pitchFamily="2" charset="-78"/>
              </a:rPr>
              <a:t>گیت</a:t>
            </a:r>
            <a:endParaRPr sz="2800"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82837" y="995311"/>
            <a:ext cx="7849842" cy="707886"/>
          </a:xfrm>
          <a:prstGeom prst="rect">
            <a:avLst/>
          </a:prstGeom>
          <a:noFill/>
        </p:spPr>
        <p:txBody>
          <a:bodyPr wrap="square" rtlCol="0">
            <a:spAutoFit/>
          </a:bodyPr>
          <a:lstStyle/>
          <a:p>
            <a:pPr algn="r" rtl="1"/>
            <a:r>
              <a:rPr lang="fa-IR" sz="2000" b="1" dirty="0">
                <a:solidFill>
                  <a:srgbClr val="C39113"/>
                </a:solidFill>
                <a:latin typeface="Cambria" panose="02040503050406030204" pitchFamily="18" charset="0"/>
                <a:ea typeface="Cambria" panose="02040503050406030204" pitchFamily="18" charset="0"/>
                <a:cs typeface="B Roya" panose="00000400000000000000" pitchFamily="2" charset="-78"/>
              </a:rPr>
              <a:t>دستور </a:t>
            </a:r>
            <a:r>
              <a:rPr lang="en-US" sz="2000" b="1" dirty="0">
                <a:solidFill>
                  <a:srgbClr val="C39113"/>
                </a:solidFill>
                <a:latin typeface="Cambria" panose="02040503050406030204" pitchFamily="18" charset="0"/>
                <a:ea typeface="Cambria" panose="02040503050406030204" pitchFamily="18" charset="0"/>
                <a:cs typeface="B Roya" panose="00000400000000000000" pitchFamily="2" charset="-78"/>
              </a:rPr>
              <a:t>:</a:t>
            </a:r>
            <a:r>
              <a:rPr lang="en-US" sz="2000" b="1" dirty="0">
                <a:solidFill>
                  <a:srgbClr val="C39113"/>
                </a:solidFill>
                <a:latin typeface="Gill Sans MT" panose="020B0502020104020203" pitchFamily="34" charset="0"/>
                <a:ea typeface="Cambria" panose="02040503050406030204" pitchFamily="18" charset="0"/>
                <a:cs typeface="B Roya" panose="00000400000000000000" pitchFamily="2" charset="-78"/>
              </a:rPr>
              <a:t>reset</a:t>
            </a:r>
          </a:p>
          <a:p>
            <a:pPr algn="r" rtl="1"/>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دستوری با هدف مشابه با </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207271"/>
            <a:ext cx="7704000" cy="572700"/>
          </a:xfrm>
          <a:prstGeom prst="rect">
            <a:avLst/>
          </a:prstGeom>
        </p:spPr>
        <p:txBody>
          <a:bodyPr spcFirstLastPara="1" wrap="square" lIns="91425" tIns="91425" rIns="91425" bIns="91425" anchor="t" anchorCtr="0">
            <a:noAutofit/>
          </a:bodyPr>
          <a:lstStyle/>
          <a:p>
            <a:pPr algn="r" rtl="1"/>
            <a:r>
              <a:rPr lang="fa-IR" sz="2800" b="1">
                <a:solidFill>
                  <a:srgbClr val="C39113"/>
                </a:solidFill>
                <a:latin typeface="Cambria" panose="02040503050406030204" pitchFamily="18" charset="0"/>
                <a:ea typeface="Cambria" panose="02040503050406030204" pitchFamily="18" charset="0"/>
                <a:cs typeface="B Nazanin" panose="00000400000000000000" pitchFamily="2" charset="-78"/>
              </a:rPr>
              <a:t>تفاوت‌های </a:t>
            </a:r>
            <a:r>
              <a:rPr lang="en-US" sz="2800" b="1">
                <a:solidFill>
                  <a:srgbClr val="C39113"/>
                </a:solidFill>
                <a:latin typeface="Gill Sans MT" panose="020B0502020104020203" pitchFamily="34" charset="0"/>
                <a:ea typeface="Cambria" panose="02040503050406030204" pitchFamily="18" charset="0"/>
                <a:cs typeface="B Nazanin" panose="00000400000000000000" pitchFamily="2" charset="-78"/>
              </a:rPr>
              <a:t>revert</a:t>
            </a:r>
            <a:r>
              <a:rPr lang="en-US" sz="2800" b="1">
                <a:solidFill>
                  <a:srgbClr val="C39113"/>
                </a:solidFill>
                <a:latin typeface="Cambria" panose="02040503050406030204" pitchFamily="18" charset="0"/>
                <a:ea typeface="Cambria" panose="02040503050406030204" pitchFamily="18" charset="0"/>
                <a:cs typeface="B Nazanin" panose="00000400000000000000" pitchFamily="2" charset="-78"/>
              </a:rPr>
              <a:t> </a:t>
            </a:r>
            <a:r>
              <a:rPr lang="fa-IR" sz="2800" b="1">
                <a:solidFill>
                  <a:srgbClr val="C39113"/>
                </a:solidFill>
                <a:latin typeface="Cambria" panose="02040503050406030204" pitchFamily="18" charset="0"/>
                <a:ea typeface="Cambria" panose="02040503050406030204" pitchFamily="18" charset="0"/>
                <a:cs typeface="B Nazanin" panose="00000400000000000000" pitchFamily="2" charset="-78"/>
              </a:rPr>
              <a:t> و </a:t>
            </a:r>
            <a:r>
              <a:rPr lang="en-US" sz="2800" b="1">
                <a:solidFill>
                  <a:srgbClr val="C39113"/>
                </a:solidFill>
                <a:latin typeface="Gill Sans MT" panose="020B0502020104020203" pitchFamily="34" charset="0"/>
                <a:ea typeface="Cambria" panose="02040503050406030204" pitchFamily="18" charset="0"/>
                <a:cs typeface="B Nazanin" panose="00000400000000000000" pitchFamily="2" charset="-78"/>
              </a:rPr>
              <a:t>reset</a:t>
            </a:r>
            <a:endParaRPr lang="fa-IR" sz="2800" b="1">
              <a:solidFill>
                <a:srgbClr val="C39113"/>
              </a:solidFill>
              <a:latin typeface="Gill Sans MT" panose="020B0502020104020203" pitchFamily="34" charset="0"/>
              <a:ea typeface="Cambria" panose="02040503050406030204" pitchFamily="18" charset="0"/>
              <a:cs typeface="B Nazanin"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2154436"/>
          </a:xfrm>
          <a:prstGeom prst="rect">
            <a:avLst/>
          </a:prstGeom>
          <a:noFill/>
        </p:spPr>
        <p:txBody>
          <a:bodyPr wrap="square" rtlCol="0">
            <a:spAutoFit/>
          </a:bodyPr>
          <a:lstStyle/>
          <a:p>
            <a:pPr algn="r" rtl="1"/>
            <a:endParaRPr lang="en-US" sz="2000" b="1" dirty="0">
              <a:solidFill>
                <a:srgbClr val="C39113"/>
              </a:solidFill>
              <a:latin typeface="Gill Sans MT" panose="020B0502020104020203" pitchFamily="34"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دستور</a:t>
            </a:r>
            <a:r>
              <a:rPr lang="en-US" sz="2000" dirty="0">
                <a:solidFill>
                  <a:schemeClr val="tx1"/>
                </a:solidFill>
                <a:latin typeface="Gill Sans MT" panose="020B0502020104020203" pitchFamily="34" charset="0"/>
                <a:ea typeface="Cambria" panose="02040503050406030204" pitchFamily="18" charset="0"/>
                <a:cs typeface="B Nazanin" panose="00000400000000000000" pitchFamily="2" charset="-78"/>
              </a:rPr>
              <a:t> revert</a:t>
            </a:r>
            <a:r>
              <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روش کم </a:t>
            </a:r>
            <a:r>
              <a:rPr lang="fa-IR" sz="2000" dirty="0" err="1">
                <a:solidFill>
                  <a:schemeClr val="tx1"/>
                </a:solidFill>
                <a:latin typeface="Cambria" panose="02040503050406030204" pitchFamily="18" charset="0"/>
                <a:ea typeface="Cambria" panose="02040503050406030204" pitchFamily="18" charset="0"/>
                <a:cs typeface="B Nazanin" panose="00000400000000000000" pitchFamily="2" charset="-78"/>
              </a:rPr>
              <a:t>خطرتری</a:t>
            </a:r>
            <a:r>
              <a:rPr lang="fa-IR" sz="2000" dirty="0">
                <a:solidFill>
                  <a:schemeClr val="tx1"/>
                </a:solidFill>
                <a:latin typeface="Cambria" panose="02040503050406030204" pitchFamily="18" charset="0"/>
                <a:ea typeface="Cambria" panose="02040503050406030204" pitchFamily="18" charset="0"/>
                <a:cs typeface="B Nazanin" panose="00000400000000000000" pitchFamily="2" charset="-78"/>
              </a:rPr>
              <a:t> می باشد و احتمال از بین رفتن دائمی تغییرات در دستور </a:t>
            </a:r>
            <a:r>
              <a:rPr lang="en-US" sz="2000">
                <a:solidFill>
                  <a:schemeClr val="tx1"/>
                </a:solidFill>
                <a:latin typeface="Gill Sans MT" panose="020B0502020104020203" pitchFamily="34" charset="0"/>
                <a:ea typeface="Cambria" panose="02040503050406030204" pitchFamily="18" charset="0"/>
                <a:cs typeface="B Nazanin" panose="00000400000000000000" pitchFamily="2" charset="-78"/>
              </a:rPr>
              <a:t>reset</a:t>
            </a:r>
            <a:r>
              <a:rPr lang="en-US" sz="2000">
                <a:solidFill>
                  <a:schemeClr val="tx1"/>
                </a:solidFill>
                <a:latin typeface="Cambria" panose="02040503050406030204" pitchFamily="18" charset="0"/>
                <a:ea typeface="Cambria" panose="02040503050406030204" pitchFamily="18" charset="0"/>
                <a:cs typeface="B Nazanin" panose="00000400000000000000" pitchFamily="2" charset="-78"/>
              </a:rPr>
              <a:t> </a:t>
            </a:r>
            <a:r>
              <a:rPr lang="fa-IR" sz="2000">
                <a:solidFill>
                  <a:schemeClr val="tx1"/>
                </a:solidFill>
                <a:latin typeface="Cambria" panose="02040503050406030204" pitchFamily="18" charset="0"/>
                <a:ea typeface="Cambria" panose="02040503050406030204" pitchFamily="18" charset="0"/>
                <a:cs typeface="B Nazanin" panose="00000400000000000000" pitchFamily="2" charset="-78"/>
              </a:rPr>
              <a:t> وجود دارد.</a:t>
            </a:r>
          </a:p>
          <a:p>
            <a:pPr algn="r" rtl="1"/>
            <a:r>
              <a:rPr lang="en-US" sz="2000">
                <a:solidFill>
                  <a:schemeClr val="tx1"/>
                </a:solidFill>
                <a:latin typeface="Cambria" panose="02040503050406030204" pitchFamily="18" charset="0"/>
                <a:ea typeface="Cambria" panose="02040503050406030204" pitchFamily="18" charset="0"/>
                <a:cs typeface="B Nazanin" panose="00000400000000000000" pitchFamily="2" charset="-78"/>
              </a:rPr>
              <a:t> </a:t>
            </a:r>
            <a:endParaRPr lang="en-US" sz="2000" dirty="0">
              <a:solidFill>
                <a:schemeClr val="tx1"/>
              </a:solidFill>
              <a:latin typeface="Cambria" panose="02040503050406030204" pitchFamily="18" charset="0"/>
              <a:ea typeface="Cambria" panose="02040503050406030204" pitchFamily="18" charset="0"/>
              <a:cs typeface="B Nazanin" panose="00000400000000000000" pitchFamily="2" charset="-78"/>
            </a:endParaRPr>
          </a:p>
          <a:p>
            <a:pPr marL="285750" indent="-285750" algn="r" rtl="1">
              <a:buFont typeface="Arial" panose="020B0604020202020204" pitchFamily="34" charset="0"/>
              <a:buChar char="•"/>
            </a:pPr>
            <a:r>
              <a:rPr lang="fa-IR" sz="2000" dirty="0">
                <a:latin typeface="Cambria" panose="02040503050406030204" pitchFamily="18" charset="0"/>
                <a:ea typeface="Cambria" panose="02040503050406030204" pitchFamily="18" charset="0"/>
                <a:cs typeface="B Nazanin" panose="00000400000000000000" pitchFamily="2" charset="-78"/>
              </a:rPr>
              <a:t>دستور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reset</a:t>
            </a:r>
            <a:r>
              <a:rPr lang="fa-IR" sz="2000" dirty="0">
                <a:latin typeface="Cambria" panose="02040503050406030204" pitchFamily="18" charset="0"/>
                <a:ea typeface="Cambria" panose="02040503050406030204" pitchFamily="18" charset="0"/>
                <a:cs typeface="B Nazanin" panose="00000400000000000000" pitchFamily="2" charset="-78"/>
              </a:rPr>
              <a:t>سه آپشن مهم دارد </a:t>
            </a:r>
            <a:r>
              <a:rPr lang="en-US" sz="2000" dirty="0">
                <a:latin typeface="Gill Sans MT" panose="020B0502020104020203" pitchFamily="34" charset="0"/>
                <a:ea typeface="Cambria" panose="02040503050406030204" pitchFamily="18" charset="0"/>
                <a:cs typeface="B Nazanin" panose="00000400000000000000" pitchFamily="2" charset="-78"/>
              </a:rPr>
              <a:t> mixed/hard/soft--</a:t>
            </a:r>
            <a:r>
              <a:rPr lang="en-US" sz="2000" dirty="0">
                <a:latin typeface="Cambria" panose="02040503050406030204" pitchFamily="18" charset="0"/>
                <a:ea typeface="Cambria" panose="02040503050406030204" pitchFamily="18" charset="0"/>
                <a:cs typeface="B Nazanin" panose="00000400000000000000" pitchFamily="2" charset="-78"/>
              </a:rPr>
              <a:t> </a:t>
            </a:r>
            <a:r>
              <a:rPr lang="fa-IR" sz="2000" dirty="0">
                <a:latin typeface="Cambria" panose="02040503050406030204" pitchFamily="18" charset="0"/>
                <a:ea typeface="Cambria" panose="02040503050406030204" pitchFamily="18" charset="0"/>
                <a:cs typeface="B Nazanin" panose="00000400000000000000" pitchFamily="2" charset="-78"/>
              </a:rPr>
              <a:t>و مانند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a:latin typeface="Gill Sans MT" panose="020B0502020104020203" pitchFamily="34" charset="0"/>
                <a:ea typeface="Cambria" panose="02040503050406030204" pitchFamily="18" charset="0"/>
                <a:cs typeface="B Nazanin" panose="00000400000000000000" pitchFamily="2" charset="-78"/>
              </a:rPr>
              <a:t>revert</a:t>
            </a:r>
            <a:r>
              <a:rPr lang="fa-IR" sz="2000" dirty="0">
                <a:latin typeface="Cambria" panose="02040503050406030204" pitchFamily="18" charset="0"/>
                <a:ea typeface="Cambria" panose="02040503050406030204" pitchFamily="18" charset="0"/>
                <a:cs typeface="B Nazanin" panose="00000400000000000000" pitchFamily="2" charset="-78"/>
              </a:rPr>
              <a:t>می توان از </a:t>
            </a:r>
            <a:r>
              <a:rPr lang="en-US" sz="2000" dirty="0">
                <a:latin typeface="Cambria" panose="02040503050406030204" pitchFamily="18" charset="0"/>
                <a:ea typeface="Cambria" panose="02040503050406030204" pitchFamily="18" charset="0"/>
                <a:cs typeface="B Nazanin" panose="00000400000000000000" pitchFamily="2" charset="-78"/>
              </a:rPr>
              <a:t> </a:t>
            </a:r>
            <a:r>
              <a:rPr lang="en-US" sz="2000" dirty="0" err="1">
                <a:latin typeface="Gill Sans MT" panose="020B0502020104020203" pitchFamily="34" charset="0"/>
                <a:ea typeface="Cambria" panose="02040503050406030204" pitchFamily="18" charset="0"/>
                <a:cs typeface="B Nazanin" panose="00000400000000000000" pitchFamily="2" charset="-78"/>
              </a:rPr>
              <a:t>x~HEAD</a:t>
            </a:r>
            <a:r>
              <a:rPr lang="fa-IR" sz="2000" dirty="0">
                <a:latin typeface="Cambria" panose="02040503050406030204" pitchFamily="18" charset="0"/>
                <a:ea typeface="Cambria" panose="02040503050406030204" pitchFamily="18" charset="0"/>
                <a:cs typeface="B Nazanin" panose="00000400000000000000" pitchFamily="2" charset="-78"/>
              </a:rPr>
              <a:t> یا از همان </a:t>
            </a:r>
            <a:r>
              <a:rPr lang="fa-IR" sz="2000" dirty="0" err="1">
                <a:latin typeface="Cambria" panose="02040503050406030204" pitchFamily="18" charset="0"/>
                <a:ea typeface="Cambria" panose="02040503050406030204" pitchFamily="18" charset="0"/>
                <a:cs typeface="B Nazanin" panose="00000400000000000000" pitchFamily="2" charset="-78"/>
              </a:rPr>
              <a:t>هش</a:t>
            </a:r>
            <a:r>
              <a:rPr lang="fa-IR" sz="2000" dirty="0">
                <a:latin typeface="Cambria" panose="02040503050406030204" pitchFamily="18" charset="0"/>
                <a:ea typeface="Cambria" panose="02040503050406030204" pitchFamily="18" charset="0"/>
                <a:cs typeface="B Nazanin" panose="00000400000000000000" pitchFamily="2" charset="-78"/>
              </a:rPr>
              <a:t>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fa-IR" sz="2000" dirty="0">
                <a:latin typeface="Cambria" panose="02040503050406030204" pitchFamily="18" charset="0"/>
                <a:ea typeface="Cambria" panose="02040503050406030204" pitchFamily="18" charset="0"/>
                <a:cs typeface="B Nazanin" panose="00000400000000000000" pitchFamily="2" charset="-78"/>
              </a:rPr>
              <a:t> استفاده کرد و به </a:t>
            </a:r>
            <a:r>
              <a:rPr lang="fa-IR" sz="2000" dirty="0" err="1">
                <a:latin typeface="Cambria" panose="02040503050406030204" pitchFamily="18" charset="0"/>
                <a:ea typeface="Cambria" panose="02040503050406030204" pitchFamily="18" charset="0"/>
                <a:cs typeface="B Nazanin" panose="00000400000000000000" pitchFamily="2" charset="-78"/>
              </a:rPr>
              <a:t>کامیت</a:t>
            </a:r>
            <a:r>
              <a:rPr lang="fa-IR" sz="2000" dirty="0">
                <a:latin typeface="Cambria" panose="02040503050406030204" pitchFamily="18" charset="0"/>
                <a:ea typeface="Cambria" panose="02040503050406030204" pitchFamily="18" charset="0"/>
                <a:cs typeface="B Nazanin" panose="00000400000000000000" pitchFamily="2" charset="-78"/>
              </a:rPr>
              <a:t> های قبلی بازگشت.</a:t>
            </a:r>
            <a:endParaRPr lang="en-US" sz="2000" dirty="0">
              <a:latin typeface="Cambria" panose="02040503050406030204" pitchFamily="18" charset="0"/>
              <a:ea typeface="Cambria" panose="02040503050406030204" pitchFamily="18" charset="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latin typeface="Cambria" panose="02040503050406030204" pitchFamily="18" charset="0"/>
              <a:ea typeface="Cambria" panose="02040503050406030204" pitchFamily="18" charset="0"/>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3570</Words>
  <Application>Microsoft Office PowerPoint</Application>
  <PresentationFormat>On-screen Show (16:9)</PresentationFormat>
  <Paragraphs>199</Paragraphs>
  <Slides>45</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IBM Plex Mono</vt:lpstr>
      <vt:lpstr>Roboto Condensed Light</vt:lpstr>
      <vt:lpstr>Arial</vt:lpstr>
      <vt:lpstr>Poppins</vt:lpstr>
      <vt:lpstr>Source Code Pro</vt:lpstr>
      <vt:lpstr>JetBrains Mono</vt:lpstr>
      <vt:lpstr>Cambria</vt:lpstr>
      <vt:lpstr>Gill Sans MT</vt:lpstr>
      <vt:lpstr>B Roya</vt:lpstr>
      <vt:lpstr>Wingdings</vt:lpstr>
      <vt:lpstr>A Iranian Sans</vt:lpstr>
      <vt:lpstr>Introduction to Coding Workshop by Slidesgo</vt:lpstr>
      <vt:lpstr>کارگاه برنامه نویسی پیشرفته دستورکار 2</vt:lpstr>
      <vt:lpstr>مقدمه</vt:lpstr>
      <vt:lpstr>مقدمه</vt:lpstr>
      <vt:lpstr>Git (Cont.)</vt:lpstr>
      <vt:lpstr>Pull requests</vt:lpstr>
      <vt:lpstr>دستورات تکمیلی در گیت</vt:lpstr>
      <vt:lpstr>دستورات تکمیلی در گیت</vt:lpstr>
      <vt:lpstr>دستورات تکمیلی در گیت</vt:lpstr>
      <vt:lpstr>تفاوت‌های revert  و reset</vt:lpstr>
      <vt:lpstr>دستورات تکمیلی در گیت</vt:lpstr>
      <vt:lpstr>دستورات تکمیلی در گیت</vt:lpstr>
      <vt:lpstr>دستورات تکمیلی در گیت</vt:lpstr>
      <vt:lpstr>Collaboration</vt:lpstr>
      <vt:lpstr>Collaboration</vt:lpstr>
      <vt:lpstr>OOP Basics</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نحوه‌ی ایجاد شئ</vt:lpstr>
      <vt:lpstr>نحوه‌ی ایجاد شئ</vt:lpstr>
      <vt:lpstr>نحوه‌ی ایجاد شئ</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تمرین</vt:lpstr>
      <vt:lpstr>تمرین</vt:lpstr>
      <vt:lpstr>انجام دهید   </vt:lpstr>
      <vt:lpstr>انجام دهید   </vt:lpstr>
      <vt:lpstr>انجام دهید   </vt:lpstr>
      <vt:lpstr>تمرین</vt:lpstr>
      <vt:lpstr>انجام دهید   </vt:lpstr>
      <vt:lpstr>انجام دهید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Alireza Atharifard</cp:lastModifiedBy>
  <cp:revision>37</cp:revision>
  <dcterms:modified xsi:type="dcterms:W3CDTF">2025-03-18T20:29:01Z</dcterms:modified>
</cp:coreProperties>
</file>