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omments/comment1.xml" ContentType="application/vnd.openxmlformats-officedocument.presentationml.comment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42"/>
  </p:notesMasterIdLst>
  <p:sldIdLst>
    <p:sldId id="256" r:id="rId2"/>
    <p:sldId id="257" r:id="rId3"/>
    <p:sldId id="258" r:id="rId4"/>
    <p:sldId id="260" r:id="rId5"/>
    <p:sldId id="307" r:id="rId6"/>
    <p:sldId id="308" r:id="rId7"/>
    <p:sldId id="309" r:id="rId8"/>
    <p:sldId id="310" r:id="rId9"/>
    <p:sldId id="322" r:id="rId10"/>
    <p:sldId id="311" r:id="rId11"/>
    <p:sldId id="312" r:id="rId12"/>
    <p:sldId id="323" r:id="rId13"/>
    <p:sldId id="317" r:id="rId14"/>
    <p:sldId id="324" r:id="rId15"/>
    <p:sldId id="325" r:id="rId16"/>
    <p:sldId id="327" r:id="rId17"/>
    <p:sldId id="334" r:id="rId18"/>
    <p:sldId id="326" r:id="rId19"/>
    <p:sldId id="336" r:id="rId20"/>
    <p:sldId id="328" r:id="rId21"/>
    <p:sldId id="335" r:id="rId22"/>
    <p:sldId id="337" r:id="rId23"/>
    <p:sldId id="313" r:id="rId24"/>
    <p:sldId id="338" r:id="rId25"/>
    <p:sldId id="339" r:id="rId26"/>
    <p:sldId id="340" r:id="rId27"/>
    <p:sldId id="318" r:id="rId28"/>
    <p:sldId id="341" r:id="rId29"/>
    <p:sldId id="342" r:id="rId30"/>
    <p:sldId id="343" r:id="rId31"/>
    <p:sldId id="344" r:id="rId32"/>
    <p:sldId id="345" r:id="rId33"/>
    <p:sldId id="346" r:id="rId34"/>
    <p:sldId id="320" r:id="rId35"/>
    <p:sldId id="347" r:id="rId36"/>
    <p:sldId id="348" r:id="rId37"/>
    <p:sldId id="349" r:id="rId38"/>
    <p:sldId id="350" r:id="rId39"/>
    <p:sldId id="351" r:id="rId40"/>
    <p:sldId id="352" r:id="rId41"/>
  </p:sldIdLst>
  <p:sldSz cx="9144000" cy="5143500" type="screen16x9"/>
  <p:notesSz cx="6858000" cy="9144000"/>
  <p:embeddedFontLst>
    <p:embeddedFont>
      <p:font typeface="A Iranian Sans" panose="01000500000000020002" pitchFamily="2" charset="-78"/>
      <p:regular r:id="rId43"/>
    </p:embeddedFont>
    <p:embeddedFont>
      <p:font typeface="B Roya" panose="00000400000000000000" pitchFamily="2" charset="-78"/>
      <p:regular r:id="rId44"/>
      <p:bold r:id="rId45"/>
    </p:embeddedFont>
    <p:embeddedFont>
      <p:font typeface="Cambria" panose="02040503050406030204" pitchFamily="18" charset="0"/>
      <p:regular r:id="rId46"/>
      <p:bold r:id="rId47"/>
      <p:italic r:id="rId48"/>
      <p:boldItalic r:id="rId49"/>
    </p:embeddedFont>
    <p:embeddedFont>
      <p:font typeface="Gill Sans MT" panose="020B0502020104020203" pitchFamily="34" charset="0"/>
      <p:regular r:id="rId50"/>
      <p:bold r:id="rId51"/>
      <p:italic r:id="rId52"/>
      <p:boldItalic r:id="rId53"/>
    </p:embeddedFont>
    <p:embeddedFont>
      <p:font typeface="IBM Plex Mono" panose="020B0509050203000203" pitchFamily="49" charset="0"/>
      <p:regular r:id="rId54"/>
      <p:bold r:id="rId55"/>
      <p:italic r:id="rId56"/>
      <p:boldItalic r:id="rId57"/>
    </p:embeddedFont>
    <p:embeddedFont>
      <p:font typeface="JetBrains Mono" panose="020B0509020102050004" pitchFamily="49" charset="0"/>
      <p:regular r:id="rId58"/>
      <p:bold r:id="rId59"/>
      <p:italic r:id="rId60"/>
      <p:boldItalic r:id="rId61"/>
    </p:embeddedFont>
    <p:embeddedFont>
      <p:font typeface="Poppins" panose="00000500000000000000" pitchFamily="2" charset="0"/>
      <p:regular r:id="rId62"/>
      <p:bold r:id="rId63"/>
      <p:italic r:id="rId64"/>
      <p:boldItalic r:id="rId65"/>
    </p:embeddedFont>
    <p:embeddedFont>
      <p:font typeface="Roboto Condensed Light" panose="02000000000000000000" pitchFamily="2" charset="0"/>
      <p:regular r:id="rId66"/>
      <p:italic r:id="rId67"/>
    </p:embeddedFont>
    <p:embeddedFont>
      <p:font typeface="Source Code Pro" panose="020B0509030403020204" pitchFamily="49"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an Kheirandish" initials="AK" lastIdx="3" clrIdx="0">
    <p:extLst>
      <p:ext uri="{19B8F6BF-5375-455C-9EA6-DF929625EA0E}">
        <p15:presenceInfo xmlns:p15="http://schemas.microsoft.com/office/powerpoint/2012/main" userId="007983d598618d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39113"/>
    <a:srgbClr val="966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87DF95-72C4-4479-A1F8-2CCB52859A7A}">
  <a:tblStyle styleId="{D087DF95-72C4-4479-A1F8-2CCB52859A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39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notesMaster" Target="notesMasters/notesMaster1.xml"/><Relationship Id="rId47" Type="http://schemas.openxmlformats.org/officeDocument/2006/relationships/font" Target="fonts/font5.fntdata"/><Relationship Id="rId63" Type="http://schemas.openxmlformats.org/officeDocument/2006/relationships/font" Target="fonts/font21.fntdata"/><Relationship Id="rId68" Type="http://schemas.openxmlformats.org/officeDocument/2006/relationships/font" Target="fonts/font2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66" Type="http://schemas.openxmlformats.org/officeDocument/2006/relationships/font" Target="fonts/font24.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openxmlformats.org/officeDocument/2006/relationships/font" Target="fonts/font22.fntdata"/><Relationship Id="rId69" Type="http://schemas.openxmlformats.org/officeDocument/2006/relationships/font" Target="fonts/font27.fntdata"/><Relationship Id="rId8" Type="http://schemas.openxmlformats.org/officeDocument/2006/relationships/slide" Target="slides/slide7.xml"/><Relationship Id="rId51" Type="http://schemas.openxmlformats.org/officeDocument/2006/relationships/font" Target="fonts/font9.fntdata"/><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font" Target="fonts/font17.fntdata"/><Relationship Id="rId67" Type="http://schemas.openxmlformats.org/officeDocument/2006/relationships/font" Target="fonts/font2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font" Target="fonts/font20.fntdata"/><Relationship Id="rId70" Type="http://schemas.openxmlformats.org/officeDocument/2006/relationships/font" Target="fonts/font28.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65" Type="http://schemas.openxmlformats.org/officeDocument/2006/relationships/font" Target="fonts/font23.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8.fntdata"/><Relationship Id="rId55" Type="http://schemas.openxmlformats.org/officeDocument/2006/relationships/font" Target="fonts/font13.fntdata"/><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29.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3-13T21:06:01.615" idx="1">
    <p:pos x="10" y="10"/>
    <p:text/>
    <p:extLst>
      <p:ext uri="{C676402C-5697-4E1C-873F-D02D1690AC5C}">
        <p15:threadingInfo xmlns:p15="http://schemas.microsoft.com/office/powerpoint/2012/main" timeZoneBias="-21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95D4DB43-52F2-83A9-35B9-B0426F44FB2B}"/>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9F285297-3851-9879-9E53-FBA847DFDE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F99C601-3574-DC97-011C-AEE2DA9F79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517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60C0DE4-E7AA-CFC9-919B-5E08159B2A84}"/>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3BD44C4-55CF-878E-74A5-285C3046DF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675B4C3-E6A3-51A1-3532-C8BAFA5D61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234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E0C2A645-346D-2811-56CB-F16C5CBC3B33}"/>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5B5DADDC-53D2-73E2-A2C8-96D011E7DC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A2D9DF6-5B39-58E9-3779-82B34A70FA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034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73F39B23-7132-43AA-8873-C13A866EF1C7}"/>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1E116406-AE45-DDC5-D2ED-28A46170E6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FA48D89-4D83-4EC5-5893-F46023B79C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5379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299EC70-4B1E-3531-4AF3-D7B25F961FEF}"/>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983A6C83-DD38-CB70-0614-3588F9266B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B6148CF-1CA1-345F-3F5E-7484CBBCC3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7708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9F3A9470-19A4-DEEF-717A-019B9D8AE5FF}"/>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4474A659-2751-F1E9-182A-B1A57B5602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E1E5B32-356D-2DFF-9E81-1CB08D449C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956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34B7EE55-AAB3-B3A8-CAFD-CEFD9999F866}"/>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FABBCDA-4127-B003-3976-C16D25CDC4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43DDC5C-745C-6BC3-119F-EDE535DC30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842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21810B6-CE92-1A48-FBBA-85F168EFC12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F5871307-6FF6-BBD1-1A28-7463B7B18F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67EE4AD-DEB8-0B44-FC1D-29776F3794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5422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7E2BE046-50F2-2EB3-1C58-CE1FCF128A6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6062B231-60FC-CAD7-D20D-83576975B0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D5B7A18-CAE9-077A-55AC-DCA5370271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610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57436A25-F028-1292-F32E-69B6300CC3A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75C62704-7EF9-8987-7BF2-ED4D178E2C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09B1E30B-B78A-2914-5F18-80275E5E9A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036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536FE597-50FC-16B1-4A4D-CF6CD9175C78}"/>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14579367-64E0-4961-03A3-80E9428E31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20D4B6F5-57BA-CDE6-C0AA-C7B4026A42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377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DE1073FE-5BFF-8FA6-A9A5-949AD8305246}"/>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9EBEA9E4-24EF-AA5C-8B57-E925B495AC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53289546-CF5D-9059-27BA-BE6EC1A81C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913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ED92CA1D-4EEC-E55B-43D0-830EDC4DE1DF}"/>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7B493C7D-1727-BD04-4DCD-0C99A1953F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32862734-FEBD-F3B0-0366-7469BE5235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1829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D3CF908C-151C-F11C-2883-2CF9F9A07D5F}"/>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1E420692-3F0E-B7AC-F5A3-6BEEC835AF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B388798-768F-1579-1C51-527B36ACAF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1951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F36E478B-B364-9AF3-AA66-F7D906F3D882}"/>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740BD435-FF59-1EB2-13E7-17934584A0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1EE423F8-A6A4-6681-0AB1-C9000DECAB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405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BC9BBA2D-D05E-C9DD-3B0D-919CA9CCD9E6}"/>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33E8F606-9DB9-190C-AFC3-AEB364F778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F5D78B7E-3B37-9E03-8244-A95CA70FB1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02646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F1CA5AB4-F5F6-FD43-EA99-80F45E24A975}"/>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7A0870CB-D7BF-5A95-6AE5-CB19141DE4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98EDDE1-FC7B-22AB-781F-3FABF1EC0F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4171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D69725C9-1E2C-5A35-BB8A-862970DAC91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611DE7B6-1F87-CD83-1474-3FBD3A1FDA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0CFB43DE-CF9C-B852-9555-A0EAB8C318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4270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BAFCFEEC-49A0-5A92-901E-2E6A0B8B1463}"/>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E8B98A98-B37F-EFDB-677F-70A788AC4A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1C80A747-68A8-F0BB-6C1D-280820B8A6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670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BFBEB41-2983-7564-1F86-6B3C25086235}"/>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4C3D4EF2-1EBF-CD69-53C1-033C55F1C2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0B235259-9C19-62FA-B2A6-2274116232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631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58902823-1F04-A130-0259-50BF82790076}"/>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602A33B0-120D-2465-3472-28639C5944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E0F9E124-1BD9-4BF5-C7A4-1084D23DAB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8232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24BBBC62-EA2E-AE88-0EF7-E17DA0FE194D}"/>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C45E5C13-8D98-429B-130F-3A1F6942C9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C53F7F97-2021-4421-BD51-7E8750FA70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9822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1C289DAD-4D7C-7ABE-A33D-B3FD15DCE1D5}"/>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FE8B3E5E-48FD-2D5F-EC1E-CBEE8A3C9A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90A58E79-3E66-3DED-78CD-ECD75A3D18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86838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A8094D2E-049F-FA5D-9B1D-AD76A2CB6F47}"/>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C5C38B4F-36C5-B032-194A-733180E38C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33B44F22-2D74-715E-B2C5-8D9B926001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94981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DACEB99-9F3B-4504-5011-02F2F718695A}"/>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E3666424-360B-BE0F-0557-D0745CE1B3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E9170B1F-C819-0942-1D7B-6429BB40EC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451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E2CA7525-540D-C8AD-1F4A-CE26A8A69099}"/>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11C4B6DF-B26A-4928-1EBC-299CB1E6AE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EA8F2C0-F5FE-6B67-7155-509B96B34E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5350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53821ADC-DF62-0AC9-5C30-7BF09DE54E5E}"/>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ABD50C2D-6F90-78DE-DB79-876F0B9291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4A0A93F-E39F-6459-AAF7-F89B99BEE7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5101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13C873FC-B01F-A58B-3F58-9A0F5C83BFF6}"/>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81F6CBF-2148-F046-CE1D-EB447A1E97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EE4DA05-C7DD-8841-57D9-6EB97327BB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07580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69D4B430-6866-B9C2-800F-E571788BC6EA}"/>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2BE22E11-E953-3B34-6BF6-805D38D9B4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D2A827E4-3621-DCFB-C700-8B39297F53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7018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7E58B50F-74ED-F8E2-A199-1A3E28BAA20E}"/>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A09E6596-9CC1-6F9F-D89D-9F8D60D128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E5B9EA8-E770-7C88-190E-FC15CADFA7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306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1CA4056D-A940-5B8D-D8BF-9C2EFBFFD2B3}"/>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53DEA349-A983-7E34-721F-F77FD73D6B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AFC575BC-E9E6-B685-2434-37CD7BB484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682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3D5A59F9-F46C-8A70-3B6C-646636ACD7E0}"/>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3E708126-E675-4EF4-0E85-081CA9B8B4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EE66D71-05D3-E121-EDCC-9FE0B477AC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004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E2CB6EBA-733C-9397-EBD6-4DD80AC204A9}"/>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FC7D6FB5-81E2-D654-03DD-08B4694981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96A822FC-E520-72FA-FFD7-CD12B4E3BE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92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A280F942-C380-9BDD-1AAC-BFE93DDF52C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041F2A4-5C36-77A8-D4B8-13CC29A1CA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02B2AF2E-5D6C-A969-94D9-1CAF20F577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506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BC528587-282E-16D7-6EB0-CB26E5515D01}"/>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35C17E58-EC76-1084-D888-1005893D67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329FA7A-CFCD-03F9-F875-089D927B6D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3699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FDE9FDC8-7331-38F6-E9CB-56435D045C64}"/>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7AA2E5FC-33A6-E975-2521-CE59591259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47E4798-30A1-4363-4AB5-10A5DE8E24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4251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4"/>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191919"/>
                </a:solidFill>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7" name="Google Shape;147;p4"/>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sp>
          <p:nvSpPr>
            <p:cNvPr id="148" name="Google Shape;148;p4"/>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62" name="Google Shape;162;p4"/>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66" name="Google Shape;166;p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67" name="Google Shape;167;p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sp>
          <p:nvSpPr>
            <p:cNvPr id="168" name="Google Shape;168;p4"/>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69" name="Google Shape;169;p4"/>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72" name="Google Shape;172;p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73" name="Google Shape;173;p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5" r:id="rId5"/>
    <p:sldLayoutId id="2147483676" r:id="rId6"/>
    <p:sldLayoutId id="214748367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where your presentation begins</a:t>
            </a:r>
            <a:endParaRPr/>
          </a:p>
        </p:txBody>
      </p:sp>
      <p:sp>
        <p:nvSpPr>
          <p:cNvPr id="1432" name="Google Shape;1432;p35"/>
          <p:cNvSpPr txBox="1">
            <a:spLocks noGrp="1"/>
          </p:cNvSpPr>
          <p:nvPr>
            <p:ph type="ctrTitle"/>
          </p:nvPr>
        </p:nvSpPr>
        <p:spPr>
          <a:xfrm>
            <a:off x="820738" y="-205775"/>
            <a:ext cx="6974700" cy="232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a-IR" dirty="0">
                <a:solidFill>
                  <a:srgbClr val="C39113"/>
                </a:solidFill>
                <a:cs typeface="B Roya" panose="00000400000000000000" pitchFamily="2" charset="-78"/>
              </a:rPr>
              <a:t>کارگاه برنامه </a:t>
            </a:r>
            <a:r>
              <a:rPr lang="fa-IR" dirty="0" err="1">
                <a:solidFill>
                  <a:srgbClr val="C39113"/>
                </a:solidFill>
                <a:cs typeface="B Roya" panose="00000400000000000000" pitchFamily="2" charset="-78"/>
              </a:rPr>
              <a:t>نویسی</a:t>
            </a:r>
            <a:r>
              <a:rPr lang="fa-IR" dirty="0">
                <a:solidFill>
                  <a:srgbClr val="C39113"/>
                </a:solidFill>
                <a:cs typeface="B Roya" panose="00000400000000000000" pitchFamily="2" charset="-78"/>
              </a:rPr>
              <a:t> پیشرفته</a:t>
            </a:r>
            <a:br>
              <a:rPr lang="fa-IR" dirty="0">
                <a:solidFill>
                  <a:srgbClr val="C39113"/>
                </a:solidFill>
                <a:cs typeface="B Roya" panose="00000400000000000000" pitchFamily="2" charset="-78"/>
              </a:rPr>
            </a:br>
            <a:r>
              <a:rPr lang="fa-IR" sz="2000" dirty="0" err="1">
                <a:solidFill>
                  <a:srgbClr val="C39113"/>
                </a:solidFill>
                <a:cs typeface="B Roya" panose="00000400000000000000" pitchFamily="2" charset="-78"/>
              </a:rPr>
              <a:t>دستورکار</a:t>
            </a:r>
            <a:r>
              <a:rPr lang="fa-IR" sz="2000" dirty="0">
                <a:solidFill>
                  <a:srgbClr val="C39113"/>
                </a:solidFill>
                <a:cs typeface="B Roya" panose="00000400000000000000" pitchFamily="2" charset="-78"/>
              </a:rPr>
              <a:t> دوم</a:t>
            </a:r>
            <a:endParaRPr sz="2000" dirty="0">
              <a:solidFill>
                <a:srgbClr val="C39113"/>
              </a:solidFill>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sp>
        <p:nvSpPr>
          <p:cNvPr id="2" name="Rectangle 1">
            <a:extLst>
              <a:ext uri="{FF2B5EF4-FFF2-40B4-BE49-F238E27FC236}">
                <a16:creationId xmlns:a16="http://schemas.microsoft.com/office/drawing/2014/main" id="{5CF6FF86-D8E8-C798-F7BA-70B1A795949C}"/>
              </a:ext>
            </a:extLst>
          </p:cNvPr>
          <p:cNvSpPr/>
          <p:nvPr/>
        </p:nvSpPr>
        <p:spPr>
          <a:xfrm>
            <a:off x="0" y="2514869"/>
            <a:ext cx="9151088" cy="2527488"/>
          </a:xfrm>
          <a:prstGeom prst="rect">
            <a:avLst/>
          </a:prstGeom>
          <a:solidFill>
            <a:srgbClr val="966A1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Cambria" panose="02040503050406030204" pitchFamily="18" charset="0"/>
            </a:endParaRPr>
          </a:p>
        </p:txBody>
      </p:sp>
      <p:grpSp>
        <p:nvGrpSpPr>
          <p:cNvPr id="3" name="Group 2">
            <a:extLst>
              <a:ext uri="{FF2B5EF4-FFF2-40B4-BE49-F238E27FC236}">
                <a16:creationId xmlns:a16="http://schemas.microsoft.com/office/drawing/2014/main" id="{CE2478A8-1C41-232A-C1CD-131620E70AC2}"/>
              </a:ext>
            </a:extLst>
          </p:cNvPr>
          <p:cNvGrpSpPr/>
          <p:nvPr/>
        </p:nvGrpSpPr>
        <p:grpSpPr>
          <a:xfrm>
            <a:off x="3701377" y="4326194"/>
            <a:ext cx="1741245" cy="621330"/>
            <a:chOff x="9190651" y="3208961"/>
            <a:chExt cx="2402122" cy="844673"/>
          </a:xfrm>
        </p:grpSpPr>
        <p:pic>
          <p:nvPicPr>
            <p:cNvPr id="4" name="Picture 3" descr="Amirkabir University of Technology - Department of Computer Engineering">
              <a:extLst>
                <a:ext uri="{FF2B5EF4-FFF2-40B4-BE49-F238E27FC236}">
                  <a16:creationId xmlns:a16="http://schemas.microsoft.com/office/drawing/2014/main" id="{BB2EA596-C5BC-5F68-6839-5DF527BA4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5463"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5" name="Picture 6" descr="Amirkabir University of Technology - Vice Chancellor for Academic Affairs">
              <a:extLst>
                <a:ext uri="{FF2B5EF4-FFF2-40B4-BE49-F238E27FC236}">
                  <a16:creationId xmlns:a16="http://schemas.microsoft.com/office/drawing/2014/main" id="{23228651-D828-0D83-9B21-961BDBB42A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8456"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Java (programming language) - Wikipedia">
              <a:extLst>
                <a:ext uri="{FF2B5EF4-FFF2-40B4-BE49-F238E27FC236}">
                  <a16:creationId xmlns:a16="http://schemas.microsoft.com/office/drawing/2014/main" id="{7C2A6E30-B018-5909-F61F-B4D089CF039E}"/>
                </a:ext>
              </a:extLst>
            </p:cNvPr>
            <p:cNvPicPr>
              <a:picLocks noChangeAspect="1" noChangeArrowheads="1"/>
            </p:cNvPicPr>
            <p:nvPr/>
          </p:nvPicPr>
          <p:blipFill rotWithShape="1">
            <a:blip r:embed="rId5">
              <a:biLevel thresh="2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b="29003"/>
            <a:stretch/>
          </p:blipFill>
          <p:spPr bwMode="auto">
            <a:xfrm>
              <a:off x="9190651" y="3208961"/>
              <a:ext cx="648846" cy="844673"/>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BC756E98-695B-3EA1-D5D7-DC236300362E}"/>
              </a:ext>
            </a:extLst>
          </p:cNvPr>
          <p:cNvSpPr txBox="1"/>
          <p:nvPr/>
        </p:nvSpPr>
        <p:spPr>
          <a:xfrm>
            <a:off x="2884628" y="2718588"/>
            <a:ext cx="3153315" cy="1477328"/>
          </a:xfrm>
          <a:prstGeom prst="rect">
            <a:avLst/>
          </a:prstGeom>
          <a:noFill/>
        </p:spPr>
        <p:txBody>
          <a:bodyPr wrap="square" rtlCol="0">
            <a:spAutoFit/>
          </a:bodyPr>
          <a:lstStyle/>
          <a:p>
            <a:pPr algn="ctr" rtl="1"/>
            <a:r>
              <a:rPr lang="fa-IR" sz="1800" dirty="0">
                <a:solidFill>
                  <a:schemeClr val="bg1"/>
                </a:solidFill>
                <a:latin typeface="Cambria" panose="02040503050406030204" pitchFamily="18" charset="0"/>
                <a:ea typeface="Cambria" panose="02040503050406030204" pitchFamily="18" charset="0"/>
                <a:cs typeface="B Zar" panose="00000400000000000000" pitchFamily="2" charset="-78"/>
              </a:rPr>
              <a:t>آشنایی با </a:t>
            </a:r>
            <a:r>
              <a:rPr lang="en-US" sz="1800" dirty="0">
                <a:solidFill>
                  <a:schemeClr val="bg1"/>
                </a:solidFill>
                <a:latin typeface="Cambria" panose="02040503050406030204" pitchFamily="18" charset="0"/>
                <a:ea typeface="Cambria" panose="02040503050406030204" pitchFamily="18" charset="0"/>
                <a:cs typeface="B Zar" panose="00000400000000000000" pitchFamily="2" charset="-78"/>
              </a:rPr>
              <a:t>pull request</a:t>
            </a:r>
            <a:endParaRPr lang="fa-IR" sz="1800" dirty="0">
              <a:solidFill>
                <a:schemeClr val="bg1"/>
              </a:solidFill>
              <a:latin typeface="Cambria" panose="02040503050406030204" pitchFamily="18" charset="0"/>
              <a:ea typeface="Cambria" panose="02040503050406030204" pitchFamily="18" charset="0"/>
              <a:cs typeface="B Zar" panose="00000400000000000000" pitchFamily="2" charset="-78"/>
            </a:endParaRPr>
          </a:p>
          <a:p>
            <a:pPr algn="ctr" rtl="1"/>
            <a:r>
              <a:rPr lang="fa-IR" sz="1800" dirty="0">
                <a:solidFill>
                  <a:schemeClr val="bg1"/>
                </a:solidFill>
                <a:latin typeface="Cambria" panose="02040503050406030204" pitchFamily="18" charset="0"/>
                <a:ea typeface="Cambria" panose="02040503050406030204" pitchFamily="18" charset="0"/>
                <a:cs typeface="B Zar" panose="00000400000000000000" pitchFamily="2" charset="-78"/>
              </a:rPr>
              <a:t>دستورات تکمیلی </a:t>
            </a:r>
            <a:r>
              <a:rPr lang="fa-IR" sz="1800" dirty="0" err="1">
                <a:solidFill>
                  <a:schemeClr val="bg1"/>
                </a:solidFill>
                <a:latin typeface="Cambria" panose="02040503050406030204" pitchFamily="18" charset="0"/>
                <a:ea typeface="Cambria" panose="02040503050406030204" pitchFamily="18" charset="0"/>
                <a:cs typeface="B Zar" panose="00000400000000000000" pitchFamily="2" charset="-78"/>
              </a:rPr>
              <a:t>گیت</a:t>
            </a:r>
            <a:endParaRPr lang="fa-IR" sz="1800" dirty="0">
              <a:solidFill>
                <a:schemeClr val="bg1"/>
              </a:solidFill>
              <a:latin typeface="Cambria" panose="02040503050406030204" pitchFamily="18" charset="0"/>
              <a:ea typeface="Cambria" panose="02040503050406030204" pitchFamily="18" charset="0"/>
              <a:cs typeface="B Zar" panose="00000400000000000000" pitchFamily="2" charset="-78"/>
            </a:endParaRPr>
          </a:p>
          <a:p>
            <a:pPr algn="ctr" rtl="1"/>
            <a:r>
              <a:rPr lang="fa-IR" sz="1800" dirty="0">
                <a:solidFill>
                  <a:schemeClr val="bg1"/>
                </a:solidFill>
                <a:latin typeface="Cambria" panose="02040503050406030204" pitchFamily="18" charset="0"/>
                <a:ea typeface="Cambria" panose="02040503050406030204" pitchFamily="18" charset="0"/>
                <a:cs typeface="B Zar" panose="00000400000000000000" pitchFamily="2" charset="-78"/>
              </a:rPr>
              <a:t>آشنایی با </a:t>
            </a:r>
            <a:r>
              <a:rPr lang="en-US" sz="1800" dirty="0">
                <a:solidFill>
                  <a:schemeClr val="bg1"/>
                </a:solidFill>
                <a:latin typeface="Cambria" panose="02040503050406030204" pitchFamily="18" charset="0"/>
                <a:ea typeface="Cambria" panose="02040503050406030204" pitchFamily="18" charset="0"/>
                <a:cs typeface="B Zar" panose="00000400000000000000" pitchFamily="2" charset="-78"/>
              </a:rPr>
              <a:t>collaboration</a:t>
            </a:r>
          </a:p>
          <a:p>
            <a:pPr algn="ctr" rtl="1"/>
            <a:r>
              <a:rPr lang="fa-IR" sz="1800" dirty="0">
                <a:solidFill>
                  <a:schemeClr val="bg1"/>
                </a:solidFill>
                <a:latin typeface="Cambria" panose="02040503050406030204" pitchFamily="18" charset="0"/>
                <a:ea typeface="Cambria" panose="02040503050406030204" pitchFamily="18" charset="0"/>
                <a:cs typeface="B Zar" panose="00000400000000000000" pitchFamily="2" charset="-78"/>
              </a:rPr>
              <a:t>مفاهیم کلاس و </a:t>
            </a:r>
            <a:r>
              <a:rPr lang="fa-IR" sz="1800" dirty="0" err="1">
                <a:solidFill>
                  <a:schemeClr val="bg1"/>
                </a:solidFill>
                <a:latin typeface="Cambria" panose="02040503050406030204" pitchFamily="18" charset="0"/>
                <a:ea typeface="Cambria" panose="02040503050406030204" pitchFamily="18" charset="0"/>
                <a:cs typeface="B Zar" panose="00000400000000000000" pitchFamily="2" charset="-78"/>
              </a:rPr>
              <a:t>شئ</a:t>
            </a:r>
            <a:endParaRPr lang="fa-IR" sz="1800" dirty="0">
              <a:solidFill>
                <a:schemeClr val="bg1"/>
              </a:solidFill>
              <a:latin typeface="Cambria" panose="02040503050406030204" pitchFamily="18" charset="0"/>
              <a:ea typeface="Cambria" panose="02040503050406030204" pitchFamily="18" charset="0"/>
              <a:cs typeface="B Zar" panose="00000400000000000000" pitchFamily="2" charset="-78"/>
            </a:endParaRPr>
          </a:p>
          <a:p>
            <a:pPr algn="ctr" rtl="1"/>
            <a:r>
              <a:rPr lang="fa-IR" sz="1800" dirty="0">
                <a:solidFill>
                  <a:schemeClr val="bg1"/>
                </a:solidFill>
                <a:latin typeface="Cambria" panose="02040503050406030204" pitchFamily="18" charset="0"/>
                <a:ea typeface="Cambria" panose="02040503050406030204" pitchFamily="18" charset="0"/>
                <a:cs typeface="B Zar" panose="00000400000000000000" pitchFamily="2" charset="-78"/>
              </a:rPr>
              <a:t> </a:t>
            </a:r>
            <a:r>
              <a:rPr lang="fa-IR" sz="1800" dirty="0" err="1">
                <a:solidFill>
                  <a:schemeClr val="bg1"/>
                </a:solidFill>
                <a:latin typeface="Cambria" panose="02040503050406030204" pitchFamily="18" charset="0"/>
                <a:ea typeface="Cambria" panose="02040503050406030204" pitchFamily="18" charset="0"/>
                <a:cs typeface="B Zar" panose="00000400000000000000" pitchFamily="2" charset="-78"/>
              </a:rPr>
              <a:t>میانبرها</a:t>
            </a:r>
            <a:r>
              <a:rPr lang="fa-IR" sz="1800" dirty="0">
                <a:solidFill>
                  <a:schemeClr val="bg1"/>
                </a:solidFill>
                <a:latin typeface="Cambria" panose="02040503050406030204" pitchFamily="18" charset="0"/>
                <a:ea typeface="Cambria" panose="02040503050406030204" pitchFamily="18" charset="0"/>
                <a:cs typeface="B Zar" panose="00000400000000000000" pitchFamily="2" charset="-78"/>
              </a:rPr>
              <a:t> در </a:t>
            </a:r>
            <a:r>
              <a:rPr lang="fa-IR" sz="1800" dirty="0" err="1">
                <a:solidFill>
                  <a:schemeClr val="bg1"/>
                </a:solidFill>
                <a:latin typeface="Cambria" panose="02040503050406030204" pitchFamily="18" charset="0"/>
                <a:ea typeface="Cambria" panose="02040503050406030204" pitchFamily="18" charset="0"/>
                <a:cs typeface="B Zar" panose="00000400000000000000" pitchFamily="2" charset="-78"/>
              </a:rPr>
              <a:t>اینتلیجی</a:t>
            </a:r>
            <a:endParaRPr lang="en-US" sz="1800" dirty="0">
              <a:solidFill>
                <a:schemeClr val="bg1"/>
              </a:solidFill>
              <a:latin typeface="Cambria" panose="02040503050406030204" pitchFamily="18" charset="0"/>
              <a:ea typeface="Cambria" panose="02040503050406030204" pitchFamily="18" charset="0"/>
              <a:cs typeface="B Zar" panose="00000400000000000000" pitchFamily="2"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908A2618-072B-F98A-EE6E-BC533E54022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10DD7217-37DF-94FD-A22A-018B05B993B3}"/>
              </a:ext>
            </a:extLst>
          </p:cNvPr>
          <p:cNvSpPr txBox="1">
            <a:spLocks noGrp="1"/>
          </p:cNvSpPr>
          <p:nvPr>
            <p:ph type="title"/>
          </p:nvPr>
        </p:nvSpPr>
        <p:spPr>
          <a:xfrm>
            <a:off x="720000" y="222199"/>
            <a:ext cx="7949079" cy="579387"/>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دستورات تکمیلی در </a:t>
            </a:r>
            <a:r>
              <a:rPr lang="fa-IR" dirty="0" err="1">
                <a:solidFill>
                  <a:srgbClr val="C39113"/>
                </a:solidFill>
                <a:cs typeface="B Roya" panose="00000400000000000000" pitchFamily="2" charset="-78"/>
              </a:rPr>
              <a:t>گیت</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A64D0344-91ED-0ADB-6C6F-333A50567366}"/>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4649F3FB-A132-87C1-BEF4-A025D284082E}"/>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DA5B8E33-AC37-C602-5832-6FEE47FEB87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B25AF0B2-3503-7AE1-1ECF-50B533D8B040}"/>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874D839C-1C80-16B8-AB9F-2B955D7C26B7}"/>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8A3C4053-379F-0D65-8F86-24E34CE208D2}"/>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EC234AC5-CA96-7928-8BA1-AE5FFF63DA4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62698C8-DE65-A41A-A6DA-2779ACFCA37A}"/>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97726FA3-DD4F-633E-89B4-F6E0F7F6EE36}"/>
              </a:ext>
            </a:extLst>
          </p:cNvPr>
          <p:cNvSpPr txBox="1"/>
          <p:nvPr/>
        </p:nvSpPr>
        <p:spPr>
          <a:xfrm>
            <a:off x="720000" y="1086594"/>
            <a:ext cx="7704000" cy="1015663"/>
          </a:xfrm>
          <a:prstGeom prst="rect">
            <a:avLst/>
          </a:prstGeom>
          <a:noFill/>
        </p:spPr>
        <p:txBody>
          <a:bodyPr wrap="square" rtlCol="0">
            <a:spAutoFit/>
          </a:bodyPr>
          <a:lstStyle/>
          <a:p>
            <a:pPr algn="r" rtl="1"/>
            <a:r>
              <a:rPr lang="fa-IR" sz="2000" b="1" dirty="0">
                <a:solidFill>
                  <a:srgbClr val="C39113"/>
                </a:solidFill>
                <a:latin typeface="Cambria" panose="02040503050406030204" pitchFamily="18" charset="0"/>
                <a:ea typeface="Cambria" panose="02040503050406030204" pitchFamily="18" charset="0"/>
                <a:cs typeface="B Roya" panose="00000400000000000000" pitchFamily="2" charset="-78"/>
              </a:rPr>
              <a:t>دستور </a:t>
            </a:r>
            <a:r>
              <a:rPr lang="en-US" sz="2000" b="1" dirty="0">
                <a:solidFill>
                  <a:srgbClr val="C39113"/>
                </a:solidFill>
                <a:latin typeface="Cambria" panose="02040503050406030204" pitchFamily="18" charset="0"/>
                <a:ea typeface="Cambria" panose="02040503050406030204" pitchFamily="18" charset="0"/>
                <a:cs typeface="B Roya" panose="00000400000000000000" pitchFamily="2" charset="-78"/>
              </a:rPr>
              <a:t>:</a:t>
            </a:r>
            <a:r>
              <a:rPr lang="en-US" sz="2000" b="1" dirty="0">
                <a:solidFill>
                  <a:srgbClr val="C39113"/>
                </a:solidFill>
                <a:latin typeface="Gill Sans MT" panose="020B0502020104020203" pitchFamily="34" charset="0"/>
                <a:ea typeface="Cambria" panose="02040503050406030204" pitchFamily="18" charset="0"/>
                <a:cs typeface="B Roya" panose="00000400000000000000" pitchFamily="2" charset="-78"/>
              </a:rPr>
              <a:t>clone</a:t>
            </a:r>
          </a:p>
          <a:p>
            <a:pPr algn="r" rtl="1"/>
            <a:r>
              <a:rPr lang="fa-IR" sz="2000">
                <a:solidFill>
                  <a:schemeClr val="tx1"/>
                </a:solidFill>
                <a:latin typeface="Cambria" panose="02040503050406030204" pitchFamily="18" charset="0"/>
                <a:ea typeface="Cambria" panose="02040503050406030204" pitchFamily="18" charset="0"/>
                <a:cs typeface="B Nazanin" panose="00000400000000000000" pitchFamily="2" charset="-78"/>
              </a:rPr>
              <a:t>داشتن بروزترین </a:t>
            </a:r>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نسخه از مخزن شخص دیگری با </a:t>
            </a:r>
            <a:r>
              <a:rPr lang="fa-IR" sz="2000">
                <a:solidFill>
                  <a:schemeClr val="tx1"/>
                </a:solidFill>
                <a:latin typeface="Cambria" panose="02040503050406030204" pitchFamily="18" charset="0"/>
                <a:ea typeface="Cambria" panose="02040503050406030204" pitchFamily="18" charset="0"/>
                <a:cs typeface="B Nazanin" panose="00000400000000000000" pitchFamily="2" charset="-78"/>
              </a:rPr>
              <a:t>تمامی کامیت</a:t>
            </a:r>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a:t>
            </a:r>
            <a:r>
              <a:rPr lang="fa-IR" sz="2000">
                <a:solidFill>
                  <a:schemeClr val="tx1"/>
                </a:solidFill>
                <a:latin typeface="Cambria" panose="02040503050406030204" pitchFamily="18" charset="0"/>
                <a:ea typeface="Cambria" panose="02040503050406030204" pitchFamily="18" charset="0"/>
                <a:cs typeface="B Nazanin" panose="00000400000000000000" pitchFamily="2" charset="-78"/>
              </a:rPr>
              <a:t>ها </a:t>
            </a:r>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و تغییرات آن در دایرکتوری مد </a:t>
            </a:r>
            <a:r>
              <a:rPr lang="fa-IR" sz="2000">
                <a:solidFill>
                  <a:schemeClr val="tx1"/>
                </a:solidFill>
                <a:latin typeface="Cambria" panose="02040503050406030204" pitchFamily="18" charset="0"/>
                <a:ea typeface="Cambria" panose="02040503050406030204" pitchFamily="18" charset="0"/>
                <a:cs typeface="B Nazanin" panose="00000400000000000000" pitchFamily="2" charset="-78"/>
              </a:rPr>
              <a:t>نظر خودمان. </a:t>
            </a:r>
            <a:endParaRPr lang="en-US" sz="2000" dirty="0">
              <a:solidFill>
                <a:schemeClr val="tx1"/>
              </a:solidFill>
              <a:latin typeface="Cambria" panose="02040503050406030204" pitchFamily="18" charset="0"/>
              <a:ea typeface="Cambria" panose="02040503050406030204" pitchFamily="18" charset="0"/>
              <a:cs typeface="B Nazanin" panose="00000400000000000000" pitchFamily="2" charset="-78"/>
            </a:endParaRPr>
          </a:p>
        </p:txBody>
      </p:sp>
      <p:pic>
        <p:nvPicPr>
          <p:cNvPr id="4" name="Picture 3">
            <a:extLst>
              <a:ext uri="{FF2B5EF4-FFF2-40B4-BE49-F238E27FC236}">
                <a16:creationId xmlns:a16="http://schemas.microsoft.com/office/drawing/2014/main" id="{BE6CBE0D-D8B7-F7E6-F760-E3D341E17FF1}"/>
              </a:ext>
            </a:extLst>
          </p:cNvPr>
          <p:cNvPicPr>
            <a:picLocks noChangeAspect="1"/>
          </p:cNvPicPr>
          <p:nvPr/>
        </p:nvPicPr>
        <p:blipFill>
          <a:blip r:embed="rId3"/>
          <a:stretch>
            <a:fillRect/>
          </a:stretch>
        </p:blipFill>
        <p:spPr>
          <a:xfrm>
            <a:off x="2959953" y="2199421"/>
            <a:ext cx="3444894" cy="1616790"/>
          </a:xfrm>
          <a:prstGeom prst="rect">
            <a:avLst/>
          </a:prstGeom>
        </p:spPr>
      </p:pic>
    </p:spTree>
    <p:extLst>
      <p:ext uri="{BB962C8B-B14F-4D97-AF65-F5344CB8AC3E}">
        <p14:creationId xmlns:p14="http://schemas.microsoft.com/office/powerpoint/2010/main" val="953834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9186A186-4B21-1607-7396-81A6342031EE}"/>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A60393B-85F0-6D7F-36EF-4C8577540CB1}"/>
              </a:ext>
            </a:extLst>
          </p:cNvPr>
          <p:cNvSpPr txBox="1">
            <a:spLocks noGrp="1"/>
          </p:cNvSpPr>
          <p:nvPr>
            <p:ph type="title"/>
          </p:nvPr>
        </p:nvSpPr>
        <p:spPr>
          <a:xfrm>
            <a:off x="719999" y="215621"/>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US" dirty="0">
                <a:solidFill>
                  <a:srgbClr val="C39113"/>
                </a:solidFill>
                <a:latin typeface="Gill Sans MT" panose="020B0502020104020203" pitchFamily="34" charset="0"/>
              </a:rPr>
              <a:t>Collaboration</a:t>
            </a:r>
            <a:endParaRPr dirty="0">
              <a:solidFill>
                <a:srgbClr val="C39113"/>
              </a:solidFill>
              <a:latin typeface="Gill Sans MT" panose="020B0502020104020203" pitchFamily="34" charset="0"/>
            </a:endParaRPr>
          </a:p>
        </p:txBody>
      </p:sp>
      <p:grpSp>
        <p:nvGrpSpPr>
          <p:cNvPr id="1534" name="Google Shape;1534;p39">
            <a:extLst>
              <a:ext uri="{FF2B5EF4-FFF2-40B4-BE49-F238E27FC236}">
                <a16:creationId xmlns:a16="http://schemas.microsoft.com/office/drawing/2014/main" id="{7FA3F3DE-7DCF-9704-F60B-44BAD8022F9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BBA192C8-05A3-4559-8FC8-BD49E6C03B1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8ADA3A56-9778-F447-63E2-BC7058638D5C}"/>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FE817B0F-FEC2-72F7-C78F-B62FF527EB7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4CCDB780-6645-3FCA-A0A0-9FF32B55D1EB}"/>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E03743C1-87C2-6FCF-B8BA-6AE8466CCBC5}"/>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8FF03FC4-6D86-AD15-DF1B-5E1ECBC1DD0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ABDBB77F-2B5C-6B38-E860-E84A121D3818}"/>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58B02FE1-BD78-CD2C-8577-CF7EB32D8D82}"/>
              </a:ext>
            </a:extLst>
          </p:cNvPr>
          <p:cNvSpPr txBox="1"/>
          <p:nvPr/>
        </p:nvSpPr>
        <p:spPr>
          <a:xfrm>
            <a:off x="773693" y="1084774"/>
            <a:ext cx="7704000" cy="400110"/>
          </a:xfrm>
          <a:prstGeom prst="rect">
            <a:avLst/>
          </a:prstGeom>
          <a:noFill/>
        </p:spPr>
        <p:txBody>
          <a:bodyPr wrap="square" rtlCol="0">
            <a:spAutoFit/>
          </a:bodyPr>
          <a:lstStyle/>
          <a:p>
            <a:pPr algn="r" rtl="1"/>
            <a:r>
              <a:rPr lang="fa-IR" sz="2000" dirty="0">
                <a:latin typeface="Cambria" panose="02040503050406030204" pitchFamily="18" charset="0"/>
                <a:ea typeface="Cambria" panose="02040503050406030204" pitchFamily="18" charset="0"/>
                <a:cs typeface="B Nazanin" panose="00000400000000000000" pitchFamily="2" charset="-78"/>
              </a:rPr>
              <a:t>به هدف کار مشترک روی یک پروژه و دسترسی دادن به افراد دیگر برای ایجاد تغییرات روی پروژه</a:t>
            </a:r>
            <a:endParaRPr lang="en-US" sz="2000" dirty="0">
              <a:latin typeface="Cambria" panose="02040503050406030204" pitchFamily="18" charset="0"/>
              <a:ea typeface="Cambria" panose="02040503050406030204" pitchFamily="18" charset="0"/>
              <a:cs typeface="B Nazanin" panose="00000400000000000000" pitchFamily="2" charset="-78"/>
            </a:endParaRPr>
          </a:p>
        </p:txBody>
      </p:sp>
      <p:pic>
        <p:nvPicPr>
          <p:cNvPr id="3074" name="Picture 2" descr="GitHub: The Hub of Collaboration - DEV Community">
            <a:extLst>
              <a:ext uri="{FF2B5EF4-FFF2-40B4-BE49-F238E27FC236}">
                <a16:creationId xmlns:a16="http://schemas.microsoft.com/office/drawing/2014/main" id="{2C6F67C0-07E7-B192-287C-57A0B0C1D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358" y="1781337"/>
            <a:ext cx="4033283" cy="2268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97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23A487F2-D02D-13F2-E299-DF1A8A0E521A}"/>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7BDED789-41E2-6CAE-672D-F7C87DFDD726}"/>
              </a:ext>
            </a:extLst>
          </p:cNvPr>
          <p:cNvSpPr txBox="1">
            <a:spLocks noGrp="1"/>
          </p:cNvSpPr>
          <p:nvPr>
            <p:ph type="title"/>
          </p:nvPr>
        </p:nvSpPr>
        <p:spPr>
          <a:xfrm>
            <a:off x="720000" y="224930"/>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US" dirty="0">
                <a:solidFill>
                  <a:srgbClr val="C39113"/>
                </a:solidFill>
                <a:latin typeface="Gill Sans MT" panose="020B0502020104020203" pitchFamily="34" charset="0"/>
              </a:rPr>
              <a:t>Collaboration</a:t>
            </a:r>
            <a:endParaRPr dirty="0">
              <a:solidFill>
                <a:srgbClr val="C39113"/>
              </a:solidFill>
              <a:latin typeface="Gill Sans MT" panose="020B0502020104020203" pitchFamily="34" charset="0"/>
            </a:endParaRPr>
          </a:p>
        </p:txBody>
      </p:sp>
      <p:grpSp>
        <p:nvGrpSpPr>
          <p:cNvPr id="1534" name="Google Shape;1534;p39">
            <a:extLst>
              <a:ext uri="{FF2B5EF4-FFF2-40B4-BE49-F238E27FC236}">
                <a16:creationId xmlns:a16="http://schemas.microsoft.com/office/drawing/2014/main" id="{B3A66919-C33E-6F5B-EBD5-619DCF62AB98}"/>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02E53098-73F4-46F0-2275-D4145C4F5785}"/>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223C08B-B191-985B-EE65-9CEF23861803}"/>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A0292E4D-AD2E-7FB7-8D3B-975A96EE6AC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2C612774-5C02-25DD-CB40-93645DD4E301}"/>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C01C90D-951E-986A-A53E-DF423B0C6695}"/>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F74E35EA-7D96-F190-CB32-9A5D3D5754D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01DBF358-7862-31BA-1FB6-388EAFF79C7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A16E1D89-DB89-A3CE-27CD-048CA9A56F89}"/>
              </a:ext>
            </a:extLst>
          </p:cNvPr>
          <p:cNvSpPr txBox="1"/>
          <p:nvPr/>
        </p:nvSpPr>
        <p:spPr>
          <a:xfrm>
            <a:off x="773693" y="1070344"/>
            <a:ext cx="7704000" cy="400110"/>
          </a:xfrm>
          <a:prstGeom prst="rect">
            <a:avLst/>
          </a:prstGeom>
          <a:noFill/>
        </p:spPr>
        <p:txBody>
          <a:bodyPr wrap="square" rtlCol="0">
            <a:spAutoFit/>
          </a:bodyPr>
          <a:lstStyle/>
          <a:p>
            <a:pPr algn="r" rtl="1"/>
            <a:endParaRPr lang="en-US" sz="2000" dirty="0">
              <a:latin typeface="Cambria" panose="02040503050406030204" pitchFamily="18" charset="0"/>
              <a:ea typeface="Cambria" panose="02040503050406030204" pitchFamily="18" charset="0"/>
              <a:cs typeface="B Nazanin" panose="00000400000000000000" pitchFamily="2" charset="-78"/>
            </a:endParaRPr>
          </a:p>
        </p:txBody>
      </p:sp>
      <p:sp>
        <p:nvSpPr>
          <p:cNvPr id="4" name="TextBox 3">
            <a:extLst>
              <a:ext uri="{FF2B5EF4-FFF2-40B4-BE49-F238E27FC236}">
                <a16:creationId xmlns:a16="http://schemas.microsoft.com/office/drawing/2014/main" id="{9F7A8843-D082-02A5-697B-BD4C2E710AAB}"/>
              </a:ext>
            </a:extLst>
          </p:cNvPr>
          <p:cNvSpPr txBox="1"/>
          <p:nvPr/>
        </p:nvSpPr>
        <p:spPr>
          <a:xfrm>
            <a:off x="700049" y="1084774"/>
            <a:ext cx="7723951" cy="1900520"/>
          </a:xfrm>
          <a:prstGeom prst="rect">
            <a:avLst/>
          </a:prstGeom>
          <a:noFill/>
        </p:spPr>
        <p:txBody>
          <a:bodyPr wrap="square">
            <a:spAutoFit/>
          </a:bodyPr>
          <a:lstStyle/>
          <a:p>
            <a:pPr algn="r" rtl="1">
              <a:lnSpc>
                <a:spcPct val="150000"/>
              </a:lnSpc>
            </a:pPr>
            <a:r>
              <a:rPr lang="fa-IR" sz="2000" dirty="0">
                <a:latin typeface="Cambria" panose="02040503050406030204" pitchFamily="18" charset="0"/>
                <a:ea typeface="Cambria" panose="02040503050406030204" pitchFamily="18" charset="0"/>
                <a:cs typeface="B Nazanin" panose="00000400000000000000" pitchFamily="2" charset="-78"/>
              </a:rPr>
              <a:t>فرض </a:t>
            </a:r>
            <a:r>
              <a:rPr lang="fa-IR" sz="2000">
                <a:latin typeface="Cambria" panose="02040503050406030204" pitchFamily="18" charset="0"/>
                <a:ea typeface="Cambria" panose="02040503050406030204" pitchFamily="18" charset="0"/>
                <a:cs typeface="B Nazanin" panose="00000400000000000000" pitchFamily="2" charset="-78"/>
              </a:rPr>
              <a:t>کنید می‌خواهیم </a:t>
            </a:r>
            <a:r>
              <a:rPr lang="fa-IR" sz="2000" dirty="0">
                <a:latin typeface="Cambria" panose="02040503050406030204" pitchFamily="18" charset="0"/>
                <a:ea typeface="Cambria" panose="02040503050406030204" pitchFamily="18" charset="0"/>
                <a:cs typeface="B Nazanin" panose="00000400000000000000" pitchFamily="2" charset="-78"/>
              </a:rPr>
              <a:t>با نفر دیگری بر روی یک پروژه به صورت مشترک کار کنیم. برای این منظور یک نفر باید مخزن شخصی بسازد و فرد دیگر، این مخزن را کلون کند و همچنین برای اینکه فرد </a:t>
            </a:r>
            <a:r>
              <a:rPr lang="fa-IR" sz="2000">
                <a:latin typeface="Cambria" panose="02040503050406030204" pitchFamily="18" charset="0"/>
                <a:ea typeface="Cambria" panose="02040503050406030204" pitchFamily="18" charset="0"/>
                <a:cs typeface="B Nazanin" panose="00000400000000000000" pitchFamily="2" charset="-78"/>
              </a:rPr>
              <a:t>دیگر اجاز‌ه‌ی </a:t>
            </a:r>
            <a:r>
              <a:rPr lang="fa-IR" sz="2000" dirty="0">
                <a:latin typeface="Cambria" panose="02040503050406030204" pitchFamily="18" charset="0"/>
                <a:ea typeface="Cambria" panose="02040503050406030204" pitchFamily="18" charset="0"/>
                <a:cs typeface="B Nazanin" panose="00000400000000000000" pitchFamily="2" charset="-78"/>
              </a:rPr>
              <a:t>اعمال تغییرات بر روی پروژه را داشته باشد، </a:t>
            </a:r>
            <a:r>
              <a:rPr lang="fa-IR" sz="2000">
                <a:latin typeface="Cambria" panose="02040503050406030204" pitchFamily="18" charset="0"/>
                <a:ea typeface="Cambria" panose="02040503050406030204" pitchFamily="18" charset="0"/>
                <a:cs typeface="B Nazanin" panose="00000400000000000000" pitchFamily="2" charset="-78"/>
              </a:rPr>
              <a:t>فرد سازنده‌ی </a:t>
            </a:r>
            <a:r>
              <a:rPr lang="fa-IR" sz="2000" dirty="0">
                <a:latin typeface="Cambria" panose="02040503050406030204" pitchFamily="18" charset="0"/>
                <a:ea typeface="Cambria" panose="02040503050406030204" pitchFamily="18" charset="0"/>
                <a:cs typeface="B Nazanin" panose="00000400000000000000" pitchFamily="2" charset="-78"/>
              </a:rPr>
              <a:t>مخزن باید به او اجازه دسترسی بدهد. در غیر این صورت </a:t>
            </a:r>
            <a:r>
              <a:rPr lang="fa-IR" sz="2000" dirty="0" err="1">
                <a:latin typeface="Cambria" panose="02040503050406030204" pitchFamily="18" charset="0"/>
                <a:ea typeface="Cambria" panose="02040503050406030204" pitchFamily="18" charset="0"/>
                <a:cs typeface="B Nazanin" panose="00000400000000000000" pitchFamily="2" charset="-78"/>
              </a:rPr>
              <a:t>کامیت</a:t>
            </a:r>
            <a:r>
              <a:rPr lang="en-US" sz="2000" dirty="0">
                <a:latin typeface="Cambria" panose="02040503050406030204" pitchFamily="18" charset="0"/>
                <a:ea typeface="Cambria" panose="02040503050406030204" pitchFamily="18" charset="0"/>
                <a:cs typeface="B Nazanin" panose="00000400000000000000" pitchFamily="2" charset="-78"/>
              </a:rPr>
              <a:t> </a:t>
            </a:r>
            <a:r>
              <a:rPr lang="fa-IR" sz="2000">
                <a:latin typeface="Cambria" panose="02040503050406030204" pitchFamily="18" charset="0"/>
                <a:ea typeface="Cambria" panose="02040503050406030204" pitchFamily="18" charset="0"/>
                <a:cs typeface="B Nazanin" panose="00000400000000000000" pitchFamily="2" charset="-78"/>
              </a:rPr>
              <a:t>های او</a:t>
            </a:r>
            <a:r>
              <a:rPr lang="en-US" sz="2000">
                <a:latin typeface="Gill Sans MT" panose="020B0502020104020203" pitchFamily="34" charset="0"/>
                <a:ea typeface="Cambria" panose="02040503050406030204" pitchFamily="18" charset="0"/>
                <a:cs typeface="B Nazanin" panose="00000400000000000000" pitchFamily="2" charset="-78"/>
              </a:rPr>
              <a:t>push</a:t>
            </a:r>
            <a:r>
              <a:rPr lang="en-US" sz="2000">
                <a:latin typeface="Cambria" panose="02040503050406030204" pitchFamily="18" charset="0"/>
                <a:ea typeface="Cambria" panose="02040503050406030204" pitchFamily="18" charset="0"/>
                <a:cs typeface="B Nazanin" panose="00000400000000000000" pitchFamily="2" charset="-78"/>
              </a:rPr>
              <a:t> </a:t>
            </a:r>
            <a:r>
              <a:rPr lang="fa-IR" sz="2000">
                <a:latin typeface="Cambria" panose="02040503050406030204" pitchFamily="18" charset="0"/>
                <a:ea typeface="Cambria" panose="02040503050406030204" pitchFamily="18" charset="0"/>
                <a:cs typeface="B Nazanin" panose="00000400000000000000" pitchFamily="2" charset="-78"/>
              </a:rPr>
              <a:t> نخواهند </a:t>
            </a:r>
            <a:r>
              <a:rPr lang="fa-IR" sz="2000" dirty="0">
                <a:latin typeface="Cambria" panose="02040503050406030204" pitchFamily="18" charset="0"/>
                <a:ea typeface="Cambria" panose="02040503050406030204" pitchFamily="18" charset="0"/>
                <a:cs typeface="B Nazanin" panose="00000400000000000000" pitchFamily="2" charset="-78"/>
              </a:rPr>
              <a:t>شد.</a:t>
            </a:r>
            <a:endParaRPr lang="en-US" sz="2000" dirty="0">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2678944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1D1F4EC-138E-BD14-B80E-A06A440F8140}"/>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93BE2C2-B917-4534-E15D-CA78D7F21F55}"/>
              </a:ext>
            </a:extLst>
          </p:cNvPr>
          <p:cNvSpPr txBox="1">
            <a:spLocks noGrp="1"/>
          </p:cNvSpPr>
          <p:nvPr>
            <p:ph type="title"/>
          </p:nvPr>
        </p:nvSpPr>
        <p:spPr>
          <a:xfrm>
            <a:off x="720000" y="200446"/>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6779E86B-D33E-AB69-7D06-92E8BE9E1A7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3412CAF9-7AC0-B00C-3745-80A350352AFD}"/>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27511F02-6DAA-6935-FE7D-4206960855C0}"/>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908069BC-2688-1ABF-7FC4-5295E253671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DD07BFD8-EBD3-9D07-35BA-3036647CCECF}"/>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EFE2175-00F6-9C1D-9564-F9C3125C259F}"/>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E4D36651-B346-4DB0-9131-F8FD46F05C0B}"/>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F475155F-2778-B3B0-306A-0C224316963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4256097A-514D-2F3D-C653-0C76DD59E1FA}"/>
              </a:ext>
            </a:extLst>
          </p:cNvPr>
          <p:cNvSpPr txBox="1"/>
          <p:nvPr/>
        </p:nvSpPr>
        <p:spPr>
          <a:xfrm>
            <a:off x="792000" y="932492"/>
            <a:ext cx="7632000" cy="2554545"/>
          </a:xfrm>
          <a:prstGeom prst="rect">
            <a:avLst/>
          </a:prstGeom>
          <a:noFill/>
        </p:spPr>
        <p:txBody>
          <a:bodyPr wrap="square" rtlCol="0">
            <a:spAutoFit/>
          </a:bodyPr>
          <a:lstStyle/>
          <a:p>
            <a:pPr marL="285750" indent="-285750" algn="r" rtl="1">
              <a:lnSpc>
                <a:spcPts val="3000"/>
              </a:lnSpc>
              <a:buFont typeface="Arial" panose="020B0604020202020204" pitchFamily="34" charset="0"/>
              <a:buChar char="•"/>
            </a:pPr>
            <a:r>
              <a:rPr lang="fa-IR" sz="2000" b="1">
                <a:latin typeface="Cambria" panose="02040503050406030204" pitchFamily="18" charset="0"/>
                <a:ea typeface="Cambria" panose="02040503050406030204" pitchFamily="18" charset="0"/>
                <a:cs typeface="B Nazanin" panose="00000400000000000000" pitchFamily="2" charset="-78"/>
              </a:rPr>
              <a:t>کلاس (</a:t>
            </a:r>
            <a:r>
              <a:rPr lang="en-US" sz="2000" b="1">
                <a:latin typeface="Cambria" panose="02040503050406030204" pitchFamily="18" charset="0"/>
                <a:ea typeface="Cambria" panose="02040503050406030204" pitchFamily="18" charset="0"/>
                <a:cs typeface="B Nazanin" panose="00000400000000000000" pitchFamily="2" charset="-78"/>
              </a:rPr>
              <a:t>Class</a:t>
            </a:r>
            <a:r>
              <a:rPr lang="fa-IR" sz="2000" b="1">
                <a:latin typeface="Cambria" panose="02040503050406030204" pitchFamily="18" charset="0"/>
                <a:ea typeface="Cambria" panose="02040503050406030204" pitchFamily="18" charset="0"/>
                <a:cs typeface="B Nazanin" panose="00000400000000000000" pitchFamily="2" charset="-78"/>
              </a:rPr>
              <a:t>)</a:t>
            </a:r>
            <a:r>
              <a:rPr lang="fa-IR" sz="2000">
                <a:latin typeface="Cambria" panose="02040503050406030204" pitchFamily="18" charset="0"/>
                <a:ea typeface="Cambria" panose="02040503050406030204" pitchFamily="18" charset="0"/>
                <a:cs typeface="B Nazanin" panose="00000400000000000000" pitchFamily="2" charset="-78"/>
              </a:rPr>
              <a:t>: </a:t>
            </a:r>
            <a:r>
              <a:rPr lang="fa-IR" sz="2000" dirty="0">
                <a:latin typeface="Cambria" panose="02040503050406030204" pitchFamily="18" charset="0"/>
                <a:ea typeface="Cambria" panose="02040503050406030204" pitchFamily="18" charset="0"/>
                <a:cs typeface="B Nazanin" panose="00000400000000000000" pitchFamily="2" charset="-78"/>
              </a:rPr>
              <a:t>تعریف یک نوع با ویژگی ها و مشخصات و رفتار های مشخص</a:t>
            </a:r>
          </a:p>
          <a:p>
            <a:pPr marL="285750" indent="-285750" algn="r" rtl="1">
              <a:lnSpc>
                <a:spcPts val="3000"/>
              </a:lnSpc>
              <a:buFont typeface="Arial" panose="020B0604020202020204" pitchFamily="34" charset="0"/>
              <a:buChar char="•"/>
            </a:pPr>
            <a:r>
              <a:rPr lang="fa-IR" sz="2000" b="1">
                <a:latin typeface="Cambria" panose="02040503050406030204" pitchFamily="18" charset="0"/>
                <a:ea typeface="Cambria" panose="02040503050406030204" pitchFamily="18" charset="0"/>
                <a:cs typeface="B Nazanin" panose="00000400000000000000" pitchFamily="2" charset="-78"/>
              </a:rPr>
              <a:t>فیلد(</a:t>
            </a:r>
            <a:r>
              <a:rPr lang="en-US" sz="2000" b="1">
                <a:latin typeface="Cambria" panose="02040503050406030204" pitchFamily="18" charset="0"/>
                <a:ea typeface="Cambria" panose="02040503050406030204" pitchFamily="18" charset="0"/>
                <a:cs typeface="B Nazanin" panose="00000400000000000000" pitchFamily="2" charset="-78"/>
              </a:rPr>
              <a:t>Field</a:t>
            </a:r>
            <a:r>
              <a:rPr lang="fa-IR" sz="2000" b="1">
                <a:latin typeface="Cambria" panose="02040503050406030204" pitchFamily="18" charset="0"/>
                <a:ea typeface="Cambria" panose="02040503050406030204" pitchFamily="18" charset="0"/>
                <a:cs typeface="B Nazanin" panose="00000400000000000000" pitchFamily="2" charset="-78"/>
              </a:rPr>
              <a:t>)</a:t>
            </a:r>
            <a:r>
              <a:rPr lang="fa-IR" sz="2000">
                <a:latin typeface="Cambria" panose="02040503050406030204" pitchFamily="18" charset="0"/>
                <a:ea typeface="Cambria" panose="02040503050406030204" pitchFamily="18" charset="0"/>
                <a:cs typeface="B Nazanin" panose="00000400000000000000" pitchFamily="2" charset="-78"/>
              </a:rPr>
              <a:t>: </a:t>
            </a:r>
            <a:r>
              <a:rPr lang="fa-IR" sz="2000" dirty="0">
                <a:latin typeface="Cambria" panose="02040503050406030204" pitchFamily="18" charset="0"/>
                <a:ea typeface="Cambria" panose="02040503050406030204" pitchFamily="18" charset="0"/>
                <a:cs typeface="B Nazanin" panose="00000400000000000000" pitchFamily="2" charset="-78"/>
              </a:rPr>
              <a:t>معمولا نشان دهنده ویژگی های کلاس، فیلد ها در واقع متغیرهایی هستند </a:t>
            </a:r>
            <a:r>
              <a:rPr lang="fa-IR" sz="2000">
                <a:latin typeface="Cambria" panose="02040503050406030204" pitchFamily="18" charset="0"/>
                <a:ea typeface="Cambria" panose="02040503050406030204" pitchFamily="18" charset="0"/>
                <a:cs typeface="B Nazanin" panose="00000400000000000000" pitchFamily="2" charset="-78"/>
              </a:rPr>
              <a:t>که نشان‌دهنده </a:t>
            </a:r>
            <a:r>
              <a:rPr lang="fa-IR" sz="2000" dirty="0">
                <a:latin typeface="Cambria" panose="02040503050406030204" pitchFamily="18" charset="0"/>
                <a:ea typeface="Cambria" panose="02040503050406030204" pitchFamily="18" charset="0"/>
                <a:cs typeface="B Nazanin" panose="00000400000000000000" pitchFamily="2" charset="-78"/>
              </a:rPr>
              <a:t>مشخصات مشترک نمونه های ساخته شده از یک </a:t>
            </a:r>
            <a:r>
              <a:rPr lang="fa-IR" sz="2000">
                <a:latin typeface="Cambria" panose="02040503050406030204" pitchFamily="18" charset="0"/>
                <a:ea typeface="Cambria" panose="02040503050406030204" pitchFamily="18" charset="0"/>
                <a:cs typeface="B Nazanin" panose="00000400000000000000" pitchFamily="2" charset="-78"/>
              </a:rPr>
              <a:t>کلاس می‌باشند.</a:t>
            </a:r>
          </a:p>
          <a:p>
            <a:pPr marL="285750" indent="-285750" algn="r" rtl="1">
              <a:lnSpc>
                <a:spcPts val="3000"/>
              </a:lnSpc>
              <a:buFont typeface="Arial" panose="020B0604020202020204" pitchFamily="34" charset="0"/>
              <a:buChar char="•"/>
            </a:pPr>
            <a:r>
              <a:rPr lang="fa-IR" sz="2000" b="1">
                <a:latin typeface="Cambria" panose="02040503050406030204" pitchFamily="18" charset="0"/>
                <a:ea typeface="Cambria" panose="02040503050406030204" pitchFamily="18" charset="0"/>
                <a:cs typeface="B Nazanin" panose="00000400000000000000" pitchFamily="2" charset="-78"/>
              </a:rPr>
              <a:t>متد(</a:t>
            </a:r>
            <a:r>
              <a:rPr lang="en-US" sz="2000" b="1">
                <a:latin typeface="Cambria" panose="02040503050406030204" pitchFamily="18" charset="0"/>
                <a:ea typeface="Cambria" panose="02040503050406030204" pitchFamily="18" charset="0"/>
                <a:cs typeface="B Nazanin" panose="00000400000000000000" pitchFamily="2" charset="-78"/>
              </a:rPr>
              <a:t>Method</a:t>
            </a:r>
            <a:r>
              <a:rPr lang="fa-IR" sz="2000" b="1">
                <a:latin typeface="Cambria" panose="02040503050406030204" pitchFamily="18" charset="0"/>
                <a:ea typeface="Cambria" panose="02040503050406030204" pitchFamily="18" charset="0"/>
                <a:cs typeface="B Nazanin" panose="00000400000000000000" pitchFamily="2" charset="-78"/>
              </a:rPr>
              <a:t>)</a:t>
            </a:r>
            <a:r>
              <a:rPr lang="fa-IR" sz="2000">
                <a:latin typeface="Cambria" panose="02040503050406030204" pitchFamily="18" charset="0"/>
                <a:ea typeface="Cambria" panose="02040503050406030204" pitchFamily="18" charset="0"/>
                <a:cs typeface="B Nazanin" panose="00000400000000000000" pitchFamily="2" charset="-78"/>
              </a:rPr>
              <a:t>: رویه‌های نشان دهنده رفتار یک شئ هستند. (تابع)</a:t>
            </a:r>
            <a:endParaRPr lang="fa-IR" sz="2000" dirty="0">
              <a:latin typeface="Cambria" panose="02040503050406030204" pitchFamily="18" charset="0"/>
              <a:ea typeface="Cambria" panose="02040503050406030204" pitchFamily="18" charset="0"/>
              <a:cs typeface="B Nazanin" panose="00000400000000000000" pitchFamily="2" charset="-78"/>
            </a:endParaRPr>
          </a:p>
          <a:p>
            <a:pPr marL="285750" indent="-285750" algn="r" rtl="1">
              <a:buFont typeface="Arial" panose="020B0604020202020204" pitchFamily="34" charset="0"/>
              <a:buChar char="•"/>
            </a:pPr>
            <a:r>
              <a:rPr lang="fa-IR" sz="2000" b="1" err="1">
                <a:latin typeface="Cambria" panose="02040503050406030204" pitchFamily="18" charset="0"/>
                <a:ea typeface="Cambria" panose="02040503050406030204" pitchFamily="18" charset="0"/>
                <a:cs typeface="B Nazanin" panose="00000400000000000000" pitchFamily="2" charset="-78"/>
              </a:rPr>
              <a:t>کانستراکتور</a:t>
            </a:r>
            <a:r>
              <a:rPr lang="fa-IR" sz="2000" b="1">
                <a:latin typeface="Cambria" panose="02040503050406030204" pitchFamily="18" charset="0"/>
                <a:ea typeface="Cambria" panose="02040503050406030204" pitchFamily="18" charset="0"/>
                <a:cs typeface="B Nazanin" panose="00000400000000000000" pitchFamily="2" charset="-78"/>
              </a:rPr>
              <a:t>(</a:t>
            </a:r>
            <a:r>
              <a:rPr lang="en-US" sz="2000" b="1">
                <a:latin typeface="Cambria" panose="02040503050406030204" pitchFamily="18" charset="0"/>
                <a:ea typeface="Cambria" panose="02040503050406030204" pitchFamily="18" charset="0"/>
                <a:cs typeface="B Nazanin" panose="00000400000000000000" pitchFamily="2" charset="-78"/>
              </a:rPr>
              <a:t>Constructor</a:t>
            </a:r>
            <a:r>
              <a:rPr lang="fa-IR" sz="2000" b="1">
                <a:latin typeface="Cambria" panose="02040503050406030204" pitchFamily="18" charset="0"/>
                <a:ea typeface="Cambria" panose="02040503050406030204" pitchFamily="18" charset="0"/>
                <a:cs typeface="B Nazanin" panose="00000400000000000000" pitchFamily="2" charset="-78"/>
              </a:rPr>
              <a:t>)</a:t>
            </a:r>
            <a:r>
              <a:rPr lang="fa-IR" sz="2000">
                <a:latin typeface="Cambria" panose="02040503050406030204" pitchFamily="18" charset="0"/>
                <a:ea typeface="Cambria" panose="02040503050406030204" pitchFamily="18" charset="0"/>
                <a:cs typeface="B Nazanin" panose="00000400000000000000" pitchFamily="2" charset="-78"/>
              </a:rPr>
              <a:t>:</a:t>
            </a:r>
            <a:r>
              <a:rPr lang="fa-IR" sz="2000" b="1">
                <a:latin typeface="Cambria" panose="02040503050406030204" pitchFamily="18" charset="0"/>
                <a:ea typeface="Cambria" panose="02040503050406030204" pitchFamily="18" charset="0"/>
                <a:cs typeface="B Nazanin" panose="00000400000000000000" pitchFamily="2" charset="-78"/>
              </a:rPr>
              <a:t> </a:t>
            </a:r>
            <a:r>
              <a:rPr lang="fa-IR" sz="2000">
                <a:latin typeface="Cambria" panose="02040503050406030204" pitchFamily="18" charset="0"/>
                <a:ea typeface="Cambria" panose="02040503050406030204" pitchFamily="18" charset="0"/>
                <a:cs typeface="B Nazanin" panose="00000400000000000000" pitchFamily="2" charset="-78"/>
              </a:rPr>
              <a:t>سازنده نوعی متد </a:t>
            </a:r>
            <a:r>
              <a:rPr lang="fa-IR" sz="2000" dirty="0">
                <a:latin typeface="Cambria" panose="02040503050406030204" pitchFamily="18" charset="0"/>
                <a:ea typeface="Cambria" panose="02040503050406030204" pitchFamily="18" charset="0"/>
                <a:cs typeface="B Nazanin" panose="00000400000000000000" pitchFamily="2" charset="-78"/>
              </a:rPr>
              <a:t>است که هنگام ایجاد </a:t>
            </a:r>
            <a:r>
              <a:rPr lang="fa-IR" sz="2000" dirty="0" err="1">
                <a:latin typeface="Cambria" panose="02040503050406030204" pitchFamily="18" charset="0"/>
                <a:ea typeface="Cambria" panose="02040503050406030204" pitchFamily="18" charset="0"/>
                <a:cs typeface="B Nazanin" panose="00000400000000000000" pitchFamily="2" charset="-78"/>
              </a:rPr>
              <a:t>شئ</a:t>
            </a:r>
            <a:r>
              <a:rPr lang="fa-IR" sz="2000" dirty="0">
                <a:latin typeface="Cambria" panose="02040503050406030204" pitchFamily="18" charset="0"/>
                <a:ea typeface="Cambria" panose="02040503050406030204" pitchFamily="18" charset="0"/>
                <a:cs typeface="B Nazanin" panose="00000400000000000000" pitchFamily="2" charset="-78"/>
              </a:rPr>
              <a:t> از یک کلاس صدا </a:t>
            </a:r>
            <a:r>
              <a:rPr lang="fa-IR" sz="2000">
                <a:latin typeface="Cambria" panose="02040503050406030204" pitchFamily="18" charset="0"/>
                <a:ea typeface="Cambria" panose="02040503050406030204" pitchFamily="18" charset="0"/>
                <a:cs typeface="B Nazanin" panose="00000400000000000000" pitchFamily="2" charset="-78"/>
              </a:rPr>
              <a:t>زده می‌شود </a:t>
            </a:r>
            <a:r>
              <a:rPr lang="fa-IR" sz="2000" dirty="0">
                <a:latin typeface="Cambria" panose="02040503050406030204" pitchFamily="18" charset="0"/>
                <a:ea typeface="Cambria" panose="02040503050406030204" pitchFamily="18" charset="0"/>
                <a:cs typeface="B Nazanin" panose="00000400000000000000" pitchFamily="2" charset="-78"/>
              </a:rPr>
              <a:t>و تمام عملیات لازم هنگام ایجاد </a:t>
            </a:r>
            <a:r>
              <a:rPr lang="fa-IR" sz="2000" dirty="0" err="1">
                <a:latin typeface="Cambria" panose="02040503050406030204" pitchFamily="18" charset="0"/>
                <a:ea typeface="Cambria" panose="02040503050406030204" pitchFamily="18" charset="0"/>
                <a:cs typeface="B Nazanin" panose="00000400000000000000" pitchFamily="2" charset="-78"/>
              </a:rPr>
              <a:t>شئ</a:t>
            </a:r>
            <a:r>
              <a:rPr lang="fa-IR" sz="2000" dirty="0">
                <a:latin typeface="Cambria" panose="02040503050406030204" pitchFamily="18" charset="0"/>
                <a:ea typeface="Cambria" panose="02040503050406030204" pitchFamily="18" charset="0"/>
                <a:cs typeface="B Nazanin" panose="00000400000000000000" pitchFamily="2" charset="-78"/>
              </a:rPr>
              <a:t> جدید از </a:t>
            </a:r>
            <a:r>
              <a:rPr lang="fa-IR" sz="2000">
                <a:latin typeface="Cambria" panose="02040503050406030204" pitchFamily="18" charset="0"/>
                <a:ea typeface="Cambria" panose="02040503050406030204" pitchFamily="18" charset="0"/>
                <a:cs typeface="B Nazanin" panose="00000400000000000000" pitchFamily="2" charset="-78"/>
              </a:rPr>
              <a:t>جمله مقداردهی فیلدها </a:t>
            </a:r>
            <a:r>
              <a:rPr lang="fa-IR" sz="2000" dirty="0">
                <a:latin typeface="Cambria" panose="02040503050406030204" pitchFamily="18" charset="0"/>
                <a:ea typeface="Cambria" panose="02040503050406030204" pitchFamily="18" charset="0"/>
                <a:cs typeface="B Nazanin" panose="00000400000000000000" pitchFamily="2" charset="-78"/>
              </a:rPr>
              <a:t>را </a:t>
            </a:r>
            <a:r>
              <a:rPr lang="fa-IR" sz="2000">
                <a:latin typeface="Cambria" panose="02040503050406030204" pitchFamily="18" charset="0"/>
                <a:ea typeface="Cambria" panose="02040503050406030204" pitchFamily="18" charset="0"/>
                <a:cs typeface="B Nazanin" panose="00000400000000000000" pitchFamily="2" charset="-78"/>
              </a:rPr>
              <a:t>انجام می‌دهد.</a:t>
            </a:r>
            <a:endParaRPr lang="fa-IR" sz="2000" dirty="0">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406560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092A1AC1-5EC8-5F83-A42D-441F693F1C1D}"/>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70A1B3EF-D451-155B-9F60-A6153E5C8F7B}"/>
              </a:ext>
            </a:extLst>
          </p:cNvPr>
          <p:cNvSpPr txBox="1">
            <a:spLocks noGrp="1"/>
          </p:cNvSpPr>
          <p:nvPr>
            <p:ph type="title"/>
          </p:nvPr>
        </p:nvSpPr>
        <p:spPr>
          <a:xfrm>
            <a:off x="720000" y="244538"/>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AB86360F-A756-A12C-127B-27713002BBAC}"/>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FE602C88-8196-927D-FA51-C698A4823E4A}"/>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58D9A6DC-D8DA-CC21-D7B8-82676B49E125}"/>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83ADDC5A-ADBA-A3DB-F8D1-ED86801ED324}"/>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07E35D1C-D929-FE7A-5F88-B9521C3EC92F}"/>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863EB273-C1DC-8D16-44D2-DFE721370B7D}"/>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C9335AC7-CE17-10DB-8F97-68BE70FD63F2}"/>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009F2FF-EAF2-A1A6-9C25-C71240CA1DAD}"/>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DA0BF818-0AA8-1516-C167-17D77D6E9FF1}"/>
              </a:ext>
            </a:extLst>
          </p:cNvPr>
          <p:cNvSpPr txBox="1"/>
          <p:nvPr/>
        </p:nvSpPr>
        <p:spPr>
          <a:xfrm>
            <a:off x="619200" y="1019888"/>
            <a:ext cx="7804800" cy="1938992"/>
          </a:xfrm>
          <a:prstGeom prst="rect">
            <a:avLst/>
          </a:prstGeom>
          <a:noFill/>
        </p:spPr>
        <p:txBody>
          <a:bodyPr wrap="square" rtlCol="0">
            <a:spAutoFit/>
          </a:bodyPr>
          <a:lstStyle/>
          <a:p>
            <a:pPr marL="285750" indent="-285750" algn="r" rtl="1">
              <a:buFont typeface="Arial" panose="020B0604020202020204" pitchFamily="34" charset="0"/>
              <a:buChar char="•"/>
            </a:pPr>
            <a:r>
              <a:rPr lang="fa-IR" sz="2000" b="1">
                <a:latin typeface="Gill Sans MT" panose="020B0502020104020203" pitchFamily="34" charset="0"/>
                <a:ea typeface="Cambria" panose="02040503050406030204" pitchFamily="18" charset="0"/>
                <a:cs typeface="B Nazanin" panose="00000400000000000000" pitchFamily="2" charset="-78"/>
              </a:rPr>
              <a:t>کلاس</a:t>
            </a:r>
            <a:r>
              <a:rPr lang="fa-IR" sz="2000">
                <a:latin typeface="Gill Sans MT" panose="020B0502020104020203" pitchFamily="34" charset="0"/>
                <a:ea typeface="Cambria" panose="02040503050406030204" pitchFamily="18" charset="0"/>
                <a:cs typeface="B Nazanin" panose="00000400000000000000" pitchFamily="2" charset="-78"/>
              </a:rPr>
              <a:t>: </a:t>
            </a:r>
            <a:r>
              <a:rPr lang="fa-IR" sz="2000" dirty="0">
                <a:latin typeface="Gill Sans MT" panose="020B0502020104020203" pitchFamily="34" charset="0"/>
                <a:ea typeface="Cambria" panose="02040503050406030204" pitchFamily="18" charset="0"/>
                <a:cs typeface="B Nazanin" panose="00000400000000000000" pitchFamily="2" charset="-78"/>
              </a:rPr>
              <a:t>در جاوا برای تعریف یک کلاس جدید، نام کلاس مورد نظر را بعد </a:t>
            </a:r>
            <a:r>
              <a:rPr lang="fa-IR" sz="2000">
                <a:latin typeface="Gill Sans MT" panose="020B0502020104020203" pitchFamily="34" charset="0"/>
                <a:ea typeface="Cambria" panose="02040503050406030204" pitchFamily="18" charset="0"/>
                <a:cs typeface="B Nazanin" panose="00000400000000000000" pitchFamily="2" charset="-78"/>
              </a:rPr>
              <a:t>از کلمه‌ی </a:t>
            </a:r>
            <a:r>
              <a:rPr lang="fa-IR" sz="2000" dirty="0">
                <a:latin typeface="Gill Sans MT" panose="020B0502020104020203" pitchFamily="34" charset="0"/>
                <a:ea typeface="Cambria" panose="02040503050406030204" pitchFamily="18" charset="0"/>
                <a:cs typeface="B Nazanin" panose="00000400000000000000" pitchFamily="2" charset="-78"/>
              </a:rPr>
              <a:t>کلیدی </a:t>
            </a:r>
            <a:r>
              <a:rPr lang="en-US" sz="2000" dirty="0">
                <a:latin typeface="Gill Sans MT" panose="020B0502020104020203" pitchFamily="34" charset="0"/>
                <a:ea typeface="Cambria" panose="02040503050406030204" pitchFamily="18" charset="0"/>
                <a:cs typeface="B Nazanin" panose="00000400000000000000" pitchFamily="2" charset="-78"/>
              </a:rPr>
              <a:t>class</a:t>
            </a:r>
            <a:r>
              <a:rPr lang="fa-IR" sz="2000" dirty="0">
                <a:latin typeface="Gill Sans MT" panose="020B0502020104020203" pitchFamily="34" charset="0"/>
                <a:ea typeface="Cambria" panose="02040503050406030204" pitchFamily="18" charset="0"/>
                <a:cs typeface="B Nazanin" panose="00000400000000000000" pitchFamily="2" charset="-78"/>
              </a:rPr>
              <a:t> </a:t>
            </a:r>
            <a:r>
              <a:rPr lang="en-US" sz="2000" dirty="0">
                <a:latin typeface="Gill Sans MT" panose="020B0502020104020203" pitchFamily="34" charset="0"/>
                <a:ea typeface="Cambria" panose="02040503050406030204" pitchFamily="18" charset="0"/>
                <a:cs typeface="B Nazanin" panose="00000400000000000000" pitchFamily="2" charset="-78"/>
              </a:rPr>
              <a:t> </a:t>
            </a:r>
            <a:r>
              <a:rPr lang="fa-IR" sz="2000">
                <a:latin typeface="Gill Sans MT" panose="020B0502020104020203" pitchFamily="34" charset="0"/>
                <a:ea typeface="Cambria" panose="02040503050406030204" pitchFamily="18" charset="0"/>
                <a:cs typeface="B Nazanin" panose="00000400000000000000" pitchFamily="2" charset="-78"/>
              </a:rPr>
              <a:t>قرار می‌دهیم</a:t>
            </a:r>
            <a:r>
              <a:rPr lang="fa-IR" sz="2000" dirty="0">
                <a:latin typeface="Gill Sans MT" panose="020B0502020104020203" pitchFamily="34" charset="0"/>
                <a:ea typeface="Cambria" panose="02040503050406030204" pitchFamily="18" charset="0"/>
                <a:cs typeface="B Nazanin" panose="00000400000000000000" pitchFamily="2" charset="-78"/>
              </a:rPr>
              <a:t>. قبل از کلمه </a:t>
            </a:r>
            <a:r>
              <a:rPr lang="en-US" sz="2000">
                <a:latin typeface="Gill Sans MT" panose="020B0502020104020203" pitchFamily="34" charset="0"/>
                <a:ea typeface="Cambria" panose="02040503050406030204" pitchFamily="18" charset="0"/>
                <a:cs typeface="B Nazanin" panose="00000400000000000000" pitchFamily="2" charset="-78"/>
              </a:rPr>
              <a:t>class </a:t>
            </a:r>
            <a:r>
              <a:rPr lang="fa-IR" sz="2000">
                <a:latin typeface="Gill Sans MT" panose="020B0502020104020203" pitchFamily="34" charset="0"/>
                <a:ea typeface="Cambria" panose="02040503050406030204" pitchFamily="18" charset="0"/>
                <a:cs typeface="B Nazanin" panose="00000400000000000000" pitchFamily="2" charset="-78"/>
              </a:rPr>
              <a:t> می‌توانیم </a:t>
            </a:r>
            <a:r>
              <a:rPr lang="fa-IR" sz="2000" dirty="0">
                <a:latin typeface="Gill Sans MT" panose="020B0502020104020203" pitchFamily="34" charset="0"/>
                <a:ea typeface="Cambria" panose="02040503050406030204" pitchFamily="18" charset="0"/>
                <a:cs typeface="B Nazanin" panose="00000400000000000000" pitchFamily="2" charset="-78"/>
              </a:rPr>
              <a:t>کلمه </a:t>
            </a:r>
            <a:r>
              <a:rPr lang="en-US" sz="2000" dirty="0">
                <a:latin typeface="Gill Sans MT" panose="020B0502020104020203" pitchFamily="34" charset="0"/>
                <a:ea typeface="Cambria" panose="02040503050406030204" pitchFamily="18" charset="0"/>
                <a:cs typeface="B Nazanin" panose="00000400000000000000" pitchFamily="2" charset="-78"/>
              </a:rPr>
              <a:t>public </a:t>
            </a:r>
            <a:r>
              <a:rPr lang="fa-IR" sz="2000" dirty="0">
                <a:latin typeface="Gill Sans MT" panose="020B0502020104020203" pitchFamily="34" charset="0"/>
                <a:ea typeface="Cambria" panose="02040503050406030204" pitchFamily="18" charset="0"/>
                <a:cs typeface="B Nazanin" panose="00000400000000000000" pitchFamily="2" charset="-78"/>
              </a:rPr>
              <a:t> را قرار دهیم. </a:t>
            </a:r>
            <a:r>
              <a:rPr lang="fa-IR" sz="2000">
                <a:latin typeface="Gill Sans MT" panose="020B0502020104020203" pitchFamily="34" charset="0"/>
                <a:ea typeface="Cambria" panose="02040503050406030204" pitchFamily="18" charset="0"/>
                <a:cs typeface="B Nazanin" panose="00000400000000000000" pitchFamily="2" charset="-78"/>
              </a:rPr>
              <a:t>در صورتیکه </a:t>
            </a:r>
            <a:r>
              <a:rPr lang="fa-IR" sz="2000" dirty="0">
                <a:latin typeface="Gill Sans MT" panose="020B0502020104020203" pitchFamily="34" charset="0"/>
                <a:ea typeface="Cambria" panose="02040503050406030204" pitchFamily="18" charset="0"/>
                <a:cs typeface="B Nazanin" panose="00000400000000000000" pitchFamily="2" charset="-78"/>
              </a:rPr>
              <a:t>از کلمه ی </a:t>
            </a:r>
            <a:r>
              <a:rPr lang="en-US" sz="2000" dirty="0">
                <a:latin typeface="Gill Sans MT" panose="020B0502020104020203" pitchFamily="34" charset="0"/>
                <a:ea typeface="Cambria" panose="02040503050406030204" pitchFamily="18" charset="0"/>
                <a:cs typeface="B Nazanin" panose="00000400000000000000" pitchFamily="2" charset="-78"/>
              </a:rPr>
              <a:t>public</a:t>
            </a:r>
            <a:r>
              <a:rPr lang="fa-IR" sz="2000" dirty="0">
                <a:latin typeface="Gill Sans MT" panose="020B0502020104020203" pitchFamily="34" charset="0"/>
                <a:ea typeface="Cambria" panose="02040503050406030204" pitchFamily="18" charset="0"/>
                <a:cs typeface="B Nazanin" panose="00000400000000000000" pitchFamily="2" charset="-78"/>
              </a:rPr>
              <a:t> </a:t>
            </a:r>
            <a:r>
              <a:rPr lang="en-US" sz="2000" dirty="0">
                <a:latin typeface="Gill Sans MT" panose="020B0502020104020203" pitchFamily="34" charset="0"/>
                <a:ea typeface="Cambria" panose="02040503050406030204" pitchFamily="18" charset="0"/>
                <a:cs typeface="B Nazanin" panose="00000400000000000000" pitchFamily="2" charset="-78"/>
              </a:rPr>
              <a:t> </a:t>
            </a:r>
            <a:r>
              <a:rPr lang="fa-IR" sz="2000" dirty="0">
                <a:latin typeface="Gill Sans MT" panose="020B0502020104020203" pitchFamily="34" charset="0"/>
                <a:ea typeface="Cambria" panose="02040503050406030204" pitchFamily="18" charset="0"/>
                <a:cs typeface="B Nazanin" panose="00000400000000000000" pitchFamily="2" charset="-78"/>
              </a:rPr>
              <a:t>استفاده کنیم کلاس ما توسط هر کلاس دیگری قابل استفاده خواهد بود؛ در غیر این صورت </a:t>
            </a:r>
            <a:r>
              <a:rPr lang="fa-IR" sz="2000">
                <a:latin typeface="Gill Sans MT" panose="020B0502020104020203" pitchFamily="34" charset="0"/>
                <a:ea typeface="Cambria" panose="02040503050406030204" pitchFamily="18" charset="0"/>
                <a:cs typeface="B Nazanin" panose="00000400000000000000" pitchFamily="2" charset="-78"/>
              </a:rPr>
              <a:t>تنها کلاس‌هایی </a:t>
            </a:r>
            <a:r>
              <a:rPr lang="fa-IR" sz="2000" dirty="0">
                <a:latin typeface="Gill Sans MT" panose="020B0502020104020203" pitchFamily="34" charset="0"/>
                <a:ea typeface="Cambria" panose="02040503050406030204" pitchFamily="18" charset="0"/>
                <a:cs typeface="B Nazanin" panose="00000400000000000000" pitchFamily="2" charset="-78"/>
              </a:rPr>
              <a:t>که در </a:t>
            </a:r>
            <a:r>
              <a:rPr lang="fa-IR" sz="2000" dirty="0" err="1">
                <a:latin typeface="Gill Sans MT" panose="020B0502020104020203" pitchFamily="34" charset="0"/>
                <a:ea typeface="Cambria" panose="02040503050406030204" pitchFamily="18" charset="0"/>
                <a:cs typeface="B Nazanin" panose="00000400000000000000" pitchFamily="2" charset="-78"/>
              </a:rPr>
              <a:t>پکیج</a:t>
            </a:r>
            <a:r>
              <a:rPr lang="fa-IR" sz="2000" dirty="0">
                <a:latin typeface="Gill Sans MT" panose="020B0502020104020203" pitchFamily="34" charset="0"/>
                <a:ea typeface="Cambria" panose="02040503050406030204" pitchFamily="18" charset="0"/>
                <a:cs typeface="B Nazanin" panose="00000400000000000000" pitchFamily="2" charset="-78"/>
              </a:rPr>
              <a:t> یکسان با کلاس ما قرار دارند به این کلاس دسترسی خواهند داشت. در حال حاضر نیازی به دانستن مفهوم </a:t>
            </a:r>
            <a:r>
              <a:rPr lang="fa-IR" sz="2000" dirty="0" err="1">
                <a:latin typeface="Gill Sans MT" panose="020B0502020104020203" pitchFamily="34" charset="0"/>
                <a:ea typeface="Cambria" panose="02040503050406030204" pitchFamily="18" charset="0"/>
                <a:cs typeface="B Nazanin" panose="00000400000000000000" pitchFamily="2" charset="-78"/>
              </a:rPr>
              <a:t>پکیج</a:t>
            </a:r>
            <a:r>
              <a:rPr lang="fa-IR" sz="2000" dirty="0">
                <a:latin typeface="Gill Sans MT" panose="020B0502020104020203" pitchFamily="34" charset="0"/>
                <a:ea typeface="Cambria" panose="02040503050406030204" pitchFamily="18" charset="0"/>
                <a:cs typeface="B Nazanin" panose="00000400000000000000" pitchFamily="2" charset="-78"/>
              </a:rPr>
              <a:t> نیست و تنها کافیست از کلمه </a:t>
            </a:r>
            <a:r>
              <a:rPr lang="en-US" sz="2000" dirty="0">
                <a:latin typeface="Gill Sans MT" panose="020B0502020104020203" pitchFamily="34" charset="0"/>
                <a:ea typeface="Cambria" panose="02040503050406030204" pitchFamily="18" charset="0"/>
                <a:cs typeface="B Nazanin" panose="00000400000000000000" pitchFamily="2" charset="-78"/>
              </a:rPr>
              <a:t>public</a:t>
            </a:r>
            <a:r>
              <a:rPr lang="fa-IR" sz="2000" dirty="0">
                <a:latin typeface="Gill Sans MT" panose="020B0502020104020203" pitchFamily="34" charset="0"/>
                <a:ea typeface="Cambria" panose="02040503050406030204" pitchFamily="18" charset="0"/>
                <a:cs typeface="B Nazanin" panose="00000400000000000000" pitchFamily="2" charset="-78"/>
              </a:rPr>
              <a:t> </a:t>
            </a:r>
            <a:r>
              <a:rPr lang="en-US" sz="2000" dirty="0">
                <a:latin typeface="Gill Sans MT" panose="020B0502020104020203" pitchFamily="34" charset="0"/>
                <a:ea typeface="Cambria" panose="02040503050406030204" pitchFamily="18" charset="0"/>
                <a:cs typeface="B Nazanin" panose="00000400000000000000" pitchFamily="2" charset="-78"/>
              </a:rPr>
              <a:t> </a:t>
            </a:r>
            <a:r>
              <a:rPr lang="fa-IR" sz="2000" dirty="0">
                <a:latin typeface="Gill Sans MT" panose="020B0502020104020203" pitchFamily="34" charset="0"/>
                <a:ea typeface="Cambria" panose="02040503050406030204" pitchFamily="18" charset="0"/>
                <a:cs typeface="B Nazanin" panose="00000400000000000000" pitchFamily="2" charset="-78"/>
              </a:rPr>
              <a:t>قبل از کلمه </a:t>
            </a:r>
            <a:r>
              <a:rPr lang="en-US" sz="2000" dirty="0">
                <a:latin typeface="Gill Sans MT" panose="020B0502020104020203" pitchFamily="34" charset="0"/>
                <a:ea typeface="Cambria" panose="02040503050406030204" pitchFamily="18" charset="0"/>
                <a:cs typeface="B Nazanin" panose="00000400000000000000" pitchFamily="2" charset="-78"/>
              </a:rPr>
              <a:t>class </a:t>
            </a:r>
            <a:r>
              <a:rPr lang="fa-IR" sz="2000" dirty="0">
                <a:latin typeface="Gill Sans MT" panose="020B0502020104020203" pitchFamily="34" charset="0"/>
                <a:ea typeface="Cambria" panose="02040503050406030204" pitchFamily="18" charset="0"/>
                <a:cs typeface="B Nazanin" panose="00000400000000000000" pitchFamily="2" charset="-78"/>
              </a:rPr>
              <a:t>استفاده کنیم.</a:t>
            </a:r>
          </a:p>
        </p:txBody>
      </p:sp>
      <p:sp>
        <p:nvSpPr>
          <p:cNvPr id="4" name="Rectangle 2">
            <a:extLst>
              <a:ext uri="{FF2B5EF4-FFF2-40B4-BE49-F238E27FC236}">
                <a16:creationId xmlns:a16="http://schemas.microsoft.com/office/drawing/2014/main" id="{05CEE0D5-4278-526A-A2DF-07ABF1D68274}"/>
              </a:ext>
            </a:extLst>
          </p:cNvPr>
          <p:cNvSpPr>
            <a:spLocks noChangeArrowheads="1"/>
          </p:cNvSpPr>
          <p:nvPr/>
        </p:nvSpPr>
        <p:spPr bwMode="auto">
          <a:xfrm>
            <a:off x="1454400" y="3294555"/>
            <a:ext cx="4046166" cy="861774"/>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public </a:t>
            </a:r>
            <a:r>
              <a:rPr kumimoji="0" lang="en-US" altLang="en-US" sz="1000" b="0" i="1" u="none" strike="noStrike" cap="none" normalizeH="0" baseline="0">
                <a:ln>
                  <a:noFill/>
                </a:ln>
                <a:solidFill>
                  <a:srgbClr val="C792EA"/>
                </a:solidFill>
                <a:effectLst/>
                <a:latin typeface="JetBrains Mono" panose="020B0509020102050004" pitchFamily="49" charset="0"/>
                <a:ea typeface="Cambria" panose="02040503050406030204" pitchFamily="18" charset="0"/>
              </a:rPr>
              <a:t>class </a:t>
            </a:r>
            <a:r>
              <a:rPr kumimoji="0" lang="en-US" altLang="en-US" sz="10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Main </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546E7A"/>
                </a:solidFill>
                <a:effectLst/>
                <a:latin typeface="JetBrains Mono" panose="020B0509020102050004" pitchFamily="49" charset="0"/>
                <a:ea typeface="Cambria" panose="02040503050406030204" pitchFamily="18" charset="0"/>
              </a:rPr>
              <a:t>// (1) Class definition</a:t>
            </a:r>
            <a:br>
              <a:rPr kumimoji="0" lang="en-US" altLang="en-US" sz="1000" b="0" i="1" u="none" strike="noStrike" cap="none" normalizeH="0" baseline="0">
                <a:ln>
                  <a:noFill/>
                </a:ln>
                <a:solidFill>
                  <a:srgbClr val="546E7A"/>
                </a:solidFill>
                <a:effectLst/>
                <a:latin typeface="JetBrains Mono" panose="020B0509020102050004" pitchFamily="49" charset="0"/>
                <a:ea typeface="Cambria" panose="02040503050406030204" pitchFamily="18" charset="0"/>
              </a:rPr>
            </a:br>
            <a:r>
              <a:rPr kumimoji="0" lang="en-US" altLang="en-US" sz="1000" b="0" i="1" u="none" strike="noStrike" cap="none" normalizeH="0" baseline="0">
                <a:ln>
                  <a:noFill/>
                </a:ln>
                <a:solidFill>
                  <a:srgbClr val="546E7A"/>
                </a:solidFill>
                <a:effectLst/>
                <a:latin typeface="JetBrains Mono" panose="020B0509020102050004" pitchFamily="49" charset="0"/>
                <a:ea typeface="Cambria" panose="02040503050406030204" pitchFamily="18" charset="0"/>
              </a:rPr>
              <a:t>// (2) Fields</a:t>
            </a:r>
            <a:br>
              <a:rPr kumimoji="0" lang="en-US" altLang="en-US" sz="1000" b="0" i="1" u="none" strike="noStrike" cap="none" normalizeH="0" baseline="0">
                <a:ln>
                  <a:noFill/>
                </a:ln>
                <a:solidFill>
                  <a:srgbClr val="546E7A"/>
                </a:solidFill>
                <a:effectLst/>
                <a:latin typeface="JetBrains Mono" panose="020B0509020102050004" pitchFamily="49" charset="0"/>
                <a:ea typeface="Cambria" panose="02040503050406030204" pitchFamily="18" charset="0"/>
              </a:rPr>
            </a:br>
            <a:r>
              <a:rPr kumimoji="0" lang="en-US" altLang="en-US" sz="1000" b="0" i="1" u="none" strike="noStrike" cap="none" normalizeH="0" baseline="0">
                <a:ln>
                  <a:noFill/>
                </a:ln>
                <a:solidFill>
                  <a:srgbClr val="546E7A"/>
                </a:solidFill>
                <a:effectLst/>
                <a:latin typeface="JetBrains Mono" panose="020B0509020102050004" pitchFamily="49" charset="0"/>
                <a:ea typeface="Cambria" panose="02040503050406030204" pitchFamily="18" charset="0"/>
              </a:rPr>
              <a:t>// (3) Constructor</a:t>
            </a:r>
            <a:br>
              <a:rPr kumimoji="0" lang="en-US" altLang="en-US" sz="1000" b="0" i="1" u="none" strike="noStrike" cap="none" normalizeH="0" baseline="0">
                <a:ln>
                  <a:noFill/>
                </a:ln>
                <a:solidFill>
                  <a:srgbClr val="546E7A"/>
                </a:solidFill>
                <a:effectLst/>
                <a:latin typeface="JetBrains Mono" panose="020B0509020102050004" pitchFamily="49" charset="0"/>
                <a:ea typeface="Cambria" panose="02040503050406030204" pitchFamily="18" charset="0"/>
              </a:rPr>
            </a:br>
            <a:r>
              <a:rPr kumimoji="0" lang="en-US" altLang="en-US" sz="1000" b="0" i="1" u="none" strike="noStrike" cap="none" normalizeH="0" baseline="0">
                <a:ln>
                  <a:noFill/>
                </a:ln>
                <a:solidFill>
                  <a:srgbClr val="546E7A"/>
                </a:solidFill>
                <a:effectLst/>
                <a:latin typeface="JetBrains Mono" panose="020B0509020102050004" pitchFamily="49" charset="0"/>
                <a:ea typeface="Cambria" panose="02040503050406030204" pitchFamily="18" charset="0"/>
              </a:rPr>
              <a:t>// (4) Methods</a:t>
            </a:r>
            <a:br>
              <a:rPr kumimoji="0" lang="en-US" altLang="en-US" sz="1000" b="0" i="1" u="none" strike="noStrike" cap="none" normalizeH="0" baseline="0">
                <a:ln>
                  <a:noFill/>
                </a:ln>
                <a:solidFill>
                  <a:srgbClr val="546E7A"/>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endParaRPr kumimoji="0" lang="en-US" altLang="en-US" sz="1800" b="0" i="0" u="none" strike="noStrike" cap="none" normalizeH="0" baseline="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240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8D966E16-8F84-D7AD-0B6D-54198FDF1ED8}"/>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C30E0A5-617B-C646-7658-2A8FF24B37E8}"/>
              </a:ext>
            </a:extLst>
          </p:cNvPr>
          <p:cNvSpPr txBox="1">
            <a:spLocks noGrp="1"/>
          </p:cNvSpPr>
          <p:nvPr>
            <p:ph type="title"/>
          </p:nvPr>
        </p:nvSpPr>
        <p:spPr>
          <a:xfrm>
            <a:off x="720000" y="234502"/>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4753ECFE-1FA8-6CE7-29A9-9AA6ACBAAB0E}"/>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DA45398D-EF23-3BF7-D38E-719C3D2B48B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E1764360-3A24-158A-7AD8-847E520DDF0C}"/>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3DF857E1-7968-3D9A-C1FA-E34AE5DC7BD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93DBBB32-ED46-0FB5-863E-EB60CE419BA7}"/>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495178D-A9B0-5790-B859-20F384622B5E}"/>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92B58742-7BB5-5D38-F4A7-B9CD694D7F30}"/>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55DF52D9-1519-0CE5-F276-6D5DA4B0959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5" name="TextBox 4">
            <a:extLst>
              <a:ext uri="{FF2B5EF4-FFF2-40B4-BE49-F238E27FC236}">
                <a16:creationId xmlns:a16="http://schemas.microsoft.com/office/drawing/2014/main" id="{A4392802-0B6A-AD50-8AB7-DA1C58CA021A}"/>
              </a:ext>
            </a:extLst>
          </p:cNvPr>
          <p:cNvSpPr txBox="1"/>
          <p:nvPr/>
        </p:nvSpPr>
        <p:spPr>
          <a:xfrm>
            <a:off x="662400" y="950729"/>
            <a:ext cx="7761600" cy="2362185"/>
          </a:xfrm>
          <a:prstGeom prst="rect">
            <a:avLst/>
          </a:prstGeom>
          <a:noFill/>
        </p:spPr>
        <p:txBody>
          <a:bodyPr wrap="square">
            <a:spAutoFit/>
          </a:bodyPr>
          <a:lstStyle/>
          <a:p>
            <a:pPr algn="r" rtl="1">
              <a:lnSpc>
                <a:spcPct val="150000"/>
              </a:lnSpc>
            </a:pPr>
            <a:r>
              <a:rPr lang="fa-IR" sz="2000" b="1">
                <a:latin typeface="Cambria" panose="02040503050406030204" pitchFamily="18" charset="0"/>
                <a:ea typeface="Cambria" panose="02040503050406030204" pitchFamily="18" charset="0"/>
                <a:cs typeface="B Nazanin" panose="00000400000000000000" pitchFamily="2" charset="-78"/>
              </a:rPr>
              <a:t>فیلدها</a:t>
            </a:r>
            <a:r>
              <a:rPr lang="fa-IR" sz="2000">
                <a:latin typeface="Cambria" panose="02040503050406030204" pitchFamily="18" charset="0"/>
                <a:ea typeface="Cambria" panose="02040503050406030204" pitchFamily="18" charset="0"/>
                <a:cs typeface="B Nazanin" panose="00000400000000000000" pitchFamily="2" charset="-78"/>
              </a:rPr>
              <a:t>: </a:t>
            </a:r>
            <a:r>
              <a:rPr lang="fa-IR" sz="2000" dirty="0">
                <a:latin typeface="Cambria" panose="02040503050406030204" pitchFamily="18" charset="0"/>
                <a:ea typeface="Cambria" panose="02040503050406030204" pitchFamily="18" charset="0"/>
                <a:cs typeface="B Nazanin" panose="00000400000000000000" pitchFamily="2" charset="-78"/>
              </a:rPr>
              <a:t>هر </a:t>
            </a:r>
            <a:r>
              <a:rPr lang="fa-IR" sz="2000">
                <a:latin typeface="Cambria" panose="02040503050406030204" pitchFamily="18" charset="0"/>
                <a:ea typeface="Cambria" panose="02040503050406030204" pitchFamily="18" charset="0"/>
                <a:cs typeface="B Nazanin" panose="00000400000000000000" pitchFamily="2" charset="-78"/>
              </a:rPr>
              <a:t>کلاس می‌تواند </a:t>
            </a:r>
            <a:r>
              <a:rPr lang="fa-IR" sz="2000" dirty="0">
                <a:latin typeface="Cambria" panose="02040503050406030204" pitchFamily="18" charset="0"/>
                <a:ea typeface="Cambria" panose="02040503050406030204" pitchFamily="18" charset="0"/>
                <a:cs typeface="B Nazanin" panose="00000400000000000000" pitchFamily="2" charset="-78"/>
              </a:rPr>
              <a:t>شامل چندین فیلد باشد. فیلد ها در واقع متغیرهایی هستند </a:t>
            </a:r>
            <a:r>
              <a:rPr lang="fa-IR" sz="2000">
                <a:latin typeface="Cambria" panose="02040503050406030204" pitchFamily="18" charset="0"/>
                <a:ea typeface="Cambria" panose="02040503050406030204" pitchFamily="18" charset="0"/>
                <a:cs typeface="B Nazanin" panose="00000400000000000000" pitchFamily="2" charset="-78"/>
              </a:rPr>
              <a:t>که نشان‌دهنده </a:t>
            </a:r>
            <a:r>
              <a:rPr lang="fa-IR" sz="2000" dirty="0">
                <a:latin typeface="Cambria" panose="02040503050406030204" pitchFamily="18" charset="0"/>
                <a:ea typeface="Cambria" panose="02040503050406030204" pitchFamily="18" charset="0"/>
                <a:cs typeface="B Nazanin" panose="00000400000000000000" pitchFamily="2" charset="-78"/>
              </a:rPr>
              <a:t>مشخصات </a:t>
            </a:r>
            <a:r>
              <a:rPr lang="fa-IR" sz="2000">
                <a:latin typeface="Cambria" panose="02040503050406030204" pitchFamily="18" charset="0"/>
                <a:ea typeface="Cambria" panose="02040503050406030204" pitchFamily="18" charset="0"/>
                <a:cs typeface="B Nazanin" panose="00000400000000000000" pitchFamily="2" charset="-78"/>
              </a:rPr>
              <a:t>مشترک نمونه‌های </a:t>
            </a:r>
            <a:r>
              <a:rPr lang="fa-IR" sz="2000" dirty="0">
                <a:latin typeface="Cambria" panose="02040503050406030204" pitchFamily="18" charset="0"/>
                <a:ea typeface="Cambria" panose="02040503050406030204" pitchFamily="18" charset="0"/>
                <a:cs typeface="B Nazanin" panose="00000400000000000000" pitchFamily="2" charset="-78"/>
              </a:rPr>
              <a:t>ساخته شده از یک </a:t>
            </a:r>
            <a:r>
              <a:rPr lang="fa-IR" sz="2000">
                <a:latin typeface="Cambria" panose="02040503050406030204" pitchFamily="18" charset="0"/>
                <a:ea typeface="Cambria" panose="02040503050406030204" pitchFamily="18" charset="0"/>
                <a:cs typeface="B Nazanin" panose="00000400000000000000" pitchFamily="2" charset="-78"/>
              </a:rPr>
              <a:t>کلاس می‌باشند</a:t>
            </a:r>
            <a:r>
              <a:rPr lang="fa-IR" sz="2000" dirty="0">
                <a:latin typeface="Cambria" panose="02040503050406030204" pitchFamily="18" charset="0"/>
                <a:ea typeface="Cambria" panose="02040503050406030204" pitchFamily="18" charset="0"/>
                <a:cs typeface="B Nazanin" panose="00000400000000000000" pitchFamily="2" charset="-78"/>
              </a:rPr>
              <a:t>. عدد صحیح، عدد اعشاری و آرایه ها </a:t>
            </a:r>
            <a:r>
              <a:rPr lang="fa-IR" sz="2000">
                <a:latin typeface="Cambria" panose="02040503050406030204" pitchFamily="18" charset="0"/>
                <a:ea typeface="Cambria" panose="02040503050406030204" pitchFamily="18" charset="0"/>
                <a:cs typeface="B Nazanin" panose="00000400000000000000" pitchFamily="2" charset="-78"/>
              </a:rPr>
              <a:t>همگی نوع‌های </a:t>
            </a:r>
            <a:r>
              <a:rPr lang="fa-IR" sz="2000" dirty="0">
                <a:latin typeface="Cambria" panose="02040503050406030204" pitchFamily="18" charset="0"/>
                <a:ea typeface="Cambria" panose="02040503050406030204" pitchFamily="18" charset="0"/>
                <a:cs typeface="B Nazanin" panose="00000400000000000000" pitchFamily="2" charset="-78"/>
              </a:rPr>
              <a:t>مجاز برای تعریف فیلد هستند. تعریف یک فیلد درست مانند تعریف </a:t>
            </a:r>
            <a:r>
              <a:rPr lang="fa-IR" sz="2000">
                <a:latin typeface="Cambria" panose="02040503050406030204" pitchFamily="18" charset="0"/>
                <a:ea typeface="Cambria" panose="02040503050406030204" pitchFamily="18" charset="0"/>
                <a:cs typeface="B Nazanin" panose="00000400000000000000" pitchFamily="2" charset="-78"/>
              </a:rPr>
              <a:t>یک متغیر</a:t>
            </a:r>
            <a:r>
              <a:rPr lang="en-US" sz="2000">
                <a:latin typeface="Gill Sans MT" panose="020B0502020104020203" pitchFamily="34" charset="0"/>
                <a:ea typeface="Cambria" panose="02040503050406030204" pitchFamily="18" charset="0"/>
                <a:cs typeface="B Nazanin" panose="00000400000000000000" pitchFamily="2" charset="-78"/>
              </a:rPr>
              <a:t>local</a:t>
            </a:r>
            <a:r>
              <a:rPr lang="en-US" sz="2000">
                <a:latin typeface="Cambria" panose="02040503050406030204" pitchFamily="18" charset="0"/>
                <a:ea typeface="Cambria" panose="02040503050406030204" pitchFamily="18" charset="0"/>
                <a:cs typeface="B Nazanin" panose="00000400000000000000" pitchFamily="2" charset="-78"/>
              </a:rPr>
              <a:t> </a:t>
            </a:r>
            <a:r>
              <a:rPr lang="fa-IR" sz="2000">
                <a:latin typeface="Cambria" panose="02040503050406030204" pitchFamily="18" charset="0"/>
                <a:ea typeface="Cambria" panose="02040503050406030204" pitchFamily="18" charset="0"/>
                <a:cs typeface="B Nazanin" panose="00000400000000000000" pitchFamily="2" charset="-78"/>
              </a:rPr>
              <a:t> </a:t>
            </a:r>
            <a:r>
              <a:rPr lang="fa-IR" sz="2000" dirty="0">
                <a:latin typeface="Cambria" panose="02040503050406030204" pitchFamily="18" charset="0"/>
                <a:ea typeface="Cambria" panose="02040503050406030204" pitchFamily="18" charset="0"/>
                <a:cs typeface="B Nazanin" panose="00000400000000000000" pitchFamily="2" charset="-78"/>
              </a:rPr>
              <a:t>است با این تفاوت که مانند تعریف کلاس باید سطح دسترسی به آن فیلد را هم مشخص کنیم.</a:t>
            </a:r>
            <a:endParaRPr lang="en-US" sz="2000" dirty="0">
              <a:latin typeface="Cambria" panose="02040503050406030204" pitchFamily="18" charset="0"/>
              <a:ea typeface="Cambria" panose="02040503050406030204" pitchFamily="18" charset="0"/>
              <a:cs typeface="B Nazanin" panose="00000400000000000000" pitchFamily="2" charset="-78"/>
            </a:endParaRPr>
          </a:p>
        </p:txBody>
      </p:sp>
      <p:sp>
        <p:nvSpPr>
          <p:cNvPr id="3" name="Rectangle 1">
            <a:extLst>
              <a:ext uri="{FF2B5EF4-FFF2-40B4-BE49-F238E27FC236}">
                <a16:creationId xmlns:a16="http://schemas.microsoft.com/office/drawing/2014/main" id="{95CA4C04-E32D-3B8D-0B56-A47F7BC75AEE}"/>
              </a:ext>
            </a:extLst>
          </p:cNvPr>
          <p:cNvSpPr>
            <a:spLocks noChangeArrowheads="1"/>
          </p:cNvSpPr>
          <p:nvPr/>
        </p:nvSpPr>
        <p:spPr bwMode="auto">
          <a:xfrm>
            <a:off x="1478711" y="3193564"/>
            <a:ext cx="3651925" cy="938719"/>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public </a:t>
            </a:r>
            <a:r>
              <a:rPr kumimoji="0" lang="en-US" altLang="en-US" sz="1100" b="0" i="1" u="none" strike="noStrike" cap="none" normalizeH="0" baseline="0">
                <a:ln>
                  <a:noFill/>
                </a:ln>
                <a:solidFill>
                  <a:srgbClr val="C792EA"/>
                </a:solidFill>
                <a:effectLst/>
                <a:latin typeface="JetBrains Mono" panose="020B0509020102050004" pitchFamily="49" charset="0"/>
                <a:ea typeface="Cambria" panose="02040503050406030204" pitchFamily="18" charset="0"/>
              </a:rPr>
              <a:t>class </a:t>
            </a:r>
            <a:r>
              <a:rPr kumimoji="0" lang="en-US" altLang="en-US" sz="11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Main </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private </a:t>
            </a:r>
            <a:r>
              <a:rPr kumimoji="0" lang="en-US" altLang="en-US" sz="11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name</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private </a:t>
            </a:r>
            <a:r>
              <a:rPr kumimoji="0" lang="en-US" altLang="en-US" sz="11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id</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private </a:t>
            </a:r>
            <a:r>
              <a:rPr kumimoji="0" lang="en-US" altLang="en-US" sz="1100" b="0" i="1" u="none" strike="noStrike" cap="none" normalizeH="0" baseline="0">
                <a:ln>
                  <a:noFill/>
                </a:ln>
                <a:solidFill>
                  <a:srgbClr val="FFCB6B"/>
                </a:solidFill>
                <a:effectLst/>
                <a:latin typeface="JetBrains Mono" panose="020B0509020102050004" pitchFamily="49" charset="0"/>
                <a:ea typeface="Cambria" panose="02040503050406030204" pitchFamily="18" charset="0"/>
              </a:rPr>
              <a:t>int</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grades</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endParaRPr kumimoji="0" lang="en-US" altLang="en-US" sz="2400" b="0" i="0" u="none" strike="noStrike" cap="none" normalizeH="0" baseline="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29131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F477AF0-9AEE-6B96-DF6F-A74E61CB77B6}"/>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4195D07-0C09-2560-D34B-715303299BF9}"/>
              </a:ext>
            </a:extLst>
          </p:cNvPr>
          <p:cNvSpPr txBox="1">
            <a:spLocks noGrp="1"/>
          </p:cNvSpPr>
          <p:nvPr>
            <p:ph type="title"/>
          </p:nvPr>
        </p:nvSpPr>
        <p:spPr>
          <a:xfrm>
            <a:off x="720000" y="23974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D81B36F2-65CE-8DE7-3D72-D0ED62D1D5C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AB619EB4-5295-6289-5854-DDBC157E737F}"/>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129360ED-2E8A-4F41-70D5-1035BC9B3A4D}"/>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8786F3DD-BADC-1022-3D68-B99795041188}"/>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55935F11-6F3A-C426-2AB1-4A88E8F93C4C}"/>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AEDF2F5-12D0-FD72-6CB0-D86170FCBED1}"/>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2128ABDA-28AC-1899-F3AD-DBFF6ADFA337}"/>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B17D8EA-5F93-23CD-437D-AE5D09FD68E9}"/>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5" name="TextBox 4">
            <a:extLst>
              <a:ext uri="{FF2B5EF4-FFF2-40B4-BE49-F238E27FC236}">
                <a16:creationId xmlns:a16="http://schemas.microsoft.com/office/drawing/2014/main" id="{55EF077C-5B24-77CC-8EE6-A27811D445EE}"/>
              </a:ext>
            </a:extLst>
          </p:cNvPr>
          <p:cNvSpPr txBox="1"/>
          <p:nvPr/>
        </p:nvSpPr>
        <p:spPr>
          <a:xfrm>
            <a:off x="720001" y="963011"/>
            <a:ext cx="7704000" cy="2323713"/>
          </a:xfrm>
          <a:prstGeom prst="rect">
            <a:avLst/>
          </a:prstGeom>
          <a:noFill/>
        </p:spPr>
        <p:txBody>
          <a:bodyPr wrap="square">
            <a:spAutoFit/>
          </a:bodyPr>
          <a:lstStyle/>
          <a:p>
            <a:pPr algn="r" rtl="1">
              <a:lnSpc>
                <a:spcPts val="3000"/>
              </a:lnSpc>
            </a:pPr>
            <a:r>
              <a:rPr lang="fa-IR" sz="2000" dirty="0">
                <a:latin typeface="Cambria" panose="02040503050406030204" pitchFamily="18" charset="0"/>
                <a:ea typeface="Cambria" panose="02040503050406030204" pitchFamily="18" charset="0"/>
                <a:cs typeface="B Nazanin" panose="00000400000000000000" pitchFamily="2" charset="-78"/>
              </a:rPr>
              <a:t>معمولا از سطح </a:t>
            </a:r>
            <a:r>
              <a:rPr lang="fa-IR" sz="2000">
                <a:latin typeface="Cambria" panose="02040503050406030204" pitchFamily="18" charset="0"/>
                <a:ea typeface="Cambria" panose="02040503050406030204" pitchFamily="18" charset="0"/>
                <a:cs typeface="B Nazanin" panose="00000400000000000000" pitchFamily="2" charset="-78"/>
              </a:rPr>
              <a:t>دسترسی </a:t>
            </a:r>
            <a:r>
              <a:rPr lang="en-US" sz="2000">
                <a:latin typeface="Gill Sans MT" panose="020B0502020104020203" pitchFamily="34" charset="0"/>
                <a:ea typeface="Cambria" panose="02040503050406030204" pitchFamily="18" charset="0"/>
                <a:cs typeface="B Nazanin" panose="00000400000000000000" pitchFamily="2" charset="-78"/>
              </a:rPr>
              <a:t>private</a:t>
            </a:r>
            <a:r>
              <a:rPr lang="fa-IR" sz="2000">
                <a:latin typeface="Cambria" panose="02040503050406030204" pitchFamily="18" charset="0"/>
                <a:ea typeface="Cambria" panose="02040503050406030204" pitchFamily="18" charset="0"/>
                <a:cs typeface="B Nazanin" panose="00000400000000000000" pitchFamily="2" charset="-78"/>
              </a:rPr>
              <a:t> </a:t>
            </a:r>
            <a:r>
              <a:rPr lang="fa-IR" sz="2000" dirty="0">
                <a:latin typeface="Cambria" panose="02040503050406030204" pitchFamily="18" charset="0"/>
                <a:ea typeface="Cambria" panose="02040503050406030204" pitchFamily="18" charset="0"/>
                <a:cs typeface="B Nazanin" panose="00000400000000000000" pitchFamily="2" charset="-78"/>
              </a:rPr>
              <a:t>برای فیلد های یک کلاس </a:t>
            </a:r>
            <a:r>
              <a:rPr lang="fa-IR" sz="2000">
                <a:latin typeface="Cambria" panose="02040503050406030204" pitchFamily="18" charset="0"/>
                <a:ea typeface="Cambria" panose="02040503050406030204" pitchFamily="18" charset="0"/>
                <a:cs typeface="B Nazanin" panose="00000400000000000000" pitchFamily="2" charset="-78"/>
              </a:rPr>
              <a:t>استفاده می‌کنیم </a:t>
            </a:r>
            <a:r>
              <a:rPr lang="fa-IR" sz="2000" dirty="0">
                <a:latin typeface="Cambria" panose="02040503050406030204" pitchFamily="18" charset="0"/>
                <a:ea typeface="Cambria" panose="02040503050406030204" pitchFamily="18" charset="0"/>
                <a:cs typeface="B Nazanin" panose="00000400000000000000" pitchFamily="2" charset="-78"/>
              </a:rPr>
              <a:t>تا به این طریق، </a:t>
            </a:r>
            <a:r>
              <a:rPr lang="fa-IR" sz="2000">
                <a:latin typeface="Cambria" panose="02040503050406030204" pitchFamily="18" charset="0"/>
                <a:ea typeface="Cambria" panose="02040503050406030204" pitchFamily="18" charset="0"/>
                <a:cs typeface="B Nazanin" panose="00000400000000000000" pitchFamily="2" charset="-78"/>
              </a:rPr>
              <a:t>از مقداردهی </a:t>
            </a:r>
            <a:r>
              <a:rPr lang="fa-IR" sz="2000" dirty="0">
                <a:latin typeface="Cambria" panose="02040503050406030204" pitchFamily="18" charset="0"/>
                <a:ea typeface="Cambria" panose="02040503050406030204" pitchFamily="18" charset="0"/>
                <a:cs typeface="B Nazanin" panose="00000400000000000000" pitchFamily="2" charset="-78"/>
              </a:rPr>
              <a:t>اشتباه و ناخواسته به این فیلد ها جلوگیری </a:t>
            </a:r>
            <a:r>
              <a:rPr lang="fa-IR" sz="2000">
                <a:latin typeface="Cambria" panose="02040503050406030204" pitchFamily="18" charset="0"/>
                <a:ea typeface="Cambria" panose="02040503050406030204" pitchFamily="18" charset="0"/>
                <a:cs typeface="B Nazanin" panose="00000400000000000000" pitchFamily="2" charset="-78"/>
              </a:rPr>
              <a:t>کنیم. این دسترسی به این معناست که تنها کلاس شامل فیلد، امکان دسترسی به آن را داراست و فیلد مورد نظر از کلاس‌های دیگر قابل دسترسی نیست. </a:t>
            </a:r>
            <a:r>
              <a:rPr lang="fa-IR" sz="2000" dirty="0">
                <a:latin typeface="Cambria" panose="02040503050406030204" pitchFamily="18" charset="0"/>
                <a:ea typeface="Cambria" panose="02040503050406030204" pitchFamily="18" charset="0"/>
                <a:cs typeface="B Nazanin" panose="00000400000000000000" pitchFamily="2" charset="-78"/>
              </a:rPr>
              <a:t>همچنین از متدهای گتر و </a:t>
            </a:r>
            <a:r>
              <a:rPr lang="fa-IR" sz="2000" dirty="0" err="1">
                <a:latin typeface="Cambria" panose="02040503050406030204" pitchFamily="18" charset="0"/>
                <a:ea typeface="Cambria" panose="02040503050406030204" pitchFamily="18" charset="0"/>
                <a:cs typeface="B Nazanin" panose="00000400000000000000" pitchFamily="2" charset="-78"/>
              </a:rPr>
              <a:t>ستر</a:t>
            </a:r>
            <a:r>
              <a:rPr lang="fa-IR" sz="2000" dirty="0">
                <a:latin typeface="Cambria" panose="02040503050406030204" pitchFamily="18" charset="0"/>
                <a:ea typeface="Cambria" panose="02040503050406030204" pitchFamily="18" charset="0"/>
                <a:cs typeface="B Nazanin" panose="00000400000000000000" pitchFamily="2" charset="-78"/>
              </a:rPr>
              <a:t> برای دسترسی و مقدار دهی این فیلد ها </a:t>
            </a:r>
            <a:r>
              <a:rPr lang="fa-IR" sz="2000">
                <a:latin typeface="Cambria" panose="02040503050406030204" pitchFamily="18" charset="0"/>
                <a:ea typeface="Cambria" panose="02040503050406030204" pitchFamily="18" charset="0"/>
                <a:cs typeface="B Nazanin" panose="00000400000000000000" pitchFamily="2" charset="-78"/>
              </a:rPr>
              <a:t>استفاده می‌کنیم </a:t>
            </a:r>
            <a:r>
              <a:rPr lang="fa-IR" sz="2000" dirty="0">
                <a:latin typeface="Cambria" panose="02040503050406030204" pitchFamily="18" charset="0"/>
                <a:ea typeface="Cambria" panose="02040503050406030204" pitchFamily="18" charset="0"/>
                <a:cs typeface="B Nazanin" panose="00000400000000000000" pitchFamily="2" charset="-78"/>
              </a:rPr>
              <a:t>که جلوتر با آنها آشنا خواهیم شد.</a:t>
            </a:r>
          </a:p>
          <a:p>
            <a:pPr algn="r" rtl="1"/>
            <a:r>
              <a:rPr lang="fa-IR" sz="2000" dirty="0">
                <a:latin typeface="Cambria" panose="02040503050406030204" pitchFamily="18" charset="0"/>
                <a:ea typeface="Cambria" panose="02040503050406030204" pitchFamily="18" charset="0"/>
                <a:cs typeface="B Nazanin" panose="00000400000000000000" pitchFamily="2" charset="-78"/>
              </a:rPr>
              <a:t> </a:t>
            </a:r>
            <a:endParaRPr lang="en-US" sz="2000" dirty="0">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2786786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0433519-7A2C-3A07-2182-C78C6ABF4BA0}"/>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D5FDB880-85D5-5CC7-74EE-313155822872}"/>
              </a:ext>
            </a:extLst>
          </p:cNvPr>
          <p:cNvSpPr txBox="1">
            <a:spLocks noGrp="1"/>
          </p:cNvSpPr>
          <p:nvPr>
            <p:ph type="title"/>
          </p:nvPr>
        </p:nvSpPr>
        <p:spPr>
          <a:xfrm>
            <a:off x="720000" y="200511"/>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CDEA2131-44BA-498F-C8B9-43B665BF376F}"/>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055DF654-3718-7EE1-3740-18F8D56CB16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2B3F2053-7AB1-F988-4A38-AD2E56DE5833}"/>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B50E81B6-4361-E420-6D98-E523394BB692}"/>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BD590364-299C-8AFF-1D87-66CBC4EB6BCC}"/>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9A6F19FF-4A12-B985-DB57-A92D157A9456}"/>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D8A73A95-0F3C-CFAA-AB18-1C5109B33EC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4DE61CC2-3A53-CC51-B5B5-4089D9A6358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5" name="TextBox 4">
            <a:extLst>
              <a:ext uri="{FF2B5EF4-FFF2-40B4-BE49-F238E27FC236}">
                <a16:creationId xmlns:a16="http://schemas.microsoft.com/office/drawing/2014/main" id="{E339C90C-5B35-73B5-1F26-4D0D69D6B4B6}"/>
              </a:ext>
            </a:extLst>
          </p:cNvPr>
          <p:cNvSpPr txBox="1"/>
          <p:nvPr/>
        </p:nvSpPr>
        <p:spPr>
          <a:xfrm>
            <a:off x="864000" y="840260"/>
            <a:ext cx="7560000" cy="2823850"/>
          </a:xfrm>
          <a:prstGeom prst="rect">
            <a:avLst/>
          </a:prstGeom>
          <a:noFill/>
        </p:spPr>
        <p:txBody>
          <a:bodyPr wrap="square">
            <a:spAutoFit/>
          </a:bodyPr>
          <a:lstStyle/>
          <a:p>
            <a:pPr algn="r" rtl="1">
              <a:lnSpc>
                <a:spcPct val="150000"/>
              </a:lnSpc>
            </a:pPr>
            <a:r>
              <a:rPr lang="fa-IR" sz="2000">
                <a:latin typeface="Cambria" panose="02040503050406030204" pitchFamily="18" charset="0"/>
                <a:ea typeface="Cambria" panose="02040503050406030204" pitchFamily="18" charset="0"/>
                <a:cs typeface="B Nazanin" panose="00000400000000000000" pitchFamily="2" charset="-78"/>
              </a:rPr>
              <a:t>در نام‌گذاری </a:t>
            </a:r>
            <a:r>
              <a:rPr lang="fa-IR" sz="2000" dirty="0">
                <a:latin typeface="Cambria" panose="02040503050406030204" pitchFamily="18" charset="0"/>
                <a:ea typeface="Cambria" panose="02040503050406030204" pitchFamily="18" charset="0"/>
                <a:cs typeface="B Nazanin" panose="00000400000000000000" pitchFamily="2" charset="-78"/>
              </a:rPr>
              <a:t>فیلد ها، به نکات زیر توجه کنید</a:t>
            </a:r>
            <a:r>
              <a:rPr lang="fa-IR" sz="2000">
                <a:latin typeface="Cambria" panose="02040503050406030204" pitchFamily="18" charset="0"/>
                <a:ea typeface="Cambria" panose="02040503050406030204" pitchFamily="18" charset="0"/>
                <a:cs typeface="B Nazanin" panose="00000400000000000000" pitchFamily="2" charset="-78"/>
              </a:rPr>
              <a:t>: </a:t>
            </a:r>
            <a:endParaRPr lang="en-US" sz="2000" dirty="0">
              <a:latin typeface="Cambria" panose="02040503050406030204" pitchFamily="18" charset="0"/>
              <a:ea typeface="Cambria" panose="02040503050406030204" pitchFamily="18" charset="0"/>
              <a:cs typeface="B Nazanin" panose="00000400000000000000" pitchFamily="2" charset="-78"/>
            </a:endParaRPr>
          </a:p>
          <a:p>
            <a:pPr algn="r" rtl="1">
              <a:lnSpc>
                <a:spcPct val="150000"/>
              </a:lnSpc>
            </a:pPr>
            <a:r>
              <a:rPr lang="fa-IR" sz="2000">
                <a:latin typeface="Cambria" panose="02040503050406030204" pitchFamily="18" charset="0"/>
                <a:ea typeface="Cambria" panose="02040503050406030204" pitchFamily="18" charset="0"/>
                <a:cs typeface="B Nazanin" panose="00000400000000000000" pitchFamily="2" charset="-78"/>
              </a:rPr>
              <a:t>1. نام </a:t>
            </a:r>
            <a:r>
              <a:rPr lang="fa-IR" sz="2000" dirty="0">
                <a:latin typeface="Cambria" panose="02040503050406030204" pitchFamily="18" charset="0"/>
                <a:ea typeface="Cambria" panose="02040503050406030204" pitchFamily="18" charset="0"/>
                <a:cs typeface="B Nazanin" panose="00000400000000000000" pitchFamily="2" charset="-78"/>
              </a:rPr>
              <a:t>فیلد باید با حرف کوچک شروع </a:t>
            </a:r>
            <a:r>
              <a:rPr lang="fa-IR" sz="2000">
                <a:latin typeface="Cambria" panose="02040503050406030204" pitchFamily="18" charset="0"/>
                <a:ea typeface="Cambria" panose="02040503050406030204" pitchFamily="18" charset="0"/>
                <a:cs typeface="B Nazanin" panose="00000400000000000000" pitchFamily="2" charset="-78"/>
              </a:rPr>
              <a:t>شود.</a:t>
            </a:r>
          </a:p>
          <a:p>
            <a:pPr algn="r" rtl="1">
              <a:lnSpc>
                <a:spcPct val="150000"/>
              </a:lnSpc>
            </a:pPr>
            <a:r>
              <a:rPr lang="fa-IR" sz="2000">
                <a:latin typeface="Cambria" panose="02040503050406030204" pitchFamily="18" charset="0"/>
                <a:ea typeface="Cambria" panose="02040503050406030204" pitchFamily="18" charset="0"/>
                <a:cs typeface="B Nazanin" panose="00000400000000000000" pitchFamily="2" charset="-78"/>
              </a:rPr>
              <a:t>2. </a:t>
            </a:r>
            <a:r>
              <a:rPr lang="fa-IR" sz="2000" dirty="0">
                <a:latin typeface="Cambria" panose="02040503050406030204" pitchFamily="18" charset="0"/>
                <a:ea typeface="Cambria" panose="02040503050406030204" pitchFamily="18" charset="0"/>
                <a:cs typeface="B Nazanin" panose="00000400000000000000" pitchFamily="2" charset="-78"/>
              </a:rPr>
              <a:t>نام انتخابی را تا حد ممکن با معنی و واضح انتخاب کنید و از عبارات رمزی و اختصاری خودداری کنید.</a:t>
            </a:r>
          </a:p>
          <a:p>
            <a:pPr algn="r" rtl="1">
              <a:lnSpc>
                <a:spcPct val="150000"/>
              </a:lnSpc>
            </a:pPr>
            <a:r>
              <a:rPr lang="fa-IR" sz="2000">
                <a:latin typeface="Cambria" panose="02040503050406030204" pitchFamily="18" charset="0"/>
                <a:ea typeface="Cambria" panose="02040503050406030204" pitchFamily="18" charset="0"/>
                <a:cs typeface="B Nazanin" panose="00000400000000000000" pitchFamily="2" charset="-78"/>
              </a:rPr>
              <a:t>3</a:t>
            </a:r>
            <a:r>
              <a:rPr lang="fa-IR" sz="2000" dirty="0">
                <a:latin typeface="Cambria" panose="02040503050406030204" pitchFamily="18" charset="0"/>
                <a:ea typeface="Cambria" panose="02040503050406030204" pitchFamily="18" charset="0"/>
                <a:cs typeface="B Nazanin" panose="00000400000000000000" pitchFamily="2" charset="-78"/>
              </a:rPr>
              <a:t>. در صورتیکه نام انتخابی شامل بیش از یک کلمه بود، از ساختار</a:t>
            </a:r>
            <a:r>
              <a:rPr lang="en-US" sz="2000">
                <a:latin typeface="Gill Sans MT" panose="020B0502020104020203" pitchFamily="34" charset="0"/>
                <a:ea typeface="Cambria" panose="02040503050406030204" pitchFamily="18" charset="0"/>
                <a:cs typeface="B Nazanin" panose="00000400000000000000" pitchFamily="2" charset="-78"/>
              </a:rPr>
              <a:t>camelCase</a:t>
            </a:r>
            <a:r>
              <a:rPr lang="en-US" sz="2000">
                <a:latin typeface="Cambria" panose="02040503050406030204" pitchFamily="18" charset="0"/>
                <a:ea typeface="Cambria" panose="02040503050406030204" pitchFamily="18" charset="0"/>
                <a:cs typeface="B Nazanin" panose="00000400000000000000" pitchFamily="2" charset="-78"/>
              </a:rPr>
              <a:t> </a:t>
            </a:r>
            <a:r>
              <a:rPr lang="fa-IR" sz="2000">
                <a:latin typeface="Cambria" panose="02040503050406030204" pitchFamily="18" charset="0"/>
                <a:ea typeface="Cambria" panose="02040503050406030204" pitchFamily="18" charset="0"/>
                <a:cs typeface="B Nazanin" panose="00000400000000000000" pitchFamily="2" charset="-78"/>
              </a:rPr>
              <a:t> استفاده </a:t>
            </a:r>
            <a:r>
              <a:rPr lang="fa-IR" sz="2000" dirty="0">
                <a:latin typeface="Cambria" panose="02040503050406030204" pitchFamily="18" charset="0"/>
                <a:ea typeface="Cambria" panose="02040503050406030204" pitchFamily="18" charset="0"/>
                <a:cs typeface="B Nazanin" panose="00000400000000000000" pitchFamily="2" charset="-78"/>
              </a:rPr>
              <a:t>کنید. </a:t>
            </a:r>
          </a:p>
          <a:p>
            <a:pPr algn="r" rtl="1">
              <a:lnSpc>
                <a:spcPct val="150000"/>
              </a:lnSpc>
            </a:pPr>
            <a:r>
              <a:rPr lang="fa-IR" sz="2000" dirty="0">
                <a:latin typeface="Cambria" panose="02040503050406030204" pitchFamily="18" charset="0"/>
                <a:ea typeface="Cambria" panose="02040503050406030204" pitchFamily="18" charset="0"/>
                <a:cs typeface="B Nazanin" panose="00000400000000000000" pitchFamily="2" charset="-78"/>
              </a:rPr>
              <a:t>4. استفاده از کامنت گذاری </a:t>
            </a:r>
            <a:r>
              <a:rPr lang="fa-IR" sz="2000">
                <a:latin typeface="Cambria" panose="02040503050406030204" pitchFamily="18" charset="0"/>
                <a:ea typeface="Cambria" panose="02040503050406030204" pitchFamily="18" charset="0"/>
                <a:cs typeface="B Nazanin" panose="00000400000000000000" pitchFamily="2" charset="-78"/>
              </a:rPr>
              <a:t>مناسب می‌تواند </a:t>
            </a:r>
            <a:r>
              <a:rPr lang="fa-IR" sz="2000" dirty="0">
                <a:latin typeface="Cambria" panose="02040503050406030204" pitchFamily="18" charset="0"/>
                <a:ea typeface="Cambria" panose="02040503050406030204" pitchFamily="18" charset="0"/>
                <a:cs typeface="B Nazanin" panose="00000400000000000000" pitchFamily="2" charset="-78"/>
              </a:rPr>
              <a:t>به فهم کارکرد هر فیلد کمک زیادی بکند.</a:t>
            </a:r>
            <a:endParaRPr lang="en-US" sz="2000" dirty="0">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835474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AF777EBE-DC78-6C88-F378-F55829A7BB2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DEF22F9F-122D-9372-437D-1E37BC7C286E}"/>
              </a:ext>
            </a:extLst>
          </p:cNvPr>
          <p:cNvSpPr txBox="1">
            <a:spLocks noGrp="1"/>
          </p:cNvSpPr>
          <p:nvPr>
            <p:ph type="title"/>
          </p:nvPr>
        </p:nvSpPr>
        <p:spPr>
          <a:xfrm>
            <a:off x="720000" y="230806"/>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3E912E03-79B2-32EE-ABBB-766664FC756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2231722A-0CEB-593F-8739-CD2ABBB022A1}"/>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630B6CCD-C01B-396C-632B-836791DA52E1}"/>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2071CD65-1F65-DF47-1208-B3C443BC59B1}"/>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FA9880D7-9B92-D714-853D-239D903955D9}"/>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2F282ED3-C0FD-CEBE-2684-368ED205BEA2}"/>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D3C327A3-1CDD-1E08-E4BD-9BA1A915D77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4F42E7C6-FAB2-E87E-B9DE-53F6717CD77C}"/>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82FE3CF5-F143-C910-73AF-ED04A7C29868}"/>
              </a:ext>
            </a:extLst>
          </p:cNvPr>
          <p:cNvSpPr txBox="1"/>
          <p:nvPr/>
        </p:nvSpPr>
        <p:spPr>
          <a:xfrm>
            <a:off x="1353300" y="1007707"/>
            <a:ext cx="7070700" cy="1631216"/>
          </a:xfrm>
          <a:prstGeom prst="rect">
            <a:avLst/>
          </a:prstGeom>
          <a:noFill/>
        </p:spPr>
        <p:txBody>
          <a:bodyPr wrap="square" rtlCol="0">
            <a:spAutoFit/>
          </a:bodyPr>
          <a:lstStyle/>
          <a:p>
            <a:pPr algn="r" rtl="1"/>
            <a:r>
              <a:rPr lang="fa-IR" sz="2000" b="1" dirty="0" err="1">
                <a:latin typeface="Gill Sans MT" panose="020B0502020104020203" pitchFamily="34" charset="0"/>
                <a:ea typeface="Cambria" panose="02040503050406030204" pitchFamily="18" charset="0"/>
                <a:cs typeface="B Nazanin" panose="00000400000000000000" pitchFamily="2" charset="-78"/>
              </a:rPr>
              <a:t>کانستراکتور</a:t>
            </a:r>
            <a:r>
              <a:rPr lang="fa-IR" sz="2000" dirty="0">
                <a:latin typeface="Gill Sans MT" panose="020B0502020104020203" pitchFamily="34" charset="0"/>
                <a:ea typeface="Cambria" panose="02040503050406030204" pitchFamily="18" charset="0"/>
                <a:cs typeface="B Nazanin" panose="00000400000000000000" pitchFamily="2" charset="-78"/>
              </a:rPr>
              <a:t>: نوعی رویه است که هنگام ایجاد </a:t>
            </a:r>
            <a:r>
              <a:rPr lang="fa-IR" sz="2000" dirty="0" err="1">
                <a:latin typeface="Gill Sans MT" panose="020B0502020104020203" pitchFamily="34" charset="0"/>
                <a:ea typeface="Cambria" panose="02040503050406030204" pitchFamily="18" charset="0"/>
                <a:cs typeface="B Nazanin" panose="00000400000000000000" pitchFamily="2" charset="-78"/>
              </a:rPr>
              <a:t>شئ</a:t>
            </a:r>
            <a:r>
              <a:rPr lang="fa-IR" sz="2000" dirty="0">
                <a:latin typeface="Gill Sans MT" panose="020B0502020104020203" pitchFamily="34" charset="0"/>
                <a:ea typeface="Cambria" panose="02040503050406030204" pitchFamily="18" charset="0"/>
                <a:cs typeface="B Nazanin" panose="00000400000000000000" pitchFamily="2" charset="-78"/>
              </a:rPr>
              <a:t> از یک کلاس صدا </a:t>
            </a:r>
            <a:r>
              <a:rPr lang="fa-IR" sz="2000">
                <a:latin typeface="Gill Sans MT" panose="020B0502020104020203" pitchFamily="34" charset="0"/>
                <a:ea typeface="Cambria" panose="02040503050406030204" pitchFamily="18" charset="0"/>
                <a:cs typeface="B Nazanin" panose="00000400000000000000" pitchFamily="2" charset="-78"/>
              </a:rPr>
              <a:t>زده می‌شود </a:t>
            </a:r>
            <a:r>
              <a:rPr lang="fa-IR" sz="2000" dirty="0">
                <a:latin typeface="Gill Sans MT" panose="020B0502020104020203" pitchFamily="34" charset="0"/>
                <a:ea typeface="Cambria" panose="02040503050406030204" pitchFamily="18" charset="0"/>
                <a:cs typeface="B Nazanin" panose="00000400000000000000" pitchFamily="2" charset="-78"/>
              </a:rPr>
              <a:t>و تمام عملیات لازم هنگام ایجاد </a:t>
            </a:r>
            <a:r>
              <a:rPr lang="fa-IR" sz="2000" dirty="0" err="1">
                <a:latin typeface="Gill Sans MT" panose="020B0502020104020203" pitchFamily="34" charset="0"/>
                <a:ea typeface="Cambria" panose="02040503050406030204" pitchFamily="18" charset="0"/>
                <a:cs typeface="B Nazanin" panose="00000400000000000000" pitchFamily="2" charset="-78"/>
              </a:rPr>
              <a:t>شئ</a:t>
            </a:r>
            <a:r>
              <a:rPr lang="fa-IR" sz="2000" dirty="0">
                <a:latin typeface="Gill Sans MT" panose="020B0502020104020203" pitchFamily="34" charset="0"/>
                <a:ea typeface="Cambria" panose="02040503050406030204" pitchFamily="18" charset="0"/>
                <a:cs typeface="B Nazanin" panose="00000400000000000000" pitchFamily="2" charset="-78"/>
              </a:rPr>
              <a:t> جدید از جمله مقدار </a:t>
            </a:r>
            <a:r>
              <a:rPr lang="fa-IR" sz="2000">
                <a:latin typeface="Gill Sans MT" panose="020B0502020104020203" pitchFamily="34" charset="0"/>
                <a:ea typeface="Cambria" panose="02040503050406030204" pitchFamily="18" charset="0"/>
                <a:cs typeface="B Nazanin" panose="00000400000000000000" pitchFamily="2" charset="-78"/>
              </a:rPr>
              <a:t>دهی فیلدها </a:t>
            </a:r>
            <a:r>
              <a:rPr lang="fa-IR" sz="2000" dirty="0">
                <a:latin typeface="Gill Sans MT" panose="020B0502020104020203" pitchFamily="34" charset="0"/>
                <a:ea typeface="Cambria" panose="02040503050406030204" pitchFamily="18" charset="0"/>
                <a:cs typeface="B Nazanin" panose="00000400000000000000" pitchFamily="2" charset="-78"/>
              </a:rPr>
              <a:t>را </a:t>
            </a:r>
            <a:r>
              <a:rPr lang="fa-IR" sz="2000">
                <a:latin typeface="Gill Sans MT" panose="020B0502020104020203" pitchFamily="34" charset="0"/>
                <a:ea typeface="Cambria" panose="02040503050406030204" pitchFamily="18" charset="0"/>
                <a:cs typeface="B Nazanin" panose="00000400000000000000" pitchFamily="2" charset="-78"/>
              </a:rPr>
              <a:t>انجام می‌دهد</a:t>
            </a:r>
            <a:r>
              <a:rPr lang="fa-IR" sz="2000" dirty="0">
                <a:latin typeface="Gill Sans MT" panose="020B0502020104020203" pitchFamily="34" charset="0"/>
                <a:ea typeface="Cambria" panose="02040503050406030204" pitchFamily="18" charset="0"/>
                <a:cs typeface="B Nazanin" panose="00000400000000000000" pitchFamily="2" charset="-78"/>
              </a:rPr>
              <a:t>. دقت کنید که یک </a:t>
            </a:r>
            <a:r>
              <a:rPr lang="fa-IR" sz="2000" err="1">
                <a:latin typeface="Gill Sans MT" panose="020B0502020104020203" pitchFamily="34" charset="0"/>
                <a:ea typeface="Cambria" panose="02040503050406030204" pitchFamily="18" charset="0"/>
                <a:cs typeface="B Nazanin" panose="00000400000000000000" pitchFamily="2" charset="-78"/>
              </a:rPr>
              <a:t>کانستراکتور</a:t>
            </a:r>
            <a:r>
              <a:rPr lang="fa-IR" sz="2000">
                <a:latin typeface="Gill Sans MT" panose="020B0502020104020203" pitchFamily="34" charset="0"/>
                <a:ea typeface="Cambria" panose="02040503050406030204" pitchFamily="18" charset="0"/>
                <a:cs typeface="B Nazanin" panose="00000400000000000000" pitchFamily="2" charset="-78"/>
              </a:rPr>
              <a:t> می‌تواند </a:t>
            </a:r>
            <a:r>
              <a:rPr lang="fa-IR" sz="2000" dirty="0">
                <a:latin typeface="Gill Sans MT" panose="020B0502020104020203" pitchFamily="34" charset="0"/>
                <a:ea typeface="Cambria" panose="02040503050406030204" pitchFamily="18" charset="0"/>
                <a:cs typeface="B Nazanin" panose="00000400000000000000" pitchFamily="2" charset="-78"/>
              </a:rPr>
              <a:t>ورودی </a:t>
            </a:r>
            <a:r>
              <a:rPr lang="fa-IR" sz="2000" dirty="0" err="1">
                <a:latin typeface="Gill Sans MT" panose="020B0502020104020203" pitchFamily="34" charset="0"/>
                <a:ea typeface="Cambria" panose="02040503050406030204" pitchFamily="18" charset="0"/>
                <a:cs typeface="B Nazanin" panose="00000400000000000000" pitchFamily="2" charset="-78"/>
              </a:rPr>
              <a:t>هایی</a:t>
            </a:r>
            <a:r>
              <a:rPr lang="fa-IR" sz="2000" dirty="0">
                <a:latin typeface="Gill Sans MT" panose="020B0502020104020203" pitchFamily="34" charset="0"/>
                <a:ea typeface="Cambria" panose="02040503050406030204" pitchFamily="18" charset="0"/>
                <a:cs typeface="B Nazanin" panose="00000400000000000000" pitchFamily="2" charset="-78"/>
              </a:rPr>
              <a:t> داشته باشد و از </a:t>
            </a:r>
            <a:r>
              <a:rPr lang="fa-IR" sz="2000">
                <a:latin typeface="Gill Sans MT" panose="020B0502020104020203" pitchFamily="34" charset="0"/>
                <a:ea typeface="Cambria" panose="02040503050406030204" pitchFamily="18" charset="0"/>
                <a:cs typeface="B Nazanin" panose="00000400000000000000" pitchFamily="2" charset="-78"/>
              </a:rPr>
              <a:t>آنها استفاده‌کند </a:t>
            </a:r>
            <a:r>
              <a:rPr lang="fa-IR" sz="2000" dirty="0">
                <a:latin typeface="Gill Sans MT" panose="020B0502020104020203" pitchFamily="34" charset="0"/>
                <a:ea typeface="Cambria" panose="02040503050406030204" pitchFamily="18" charset="0"/>
                <a:cs typeface="B Nazanin" panose="00000400000000000000" pitchFamily="2" charset="-78"/>
              </a:rPr>
              <a:t>اما </a:t>
            </a:r>
            <a:r>
              <a:rPr lang="fa-IR" sz="2000" err="1">
                <a:latin typeface="Gill Sans MT" panose="020B0502020104020203" pitchFamily="34" charset="0"/>
                <a:ea typeface="Cambria" panose="02040503050406030204" pitchFamily="18" charset="0"/>
                <a:cs typeface="B Nazanin" panose="00000400000000000000" pitchFamily="2" charset="-78"/>
              </a:rPr>
              <a:t>کانستراکتور</a:t>
            </a:r>
            <a:r>
              <a:rPr lang="fa-IR" sz="2000">
                <a:latin typeface="Gill Sans MT" panose="020B0502020104020203" pitchFamily="34" charset="0"/>
                <a:ea typeface="Cambria" panose="02040503050406030204" pitchFamily="18" charset="0"/>
                <a:cs typeface="B Nazanin" panose="00000400000000000000" pitchFamily="2" charset="-78"/>
              </a:rPr>
              <a:t> برخلاف </a:t>
            </a:r>
            <a:r>
              <a:rPr lang="fa-IR" sz="2000" dirty="0">
                <a:latin typeface="Gill Sans MT" panose="020B0502020104020203" pitchFamily="34" charset="0"/>
                <a:ea typeface="Cambria" panose="02040503050406030204" pitchFamily="18" charset="0"/>
                <a:cs typeface="B Nazanin" panose="00000400000000000000" pitchFamily="2" charset="-78"/>
              </a:rPr>
              <a:t>متد ها هیچ </a:t>
            </a:r>
            <a:r>
              <a:rPr lang="fa-IR" sz="2000">
                <a:latin typeface="Gill Sans MT" panose="020B0502020104020203" pitchFamily="34" charset="0"/>
                <a:ea typeface="Cambria" panose="02040503050406030204" pitchFamily="18" charset="0"/>
                <a:cs typeface="B Nazanin" panose="00000400000000000000" pitchFamily="2" charset="-78"/>
              </a:rPr>
              <a:t>نوع خروجی‌ای </a:t>
            </a:r>
            <a:r>
              <a:rPr lang="fa-IR" sz="2000" dirty="0">
                <a:latin typeface="Gill Sans MT" panose="020B0502020104020203" pitchFamily="34" charset="0"/>
                <a:ea typeface="Cambria" panose="02040503050406030204" pitchFamily="18" charset="0"/>
                <a:cs typeface="B Nazanin" panose="00000400000000000000" pitchFamily="2" charset="-78"/>
              </a:rPr>
              <a:t>ندارد و حتی نباید از کلمه </a:t>
            </a:r>
            <a:r>
              <a:rPr lang="fa-IR" sz="2000">
                <a:latin typeface="Gill Sans MT" panose="020B0502020104020203" pitchFamily="34" charset="0"/>
                <a:ea typeface="Cambria" panose="02040503050406030204" pitchFamily="18" charset="0"/>
                <a:cs typeface="B Nazanin" panose="00000400000000000000" pitchFamily="2" charset="-78"/>
              </a:rPr>
              <a:t>کلیدی </a:t>
            </a:r>
            <a:r>
              <a:rPr lang="en-US" sz="2000">
                <a:latin typeface="Gill Sans MT" panose="020B0502020104020203" pitchFamily="34" charset="0"/>
                <a:ea typeface="Cambria" panose="02040503050406030204" pitchFamily="18" charset="0"/>
                <a:cs typeface="B Nazanin" panose="00000400000000000000" pitchFamily="2" charset="-78"/>
              </a:rPr>
              <a:t>void</a:t>
            </a:r>
            <a:r>
              <a:rPr lang="fa-IR" sz="2000">
                <a:latin typeface="Gill Sans MT" panose="020B0502020104020203" pitchFamily="34" charset="0"/>
                <a:ea typeface="Cambria" panose="02040503050406030204" pitchFamily="18" charset="0"/>
                <a:cs typeface="B Nazanin" panose="00000400000000000000" pitchFamily="2" charset="-78"/>
              </a:rPr>
              <a:t> نیز </a:t>
            </a:r>
            <a:r>
              <a:rPr lang="fa-IR" sz="2000" dirty="0">
                <a:latin typeface="Gill Sans MT" panose="020B0502020104020203" pitchFamily="34" charset="0"/>
                <a:ea typeface="Cambria" panose="02040503050406030204" pitchFamily="18" charset="0"/>
                <a:cs typeface="B Nazanin" panose="00000400000000000000" pitchFamily="2" charset="-78"/>
              </a:rPr>
              <a:t>برای آن استفاده کرد</a:t>
            </a:r>
            <a:r>
              <a:rPr lang="fa-IR" sz="2000">
                <a:latin typeface="Gill Sans MT" panose="020B0502020104020203" pitchFamily="34" charset="0"/>
                <a:ea typeface="Cambria" panose="02040503050406030204" pitchFamily="18" charset="0"/>
                <a:cs typeface="B Nazanin" panose="00000400000000000000" pitchFamily="2" charset="-78"/>
              </a:rPr>
              <a:t>. </a:t>
            </a:r>
            <a:endParaRPr lang="fa-IR" sz="2000" dirty="0">
              <a:latin typeface="Gill Sans MT" panose="020B0502020104020203" pitchFamily="34" charset="0"/>
              <a:ea typeface="Cambria" panose="02040503050406030204" pitchFamily="18" charset="0"/>
              <a:cs typeface="B Nazanin" panose="00000400000000000000" pitchFamily="2" charset="-78"/>
            </a:endParaRPr>
          </a:p>
        </p:txBody>
      </p:sp>
      <p:sp>
        <p:nvSpPr>
          <p:cNvPr id="5" name="Rectangle 1">
            <a:extLst>
              <a:ext uri="{FF2B5EF4-FFF2-40B4-BE49-F238E27FC236}">
                <a16:creationId xmlns:a16="http://schemas.microsoft.com/office/drawing/2014/main" id="{744441C5-AD89-0927-DB4E-0DEA3D9258EA}"/>
              </a:ext>
            </a:extLst>
          </p:cNvPr>
          <p:cNvSpPr>
            <a:spLocks noChangeArrowheads="1"/>
          </p:cNvSpPr>
          <p:nvPr/>
        </p:nvSpPr>
        <p:spPr bwMode="auto">
          <a:xfrm>
            <a:off x="1442539" y="2554890"/>
            <a:ext cx="4583861" cy="1785104"/>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public </a:t>
            </a:r>
            <a:r>
              <a:rPr kumimoji="0" lang="en-US" altLang="en-US" sz="1000" b="0" i="1" u="none" strike="noStrike" cap="none" normalizeH="0" baseline="0">
                <a:ln>
                  <a:noFill/>
                </a:ln>
                <a:solidFill>
                  <a:srgbClr val="C792EA"/>
                </a:solidFill>
                <a:effectLst/>
                <a:latin typeface="JetBrains Mono" panose="020B0509020102050004" pitchFamily="49" charset="0"/>
                <a:ea typeface="Cambria" panose="02040503050406030204" pitchFamily="18" charset="0"/>
              </a:rPr>
              <a:t>class </a:t>
            </a:r>
            <a:r>
              <a:rPr kumimoji="0" lang="en-US" altLang="en-US" sz="10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Main </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private </a:t>
            </a:r>
            <a:r>
              <a:rPr kumimoji="0" lang="en-US" altLang="en-US" sz="10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0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name</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private </a:t>
            </a:r>
            <a:r>
              <a:rPr kumimoji="0" lang="en-US" altLang="en-US" sz="10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0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id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private </a:t>
            </a:r>
            <a:r>
              <a:rPr kumimoji="0" lang="en-US" altLang="en-US" sz="1000" b="0" i="1" u="none" strike="noStrike" cap="none" normalizeH="0" baseline="0">
                <a:ln>
                  <a:noFill/>
                </a:ln>
                <a:solidFill>
                  <a:srgbClr val="FFCB6B"/>
                </a:solidFill>
                <a:effectLst/>
                <a:latin typeface="JetBrains Mono" panose="020B0509020102050004" pitchFamily="49" charset="0"/>
                <a:ea typeface="Cambria" panose="02040503050406030204" pitchFamily="18" charset="0"/>
              </a:rPr>
              <a:t>int</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grades</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public </a:t>
            </a:r>
            <a:r>
              <a:rPr kumimoji="0" lang="en-US" altLang="en-US" sz="1000" b="0" i="0" u="none" strike="noStrike" cap="none" normalizeH="0" baseline="0">
                <a:ln>
                  <a:noFill/>
                </a:ln>
                <a:solidFill>
                  <a:srgbClr val="82AAFF"/>
                </a:solidFill>
                <a:effectLst/>
                <a:latin typeface="JetBrains Mono" panose="020B0509020102050004" pitchFamily="49" charset="0"/>
                <a:ea typeface="Cambria" panose="02040503050406030204" pitchFamily="18" charset="0"/>
              </a:rPr>
              <a:t>Main</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givenId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givenName</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id </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givenId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name </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givenName</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grades </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89DDFF"/>
                </a:solidFill>
                <a:effectLst/>
                <a:latin typeface="JetBrains Mono" panose="020B0509020102050004" pitchFamily="49" charset="0"/>
                <a:ea typeface="Cambria" panose="02040503050406030204" pitchFamily="18" charset="0"/>
              </a:rPr>
              <a:t>new </a:t>
            </a:r>
            <a:r>
              <a:rPr kumimoji="0" lang="en-US" altLang="en-US" sz="1000" b="0" i="1" u="none" strike="noStrike" cap="none" normalizeH="0" baseline="0">
                <a:ln>
                  <a:noFill/>
                </a:ln>
                <a:solidFill>
                  <a:srgbClr val="FFCB6B"/>
                </a:solidFill>
                <a:effectLst/>
                <a:latin typeface="JetBrains Mono" panose="020B0509020102050004" pitchFamily="49" charset="0"/>
                <a:ea typeface="Cambria" panose="02040503050406030204" pitchFamily="18" charset="0"/>
              </a:rPr>
              <a:t>int</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10</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endParaRPr kumimoji="0" lang="en-US" altLang="en-US" sz="1800" b="0" i="0" u="none" strike="noStrike" cap="none" normalizeH="0" baseline="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57744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1EFA40F-1F5B-D6DC-3B5B-C5288EC43F8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30EFFCDF-2E91-D20C-2B18-A235E76544FB}"/>
              </a:ext>
            </a:extLst>
          </p:cNvPr>
          <p:cNvSpPr txBox="1">
            <a:spLocks noGrp="1"/>
          </p:cNvSpPr>
          <p:nvPr>
            <p:ph type="title"/>
          </p:nvPr>
        </p:nvSpPr>
        <p:spPr>
          <a:xfrm>
            <a:off x="720000" y="266090"/>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C6EF1A2F-9DFC-A75C-F652-4BA7210201E6}"/>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4867C279-B7C8-45F4-0B35-BB9321B9CC37}"/>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27DE0E4F-1BDD-065C-0045-90C7E80790D8}"/>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BC252100-7CFF-9EF3-9FAE-8D8F37AA1CB3}"/>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D4E355A7-5289-551A-FA38-7DC57FCFCF72}"/>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0AF746F7-B6FC-8AA5-B711-042DFFB28ED4}"/>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FBFFE6F6-48C5-0918-E04B-9F9BC9986195}"/>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9D3C5808-A73C-9CF0-EA7E-3F8F7AA1CB22}"/>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A9078275-22BE-5685-EFAB-7D73035B7864}"/>
              </a:ext>
            </a:extLst>
          </p:cNvPr>
          <p:cNvSpPr txBox="1"/>
          <p:nvPr/>
        </p:nvSpPr>
        <p:spPr>
          <a:xfrm>
            <a:off x="1353300" y="998136"/>
            <a:ext cx="7070700" cy="2823850"/>
          </a:xfrm>
          <a:prstGeom prst="rect">
            <a:avLst/>
          </a:prstGeom>
          <a:noFill/>
        </p:spPr>
        <p:txBody>
          <a:bodyPr wrap="square" rtlCol="0">
            <a:spAutoFit/>
          </a:bodyPr>
          <a:lstStyle/>
          <a:p>
            <a:pPr algn="r" rtl="1">
              <a:lnSpc>
                <a:spcPct val="150000"/>
              </a:lnSpc>
            </a:pPr>
            <a:r>
              <a:rPr lang="fa-IR" sz="2000">
                <a:latin typeface="Gill Sans MT" panose="020B0502020104020203" pitchFamily="34" charset="0"/>
                <a:ea typeface="Cambria" panose="02040503050406030204" pitchFamily="18" charset="0"/>
                <a:cs typeface="B Nazanin" panose="00000400000000000000" pitchFamily="2" charset="-78"/>
              </a:rPr>
              <a:t>همچنین می‌توان سطح دسترسی یک کانستراکتور را مشخص کرد. اما معمولا از سطح دسترسی </a:t>
            </a:r>
            <a:r>
              <a:rPr lang="en-US" sz="2000">
                <a:latin typeface="Gill Sans MT" panose="020B0502020104020203" pitchFamily="34" charset="0"/>
                <a:ea typeface="Cambria" panose="02040503050406030204" pitchFamily="18" charset="0"/>
                <a:cs typeface="B Nazanin" panose="00000400000000000000" pitchFamily="2" charset="-78"/>
              </a:rPr>
              <a:t>public</a:t>
            </a:r>
            <a:r>
              <a:rPr lang="fa-IR" sz="2000">
                <a:latin typeface="Gill Sans MT" panose="020B0502020104020203" pitchFamily="34" charset="0"/>
                <a:ea typeface="Cambria" panose="02040503050406030204" pitchFamily="18" charset="0"/>
                <a:cs typeface="B Nazanin" panose="00000400000000000000" pitchFamily="2" charset="-78"/>
              </a:rPr>
              <a:t> </a:t>
            </a:r>
            <a:r>
              <a:rPr lang="en-US" sz="2000">
                <a:latin typeface="Gill Sans MT" panose="020B0502020104020203" pitchFamily="34" charset="0"/>
                <a:ea typeface="Cambria" panose="02040503050406030204" pitchFamily="18" charset="0"/>
                <a:cs typeface="B Nazanin" panose="00000400000000000000" pitchFamily="2" charset="-78"/>
              </a:rPr>
              <a:t> </a:t>
            </a:r>
            <a:r>
              <a:rPr lang="fa-IR" sz="2000">
                <a:latin typeface="Gill Sans MT" panose="020B0502020104020203" pitchFamily="34" charset="0"/>
                <a:ea typeface="Cambria" panose="02040503050406030204" pitchFamily="18" charset="0"/>
                <a:cs typeface="B Nazanin" panose="00000400000000000000" pitchFamily="2" charset="-78"/>
              </a:rPr>
              <a:t>برای کانستراکتورها استفاده می‌شود. کانستراکتور پیش فرض: هنگام ایجاد یک شئ، سازنده آن باید حتماً صدا زده شود. اما اگر سازنده‌ای برای کلاس مورد نظر وجود نداشته باشد چه اتفاقی می‌افتد؟ در این صورت جاوا به صورت خودکار یک سازنده‌ی خالی برای آن کلاس در نظر می‌گیرد که هیچ ورودی‌ای ندارد و از آن استفاده می‌کند. به این سازنده </a:t>
            </a:r>
            <a:r>
              <a:rPr lang="fa-IR" sz="2000" b="1">
                <a:latin typeface="Gill Sans MT" panose="020B0502020104020203" pitchFamily="34" charset="0"/>
                <a:ea typeface="Cambria" panose="02040503050406030204" pitchFamily="18" charset="0"/>
                <a:cs typeface="B Nazanin" panose="00000400000000000000" pitchFamily="2" charset="-78"/>
              </a:rPr>
              <a:t>کانستراکتور پیش‌فرض </a:t>
            </a:r>
            <a:r>
              <a:rPr lang="fa-IR" sz="2000">
                <a:latin typeface="Gill Sans MT" panose="020B0502020104020203" pitchFamily="34" charset="0"/>
                <a:ea typeface="Cambria" panose="02040503050406030204" pitchFamily="18" charset="0"/>
                <a:cs typeface="B Nazanin" panose="00000400000000000000" pitchFamily="2" charset="-78"/>
              </a:rPr>
              <a:t>(</a:t>
            </a:r>
            <a:r>
              <a:rPr lang="en-US" sz="2000">
                <a:latin typeface="Gill Sans MT" panose="020B0502020104020203" pitchFamily="34" charset="0"/>
                <a:ea typeface="Cambria" panose="02040503050406030204" pitchFamily="18" charset="0"/>
                <a:cs typeface="B Nazanin" panose="00000400000000000000" pitchFamily="2" charset="-78"/>
              </a:rPr>
              <a:t>Default Constructor</a:t>
            </a:r>
            <a:r>
              <a:rPr lang="fa-IR" sz="2000">
                <a:latin typeface="Gill Sans MT" panose="020B0502020104020203" pitchFamily="34" charset="0"/>
                <a:ea typeface="Cambria" panose="02040503050406030204" pitchFamily="18" charset="0"/>
                <a:cs typeface="B Nazanin" panose="00000400000000000000" pitchFamily="2" charset="-78"/>
              </a:rPr>
              <a:t>) گفته می‌شود.</a:t>
            </a:r>
            <a:endParaRPr lang="fa-IR" sz="2000" dirty="0">
              <a:latin typeface="Gill Sans MT" panose="020B0502020104020203" pitchFamily="34"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1165401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6"/>
          <p:cNvSpPr txBox="1">
            <a:spLocks noGrp="1"/>
          </p:cNvSpPr>
          <p:nvPr>
            <p:ph type="title"/>
          </p:nvPr>
        </p:nvSpPr>
        <p:spPr>
          <a:xfrm>
            <a:off x="720000" y="268044"/>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آنچه در این جلسه به آن می پردازیم</a:t>
            </a:r>
            <a:endParaRPr sz="2800" dirty="0">
              <a:solidFill>
                <a:srgbClr val="C39113"/>
              </a:solidFill>
              <a:cs typeface="B Roya" panose="00000400000000000000" pitchFamily="2" charset="-78"/>
            </a:endParaRPr>
          </a:p>
        </p:txBody>
      </p:sp>
      <p:sp>
        <p:nvSpPr>
          <p:cNvPr id="2" name="TextBox 1">
            <a:extLst>
              <a:ext uri="{FF2B5EF4-FFF2-40B4-BE49-F238E27FC236}">
                <a16:creationId xmlns:a16="http://schemas.microsoft.com/office/drawing/2014/main" id="{1D6CADA5-9202-B51C-5F05-2A5F8EE54515}"/>
              </a:ext>
            </a:extLst>
          </p:cNvPr>
          <p:cNvSpPr txBox="1"/>
          <p:nvPr/>
        </p:nvSpPr>
        <p:spPr>
          <a:xfrm>
            <a:off x="493486" y="1240971"/>
            <a:ext cx="7235371" cy="2246769"/>
          </a:xfrm>
          <a:prstGeom prst="rect">
            <a:avLst/>
          </a:prstGeom>
          <a:noFill/>
        </p:spPr>
        <p:txBody>
          <a:bodyPr wrap="square" rtlCol="0">
            <a:spAutoFit/>
          </a:bodyPr>
          <a:lstStyle/>
          <a:p>
            <a:pPr marL="342900" indent="-342900" algn="r" rtl="1">
              <a:buFont typeface="Arial" panose="020B0604020202020204" pitchFamily="34" charset="0"/>
              <a:buChar char="•"/>
            </a:pPr>
            <a:r>
              <a:rPr lang="en-US" sz="2000">
                <a:latin typeface="Gill Sans MT" panose="020B0502020104020203" pitchFamily="34" charset="0"/>
                <a:ea typeface="Cambria" panose="02040503050406030204" pitchFamily="18" charset="0"/>
                <a:cs typeface="B Nazanin" panose="00000400000000000000" pitchFamily="2" charset="-78"/>
              </a:rPr>
              <a:t>GitHub Pull requests</a:t>
            </a:r>
            <a:endParaRPr lang="en-US" sz="2000" dirty="0">
              <a:latin typeface="Gill Sans MT" panose="020B0502020104020203" pitchFamily="34" charset="0"/>
              <a:ea typeface="Cambria" panose="02040503050406030204" pitchFamily="18" charset="0"/>
              <a:cs typeface="B Nazanin" panose="00000400000000000000" pitchFamily="2" charset="-78"/>
            </a:endParaRPr>
          </a:p>
          <a:p>
            <a:pPr marL="342900" indent="-342900" algn="r" rtl="1">
              <a:buFont typeface="Arial" panose="020B0604020202020204" pitchFamily="34" charset="0"/>
              <a:buChar char="•"/>
            </a:pPr>
            <a:r>
              <a:rPr lang="fa-IR" sz="2000" dirty="0">
                <a:latin typeface="Gill Sans MT" panose="020B0502020104020203" pitchFamily="34" charset="0"/>
                <a:ea typeface="Cambria" panose="02040503050406030204" pitchFamily="18" charset="0"/>
                <a:cs typeface="B Nazanin" panose="00000400000000000000" pitchFamily="2" charset="-78"/>
              </a:rPr>
              <a:t>ادامه آشنایی با </a:t>
            </a:r>
            <a:r>
              <a:rPr lang="fa-IR" sz="2000" dirty="0" err="1">
                <a:latin typeface="Gill Sans MT" panose="020B0502020104020203" pitchFamily="34" charset="0"/>
                <a:ea typeface="Cambria" panose="02040503050406030204" pitchFamily="18" charset="0"/>
                <a:cs typeface="B Nazanin" panose="00000400000000000000" pitchFamily="2" charset="-78"/>
              </a:rPr>
              <a:t>گیت</a:t>
            </a:r>
            <a:r>
              <a:rPr lang="fa-IR" sz="2000" dirty="0">
                <a:latin typeface="Gill Sans MT" panose="020B0502020104020203" pitchFamily="34" charset="0"/>
                <a:ea typeface="Cambria" panose="02040503050406030204" pitchFamily="18" charset="0"/>
                <a:cs typeface="B Nazanin" panose="00000400000000000000" pitchFamily="2" charset="-78"/>
              </a:rPr>
              <a:t> و دستورات تکمیلی مربوط به آن</a:t>
            </a:r>
          </a:p>
          <a:p>
            <a:pPr marL="342900" indent="-342900" algn="r" rtl="1">
              <a:buFont typeface="Arial" panose="020B0604020202020204" pitchFamily="34" charset="0"/>
              <a:buChar char="•"/>
            </a:pPr>
            <a:r>
              <a:rPr lang="en-US" sz="2000">
                <a:latin typeface="Gill Sans MT" panose="020B0502020104020203" pitchFamily="34" charset="0"/>
                <a:ea typeface="Cambria" panose="02040503050406030204" pitchFamily="18" charset="0"/>
                <a:cs typeface="B Nazanin" panose="00000400000000000000" pitchFamily="2" charset="-78"/>
              </a:rPr>
              <a:t>GitHub Collaboration</a:t>
            </a:r>
            <a:endParaRPr lang="en-US" sz="2000" dirty="0">
              <a:latin typeface="Gill Sans MT" panose="020B0502020104020203" pitchFamily="34" charset="0"/>
              <a:ea typeface="Cambria" panose="02040503050406030204" pitchFamily="18" charset="0"/>
              <a:cs typeface="B Nazanin" panose="00000400000000000000" pitchFamily="2" charset="-78"/>
            </a:endParaRPr>
          </a:p>
          <a:p>
            <a:pPr marL="342900" indent="-342900" algn="r" rtl="1">
              <a:buFont typeface="Arial" panose="020B0604020202020204" pitchFamily="34" charset="0"/>
              <a:buChar char="•"/>
            </a:pPr>
            <a:r>
              <a:rPr lang="fa-IR" sz="2000">
                <a:latin typeface="Gill Sans MT" panose="020B0502020104020203" pitchFamily="34" charset="0"/>
                <a:ea typeface="Cambria" panose="02040503050406030204" pitchFamily="18" charset="0"/>
                <a:cs typeface="B Nazanin" panose="00000400000000000000" pitchFamily="2" charset="-78"/>
              </a:rPr>
              <a:t>مفاهیم شئ </a:t>
            </a:r>
            <a:r>
              <a:rPr lang="fa-IR" sz="2000" dirty="0">
                <a:latin typeface="Gill Sans MT" panose="020B0502020104020203" pitchFamily="34" charset="0"/>
                <a:ea typeface="Cambria" panose="02040503050406030204" pitchFamily="18" charset="0"/>
                <a:cs typeface="B Nazanin" panose="00000400000000000000" pitchFamily="2" charset="-78"/>
              </a:rPr>
              <a:t>و کلاس</a:t>
            </a:r>
          </a:p>
          <a:p>
            <a:pPr marL="342900" indent="-342900" algn="r" rtl="1">
              <a:buFont typeface="Arial" panose="020B0604020202020204" pitchFamily="34" charset="0"/>
              <a:buChar char="•"/>
            </a:pPr>
            <a:r>
              <a:rPr lang="fa-IR" sz="2000" dirty="0" err="1">
                <a:latin typeface="Gill Sans MT" panose="020B0502020104020203" pitchFamily="34" charset="0"/>
                <a:ea typeface="Cambria" panose="02040503050406030204" pitchFamily="18" charset="0"/>
                <a:cs typeface="B Nazanin" panose="00000400000000000000" pitchFamily="2" charset="-78"/>
              </a:rPr>
              <a:t>کپسوله</a:t>
            </a:r>
            <a:r>
              <a:rPr lang="fa-IR" sz="2000" dirty="0">
                <a:latin typeface="Gill Sans MT" panose="020B0502020104020203" pitchFamily="34" charset="0"/>
                <a:ea typeface="Cambria" panose="02040503050406030204" pitchFamily="18" charset="0"/>
                <a:cs typeface="B Nazanin" panose="00000400000000000000" pitchFamily="2" charset="-78"/>
              </a:rPr>
              <a:t> سازی</a:t>
            </a:r>
          </a:p>
          <a:p>
            <a:pPr marL="342900" indent="-342900" algn="r" rtl="1">
              <a:buFont typeface="Arial" panose="020B0604020202020204" pitchFamily="34" charset="0"/>
              <a:buChar char="•"/>
            </a:pPr>
            <a:r>
              <a:rPr lang="fa-IR" sz="2000" dirty="0" err="1">
                <a:latin typeface="Gill Sans MT" panose="020B0502020104020203" pitchFamily="34" charset="0"/>
                <a:ea typeface="Cambria" panose="02040503050406030204" pitchFamily="18" charset="0"/>
                <a:cs typeface="B Nazanin" panose="00000400000000000000" pitchFamily="2" charset="-78"/>
              </a:rPr>
              <a:t>میانبر</a:t>
            </a:r>
            <a:r>
              <a:rPr lang="fa-IR" sz="2000" dirty="0">
                <a:latin typeface="Gill Sans MT" panose="020B0502020104020203" pitchFamily="34" charset="0"/>
                <a:ea typeface="Cambria" panose="02040503050406030204" pitchFamily="18" charset="0"/>
                <a:cs typeface="B Nazanin" panose="00000400000000000000" pitchFamily="2" charset="-78"/>
              </a:rPr>
              <a:t> ها در </a:t>
            </a:r>
            <a:r>
              <a:rPr lang="en-US" sz="2000" dirty="0" err="1">
                <a:latin typeface="Gill Sans MT" panose="020B0502020104020203" pitchFamily="34" charset="0"/>
                <a:ea typeface="Cambria" panose="02040503050406030204" pitchFamily="18" charset="0"/>
                <a:cs typeface="B Nazanin" panose="00000400000000000000" pitchFamily="2" charset="-78"/>
              </a:rPr>
              <a:t>Intellij</a:t>
            </a:r>
            <a:endParaRPr lang="en-US" sz="2000" dirty="0">
              <a:latin typeface="Gill Sans MT" panose="020B0502020104020203" pitchFamily="34" charset="0"/>
              <a:ea typeface="Cambria" panose="02040503050406030204" pitchFamily="18" charset="0"/>
              <a:cs typeface="B Nazanin" panose="00000400000000000000" pitchFamily="2" charset="-78"/>
            </a:endParaRPr>
          </a:p>
          <a:p>
            <a:pPr marL="342900" indent="-342900" algn="r" rtl="1">
              <a:buFont typeface="Arial" panose="020B0604020202020204" pitchFamily="34" charset="0"/>
              <a:buChar char="•"/>
            </a:pPr>
            <a:r>
              <a:rPr lang="fa-IR" sz="2000" dirty="0">
                <a:latin typeface="Gill Sans MT" panose="020B0502020104020203" pitchFamily="34" charset="0"/>
                <a:ea typeface="Cambria" panose="02040503050406030204" pitchFamily="18" charset="0"/>
                <a:cs typeface="B Nazanin" panose="00000400000000000000" pitchFamily="2" charset="-78"/>
              </a:rPr>
              <a:t>تمرین</a:t>
            </a:r>
            <a:endParaRPr lang="en-US" sz="2000" dirty="0">
              <a:latin typeface="Gill Sans MT" panose="020B0502020104020203" pitchFamily="34" charset="0"/>
              <a:ea typeface="Cambria" panose="02040503050406030204" pitchFamily="18" charset="0"/>
              <a:cs typeface="B Nazanin" panose="00000400000000000000" pitchFamily="2" charset="-7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07FEDA87-8E80-EEDA-9F47-7C65FCBABA37}"/>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9ED33C70-C1E0-871D-636E-5DC065133049}"/>
              </a:ext>
            </a:extLst>
          </p:cNvPr>
          <p:cNvSpPr txBox="1">
            <a:spLocks noGrp="1"/>
          </p:cNvSpPr>
          <p:nvPr>
            <p:ph type="title"/>
          </p:nvPr>
        </p:nvSpPr>
        <p:spPr>
          <a:xfrm>
            <a:off x="720000" y="19535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EC9D37EF-21AA-C9C7-3173-E34C676B4012}"/>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3C90F72A-DB9C-8874-43F4-6707450C01F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686D30E8-6089-E525-9DCF-98A9ADD52C08}"/>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DF8FC52D-5B23-47CD-8B39-DCEEA7FB002F}"/>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990D77BF-B51B-932F-34A0-46590D363BB9}"/>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4E036D1-1B31-804D-7827-2591839DEF4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029D7143-0258-675E-EC53-844DBF10E473}"/>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B642E63B-6C60-5441-2526-CB182D3B76B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2E31ABFD-FC72-B012-2DCB-A3C62D70872C}"/>
              </a:ext>
            </a:extLst>
          </p:cNvPr>
          <p:cNvSpPr txBox="1"/>
          <p:nvPr/>
        </p:nvSpPr>
        <p:spPr>
          <a:xfrm>
            <a:off x="1276781" y="1038787"/>
            <a:ext cx="7147219" cy="2369880"/>
          </a:xfrm>
          <a:prstGeom prst="rect">
            <a:avLst/>
          </a:prstGeom>
          <a:noFill/>
        </p:spPr>
        <p:txBody>
          <a:bodyPr wrap="square" rtlCol="0">
            <a:spAutoFit/>
          </a:bodyPr>
          <a:lstStyle/>
          <a:p>
            <a:pPr algn="r" rtl="1"/>
            <a:r>
              <a:rPr lang="fa-IR" sz="2000" b="1">
                <a:latin typeface="Cambria" panose="02040503050406030204" pitchFamily="18" charset="0"/>
                <a:ea typeface="Cambria" panose="02040503050406030204" pitchFamily="18" charset="0"/>
                <a:cs typeface="B Nazanin" panose="00000400000000000000" pitchFamily="2" charset="-78"/>
              </a:rPr>
              <a:t>متدها</a:t>
            </a:r>
            <a:r>
              <a:rPr lang="fa-IR" sz="2000">
                <a:latin typeface="Cambria" panose="02040503050406030204" pitchFamily="18" charset="0"/>
                <a:ea typeface="Cambria" panose="02040503050406030204" pitchFamily="18" charset="0"/>
                <a:cs typeface="B Nazanin" panose="00000400000000000000" pitchFamily="2" charset="-78"/>
              </a:rPr>
              <a:t>: </a:t>
            </a:r>
            <a:r>
              <a:rPr lang="fa-IR" sz="2000" dirty="0">
                <a:latin typeface="Cambria" panose="02040503050406030204" pitchFamily="18" charset="0"/>
                <a:ea typeface="Cambria" panose="02040503050406030204" pitchFamily="18" charset="0"/>
                <a:cs typeface="B Nazanin" panose="00000400000000000000" pitchFamily="2" charset="-78"/>
              </a:rPr>
              <a:t>متد ها، رویه </a:t>
            </a:r>
            <a:r>
              <a:rPr lang="fa-IR" sz="2000">
                <a:latin typeface="Cambria" panose="02040503050406030204" pitchFamily="18" charset="0"/>
                <a:ea typeface="Cambria" panose="02040503050406030204" pitchFamily="18" charset="0"/>
                <a:cs typeface="B Nazanin" panose="00000400000000000000" pitchFamily="2" charset="-78"/>
              </a:rPr>
              <a:t>های نشان‌دهنده </a:t>
            </a:r>
            <a:r>
              <a:rPr lang="fa-IR" sz="2000" dirty="0">
                <a:latin typeface="Cambria" panose="02040503050406030204" pitchFamily="18" charset="0"/>
                <a:ea typeface="Cambria" panose="02040503050406030204" pitchFamily="18" charset="0"/>
                <a:cs typeface="B Nazanin" panose="00000400000000000000" pitchFamily="2" charset="-78"/>
              </a:rPr>
              <a:t>رفتار یک </a:t>
            </a:r>
            <a:r>
              <a:rPr lang="fa-IR" sz="2000" dirty="0" err="1">
                <a:latin typeface="Cambria" panose="02040503050406030204" pitchFamily="18" charset="0"/>
                <a:ea typeface="Cambria" panose="02040503050406030204" pitchFamily="18" charset="0"/>
                <a:cs typeface="B Nazanin" panose="00000400000000000000" pitchFamily="2" charset="-78"/>
              </a:rPr>
              <a:t>شئ</a:t>
            </a:r>
            <a:r>
              <a:rPr lang="fa-IR" sz="2000" dirty="0">
                <a:latin typeface="Cambria" panose="02040503050406030204" pitchFamily="18" charset="0"/>
                <a:ea typeface="Cambria" panose="02040503050406030204" pitchFamily="18" charset="0"/>
                <a:cs typeface="B Nazanin" panose="00000400000000000000" pitchFamily="2" charset="-78"/>
              </a:rPr>
              <a:t> هستند. همانطور </a:t>
            </a:r>
            <a:r>
              <a:rPr lang="fa-IR" sz="2000">
                <a:latin typeface="Cambria" panose="02040503050406030204" pitchFamily="18" charset="0"/>
                <a:ea typeface="Cambria" panose="02040503050406030204" pitchFamily="18" charset="0"/>
                <a:cs typeface="B Nazanin" panose="00000400000000000000" pitchFamily="2" charset="-78"/>
              </a:rPr>
              <a:t>که فیلدها نشان‌دهنده </a:t>
            </a:r>
            <a:r>
              <a:rPr lang="fa-IR" sz="2000" dirty="0">
                <a:latin typeface="Cambria" panose="02040503050406030204" pitchFamily="18" charset="0"/>
                <a:ea typeface="Cambria" panose="02040503050406030204" pitchFamily="18" charset="0"/>
                <a:cs typeface="B Nazanin" panose="00000400000000000000" pitchFamily="2" charset="-78"/>
              </a:rPr>
              <a:t>خصوصیات </a:t>
            </a:r>
            <a:r>
              <a:rPr lang="fa-IR" sz="2000">
                <a:latin typeface="Cambria" panose="02040503050406030204" pitchFamily="18" charset="0"/>
                <a:ea typeface="Cambria" panose="02040503050406030204" pitchFamily="18" charset="0"/>
                <a:cs typeface="B Nazanin" panose="00000400000000000000" pitchFamily="2" charset="-78"/>
              </a:rPr>
              <a:t>و ویژگی‌های </a:t>
            </a:r>
            <a:r>
              <a:rPr lang="fa-IR" sz="2000" dirty="0">
                <a:latin typeface="Cambria" panose="02040503050406030204" pitchFamily="18" charset="0"/>
                <a:ea typeface="Cambria" panose="02040503050406030204" pitchFamily="18" charset="0"/>
                <a:cs typeface="B Nazanin" panose="00000400000000000000" pitchFamily="2" charset="-78"/>
              </a:rPr>
              <a:t>یک </a:t>
            </a:r>
            <a:r>
              <a:rPr lang="fa-IR" sz="2000" dirty="0" err="1">
                <a:latin typeface="Cambria" panose="02040503050406030204" pitchFamily="18" charset="0"/>
                <a:ea typeface="Cambria" panose="02040503050406030204" pitchFamily="18" charset="0"/>
                <a:cs typeface="B Nazanin" panose="00000400000000000000" pitchFamily="2" charset="-78"/>
              </a:rPr>
              <a:t>شئ</a:t>
            </a:r>
            <a:r>
              <a:rPr lang="fa-IR" sz="2000" dirty="0">
                <a:latin typeface="Cambria" panose="02040503050406030204" pitchFamily="18" charset="0"/>
                <a:ea typeface="Cambria" panose="02040503050406030204" pitchFamily="18" charset="0"/>
                <a:cs typeface="B Nazanin" panose="00000400000000000000" pitchFamily="2" charset="-78"/>
              </a:rPr>
              <a:t> </a:t>
            </a:r>
            <a:r>
              <a:rPr lang="fa-IR" sz="2000">
                <a:latin typeface="Cambria" panose="02040503050406030204" pitchFamily="18" charset="0"/>
                <a:ea typeface="Cambria" panose="02040503050406030204" pitchFamily="18" charset="0"/>
                <a:cs typeface="B Nazanin" panose="00000400000000000000" pitchFamily="2" charset="-78"/>
              </a:rPr>
              <a:t>بودند.</a:t>
            </a:r>
          </a:p>
          <a:p>
            <a:pPr algn="r" rtl="1">
              <a:buNone/>
            </a:pPr>
            <a:r>
              <a:rPr lang="ar-SA"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برای تعریف یک متد مانند تعریف تابع عمل می</a:t>
            </a:r>
            <a:r>
              <a:rPr lang="fa-IR"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a:t>
            </a:r>
            <a:r>
              <a:rPr lang="ar-SA"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کنیم با این تفاوت که ابتدا مثل قبل، سطح دسترسی متد را مشخص می</a:t>
            </a:r>
            <a:r>
              <a:rPr lang="fa-IR"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a:t>
            </a:r>
            <a:r>
              <a:rPr lang="ar-SA"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کنیم، سس به ترتیب نوع خروجی متد و نام متد م</a:t>
            </a:r>
            <a:r>
              <a:rPr lang="fa-IR" sz="2000">
                <a:latin typeface="A Iranian Sans" panose="01000500000000020002" pitchFamily="2" charset="-78"/>
                <a:ea typeface="Cambria" panose="02040503050406030204" pitchFamily="18" charset="0"/>
                <a:cs typeface="B Nazanin" panose="00000400000000000000" pitchFamily="2" charset="-78"/>
              </a:rPr>
              <a:t>ی‌</a:t>
            </a:r>
            <a:r>
              <a:rPr lang="ar-SA"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نویسیم و در نهایت داخل پرانتز، نوع و نام ورودی</a:t>
            </a:r>
            <a:r>
              <a:rPr lang="fa-IR"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a:t>
            </a:r>
            <a:r>
              <a:rPr lang="ar-SA"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های متد را مشخص می</a:t>
            </a:r>
            <a:r>
              <a:rPr lang="fa-IR"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a:t>
            </a:r>
            <a:r>
              <a:rPr lang="ar-SA"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کنیم:</a:t>
            </a:r>
          </a:p>
          <a:p>
            <a:pPr>
              <a:buNone/>
            </a:pPr>
            <a:br>
              <a:rPr lang="en-GB" sz="2800">
                <a:latin typeface="Cambria" panose="02040503050406030204" pitchFamily="18" charset="0"/>
                <a:ea typeface="Cambria" panose="02040503050406030204" pitchFamily="18" charset="0"/>
              </a:rPr>
            </a:br>
            <a:endParaRPr lang="fa-IR" sz="2000">
              <a:latin typeface="Cambria" panose="02040503050406030204" pitchFamily="18" charset="0"/>
              <a:ea typeface="Cambria" panose="02040503050406030204" pitchFamily="18" charset="0"/>
              <a:cs typeface="B Nazanin" panose="00000400000000000000" pitchFamily="2" charset="-78"/>
            </a:endParaRPr>
          </a:p>
        </p:txBody>
      </p:sp>
      <p:sp>
        <p:nvSpPr>
          <p:cNvPr id="3" name="Rectangle 1">
            <a:extLst>
              <a:ext uri="{FF2B5EF4-FFF2-40B4-BE49-F238E27FC236}">
                <a16:creationId xmlns:a16="http://schemas.microsoft.com/office/drawing/2014/main" id="{1C5A9500-71A8-B402-3E3F-A0B6407C5672}"/>
              </a:ext>
            </a:extLst>
          </p:cNvPr>
          <p:cNvSpPr>
            <a:spLocks noChangeArrowheads="1"/>
          </p:cNvSpPr>
          <p:nvPr/>
        </p:nvSpPr>
        <p:spPr bwMode="auto">
          <a:xfrm>
            <a:off x="2472142" y="2884511"/>
            <a:ext cx="4609933" cy="1323439"/>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public </a:t>
            </a:r>
            <a:r>
              <a:rPr kumimoji="0" lang="en-US" altLang="en-US" sz="1000" b="0" i="1" u="none" strike="noStrike" cap="none" normalizeH="0" baseline="0">
                <a:ln>
                  <a:noFill/>
                </a:ln>
                <a:solidFill>
                  <a:srgbClr val="FFCB6B"/>
                </a:solidFill>
                <a:effectLst/>
                <a:latin typeface="JetBrains Mono" panose="020B0509020102050004" pitchFamily="49" charset="0"/>
                <a:ea typeface="Cambria" panose="02040503050406030204" pitchFamily="18" charset="0"/>
              </a:rPr>
              <a:t>void </a:t>
            </a:r>
            <a:r>
              <a:rPr kumimoji="0" lang="en-US" altLang="en-US" sz="1000" b="0" i="0" u="none" strike="noStrike" cap="none" normalizeH="0" baseline="0">
                <a:ln>
                  <a:noFill/>
                </a:ln>
                <a:solidFill>
                  <a:srgbClr val="82AAFF"/>
                </a:solidFill>
                <a:effectLst/>
                <a:latin typeface="JetBrains Mono" panose="020B0509020102050004" pitchFamily="49" charset="0"/>
                <a:ea typeface="Cambria" panose="02040503050406030204" pitchFamily="18" charset="0"/>
              </a:rPr>
              <a:t>sayHello</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System</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1" i="1" u="none" strike="noStrike" cap="none" normalizeH="0" baseline="0">
                <a:ln>
                  <a:noFill/>
                </a:ln>
                <a:solidFill>
                  <a:srgbClr val="EEFFFF"/>
                </a:solidFill>
                <a:effectLst/>
                <a:latin typeface="JetBrains Mono" panose="020B0509020102050004" pitchFamily="49" charset="0"/>
                <a:ea typeface="Cambria" panose="02040503050406030204" pitchFamily="18" charset="0"/>
              </a:rPr>
              <a:t>out</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0" i="0" u="none" strike="noStrike" cap="none" normalizeH="0" baseline="0">
                <a:ln>
                  <a:noFill/>
                </a:ln>
                <a:solidFill>
                  <a:srgbClr val="82AAFF"/>
                </a:solidFill>
                <a:effectLst/>
                <a:latin typeface="JetBrains Mono" panose="020B0509020102050004" pitchFamily="49" charset="0"/>
                <a:ea typeface="Cambria" panose="02040503050406030204" pitchFamily="18" charset="0"/>
              </a:rPr>
              <a:t>println</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0" i="0" u="none" strike="noStrike" cap="none" normalizeH="0" baseline="0">
                <a:ln>
                  <a:noFill/>
                </a:ln>
                <a:solidFill>
                  <a:srgbClr val="C3E88D"/>
                </a:solidFill>
                <a:effectLst/>
                <a:latin typeface="JetBrains Mono" panose="020B0509020102050004" pitchFamily="49" charset="0"/>
                <a:ea typeface="Cambria" panose="02040503050406030204" pitchFamily="18" charset="0"/>
              </a:rPr>
              <a:t>"Hello World!"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public </a:t>
            </a:r>
            <a:r>
              <a:rPr kumimoji="0" lang="en-US" altLang="en-US" sz="1000" b="0" i="1" u="none" strike="noStrike" cap="none" normalizeH="0" baseline="0">
                <a:ln>
                  <a:noFill/>
                </a:ln>
                <a:solidFill>
                  <a:srgbClr val="FFCB6B"/>
                </a:solidFill>
                <a:effectLst/>
                <a:latin typeface="JetBrains Mono" panose="020B0509020102050004" pitchFamily="49" charset="0"/>
                <a:ea typeface="Cambria" panose="02040503050406030204" pitchFamily="18" charset="0"/>
              </a:rPr>
              <a:t>int </a:t>
            </a:r>
            <a:r>
              <a:rPr kumimoji="0" lang="en-US" altLang="en-US" sz="1000" b="0" i="0" u="none" strike="noStrike" cap="none" normalizeH="0" baseline="0">
                <a:ln>
                  <a:noFill/>
                </a:ln>
                <a:solidFill>
                  <a:srgbClr val="82AAFF"/>
                </a:solidFill>
                <a:effectLst/>
                <a:latin typeface="JetBrains Mono" panose="020B0509020102050004" pitchFamily="49" charset="0"/>
                <a:ea typeface="Cambria" panose="02040503050406030204" pitchFamily="18" charset="0"/>
              </a:rPr>
              <a:t>getSum</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0" i="1" u="none" strike="noStrike" cap="none" normalizeH="0" baseline="0">
                <a:ln>
                  <a:noFill/>
                </a:ln>
                <a:solidFill>
                  <a:srgbClr val="FFCB6B"/>
                </a:solidFill>
                <a:effectLst/>
                <a:latin typeface="JetBrains Mono" panose="020B0509020102050004" pitchFamily="49" charset="0"/>
                <a:ea typeface="Cambria" panose="02040503050406030204" pitchFamily="18" charset="0"/>
              </a:rPr>
              <a:t>int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a</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FFCB6B"/>
                </a:solidFill>
                <a:effectLst/>
                <a:latin typeface="JetBrains Mono" panose="020B0509020102050004" pitchFamily="49" charset="0"/>
                <a:ea typeface="Cambria" panose="02040503050406030204" pitchFamily="18" charset="0"/>
              </a:rPr>
              <a:t>int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b</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89DDFF"/>
                </a:solidFill>
                <a:effectLst/>
                <a:latin typeface="JetBrains Mono" panose="020B0509020102050004" pitchFamily="49" charset="0"/>
                <a:ea typeface="Cambria" panose="02040503050406030204" pitchFamily="18" charset="0"/>
              </a:rPr>
              <a:t>return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a </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b</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endParaRPr kumimoji="0" lang="en-US" altLang="en-US" sz="1800" b="0" i="0" u="none" strike="noStrike" cap="none" normalizeH="0" baseline="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10384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CCC5EB0-9B9B-4B49-03F7-3717913C9997}"/>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9DCA2288-ACDC-DA38-6975-A76274B0E446}"/>
              </a:ext>
            </a:extLst>
          </p:cNvPr>
          <p:cNvSpPr txBox="1">
            <a:spLocks noGrp="1"/>
          </p:cNvSpPr>
          <p:nvPr>
            <p:ph type="title"/>
          </p:nvPr>
        </p:nvSpPr>
        <p:spPr>
          <a:xfrm>
            <a:off x="720000" y="20309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9E5BA03E-BAE0-FD45-E75E-A9DB966315A4}"/>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40EC47C8-BE8C-213A-132D-3C0F862807D0}"/>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011EAB4B-EED3-D694-B869-599FBCA72506}"/>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130719D1-E968-4AC0-AE53-948745A53B6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22718051-31D6-0F4D-5E47-FF4C4F119A00}"/>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876D1A47-4266-75AF-9237-1400253FE48D}"/>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A31F589A-2736-65A8-B5F0-266D2C218E5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6BEED34-5228-8300-CB5D-7AAD099C1908}"/>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37F14A9C-293D-B2B3-4938-A00578D3F301}"/>
              </a:ext>
            </a:extLst>
          </p:cNvPr>
          <p:cNvSpPr txBox="1"/>
          <p:nvPr/>
        </p:nvSpPr>
        <p:spPr>
          <a:xfrm>
            <a:off x="1853953" y="1063299"/>
            <a:ext cx="6570047" cy="2400657"/>
          </a:xfrm>
          <a:prstGeom prst="rect">
            <a:avLst/>
          </a:prstGeom>
          <a:noFill/>
        </p:spPr>
        <p:txBody>
          <a:bodyPr wrap="square" rtlCol="0">
            <a:spAutoFit/>
          </a:bodyPr>
          <a:lstStyle/>
          <a:p>
            <a:pPr algn="r" rtl="1">
              <a:lnSpc>
                <a:spcPts val="3000"/>
              </a:lnSpc>
            </a:pPr>
            <a:r>
              <a:rPr lang="fa-IR" sz="2000">
                <a:latin typeface="Gill Sans MT" panose="020B0502020104020203" pitchFamily="34" charset="0"/>
                <a:ea typeface="Cambria" panose="02040503050406030204" pitchFamily="18" charset="0"/>
                <a:cs typeface="B Nazanin" panose="00000400000000000000" pitchFamily="2" charset="-78"/>
              </a:rPr>
              <a:t>در نام‌گذاری متدها</a:t>
            </a:r>
            <a:r>
              <a:rPr lang="fa-IR" sz="2000" dirty="0">
                <a:latin typeface="Gill Sans MT" panose="020B0502020104020203" pitchFamily="34" charset="0"/>
                <a:ea typeface="Cambria" panose="02040503050406030204" pitchFamily="18" charset="0"/>
                <a:cs typeface="B Nazanin" panose="00000400000000000000" pitchFamily="2" charset="-78"/>
              </a:rPr>
              <a:t>، به نکات زیر توجه کنید:</a:t>
            </a:r>
          </a:p>
          <a:p>
            <a:pPr algn="r" rtl="1">
              <a:lnSpc>
                <a:spcPts val="3000"/>
              </a:lnSpc>
            </a:pPr>
            <a:r>
              <a:rPr lang="fa-IR" sz="2000" dirty="0">
                <a:latin typeface="Gill Sans MT" panose="020B0502020104020203" pitchFamily="34" charset="0"/>
                <a:ea typeface="Cambria" panose="02040503050406030204" pitchFamily="18" charset="0"/>
                <a:cs typeface="B Nazanin" panose="00000400000000000000" pitchFamily="2" charset="-78"/>
              </a:rPr>
              <a:t>1. درست مانند فیلد ها، حرف اول را </a:t>
            </a:r>
            <a:r>
              <a:rPr lang="fa-IR" sz="2000">
                <a:latin typeface="Gill Sans MT" panose="020B0502020104020203" pitchFamily="34" charset="0"/>
                <a:ea typeface="Cambria" panose="02040503050406030204" pitchFamily="18" charset="0"/>
                <a:cs typeface="B Nazanin" panose="00000400000000000000" pitchFamily="2" charset="-78"/>
              </a:rPr>
              <a:t>کوچک می‌نویسیم</a:t>
            </a:r>
            <a:r>
              <a:rPr lang="fa-IR" sz="2000" dirty="0">
                <a:latin typeface="Gill Sans MT" panose="020B0502020104020203" pitchFamily="34" charset="0"/>
                <a:ea typeface="Cambria" panose="02040503050406030204" pitchFamily="18" charset="0"/>
                <a:cs typeface="B Nazanin" panose="00000400000000000000" pitchFamily="2" charset="-78"/>
              </a:rPr>
              <a:t>.</a:t>
            </a:r>
          </a:p>
          <a:p>
            <a:pPr algn="r" rtl="1">
              <a:lnSpc>
                <a:spcPts val="3000"/>
              </a:lnSpc>
            </a:pPr>
            <a:r>
              <a:rPr lang="fa-IR" sz="2000" dirty="0">
                <a:latin typeface="Gill Sans MT" panose="020B0502020104020203" pitchFamily="34" charset="0"/>
                <a:ea typeface="Cambria" panose="02040503050406030204" pitchFamily="18" charset="0"/>
                <a:cs typeface="B Nazanin" panose="00000400000000000000" pitchFamily="2" charset="-78"/>
              </a:rPr>
              <a:t>2. نام متد باید کاملا واضح </a:t>
            </a:r>
            <a:r>
              <a:rPr lang="fa-IR" sz="2000">
                <a:latin typeface="Gill Sans MT" panose="020B0502020104020203" pitchFamily="34" charset="0"/>
                <a:ea typeface="Cambria" panose="02040503050406030204" pitchFamily="18" charset="0"/>
                <a:cs typeface="B Nazanin" panose="00000400000000000000" pitchFamily="2" charset="-78"/>
              </a:rPr>
              <a:t>و نشان‌دهنده </a:t>
            </a:r>
            <a:r>
              <a:rPr lang="fa-IR" sz="2000" dirty="0">
                <a:latin typeface="Gill Sans MT" panose="020B0502020104020203" pitchFamily="34" charset="0"/>
                <a:ea typeface="Cambria" panose="02040503050406030204" pitchFamily="18" charset="0"/>
                <a:cs typeface="B Nazanin" panose="00000400000000000000" pitchFamily="2" charset="-78"/>
              </a:rPr>
              <a:t>کاری باشد که متد قرار است انجام دهد.</a:t>
            </a:r>
          </a:p>
          <a:p>
            <a:pPr algn="r" rtl="1">
              <a:lnSpc>
                <a:spcPts val="3000"/>
              </a:lnSpc>
            </a:pPr>
            <a:r>
              <a:rPr lang="fa-IR" sz="2000" dirty="0">
                <a:latin typeface="Gill Sans MT" panose="020B0502020104020203" pitchFamily="34" charset="0"/>
                <a:ea typeface="Cambria" panose="02040503050406030204" pitchFamily="18" charset="0"/>
                <a:cs typeface="B Nazanin" panose="00000400000000000000" pitchFamily="2" charset="-78"/>
              </a:rPr>
              <a:t>3. هر متد باید دقیقاً یک کار را انجام دهد. اگر متوجه شدیم یک متد قابلیت تقسیم شدن به چند متد مجزا را دارد، باید این کار را انجام دهیم؛ در </a:t>
            </a:r>
            <a:r>
              <a:rPr lang="fa-IR" sz="2000">
                <a:latin typeface="Gill Sans MT" panose="020B0502020104020203" pitchFamily="34" charset="0"/>
                <a:ea typeface="Cambria" panose="02040503050406030204" pitchFamily="18" charset="0"/>
                <a:cs typeface="B Nazanin" panose="00000400000000000000" pitchFamily="2" charset="-78"/>
              </a:rPr>
              <a:t>نتیجه می‌توانیم </a:t>
            </a:r>
            <a:r>
              <a:rPr lang="fa-IR" sz="2000" dirty="0">
                <a:latin typeface="Gill Sans MT" panose="020B0502020104020203" pitchFamily="34" charset="0"/>
                <a:ea typeface="Cambria" panose="02040503050406030204" pitchFamily="18" charset="0"/>
                <a:cs typeface="B Nazanin" panose="00000400000000000000" pitchFamily="2" charset="-78"/>
              </a:rPr>
              <a:t>از این متد دفعات بیشتری استفاده </a:t>
            </a:r>
            <a:r>
              <a:rPr lang="fa-IR" sz="2000">
                <a:latin typeface="Gill Sans MT" panose="020B0502020104020203" pitchFamily="34" charset="0"/>
                <a:ea typeface="Cambria" panose="02040503050406030204" pitchFamily="18" charset="0"/>
                <a:cs typeface="B Nazanin" panose="00000400000000000000" pitchFamily="2" charset="-78"/>
              </a:rPr>
              <a:t>کنیم.</a:t>
            </a:r>
            <a:endParaRPr lang="fa-IR" sz="2000" dirty="0">
              <a:latin typeface="Gill Sans MT" panose="020B0502020104020203" pitchFamily="34"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568489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82F64B59-4054-6799-7D56-A081A44CAF11}"/>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A7C2AFBC-F1B2-E05D-FF88-6B1A138FF45C}"/>
              </a:ext>
            </a:extLst>
          </p:cNvPr>
          <p:cNvSpPr txBox="1">
            <a:spLocks noGrp="1"/>
          </p:cNvSpPr>
          <p:nvPr>
            <p:ph type="title"/>
          </p:nvPr>
        </p:nvSpPr>
        <p:spPr>
          <a:xfrm>
            <a:off x="720000" y="192124"/>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6C2D1A5C-6676-6983-30F5-B74E7D4C6B4B}"/>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EBA6E83A-32AA-9955-AE9E-4EF934046878}"/>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8ABAB816-1E90-A839-8769-0A41DBBD74A7}"/>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3266B771-343B-0019-E0A6-FE0076F33292}"/>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1228CFD8-04A4-FFA2-266C-41F86B63F7E2}"/>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55D559D0-7C4C-5020-6B8C-3F7E3230609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40BCC5A4-D15A-A5D8-E809-ED7087067B4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5370F0DC-5F35-22F6-5FE4-A98C2E6E1721}"/>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31AD201B-0F6F-99E8-57C9-7C88A96FA509}"/>
              </a:ext>
            </a:extLst>
          </p:cNvPr>
          <p:cNvSpPr txBox="1"/>
          <p:nvPr/>
        </p:nvSpPr>
        <p:spPr>
          <a:xfrm>
            <a:off x="1768985" y="1069627"/>
            <a:ext cx="6570047" cy="1323439"/>
          </a:xfrm>
          <a:prstGeom prst="rect">
            <a:avLst/>
          </a:prstGeom>
          <a:noFill/>
        </p:spPr>
        <p:txBody>
          <a:bodyPr wrap="square" rtlCol="0">
            <a:spAutoFit/>
          </a:bodyPr>
          <a:lstStyle/>
          <a:p>
            <a:pPr algn="r" rtl="1"/>
            <a:r>
              <a:rPr lang="fa-IR" sz="2000">
                <a:latin typeface="Gill Sans MT" panose="020B0502020104020203" pitchFamily="34" charset="0"/>
                <a:ea typeface="Cambria" panose="02040503050406030204" pitchFamily="18" charset="0"/>
                <a:cs typeface="B Nazanin" panose="00000400000000000000" pitchFamily="2" charset="-78"/>
              </a:rPr>
              <a:t> گتر و ستر: همانطور که پیشتر گفتیم، در اکثر اوقات از سطح دسترسی </a:t>
            </a:r>
            <a:r>
              <a:rPr lang="en-US" sz="2000">
                <a:latin typeface="Gill Sans MT" panose="020B0502020104020203" pitchFamily="34" charset="0"/>
                <a:ea typeface="Cambria" panose="02040503050406030204" pitchFamily="18" charset="0"/>
                <a:cs typeface="B Nazanin" panose="00000400000000000000" pitchFamily="2" charset="-78"/>
              </a:rPr>
              <a:t>private </a:t>
            </a:r>
            <a:r>
              <a:rPr lang="fa-IR" sz="2000">
                <a:latin typeface="Gill Sans MT" panose="020B0502020104020203" pitchFamily="34" charset="0"/>
                <a:ea typeface="Cambria" panose="02040503050406030204" pitchFamily="18" charset="0"/>
                <a:cs typeface="B Nazanin" panose="00000400000000000000" pitchFamily="2" charset="-78"/>
              </a:rPr>
              <a:t> برای فیلد ها استفاده می‌شود تا جلوی ایجاد تغییرات ناخواسته و مقداردهی نادرست گرفته شود. در این حالت از متد </a:t>
            </a:r>
            <a:r>
              <a:rPr lang="en-US" sz="2000">
                <a:latin typeface="Gill Sans MT" panose="020B0502020104020203" pitchFamily="34" charset="0"/>
                <a:ea typeface="Cambria" panose="02040503050406030204" pitchFamily="18" charset="0"/>
                <a:cs typeface="B Nazanin" panose="00000400000000000000" pitchFamily="2" charset="-78"/>
              </a:rPr>
              <a:t>getter</a:t>
            </a:r>
            <a:r>
              <a:rPr lang="fa-IR" sz="2000">
                <a:latin typeface="Gill Sans MT" panose="020B0502020104020203" pitchFamily="34" charset="0"/>
                <a:ea typeface="Cambria" panose="02040503050406030204" pitchFamily="18" charset="0"/>
                <a:cs typeface="B Nazanin" panose="00000400000000000000" pitchFamily="2" charset="-78"/>
              </a:rPr>
              <a:t> </a:t>
            </a:r>
            <a:r>
              <a:rPr lang="en-US" sz="2000">
                <a:latin typeface="Gill Sans MT" panose="020B0502020104020203" pitchFamily="34" charset="0"/>
                <a:ea typeface="Cambria" panose="02040503050406030204" pitchFamily="18" charset="0"/>
                <a:cs typeface="B Nazanin" panose="00000400000000000000" pitchFamily="2" charset="-78"/>
              </a:rPr>
              <a:t> </a:t>
            </a:r>
            <a:r>
              <a:rPr lang="fa-IR" sz="2000">
                <a:latin typeface="Gill Sans MT" panose="020B0502020104020203" pitchFamily="34" charset="0"/>
                <a:ea typeface="Cambria" panose="02040503050406030204" pitchFamily="18" charset="0"/>
                <a:cs typeface="B Nazanin" panose="00000400000000000000" pitchFamily="2" charset="-78"/>
              </a:rPr>
              <a:t>برای دسترسی به مقدار فیلد و از </a:t>
            </a:r>
            <a:r>
              <a:rPr lang="en-US" sz="2000">
                <a:latin typeface="Gill Sans MT" panose="020B0502020104020203" pitchFamily="34" charset="0"/>
                <a:ea typeface="Cambria" panose="02040503050406030204" pitchFamily="18" charset="0"/>
                <a:cs typeface="B Nazanin" panose="00000400000000000000" pitchFamily="2" charset="-78"/>
              </a:rPr>
              <a:t>setter</a:t>
            </a:r>
            <a:r>
              <a:rPr lang="fa-IR" sz="2000">
                <a:latin typeface="Gill Sans MT" panose="020B0502020104020203" pitchFamily="34" charset="0"/>
                <a:ea typeface="Cambria" panose="02040503050406030204" pitchFamily="18" charset="0"/>
                <a:cs typeface="B Nazanin" panose="00000400000000000000" pitchFamily="2" charset="-78"/>
              </a:rPr>
              <a:t> </a:t>
            </a:r>
            <a:r>
              <a:rPr lang="en-US" sz="2000">
                <a:latin typeface="Gill Sans MT" panose="020B0502020104020203" pitchFamily="34" charset="0"/>
                <a:ea typeface="Cambria" panose="02040503050406030204" pitchFamily="18" charset="0"/>
                <a:cs typeface="B Nazanin" panose="00000400000000000000" pitchFamily="2" charset="-78"/>
              </a:rPr>
              <a:t> </a:t>
            </a:r>
            <a:r>
              <a:rPr lang="fa-IR" sz="2000">
                <a:latin typeface="Gill Sans MT" panose="020B0502020104020203" pitchFamily="34" charset="0"/>
                <a:ea typeface="Cambria" panose="02040503050406030204" pitchFamily="18" charset="0"/>
                <a:cs typeface="B Nazanin" panose="00000400000000000000" pitchFamily="2" charset="-78"/>
              </a:rPr>
              <a:t>برای ایجاد تغییرات کنترل شده در مقدار فیلد استفاده می‌کنیم. </a:t>
            </a:r>
            <a:endParaRPr lang="fa-IR" sz="2000" b="1" dirty="0">
              <a:latin typeface="Gill Sans MT" panose="020B0502020104020203" pitchFamily="34" charset="0"/>
              <a:ea typeface="Cambria" panose="02040503050406030204" pitchFamily="18" charset="0"/>
              <a:cs typeface="B Nazanin" panose="00000400000000000000" pitchFamily="2" charset="-78"/>
            </a:endParaRPr>
          </a:p>
        </p:txBody>
      </p:sp>
      <p:sp>
        <p:nvSpPr>
          <p:cNvPr id="3" name="Rectangle 1">
            <a:extLst>
              <a:ext uri="{FF2B5EF4-FFF2-40B4-BE49-F238E27FC236}">
                <a16:creationId xmlns:a16="http://schemas.microsoft.com/office/drawing/2014/main" id="{86780D06-73B1-E780-F3A6-7559AF3488F7}"/>
              </a:ext>
            </a:extLst>
          </p:cNvPr>
          <p:cNvSpPr>
            <a:spLocks noChangeArrowheads="1"/>
          </p:cNvSpPr>
          <p:nvPr/>
        </p:nvSpPr>
        <p:spPr bwMode="auto">
          <a:xfrm>
            <a:off x="2217600" y="2825033"/>
            <a:ext cx="4860000" cy="1169551"/>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public </a:t>
            </a:r>
            <a:r>
              <a:rPr kumimoji="0" lang="en-US" altLang="en-US" sz="10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000" b="0" i="0" u="none" strike="noStrike" cap="none" normalizeH="0" baseline="0">
                <a:ln>
                  <a:noFill/>
                </a:ln>
                <a:solidFill>
                  <a:srgbClr val="82AAFF"/>
                </a:solidFill>
                <a:effectLst/>
                <a:latin typeface="JetBrains Mono" panose="020B0509020102050004" pitchFamily="49" charset="0"/>
                <a:ea typeface="Cambria" panose="02040503050406030204" pitchFamily="18" charset="0"/>
              </a:rPr>
              <a:t>getId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89DDFF"/>
                </a:solidFill>
                <a:effectLst/>
                <a:latin typeface="JetBrains Mono" panose="020B0509020102050004" pitchFamily="49" charset="0"/>
                <a:ea typeface="Cambria" panose="02040503050406030204" pitchFamily="18" charset="0"/>
              </a:rPr>
              <a:t>return </a:t>
            </a:r>
            <a:r>
              <a:rPr kumimoji="0" lang="en-US" altLang="en-US" sz="10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id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public </a:t>
            </a:r>
            <a:r>
              <a:rPr kumimoji="0" lang="en-US" altLang="en-US" sz="1000" b="0" i="1" u="none" strike="noStrike" cap="none" normalizeH="0" baseline="0">
                <a:ln>
                  <a:noFill/>
                </a:ln>
                <a:solidFill>
                  <a:srgbClr val="FFCB6B"/>
                </a:solidFill>
                <a:effectLst/>
                <a:latin typeface="JetBrains Mono" panose="020B0509020102050004" pitchFamily="49" charset="0"/>
                <a:ea typeface="Cambria" panose="02040503050406030204" pitchFamily="18" charset="0"/>
              </a:rPr>
              <a:t>void </a:t>
            </a:r>
            <a:r>
              <a:rPr kumimoji="0" lang="en-US" altLang="en-US" sz="1000" b="0" i="0" u="none" strike="noStrike" cap="none" normalizeH="0" baseline="0">
                <a:ln>
                  <a:noFill/>
                </a:ln>
                <a:solidFill>
                  <a:srgbClr val="82AAFF"/>
                </a:solidFill>
                <a:effectLst/>
                <a:latin typeface="JetBrains Mono" panose="020B0509020102050004" pitchFamily="49" charset="0"/>
                <a:ea typeface="Cambria" panose="02040503050406030204" pitchFamily="18" charset="0"/>
              </a:rPr>
              <a:t>setId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id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89DDFF"/>
                </a:solidFill>
                <a:effectLst/>
                <a:latin typeface="JetBrains Mono" panose="020B0509020102050004" pitchFamily="49" charset="0"/>
                <a:ea typeface="Cambria" panose="02040503050406030204" pitchFamily="18" charset="0"/>
              </a:rPr>
              <a:t>if </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id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0" i="0" u="none" strike="noStrike" cap="none" normalizeH="0" baseline="0">
                <a:ln>
                  <a:noFill/>
                </a:ln>
                <a:solidFill>
                  <a:srgbClr val="82AAFF"/>
                </a:solidFill>
                <a:effectLst/>
                <a:latin typeface="JetBrains Mono" panose="020B0509020102050004" pitchFamily="49" charset="0"/>
                <a:ea typeface="Cambria" panose="02040503050406030204" pitchFamily="18" charset="0"/>
              </a:rPr>
              <a:t>length</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10</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FF5370"/>
                </a:solidFill>
                <a:effectLst/>
                <a:latin typeface="JetBrains Mono" panose="020B0509020102050004" pitchFamily="49" charset="0"/>
                <a:ea typeface="Cambria" panose="02040503050406030204" pitchFamily="18" charset="0"/>
              </a:rPr>
              <a:t>this</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id </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id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endParaRPr kumimoji="0" lang="en-US" altLang="en-US" sz="1800" b="0" i="0" u="none" strike="noStrike" cap="none" normalizeH="0" baseline="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29790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CF394AD-B418-8BC1-A44F-D17C5539753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09FAC00-A230-C978-972A-D439110821D9}"/>
              </a:ext>
            </a:extLst>
          </p:cNvPr>
          <p:cNvSpPr txBox="1">
            <a:spLocks noGrp="1"/>
          </p:cNvSpPr>
          <p:nvPr>
            <p:ph type="title"/>
          </p:nvPr>
        </p:nvSpPr>
        <p:spPr>
          <a:xfrm>
            <a:off x="720000" y="145584"/>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US" dirty="0">
                <a:solidFill>
                  <a:srgbClr val="C39113"/>
                </a:solidFill>
                <a:latin typeface="Gill Sans MT" panose="020B0502020104020203" pitchFamily="34" charset="0"/>
                <a:cs typeface="B Roya" panose="00000400000000000000" pitchFamily="2" charset="-78"/>
              </a:rPr>
              <a:t>Encapsulation</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66B93964-CB9B-7E7F-39E6-2FF72846A51B}"/>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299F8632-8B56-55D9-2097-E0C864A55671}"/>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BF12FB1A-5C88-C214-A2E3-2953AC9719F8}"/>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45865775-1026-BDD6-0598-D4B6EF77719D}"/>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C68D5BC5-2266-32E7-CF02-D560373B23E6}"/>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6A56E174-C5AE-A886-C558-DC4A68656B2C}"/>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612A0273-40C0-29E5-9B3A-871CF175760A}"/>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B239B238-51D5-41A0-E886-C1CCE4E95131}"/>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898BB4B5-312F-81FB-6A0F-3ADF3310A880}"/>
              </a:ext>
            </a:extLst>
          </p:cNvPr>
          <p:cNvSpPr txBox="1"/>
          <p:nvPr/>
        </p:nvSpPr>
        <p:spPr>
          <a:xfrm>
            <a:off x="793898" y="965714"/>
            <a:ext cx="7630102" cy="3170099"/>
          </a:xfrm>
          <a:prstGeom prst="rect">
            <a:avLst/>
          </a:prstGeom>
          <a:noFill/>
        </p:spPr>
        <p:txBody>
          <a:bodyPr wrap="square" rtlCol="0">
            <a:spAutoFit/>
          </a:bodyPr>
          <a:lstStyle/>
          <a:p>
            <a:pPr algn="r" rtl="1"/>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یکی از مهم</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ترین مفاهیم شئ</a:t>
            </a:r>
            <a:r>
              <a:rPr lang="fa-IR" sz="2000">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گرایی در زبان</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های برنامه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نویسی، ک</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پ</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سوله سازی است. در این روش، کد و داده بسته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بندی شده و به صورت یک واحد منفرد در نظر گرفته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شوند. در ک</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پ</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سوله سازی متغیرهای یک کلاس از دید دیگر کلاس</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ها مخفی میشوند و تنها با استفاده از متدهای یک کلاس اجازه دسترسی به آنها وجود خواهد داشت</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br>
              <a:rPr lang="ar-SA" sz="2000">
                <a:latin typeface="Gill Sans MT" panose="020B0502020104020203" pitchFamily="34" charset="0"/>
                <a:ea typeface="Cambria" panose="02040503050406030204" pitchFamily="18" charset="0"/>
                <a:cs typeface="B Nazanin" panose="00000400000000000000" pitchFamily="2" charset="-78"/>
              </a:rPr>
            </a:br>
            <a:endParaRPr lang="fa-IR" sz="2000">
              <a:latin typeface="Gill Sans MT" panose="020B0502020104020203" pitchFamily="34" charset="0"/>
              <a:ea typeface="Cambria" panose="02040503050406030204" pitchFamily="18" charset="0"/>
              <a:cs typeface="B Nazanin" panose="00000400000000000000" pitchFamily="2" charset="-78"/>
            </a:endParaRPr>
          </a:p>
          <a:p>
            <a:pPr algn="r" rtl="1"/>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همان</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طور که دیدید، در جاوا فیلدهای یک کلاس را به صورت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private</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تعریف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کنیم و تنها به وسیله متدهای گتر و ستر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توانیم به آنها دسترسی داشته باشیم. در این روش، کلاس</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ها کنترل کامل داده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های درون خود را خواهند داشت و هیچ کلاس دیگری اجازه ایجاد تغییرات ناخواسته در این داده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ها را نخواهد داشت. به این روش، پنهان</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سازی داده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en-US"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Data Hiding</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هم گفته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شود.</a:t>
            </a:r>
            <a:r>
              <a:rPr lang="ar-SA" sz="2000">
                <a:latin typeface="Gill Sans MT" panose="020B0502020104020203" pitchFamily="34" charset="0"/>
                <a:ea typeface="Cambria" panose="02040503050406030204" pitchFamily="18" charset="0"/>
                <a:cs typeface="B Nazanin" panose="00000400000000000000" pitchFamily="2" charset="-78"/>
              </a:rPr>
              <a:t> </a:t>
            </a:r>
            <a:br>
              <a:rPr lang="ar-SA" sz="2000">
                <a:latin typeface="Gill Sans MT" panose="020B0502020104020203" pitchFamily="34" charset="0"/>
                <a:ea typeface="Cambria" panose="02040503050406030204" pitchFamily="18" charset="0"/>
                <a:cs typeface="B Nazanin" panose="00000400000000000000" pitchFamily="2" charset="-78"/>
              </a:rPr>
            </a:br>
            <a:endPar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4230339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0A05EF19-9C9A-19C6-D224-852B4EEF7A31}"/>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ABA0AECD-5C62-E509-8D5F-E4FEC948703E}"/>
              </a:ext>
            </a:extLst>
          </p:cNvPr>
          <p:cNvSpPr txBox="1">
            <a:spLocks noGrp="1"/>
          </p:cNvSpPr>
          <p:nvPr>
            <p:ph type="title"/>
          </p:nvPr>
        </p:nvSpPr>
        <p:spPr>
          <a:xfrm>
            <a:off x="720000" y="1575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latin typeface="Gill Sans MT" panose="020B0502020104020203" pitchFamily="34" charset="0"/>
                <a:cs typeface="B Roya" panose="00000400000000000000" pitchFamily="2" charset="-78"/>
              </a:rPr>
              <a:t>ایجاد شئ</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F1A7BC6F-37E2-7E34-9DC0-DB0000FF5DF6}"/>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77685298-527F-4EF3-7490-82156850E60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8B9E227E-2F19-6960-4FB9-B7E6DD336183}"/>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498A3928-7F93-41F4-3790-B85F9FB6F1EB}"/>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B489CEBB-82C4-73CD-27C6-21D2040F0163}"/>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C133CC0F-1A98-CEE8-CBD5-D44688C8E4C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CAF97FA5-164D-4058-C8F7-46714CC13D77}"/>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24E71F6A-8427-B6DA-9AF2-3DFE21034DDF}"/>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A2CB547A-C25C-37D5-B744-FD901260312E}"/>
              </a:ext>
            </a:extLst>
          </p:cNvPr>
          <p:cNvSpPr txBox="1"/>
          <p:nvPr/>
        </p:nvSpPr>
        <p:spPr>
          <a:xfrm>
            <a:off x="793898" y="1177071"/>
            <a:ext cx="7630102" cy="2862322"/>
          </a:xfrm>
          <a:prstGeom prst="rect">
            <a:avLst/>
          </a:prstGeom>
          <a:noFill/>
        </p:spPr>
        <p:txBody>
          <a:bodyPr wrap="square" rtlCol="0">
            <a:spAutoFit/>
          </a:bodyPr>
          <a:lstStyle/>
          <a:p>
            <a:pPr algn="r" rtl="1">
              <a:buNone/>
            </a:pPr>
            <a:r>
              <a:rPr lang="ar-SA" sz="2000" b="1"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مرحل</a:t>
            </a:r>
            <a:r>
              <a:rPr lang="fa-IR" sz="2000" b="1"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 1)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برای ساختن شئ از یک کلاس ابتدا نام کلاس را مشخص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کنیم س</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پ</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س نام شئ را طبق قواعد نام</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گذاری متغیرها تعیین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کنیم.</a:t>
            </a:r>
          </a:p>
          <a:p>
            <a:pPr algn="r" rtl="1">
              <a:buNone/>
            </a:pPr>
            <a:r>
              <a:rPr lang="ar-SA" sz="2000" b="1"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مرحله</a:t>
            </a:r>
            <a:r>
              <a:rPr lang="fa-IR" sz="2000" b="1"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2)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پ</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س</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از قرار دادن علامت « = » از کلیدواژه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new</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استفاده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کنیم. این کلمه مشخص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کند که قصد ایجاد یک شئ جدید و تخصیص حافظه به آن را داریم.</a:t>
            </a:r>
          </a:p>
          <a:p>
            <a:pPr algn="r" rtl="1">
              <a:buNone/>
            </a:pPr>
            <a:r>
              <a:rPr lang="ar-SA" sz="2000" b="1"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مرحله</a:t>
            </a:r>
            <a:r>
              <a:rPr lang="fa-IR" sz="2000" b="1"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3)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س</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پس</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دوباره نام کلاس مورد نظر را وارد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کنیم با این تفاوت که باید یک پرانتز باز و بسته پ</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س</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از آن قرار دهیم. این پرانتزها مشخص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کنند که قصد استفاده از سازنده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ی آن کلاس را داریم. در صورتیکه سازنده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ی کلاس، ورودی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هایی داشته باشد، باید آن ورودی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ها را داخل پرانتز وارد کنیم</a:t>
            </a:r>
            <a:r>
              <a:rPr lang="ar-SA" sz="2000">
                <a:latin typeface="Gill Sans MT" panose="020B0502020104020203" pitchFamily="34" charset="0"/>
                <a:ea typeface="Cambria" panose="02040503050406030204" pitchFamily="18" charset="0"/>
                <a:cs typeface="B Nazanin" panose="00000400000000000000" pitchFamily="2" charset="-78"/>
              </a:rPr>
              <a:t> </a:t>
            </a:r>
            <a:r>
              <a:rPr lang="fa-IR" sz="2000">
                <a:latin typeface="Gill Sans MT" panose="020B0502020104020203" pitchFamily="34" charset="0"/>
                <a:ea typeface="Cambria" panose="02040503050406030204" pitchFamily="18" charset="0"/>
                <a:cs typeface="B Nazanin" panose="00000400000000000000" pitchFamily="2" charset="-78"/>
              </a:rPr>
              <a:t>.</a:t>
            </a:r>
            <a:br>
              <a:rPr lang="ar-SA" sz="2000">
                <a:latin typeface="Gill Sans MT" panose="020B0502020104020203" pitchFamily="34" charset="0"/>
                <a:ea typeface="Cambria" panose="02040503050406030204" pitchFamily="18" charset="0"/>
                <a:cs typeface="B Nazanin" panose="00000400000000000000" pitchFamily="2" charset="-78"/>
              </a:rPr>
            </a:br>
            <a:endPar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908317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191ED93E-8A64-585A-150C-5C78A6EDB2FA}"/>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B855CD69-2C32-1B70-EB11-960EF05FE118}"/>
              </a:ext>
            </a:extLst>
          </p:cNvPr>
          <p:cNvSpPr txBox="1">
            <a:spLocks noGrp="1"/>
          </p:cNvSpPr>
          <p:nvPr>
            <p:ph type="title"/>
          </p:nvPr>
        </p:nvSpPr>
        <p:spPr>
          <a:xfrm>
            <a:off x="720000" y="1575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latin typeface="Gill Sans MT" panose="020B0502020104020203" pitchFamily="34" charset="0"/>
                <a:cs typeface="B Roya" panose="00000400000000000000" pitchFamily="2" charset="-78"/>
              </a:rPr>
              <a:t>ایجاد شئ</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112EFF96-4BA0-CF51-7839-E76E5C1D9AF9}"/>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74F38353-248F-111F-C2B7-EA335D3BFCCD}"/>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09C08CBA-7664-4334-4138-D2F8AC42D21B}"/>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93AA610F-E5AC-9E58-18D2-08E5A7BDEAC2}"/>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CC0DE8A4-48AF-BD87-DAF3-7F78EBD584E7}"/>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099463E8-7CCB-774A-B78F-39F5F72CA2EB}"/>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FA6CDB80-7CA9-A9B2-B6E3-CBB7C4F23E0B}"/>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4D3B0E41-90AB-61E1-DE4D-D54DC66C4EAA}"/>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E06D6CD1-7145-1D8C-BFC7-A176E1AFA3E0}"/>
              </a:ext>
            </a:extLst>
          </p:cNvPr>
          <p:cNvSpPr txBox="1"/>
          <p:nvPr/>
        </p:nvSpPr>
        <p:spPr>
          <a:xfrm>
            <a:off x="793898" y="1177071"/>
            <a:ext cx="7630102" cy="1015663"/>
          </a:xfrm>
          <a:prstGeom prst="rect">
            <a:avLst/>
          </a:prstGeom>
          <a:noFill/>
        </p:spPr>
        <p:txBody>
          <a:bodyPr wrap="square" rtlCol="0">
            <a:spAutoFit/>
          </a:bodyPr>
          <a:lstStyle/>
          <a:p>
            <a:pPr algn="r" rtl="1">
              <a:buNone/>
            </a:pPr>
            <a:r>
              <a:rPr lang="fa-IR" sz="2000">
                <a:latin typeface="Gill Sans MT" panose="020B0502020104020203" pitchFamily="34" charset="0"/>
                <a:ea typeface="Cambria" panose="02040503050406030204" pitchFamily="18" charset="0"/>
                <a:cs typeface="B Nazanin" panose="00000400000000000000" pitchFamily="2" charset="-78"/>
              </a:rPr>
              <a:t>ک</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لاسی به نام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Person</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در نظر بگیرید که فیلدهای آن عبارت اند از نام و سن شخص. حال قطعه کد زیر را در نظر گرفته و خروجی آن را حدس بزنید</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a:latin typeface="Gill Sans MT" panose="020B0502020104020203" pitchFamily="34" charset="0"/>
                <a:ea typeface="Cambria" panose="02040503050406030204" pitchFamily="18" charset="0"/>
                <a:cs typeface="B Nazanin" panose="00000400000000000000" pitchFamily="2" charset="-78"/>
              </a:rPr>
              <a:t> </a:t>
            </a:r>
            <a:br>
              <a:rPr lang="ar-SA" sz="2000">
                <a:latin typeface="Gill Sans MT" panose="020B0502020104020203" pitchFamily="34" charset="0"/>
                <a:ea typeface="Cambria" panose="02040503050406030204" pitchFamily="18" charset="0"/>
                <a:cs typeface="B Nazanin" panose="00000400000000000000" pitchFamily="2" charset="-78"/>
              </a:rPr>
            </a:br>
            <a:endPar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endParaRPr>
          </a:p>
        </p:txBody>
      </p:sp>
      <p:sp>
        <p:nvSpPr>
          <p:cNvPr id="3" name="Rectangle 1">
            <a:extLst>
              <a:ext uri="{FF2B5EF4-FFF2-40B4-BE49-F238E27FC236}">
                <a16:creationId xmlns:a16="http://schemas.microsoft.com/office/drawing/2014/main" id="{702A1290-E840-3225-0E41-0568A5A536EF}"/>
              </a:ext>
            </a:extLst>
          </p:cNvPr>
          <p:cNvSpPr>
            <a:spLocks noChangeArrowheads="1"/>
          </p:cNvSpPr>
          <p:nvPr/>
        </p:nvSpPr>
        <p:spPr bwMode="auto">
          <a:xfrm>
            <a:off x="2307789" y="2522849"/>
            <a:ext cx="4521600" cy="1107996"/>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Person </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p1 </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1" u="none" strike="noStrike" cap="none" normalizeH="0" baseline="0">
                <a:ln>
                  <a:noFill/>
                </a:ln>
                <a:solidFill>
                  <a:srgbClr val="89DDFF"/>
                </a:solidFill>
                <a:effectLst/>
                <a:latin typeface="JetBrains Mono" panose="020B0509020102050004" pitchFamily="49" charset="0"/>
                <a:ea typeface="Cambria" panose="02040503050406030204" pitchFamily="18" charset="0"/>
              </a:rPr>
              <a:t>new </a:t>
            </a: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Person</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C3E88D"/>
                </a:solidFill>
                <a:effectLst/>
                <a:latin typeface="JetBrains Mono" panose="020B0509020102050004" pitchFamily="49" charset="0"/>
                <a:ea typeface="Cambria" panose="02040503050406030204" pitchFamily="18" charset="0"/>
              </a:rPr>
              <a:t>"Ali"</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24</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Person </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p2 </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1" u="none" strike="noStrike" cap="none" normalizeH="0" baseline="0">
                <a:ln>
                  <a:noFill/>
                </a:ln>
                <a:solidFill>
                  <a:srgbClr val="89DDFF"/>
                </a:solidFill>
                <a:effectLst/>
                <a:latin typeface="JetBrains Mono" panose="020B0509020102050004" pitchFamily="49" charset="0"/>
                <a:ea typeface="Cambria" panose="02040503050406030204" pitchFamily="18" charset="0"/>
              </a:rPr>
              <a:t>new </a:t>
            </a: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Person</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C3E88D"/>
                </a:solidFill>
                <a:effectLst/>
                <a:latin typeface="JetBrains Mono" panose="020B0509020102050004" pitchFamily="49" charset="0"/>
                <a:ea typeface="Cambria" panose="02040503050406030204" pitchFamily="18" charset="0"/>
              </a:rPr>
              <a:t>"Mahdi"</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34</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1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p1Name </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p1</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getName</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System</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out</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82AAFF"/>
                </a:solidFill>
                <a:effectLst/>
                <a:latin typeface="JetBrains Mono" panose="020B0509020102050004" pitchFamily="49" charset="0"/>
                <a:ea typeface="Cambria" panose="02040503050406030204" pitchFamily="18" charset="0"/>
              </a:rPr>
              <a:t>println</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p1Name</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1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p2Name </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p2</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getName</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System</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out</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82AAFF"/>
                </a:solidFill>
                <a:effectLst/>
                <a:latin typeface="JetBrains Mono" panose="020B0509020102050004" pitchFamily="49" charset="0"/>
                <a:ea typeface="Cambria" panose="02040503050406030204" pitchFamily="18" charset="0"/>
              </a:rPr>
              <a:t>println</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p2</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getName</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endParaRPr kumimoji="0" lang="en-US" altLang="en-US" sz="2400" b="0" i="0" u="none" strike="noStrike" cap="none" normalizeH="0" baseline="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73808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BD49C9CC-0106-2ECC-1D79-8A70AA1EDF8E}"/>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B9AEC5CA-1505-D457-AAB1-45AC0025EDF3}"/>
              </a:ext>
            </a:extLst>
          </p:cNvPr>
          <p:cNvSpPr txBox="1">
            <a:spLocks noGrp="1"/>
          </p:cNvSpPr>
          <p:nvPr>
            <p:ph type="title"/>
          </p:nvPr>
        </p:nvSpPr>
        <p:spPr>
          <a:xfrm>
            <a:off x="720000" y="1575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latin typeface="Gill Sans MT" panose="020B0502020104020203" pitchFamily="34" charset="0"/>
                <a:cs typeface="B Roya" panose="00000400000000000000" pitchFamily="2" charset="-78"/>
              </a:rPr>
              <a:t>ایجاد شئ</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B2DC3B2C-6A53-A5BB-63C9-724DC646ABDB}"/>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19D84384-90FD-B32E-A9D5-4019CC2189EA}"/>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28549ED3-9B27-C2EA-3855-25C4656C686B}"/>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E6941A90-AD14-C986-B656-F508360BEF39}"/>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9C903E95-930A-1095-86B4-F710AACD1CF7}"/>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D585A20F-A596-4279-1B14-CE63FD619B6F}"/>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4D2F6A2C-5008-E6BB-97BC-16DFD4BD8159}"/>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742615D0-1EA6-6E10-3ADE-B768A0CA0380}"/>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272D677C-309B-946A-35A5-32EAEC938125}"/>
              </a:ext>
            </a:extLst>
          </p:cNvPr>
          <p:cNvSpPr txBox="1"/>
          <p:nvPr/>
        </p:nvSpPr>
        <p:spPr>
          <a:xfrm>
            <a:off x="793898" y="1177071"/>
            <a:ext cx="7630102" cy="2862322"/>
          </a:xfrm>
          <a:prstGeom prst="rect">
            <a:avLst/>
          </a:prstGeom>
          <a:noFill/>
        </p:spPr>
        <p:txBody>
          <a:bodyPr wrap="square" rtlCol="0">
            <a:spAutoFit/>
          </a:bodyPr>
          <a:lstStyle/>
          <a:p>
            <a:pPr algn="r" rtl="1">
              <a:buNone/>
            </a:pP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شاید این سوال برایتان پیش بیاید که هنگامی که یک شئ را در متغیری ذخیره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کنیم، یا آن را به عنوان ورودی به یک تابع پاس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دهیم، جاوا از روش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call by value</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یا</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call by reference</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استفاده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کند؟</a:t>
            </a:r>
          </a:p>
          <a:p>
            <a:pPr algn="r" rtl="1">
              <a:buNone/>
            </a:pP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در جواب به این سوال باید بگوییم که در درس</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های آینده، هنگام آشنایی با مدل حافظه در جاوا به خوبی این موضوع را درک خواهید کرد اما به طور کلی جاوا هنگام ذخیرهی اشیاء از روش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call by reference</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استفاده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کند. به عنوان مثال متغیر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p1Name</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در مثال بالا تنها یک اشاره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گر به یک شئ از نوع رشته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است. هر چند باید به این نکته توجه کرد که در جاوا امکان دسترسی مستقیم به آدرس اشیاء را نداریم و تنها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توانیم از مقدار آنها استفاده کنیم</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a:latin typeface="Gill Sans MT" panose="020B0502020104020203" pitchFamily="34" charset="0"/>
                <a:ea typeface="Cambria" panose="02040503050406030204" pitchFamily="18" charset="0"/>
                <a:cs typeface="B Nazanin" panose="00000400000000000000" pitchFamily="2" charset="-78"/>
              </a:rPr>
              <a:t> </a:t>
            </a:r>
            <a:br>
              <a:rPr lang="ar-SA" sz="2000">
                <a:latin typeface="Gill Sans MT" panose="020B0502020104020203" pitchFamily="34" charset="0"/>
                <a:ea typeface="Cambria" panose="02040503050406030204" pitchFamily="18" charset="0"/>
                <a:cs typeface="B Nazanin" panose="00000400000000000000" pitchFamily="2" charset="-78"/>
              </a:rPr>
            </a:br>
            <a:endPar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690991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52F13F66-4C72-918C-087A-72BE3FBC7C01}"/>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DE1298F-5879-4755-EEA0-BCA51202C9FE}"/>
              </a:ext>
            </a:extLst>
          </p:cNvPr>
          <p:cNvSpPr txBox="1">
            <a:spLocks noGrp="1"/>
          </p:cNvSpPr>
          <p:nvPr>
            <p:ph type="title"/>
          </p:nvPr>
        </p:nvSpPr>
        <p:spPr>
          <a:xfrm>
            <a:off x="720000" y="17732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latin typeface="Gill Sans MT" panose="020B0502020104020203" pitchFamily="34" charset="0"/>
                <a:cs typeface="B Roya" panose="00000400000000000000" pitchFamily="2" charset="-78"/>
              </a:rPr>
              <a:t>Intellij</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21BED82A-8CDF-8138-C457-5EF92889389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9A563643-3492-D10C-BFF9-CF6FBFB28176}"/>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B88D8156-22A5-C73D-E0F6-6AD746323DE0}"/>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20FA79CC-EBD5-CA9E-C3BC-63160551651C}"/>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4ED69859-6BC3-72FA-D986-1A79A9844695}"/>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340BD8E-8938-30EA-0559-BFF78D157C64}"/>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B5E6B8B3-BF16-CAAF-1D2F-A16200E271A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0A43CE7-FBF3-8959-68B2-5020E795927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3" name="TextBox 2">
            <a:extLst>
              <a:ext uri="{FF2B5EF4-FFF2-40B4-BE49-F238E27FC236}">
                <a16:creationId xmlns:a16="http://schemas.microsoft.com/office/drawing/2014/main" id="{857FF0A0-9281-4BE8-73D1-143BBCEADE52}"/>
              </a:ext>
            </a:extLst>
          </p:cNvPr>
          <p:cNvSpPr txBox="1"/>
          <p:nvPr/>
        </p:nvSpPr>
        <p:spPr>
          <a:xfrm>
            <a:off x="338400" y="928800"/>
            <a:ext cx="8085600" cy="3785652"/>
          </a:xfrm>
          <a:prstGeom prst="rect">
            <a:avLst/>
          </a:prstGeom>
          <a:noFill/>
        </p:spPr>
        <p:txBody>
          <a:bodyPr wrap="square" rtlCol="0">
            <a:spAutoFit/>
          </a:bodyPr>
          <a:lstStyle/>
          <a:p>
            <a:pPr marL="285750" indent="-285750" algn="r" rtl="1">
              <a:buFont typeface="Arial" panose="020B0604020202020204" pitchFamily="34" charset="0"/>
              <a:buChar char="•"/>
            </a:pPr>
            <a:r>
              <a:rPr lang="en-GB" sz="2000" b="0" i="0">
                <a:solidFill>
                  <a:srgbClr val="000000"/>
                </a:solidFill>
                <a:effectLst/>
                <a:latin typeface="Cambria" panose="02040503050406030204" pitchFamily="18" charset="0"/>
                <a:ea typeface="Cambria" panose="02040503050406030204" pitchFamily="18" charset="0"/>
              </a:rPr>
              <a:t>Ctrl + V </a:t>
            </a:r>
            <a:r>
              <a:rPr lang="fa-IR" sz="2000" b="0" i="0">
                <a:solidFill>
                  <a:srgbClr val="000000"/>
                </a:solidFill>
                <a:effectLst/>
                <a:latin typeface="Cambria" panose="02040503050406030204" pitchFamily="18" charset="0"/>
                <a:ea typeface="Cambria" panose="02040503050406030204" pitchFamily="18" charset="0"/>
              </a:rPr>
              <a:t> </a:t>
            </a:r>
            <a:r>
              <a:rPr lang="ar-SA" sz="2000" b="0" i="0">
                <a:solidFill>
                  <a:srgbClr val="000000"/>
                </a:solidFill>
                <a:effectLst/>
                <a:latin typeface="Cambria" panose="02040503050406030204" pitchFamily="18" charset="0"/>
                <a:ea typeface="Cambria" panose="02040503050406030204" pitchFamily="18" charset="0"/>
              </a:rPr>
              <a:t>و</a:t>
            </a:r>
            <a:r>
              <a:rPr lang="en-GB" sz="2000" b="0" i="0">
                <a:solidFill>
                  <a:srgbClr val="000000"/>
                </a:solidFill>
                <a:effectLst/>
                <a:latin typeface="Cambria" panose="02040503050406030204" pitchFamily="18" charset="0"/>
                <a:ea typeface="Cambria" panose="02040503050406030204" pitchFamily="18" charset="0"/>
              </a:rPr>
              <a:t>Ctrl + X ،Ctrl + C </a:t>
            </a:r>
            <a:endParaRPr lang="en-US"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endParaRP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ابتدایی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ترین میانبرهایی هستند که در خارج از محیط برنامه</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نویسی نیز قابل استفاده</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اند. به ترتیب از چپ به راست</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برای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cut ،</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paste</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و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copy</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فایل، کلمه یا جمله مورد استفاده قرار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گیرند.</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Shift + (left/right arrow key)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کلمه به کلمه در جمله پیمایش کرد و آنها را انتخاب کرد.</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شود خطوط انتخابی یا خطی که موس بر روی آن قرار دارد را کامنت کرد.</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Shift + /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یک بلوک برای کامنت کردن تعداد خطوط دلخواه انتخاب کرد.</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D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میتوان خطوط انتخابی یا خطی که موس بر روی آن قرار دارد را در خط بعدی ک</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پ</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ی و</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پیست کرد.</a:t>
            </a:r>
            <a:endParaRPr lang="en-GB" sz="2000">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684278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CB1D3E15-9B28-FD4A-CEB5-93032FF75536}"/>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12CD23B-32F0-E3CF-9F4C-FF7E7EE87667}"/>
              </a:ext>
            </a:extLst>
          </p:cNvPr>
          <p:cNvSpPr txBox="1">
            <a:spLocks noGrp="1"/>
          </p:cNvSpPr>
          <p:nvPr>
            <p:ph type="title"/>
          </p:nvPr>
        </p:nvSpPr>
        <p:spPr>
          <a:xfrm>
            <a:off x="720000" y="17732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latin typeface="Gill Sans MT" panose="020B0502020104020203" pitchFamily="34" charset="0"/>
                <a:cs typeface="B Roya" panose="00000400000000000000" pitchFamily="2" charset="-78"/>
              </a:rPr>
              <a:t>Intellij</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6D19E33A-31E5-10BF-9653-D65276C9E24F}"/>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633BAB67-3BEE-B83F-A27A-41581C961310}"/>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87588A12-3305-2B16-2500-2C700242BB7D}"/>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8322E570-DDB6-A387-BF2F-7EC0B715F362}"/>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41C7ADA4-2098-3880-9B1B-75523C0CE4EC}"/>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773CD3BD-1A1A-8502-ABD8-55436B4DCEA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A766768D-F501-AFE0-97B1-4E61F10B673A}"/>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33DE05A-06D9-2B61-93FD-9A23F6191D8E}"/>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3" name="TextBox 2">
            <a:extLst>
              <a:ext uri="{FF2B5EF4-FFF2-40B4-BE49-F238E27FC236}">
                <a16:creationId xmlns:a16="http://schemas.microsoft.com/office/drawing/2014/main" id="{9208EAA1-4BD3-17D1-4E4C-32444AF9389E}"/>
              </a:ext>
            </a:extLst>
          </p:cNvPr>
          <p:cNvSpPr txBox="1"/>
          <p:nvPr/>
        </p:nvSpPr>
        <p:spPr>
          <a:xfrm>
            <a:off x="529200" y="817078"/>
            <a:ext cx="8085600" cy="3477875"/>
          </a:xfrm>
          <a:prstGeom prst="rect">
            <a:avLst/>
          </a:prstGeom>
          <a:noFill/>
        </p:spPr>
        <p:txBody>
          <a:bodyPr wrap="square" rtlCol="0">
            <a:spAutoFit/>
          </a:bodyPr>
          <a:lstStyle/>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داخلی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ترین بلاک را باز </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یا بسته </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کرد.</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(up/down arrow key) •</a:t>
            </a:r>
          </a:p>
          <a:p>
            <a:pPr algn="r" rtl="1"/>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خطوط انتخابی را در بین دیگر خطوط جابجا کرد.</a:t>
            </a:r>
            <a:r>
              <a:rPr lang="ar-SA" sz="2000">
                <a:latin typeface="Cambria" panose="02040503050406030204" pitchFamily="18" charset="0"/>
                <a:ea typeface="Cambria" panose="02040503050406030204" pitchFamily="18" charset="0"/>
                <a:cs typeface="B Nazanin" panose="00000400000000000000" pitchFamily="2" charset="-78"/>
              </a:rPr>
              <a:t> </a:t>
            </a:r>
            <a:endParaRPr lang="en-US"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endParaRPr>
          </a:p>
          <a:p>
            <a:pPr marL="285750" indent="-285750" algn="r" rtl="1">
              <a:buFont typeface="Arial" panose="020B0604020202020204" pitchFamily="34" charset="0"/>
              <a:buChar char="•"/>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Alt + J</a:t>
            </a:r>
            <a:endParaRPr lang="en-GB" sz="2000">
              <a:latin typeface="Cambria" panose="02040503050406030204" pitchFamily="18" charset="0"/>
              <a:ea typeface="Cambria" panose="02040503050406030204" pitchFamily="18" charset="0"/>
              <a:cs typeface="B Nazanin" panose="00000400000000000000" pitchFamily="2" charset="-78"/>
            </a:endParaRP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قرار دادن موس بر روی کلمه دلخواه، میتوان کلمات همنام را به تعداد دلخواه انتخاب کرد و آنها را به طور همزمان تغیر داد. برای از بین بردن حالت چند نشانگر بوجود آمده در صفحه، میتوان از میانبر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Alt + Shift + J </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استفاده کرد</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br>
              <a:rPr lang="ar-SA" sz="2000">
                <a:latin typeface="Cambria" panose="02040503050406030204" pitchFamily="18" charset="0"/>
                <a:ea typeface="Cambria" panose="02040503050406030204" pitchFamily="18" charset="0"/>
                <a:cs typeface="B Nazanin" panose="00000400000000000000" pitchFamily="2" charset="-78"/>
              </a:rPr>
            </a:b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Q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قرار دادن موس بر روی اسم یک تابع و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اطلاعات متد، نظیر پارامترهای ورودی و جاواداک و پکیج متد را مشاهده کرد.</a:t>
            </a:r>
            <a:endParaRPr lang="en-GB" sz="2000">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2509652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BE4B9597-0887-92FA-DFEC-8ED2B6B76A5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6EBC16EF-D406-88CE-4250-F98D1507D459}"/>
              </a:ext>
            </a:extLst>
          </p:cNvPr>
          <p:cNvSpPr txBox="1">
            <a:spLocks noGrp="1"/>
          </p:cNvSpPr>
          <p:nvPr>
            <p:ph type="title"/>
          </p:nvPr>
        </p:nvSpPr>
        <p:spPr>
          <a:xfrm>
            <a:off x="720000" y="17732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latin typeface="Gill Sans MT" panose="020B0502020104020203" pitchFamily="34" charset="0"/>
                <a:cs typeface="B Roya" panose="00000400000000000000" pitchFamily="2" charset="-78"/>
              </a:rPr>
              <a:t>Intellij</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B9C795BD-6FDF-9F83-B5F2-8D5BA55086B8}"/>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3E49D1B1-3000-1549-E693-6E461E368C61}"/>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1F2BD5CB-EC3C-A65D-D0F1-E7CAA51DD830}"/>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3D04C9C0-5E06-0EE1-02C6-07E22E880625}"/>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5F10E310-9C80-AC0D-D2A1-4EFA9B3B141B}"/>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4B8F8D2A-F6FC-210A-0FDF-B8432D947CD8}"/>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70AFA8B2-D99F-189D-DFF3-DB8D4F818E4A}"/>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1EC3F13B-A4AD-67BD-AE4C-4ECE203D279C}"/>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3" name="TextBox 2">
            <a:extLst>
              <a:ext uri="{FF2B5EF4-FFF2-40B4-BE49-F238E27FC236}">
                <a16:creationId xmlns:a16="http://schemas.microsoft.com/office/drawing/2014/main" id="{61CF3170-52DC-156B-E044-36B3A289BF1E}"/>
              </a:ext>
            </a:extLst>
          </p:cNvPr>
          <p:cNvSpPr txBox="1"/>
          <p:nvPr/>
        </p:nvSpPr>
        <p:spPr>
          <a:xfrm>
            <a:off x="529200" y="825507"/>
            <a:ext cx="8085600" cy="3816429"/>
          </a:xfrm>
          <a:prstGeom prst="rect">
            <a:avLst/>
          </a:prstGeom>
          <a:noFill/>
        </p:spPr>
        <p:txBody>
          <a:bodyPr wrap="square" rtlCol="0">
            <a:spAutoFit/>
          </a:bodyPr>
          <a:lstStyle/>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Shift + I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قرار دادن موس بر روی اسم یک تابع و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به نحوه پیاده</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سازی دقیق یک متد، پی برد.</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Alt + L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متد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تمامی کد نوشته شده در هر صفحه را مرتب کرد</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(on laptop: Fn + F2) F2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به نزدیک</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ترین ارور بعد از مکان کنونی موس رفت.</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F1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بعد از انتقال موس به محل ارور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با این میانبر علت ارور را مشاهده کرد.</a:t>
            </a:r>
            <a:r>
              <a:rPr lang="ar-SA" sz="2000">
                <a:latin typeface="Cambria" panose="02040503050406030204" pitchFamily="18" charset="0"/>
                <a:ea typeface="Cambria" panose="02040503050406030204" pitchFamily="18" charset="0"/>
                <a:cs typeface="B Nazanin" panose="00000400000000000000" pitchFamily="2" charset="-78"/>
              </a:rPr>
              <a:t> </a:t>
            </a:r>
            <a:br>
              <a:rPr lang="ar-SA" sz="2000">
                <a:latin typeface="Cambria" panose="02040503050406030204" pitchFamily="18" charset="0"/>
                <a:ea typeface="Cambria" panose="02040503050406030204" pitchFamily="18" charset="0"/>
                <a:cs typeface="B Nazanin" panose="00000400000000000000" pitchFamily="2" charset="-78"/>
              </a:rPr>
            </a:br>
            <a:br>
              <a:rPr lang="ar-SA" sz="2000">
                <a:latin typeface="Cambria" panose="02040503050406030204" pitchFamily="18" charset="0"/>
                <a:ea typeface="Cambria" panose="02040503050406030204" pitchFamily="18" charset="0"/>
                <a:cs typeface="B Nazanin" panose="00000400000000000000" pitchFamily="2" charset="-78"/>
              </a:rPr>
            </a:br>
            <a:br>
              <a:rPr lang="en-GB" sz="2000">
                <a:latin typeface="Cambria" panose="02040503050406030204" pitchFamily="18" charset="0"/>
                <a:ea typeface="Cambria" panose="02040503050406030204" pitchFamily="18" charset="0"/>
                <a:cs typeface="B Nazanin" panose="00000400000000000000" pitchFamily="2" charset="-78"/>
              </a:rPr>
            </a:br>
            <a:endParaRPr lang="en-GB" sz="2000">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403585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2506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US" sz="2800" dirty="0">
                <a:solidFill>
                  <a:srgbClr val="C39113"/>
                </a:solidFill>
                <a:latin typeface="Gill Sans MT" panose="020B0502020104020203" pitchFamily="34" charset="0"/>
                <a:sym typeface="IBM Plex Mono"/>
              </a:rPr>
              <a:t>P</a:t>
            </a:r>
            <a:r>
              <a:rPr lang="en" sz="2800" dirty="0">
                <a:solidFill>
                  <a:srgbClr val="C39113"/>
                </a:solidFill>
                <a:latin typeface="Gill Sans MT" panose="020B0502020104020203" pitchFamily="34" charset="0"/>
                <a:sym typeface="IBM Plex Mono"/>
              </a:rPr>
              <a:t>ull requests</a:t>
            </a:r>
            <a:endParaRPr sz="2800" dirty="0">
              <a:solidFill>
                <a:srgbClr val="C39113"/>
              </a:solidFill>
              <a:latin typeface="Gill Sans MT" panose="020B0502020104020203" pitchFamily="34" charset="0"/>
              <a:sym typeface="IBM Plex Mono"/>
            </a:endParaRPr>
          </a:p>
        </p:txBody>
      </p:sp>
      <p:sp>
        <p:nvSpPr>
          <p:cNvPr id="26" name="TextBox 25">
            <a:extLst>
              <a:ext uri="{FF2B5EF4-FFF2-40B4-BE49-F238E27FC236}">
                <a16:creationId xmlns:a16="http://schemas.microsoft.com/office/drawing/2014/main" id="{A1D8619D-645A-A36E-0B53-E140D7291BC3}"/>
              </a:ext>
            </a:extLst>
          </p:cNvPr>
          <p:cNvSpPr txBox="1"/>
          <p:nvPr/>
        </p:nvSpPr>
        <p:spPr>
          <a:xfrm>
            <a:off x="720001" y="1226288"/>
            <a:ext cx="7339478" cy="307777"/>
          </a:xfrm>
          <a:prstGeom prst="rect">
            <a:avLst/>
          </a:prstGeom>
          <a:noFill/>
        </p:spPr>
        <p:txBody>
          <a:bodyPr wrap="square" rtlCol="0">
            <a:spAutoFit/>
          </a:bodyPr>
          <a:lstStyle/>
          <a:p>
            <a:endParaRPr lang="en-US" dirty="0">
              <a:latin typeface="Cambria" panose="02040503050406030204" pitchFamily="18" charset="0"/>
              <a:ea typeface="Cambria" panose="02040503050406030204" pitchFamily="18" charset="0"/>
            </a:endParaRPr>
          </a:p>
        </p:txBody>
      </p:sp>
      <p:sp>
        <p:nvSpPr>
          <p:cNvPr id="27" name="TextBox 26">
            <a:extLst>
              <a:ext uri="{FF2B5EF4-FFF2-40B4-BE49-F238E27FC236}">
                <a16:creationId xmlns:a16="http://schemas.microsoft.com/office/drawing/2014/main" id="{D80D8ECD-E5C0-C147-A0E5-AE083F223923}"/>
              </a:ext>
            </a:extLst>
          </p:cNvPr>
          <p:cNvSpPr txBox="1"/>
          <p:nvPr/>
        </p:nvSpPr>
        <p:spPr>
          <a:xfrm>
            <a:off x="720000" y="1226288"/>
            <a:ext cx="7272669" cy="1631216"/>
          </a:xfrm>
          <a:prstGeom prst="rect">
            <a:avLst/>
          </a:prstGeom>
          <a:noFill/>
        </p:spPr>
        <p:txBody>
          <a:bodyPr wrap="square" rtlCol="0">
            <a:spAutoFit/>
          </a:bodyPr>
          <a:lstStyle/>
          <a:p>
            <a:pPr marL="285750" indent="-285750" algn="r" rtl="1">
              <a:buFont typeface="Arial" panose="020B0604020202020204" pitchFamily="34" charset="0"/>
              <a:buChar char="•"/>
            </a:pPr>
            <a:r>
              <a:rPr lang="fa-IR" sz="2000" dirty="0">
                <a:latin typeface="Cambria" panose="02040503050406030204" pitchFamily="18" charset="0"/>
                <a:ea typeface="Cambria" panose="02040503050406030204" pitchFamily="18" charset="0"/>
                <a:cs typeface="B Nazanin" panose="00000400000000000000" pitchFamily="2" charset="-78"/>
              </a:rPr>
              <a:t>در ویدیو قبل با شاخه ها آشنا شدید.</a:t>
            </a:r>
          </a:p>
          <a:p>
            <a:pPr marL="285750" indent="-285750" algn="r" rtl="1">
              <a:buFont typeface="Arial" panose="020B0604020202020204" pitchFamily="34" charset="0"/>
              <a:buChar char="•"/>
            </a:pPr>
            <a:r>
              <a:rPr lang="fa-IR" sz="2000" dirty="0">
                <a:latin typeface="Cambria" panose="02040503050406030204" pitchFamily="18" charset="0"/>
                <a:ea typeface="Cambria" panose="02040503050406030204" pitchFamily="18" charset="0"/>
                <a:cs typeface="B Nazanin" panose="00000400000000000000" pitchFamily="2" charset="-78"/>
              </a:rPr>
              <a:t>از </a:t>
            </a:r>
            <a:r>
              <a:rPr lang="en-US" sz="2000" dirty="0">
                <a:latin typeface="Gill Sans MT" panose="020B0502020104020203" pitchFamily="34" charset="0"/>
                <a:ea typeface="Cambria" panose="02040503050406030204" pitchFamily="18" charset="0"/>
                <a:cs typeface="B Nazanin" panose="00000400000000000000" pitchFamily="2" charset="-78"/>
              </a:rPr>
              <a:t>pull request </a:t>
            </a:r>
            <a:r>
              <a:rPr lang="fa-IR" sz="2000" dirty="0">
                <a:latin typeface="Gill Sans MT" panose="020B0502020104020203" pitchFamily="34" charset="0"/>
                <a:ea typeface="Cambria" panose="02040503050406030204" pitchFamily="18" charset="0"/>
                <a:cs typeface="B Nazanin" panose="00000400000000000000" pitchFamily="2" charset="-78"/>
              </a:rPr>
              <a:t> </a:t>
            </a:r>
            <a:r>
              <a:rPr lang="fa-IR" sz="2000" dirty="0">
                <a:latin typeface="Cambria" panose="02040503050406030204" pitchFamily="18" charset="0"/>
                <a:ea typeface="Cambria" panose="02040503050406030204" pitchFamily="18" charset="0"/>
                <a:cs typeface="B Nazanin" panose="00000400000000000000" pitchFamily="2" charset="-78"/>
              </a:rPr>
              <a:t>ها برای جلوگیری از بی نظمی </a:t>
            </a:r>
            <a:r>
              <a:rPr lang="fa-IR" sz="2000">
                <a:latin typeface="Cambria" panose="02040503050406030204" pitchFamily="18" charset="0"/>
                <a:ea typeface="Cambria" panose="02040503050406030204" pitchFamily="18" charset="0"/>
                <a:cs typeface="B Nazanin" panose="00000400000000000000" pitchFamily="2" charset="-78"/>
              </a:rPr>
              <a:t>استفاده می‌کنیم</a:t>
            </a:r>
            <a:r>
              <a:rPr lang="fa-IR" sz="2000" dirty="0">
                <a:latin typeface="Cambria" panose="02040503050406030204" pitchFamily="18" charset="0"/>
                <a:ea typeface="Cambria" panose="02040503050406030204" pitchFamily="18" charset="0"/>
                <a:cs typeface="B Nazanin" panose="00000400000000000000" pitchFamily="2" charset="-78"/>
              </a:rPr>
              <a:t>.</a:t>
            </a:r>
            <a:br>
              <a:rPr lang="fa-IR" sz="2000">
                <a:latin typeface="Cambria" panose="02040503050406030204" pitchFamily="18" charset="0"/>
                <a:ea typeface="Cambria" panose="02040503050406030204" pitchFamily="18" charset="0"/>
                <a:cs typeface="B Nazanin" panose="00000400000000000000" pitchFamily="2" charset="-78"/>
              </a:rPr>
            </a:br>
            <a:endParaRPr lang="fa-IR" sz="2000">
              <a:latin typeface="Cambria" panose="02040503050406030204" pitchFamily="18" charset="0"/>
              <a:ea typeface="Cambria" panose="02040503050406030204" pitchFamily="18" charset="0"/>
              <a:cs typeface="B Nazanin" panose="00000400000000000000" pitchFamily="2" charset="-78"/>
            </a:endParaRPr>
          </a:p>
          <a:p>
            <a:pPr algn="r" rtl="1"/>
            <a:r>
              <a:rPr lang="fa-IR" sz="2000">
                <a:latin typeface="Cambria" panose="02040503050406030204" pitchFamily="18" charset="0"/>
                <a:ea typeface="Cambria" panose="02040503050406030204" pitchFamily="18" charset="0"/>
                <a:cs typeface="B Nazanin" panose="00000400000000000000" pitchFamily="2" charset="-78"/>
              </a:rPr>
              <a:t>قبل </a:t>
            </a:r>
            <a:r>
              <a:rPr lang="fa-IR" sz="2000" dirty="0">
                <a:latin typeface="Cambria" panose="02040503050406030204" pitchFamily="18" charset="0"/>
                <a:ea typeface="Cambria" panose="02040503050406030204" pitchFamily="18" charset="0"/>
                <a:cs typeface="B Nazanin" panose="00000400000000000000" pitchFamily="2" charset="-78"/>
              </a:rPr>
              <a:t>از ادغام کردن هر شاخه، میتوان یک </a:t>
            </a:r>
            <a:r>
              <a:rPr lang="en-US" sz="2000" dirty="0">
                <a:latin typeface="Gill Sans MT" panose="020B0502020104020203" pitchFamily="34" charset="0"/>
                <a:ea typeface="Cambria" panose="02040503050406030204" pitchFamily="18" charset="0"/>
                <a:cs typeface="B Nazanin" panose="00000400000000000000" pitchFamily="2" charset="-78"/>
              </a:rPr>
              <a:t>pull request </a:t>
            </a:r>
            <a:r>
              <a:rPr lang="fa-IR" sz="2000" dirty="0">
                <a:latin typeface="Gill Sans MT" panose="020B0502020104020203" pitchFamily="34" charset="0"/>
                <a:ea typeface="Cambria" panose="02040503050406030204" pitchFamily="18" charset="0"/>
                <a:cs typeface="B Nazanin" panose="00000400000000000000" pitchFamily="2" charset="-78"/>
              </a:rPr>
              <a:t> </a:t>
            </a:r>
            <a:r>
              <a:rPr lang="fa-IR" sz="2000" dirty="0">
                <a:latin typeface="Cambria" panose="02040503050406030204" pitchFamily="18" charset="0"/>
                <a:ea typeface="Cambria" panose="02040503050406030204" pitchFamily="18" charset="0"/>
                <a:cs typeface="B Nazanin" panose="00000400000000000000" pitchFamily="2" charset="-78"/>
              </a:rPr>
              <a:t>ایجاد کرد</a:t>
            </a:r>
            <a:r>
              <a:rPr lang="fa-IR" sz="2000">
                <a:latin typeface="Cambria" panose="02040503050406030204" pitchFamily="18" charset="0"/>
                <a:ea typeface="Cambria" panose="02040503050406030204" pitchFamily="18" charset="0"/>
                <a:cs typeface="B Nazanin" panose="00000400000000000000" pitchFamily="2" charset="-78"/>
              </a:rPr>
              <a:t>. دیگر </a:t>
            </a:r>
            <a:r>
              <a:rPr lang="fa-IR" sz="2000" dirty="0">
                <a:latin typeface="Cambria" panose="02040503050406030204" pitchFamily="18" charset="0"/>
                <a:ea typeface="Cambria" panose="02040503050406030204" pitchFamily="18" charset="0"/>
                <a:cs typeface="B Nazanin" panose="00000400000000000000" pitchFamily="2" charset="-78"/>
              </a:rPr>
              <a:t>اعضای </a:t>
            </a:r>
            <a:r>
              <a:rPr lang="fa-IR" sz="2000">
                <a:latin typeface="Cambria" panose="02040503050406030204" pitchFamily="18" charset="0"/>
                <a:ea typeface="Cambria" panose="02040503050406030204" pitchFamily="18" charset="0"/>
                <a:cs typeface="B Nazanin" panose="00000400000000000000" pitchFamily="2" charset="-78"/>
              </a:rPr>
              <a:t>تیم می‌توانند </a:t>
            </a:r>
            <a:r>
              <a:rPr lang="fa-IR" sz="2000" dirty="0">
                <a:latin typeface="Cambria" panose="02040503050406030204" pitchFamily="18" charset="0"/>
                <a:ea typeface="Cambria" panose="02040503050406030204" pitchFamily="18" charset="0"/>
                <a:cs typeface="B Nazanin" panose="00000400000000000000" pitchFamily="2" charset="-78"/>
              </a:rPr>
              <a:t>پس از دیدن درخواست، آن را تایید کنند.</a:t>
            </a:r>
            <a:endParaRPr lang="en-US" sz="2000" dirty="0">
              <a:latin typeface="Cambria" panose="02040503050406030204" pitchFamily="18" charset="0"/>
              <a:ea typeface="Cambria" panose="02040503050406030204" pitchFamily="18" charset="0"/>
              <a:cs typeface="B Nazanin" panose="00000400000000000000" pitchFamily="2" charset="-78"/>
            </a:endParaRPr>
          </a:p>
        </p:txBody>
      </p:sp>
      <p:pic>
        <p:nvPicPr>
          <p:cNvPr id="29" name="Picture 28">
            <a:extLst>
              <a:ext uri="{FF2B5EF4-FFF2-40B4-BE49-F238E27FC236}">
                <a16:creationId xmlns:a16="http://schemas.microsoft.com/office/drawing/2014/main" id="{0810C6D4-D9CD-A3D6-3636-8BDFA9FF643E}"/>
              </a:ext>
            </a:extLst>
          </p:cNvPr>
          <p:cNvPicPr>
            <a:picLocks noChangeAspect="1"/>
          </p:cNvPicPr>
          <p:nvPr/>
        </p:nvPicPr>
        <p:blipFill>
          <a:blip r:embed="rId3"/>
          <a:stretch>
            <a:fillRect/>
          </a:stretch>
        </p:blipFill>
        <p:spPr>
          <a:xfrm>
            <a:off x="3038567" y="3173710"/>
            <a:ext cx="2702346" cy="90078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85C93689-5FCE-0BF6-F8BA-C821901BB75E}"/>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8D3B3BD-E0C7-83BA-DFC2-642172476A70}"/>
              </a:ext>
            </a:extLst>
          </p:cNvPr>
          <p:cNvSpPr txBox="1">
            <a:spLocks noGrp="1"/>
          </p:cNvSpPr>
          <p:nvPr>
            <p:ph type="title"/>
          </p:nvPr>
        </p:nvSpPr>
        <p:spPr>
          <a:xfrm>
            <a:off x="720000" y="17732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latin typeface="Gill Sans MT" panose="020B0502020104020203" pitchFamily="34" charset="0"/>
                <a:cs typeface="B Roya" panose="00000400000000000000" pitchFamily="2" charset="-78"/>
              </a:rPr>
              <a:t>Intellij</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1F8D9848-54C5-3272-426B-7FF7AFA91E22}"/>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D0871C6E-57FE-0134-D2CA-795049B21943}"/>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2D776A04-DD17-BF71-E95B-3A436B04704F}"/>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EE3B3C49-BE27-3316-FDE4-5C7507DD6BF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071EFC35-709A-BE87-E7F8-454B50DA1662}"/>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7B62BA9E-6679-78F6-E12F-BC19CFFCC70C}"/>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6EFAA2C0-36F8-D6EF-81EB-5BE75AC48A95}"/>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1F9D7063-91AD-A150-CC0F-8A07E90409DB}"/>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3" name="TextBox 2">
            <a:extLst>
              <a:ext uri="{FF2B5EF4-FFF2-40B4-BE49-F238E27FC236}">
                <a16:creationId xmlns:a16="http://schemas.microsoft.com/office/drawing/2014/main" id="{3F1515FE-4DDC-23E6-8EF1-1C3A098576A4}"/>
              </a:ext>
            </a:extLst>
          </p:cNvPr>
          <p:cNvSpPr txBox="1"/>
          <p:nvPr/>
        </p:nvSpPr>
        <p:spPr>
          <a:xfrm>
            <a:off x="529200" y="825507"/>
            <a:ext cx="8085600" cy="1631216"/>
          </a:xfrm>
          <a:prstGeom prst="rect">
            <a:avLst/>
          </a:prstGeom>
          <a:noFill/>
        </p:spPr>
        <p:txBody>
          <a:bodyPr wrap="square" rtlCol="0">
            <a:spAutoFit/>
          </a:bodyPr>
          <a:lstStyle/>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Alt + Enter •</a:t>
            </a:r>
            <a:r>
              <a:rPr lang="en-GB" sz="2000">
                <a:latin typeface="Cambria" panose="02040503050406030204" pitchFamily="18" charset="0"/>
                <a:ea typeface="Cambria" panose="02040503050406030204" pitchFamily="18" charset="0"/>
                <a:cs typeface="B Nazanin" panose="00000400000000000000" pitchFamily="2" charset="-78"/>
              </a:rPr>
              <a:t> </a:t>
            </a:r>
            <a:br>
              <a:rPr lang="en-GB" sz="2000">
                <a:latin typeface="Cambria" panose="02040503050406030204" pitchFamily="18" charset="0"/>
                <a:ea typeface="Cambria" panose="02040503050406030204" pitchFamily="18" charset="0"/>
                <a:cs typeface="B Nazanin" panose="00000400000000000000" pitchFamily="2" charset="-78"/>
              </a:rPr>
            </a:b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قرار دادن موس بر روی یک ارور و 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راه پیشنهادی برای از بین بردن این ارور را مشاهده کرد همچنین با قرار دادن موس بر روی اسم متد در محل تعریف آن و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برای متد جاواداک به وجود آورد</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a:latin typeface="Cambria" panose="02040503050406030204" pitchFamily="18" charset="0"/>
                <a:ea typeface="Cambria" panose="02040503050406030204" pitchFamily="18" charset="0"/>
                <a:cs typeface="B Nazanin" panose="00000400000000000000" pitchFamily="2" charset="-78"/>
              </a:rPr>
              <a:t> </a:t>
            </a:r>
            <a:br>
              <a:rPr lang="ar-SA" sz="2000">
                <a:latin typeface="Cambria" panose="02040503050406030204" pitchFamily="18" charset="0"/>
                <a:ea typeface="Cambria" panose="02040503050406030204" pitchFamily="18" charset="0"/>
                <a:cs typeface="B Nazanin" panose="00000400000000000000" pitchFamily="2" charset="-78"/>
              </a:rPr>
            </a:br>
            <a:endParaRPr lang="en-GB" sz="2000">
              <a:latin typeface="Cambria" panose="02040503050406030204" pitchFamily="18" charset="0"/>
              <a:ea typeface="Cambria" panose="02040503050406030204" pitchFamily="18" charset="0"/>
              <a:cs typeface="B Nazanin" panose="00000400000000000000" pitchFamily="2" charset="-78"/>
            </a:endParaRPr>
          </a:p>
        </p:txBody>
      </p:sp>
      <p:pic>
        <p:nvPicPr>
          <p:cNvPr id="4" name="Picture 3">
            <a:extLst>
              <a:ext uri="{FF2B5EF4-FFF2-40B4-BE49-F238E27FC236}">
                <a16:creationId xmlns:a16="http://schemas.microsoft.com/office/drawing/2014/main" id="{BBFE3A24-6A31-54B8-FA1A-0810F608CB7C}"/>
              </a:ext>
            </a:extLst>
          </p:cNvPr>
          <p:cNvPicPr>
            <a:picLocks noChangeAspect="1"/>
          </p:cNvPicPr>
          <p:nvPr/>
        </p:nvPicPr>
        <p:blipFill>
          <a:blip r:embed="rId3"/>
          <a:stretch>
            <a:fillRect/>
          </a:stretch>
        </p:blipFill>
        <p:spPr>
          <a:xfrm>
            <a:off x="1691575" y="2209810"/>
            <a:ext cx="5760850" cy="2015920"/>
          </a:xfrm>
          <a:prstGeom prst="rect">
            <a:avLst/>
          </a:prstGeom>
        </p:spPr>
      </p:pic>
    </p:spTree>
    <p:extLst>
      <p:ext uri="{BB962C8B-B14F-4D97-AF65-F5344CB8AC3E}">
        <p14:creationId xmlns:p14="http://schemas.microsoft.com/office/powerpoint/2010/main" val="4180648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3DF48B0B-D0EE-4A66-D7FB-4894EA267B69}"/>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962301C7-F0AF-C490-3322-5FA251CD9F26}"/>
              </a:ext>
            </a:extLst>
          </p:cNvPr>
          <p:cNvSpPr txBox="1">
            <a:spLocks noGrp="1"/>
          </p:cNvSpPr>
          <p:nvPr>
            <p:ph type="title"/>
          </p:nvPr>
        </p:nvSpPr>
        <p:spPr>
          <a:xfrm>
            <a:off x="720000" y="17732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latin typeface="Gill Sans MT" panose="020B0502020104020203" pitchFamily="34" charset="0"/>
                <a:cs typeface="B Roya" panose="00000400000000000000" pitchFamily="2" charset="-78"/>
              </a:rPr>
              <a:t>Intellij</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E1EBF2C6-3336-9EA7-710F-FA15DAB9596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296EF7C4-8629-FB6A-0F23-6851E50BF745}"/>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47499715-0955-F37F-997C-83C5F57DA6F5}"/>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243263FE-2CB9-4C8E-A893-3F0D764F4ABB}"/>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652E177D-5C07-CB46-64FE-D6758732B3B4}"/>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2A6086E5-FF15-51CC-006E-94CEDC36964C}"/>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DE482446-D229-0D27-F459-BBC2FA88D580}"/>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04456586-F779-2CE5-EA11-1B365496EFA7}"/>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3" name="TextBox 2">
            <a:extLst>
              <a:ext uri="{FF2B5EF4-FFF2-40B4-BE49-F238E27FC236}">
                <a16:creationId xmlns:a16="http://schemas.microsoft.com/office/drawing/2014/main" id="{C902FA60-DDEC-43E3-CDF5-BC3016A9691E}"/>
              </a:ext>
            </a:extLst>
          </p:cNvPr>
          <p:cNvSpPr txBox="1"/>
          <p:nvPr/>
        </p:nvSpPr>
        <p:spPr>
          <a:xfrm>
            <a:off x="529200" y="825507"/>
            <a:ext cx="8085600" cy="3477875"/>
          </a:xfrm>
          <a:prstGeom prst="rect">
            <a:avLst/>
          </a:prstGeom>
          <a:noFill/>
        </p:spPr>
        <p:txBody>
          <a:bodyPr wrap="square" rtlCol="0">
            <a:spAutoFit/>
          </a:bodyPr>
          <a:lstStyle/>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Alt + (left/right arrow keys)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بین کلاس</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های مختلف که در بالای صفحه چیده شده</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اند، جابجا شد.</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Tab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بین اکثر قسمت</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های محیط کار و کلاس</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های تعریف</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شده، جابجا شد.</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B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قرار دادن موس بر روی تعریف یک اسم و استفاده از این میانبر، تمامی کاربردهای آن لیست شده و به هر کدام</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که مدنظر است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منتقل شد.</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Alt + Insert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طیف وسیعی از متدهای مورد نیاز، کانستراکتور و ... را بصورت خودکار تولید کرد</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(بیشتر در تعریف متد برای کلاس</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های جدید کاربرد دارد</a:t>
            </a:r>
            <a:r>
              <a:rPr lang="fa-IR" sz="2000">
                <a:latin typeface="Cambria" panose="02040503050406030204" pitchFamily="18" charset="0"/>
                <a:ea typeface="Cambria" panose="02040503050406030204" pitchFamily="18" charset="0"/>
                <a:cs typeface="B Nazanin" panose="00000400000000000000" pitchFamily="2" charset="-78"/>
              </a:rPr>
              <a:t>)</a:t>
            </a:r>
            <a:r>
              <a:rPr lang="ar-SA" sz="2000">
                <a:latin typeface="Cambria" panose="02040503050406030204" pitchFamily="18" charset="0"/>
                <a:ea typeface="Cambria" panose="02040503050406030204" pitchFamily="18" charset="0"/>
                <a:cs typeface="B Nazanin" panose="00000400000000000000" pitchFamily="2" charset="-78"/>
              </a:rPr>
              <a:t> </a:t>
            </a:r>
            <a:br>
              <a:rPr lang="ar-SA" sz="2000">
                <a:latin typeface="Cambria" panose="02040503050406030204" pitchFamily="18" charset="0"/>
                <a:ea typeface="Cambria" panose="02040503050406030204" pitchFamily="18" charset="0"/>
                <a:cs typeface="B Nazanin" panose="00000400000000000000" pitchFamily="2" charset="-78"/>
              </a:rPr>
            </a:br>
            <a:endParaRPr lang="en-GB" sz="2000">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2334173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C7D8435-9F67-F96E-400C-B4A272E029E5}"/>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A282C9F2-22E3-8564-E705-B090617B3935}"/>
              </a:ext>
            </a:extLst>
          </p:cNvPr>
          <p:cNvSpPr txBox="1">
            <a:spLocks noGrp="1"/>
          </p:cNvSpPr>
          <p:nvPr>
            <p:ph type="title"/>
          </p:nvPr>
        </p:nvSpPr>
        <p:spPr>
          <a:xfrm>
            <a:off x="720000" y="17732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latin typeface="Gill Sans MT" panose="020B0502020104020203" pitchFamily="34" charset="0"/>
                <a:cs typeface="B Roya" panose="00000400000000000000" pitchFamily="2" charset="-78"/>
              </a:rPr>
              <a:t>Intellij</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9077CA3A-9DC9-78B3-CAF3-FFF835767D7D}"/>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F6734C15-8BFB-E375-E040-EB11A1915845}"/>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4C838F61-DC57-FC9C-6661-2E707913F4B9}"/>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F0F3855E-01E3-81FA-802E-534C8D8EDB17}"/>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46D00934-56CB-0EB6-BE45-AF4E43D4F2C4}"/>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B800EE2-BA05-07A6-F1DB-9296F4D94816}"/>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C17BB26D-DDD0-19DD-C264-310FDEB52060}"/>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5B4223B5-40A1-9E37-0E04-A1C30C8F761B}"/>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3" name="TextBox 2">
            <a:extLst>
              <a:ext uri="{FF2B5EF4-FFF2-40B4-BE49-F238E27FC236}">
                <a16:creationId xmlns:a16="http://schemas.microsoft.com/office/drawing/2014/main" id="{B0673045-704E-B7E7-EBBC-E6E0403DB00B}"/>
              </a:ext>
            </a:extLst>
          </p:cNvPr>
          <p:cNvSpPr txBox="1"/>
          <p:nvPr/>
        </p:nvSpPr>
        <p:spPr>
          <a:xfrm>
            <a:off x="529200" y="825507"/>
            <a:ext cx="8085600" cy="3170099"/>
          </a:xfrm>
          <a:prstGeom prst="rect">
            <a:avLst/>
          </a:prstGeom>
          <a:noFill/>
        </p:spPr>
        <p:txBody>
          <a:bodyPr wrap="square" rtlCol="0">
            <a:spAutoFit/>
          </a:bodyPr>
          <a:lstStyle/>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Live templates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از دیگر میانبرهایی هستند که با نوشتن آنها و فشردن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Enter</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ادامه آنها را بصورت خودکار کامل کرد</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(در مکان استفاده از آنها مطابق با سینتک جاوا باید عمل</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کرد):</a:t>
            </a:r>
          </a:p>
          <a:p>
            <a:pPr>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en-GB" sz="2000" b="1" i="0">
                <a:solidFill>
                  <a:srgbClr val="000000"/>
                </a:solidFill>
                <a:effectLst/>
                <a:latin typeface="Cambria" panose="02040503050406030204" pitchFamily="18" charset="0"/>
                <a:ea typeface="Cambria" panose="02040503050406030204" pitchFamily="18" charset="0"/>
                <a:cs typeface="B Nazanin" panose="00000400000000000000" pitchFamily="2" charset="-78"/>
              </a:rPr>
              <a:t>sout: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System.out.println( );</a:t>
            </a:r>
          </a:p>
          <a:p>
            <a:pPr>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en-GB" sz="2000" b="1" i="0">
                <a:solidFill>
                  <a:srgbClr val="000000"/>
                </a:solidFill>
                <a:effectLst/>
                <a:latin typeface="Cambria" panose="02040503050406030204" pitchFamily="18" charset="0"/>
                <a:ea typeface="Cambria" panose="02040503050406030204" pitchFamily="18" charset="0"/>
                <a:cs typeface="B Nazanin" panose="00000400000000000000" pitchFamily="2" charset="-78"/>
              </a:rPr>
              <a:t>souf: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System.out.printf(" ");</a:t>
            </a:r>
          </a:p>
          <a:p>
            <a:pPr>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en-GB" sz="2000" b="1" i="0">
                <a:solidFill>
                  <a:srgbClr val="000000"/>
                </a:solidFill>
                <a:effectLst/>
                <a:latin typeface="Cambria" panose="02040503050406030204" pitchFamily="18" charset="0"/>
                <a:ea typeface="Cambria" panose="02040503050406030204" pitchFamily="18" charset="0"/>
                <a:cs typeface="B Nazanin" panose="00000400000000000000" pitchFamily="2" charset="-78"/>
              </a:rPr>
              <a:t>main</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en-GB" sz="2000" b="1" i="0">
                <a:solidFill>
                  <a:srgbClr val="000000"/>
                </a:solidFill>
                <a:effectLst/>
                <a:latin typeface="Cambria" panose="02040503050406030204" pitchFamily="18" charset="0"/>
                <a:ea typeface="Cambria" panose="02040503050406030204" pitchFamily="18" charset="0"/>
                <a:cs typeface="B Nazanin" panose="00000400000000000000" pitchFamily="2" charset="-78"/>
              </a:rPr>
              <a:t>psvm: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public static void main(String[ ] args){ }</a:t>
            </a:r>
          </a:p>
          <a:p>
            <a:pPr>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en-GB" sz="2000" b="1" i="0">
                <a:solidFill>
                  <a:srgbClr val="000000"/>
                </a:solidFill>
                <a:effectLst/>
                <a:latin typeface="Cambria" panose="02040503050406030204" pitchFamily="18" charset="0"/>
                <a:ea typeface="Cambria" panose="02040503050406030204" pitchFamily="18" charset="0"/>
                <a:cs typeface="B Nazanin" panose="00000400000000000000" pitchFamily="2" charset="-78"/>
              </a:rPr>
              <a:t>psi: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public static final</a:t>
            </a:r>
          </a:p>
          <a:p>
            <a:pPr>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en-GB" sz="2000" b="1" i="0">
                <a:solidFill>
                  <a:srgbClr val="000000"/>
                </a:solidFill>
                <a:effectLst/>
                <a:latin typeface="Cambria" panose="02040503050406030204" pitchFamily="18" charset="0"/>
                <a:ea typeface="Cambria" panose="02040503050406030204" pitchFamily="18" charset="0"/>
                <a:cs typeface="B Nazanin" panose="00000400000000000000" pitchFamily="2" charset="-78"/>
              </a:rPr>
              <a:t>ifn: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if(args == null){ }</a:t>
            </a:r>
          </a:p>
          <a:p>
            <a:pPr>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en-GB" sz="2000" b="1" i="0">
                <a:solidFill>
                  <a:srgbClr val="000000"/>
                </a:solidFill>
                <a:effectLst/>
                <a:latin typeface="Cambria" panose="02040503050406030204" pitchFamily="18" charset="0"/>
                <a:ea typeface="Cambria" panose="02040503050406030204" pitchFamily="18" charset="0"/>
                <a:cs typeface="B Nazanin" panose="00000400000000000000" pitchFamily="2" charset="-78"/>
              </a:rPr>
              <a:t>fori: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for(int i = 0; i &lt; ; i++){ }</a:t>
            </a:r>
            <a:r>
              <a:rPr lang="en-GB" sz="2000">
                <a:latin typeface="Cambria" panose="02040503050406030204" pitchFamily="18" charset="0"/>
                <a:ea typeface="Cambria" panose="02040503050406030204" pitchFamily="18" charset="0"/>
                <a:cs typeface="B Nazanin" panose="00000400000000000000" pitchFamily="2" charset="-78"/>
              </a:rPr>
              <a:t> </a:t>
            </a:r>
            <a:br>
              <a:rPr lang="en-GB" sz="2000">
                <a:latin typeface="Cambria" panose="02040503050406030204" pitchFamily="18" charset="0"/>
                <a:ea typeface="Cambria" panose="02040503050406030204" pitchFamily="18" charset="0"/>
                <a:cs typeface="B Nazanin" panose="00000400000000000000" pitchFamily="2" charset="-78"/>
              </a:rPr>
            </a:br>
            <a:endParaRPr lang="en-GB" sz="2000">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164777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B1C1DA2-F92A-740E-CA6C-F00EF6133A9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AF77A7F1-AEA0-C58C-32E3-9C5F06A7BDD9}"/>
              </a:ext>
            </a:extLst>
          </p:cNvPr>
          <p:cNvSpPr txBox="1">
            <a:spLocks noGrp="1"/>
          </p:cNvSpPr>
          <p:nvPr>
            <p:ph type="title"/>
          </p:nvPr>
        </p:nvSpPr>
        <p:spPr>
          <a:xfrm>
            <a:off x="720000" y="17732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latin typeface="Gill Sans MT" panose="020B0502020104020203" pitchFamily="34" charset="0"/>
                <a:cs typeface="B Roya" panose="00000400000000000000" pitchFamily="2" charset="-78"/>
              </a:rPr>
              <a:t>Intellij</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E1858E8E-3649-69D7-2759-C14FDAF56423}"/>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F519C4F6-81B8-AA7C-FE90-1DE88B62549F}"/>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2D6ED2B7-22AA-81BD-3933-6F2572A93E8C}"/>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108AE148-8B4F-06F9-7B99-4556D6B6E9DB}"/>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E8255FB6-A2C8-61A9-CA56-CD959C8C9C96}"/>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5626F0BF-B199-AA32-5E42-13FFCDDA7B9D}"/>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EDF5E6C8-175B-22DE-7A19-B5AB05EB7C04}"/>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8E79DFAE-55A3-8CEF-7866-5BF58DFDDDF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3" name="TextBox 2">
            <a:extLst>
              <a:ext uri="{FF2B5EF4-FFF2-40B4-BE49-F238E27FC236}">
                <a16:creationId xmlns:a16="http://schemas.microsoft.com/office/drawing/2014/main" id="{76333559-AF95-2957-68C2-1DEAE0D72557}"/>
              </a:ext>
            </a:extLst>
          </p:cNvPr>
          <p:cNvSpPr txBox="1"/>
          <p:nvPr/>
        </p:nvSpPr>
        <p:spPr>
          <a:xfrm>
            <a:off x="4726800" y="809940"/>
            <a:ext cx="3697200" cy="1631216"/>
          </a:xfrm>
          <a:prstGeom prst="rect">
            <a:avLst/>
          </a:prstGeom>
          <a:noFill/>
        </p:spPr>
        <p:txBody>
          <a:bodyPr wrap="square" rtlCol="0">
            <a:spAutoFit/>
          </a:bodyPr>
          <a:lstStyle/>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Alt + (number)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به اکثر قسمت</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های محیط کار دسترسی پیدا کرد و یا آنها را بست:</a:t>
            </a:r>
            <a:r>
              <a:rPr lang="ar-SA" sz="2000">
                <a:latin typeface="Cambria" panose="02040503050406030204" pitchFamily="18" charset="0"/>
                <a:ea typeface="Cambria" panose="02040503050406030204" pitchFamily="18" charset="0"/>
                <a:cs typeface="B Nazanin" panose="00000400000000000000" pitchFamily="2" charset="-78"/>
              </a:rPr>
              <a:t> </a:t>
            </a:r>
            <a:br>
              <a:rPr lang="ar-SA" sz="2000">
                <a:latin typeface="Cambria" panose="02040503050406030204" pitchFamily="18" charset="0"/>
                <a:ea typeface="Cambria" panose="02040503050406030204" pitchFamily="18" charset="0"/>
                <a:cs typeface="B Nazanin" panose="00000400000000000000" pitchFamily="2" charset="-78"/>
              </a:rPr>
            </a:br>
            <a:endParaRPr lang="en-GB" sz="2000">
              <a:latin typeface="Cambria" panose="02040503050406030204" pitchFamily="18" charset="0"/>
              <a:ea typeface="Cambria" panose="02040503050406030204" pitchFamily="18" charset="0"/>
              <a:cs typeface="B Nazanin" panose="00000400000000000000" pitchFamily="2" charset="-78"/>
            </a:endParaRPr>
          </a:p>
        </p:txBody>
      </p:sp>
      <p:pic>
        <p:nvPicPr>
          <p:cNvPr id="5" name="Picture 4" descr="A screenshot of a computer&#10;&#10;AI-generated content may be incorrect.">
            <a:extLst>
              <a:ext uri="{FF2B5EF4-FFF2-40B4-BE49-F238E27FC236}">
                <a16:creationId xmlns:a16="http://schemas.microsoft.com/office/drawing/2014/main" id="{E56EA75A-EE80-721D-1343-A3E7BC584FC6}"/>
              </a:ext>
            </a:extLst>
          </p:cNvPr>
          <p:cNvPicPr>
            <a:picLocks noChangeAspect="1"/>
          </p:cNvPicPr>
          <p:nvPr/>
        </p:nvPicPr>
        <p:blipFill>
          <a:blip r:embed="rId3"/>
          <a:srcRect l="37401" t="27577" r="34488" b="11110"/>
          <a:stretch/>
        </p:blipFill>
        <p:spPr>
          <a:xfrm>
            <a:off x="1045279" y="463679"/>
            <a:ext cx="3417518" cy="4192921"/>
          </a:xfrm>
          <a:prstGeom prst="rect">
            <a:avLst/>
          </a:prstGeom>
        </p:spPr>
      </p:pic>
    </p:spTree>
    <p:extLst>
      <p:ext uri="{BB962C8B-B14F-4D97-AF65-F5344CB8AC3E}">
        <p14:creationId xmlns:p14="http://schemas.microsoft.com/office/powerpoint/2010/main" val="2117072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E1CACD8C-F137-422F-EE3D-1A329098D09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1BEC7536-E384-391B-BFFD-834697CBC4E0}"/>
              </a:ext>
            </a:extLst>
          </p:cNvPr>
          <p:cNvSpPr txBox="1">
            <a:spLocks noGrp="1"/>
          </p:cNvSpPr>
          <p:nvPr>
            <p:ph type="title"/>
          </p:nvPr>
        </p:nvSpPr>
        <p:spPr>
          <a:xfrm>
            <a:off x="720000" y="191947"/>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cs typeface="B Roya" panose="00000400000000000000" pitchFamily="2" charset="-78"/>
              </a:rPr>
              <a:t>انجام دهید</a:t>
            </a:r>
            <a:br>
              <a:rPr lang="fa-IR">
                <a:solidFill>
                  <a:srgbClr val="C39113"/>
                </a:solidFill>
                <a:cs typeface="B Roya" panose="00000400000000000000" pitchFamily="2" charset="-78"/>
              </a:rPr>
            </a:br>
            <a:br>
              <a:rPr lang="fa-IR">
                <a:solidFill>
                  <a:srgbClr val="C39113"/>
                </a:solidFill>
                <a:cs typeface="B Roya" panose="00000400000000000000" pitchFamily="2" charset="-78"/>
              </a:rPr>
            </a:br>
            <a:br>
              <a:rPr lang="fa-IR">
                <a:solidFill>
                  <a:srgbClr val="C39113"/>
                </a:solidFill>
                <a:cs typeface="B Roya" panose="00000400000000000000" pitchFamily="2" charset="-78"/>
              </a:rPr>
            </a:br>
            <a:endParaRPr lang="en-US"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5B1C85C1-4821-8650-FAD4-12690A0C774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A339E84A-761D-4D2E-3CF8-5AAAB787D38A}"/>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833DF6B-BBD1-8FB1-828A-2184A02457A9}"/>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51211160-C2A6-9C95-18FA-C90267728EFF}"/>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F98D9AD0-7C62-954F-D360-6BF3F1786DA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A353DC93-C2BF-4E02-CCA0-90FC237F9724}"/>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5E954078-5D3D-EC66-845F-843CA37F6CF7}"/>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BAD0D25-B46B-64FF-8E3D-D95A4260133C}"/>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4" name="TextBox 3">
            <a:extLst>
              <a:ext uri="{FF2B5EF4-FFF2-40B4-BE49-F238E27FC236}">
                <a16:creationId xmlns:a16="http://schemas.microsoft.com/office/drawing/2014/main" id="{C6D915A7-5C62-6F70-8AA1-ABC3528DC133}"/>
              </a:ext>
            </a:extLst>
          </p:cNvPr>
          <p:cNvSpPr txBox="1"/>
          <p:nvPr/>
        </p:nvSpPr>
        <p:spPr>
          <a:xfrm>
            <a:off x="403201" y="874826"/>
            <a:ext cx="8020800" cy="2554545"/>
          </a:xfrm>
          <a:prstGeom prst="rect">
            <a:avLst/>
          </a:prstGeom>
          <a:noFill/>
        </p:spPr>
        <p:txBody>
          <a:bodyPr wrap="square" rtlCol="0">
            <a:spAutoFit/>
          </a:bodyPr>
          <a:lstStyle/>
          <a:p>
            <a:pPr algn="r" rtl="1"/>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در این قسمت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خواهیم به کمک مفاهیم کلاس و شئ، یک کارگاه برنامه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نویسی پیشرفته را شبیه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سازی کنیم که از تعدادی دانشجو تشکیل شده است</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ابتدا یک ریپازیتوری گیت‌هاب بسازید و از بخش </a:t>
            </a:r>
            <a:r>
              <a:rPr lang="en-US"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local</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به آن دسترسی پیدا کنید (به کمک دستور </a:t>
            </a:r>
            <a:r>
              <a:rPr lang="en-US"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init</a:t>
            </a:r>
            <a:r>
              <a:rPr lang="fa-IR" sz="2000">
                <a:latin typeface="Gill Sans MT" panose="020B0502020104020203" pitchFamily="34" charset="0"/>
                <a:ea typeface="Cambria" panose="02040503050406030204" pitchFamily="18" charset="0"/>
                <a:cs typeface="B Nazanin" panose="00000400000000000000" pitchFamily="2" charset="-78"/>
              </a:rPr>
              <a:t> و </a:t>
            </a:r>
            <a:r>
              <a:rPr lang="en-US" sz="2000">
                <a:latin typeface="Gill Sans MT" panose="020B0502020104020203" pitchFamily="34" charset="0"/>
                <a:ea typeface="Cambria" panose="02040503050406030204" pitchFamily="18" charset="0"/>
                <a:cs typeface="B Nazanin" panose="00000400000000000000" pitchFamily="2" charset="-78"/>
              </a:rPr>
              <a:t>remote add</a:t>
            </a:r>
            <a:r>
              <a:rPr lang="fa-IR" sz="2000">
                <a:latin typeface="Gill Sans MT" panose="020B0502020104020203" pitchFamily="34" charset="0"/>
                <a:ea typeface="Cambria" panose="02040503050406030204" pitchFamily="18" charset="0"/>
                <a:cs typeface="B Nazanin" panose="00000400000000000000" pitchFamily="2" charset="-78"/>
              </a:rPr>
              <a:t> یا با استفاده از </a:t>
            </a:r>
            <a:r>
              <a:rPr lang="en-US" sz="2000">
                <a:latin typeface="Gill Sans MT" panose="020B0502020104020203" pitchFamily="34" charset="0"/>
                <a:ea typeface="Cambria" panose="02040503050406030204" pitchFamily="18" charset="0"/>
                <a:cs typeface="B Nazanin" panose="00000400000000000000" pitchFamily="2" charset="-78"/>
              </a:rPr>
              <a:t>clone</a:t>
            </a:r>
            <a:r>
              <a:rPr lang="fa-IR" sz="2000">
                <a:latin typeface="Gill Sans MT" panose="020B0502020104020203" pitchFamily="34" charset="0"/>
                <a:ea typeface="Cambria" panose="02040503050406030204" pitchFamily="18" charset="0"/>
                <a:cs typeface="B Nazanin" panose="00000400000000000000" pitchFamily="2" charset="-78"/>
              </a:rPr>
              <a:t> کردن)</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سپس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به ترتیب مراحل زیر را انجام دهید</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a:latin typeface="Gill Sans MT" panose="020B0502020104020203" pitchFamily="34" charset="0"/>
                <a:ea typeface="Cambria" panose="02040503050406030204" pitchFamily="18" charset="0"/>
                <a:cs typeface="B Nazanin" panose="00000400000000000000" pitchFamily="2" charset="-78"/>
              </a:rPr>
              <a:t> </a:t>
            </a:r>
            <a:br>
              <a:rPr lang="ar-SA" sz="2000">
                <a:latin typeface="Gill Sans MT" panose="020B0502020104020203" pitchFamily="34" charset="0"/>
                <a:ea typeface="Cambria" panose="02040503050406030204" pitchFamily="18" charset="0"/>
                <a:cs typeface="B Nazanin" panose="00000400000000000000" pitchFamily="2" charset="-78"/>
              </a:rPr>
            </a:br>
            <a:endPar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endParaRPr>
          </a:p>
          <a:p>
            <a:pPr marL="342900" indent="-342900" algn="r" rtl="1">
              <a:buFont typeface="Arial" panose="020B0604020202020204" pitchFamily="34" charset="0"/>
              <a:buChar char="•"/>
            </a:pP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ساخت </a:t>
            </a:r>
            <a:r>
              <a:rPr lang="fa-IR" sz="2000" dirty="0">
                <a:solidFill>
                  <a:schemeClr val="tx1"/>
                </a:solidFill>
                <a:latin typeface="Gill Sans MT" panose="020B0502020104020203" pitchFamily="34" charset="0"/>
                <a:ea typeface="Cambria" panose="02040503050406030204" pitchFamily="18" charset="0"/>
                <a:cs typeface="B Nazanin" panose="00000400000000000000" pitchFamily="2" charset="-78"/>
              </a:rPr>
              <a:t>کلاس </a:t>
            </a:r>
            <a:r>
              <a:rPr lang="en-US" sz="2000">
                <a:solidFill>
                  <a:schemeClr val="tx1"/>
                </a:solidFill>
                <a:latin typeface="Gill Sans MT" panose="020B0502020104020203" pitchFamily="34" charset="0"/>
                <a:ea typeface="Cambria" panose="02040503050406030204" pitchFamily="18" charset="0"/>
                <a:cs typeface="B Nazanin" panose="00000400000000000000" pitchFamily="2" charset="-78"/>
              </a:rPr>
              <a:t>student </a:t>
            </a: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به ویژگیهای یک دانشجو فکر کنید و آنها را مانند شکل زیر به عنوان فیلد به این کلاس اضافه کنید (فرض</a:t>
            </a:r>
            <a:r>
              <a:rPr lang="en-US"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کنید که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id</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یا شماره دانشجویی، باید شامل </a:t>
            </a:r>
            <a:r>
              <a:rPr lang="ar-SA" sz="2000" b="1"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دقیقا ۷رقم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باشد)</a:t>
            </a:r>
            <a:r>
              <a:rPr lang="ar-SA" sz="2000">
                <a:latin typeface="Gill Sans MT" panose="020B0502020104020203" pitchFamily="34" charset="0"/>
                <a:ea typeface="Cambria" panose="02040503050406030204" pitchFamily="18" charset="0"/>
                <a:cs typeface="B Nazanin" panose="00000400000000000000" pitchFamily="2" charset="-78"/>
              </a:rPr>
              <a:t> </a:t>
            </a:r>
            <a:endParaRPr lang="fa-IR" sz="2000">
              <a:latin typeface="Gill Sans MT" panose="020B0502020104020203" pitchFamily="34"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2493878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71BA0E74-7F8D-F6CA-A41E-B092AB076A2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209ED673-1A8E-6791-25D3-690FCC446229}"/>
              </a:ext>
            </a:extLst>
          </p:cNvPr>
          <p:cNvSpPr txBox="1">
            <a:spLocks noGrp="1"/>
          </p:cNvSpPr>
          <p:nvPr>
            <p:ph type="title"/>
          </p:nvPr>
        </p:nvSpPr>
        <p:spPr>
          <a:xfrm>
            <a:off x="720000" y="191947"/>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cs typeface="B Roya" panose="00000400000000000000" pitchFamily="2" charset="-78"/>
              </a:rPr>
              <a:t>انجام دهید</a:t>
            </a:r>
            <a:br>
              <a:rPr lang="fa-IR">
                <a:solidFill>
                  <a:srgbClr val="C39113"/>
                </a:solidFill>
                <a:cs typeface="B Roya" panose="00000400000000000000" pitchFamily="2" charset="-78"/>
              </a:rPr>
            </a:br>
            <a:br>
              <a:rPr lang="fa-IR">
                <a:solidFill>
                  <a:srgbClr val="C39113"/>
                </a:solidFill>
                <a:cs typeface="B Roya" panose="00000400000000000000" pitchFamily="2" charset="-78"/>
              </a:rPr>
            </a:br>
            <a:br>
              <a:rPr lang="fa-IR">
                <a:solidFill>
                  <a:srgbClr val="C39113"/>
                </a:solidFill>
                <a:cs typeface="B Roya" panose="00000400000000000000" pitchFamily="2" charset="-78"/>
              </a:rPr>
            </a:br>
            <a:endParaRPr lang="en-US"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AD9764F0-C7CD-25FA-634B-C8F1D1FD5ECA}"/>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E89465E3-9E19-0D5A-6399-D170187DC250}"/>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85443504-5AAB-8CEF-3720-92CD9643308A}"/>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B8D64E9A-2236-F1AC-E492-00433FC35D82}"/>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72381F32-D898-EE08-7F53-D986B833A941}"/>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5AA6AFD9-95BF-601E-402F-91805D0F697A}"/>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A1A3435B-7A61-2EC7-3A31-BC65BDBABEDF}"/>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0469503-F4CF-2498-D3D3-2565A1494775}"/>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4" name="TextBox 3">
            <a:extLst>
              <a:ext uri="{FF2B5EF4-FFF2-40B4-BE49-F238E27FC236}">
                <a16:creationId xmlns:a16="http://schemas.microsoft.com/office/drawing/2014/main" id="{9F5F6489-D6EB-DA61-047E-2B0AA077F6ED}"/>
              </a:ext>
            </a:extLst>
          </p:cNvPr>
          <p:cNvSpPr txBox="1"/>
          <p:nvPr/>
        </p:nvSpPr>
        <p:spPr>
          <a:xfrm>
            <a:off x="3961199" y="874826"/>
            <a:ext cx="4462801" cy="3447098"/>
          </a:xfrm>
          <a:prstGeom prst="rect">
            <a:avLst/>
          </a:prstGeom>
          <a:noFill/>
        </p:spPr>
        <p:txBody>
          <a:bodyPr wrap="square" rtlCol="0">
            <a:spAutoFit/>
          </a:bodyPr>
          <a:lstStyle/>
          <a:p>
            <a:pPr algn="r" rtl="1"/>
            <a:endParaRPr lang="en-US" sz="1800">
              <a:solidFill>
                <a:schemeClr val="tx1"/>
              </a:solidFill>
              <a:latin typeface="Gill Sans MT" panose="020B0502020104020203" pitchFamily="34" charset="0"/>
              <a:ea typeface="Cambria" panose="02040503050406030204" pitchFamily="18" charset="0"/>
              <a:cs typeface="B Nazanin" panose="00000400000000000000" pitchFamily="2" charset="-78"/>
            </a:endParaRPr>
          </a:p>
          <a:p>
            <a:pPr marL="285750" indent="-285750" algn="r" rtl="1">
              <a:buFont typeface="Arial" panose="020B0604020202020204" pitchFamily="34" charset="0"/>
              <a:buChar char="•"/>
            </a:pPr>
            <a:r>
              <a:rPr lang="fa-IR" sz="1800">
                <a:solidFill>
                  <a:schemeClr val="tx1"/>
                </a:solidFill>
                <a:latin typeface="Gill Sans MT" panose="020B0502020104020203" pitchFamily="34" charset="0"/>
                <a:ea typeface="Cambria" panose="02040503050406030204" pitchFamily="18" charset="0"/>
                <a:cs typeface="B Nazanin" panose="00000400000000000000" pitchFamily="2" charset="-78"/>
              </a:rPr>
              <a:t>ساخت کانستراکتور: </a:t>
            </a:r>
            <a:r>
              <a:rPr lang="ar-SA"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همانطور که مشاهده می</a:t>
            </a:r>
            <a:r>
              <a:rPr lang="fa-IR"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کنید، بعضی از فیلدها را می</a:t>
            </a:r>
            <a:r>
              <a:rPr lang="fa-IR"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توان با پارامتر ورودی کانستراکتور مقداردهی کرد و برای بقیه، مقداری پیش</a:t>
            </a:r>
            <a:r>
              <a:rPr lang="fa-IR"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فرض در نظر گرفت </a:t>
            </a:r>
            <a:r>
              <a:rPr lang="fa-IR"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مانند</a:t>
            </a:r>
            <a:r>
              <a:rPr lang="fa-IR"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en-GB"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grade</a:t>
            </a:r>
            <a:r>
              <a:rPr lang="fa-IR"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در شکل </a:t>
            </a:r>
            <a:r>
              <a:rPr lang="fa-IR"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روبرو</a:t>
            </a:r>
            <a:r>
              <a:rPr lang="fa-IR" sz="1800">
                <a:latin typeface="Gill Sans MT" panose="020B0502020104020203" pitchFamily="34" charset="0"/>
                <a:ea typeface="Cambria" panose="02040503050406030204" pitchFamily="18" charset="0"/>
                <a:cs typeface="B Nazanin" panose="00000400000000000000" pitchFamily="2" charset="-78"/>
              </a:rPr>
              <a:t>)</a:t>
            </a:r>
            <a:br>
              <a:rPr lang="ar-SA" sz="1800">
                <a:latin typeface="Gill Sans MT" panose="020B0502020104020203" pitchFamily="34" charset="0"/>
                <a:ea typeface="Cambria" panose="02040503050406030204" pitchFamily="18" charset="0"/>
                <a:cs typeface="B Nazanin" panose="00000400000000000000" pitchFamily="2" charset="-78"/>
              </a:rPr>
            </a:br>
            <a:endParaRPr lang="fa-IR" sz="1800">
              <a:latin typeface="Gill Sans MT" panose="020B0502020104020203" pitchFamily="34" charset="0"/>
              <a:ea typeface="Cambria" panose="02040503050406030204" pitchFamily="18" charset="0"/>
              <a:cs typeface="B Nazanin" panose="00000400000000000000" pitchFamily="2" charset="-78"/>
            </a:endParaRPr>
          </a:p>
          <a:p>
            <a:pPr marL="342900" indent="-342900" algn="r" rtl="1">
              <a:buFont typeface="Wingdings" panose="05000000000000000000" pitchFamily="2" charset="2"/>
              <a:buChar char="v"/>
            </a:pPr>
            <a:r>
              <a:rPr lang="ar-SA"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برای توضیح بیشتر و خوانایی کد، حتماً کامنت</a:t>
            </a:r>
            <a:r>
              <a:rPr lang="fa-IR"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a:t>
            </a:r>
            <a:r>
              <a:rPr lang="ar-SA"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گذاری مناسب را رعایت کنید. کامنت</a:t>
            </a:r>
            <a:r>
              <a:rPr lang="fa-IR"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a:t>
            </a:r>
            <a:r>
              <a:rPr lang="ar-SA"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ها نه تنها به برنامه</a:t>
            </a:r>
            <a:r>
              <a:rPr lang="fa-IR"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a:t>
            </a:r>
            <a:r>
              <a:rPr lang="ar-SA"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نویسانی که قرار است کدتان را بررسی کنند کمک می</a:t>
            </a:r>
            <a:r>
              <a:rPr lang="fa-IR"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a:t>
            </a:r>
            <a:r>
              <a:rPr lang="ar-SA"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کند، بلکه برای خودتان هم لازم است، تا دلیل وجود هر تکه کد را در صورت فراموشی، به خاطر بیاورید</a:t>
            </a:r>
            <a:r>
              <a:rPr lang="fa-IR"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a:t>
            </a:r>
            <a:r>
              <a:rPr lang="ar-SA" sz="1800">
                <a:latin typeface="Cambria" panose="02040503050406030204" pitchFamily="18" charset="0"/>
                <a:ea typeface="Cambria" panose="02040503050406030204" pitchFamily="18" charset="0"/>
                <a:cs typeface="B Nazanin" panose="00000400000000000000" pitchFamily="2" charset="-78"/>
              </a:rPr>
              <a:t> </a:t>
            </a:r>
            <a:br>
              <a:rPr lang="ar-SA" sz="2800">
                <a:latin typeface="Cambria" panose="02040503050406030204" pitchFamily="18" charset="0"/>
                <a:ea typeface="Cambria" panose="02040503050406030204" pitchFamily="18" charset="0"/>
              </a:rPr>
            </a:br>
            <a:endPar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endParaRPr>
          </a:p>
        </p:txBody>
      </p:sp>
      <p:pic>
        <p:nvPicPr>
          <p:cNvPr id="2" name="Picture 1">
            <a:extLst>
              <a:ext uri="{FF2B5EF4-FFF2-40B4-BE49-F238E27FC236}">
                <a16:creationId xmlns:a16="http://schemas.microsoft.com/office/drawing/2014/main" id="{E32BA6B8-E23D-1491-5F02-E8D4C6C4D0E1}"/>
              </a:ext>
            </a:extLst>
          </p:cNvPr>
          <p:cNvPicPr>
            <a:picLocks noChangeAspect="1"/>
          </p:cNvPicPr>
          <p:nvPr/>
        </p:nvPicPr>
        <p:blipFill>
          <a:blip r:embed="rId3"/>
          <a:stretch>
            <a:fillRect/>
          </a:stretch>
        </p:blipFill>
        <p:spPr>
          <a:xfrm>
            <a:off x="201770" y="1313156"/>
            <a:ext cx="3644229" cy="3029940"/>
          </a:xfrm>
          <a:prstGeom prst="rect">
            <a:avLst/>
          </a:prstGeom>
        </p:spPr>
      </p:pic>
    </p:spTree>
    <p:extLst>
      <p:ext uri="{BB962C8B-B14F-4D97-AF65-F5344CB8AC3E}">
        <p14:creationId xmlns:p14="http://schemas.microsoft.com/office/powerpoint/2010/main" val="3098640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6DCBD59D-34D4-312B-470A-69A9B7CE3B9A}"/>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DB88A576-D446-9259-18C0-2F39FE9FCC49}"/>
              </a:ext>
            </a:extLst>
          </p:cNvPr>
          <p:cNvSpPr txBox="1">
            <a:spLocks noGrp="1"/>
          </p:cNvSpPr>
          <p:nvPr>
            <p:ph type="title"/>
          </p:nvPr>
        </p:nvSpPr>
        <p:spPr>
          <a:xfrm>
            <a:off x="720000" y="191947"/>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cs typeface="B Roya" panose="00000400000000000000" pitchFamily="2" charset="-78"/>
              </a:rPr>
              <a:t>انجام دهید</a:t>
            </a:r>
            <a:br>
              <a:rPr lang="fa-IR">
                <a:solidFill>
                  <a:srgbClr val="C39113"/>
                </a:solidFill>
                <a:cs typeface="B Roya" panose="00000400000000000000" pitchFamily="2" charset="-78"/>
              </a:rPr>
            </a:br>
            <a:br>
              <a:rPr lang="fa-IR">
                <a:solidFill>
                  <a:srgbClr val="C39113"/>
                </a:solidFill>
                <a:cs typeface="B Roya" panose="00000400000000000000" pitchFamily="2" charset="-78"/>
              </a:rPr>
            </a:br>
            <a:br>
              <a:rPr lang="fa-IR">
                <a:solidFill>
                  <a:srgbClr val="C39113"/>
                </a:solidFill>
                <a:cs typeface="B Roya" panose="00000400000000000000" pitchFamily="2" charset="-78"/>
              </a:rPr>
            </a:br>
            <a:endParaRPr lang="en-US"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1A13C1ED-8D55-A3D7-0EBA-CBE5C0C0925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C8C6CA08-CA18-E36B-0289-99856F4F9556}"/>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6FD90E6C-CB69-DEC6-47EE-7DA4BCB6BFC4}"/>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8FD948AA-EB5C-67DA-7DEC-BBD271123619}"/>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D16D44E0-D51B-AC3D-AAA9-A1C3FBB9DA8C}"/>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57C17EC-2E5F-0E2C-5F4B-7B1D5C8C3F74}"/>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64226AA0-4060-030B-DC8A-D77F1B1E1E3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2B55530B-45DD-171C-6102-4393F796707A}"/>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4" name="TextBox 3">
            <a:extLst>
              <a:ext uri="{FF2B5EF4-FFF2-40B4-BE49-F238E27FC236}">
                <a16:creationId xmlns:a16="http://schemas.microsoft.com/office/drawing/2014/main" id="{93DF534D-8E1F-5D5C-6892-81E6D8C9CEDA}"/>
              </a:ext>
            </a:extLst>
          </p:cNvPr>
          <p:cNvSpPr txBox="1"/>
          <p:nvPr/>
        </p:nvSpPr>
        <p:spPr>
          <a:xfrm>
            <a:off x="403201" y="874826"/>
            <a:ext cx="8020800" cy="1631216"/>
          </a:xfrm>
          <a:prstGeom prst="rect">
            <a:avLst/>
          </a:prstGeom>
          <a:noFill/>
        </p:spPr>
        <p:txBody>
          <a:bodyPr wrap="square" rtlCol="0">
            <a:spAutoFit/>
          </a:bodyPr>
          <a:lstStyle/>
          <a:p>
            <a:pPr algn="r" rtl="1">
              <a:buNone/>
            </a:pP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تعبیه گتر‌ها و سترها: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در ادامه، متدهای گتر و ستر تمام فیلدها را در صورت نیاز اضافه کنید </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فراموش نکنید که نام هر متد یا متغیر</a:t>
            </a:r>
            <a:r>
              <a:rPr lang="en-US"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را به صورت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camelCase</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بنویسید.) در سترها محدودیت مقدار متغیر مربوطه را حتماً در نظر بگیرید و برای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ورودی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های نامعتبر پیام مناسبی به کاربر نشان دهید</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a:latin typeface="Gill Sans MT" panose="020B0502020104020203" pitchFamily="34" charset="0"/>
                <a:ea typeface="Cambria" panose="02040503050406030204" pitchFamily="18" charset="0"/>
                <a:cs typeface="B Nazanin" panose="00000400000000000000" pitchFamily="2" charset="-78"/>
              </a:rPr>
              <a:t> </a:t>
            </a:r>
            <a:br>
              <a:rPr lang="ar-SA" sz="2800">
                <a:latin typeface="Cambria" panose="02040503050406030204" pitchFamily="18" charset="0"/>
                <a:ea typeface="Cambria" panose="02040503050406030204" pitchFamily="18" charset="0"/>
              </a:rPr>
            </a:br>
            <a:endPar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endParaRPr>
          </a:p>
          <a:p>
            <a:pPr marL="285750" indent="-285750" algn="r" rtl="1">
              <a:buFont typeface="Arial" panose="020B0604020202020204" pitchFamily="34" charset="0"/>
              <a:buChar char="•"/>
            </a:pP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پیاده‌سازی متد </a:t>
            </a:r>
            <a:r>
              <a:rPr lang="en-US" sz="2000">
                <a:latin typeface="Gill Sans MT" panose="020B0502020104020203" pitchFamily="34" charset="0"/>
                <a:ea typeface="Cambria" panose="02040503050406030204" pitchFamily="18" charset="0"/>
                <a:cs typeface="B Nazanin" panose="00000400000000000000" pitchFamily="2" charset="-78"/>
              </a:rPr>
              <a:t>printStudentInfo</a:t>
            </a:r>
            <a:r>
              <a:rPr lang="fa-IR" sz="2000">
                <a:latin typeface="Gill Sans MT" panose="020B0502020104020203" pitchFamily="34" charset="0"/>
                <a:ea typeface="Cambria" panose="02040503050406030204" pitchFamily="18" charset="0"/>
                <a:cs typeface="B Nazanin" panose="00000400000000000000" pitchFamily="2" charset="-78"/>
              </a:rPr>
              <a:t>: </a:t>
            </a:r>
          </a:p>
        </p:txBody>
      </p:sp>
      <p:pic>
        <p:nvPicPr>
          <p:cNvPr id="3" name="Picture 2">
            <a:extLst>
              <a:ext uri="{FF2B5EF4-FFF2-40B4-BE49-F238E27FC236}">
                <a16:creationId xmlns:a16="http://schemas.microsoft.com/office/drawing/2014/main" id="{A4CE27B9-5EE8-728A-C33A-D1C6760F1514}"/>
              </a:ext>
            </a:extLst>
          </p:cNvPr>
          <p:cNvPicPr>
            <a:picLocks noChangeAspect="1"/>
          </p:cNvPicPr>
          <p:nvPr/>
        </p:nvPicPr>
        <p:blipFill>
          <a:blip r:embed="rId3"/>
          <a:stretch>
            <a:fillRect/>
          </a:stretch>
        </p:blipFill>
        <p:spPr>
          <a:xfrm>
            <a:off x="2040000" y="2658706"/>
            <a:ext cx="5064000" cy="1405990"/>
          </a:xfrm>
          <a:prstGeom prst="rect">
            <a:avLst/>
          </a:prstGeom>
        </p:spPr>
      </p:pic>
    </p:spTree>
    <p:extLst>
      <p:ext uri="{BB962C8B-B14F-4D97-AF65-F5344CB8AC3E}">
        <p14:creationId xmlns:p14="http://schemas.microsoft.com/office/powerpoint/2010/main" val="2811766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09B50B80-17AA-FA46-B838-0384725F8F87}"/>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B3E063B7-28C7-0848-BEB3-DD8F31B029E4}"/>
              </a:ext>
            </a:extLst>
          </p:cNvPr>
          <p:cNvSpPr txBox="1">
            <a:spLocks noGrp="1"/>
          </p:cNvSpPr>
          <p:nvPr>
            <p:ph type="title"/>
          </p:nvPr>
        </p:nvSpPr>
        <p:spPr>
          <a:xfrm>
            <a:off x="720000" y="191947"/>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cs typeface="B Roya" panose="00000400000000000000" pitchFamily="2" charset="-78"/>
              </a:rPr>
              <a:t>انجام دهید</a:t>
            </a:r>
            <a:br>
              <a:rPr lang="fa-IR">
                <a:solidFill>
                  <a:srgbClr val="C39113"/>
                </a:solidFill>
                <a:cs typeface="B Roya" panose="00000400000000000000" pitchFamily="2" charset="-78"/>
              </a:rPr>
            </a:br>
            <a:br>
              <a:rPr lang="fa-IR">
                <a:solidFill>
                  <a:srgbClr val="C39113"/>
                </a:solidFill>
                <a:cs typeface="B Roya" panose="00000400000000000000" pitchFamily="2" charset="-78"/>
              </a:rPr>
            </a:br>
            <a:br>
              <a:rPr lang="fa-IR">
                <a:solidFill>
                  <a:srgbClr val="C39113"/>
                </a:solidFill>
                <a:cs typeface="B Roya" panose="00000400000000000000" pitchFamily="2" charset="-78"/>
              </a:rPr>
            </a:br>
            <a:endParaRPr lang="en-US"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45FE49C8-D273-C495-5A95-640FB1D3679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73089626-FF2B-70A5-AF4C-A03F58915582}"/>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9BFB4FE-26A4-6A00-75E4-21D72B605464}"/>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C4AA2CF7-8BDF-F391-5FA9-B6B386504157}"/>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C38BA970-947C-FBF3-8878-8091C023CFD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4CB772EF-7389-F55F-C2D2-718C48F58245}"/>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0015F968-4769-52CF-957A-1DCDD89F046B}"/>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E0D4D22E-2FF1-31C5-9EC9-C1B1584D68F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4" name="TextBox 3">
            <a:extLst>
              <a:ext uri="{FF2B5EF4-FFF2-40B4-BE49-F238E27FC236}">
                <a16:creationId xmlns:a16="http://schemas.microsoft.com/office/drawing/2014/main" id="{7953D111-815F-07F0-0B6B-3CDF0A845B29}"/>
              </a:ext>
            </a:extLst>
          </p:cNvPr>
          <p:cNvSpPr txBox="1"/>
          <p:nvPr/>
        </p:nvSpPr>
        <p:spPr>
          <a:xfrm>
            <a:off x="403201" y="874826"/>
            <a:ext cx="8020800" cy="1015663"/>
          </a:xfrm>
          <a:prstGeom prst="rect">
            <a:avLst/>
          </a:prstGeom>
          <a:noFill/>
        </p:spPr>
        <p:txBody>
          <a:bodyPr wrap="square" rtlCol="0">
            <a:spAutoFit/>
          </a:bodyPr>
          <a:lstStyle/>
          <a:p>
            <a:pPr marL="342900" indent="-342900" algn="r" rtl="1">
              <a:buFont typeface="Arial" panose="020B0604020202020204" pitchFamily="34" charset="0"/>
              <a:buChar char="•"/>
            </a:pP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متد </a:t>
            </a:r>
            <a:r>
              <a:rPr lang="en-US" sz="2000">
                <a:solidFill>
                  <a:schemeClr val="tx1"/>
                </a:solidFill>
                <a:latin typeface="Gill Sans MT" panose="020B0502020104020203" pitchFamily="34" charset="0"/>
                <a:ea typeface="Cambria" panose="02040503050406030204" pitchFamily="18" charset="0"/>
                <a:cs typeface="B Nazanin" panose="00000400000000000000" pitchFamily="2" charset="-78"/>
              </a:rPr>
              <a:t>main</a:t>
            </a: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 و تست کردن کلاس </a:t>
            </a:r>
            <a:r>
              <a:rPr lang="en-US" sz="2000">
                <a:solidFill>
                  <a:schemeClr val="tx1"/>
                </a:solidFill>
                <a:latin typeface="Gill Sans MT" panose="020B0502020104020203" pitchFamily="34" charset="0"/>
                <a:ea typeface="Cambria" panose="02040503050406030204" pitchFamily="18" charset="0"/>
                <a:cs typeface="B Nazanin" panose="00000400000000000000" pitchFamily="2" charset="-78"/>
              </a:rPr>
              <a:t>Student</a:t>
            </a: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در مرحله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ی آخر، یک کلاس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Main</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که شامل متد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main</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باشد، مانند شکل زیر تشکیل دهید و کلاس</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Student</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را تست کنید</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a:latin typeface="Gill Sans MT" panose="020B0502020104020203" pitchFamily="34" charset="0"/>
                <a:ea typeface="Cambria" panose="02040503050406030204" pitchFamily="18" charset="0"/>
                <a:cs typeface="B Nazanin" panose="00000400000000000000" pitchFamily="2" charset="-78"/>
              </a:rPr>
              <a:t> </a:t>
            </a:r>
            <a:br>
              <a:rPr lang="ar-SA" sz="2000">
                <a:latin typeface="Gill Sans MT" panose="020B0502020104020203" pitchFamily="34" charset="0"/>
                <a:ea typeface="Cambria" panose="02040503050406030204" pitchFamily="18" charset="0"/>
                <a:cs typeface="B Nazanin" panose="00000400000000000000" pitchFamily="2" charset="-78"/>
              </a:rPr>
            </a:br>
            <a:endPar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endParaRPr>
          </a:p>
        </p:txBody>
      </p:sp>
      <p:pic>
        <p:nvPicPr>
          <p:cNvPr id="3" name="Picture 2">
            <a:extLst>
              <a:ext uri="{FF2B5EF4-FFF2-40B4-BE49-F238E27FC236}">
                <a16:creationId xmlns:a16="http://schemas.microsoft.com/office/drawing/2014/main" id="{D941A6EF-5EF1-E2FD-3930-0ECDBB01191B}"/>
              </a:ext>
            </a:extLst>
          </p:cNvPr>
          <p:cNvPicPr>
            <a:picLocks noChangeAspect="1"/>
          </p:cNvPicPr>
          <p:nvPr/>
        </p:nvPicPr>
        <p:blipFill>
          <a:blip r:embed="rId3"/>
          <a:stretch>
            <a:fillRect/>
          </a:stretch>
        </p:blipFill>
        <p:spPr>
          <a:xfrm>
            <a:off x="2057235" y="1598470"/>
            <a:ext cx="5032800" cy="2754231"/>
          </a:xfrm>
          <a:prstGeom prst="rect">
            <a:avLst/>
          </a:prstGeom>
        </p:spPr>
      </p:pic>
    </p:spTree>
    <p:extLst>
      <p:ext uri="{BB962C8B-B14F-4D97-AF65-F5344CB8AC3E}">
        <p14:creationId xmlns:p14="http://schemas.microsoft.com/office/powerpoint/2010/main" val="2580165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F9E6A3E9-A9EE-399B-8CE5-238A9B8942D4}"/>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BFE6014-3FD6-A2C6-F499-7C7C9501365F}"/>
              </a:ext>
            </a:extLst>
          </p:cNvPr>
          <p:cNvSpPr txBox="1">
            <a:spLocks noGrp="1"/>
          </p:cNvSpPr>
          <p:nvPr>
            <p:ph type="title"/>
          </p:nvPr>
        </p:nvSpPr>
        <p:spPr>
          <a:xfrm>
            <a:off x="720000" y="191947"/>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cs typeface="B Roya" panose="00000400000000000000" pitchFamily="2" charset="-78"/>
              </a:rPr>
              <a:t>انجام دهید</a:t>
            </a:r>
            <a:br>
              <a:rPr lang="fa-IR">
                <a:solidFill>
                  <a:srgbClr val="C39113"/>
                </a:solidFill>
                <a:cs typeface="B Roya" panose="00000400000000000000" pitchFamily="2" charset="-78"/>
              </a:rPr>
            </a:br>
            <a:br>
              <a:rPr lang="fa-IR">
                <a:solidFill>
                  <a:srgbClr val="C39113"/>
                </a:solidFill>
                <a:cs typeface="B Roya" panose="00000400000000000000" pitchFamily="2" charset="-78"/>
              </a:rPr>
            </a:br>
            <a:br>
              <a:rPr lang="fa-IR">
                <a:solidFill>
                  <a:srgbClr val="C39113"/>
                </a:solidFill>
                <a:cs typeface="B Roya" panose="00000400000000000000" pitchFamily="2" charset="-78"/>
              </a:rPr>
            </a:br>
            <a:endParaRPr lang="en-US"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C40E32E4-5449-106C-F77B-12BB4212E1CC}"/>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33C19DD1-E045-A2C1-34F8-A32106D54369}"/>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7C8371D9-AD88-F6B7-C4DD-10D1727817BF}"/>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3265CEEC-F053-0000-3C4B-E5978496BEA8}"/>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50106ACC-63F5-7480-74F6-204225B772C3}"/>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7F60A03-E84A-49E8-32FE-A719134CF1D6}"/>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4BADDDDD-5EA1-16EB-8F6A-48625EF9426D}"/>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1DBADC32-A7B2-2F06-A9F0-3231E4324ECC}"/>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4" name="TextBox 3">
            <a:extLst>
              <a:ext uri="{FF2B5EF4-FFF2-40B4-BE49-F238E27FC236}">
                <a16:creationId xmlns:a16="http://schemas.microsoft.com/office/drawing/2014/main" id="{BD1560D0-5BD7-F694-98E1-B7AF272D0D9A}"/>
              </a:ext>
            </a:extLst>
          </p:cNvPr>
          <p:cNvSpPr txBox="1"/>
          <p:nvPr/>
        </p:nvSpPr>
        <p:spPr>
          <a:xfrm>
            <a:off x="4651200" y="853226"/>
            <a:ext cx="3794242" cy="3785652"/>
          </a:xfrm>
          <a:prstGeom prst="rect">
            <a:avLst/>
          </a:prstGeom>
          <a:noFill/>
        </p:spPr>
        <p:txBody>
          <a:bodyPr wrap="square" rtlCol="0">
            <a:spAutoFit/>
          </a:bodyPr>
          <a:lstStyle/>
          <a:p>
            <a:pPr marL="342900" indent="-342900" algn="r" rtl="1">
              <a:buFont typeface="Arial" panose="020B0604020202020204" pitchFamily="34" charset="0"/>
              <a:buChar char="•"/>
            </a:pPr>
            <a:endPar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endParaRPr>
          </a:p>
          <a:p>
            <a:pPr marL="285750" indent="-285750" algn="r" rtl="1">
              <a:buFont typeface="Arial" panose="020B0604020202020204" pitchFamily="34" charset="0"/>
              <a:buChar char="•"/>
            </a:pP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کامیت کردن کد: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کدتان را با یک پیام مناسب کامیت کنید</a:t>
            </a:r>
            <a:r>
              <a:rPr lang="en-US"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endPar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endParaRPr>
          </a:p>
          <a:p>
            <a:pPr marL="285750" indent="-285750" algn="r" rtl="1">
              <a:buFont typeface="Arial" panose="020B0604020202020204" pitchFamily="34" charset="0"/>
              <a:buChar char="•"/>
            </a:pP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ساخت کلاس </a:t>
            </a:r>
            <a:r>
              <a:rPr lang="en-US" sz="2000">
                <a:solidFill>
                  <a:schemeClr val="tx1"/>
                </a:solidFill>
                <a:latin typeface="Gill Sans MT" panose="020B0502020104020203" pitchFamily="34" charset="0"/>
                <a:ea typeface="Cambria" panose="02040503050406030204" pitchFamily="18" charset="0"/>
                <a:cs typeface="B Nazanin" panose="00000400000000000000" pitchFamily="2" charset="-78"/>
              </a:rPr>
              <a:t>Lab</a:t>
            </a: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 با مشخصات گفته شده</a:t>
            </a:r>
            <a:r>
              <a:rPr lang="en-US" sz="2000">
                <a:solidFill>
                  <a:schemeClr val="tx1"/>
                </a:solidFill>
                <a:latin typeface="Gill Sans MT" panose="020B0502020104020203" pitchFamily="34" charset="0"/>
                <a:ea typeface="Cambria" panose="02040503050406030204" pitchFamily="18" charset="0"/>
                <a:cs typeface="B Nazanin" panose="00000400000000000000" pitchFamily="2" charset="-78"/>
              </a:rPr>
              <a:t>:</a:t>
            </a:r>
          </a:p>
          <a:p>
            <a:pPr algn="r" rtl="1"/>
            <a:endParaRPr lang="en-US" sz="2000">
              <a:solidFill>
                <a:schemeClr val="tx1"/>
              </a:solidFill>
              <a:latin typeface="Gill Sans MT" panose="020B0502020104020203" pitchFamily="34" charset="0"/>
              <a:ea typeface="Cambria" panose="02040503050406030204" pitchFamily="18" charset="0"/>
              <a:cs typeface="B Nazanin" panose="00000400000000000000" pitchFamily="2" charset="-78"/>
            </a:endParaRPr>
          </a:p>
          <a:p>
            <a:pPr marL="342900" indent="-342900" algn="r" rtl="1">
              <a:buFont typeface="Wingdings" panose="05000000000000000000" pitchFamily="2" charset="2"/>
              <a:buChar char="v"/>
            </a:pP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به روش ساخت آرایه در کانستراکتور توجه کنید. با نوشتن این خط کد، یک آرایه از جن</a:t>
            </a:r>
            <a:r>
              <a:rPr lang="fa-IR" sz="2000">
                <a:latin typeface="Gill Sans MT" panose="020B0502020104020203" pitchFamily="34" charset="0"/>
                <a:ea typeface="Cambria" panose="02040503050406030204" pitchFamily="18" charset="0"/>
                <a:cs typeface="B Nazanin" panose="00000400000000000000" pitchFamily="2" charset="-78"/>
              </a:rPr>
              <a:t>س</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Student</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با سایز مشخص شده، در حافظه ساخته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شود و پ</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س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از آن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توانید به این آرایه، اشیاء کلاس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Student</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را اضافه کنی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a:t>
            </a:r>
            <a:r>
              <a:rPr lang="ar-SA" sz="2000">
                <a:latin typeface="Gill Sans MT" panose="020B0502020104020203" pitchFamily="34" charset="0"/>
                <a:ea typeface="Cambria" panose="02040503050406030204" pitchFamily="18" charset="0"/>
                <a:cs typeface="B Nazanin" panose="00000400000000000000" pitchFamily="2" charset="-78"/>
              </a:rPr>
              <a:t> </a:t>
            </a:r>
            <a:br>
              <a:rPr lang="ar-SA" sz="2000">
                <a:latin typeface="Gill Sans MT" panose="020B0502020104020203" pitchFamily="34" charset="0"/>
                <a:ea typeface="Cambria" panose="02040503050406030204" pitchFamily="18" charset="0"/>
                <a:cs typeface="B Nazanin" panose="00000400000000000000" pitchFamily="2" charset="-78"/>
              </a:rPr>
            </a:br>
            <a:endPar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endParaRPr>
          </a:p>
        </p:txBody>
      </p:sp>
      <p:pic>
        <p:nvPicPr>
          <p:cNvPr id="5" name="Picture 4">
            <a:extLst>
              <a:ext uri="{FF2B5EF4-FFF2-40B4-BE49-F238E27FC236}">
                <a16:creationId xmlns:a16="http://schemas.microsoft.com/office/drawing/2014/main" id="{20D8E89F-F2CF-83F9-6C19-27871A92DE0C}"/>
              </a:ext>
            </a:extLst>
          </p:cNvPr>
          <p:cNvPicPr>
            <a:picLocks noChangeAspect="1"/>
          </p:cNvPicPr>
          <p:nvPr/>
        </p:nvPicPr>
        <p:blipFill>
          <a:blip r:embed="rId3"/>
          <a:stretch>
            <a:fillRect/>
          </a:stretch>
        </p:blipFill>
        <p:spPr>
          <a:xfrm>
            <a:off x="298482" y="923993"/>
            <a:ext cx="4273518" cy="3284277"/>
          </a:xfrm>
          <a:prstGeom prst="rect">
            <a:avLst/>
          </a:prstGeom>
        </p:spPr>
      </p:pic>
    </p:spTree>
    <p:extLst>
      <p:ext uri="{BB962C8B-B14F-4D97-AF65-F5344CB8AC3E}">
        <p14:creationId xmlns:p14="http://schemas.microsoft.com/office/powerpoint/2010/main" val="26741896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59C85C83-40C6-1931-8AD6-9E6D17206768}"/>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90A8447-9FBA-BF11-B1DE-C144C680332A}"/>
              </a:ext>
            </a:extLst>
          </p:cNvPr>
          <p:cNvSpPr txBox="1">
            <a:spLocks noGrp="1"/>
          </p:cNvSpPr>
          <p:nvPr>
            <p:ph type="title"/>
          </p:nvPr>
        </p:nvSpPr>
        <p:spPr>
          <a:xfrm>
            <a:off x="720000" y="191947"/>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cs typeface="B Roya" panose="00000400000000000000" pitchFamily="2" charset="-78"/>
              </a:rPr>
              <a:t>انجام دهید</a:t>
            </a:r>
            <a:br>
              <a:rPr lang="fa-IR">
                <a:solidFill>
                  <a:srgbClr val="C39113"/>
                </a:solidFill>
                <a:cs typeface="B Roya" panose="00000400000000000000" pitchFamily="2" charset="-78"/>
              </a:rPr>
            </a:br>
            <a:br>
              <a:rPr lang="fa-IR">
                <a:solidFill>
                  <a:srgbClr val="C39113"/>
                </a:solidFill>
                <a:cs typeface="B Roya" panose="00000400000000000000" pitchFamily="2" charset="-78"/>
              </a:rPr>
            </a:br>
            <a:br>
              <a:rPr lang="fa-IR">
                <a:solidFill>
                  <a:srgbClr val="C39113"/>
                </a:solidFill>
                <a:cs typeface="B Roya" panose="00000400000000000000" pitchFamily="2" charset="-78"/>
              </a:rPr>
            </a:br>
            <a:endParaRPr lang="en-US"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A856BF6A-D07D-CE1F-379E-1B36B07F8FD1}"/>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140E1271-4BD4-5D42-2C13-4C6212D32FF6}"/>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89187BFA-455D-945D-ED48-0E3680A6C78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07B35739-AB7E-4379-8869-1F51864AA3FB}"/>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71A1E006-C916-2113-8EBA-E3579FCDC0D6}"/>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613391C5-AD92-6D21-BCCB-B9D0DE25A878}"/>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94CF8F44-A77F-FCF1-7BBB-44A020E83F9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F8A8A6CE-C14C-D5CF-8494-1217BF39842F}"/>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4" name="TextBox 3">
            <a:extLst>
              <a:ext uri="{FF2B5EF4-FFF2-40B4-BE49-F238E27FC236}">
                <a16:creationId xmlns:a16="http://schemas.microsoft.com/office/drawing/2014/main" id="{F0322368-EF0B-3C09-8BCD-17AEF6D3AA3E}"/>
              </a:ext>
            </a:extLst>
          </p:cNvPr>
          <p:cNvSpPr txBox="1"/>
          <p:nvPr/>
        </p:nvSpPr>
        <p:spPr>
          <a:xfrm>
            <a:off x="3621600" y="853226"/>
            <a:ext cx="4823842" cy="1692771"/>
          </a:xfrm>
          <a:prstGeom prst="rect">
            <a:avLst/>
          </a:prstGeom>
          <a:noFill/>
        </p:spPr>
        <p:txBody>
          <a:bodyPr wrap="square" rtlCol="0">
            <a:spAutoFit/>
          </a:bodyPr>
          <a:lstStyle/>
          <a:p>
            <a:pPr algn="r" rtl="1">
              <a:buNone/>
            </a:pP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پیاده‌سازی متدهای </a:t>
            </a:r>
            <a:r>
              <a:rPr lang="en-US" sz="2000">
                <a:solidFill>
                  <a:schemeClr val="tx1"/>
                </a:solidFill>
                <a:latin typeface="Gill Sans MT" panose="020B0502020104020203" pitchFamily="34" charset="0"/>
                <a:ea typeface="Cambria" panose="02040503050406030204" pitchFamily="18" charset="0"/>
                <a:cs typeface="B Nazanin" panose="00000400000000000000" pitchFamily="2" charset="-78"/>
              </a:rPr>
              <a:t>Lab</a:t>
            </a: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در آخر، متدهای زیر را ایجاد کنید. کامنت</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گذاری مناسب را رعایت کرده و در صورت نیاز، پیام مناسبی به</a:t>
            </a:r>
          </a:p>
          <a:p>
            <a:pPr algn="r" rtl="1">
              <a:buNone/>
            </a:pP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کاربر نمایش دهید</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a:latin typeface="Gill Sans MT" panose="020B0502020104020203" pitchFamily="34" charset="0"/>
                <a:ea typeface="Cambria" panose="02040503050406030204" pitchFamily="18" charset="0"/>
                <a:cs typeface="B Nazanin" panose="00000400000000000000" pitchFamily="2" charset="-78"/>
              </a:rPr>
              <a:t> </a:t>
            </a:r>
            <a:br>
              <a:rPr lang="ar-SA" sz="2000">
                <a:latin typeface="Gill Sans MT" panose="020B0502020104020203" pitchFamily="34" charset="0"/>
                <a:ea typeface="Cambria" panose="02040503050406030204" pitchFamily="18" charset="0"/>
                <a:cs typeface="B Nazanin" panose="00000400000000000000" pitchFamily="2" charset="-78"/>
              </a:rPr>
            </a:br>
            <a:endPar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endParaRPr>
          </a:p>
        </p:txBody>
      </p:sp>
      <p:pic>
        <p:nvPicPr>
          <p:cNvPr id="3" name="Picture 2">
            <a:extLst>
              <a:ext uri="{FF2B5EF4-FFF2-40B4-BE49-F238E27FC236}">
                <a16:creationId xmlns:a16="http://schemas.microsoft.com/office/drawing/2014/main" id="{2228FFBC-AAA0-59D7-6A84-CEE72F97CD22}"/>
              </a:ext>
            </a:extLst>
          </p:cNvPr>
          <p:cNvPicPr>
            <a:picLocks noChangeAspect="1"/>
          </p:cNvPicPr>
          <p:nvPr/>
        </p:nvPicPr>
        <p:blipFill>
          <a:blip r:embed="rId3"/>
          <a:stretch>
            <a:fillRect/>
          </a:stretch>
        </p:blipFill>
        <p:spPr>
          <a:xfrm>
            <a:off x="1465191" y="468538"/>
            <a:ext cx="1501504" cy="3824241"/>
          </a:xfrm>
          <a:prstGeom prst="rect">
            <a:avLst/>
          </a:prstGeom>
        </p:spPr>
      </p:pic>
    </p:spTree>
    <p:extLst>
      <p:ext uri="{BB962C8B-B14F-4D97-AF65-F5344CB8AC3E}">
        <p14:creationId xmlns:p14="http://schemas.microsoft.com/office/powerpoint/2010/main" val="160561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19999" y="299568"/>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دستورات تکمیلی در </a:t>
            </a:r>
            <a:r>
              <a:rPr lang="fa-IR" sz="2800" dirty="0" err="1">
                <a:solidFill>
                  <a:srgbClr val="C39113"/>
                </a:solidFill>
                <a:cs typeface="B Roya" panose="00000400000000000000" pitchFamily="2" charset="-78"/>
              </a:rPr>
              <a:t>گیت</a:t>
            </a:r>
            <a:endParaRPr sz="2800" dirty="0">
              <a:solidFill>
                <a:srgbClr val="C39113"/>
              </a:solidFill>
              <a:cs typeface="B Roya" panose="00000400000000000000" pitchFamily="2" charset="-78"/>
            </a:endParaRP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6" name="TextBox 5">
            <a:extLst>
              <a:ext uri="{FF2B5EF4-FFF2-40B4-BE49-F238E27FC236}">
                <a16:creationId xmlns:a16="http://schemas.microsoft.com/office/drawing/2014/main" id="{5C0257B5-01DE-1409-8F26-657AA69EF7CF}"/>
              </a:ext>
            </a:extLst>
          </p:cNvPr>
          <p:cNvSpPr txBox="1"/>
          <p:nvPr/>
        </p:nvSpPr>
        <p:spPr>
          <a:xfrm>
            <a:off x="1431852" y="1177071"/>
            <a:ext cx="7166344" cy="707886"/>
          </a:xfrm>
          <a:prstGeom prst="rect">
            <a:avLst/>
          </a:prstGeom>
          <a:noFill/>
        </p:spPr>
        <p:txBody>
          <a:bodyPr wrap="square" rtlCol="0">
            <a:spAutoFit/>
          </a:bodyPr>
          <a:lstStyle/>
          <a:p>
            <a:pPr algn="r" rtl="1"/>
            <a:r>
              <a:rPr lang="fa-IR" sz="2000" b="1" dirty="0">
                <a:solidFill>
                  <a:srgbClr val="C39113"/>
                </a:solidFill>
                <a:latin typeface="Cambria" panose="02040503050406030204" pitchFamily="18" charset="0"/>
                <a:ea typeface="Cambria" panose="02040503050406030204" pitchFamily="18" charset="0"/>
                <a:cs typeface="B Nazanin" panose="00000400000000000000" pitchFamily="2" charset="-78"/>
              </a:rPr>
              <a:t>دستور</a:t>
            </a:r>
            <a:r>
              <a:rPr lang="fa-IR" sz="2000" b="1" dirty="0">
                <a:solidFill>
                  <a:srgbClr val="C39113"/>
                </a:solidFill>
                <a:latin typeface="Cambria" panose="02040503050406030204" pitchFamily="18" charset="0"/>
                <a:ea typeface="Cambria" panose="02040503050406030204" pitchFamily="18" charset="0"/>
              </a:rPr>
              <a:t> </a:t>
            </a:r>
            <a:r>
              <a:rPr lang="en-US" sz="2000" b="1" dirty="0">
                <a:solidFill>
                  <a:srgbClr val="C39113"/>
                </a:solidFill>
                <a:latin typeface="Cambria" panose="02040503050406030204" pitchFamily="18" charset="0"/>
                <a:ea typeface="Cambria" panose="02040503050406030204" pitchFamily="18" charset="0"/>
              </a:rPr>
              <a:t>:</a:t>
            </a:r>
            <a:r>
              <a:rPr lang="en-US" sz="2000" b="1" dirty="0">
                <a:solidFill>
                  <a:srgbClr val="C39113"/>
                </a:solidFill>
                <a:latin typeface="Gill Sans MT" panose="020B0502020104020203" pitchFamily="34" charset="0"/>
                <a:ea typeface="Cambria" panose="02040503050406030204" pitchFamily="18" charset="0"/>
              </a:rPr>
              <a:t>Revert</a:t>
            </a:r>
          </a:p>
          <a:p>
            <a:pPr algn="r" rtl="1"/>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برای حذف تغییرات ایجاد شده توسط یک </a:t>
            </a:r>
            <a:r>
              <a:rPr lang="fa-IR" sz="2000" dirty="0" err="1">
                <a:solidFill>
                  <a:schemeClr val="tx1"/>
                </a:solidFill>
                <a:latin typeface="Cambria" panose="02040503050406030204" pitchFamily="18" charset="0"/>
                <a:ea typeface="Cambria" panose="02040503050406030204" pitchFamily="18" charset="0"/>
                <a:cs typeface="B Nazanin" panose="00000400000000000000" pitchFamily="2" charset="-78"/>
              </a:rPr>
              <a:t>کامیت</a:t>
            </a:r>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 و ایجاد یک </a:t>
            </a:r>
            <a:r>
              <a:rPr lang="fa-IR" sz="2000" err="1">
                <a:solidFill>
                  <a:schemeClr val="tx1"/>
                </a:solidFill>
                <a:latin typeface="Cambria" panose="02040503050406030204" pitchFamily="18" charset="0"/>
                <a:ea typeface="Cambria" panose="02040503050406030204" pitchFamily="18" charset="0"/>
                <a:cs typeface="B Nazanin" panose="00000400000000000000" pitchFamily="2" charset="-78"/>
              </a:rPr>
              <a:t>کامیت</a:t>
            </a:r>
            <a:r>
              <a:rPr lang="fa-IR" sz="2000">
                <a:solidFill>
                  <a:schemeClr val="tx1"/>
                </a:solidFill>
                <a:latin typeface="Cambria" panose="02040503050406030204" pitchFamily="18" charset="0"/>
                <a:ea typeface="Cambria" panose="02040503050406030204" pitchFamily="18" charset="0"/>
                <a:cs typeface="B Nazanin" panose="00000400000000000000" pitchFamily="2" charset="-78"/>
              </a:rPr>
              <a:t> جدید.</a:t>
            </a:r>
            <a:endParaRPr lang="en-US" sz="2000" dirty="0">
              <a:solidFill>
                <a:schemeClr val="tx1"/>
              </a:solidFill>
              <a:latin typeface="Cambria" panose="02040503050406030204" pitchFamily="18" charset="0"/>
              <a:ea typeface="Cambria" panose="02040503050406030204" pitchFamily="18" charset="0"/>
              <a:cs typeface="B Nazanin" panose="00000400000000000000" pitchFamily="2" charset="-78"/>
            </a:endParaRPr>
          </a:p>
        </p:txBody>
      </p:sp>
      <p:pic>
        <p:nvPicPr>
          <p:cNvPr id="8" name="Picture 7">
            <a:extLst>
              <a:ext uri="{FF2B5EF4-FFF2-40B4-BE49-F238E27FC236}">
                <a16:creationId xmlns:a16="http://schemas.microsoft.com/office/drawing/2014/main" id="{36E354E9-1076-8D16-77BF-54A3C94A6CF7}"/>
              </a:ext>
            </a:extLst>
          </p:cNvPr>
          <p:cNvPicPr>
            <a:picLocks noChangeAspect="1"/>
          </p:cNvPicPr>
          <p:nvPr/>
        </p:nvPicPr>
        <p:blipFill>
          <a:blip r:embed="rId3"/>
          <a:stretch>
            <a:fillRect/>
          </a:stretch>
        </p:blipFill>
        <p:spPr>
          <a:xfrm>
            <a:off x="2800571" y="2130729"/>
            <a:ext cx="3542857" cy="1889524"/>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5E49C1EA-8560-6819-95FA-4C07FA2EE719}"/>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1EE2FD6A-0AA0-6CC7-F343-2A8D2327C572}"/>
              </a:ext>
            </a:extLst>
          </p:cNvPr>
          <p:cNvSpPr txBox="1">
            <a:spLocks noGrp="1"/>
          </p:cNvSpPr>
          <p:nvPr>
            <p:ph type="title"/>
          </p:nvPr>
        </p:nvSpPr>
        <p:spPr>
          <a:xfrm>
            <a:off x="720000" y="191947"/>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cs typeface="B Roya" panose="00000400000000000000" pitchFamily="2" charset="-78"/>
              </a:rPr>
              <a:t>انجام دهید</a:t>
            </a:r>
            <a:br>
              <a:rPr lang="fa-IR">
                <a:solidFill>
                  <a:srgbClr val="C39113"/>
                </a:solidFill>
                <a:cs typeface="B Roya" panose="00000400000000000000" pitchFamily="2" charset="-78"/>
              </a:rPr>
            </a:br>
            <a:br>
              <a:rPr lang="fa-IR">
                <a:solidFill>
                  <a:srgbClr val="C39113"/>
                </a:solidFill>
                <a:cs typeface="B Roya" panose="00000400000000000000" pitchFamily="2" charset="-78"/>
              </a:rPr>
            </a:br>
            <a:br>
              <a:rPr lang="fa-IR">
                <a:solidFill>
                  <a:srgbClr val="C39113"/>
                </a:solidFill>
                <a:cs typeface="B Roya" panose="00000400000000000000" pitchFamily="2" charset="-78"/>
              </a:rPr>
            </a:br>
            <a:endParaRPr lang="en-US"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36AEFCC1-C61A-3039-9E74-1C18B71821E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F2D9B2A8-1A3F-5CEE-F673-C17224CFC9CD}"/>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1BC25828-29D3-BA26-FC9E-A0F71CFBD299}"/>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9C37A331-849D-2B7A-0592-B5AD6D582B7C}"/>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6392C2B8-4761-16D5-035D-B1882ADD5173}"/>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679FB8F4-E323-147B-8578-D750D137798A}"/>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D34475F0-C248-3B8A-6638-9CE0452CA4FD}"/>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4F9D6C42-846F-D936-9DC9-262B64A2396A}"/>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4" name="TextBox 3">
            <a:extLst>
              <a:ext uri="{FF2B5EF4-FFF2-40B4-BE49-F238E27FC236}">
                <a16:creationId xmlns:a16="http://schemas.microsoft.com/office/drawing/2014/main" id="{71A3BEA0-3377-FF44-9110-EB9815CC88CF}"/>
              </a:ext>
            </a:extLst>
          </p:cNvPr>
          <p:cNvSpPr txBox="1"/>
          <p:nvPr/>
        </p:nvSpPr>
        <p:spPr>
          <a:xfrm>
            <a:off x="626400" y="853226"/>
            <a:ext cx="7819042" cy="3908762"/>
          </a:xfrm>
          <a:prstGeom prst="rect">
            <a:avLst/>
          </a:prstGeom>
          <a:noFill/>
        </p:spPr>
        <p:txBody>
          <a:bodyPr wrap="square" rtlCol="0">
            <a:spAutoFit/>
          </a:bodyPr>
          <a:lstStyle/>
          <a:p>
            <a:pPr algn="r" rtl="1">
              <a:buNone/>
            </a:pP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متد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printLabInfo</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باید تمام اطلاعات کارگاه و دانشجویان آن را در کنسول چاپ کند.</a:t>
            </a:r>
          </a:p>
          <a:p>
            <a:pPr algn="r" rtl="1">
              <a:buNone/>
            </a:pP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پ</a:t>
            </a:r>
            <a:r>
              <a:rPr lang="fa-IR" sz="2000">
                <a:latin typeface="Gill Sans MT" panose="020B0502020104020203" pitchFamily="34" charset="0"/>
                <a:ea typeface="Cambria" panose="02040503050406030204" pitchFamily="18" charset="0"/>
                <a:cs typeface="B Nazanin" panose="00000400000000000000" pitchFamily="2" charset="-78"/>
              </a:rPr>
              <a:t>س</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از کامل کردن این کلاس، آن را مانند مرحله قبل در کلاس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Main</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تست کنید</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a:latin typeface="Gill Sans MT" panose="020B0502020104020203" pitchFamily="34" charset="0"/>
                <a:ea typeface="Cambria" panose="02040503050406030204" pitchFamily="18" charset="0"/>
                <a:cs typeface="B Nazanin" panose="00000400000000000000" pitchFamily="2" charset="-78"/>
              </a:rPr>
              <a:t> </a:t>
            </a:r>
            <a:br>
              <a:rPr lang="ar-SA" sz="2000">
                <a:latin typeface="Gill Sans MT" panose="020B0502020104020203" pitchFamily="34" charset="0"/>
                <a:ea typeface="Cambria" panose="02040503050406030204" pitchFamily="18" charset="0"/>
                <a:cs typeface="B Nazanin" panose="00000400000000000000" pitchFamily="2" charset="-78"/>
              </a:rPr>
            </a:br>
            <a:endParaRPr lang="fa-IR" sz="2000">
              <a:latin typeface="Gill Sans MT" panose="020B0502020104020203" pitchFamily="34" charset="0"/>
              <a:ea typeface="Cambria" panose="02040503050406030204" pitchFamily="18" charset="0"/>
              <a:cs typeface="B Nazanin" panose="00000400000000000000" pitchFamily="2" charset="-78"/>
            </a:endParaRPr>
          </a:p>
          <a:p>
            <a:pPr algn="r" rtl="1">
              <a:buNone/>
            </a:pPr>
            <a:r>
              <a:rPr lang="en-US"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دو دانشجو با اطلاعات زیر بسازید</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endParaRPr lang="en-US"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endParaRPr>
          </a:p>
          <a:p>
            <a:pPr algn="r" rtl="1">
              <a:buNone/>
            </a:pPr>
            <a:endParaRPr lang="en-US" sz="2000">
              <a:latin typeface="Gill Sans MT" panose="020B0502020104020203" pitchFamily="34" charset="0"/>
              <a:ea typeface="Cambria" panose="02040503050406030204" pitchFamily="18" charset="0"/>
              <a:cs typeface="B Nazanin" panose="00000400000000000000" pitchFamily="2" charset="-78"/>
            </a:endParaRPr>
          </a:p>
          <a:p>
            <a:pPr algn="r" rtl="1">
              <a:buNone/>
            </a:pPr>
            <a:endParaRPr lang="en-US" sz="2000">
              <a:latin typeface="Gill Sans MT" panose="020B0502020104020203" pitchFamily="34" charset="0"/>
              <a:ea typeface="Cambria" panose="02040503050406030204" pitchFamily="18" charset="0"/>
              <a:cs typeface="B Nazanin" panose="00000400000000000000" pitchFamily="2" charset="-78"/>
            </a:endParaRPr>
          </a:p>
          <a:p>
            <a:pPr algn="r" rtl="1">
              <a:buNone/>
            </a:pPr>
            <a:r>
              <a:rPr lang="en-US" sz="2000">
                <a:latin typeface="Gill Sans MT" panose="020B0502020104020203" pitchFamily="34" charset="0"/>
                <a:ea typeface="Cambria" panose="02040503050406030204" pitchFamily="18" charset="0"/>
                <a:cs typeface="B Nazanin" panose="00000400000000000000" pitchFamily="2" charset="-78"/>
              </a:rPr>
              <a:t>-</a:t>
            </a:r>
            <a:r>
              <a:rPr lang="fa-IR" sz="2000">
                <a:latin typeface="Gill Sans MT" panose="020B0502020104020203" pitchFamily="34" charset="0"/>
                <a:ea typeface="Cambria" panose="02040503050406030204" pitchFamily="18" charset="0"/>
                <a:cs typeface="B Nazanin" panose="00000400000000000000" pitchFamily="2" charset="-78"/>
              </a:rPr>
              <a:t> ح</a:t>
            </a:r>
            <a:r>
              <a:rPr lang="ar-SA" sz="2000">
                <a:latin typeface="Gill Sans MT" panose="020B0502020104020203" pitchFamily="34" charset="0"/>
                <a:ea typeface="Cambria" panose="02040503050406030204" pitchFamily="18" charset="0"/>
                <a:cs typeface="B Nazanin" panose="00000400000000000000" pitchFamily="2" charset="-78"/>
              </a:rPr>
              <a:t>ال متد </a:t>
            </a:r>
            <a:r>
              <a:rPr lang="en-GB" sz="2000">
                <a:latin typeface="Gill Sans MT" panose="020B0502020104020203" pitchFamily="34" charset="0"/>
                <a:ea typeface="Cambria" panose="02040503050406030204" pitchFamily="18" charset="0"/>
                <a:cs typeface="B Nazanin" panose="00000400000000000000" pitchFamily="2" charset="-78"/>
              </a:rPr>
              <a:t>printStudentInfo</a:t>
            </a:r>
            <a:r>
              <a:rPr lang="fa-IR" sz="2000">
                <a:latin typeface="Gill Sans MT" panose="020B0502020104020203" pitchFamily="34" charset="0"/>
                <a:ea typeface="Cambria" panose="02040503050406030204" pitchFamily="18" charset="0"/>
                <a:cs typeface="B Nazanin" panose="00000400000000000000" pitchFamily="2" charset="-78"/>
              </a:rPr>
              <a:t> </a:t>
            </a:r>
            <a:r>
              <a:rPr lang="ar-SA" sz="2000">
                <a:latin typeface="Gill Sans MT" panose="020B0502020104020203" pitchFamily="34" charset="0"/>
                <a:ea typeface="Cambria" panose="02040503050406030204" pitchFamily="18" charset="0"/>
                <a:cs typeface="B Nazanin" panose="00000400000000000000" pitchFamily="2" charset="-78"/>
              </a:rPr>
              <a:t>را روی این دانشجویان صدا بزنید</a:t>
            </a:r>
            <a:r>
              <a:rPr lang="fa-IR" sz="2000">
                <a:latin typeface="Gill Sans MT" panose="020B0502020104020203" pitchFamily="34" charset="0"/>
                <a:ea typeface="Cambria" panose="02040503050406030204" pitchFamily="18" charset="0"/>
                <a:cs typeface="B Nazanin" panose="00000400000000000000" pitchFamily="2" charset="-78"/>
              </a:rPr>
              <a:t>.</a:t>
            </a:r>
            <a:endPar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endParaRPr>
          </a:p>
          <a:p>
            <a:pPr algn="r" rtl="1"/>
            <a:r>
              <a:rPr lang="en-US" sz="2000">
                <a:latin typeface="Gill Sans MT" panose="020B0502020104020203" pitchFamily="34" charset="0"/>
                <a:cs typeface="B Nazanin" panose="00000400000000000000" pitchFamily="2" charset="-78"/>
              </a:rPr>
              <a:t>-</a:t>
            </a:r>
            <a:r>
              <a:rPr lang="fa-IR" sz="2000">
                <a:latin typeface="Gill Sans MT" panose="020B0502020104020203" pitchFamily="34" charset="0"/>
                <a:cs typeface="B Nazanin" panose="00000400000000000000" pitchFamily="2" charset="-78"/>
              </a:rPr>
              <a:t> </a:t>
            </a:r>
            <a:r>
              <a:rPr lang="ar-SA" sz="2000" b="0" i="0">
                <a:solidFill>
                  <a:srgbClr val="000000"/>
                </a:solidFill>
                <a:effectLst/>
                <a:latin typeface="Gill Sans MT" panose="020B0502020104020203" pitchFamily="34" charset="0"/>
                <a:cs typeface="B Nazanin" panose="00000400000000000000" pitchFamily="2" charset="-78"/>
              </a:rPr>
              <a:t>س</a:t>
            </a:r>
            <a:r>
              <a:rPr lang="fa-IR" sz="2000" b="0" i="0">
                <a:solidFill>
                  <a:srgbClr val="000000"/>
                </a:solidFill>
                <a:effectLst/>
                <a:latin typeface="Gill Sans MT" panose="020B0502020104020203" pitchFamily="34" charset="0"/>
                <a:cs typeface="B Nazanin" panose="00000400000000000000" pitchFamily="2" charset="-78"/>
              </a:rPr>
              <a:t>پ</a:t>
            </a:r>
            <a:r>
              <a:rPr lang="ar-SA" sz="2000" b="0" i="0">
                <a:solidFill>
                  <a:srgbClr val="000000"/>
                </a:solidFill>
                <a:effectLst/>
                <a:latin typeface="Gill Sans MT" panose="020B0502020104020203" pitchFamily="34" charset="0"/>
                <a:cs typeface="B Nazanin" panose="00000400000000000000" pitchFamily="2" charset="-78"/>
              </a:rPr>
              <a:t>س یک شئ از کلاس </a:t>
            </a:r>
            <a:r>
              <a:rPr lang="en-GB" sz="2000" b="0" i="0">
                <a:solidFill>
                  <a:srgbClr val="000000"/>
                </a:solidFill>
                <a:effectLst/>
                <a:latin typeface="Gill Sans MT" panose="020B0502020104020203" pitchFamily="34" charset="0"/>
                <a:cs typeface="B Nazanin" panose="00000400000000000000" pitchFamily="2" charset="-78"/>
              </a:rPr>
              <a:t>Lab</a:t>
            </a:r>
            <a:r>
              <a:rPr lang="fa-IR" sz="2000" b="0" i="0">
                <a:solidFill>
                  <a:srgbClr val="000000"/>
                </a:solidFill>
                <a:effectLst/>
                <a:latin typeface="Gill Sans MT" panose="020B0502020104020203" pitchFamily="34" charset="0"/>
                <a:cs typeface="B Nazanin" panose="00000400000000000000" pitchFamily="2" charset="-78"/>
              </a:rPr>
              <a:t> </a:t>
            </a:r>
            <a:r>
              <a:rPr lang="ar-SA" sz="2000" b="0" i="0">
                <a:solidFill>
                  <a:srgbClr val="000000"/>
                </a:solidFill>
                <a:effectLst/>
                <a:latin typeface="Gill Sans MT" panose="020B0502020104020203" pitchFamily="34" charset="0"/>
                <a:cs typeface="B Nazanin" panose="00000400000000000000" pitchFamily="2" charset="-78"/>
              </a:rPr>
              <a:t>با اطلاعات زیر ساخته و دانشجویان را به آن اضافه کنید</a:t>
            </a:r>
            <a:r>
              <a:rPr lang="fa-IR" sz="2000" b="0" i="0">
                <a:solidFill>
                  <a:srgbClr val="000000"/>
                </a:solidFill>
                <a:effectLst/>
                <a:latin typeface="Gill Sans MT" panose="020B0502020104020203" pitchFamily="34" charset="0"/>
                <a:cs typeface="B Nazanin" panose="00000400000000000000" pitchFamily="2" charset="-78"/>
              </a:rPr>
              <a:t>.</a:t>
            </a:r>
            <a:r>
              <a:rPr lang="ar-SA" sz="2000">
                <a:latin typeface="Gill Sans MT" panose="020B0502020104020203" pitchFamily="34" charset="0"/>
                <a:cs typeface="B Nazanin" panose="00000400000000000000" pitchFamily="2" charset="-78"/>
              </a:rPr>
              <a:t> </a:t>
            </a:r>
            <a:br>
              <a:rPr lang="ar-SA" sz="2000">
                <a:latin typeface="Gill Sans MT" panose="020B0502020104020203" pitchFamily="34" charset="0"/>
                <a:cs typeface="B Nazanin" panose="00000400000000000000" pitchFamily="2" charset="-78"/>
              </a:rPr>
            </a:br>
            <a:endParaRPr lang="fa-IR" sz="2000" b="0" i="0">
              <a:solidFill>
                <a:srgbClr val="000000"/>
              </a:solidFill>
              <a:effectLst/>
              <a:latin typeface="Gill Sans MT" panose="020B0502020104020203" pitchFamily="34" charset="0"/>
              <a:cs typeface="B Nazanin" panose="00000400000000000000" pitchFamily="2" charset="-78"/>
            </a:endParaRPr>
          </a:p>
          <a:p>
            <a:pPr algn="r" rtl="1"/>
            <a:r>
              <a:rPr lang="en-US" sz="2000" b="0" i="0">
                <a:solidFill>
                  <a:srgbClr val="000000"/>
                </a:solidFill>
                <a:effectLst/>
                <a:latin typeface="Gill Sans MT" panose="020B0502020104020203" pitchFamily="34" charset="0"/>
                <a:cs typeface="B Nazanin" panose="00000400000000000000" pitchFamily="2" charset="-78"/>
              </a:rPr>
              <a:t>-</a:t>
            </a:r>
            <a:r>
              <a:rPr lang="fa-IR" sz="2000" b="0" i="0">
                <a:solidFill>
                  <a:srgbClr val="000000"/>
                </a:solidFill>
                <a:effectLst/>
                <a:latin typeface="Gill Sans MT" panose="020B0502020104020203" pitchFamily="34" charset="0"/>
                <a:cs typeface="B Nazanin" panose="00000400000000000000" pitchFamily="2" charset="-78"/>
              </a:rPr>
              <a:t> </a:t>
            </a:r>
            <a:r>
              <a:rPr lang="ar-SA" sz="2000" b="0" i="0">
                <a:solidFill>
                  <a:srgbClr val="000000"/>
                </a:solidFill>
                <a:effectLst/>
                <a:latin typeface="Gill Sans MT" panose="020B0502020104020203" pitchFamily="34" charset="0"/>
                <a:cs typeface="B Nazanin" panose="00000400000000000000" pitchFamily="2" charset="-78"/>
              </a:rPr>
              <a:t>در نهایت، متد </a:t>
            </a:r>
            <a:r>
              <a:rPr lang="en-GB" sz="2000" b="0" i="0">
                <a:solidFill>
                  <a:srgbClr val="000000"/>
                </a:solidFill>
                <a:effectLst/>
                <a:latin typeface="Gill Sans MT" panose="020B0502020104020203" pitchFamily="34" charset="0"/>
                <a:cs typeface="B Nazanin" panose="00000400000000000000" pitchFamily="2" charset="-78"/>
              </a:rPr>
              <a:t>printLabInfo</a:t>
            </a:r>
            <a:r>
              <a:rPr lang="fa-IR" sz="2000" b="0" i="0">
                <a:solidFill>
                  <a:srgbClr val="000000"/>
                </a:solidFill>
                <a:effectLst/>
                <a:latin typeface="Gill Sans MT" panose="020B0502020104020203" pitchFamily="34" charset="0"/>
                <a:cs typeface="B Nazanin" panose="00000400000000000000" pitchFamily="2" charset="-78"/>
              </a:rPr>
              <a:t> </a:t>
            </a:r>
            <a:r>
              <a:rPr lang="ar-SA" sz="2000" b="0" i="0">
                <a:solidFill>
                  <a:srgbClr val="000000"/>
                </a:solidFill>
                <a:effectLst/>
                <a:latin typeface="Gill Sans MT" panose="020B0502020104020203" pitchFamily="34" charset="0"/>
                <a:cs typeface="B Nazanin" panose="00000400000000000000" pitchFamily="2" charset="-78"/>
              </a:rPr>
              <a:t>را صدا بزنید</a:t>
            </a:r>
            <a:r>
              <a:rPr lang="fa-IR" sz="2000" b="0" i="0">
                <a:solidFill>
                  <a:srgbClr val="000000"/>
                </a:solidFill>
                <a:effectLst/>
                <a:latin typeface="Gill Sans MT" panose="020B0502020104020203" pitchFamily="34" charset="0"/>
                <a:cs typeface="B Nazanin" panose="00000400000000000000" pitchFamily="2" charset="-78"/>
              </a:rPr>
              <a:t>.</a:t>
            </a:r>
            <a:r>
              <a:rPr lang="ar-SA" sz="2000">
                <a:latin typeface="Gill Sans MT" panose="020B0502020104020203" pitchFamily="34" charset="0"/>
                <a:cs typeface="B Nazanin" panose="00000400000000000000" pitchFamily="2" charset="-78"/>
              </a:rPr>
              <a:t> </a:t>
            </a:r>
            <a:br>
              <a:rPr lang="ar-SA" sz="2000">
                <a:latin typeface="Gill Sans MT" panose="020B0502020104020203" pitchFamily="34" charset="0"/>
                <a:cs typeface="B Nazanin" panose="00000400000000000000" pitchFamily="2" charset="-78"/>
              </a:rPr>
            </a:br>
            <a:r>
              <a:rPr lang="en-US" sz="2000">
                <a:latin typeface="Gill Sans MT" panose="020B0502020104020203" pitchFamily="34" charset="0"/>
                <a:cs typeface="B Nazanin" panose="00000400000000000000" pitchFamily="2" charset="-78"/>
              </a:rPr>
              <a:t>-</a:t>
            </a:r>
            <a:r>
              <a:rPr lang="fa-IR" sz="2000">
                <a:latin typeface="Gill Sans MT" panose="020B0502020104020203" pitchFamily="34" charset="0"/>
                <a:cs typeface="B Nazanin" panose="00000400000000000000" pitchFamily="2" charset="-78"/>
              </a:rPr>
              <a:t> </a:t>
            </a:r>
            <a:r>
              <a:rPr lang="ar-SA" sz="2000" b="0" i="0">
                <a:solidFill>
                  <a:srgbClr val="000000"/>
                </a:solidFill>
                <a:effectLst/>
                <a:latin typeface="Gill Sans MT" panose="020B0502020104020203" pitchFamily="34" charset="0"/>
                <a:cs typeface="B Nazanin" panose="00000400000000000000" pitchFamily="2" charset="-78"/>
              </a:rPr>
              <a:t>تغییرات اعمال شده را کامیت کرده و در نهایت تمام کامیت</a:t>
            </a:r>
            <a:r>
              <a:rPr lang="fa-IR" sz="2000" b="0" i="0">
                <a:solidFill>
                  <a:srgbClr val="000000"/>
                </a:solidFill>
                <a:effectLst/>
                <a:latin typeface="Gill Sans MT" panose="020B0502020104020203" pitchFamily="34" charset="0"/>
                <a:cs typeface="B Nazanin" panose="00000400000000000000" pitchFamily="2" charset="-78"/>
              </a:rPr>
              <a:t>‌</a:t>
            </a:r>
            <a:r>
              <a:rPr lang="ar-SA" sz="2000" b="0" i="0">
                <a:solidFill>
                  <a:srgbClr val="000000"/>
                </a:solidFill>
                <a:effectLst/>
                <a:latin typeface="Gill Sans MT" panose="020B0502020104020203" pitchFamily="34" charset="0"/>
                <a:cs typeface="B Nazanin" panose="00000400000000000000" pitchFamily="2" charset="-78"/>
              </a:rPr>
              <a:t>های خود را </a:t>
            </a:r>
            <a:r>
              <a:rPr lang="en-GB" sz="2000" b="0" i="0">
                <a:solidFill>
                  <a:srgbClr val="000000"/>
                </a:solidFill>
                <a:effectLst/>
                <a:latin typeface="Gill Sans MT" panose="020B0502020104020203" pitchFamily="34" charset="0"/>
                <a:cs typeface="B Nazanin" panose="00000400000000000000" pitchFamily="2" charset="-78"/>
              </a:rPr>
              <a:t>push</a:t>
            </a:r>
            <a:r>
              <a:rPr lang="fa-IR" sz="2000" b="0" i="0">
                <a:solidFill>
                  <a:srgbClr val="000000"/>
                </a:solidFill>
                <a:effectLst/>
                <a:latin typeface="Gill Sans MT" panose="020B0502020104020203" pitchFamily="34" charset="0"/>
                <a:cs typeface="B Nazanin" panose="00000400000000000000" pitchFamily="2" charset="-78"/>
              </a:rPr>
              <a:t> </a:t>
            </a:r>
            <a:r>
              <a:rPr lang="ar-SA" sz="2000" b="0" i="0">
                <a:solidFill>
                  <a:srgbClr val="000000"/>
                </a:solidFill>
                <a:effectLst/>
                <a:latin typeface="Gill Sans MT" panose="020B0502020104020203" pitchFamily="34" charset="0"/>
                <a:cs typeface="B Nazanin" panose="00000400000000000000" pitchFamily="2" charset="-78"/>
              </a:rPr>
              <a:t>کنید</a:t>
            </a:r>
            <a:r>
              <a:rPr lang="en-US" sz="2000" b="0" i="0">
                <a:solidFill>
                  <a:srgbClr val="000000"/>
                </a:solidFill>
                <a:effectLst/>
                <a:latin typeface="Gill Sans MT" panose="020B0502020104020203" pitchFamily="34" charset="0"/>
                <a:cs typeface="B Nazanin" panose="00000400000000000000" pitchFamily="2" charset="-78"/>
              </a:rPr>
              <a:t>.</a:t>
            </a:r>
            <a:r>
              <a:rPr lang="ar-SA" sz="2000">
                <a:latin typeface="Gill Sans MT" panose="020B0502020104020203" pitchFamily="34" charset="0"/>
                <a:cs typeface="B Nazanin" panose="00000400000000000000" pitchFamily="2" charset="-78"/>
              </a:rPr>
              <a:t> </a:t>
            </a:r>
            <a:br>
              <a:rPr lang="ar-SA" sz="2800"/>
            </a:br>
            <a:endParaRPr lang="fa-IR" sz="2000">
              <a:latin typeface="Gill Sans MT" panose="020B0502020104020203" pitchFamily="34" charset="0"/>
              <a:ea typeface="Cambria" panose="02040503050406030204" pitchFamily="18" charset="0"/>
              <a:cs typeface="B Nazanin" panose="00000400000000000000" pitchFamily="2" charset="-78"/>
            </a:endParaRPr>
          </a:p>
        </p:txBody>
      </p:sp>
      <p:sp>
        <p:nvSpPr>
          <p:cNvPr id="5" name="TextBox 4">
            <a:extLst>
              <a:ext uri="{FF2B5EF4-FFF2-40B4-BE49-F238E27FC236}">
                <a16:creationId xmlns:a16="http://schemas.microsoft.com/office/drawing/2014/main" id="{062029F9-4A5A-CADA-9ECD-9F01805B24F7}"/>
              </a:ext>
            </a:extLst>
          </p:cNvPr>
          <p:cNvSpPr txBox="1"/>
          <p:nvPr/>
        </p:nvSpPr>
        <p:spPr>
          <a:xfrm>
            <a:off x="645142" y="2123423"/>
            <a:ext cx="7579800" cy="738664"/>
          </a:xfrm>
          <a:prstGeom prst="rect">
            <a:avLst/>
          </a:prstGeom>
          <a:noFill/>
        </p:spPr>
        <p:txBody>
          <a:bodyPr wrap="square">
            <a:spAutoFit/>
          </a:bodyPr>
          <a:lstStyle/>
          <a:p>
            <a:r>
              <a:rPr lang="en-GB" sz="1400" b="0" i="0">
                <a:solidFill>
                  <a:srgbClr val="000000"/>
                </a:solidFill>
                <a:effectLst/>
                <a:latin typeface="Cambria" panose="02040503050406030204" pitchFamily="18" charset="0"/>
                <a:ea typeface="Cambria" panose="02040503050406030204" pitchFamily="18" charset="0"/>
              </a:rPr>
              <a:t>James Gosling - ID: 0987654 - grade: 18</a:t>
            </a:r>
          </a:p>
          <a:p>
            <a:r>
              <a:rPr lang="en-GB" sz="1400" b="0" i="0">
                <a:solidFill>
                  <a:srgbClr val="000000"/>
                </a:solidFill>
                <a:effectLst/>
                <a:latin typeface="Cambria" panose="02040503050406030204" pitchFamily="18" charset="0"/>
                <a:ea typeface="Cambria" panose="02040503050406030204" pitchFamily="18" charset="0"/>
              </a:rPr>
              <a:t>Dennis Richie - ID: 1234567 - grade: 17.5</a:t>
            </a:r>
            <a:r>
              <a:rPr lang="en-GB">
                <a:latin typeface="Cambria" panose="02040503050406030204" pitchFamily="18" charset="0"/>
                <a:ea typeface="Cambria" panose="02040503050406030204" pitchFamily="18" charset="0"/>
              </a:rPr>
              <a:t> </a:t>
            </a:r>
            <a:br>
              <a:rPr lang="en-GB">
                <a:latin typeface="Cambria" panose="02040503050406030204" pitchFamily="18" charset="0"/>
                <a:ea typeface="Cambria" panose="02040503050406030204" pitchFamily="18" charset="0"/>
              </a:rPr>
            </a:br>
            <a:endParaRPr lang="en-GB">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E0B72E42-D2AC-0FB9-2040-4B43EF6CEE23}"/>
              </a:ext>
            </a:extLst>
          </p:cNvPr>
          <p:cNvSpPr txBox="1"/>
          <p:nvPr/>
        </p:nvSpPr>
        <p:spPr>
          <a:xfrm>
            <a:off x="626400" y="3329000"/>
            <a:ext cx="5518800" cy="523220"/>
          </a:xfrm>
          <a:prstGeom prst="rect">
            <a:avLst/>
          </a:prstGeom>
          <a:noFill/>
        </p:spPr>
        <p:txBody>
          <a:bodyPr wrap="square">
            <a:spAutoFit/>
          </a:bodyPr>
          <a:lstStyle/>
          <a:p>
            <a:pPr>
              <a:buNone/>
            </a:pPr>
            <a:r>
              <a:rPr lang="en-US" sz="1400" b="0" i="0">
                <a:solidFill>
                  <a:srgbClr val="000000"/>
                </a:solidFill>
                <a:effectLst/>
                <a:latin typeface="Cambria" panose="02040503050406030204" pitchFamily="18" charset="0"/>
              </a:rPr>
              <a:t>teacherName: Mr.Smith</a:t>
            </a:r>
            <a:r>
              <a:rPr lang="fa-IR" sz="1400" b="0" i="0">
                <a:solidFill>
                  <a:srgbClr val="000000"/>
                </a:solidFill>
                <a:effectLst/>
                <a:latin typeface="Cambria" panose="02040503050406030204" pitchFamily="18" charset="0"/>
              </a:rPr>
              <a:t>      </a:t>
            </a:r>
            <a:r>
              <a:rPr lang="en-US" sz="1400" b="0" i="0">
                <a:solidFill>
                  <a:srgbClr val="000000"/>
                </a:solidFill>
                <a:effectLst/>
                <a:latin typeface="Cambria" panose="02040503050406030204" pitchFamily="18" charset="0"/>
              </a:rPr>
              <a:t>dayOfWeek: Monday</a:t>
            </a:r>
            <a:r>
              <a:rPr lang="fa-IR" sz="1400" b="0" i="0">
                <a:solidFill>
                  <a:srgbClr val="000000"/>
                </a:solidFill>
                <a:effectLst/>
                <a:latin typeface="Cambria" panose="02040503050406030204" pitchFamily="18" charset="0"/>
              </a:rPr>
              <a:t>        </a:t>
            </a:r>
            <a:r>
              <a:rPr lang="en-US" sz="1400" b="0" i="0">
                <a:solidFill>
                  <a:srgbClr val="000000"/>
                </a:solidFill>
                <a:effectLst/>
                <a:latin typeface="Cambria" panose="02040503050406030204" pitchFamily="18" charset="0"/>
              </a:rPr>
              <a:t>maxSize: 30</a:t>
            </a:r>
            <a:r>
              <a:rPr lang="en-US"/>
              <a:t> </a:t>
            </a:r>
            <a:br>
              <a:rPr lang="en-US"/>
            </a:br>
            <a:endParaRPr lang="en-GB"/>
          </a:p>
        </p:txBody>
      </p:sp>
    </p:spTree>
    <p:extLst>
      <p:ext uri="{BB962C8B-B14F-4D97-AF65-F5344CB8AC3E}">
        <p14:creationId xmlns:p14="http://schemas.microsoft.com/office/powerpoint/2010/main" val="3066875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6A2A7AC9-DDA6-6CE8-65B9-B37D816C595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E6291FC9-A9AC-D501-D528-2684CE7D276E}"/>
              </a:ext>
            </a:extLst>
          </p:cNvPr>
          <p:cNvSpPr txBox="1">
            <a:spLocks noGrp="1"/>
          </p:cNvSpPr>
          <p:nvPr>
            <p:ph type="title"/>
          </p:nvPr>
        </p:nvSpPr>
        <p:spPr>
          <a:xfrm>
            <a:off x="719999" y="228283"/>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دستورات تکمیلی در </a:t>
            </a:r>
            <a:r>
              <a:rPr lang="fa-IR" sz="2800" dirty="0" err="1">
                <a:solidFill>
                  <a:srgbClr val="C39113"/>
                </a:solidFill>
                <a:cs typeface="B Roya" panose="00000400000000000000" pitchFamily="2" charset="-78"/>
              </a:rPr>
              <a:t>گیت</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1130BD29-CE61-0E07-4BFD-4C3EE377A3D8}"/>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1D90E82C-009A-FD26-268A-8C530C66D1E7}"/>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BBA2571A-9F37-4CB8-395B-CA9FB6DD5BED}"/>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2D983BF1-D837-ED4A-4C03-2241FD31B66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89A6685F-7749-048B-6099-8AD8BE4DEB94}"/>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71FC89F3-756F-2DC1-3E90-23D2C6C8CC1D}"/>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C83735EA-1C9D-563B-5C1B-F926D73FB2E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450FE241-983C-54BA-CF3E-1381E55FAC1A}"/>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EAF1B704-CA67-1F44-09A4-9CEBA3C48F6F}"/>
              </a:ext>
            </a:extLst>
          </p:cNvPr>
          <p:cNvSpPr txBox="1"/>
          <p:nvPr/>
        </p:nvSpPr>
        <p:spPr>
          <a:xfrm>
            <a:off x="942753" y="1105786"/>
            <a:ext cx="7634177" cy="707886"/>
          </a:xfrm>
          <a:prstGeom prst="rect">
            <a:avLst/>
          </a:prstGeom>
          <a:noFill/>
        </p:spPr>
        <p:txBody>
          <a:bodyPr wrap="square" rtlCol="0">
            <a:spAutoFit/>
          </a:bodyPr>
          <a:lstStyle/>
          <a:p>
            <a:pPr algn="r" rtl="1"/>
            <a:r>
              <a:rPr lang="fa-IR" sz="2000" b="1" dirty="0">
                <a:solidFill>
                  <a:srgbClr val="C39113"/>
                </a:solidFill>
                <a:latin typeface="Cambria" panose="02040503050406030204" pitchFamily="18" charset="0"/>
                <a:ea typeface="Cambria" panose="02040503050406030204" pitchFamily="18" charset="0"/>
                <a:cs typeface="B Roya" panose="00000400000000000000" pitchFamily="2" charset="-78"/>
              </a:rPr>
              <a:t>آپشن </a:t>
            </a:r>
            <a:r>
              <a:rPr lang="en-US" sz="2000" b="1" dirty="0">
                <a:solidFill>
                  <a:srgbClr val="C39113"/>
                </a:solidFill>
                <a:latin typeface="Cambria" panose="02040503050406030204" pitchFamily="18" charset="0"/>
                <a:ea typeface="Cambria" panose="02040503050406030204" pitchFamily="18" charset="0"/>
                <a:cs typeface="B Roya" panose="00000400000000000000" pitchFamily="2" charset="-78"/>
              </a:rPr>
              <a:t>:</a:t>
            </a:r>
            <a:r>
              <a:rPr lang="en-US" sz="2000" b="1" dirty="0">
                <a:solidFill>
                  <a:srgbClr val="C39113"/>
                </a:solidFill>
                <a:latin typeface="Gill Sans MT" panose="020B0502020104020203" pitchFamily="34" charset="0"/>
                <a:ea typeface="Cambria" panose="02040503050406030204" pitchFamily="18" charset="0"/>
                <a:cs typeface="B Roya" panose="00000400000000000000" pitchFamily="2" charset="-78"/>
              </a:rPr>
              <a:t>Amend</a:t>
            </a:r>
          </a:p>
          <a:p>
            <a:pPr algn="r" rtl="1"/>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برای اعمال ویرایش روی آخرین </a:t>
            </a:r>
            <a:r>
              <a:rPr lang="fa-IR" sz="2000" dirty="0" err="1">
                <a:solidFill>
                  <a:schemeClr val="tx1"/>
                </a:solidFill>
                <a:latin typeface="Cambria" panose="02040503050406030204" pitchFamily="18" charset="0"/>
                <a:ea typeface="Cambria" panose="02040503050406030204" pitchFamily="18" charset="0"/>
                <a:cs typeface="B Nazanin" panose="00000400000000000000" pitchFamily="2" charset="-78"/>
              </a:rPr>
              <a:t>کامیت</a:t>
            </a:r>
            <a:r>
              <a:rPr lang="en-US" sz="2000" dirty="0">
                <a:solidFill>
                  <a:schemeClr val="tx1"/>
                </a:solidFill>
                <a:latin typeface="Cambria" panose="02040503050406030204" pitchFamily="18" charset="0"/>
                <a:ea typeface="Cambria" panose="02040503050406030204" pitchFamily="18" charset="0"/>
                <a:cs typeface="B Nazanin" panose="00000400000000000000" pitchFamily="2" charset="-78"/>
              </a:rPr>
              <a:t> </a:t>
            </a:r>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 </a:t>
            </a:r>
            <a:r>
              <a:rPr lang="fa-IR" sz="2000">
                <a:solidFill>
                  <a:schemeClr val="tx1"/>
                </a:solidFill>
                <a:latin typeface="Cambria" panose="02040503050406030204" pitchFamily="18" charset="0"/>
                <a:ea typeface="Cambria" panose="02040503050406030204" pitchFamily="18" charset="0"/>
                <a:cs typeface="B Nazanin" panose="00000400000000000000" pitchFamily="2" charset="-78"/>
              </a:rPr>
              <a:t>استفاده می‌گردد:</a:t>
            </a:r>
            <a:endParaRPr lang="en-US" sz="2000" dirty="0">
              <a:solidFill>
                <a:schemeClr val="tx1"/>
              </a:solidFill>
              <a:latin typeface="Cambria" panose="02040503050406030204" pitchFamily="18" charset="0"/>
              <a:ea typeface="Cambria" panose="02040503050406030204" pitchFamily="18" charset="0"/>
              <a:cs typeface="B Nazanin" panose="00000400000000000000" pitchFamily="2" charset="-78"/>
            </a:endParaRPr>
          </a:p>
        </p:txBody>
      </p:sp>
      <p:pic>
        <p:nvPicPr>
          <p:cNvPr id="1028" name="Picture 4" descr="Git commit --amend | W3Docs Online Git Tutorial">
            <a:extLst>
              <a:ext uri="{FF2B5EF4-FFF2-40B4-BE49-F238E27FC236}">
                <a16:creationId xmlns:a16="http://schemas.microsoft.com/office/drawing/2014/main" id="{D96865E6-E003-947E-69BD-B1CBCFFDC4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3336" y="1880721"/>
            <a:ext cx="2097327" cy="222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60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82F55390-0A74-27CE-AC82-A376AAAFBE8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4BF0F750-05D1-D93B-0460-343ED481220F}"/>
              </a:ext>
            </a:extLst>
          </p:cNvPr>
          <p:cNvSpPr txBox="1">
            <a:spLocks noGrp="1"/>
          </p:cNvSpPr>
          <p:nvPr>
            <p:ph type="title"/>
          </p:nvPr>
        </p:nvSpPr>
        <p:spPr>
          <a:xfrm>
            <a:off x="720000" y="31235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دستورات تکمیلی در </a:t>
            </a:r>
            <a:r>
              <a:rPr lang="fa-IR" sz="2800" dirty="0" err="1">
                <a:solidFill>
                  <a:srgbClr val="C39113"/>
                </a:solidFill>
                <a:cs typeface="B Roya" panose="00000400000000000000" pitchFamily="2" charset="-78"/>
              </a:rPr>
              <a:t>گیت</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0F9C23A5-A8EE-FE11-6904-401ABDF90E6F}"/>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529EE9CC-BEA3-2CEB-68F2-9CC239A155A6}"/>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A6064169-EDD0-1829-7C69-054E92FD8F67}"/>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E01BE7E7-5EA5-17E3-04D7-6ABE9898825F}"/>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C08A6861-E8B0-50CA-34AC-0EF4A9ACE471}"/>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21945B87-20BD-C3F3-8917-35817BE8186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9B5E5B96-6F51-B5B5-0488-17632BAC899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CD585EC-7064-4803-B4F5-4361ACC36C49}"/>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BA3A9778-53E8-BCC3-DCBA-C4C93F5E67FA}"/>
              </a:ext>
            </a:extLst>
          </p:cNvPr>
          <p:cNvSpPr txBox="1"/>
          <p:nvPr/>
        </p:nvSpPr>
        <p:spPr>
          <a:xfrm>
            <a:off x="574158" y="1169581"/>
            <a:ext cx="7849842" cy="707886"/>
          </a:xfrm>
          <a:prstGeom prst="rect">
            <a:avLst/>
          </a:prstGeom>
          <a:noFill/>
        </p:spPr>
        <p:txBody>
          <a:bodyPr wrap="square" rtlCol="0">
            <a:spAutoFit/>
          </a:bodyPr>
          <a:lstStyle/>
          <a:p>
            <a:pPr algn="r" rtl="1"/>
            <a:r>
              <a:rPr lang="fa-IR" sz="2000" b="1" dirty="0">
                <a:solidFill>
                  <a:srgbClr val="C39113"/>
                </a:solidFill>
                <a:latin typeface="Cambria" panose="02040503050406030204" pitchFamily="18" charset="0"/>
                <a:ea typeface="Cambria" panose="02040503050406030204" pitchFamily="18" charset="0"/>
                <a:cs typeface="B Roya" panose="00000400000000000000" pitchFamily="2" charset="-78"/>
              </a:rPr>
              <a:t>دستور </a:t>
            </a:r>
            <a:r>
              <a:rPr lang="en-US" sz="2000" b="1" dirty="0">
                <a:solidFill>
                  <a:srgbClr val="C39113"/>
                </a:solidFill>
                <a:latin typeface="Cambria" panose="02040503050406030204" pitchFamily="18" charset="0"/>
                <a:ea typeface="Cambria" panose="02040503050406030204" pitchFamily="18" charset="0"/>
                <a:cs typeface="B Roya" panose="00000400000000000000" pitchFamily="2" charset="-78"/>
              </a:rPr>
              <a:t>:</a:t>
            </a:r>
            <a:r>
              <a:rPr lang="en-US" sz="2000" b="1" dirty="0">
                <a:solidFill>
                  <a:srgbClr val="C39113"/>
                </a:solidFill>
                <a:latin typeface="Gill Sans MT" panose="020B0502020104020203" pitchFamily="34" charset="0"/>
                <a:ea typeface="Cambria" panose="02040503050406030204" pitchFamily="18" charset="0"/>
                <a:cs typeface="B Roya" panose="00000400000000000000" pitchFamily="2" charset="-78"/>
              </a:rPr>
              <a:t>reset</a:t>
            </a:r>
          </a:p>
          <a:p>
            <a:pPr algn="r" rtl="1"/>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دستوری با هدف مشابه با </a:t>
            </a:r>
            <a:r>
              <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rPr>
              <a:t>revert</a:t>
            </a:r>
          </a:p>
        </p:txBody>
      </p:sp>
      <p:pic>
        <p:nvPicPr>
          <p:cNvPr id="2050" name="Picture 2" descr="How can I undo the last commit? | Learn Version Control with Git">
            <a:extLst>
              <a:ext uri="{FF2B5EF4-FFF2-40B4-BE49-F238E27FC236}">
                <a16:creationId xmlns:a16="http://schemas.microsoft.com/office/drawing/2014/main" id="{C5CE4DB1-E427-90FC-A825-F4F77E2ABB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921" y="1907609"/>
            <a:ext cx="6670158" cy="1909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00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E8D151BD-12E4-8859-BAC3-DD0852B3AA0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ADB49269-7E77-6DF1-ACD9-56F24CDA5595}"/>
              </a:ext>
            </a:extLst>
          </p:cNvPr>
          <p:cNvSpPr txBox="1">
            <a:spLocks noGrp="1"/>
          </p:cNvSpPr>
          <p:nvPr>
            <p:ph type="title"/>
          </p:nvPr>
        </p:nvSpPr>
        <p:spPr>
          <a:xfrm>
            <a:off x="720000" y="207271"/>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دستورات تکمیلی در </a:t>
            </a:r>
            <a:r>
              <a:rPr lang="fa-IR" sz="2800" dirty="0" err="1">
                <a:solidFill>
                  <a:srgbClr val="C39113"/>
                </a:solidFill>
                <a:cs typeface="B Roya" panose="00000400000000000000" pitchFamily="2" charset="-78"/>
              </a:rPr>
              <a:t>گیت</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4C8B3D53-EBF6-E004-8E45-12BD3F595FB3}"/>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DF05C45C-3CE5-6E33-0880-95972371BB49}"/>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CE8EA05-3287-3BFC-89BA-43400D33362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03451A64-FAAA-14B2-2C6E-546FE9217031}"/>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EF99531B-5EAA-6645-F889-4C9ADA4F703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93C0677D-63F6-DEB8-E275-AB7A9F6ABDCE}"/>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7E111F62-B1D8-4B4B-4817-F4133C5B0A6C}"/>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22C83324-158F-F4DD-1E4F-0CE809E41552}"/>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ED61318D-A9A3-7307-A701-50F49FC973BA}"/>
              </a:ext>
            </a:extLst>
          </p:cNvPr>
          <p:cNvSpPr txBox="1"/>
          <p:nvPr/>
        </p:nvSpPr>
        <p:spPr>
          <a:xfrm>
            <a:off x="552893" y="1084774"/>
            <a:ext cx="8045302" cy="2462213"/>
          </a:xfrm>
          <a:prstGeom prst="rect">
            <a:avLst/>
          </a:prstGeom>
          <a:noFill/>
        </p:spPr>
        <p:txBody>
          <a:bodyPr wrap="square" rtlCol="0">
            <a:spAutoFit/>
          </a:bodyPr>
          <a:lstStyle/>
          <a:p>
            <a:pPr algn="r" rtl="1"/>
            <a:r>
              <a:rPr lang="fa-IR" sz="2000" b="1">
                <a:solidFill>
                  <a:srgbClr val="C39113"/>
                </a:solidFill>
                <a:latin typeface="Cambria" panose="02040503050406030204" pitchFamily="18" charset="0"/>
                <a:ea typeface="Cambria" panose="02040503050406030204" pitchFamily="18" charset="0"/>
                <a:cs typeface="B Nazanin" panose="00000400000000000000" pitchFamily="2" charset="-78"/>
              </a:rPr>
              <a:t>تفاوت‌های </a:t>
            </a:r>
            <a:r>
              <a:rPr lang="en-US" sz="2000" b="1">
                <a:solidFill>
                  <a:srgbClr val="C39113"/>
                </a:solidFill>
                <a:latin typeface="Gill Sans MT" panose="020B0502020104020203" pitchFamily="34" charset="0"/>
                <a:ea typeface="Cambria" panose="02040503050406030204" pitchFamily="18" charset="0"/>
                <a:cs typeface="B Nazanin" panose="00000400000000000000" pitchFamily="2" charset="-78"/>
              </a:rPr>
              <a:t>revert</a:t>
            </a:r>
            <a:r>
              <a:rPr lang="en-US" sz="2000" b="1">
                <a:solidFill>
                  <a:srgbClr val="C39113"/>
                </a:solidFill>
                <a:latin typeface="Cambria" panose="02040503050406030204" pitchFamily="18" charset="0"/>
                <a:ea typeface="Cambria" panose="02040503050406030204" pitchFamily="18" charset="0"/>
                <a:cs typeface="B Nazanin" panose="00000400000000000000" pitchFamily="2" charset="-78"/>
              </a:rPr>
              <a:t> </a:t>
            </a:r>
            <a:r>
              <a:rPr lang="fa-IR" sz="2000" b="1">
                <a:solidFill>
                  <a:srgbClr val="C39113"/>
                </a:solidFill>
                <a:latin typeface="Cambria" panose="02040503050406030204" pitchFamily="18" charset="0"/>
                <a:ea typeface="Cambria" panose="02040503050406030204" pitchFamily="18" charset="0"/>
                <a:cs typeface="B Nazanin" panose="00000400000000000000" pitchFamily="2" charset="-78"/>
              </a:rPr>
              <a:t> و </a:t>
            </a:r>
            <a:r>
              <a:rPr lang="en-US" sz="2000" b="1">
                <a:solidFill>
                  <a:srgbClr val="C39113"/>
                </a:solidFill>
                <a:latin typeface="Cambria" panose="02040503050406030204" pitchFamily="18" charset="0"/>
                <a:ea typeface="Cambria" panose="02040503050406030204" pitchFamily="18" charset="0"/>
                <a:cs typeface="B Nazanin" panose="00000400000000000000" pitchFamily="2" charset="-78"/>
              </a:rPr>
              <a:t>:</a:t>
            </a:r>
            <a:r>
              <a:rPr lang="en-US" sz="2000" b="1">
                <a:solidFill>
                  <a:srgbClr val="C39113"/>
                </a:solidFill>
                <a:latin typeface="Gill Sans MT" panose="020B0502020104020203" pitchFamily="34" charset="0"/>
                <a:ea typeface="Cambria" panose="02040503050406030204" pitchFamily="18" charset="0"/>
                <a:cs typeface="B Nazanin" panose="00000400000000000000" pitchFamily="2" charset="-78"/>
              </a:rPr>
              <a:t>reset</a:t>
            </a:r>
            <a:endParaRPr lang="fa-IR" sz="2000" b="1">
              <a:solidFill>
                <a:srgbClr val="C39113"/>
              </a:solidFill>
              <a:latin typeface="Gill Sans MT" panose="020B0502020104020203" pitchFamily="34" charset="0"/>
              <a:ea typeface="Cambria" panose="02040503050406030204" pitchFamily="18" charset="0"/>
              <a:cs typeface="B Nazanin" panose="00000400000000000000" pitchFamily="2" charset="-78"/>
            </a:endParaRPr>
          </a:p>
          <a:p>
            <a:pPr algn="r" rtl="1"/>
            <a:endParaRPr lang="en-US" sz="2000" b="1" dirty="0">
              <a:solidFill>
                <a:srgbClr val="C39113"/>
              </a:solidFill>
              <a:latin typeface="Gill Sans MT" panose="020B0502020104020203" pitchFamily="34" charset="0"/>
              <a:ea typeface="Cambria" panose="02040503050406030204" pitchFamily="18" charset="0"/>
              <a:cs typeface="B Nazanin" panose="00000400000000000000" pitchFamily="2" charset="-78"/>
            </a:endParaRPr>
          </a:p>
          <a:p>
            <a:pPr marL="285750" indent="-285750" algn="r" rtl="1">
              <a:buFont typeface="Arial" panose="020B0604020202020204" pitchFamily="34" charset="0"/>
              <a:buChar char="•"/>
            </a:pPr>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دستور</a:t>
            </a:r>
            <a:r>
              <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rPr>
              <a:t> revert</a:t>
            </a:r>
            <a:r>
              <a:rPr lang="en-US" sz="2000" dirty="0">
                <a:solidFill>
                  <a:schemeClr val="tx1"/>
                </a:solidFill>
                <a:latin typeface="Cambria" panose="02040503050406030204" pitchFamily="18" charset="0"/>
                <a:ea typeface="Cambria" panose="02040503050406030204" pitchFamily="18" charset="0"/>
                <a:cs typeface="B Nazanin" panose="00000400000000000000" pitchFamily="2" charset="-78"/>
              </a:rPr>
              <a:t> </a:t>
            </a:r>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روش کم </a:t>
            </a:r>
            <a:r>
              <a:rPr lang="fa-IR" sz="2000" dirty="0" err="1">
                <a:solidFill>
                  <a:schemeClr val="tx1"/>
                </a:solidFill>
                <a:latin typeface="Cambria" panose="02040503050406030204" pitchFamily="18" charset="0"/>
                <a:ea typeface="Cambria" panose="02040503050406030204" pitchFamily="18" charset="0"/>
                <a:cs typeface="B Nazanin" panose="00000400000000000000" pitchFamily="2" charset="-78"/>
              </a:rPr>
              <a:t>خطرتری</a:t>
            </a:r>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 می باشد و احتمال از بین رفتن دائمی تغییرات در دستور </a:t>
            </a:r>
            <a:r>
              <a:rPr lang="en-US" sz="2000">
                <a:solidFill>
                  <a:schemeClr val="tx1"/>
                </a:solidFill>
                <a:latin typeface="Gill Sans MT" panose="020B0502020104020203" pitchFamily="34" charset="0"/>
                <a:ea typeface="Cambria" panose="02040503050406030204" pitchFamily="18" charset="0"/>
                <a:cs typeface="B Nazanin" panose="00000400000000000000" pitchFamily="2" charset="-78"/>
              </a:rPr>
              <a:t>reset</a:t>
            </a:r>
            <a:r>
              <a:rPr lang="en-US" sz="2000">
                <a:solidFill>
                  <a:schemeClr val="tx1"/>
                </a:solidFill>
                <a:latin typeface="Cambria" panose="02040503050406030204" pitchFamily="18" charset="0"/>
                <a:ea typeface="Cambria" panose="02040503050406030204" pitchFamily="18" charset="0"/>
                <a:cs typeface="B Nazanin" panose="00000400000000000000" pitchFamily="2" charset="-78"/>
              </a:rPr>
              <a:t> </a:t>
            </a:r>
            <a:r>
              <a:rPr lang="fa-IR" sz="2000">
                <a:solidFill>
                  <a:schemeClr val="tx1"/>
                </a:solidFill>
                <a:latin typeface="Cambria" panose="02040503050406030204" pitchFamily="18" charset="0"/>
                <a:ea typeface="Cambria" panose="02040503050406030204" pitchFamily="18" charset="0"/>
                <a:cs typeface="B Nazanin" panose="00000400000000000000" pitchFamily="2" charset="-78"/>
              </a:rPr>
              <a:t> وجود دارد.</a:t>
            </a:r>
          </a:p>
          <a:p>
            <a:pPr algn="r" rtl="1"/>
            <a:r>
              <a:rPr lang="en-US" sz="2000">
                <a:solidFill>
                  <a:schemeClr val="tx1"/>
                </a:solidFill>
                <a:latin typeface="Cambria" panose="02040503050406030204" pitchFamily="18" charset="0"/>
                <a:ea typeface="Cambria" panose="02040503050406030204" pitchFamily="18" charset="0"/>
                <a:cs typeface="B Nazanin" panose="00000400000000000000" pitchFamily="2" charset="-78"/>
              </a:rPr>
              <a:t> </a:t>
            </a:r>
            <a:endParaRPr lang="en-US" sz="2000" dirty="0">
              <a:solidFill>
                <a:schemeClr val="tx1"/>
              </a:solidFill>
              <a:latin typeface="Cambria" panose="02040503050406030204" pitchFamily="18" charset="0"/>
              <a:ea typeface="Cambria" panose="02040503050406030204" pitchFamily="18" charset="0"/>
              <a:cs typeface="B Nazanin" panose="00000400000000000000" pitchFamily="2" charset="-78"/>
            </a:endParaRPr>
          </a:p>
          <a:p>
            <a:pPr marL="285750" indent="-285750" algn="r" rtl="1">
              <a:buFont typeface="Arial" panose="020B0604020202020204" pitchFamily="34" charset="0"/>
              <a:buChar char="•"/>
            </a:pPr>
            <a:r>
              <a:rPr lang="fa-IR" sz="2000" dirty="0">
                <a:latin typeface="Cambria" panose="02040503050406030204" pitchFamily="18" charset="0"/>
                <a:ea typeface="Cambria" panose="02040503050406030204" pitchFamily="18" charset="0"/>
                <a:cs typeface="B Nazanin" panose="00000400000000000000" pitchFamily="2" charset="-78"/>
              </a:rPr>
              <a:t>دستور </a:t>
            </a:r>
            <a:r>
              <a:rPr lang="en-US" sz="2000" dirty="0">
                <a:latin typeface="Cambria" panose="02040503050406030204" pitchFamily="18" charset="0"/>
                <a:ea typeface="Cambria" panose="02040503050406030204" pitchFamily="18" charset="0"/>
                <a:cs typeface="B Nazanin" panose="00000400000000000000" pitchFamily="2" charset="-78"/>
              </a:rPr>
              <a:t> </a:t>
            </a:r>
            <a:r>
              <a:rPr lang="en-US" sz="2000" dirty="0">
                <a:latin typeface="Gill Sans MT" panose="020B0502020104020203" pitchFamily="34" charset="0"/>
                <a:ea typeface="Cambria" panose="02040503050406030204" pitchFamily="18" charset="0"/>
                <a:cs typeface="B Nazanin" panose="00000400000000000000" pitchFamily="2" charset="-78"/>
              </a:rPr>
              <a:t>reset</a:t>
            </a:r>
            <a:r>
              <a:rPr lang="fa-IR" sz="2000" dirty="0">
                <a:latin typeface="Cambria" panose="02040503050406030204" pitchFamily="18" charset="0"/>
                <a:ea typeface="Cambria" panose="02040503050406030204" pitchFamily="18" charset="0"/>
                <a:cs typeface="B Nazanin" panose="00000400000000000000" pitchFamily="2" charset="-78"/>
              </a:rPr>
              <a:t>سه آپشن مهم دارد </a:t>
            </a:r>
            <a:r>
              <a:rPr lang="en-US" sz="2000" dirty="0">
                <a:latin typeface="Gill Sans MT" panose="020B0502020104020203" pitchFamily="34" charset="0"/>
                <a:ea typeface="Cambria" panose="02040503050406030204" pitchFamily="18" charset="0"/>
                <a:cs typeface="B Nazanin" panose="00000400000000000000" pitchFamily="2" charset="-78"/>
              </a:rPr>
              <a:t> mixed/hard/soft--</a:t>
            </a:r>
            <a:r>
              <a:rPr lang="en-US" sz="2000" dirty="0">
                <a:latin typeface="Cambria" panose="02040503050406030204" pitchFamily="18" charset="0"/>
                <a:ea typeface="Cambria" panose="02040503050406030204" pitchFamily="18" charset="0"/>
                <a:cs typeface="B Nazanin" panose="00000400000000000000" pitchFamily="2" charset="-78"/>
              </a:rPr>
              <a:t> </a:t>
            </a:r>
            <a:r>
              <a:rPr lang="fa-IR" sz="2000" dirty="0">
                <a:latin typeface="Cambria" panose="02040503050406030204" pitchFamily="18" charset="0"/>
                <a:ea typeface="Cambria" panose="02040503050406030204" pitchFamily="18" charset="0"/>
                <a:cs typeface="B Nazanin" panose="00000400000000000000" pitchFamily="2" charset="-78"/>
              </a:rPr>
              <a:t>و مانند </a:t>
            </a:r>
            <a:r>
              <a:rPr lang="en-US" sz="2000" dirty="0">
                <a:latin typeface="Cambria" panose="02040503050406030204" pitchFamily="18" charset="0"/>
                <a:ea typeface="Cambria" panose="02040503050406030204" pitchFamily="18" charset="0"/>
                <a:cs typeface="B Nazanin" panose="00000400000000000000" pitchFamily="2" charset="-78"/>
              </a:rPr>
              <a:t> </a:t>
            </a:r>
            <a:r>
              <a:rPr lang="en-US" sz="2000" dirty="0">
                <a:latin typeface="Gill Sans MT" panose="020B0502020104020203" pitchFamily="34" charset="0"/>
                <a:ea typeface="Cambria" panose="02040503050406030204" pitchFamily="18" charset="0"/>
                <a:cs typeface="B Nazanin" panose="00000400000000000000" pitchFamily="2" charset="-78"/>
              </a:rPr>
              <a:t>revert</a:t>
            </a:r>
            <a:r>
              <a:rPr lang="fa-IR" sz="2000" dirty="0">
                <a:latin typeface="Cambria" panose="02040503050406030204" pitchFamily="18" charset="0"/>
                <a:ea typeface="Cambria" panose="02040503050406030204" pitchFamily="18" charset="0"/>
                <a:cs typeface="B Nazanin" panose="00000400000000000000" pitchFamily="2" charset="-78"/>
              </a:rPr>
              <a:t>می توان از </a:t>
            </a:r>
            <a:r>
              <a:rPr lang="en-US" sz="2000" dirty="0">
                <a:latin typeface="Cambria" panose="02040503050406030204" pitchFamily="18" charset="0"/>
                <a:ea typeface="Cambria" panose="02040503050406030204" pitchFamily="18" charset="0"/>
                <a:cs typeface="B Nazanin" panose="00000400000000000000" pitchFamily="2" charset="-78"/>
              </a:rPr>
              <a:t> </a:t>
            </a:r>
            <a:r>
              <a:rPr lang="en-US" sz="2000" dirty="0" err="1">
                <a:latin typeface="Gill Sans MT" panose="020B0502020104020203" pitchFamily="34" charset="0"/>
                <a:ea typeface="Cambria" panose="02040503050406030204" pitchFamily="18" charset="0"/>
                <a:cs typeface="B Nazanin" panose="00000400000000000000" pitchFamily="2" charset="-78"/>
              </a:rPr>
              <a:t>x~HEAD</a:t>
            </a:r>
            <a:r>
              <a:rPr lang="fa-IR" sz="2000" dirty="0">
                <a:latin typeface="Cambria" panose="02040503050406030204" pitchFamily="18" charset="0"/>
                <a:ea typeface="Cambria" panose="02040503050406030204" pitchFamily="18" charset="0"/>
                <a:cs typeface="B Nazanin" panose="00000400000000000000" pitchFamily="2" charset="-78"/>
              </a:rPr>
              <a:t> یا از همان </a:t>
            </a:r>
            <a:r>
              <a:rPr lang="fa-IR" sz="2000" dirty="0" err="1">
                <a:latin typeface="Cambria" panose="02040503050406030204" pitchFamily="18" charset="0"/>
                <a:ea typeface="Cambria" panose="02040503050406030204" pitchFamily="18" charset="0"/>
                <a:cs typeface="B Nazanin" panose="00000400000000000000" pitchFamily="2" charset="-78"/>
              </a:rPr>
              <a:t>هش</a:t>
            </a:r>
            <a:r>
              <a:rPr lang="fa-IR" sz="2000" dirty="0">
                <a:latin typeface="Cambria" panose="02040503050406030204" pitchFamily="18" charset="0"/>
                <a:ea typeface="Cambria" panose="02040503050406030204" pitchFamily="18" charset="0"/>
                <a:cs typeface="B Nazanin" panose="00000400000000000000" pitchFamily="2" charset="-78"/>
              </a:rPr>
              <a:t> </a:t>
            </a:r>
            <a:r>
              <a:rPr lang="fa-IR" sz="2000" dirty="0" err="1">
                <a:latin typeface="Cambria" panose="02040503050406030204" pitchFamily="18" charset="0"/>
                <a:ea typeface="Cambria" panose="02040503050406030204" pitchFamily="18" charset="0"/>
                <a:cs typeface="B Nazanin" panose="00000400000000000000" pitchFamily="2" charset="-78"/>
              </a:rPr>
              <a:t>کامیت</a:t>
            </a:r>
            <a:r>
              <a:rPr lang="fa-IR" sz="2000" dirty="0">
                <a:latin typeface="Cambria" panose="02040503050406030204" pitchFamily="18" charset="0"/>
                <a:ea typeface="Cambria" panose="02040503050406030204" pitchFamily="18" charset="0"/>
                <a:cs typeface="B Nazanin" panose="00000400000000000000" pitchFamily="2" charset="-78"/>
              </a:rPr>
              <a:t> استفاده کرد و به </a:t>
            </a:r>
            <a:r>
              <a:rPr lang="fa-IR" sz="2000" dirty="0" err="1">
                <a:latin typeface="Cambria" panose="02040503050406030204" pitchFamily="18" charset="0"/>
                <a:ea typeface="Cambria" panose="02040503050406030204" pitchFamily="18" charset="0"/>
                <a:cs typeface="B Nazanin" panose="00000400000000000000" pitchFamily="2" charset="-78"/>
              </a:rPr>
              <a:t>کامیت</a:t>
            </a:r>
            <a:r>
              <a:rPr lang="fa-IR" sz="2000" dirty="0">
                <a:latin typeface="Cambria" panose="02040503050406030204" pitchFamily="18" charset="0"/>
                <a:ea typeface="Cambria" panose="02040503050406030204" pitchFamily="18" charset="0"/>
                <a:cs typeface="B Nazanin" panose="00000400000000000000" pitchFamily="2" charset="-78"/>
              </a:rPr>
              <a:t> های قبلی بازگشت.</a:t>
            </a:r>
            <a:endParaRPr lang="en-US" sz="2000" dirty="0">
              <a:latin typeface="Cambria" panose="02040503050406030204" pitchFamily="18" charset="0"/>
              <a:ea typeface="Cambria" panose="02040503050406030204" pitchFamily="18" charset="0"/>
              <a:cs typeface="B Nazanin" panose="00000400000000000000" pitchFamily="2" charset="-78"/>
            </a:endParaRPr>
          </a:p>
          <a:p>
            <a:pPr marL="285750" lvl="2" indent="-285750" algn="r" rtl="1">
              <a:buFont typeface="Arial" panose="020B0604020202020204" pitchFamily="34" charset="0"/>
              <a:buChar char="•"/>
            </a:pPr>
            <a:endParaRPr lang="en-US" dirty="0">
              <a:solidFill>
                <a:schemeClr val="tx1"/>
              </a:solidFill>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2241333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A3A165A2-D5ED-CA56-78E2-3180C75D0D79}"/>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85AD65F6-C465-5136-9C86-7DE2FFF5CBF4}"/>
              </a:ext>
            </a:extLst>
          </p:cNvPr>
          <p:cNvSpPr txBox="1">
            <a:spLocks noGrp="1"/>
          </p:cNvSpPr>
          <p:nvPr>
            <p:ph type="title"/>
          </p:nvPr>
        </p:nvSpPr>
        <p:spPr>
          <a:xfrm>
            <a:off x="720000" y="25307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دستورات تکمیلی در </a:t>
            </a:r>
            <a:r>
              <a:rPr lang="fa-IR" dirty="0" err="1">
                <a:solidFill>
                  <a:srgbClr val="C39113"/>
                </a:solidFill>
                <a:cs typeface="B Roya" panose="00000400000000000000" pitchFamily="2" charset="-78"/>
              </a:rPr>
              <a:t>گیت</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EEE84409-1EFF-99BF-485F-7BAA20F7EC56}"/>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799B6D7D-8ED1-A6BF-3F7E-2E3092DD67D9}"/>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949EC462-0C50-4BD1-3900-D1AF0FE275E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83D0064D-471C-1EF5-B3AA-215502B8AFA3}"/>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D766D7AD-7630-0A7F-0CC4-F8E3A190F8F3}"/>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5C7C3445-259B-4B1B-7173-8786233E577A}"/>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B07B746C-4960-5157-0FA8-89AC451D257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512A067-94DF-0591-8AA4-797B68924D6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25EBDC41-CFEF-35D4-337D-CC4D2AFE80EA}"/>
              </a:ext>
            </a:extLst>
          </p:cNvPr>
          <p:cNvSpPr txBox="1"/>
          <p:nvPr/>
        </p:nvSpPr>
        <p:spPr>
          <a:xfrm>
            <a:off x="1679944" y="1073205"/>
            <a:ext cx="6205340" cy="1938992"/>
          </a:xfrm>
          <a:prstGeom prst="rect">
            <a:avLst/>
          </a:prstGeom>
          <a:noFill/>
        </p:spPr>
        <p:txBody>
          <a:bodyPr wrap="square" rtlCol="0">
            <a:spAutoFit/>
          </a:bodyPr>
          <a:lstStyle/>
          <a:p>
            <a:pPr algn="r" rtl="1"/>
            <a:r>
              <a:rPr lang="fa-IR" sz="2000" dirty="0">
                <a:solidFill>
                  <a:schemeClr val="tx1"/>
                </a:solidFill>
                <a:latin typeface="Cambria" panose="02040503050406030204" pitchFamily="18" charset="0"/>
                <a:ea typeface="Cambria" panose="02040503050406030204" pitchFamily="18" charset="0"/>
                <a:cs typeface="B Roya" panose="00000400000000000000" pitchFamily="2" charset="-78"/>
              </a:rPr>
              <a:t>مثال برای تفاوت سه آپشن:</a:t>
            </a:r>
          </a:p>
          <a:p>
            <a:pPr marL="285750" indent="-285750">
              <a:buFont typeface="Arial" panose="020B0604020202020204" pitchFamily="34" charset="0"/>
              <a:buChar char="•"/>
            </a:pPr>
            <a:r>
              <a:rPr lang="en-US" sz="2000" dirty="0">
                <a:latin typeface="Gill Sans MT" panose="020B0502020104020203" pitchFamily="34" charset="0"/>
                <a:ea typeface="Cambria" panose="02040503050406030204" pitchFamily="18" charset="0"/>
              </a:rPr>
              <a:t>git reset --soft B</a:t>
            </a:r>
            <a:endParaRPr lang="fa-IR" sz="2000" dirty="0">
              <a:solidFill>
                <a:schemeClr val="tx2"/>
              </a:solidFill>
              <a:latin typeface="Gill Sans MT" panose="020B0502020104020203" pitchFamily="34" charset="0"/>
              <a:ea typeface="Cambria" panose="02040503050406030204" pitchFamily="18" charset="0"/>
              <a:cs typeface="B Nazanin" panose="00000400000000000000" pitchFamily="2" charset="-78"/>
            </a:endParaRPr>
          </a:p>
          <a:p>
            <a:pPr marL="285750" indent="-285750">
              <a:buFont typeface="Arial" panose="020B0604020202020204" pitchFamily="34" charset="0"/>
              <a:buChar char="•"/>
            </a:pPr>
            <a:r>
              <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rPr>
              <a:t>git reset --mixed B</a:t>
            </a:r>
          </a:p>
          <a:p>
            <a:pPr marL="285750" indent="-285750">
              <a:buFont typeface="Arial" panose="020B0604020202020204" pitchFamily="34" charset="0"/>
              <a:buChar char="•"/>
            </a:pPr>
            <a:r>
              <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rPr>
              <a:t>git reset –hard B</a:t>
            </a:r>
          </a:p>
          <a:p>
            <a:pPr algn="r" rtl="1"/>
            <a:endParaRPr lang="en-US" sz="2000" dirty="0">
              <a:solidFill>
                <a:schemeClr val="tx1"/>
              </a:solidFill>
              <a:latin typeface="Cambria" panose="02040503050406030204" pitchFamily="18" charset="0"/>
              <a:ea typeface="Cambria" panose="02040503050406030204" pitchFamily="18" charset="0"/>
              <a:cs typeface="B Nazanin" panose="00000400000000000000" pitchFamily="2" charset="-78"/>
            </a:endParaRPr>
          </a:p>
          <a:p>
            <a:pPr marL="285750" indent="-285750" algn="r" rtl="1">
              <a:buFont typeface="Arial" panose="020B0604020202020204" pitchFamily="34" charset="0"/>
              <a:buChar char="•"/>
            </a:pPr>
            <a:endParaRPr lang="en-US" sz="2000" dirty="0">
              <a:solidFill>
                <a:schemeClr val="tx1"/>
              </a:solidFill>
              <a:latin typeface="Cambria" panose="02040503050406030204" pitchFamily="18" charset="0"/>
              <a:ea typeface="Cambria" panose="02040503050406030204" pitchFamily="18" charset="0"/>
              <a:cs typeface="B Nazanin" panose="00000400000000000000" pitchFamily="2" charset="-78"/>
            </a:endParaRPr>
          </a:p>
        </p:txBody>
      </p:sp>
      <p:pic>
        <p:nvPicPr>
          <p:cNvPr id="4" name="Picture 3">
            <a:extLst>
              <a:ext uri="{FF2B5EF4-FFF2-40B4-BE49-F238E27FC236}">
                <a16:creationId xmlns:a16="http://schemas.microsoft.com/office/drawing/2014/main" id="{AAAD53D4-6741-F32C-03A6-40C0107D2FE9}"/>
              </a:ext>
            </a:extLst>
          </p:cNvPr>
          <p:cNvPicPr>
            <a:picLocks noChangeAspect="1"/>
          </p:cNvPicPr>
          <p:nvPr/>
        </p:nvPicPr>
        <p:blipFill>
          <a:blip r:embed="rId3"/>
          <a:stretch>
            <a:fillRect/>
          </a:stretch>
        </p:blipFill>
        <p:spPr>
          <a:xfrm>
            <a:off x="3010647" y="2849391"/>
            <a:ext cx="3122706" cy="481899"/>
          </a:xfrm>
          <a:prstGeom prst="rect">
            <a:avLst/>
          </a:prstGeom>
        </p:spPr>
      </p:pic>
    </p:spTree>
    <p:extLst>
      <p:ext uri="{BB962C8B-B14F-4D97-AF65-F5344CB8AC3E}">
        <p14:creationId xmlns:p14="http://schemas.microsoft.com/office/powerpoint/2010/main" val="947993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1FEEE19-6C81-3D89-5854-93DB46EF20D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B5ECF831-53A4-5750-B594-60AEC629E92D}"/>
              </a:ext>
            </a:extLst>
          </p:cNvPr>
          <p:cNvSpPr txBox="1">
            <a:spLocks noGrp="1"/>
          </p:cNvSpPr>
          <p:nvPr>
            <p:ph type="title"/>
          </p:nvPr>
        </p:nvSpPr>
        <p:spPr>
          <a:xfrm>
            <a:off x="720000" y="223630"/>
            <a:ext cx="7812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دستورات تکمیلی در </a:t>
            </a:r>
            <a:r>
              <a:rPr lang="fa-IR" dirty="0" err="1">
                <a:solidFill>
                  <a:srgbClr val="C39113"/>
                </a:solidFill>
                <a:cs typeface="B Roya" panose="00000400000000000000" pitchFamily="2" charset="-78"/>
              </a:rPr>
              <a:t>گیت</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78FB8119-90ED-504E-BCDF-8C0372F59E7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4235E901-EFD8-F6C1-228F-F101D9D0976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14CF6687-062B-790B-8339-FA895D5601A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sym typeface="Arial"/>
                </a:endParaRPr>
              </a:p>
            </p:txBody>
          </p:sp>
          <p:sp>
            <p:nvSpPr>
              <p:cNvPr id="1537" name="Google Shape;1537;p39">
                <a:extLst>
                  <a:ext uri="{FF2B5EF4-FFF2-40B4-BE49-F238E27FC236}">
                    <a16:creationId xmlns:a16="http://schemas.microsoft.com/office/drawing/2014/main" id="{C218BDBD-424F-85ED-0600-AC27A774C38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sym typeface="Arial"/>
                </a:endParaRPr>
              </a:p>
            </p:txBody>
          </p:sp>
        </p:grpSp>
        <p:grpSp>
          <p:nvGrpSpPr>
            <p:cNvPr id="1538" name="Google Shape;1538;p39">
              <a:extLst>
                <a:ext uri="{FF2B5EF4-FFF2-40B4-BE49-F238E27FC236}">
                  <a16:creationId xmlns:a16="http://schemas.microsoft.com/office/drawing/2014/main" id="{90CCF7A5-ED0A-5A43-4608-6F121011367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3A959382-A940-D3FE-38F0-A4E63CA6B569}"/>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sym typeface="Arial"/>
                </a:endParaRPr>
              </a:p>
            </p:txBody>
          </p:sp>
          <p:cxnSp>
            <p:nvCxnSpPr>
              <p:cNvPr id="1540" name="Google Shape;1540;p39">
                <a:extLst>
                  <a:ext uri="{FF2B5EF4-FFF2-40B4-BE49-F238E27FC236}">
                    <a16:creationId xmlns:a16="http://schemas.microsoft.com/office/drawing/2014/main" id="{0FA4999F-7F14-EB9E-09F8-5F52CFF92D5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519AAB7-C3D2-32D3-FC7A-0105A716905B}"/>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sym typeface="Arial"/>
                </a:endParaRPr>
              </a:p>
            </p:txBody>
          </p:sp>
        </p:grpSp>
      </p:grpSp>
      <p:sp>
        <p:nvSpPr>
          <p:cNvPr id="2" name="TextBox 1">
            <a:extLst>
              <a:ext uri="{FF2B5EF4-FFF2-40B4-BE49-F238E27FC236}">
                <a16:creationId xmlns:a16="http://schemas.microsoft.com/office/drawing/2014/main" id="{7DF6F4EF-6BB5-4223-8F36-348115F55AC9}"/>
              </a:ext>
            </a:extLst>
          </p:cNvPr>
          <p:cNvSpPr txBox="1"/>
          <p:nvPr/>
        </p:nvSpPr>
        <p:spPr>
          <a:xfrm>
            <a:off x="1000800" y="1177071"/>
            <a:ext cx="7531200" cy="3477875"/>
          </a:xfrm>
          <a:prstGeom prst="rect">
            <a:avLst/>
          </a:prstGeom>
          <a:noFill/>
        </p:spPr>
        <p:txBody>
          <a:bodyPr wrap="square" rtlCol="0">
            <a:spAutoFit/>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kumimoji="0" lang="fa-IR" sz="2000" i="0" u="none" strike="noStrike" kern="0" cap="none" spc="0" normalizeH="0" baseline="0" noProof="0" dirty="0">
                <a:ln>
                  <a:noFill/>
                </a:ln>
                <a:solidFill>
                  <a:schemeClr val="tx1"/>
                </a:solidFill>
                <a:effectLst/>
                <a:uLnTx/>
                <a:uFillTx/>
                <a:latin typeface="Gill Sans MT" panose="020B0502020104020203" pitchFamily="34" charset="0"/>
                <a:ea typeface="Cambria" panose="02040503050406030204" pitchFamily="18" charset="0"/>
                <a:cs typeface="B Nazanin" panose="00000400000000000000" pitchFamily="2" charset="-78"/>
                <a:sym typeface="Arial"/>
              </a:rPr>
              <a:t>با دستور </a:t>
            </a:r>
            <a:r>
              <a:rPr lang="en-US" sz="2000" dirty="0">
                <a:latin typeface="Gill Sans MT" panose="020B0502020104020203" pitchFamily="34" charset="0"/>
                <a:ea typeface="Cambria" panose="02040503050406030204" pitchFamily="18" charset="0"/>
                <a:cs typeface="B Nazanin" panose="00000400000000000000" pitchFamily="2" charset="-78"/>
              </a:rPr>
              <a:t>git reset --soft B</a:t>
            </a:r>
            <a:r>
              <a:rPr lang="fa-IR" sz="2000" dirty="0">
                <a:latin typeface="Gill Sans MT" panose="020B0502020104020203" pitchFamily="34" charset="0"/>
                <a:ea typeface="Cambria" panose="02040503050406030204" pitchFamily="18" charset="0"/>
                <a:cs typeface="B Nazanin" panose="00000400000000000000" pitchFamily="2" charset="-78"/>
              </a:rPr>
              <a:t> ، </a:t>
            </a:r>
            <a:r>
              <a:rPr lang="en-US" sz="2000" dirty="0">
                <a:latin typeface="Gill Sans MT" panose="020B0502020104020203" pitchFamily="34" charset="0"/>
                <a:ea typeface="Cambria" panose="02040503050406030204" pitchFamily="18" charset="0"/>
                <a:cs typeface="B Nazanin" panose="00000400000000000000" pitchFamily="2" charset="-78"/>
              </a:rPr>
              <a:t>head</a:t>
            </a:r>
            <a:r>
              <a:rPr lang="fa-IR" sz="2000" dirty="0">
                <a:latin typeface="Gill Sans MT" panose="020B0502020104020203" pitchFamily="34" charset="0"/>
                <a:ea typeface="Cambria" panose="02040503050406030204" pitchFamily="18" charset="0"/>
                <a:cs typeface="B Nazanin" panose="00000400000000000000" pitchFamily="2" charset="-78"/>
              </a:rPr>
              <a:t> به </a:t>
            </a:r>
            <a:r>
              <a:rPr lang="fa-IR" sz="2000" dirty="0" err="1">
                <a:latin typeface="Gill Sans MT" panose="020B0502020104020203" pitchFamily="34" charset="0"/>
                <a:ea typeface="Cambria" panose="02040503050406030204" pitchFamily="18" charset="0"/>
                <a:cs typeface="B Nazanin" panose="00000400000000000000" pitchFamily="2" charset="-78"/>
              </a:rPr>
              <a:t>کامیت</a:t>
            </a:r>
            <a:r>
              <a:rPr lang="fa-IR" sz="2000" dirty="0">
                <a:latin typeface="Gill Sans MT" panose="020B0502020104020203" pitchFamily="34" charset="0"/>
                <a:ea typeface="Cambria" panose="02040503050406030204" pitchFamily="18" charset="0"/>
                <a:cs typeface="B Nazanin" panose="00000400000000000000" pitchFamily="2" charset="-78"/>
              </a:rPr>
              <a:t> </a:t>
            </a:r>
            <a:r>
              <a:rPr lang="en-US" sz="2000">
                <a:latin typeface="Gill Sans MT" panose="020B0502020104020203" pitchFamily="34" charset="0"/>
                <a:ea typeface="Cambria" panose="02040503050406030204" pitchFamily="18" charset="0"/>
                <a:cs typeface="B Nazanin" panose="00000400000000000000" pitchFamily="2" charset="-78"/>
              </a:rPr>
              <a:t>B </a:t>
            </a:r>
            <a:r>
              <a:rPr lang="fa-IR" sz="2000">
                <a:latin typeface="Gill Sans MT" panose="020B0502020104020203" pitchFamily="34" charset="0"/>
                <a:ea typeface="Cambria" panose="02040503050406030204" pitchFamily="18" charset="0"/>
                <a:cs typeface="B Nazanin" panose="00000400000000000000" pitchFamily="2" charset="-78"/>
              </a:rPr>
              <a:t> اشاره می‌کند </a:t>
            </a:r>
            <a:r>
              <a:rPr lang="fa-IR" sz="2000" dirty="0">
                <a:latin typeface="Gill Sans MT" panose="020B0502020104020203" pitchFamily="34" charset="0"/>
                <a:ea typeface="Cambria" panose="02040503050406030204" pitchFamily="18" charset="0"/>
                <a:cs typeface="B Nazanin" panose="00000400000000000000" pitchFamily="2" charset="-78"/>
              </a:rPr>
              <a:t>اما </a:t>
            </a:r>
            <a:r>
              <a:rPr lang="en-US" sz="2000" dirty="0">
                <a:latin typeface="Gill Sans MT" panose="020B0502020104020203" pitchFamily="34" charset="0"/>
                <a:ea typeface="Cambria" panose="02040503050406030204" pitchFamily="18" charset="0"/>
                <a:cs typeface="B Nazanin" panose="00000400000000000000" pitchFamily="2" charset="-78"/>
              </a:rPr>
              <a:t>working </a:t>
            </a:r>
            <a:r>
              <a:rPr lang="en-US" sz="2000">
                <a:latin typeface="Gill Sans MT" panose="020B0502020104020203" pitchFamily="34" charset="0"/>
                <a:ea typeface="Cambria" panose="02040503050406030204" pitchFamily="18" charset="0"/>
                <a:cs typeface="B Nazanin" panose="00000400000000000000" pitchFamily="2" charset="-78"/>
              </a:rPr>
              <a:t>space </a:t>
            </a:r>
            <a:r>
              <a:rPr lang="fa-IR" sz="2000">
                <a:latin typeface="Gill Sans MT" panose="020B0502020104020203" pitchFamily="34" charset="0"/>
                <a:ea typeface="Cambria" panose="02040503050406030204" pitchFamily="18" charset="0"/>
                <a:cs typeface="B Nazanin" panose="00000400000000000000" pitchFamily="2" charset="-78"/>
              </a:rPr>
              <a:t> و</a:t>
            </a:r>
            <a:r>
              <a:rPr lang="en-US" sz="2000">
                <a:latin typeface="Gill Sans MT" panose="020B0502020104020203" pitchFamily="34" charset="0"/>
                <a:ea typeface="Cambria" panose="02040503050406030204" pitchFamily="18" charset="0"/>
                <a:cs typeface="B Nazanin" panose="00000400000000000000" pitchFamily="2" charset="-78"/>
              </a:rPr>
              <a:t>staging </a:t>
            </a:r>
            <a:r>
              <a:rPr lang="en-US" sz="2000" dirty="0">
                <a:latin typeface="Gill Sans MT" panose="020B0502020104020203" pitchFamily="34" charset="0"/>
                <a:ea typeface="Cambria" panose="02040503050406030204" pitchFamily="18" charset="0"/>
                <a:cs typeface="B Nazanin" panose="00000400000000000000" pitchFamily="2" charset="-78"/>
              </a:rPr>
              <a:t>snapshot </a:t>
            </a:r>
            <a:r>
              <a:rPr lang="fa-IR" sz="2000" dirty="0">
                <a:latin typeface="Gill Sans MT" panose="020B0502020104020203" pitchFamily="34" charset="0"/>
                <a:ea typeface="Cambria" panose="02040503050406030204" pitchFamily="18" charset="0"/>
                <a:cs typeface="B Nazanin" panose="00000400000000000000" pitchFamily="2" charset="-78"/>
              </a:rPr>
              <a:t> دارای همان </a:t>
            </a:r>
            <a:r>
              <a:rPr lang="fa-IR" sz="2000">
                <a:latin typeface="Gill Sans MT" panose="020B0502020104020203" pitchFamily="34" charset="0"/>
                <a:ea typeface="Cambria" panose="02040503050406030204" pitchFamily="18" charset="0"/>
                <a:cs typeface="B Nazanin" panose="00000400000000000000" pitchFamily="2" charset="-78"/>
              </a:rPr>
              <a:t>تغییرات کامیت </a:t>
            </a:r>
            <a:r>
              <a:rPr lang="en-US" sz="2000">
                <a:latin typeface="Gill Sans MT" panose="020B0502020104020203" pitchFamily="34" charset="0"/>
                <a:ea typeface="Cambria" panose="02040503050406030204" pitchFamily="18" charset="0"/>
                <a:cs typeface="B Nazanin" panose="00000400000000000000" pitchFamily="2" charset="-78"/>
              </a:rPr>
              <a:t>C</a:t>
            </a:r>
            <a:r>
              <a:rPr lang="fa-IR" sz="2000">
                <a:latin typeface="Gill Sans MT" panose="020B0502020104020203" pitchFamily="34" charset="0"/>
                <a:ea typeface="Cambria" panose="02040503050406030204" pitchFamily="18" charset="0"/>
                <a:cs typeface="B Nazanin" panose="00000400000000000000" pitchFamily="2" charset="-78"/>
              </a:rPr>
              <a:t> است.</a:t>
            </a:r>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endParaRPr lang="fa-IR" sz="2000" dirty="0">
              <a:latin typeface="Gill Sans MT" panose="020B0502020104020203" pitchFamily="34" charset="0"/>
              <a:ea typeface="Cambria" panose="02040503050406030204" pitchFamily="18" charset="0"/>
              <a:cs typeface="B Nazanin" panose="00000400000000000000" pitchFamily="2" charset="-78"/>
            </a:endParaRPr>
          </a:p>
          <a:p>
            <a:pPr algn="r" rtl="1"/>
            <a:r>
              <a:rPr kumimoji="0" lang="fa-IR" sz="2000" i="0" u="none" strike="noStrike" kern="0" cap="none" spc="0" normalizeH="0" baseline="0" noProof="0" dirty="0">
                <a:ln>
                  <a:noFill/>
                </a:ln>
                <a:solidFill>
                  <a:schemeClr val="tx1"/>
                </a:solidFill>
                <a:effectLst/>
                <a:uLnTx/>
                <a:uFillTx/>
                <a:latin typeface="Gill Sans MT" panose="020B0502020104020203" pitchFamily="34" charset="0"/>
                <a:ea typeface="Cambria" panose="02040503050406030204" pitchFamily="18" charset="0"/>
                <a:cs typeface="B Nazanin" panose="00000400000000000000" pitchFamily="2" charset="-78"/>
                <a:sym typeface="Arial"/>
              </a:rPr>
              <a:t>با دستور </a:t>
            </a:r>
            <a:r>
              <a:rPr lang="en-US" sz="2000" dirty="0">
                <a:latin typeface="Gill Sans MT" panose="020B0502020104020203" pitchFamily="34" charset="0"/>
                <a:ea typeface="Cambria" panose="02040503050406030204" pitchFamily="18" charset="0"/>
                <a:cs typeface="B Nazanin" panose="00000400000000000000" pitchFamily="2" charset="-78"/>
              </a:rPr>
              <a:t>git reset --mixed B</a:t>
            </a:r>
            <a:r>
              <a:rPr lang="fa-IR" sz="2000" dirty="0">
                <a:latin typeface="Gill Sans MT" panose="020B0502020104020203" pitchFamily="34" charset="0"/>
                <a:ea typeface="Cambria" panose="02040503050406030204" pitchFamily="18" charset="0"/>
                <a:cs typeface="B Nazanin" panose="00000400000000000000" pitchFamily="2" charset="-78"/>
              </a:rPr>
              <a:t> ،</a:t>
            </a:r>
            <a:r>
              <a:rPr lang="en-US" sz="2000" dirty="0">
                <a:latin typeface="Gill Sans MT" panose="020B0502020104020203" pitchFamily="34" charset="0"/>
                <a:ea typeface="Cambria" panose="02040503050406030204" pitchFamily="18" charset="0"/>
                <a:cs typeface="B Nazanin" panose="00000400000000000000" pitchFamily="2" charset="-78"/>
              </a:rPr>
              <a:t> </a:t>
            </a:r>
            <a:r>
              <a:rPr lang="fa-IR" sz="2000" dirty="0">
                <a:latin typeface="Gill Sans MT" panose="020B0502020104020203" pitchFamily="34" charset="0"/>
                <a:ea typeface="Cambria" panose="02040503050406030204" pitchFamily="18" charset="0"/>
                <a:cs typeface="B Nazanin" panose="00000400000000000000" pitchFamily="2" charset="-78"/>
              </a:rPr>
              <a:t>بازهم </a:t>
            </a:r>
            <a:r>
              <a:rPr lang="en-US" sz="2000" dirty="0">
                <a:latin typeface="Gill Sans MT" panose="020B0502020104020203" pitchFamily="34" charset="0"/>
                <a:ea typeface="Cambria" panose="02040503050406030204" pitchFamily="18" charset="0"/>
                <a:cs typeface="B Nazanin" panose="00000400000000000000" pitchFamily="2" charset="-78"/>
              </a:rPr>
              <a:t>head</a:t>
            </a:r>
            <a:r>
              <a:rPr lang="fa-IR" sz="2000" dirty="0">
                <a:latin typeface="Gill Sans MT" panose="020B0502020104020203" pitchFamily="34" charset="0"/>
                <a:ea typeface="Cambria" panose="02040503050406030204" pitchFamily="18" charset="0"/>
                <a:cs typeface="B Nazanin" panose="00000400000000000000" pitchFamily="2" charset="-78"/>
              </a:rPr>
              <a:t> به </a:t>
            </a:r>
            <a:r>
              <a:rPr lang="fa-IR" sz="2000" err="1">
                <a:latin typeface="Gill Sans MT" panose="020B0502020104020203" pitchFamily="34" charset="0"/>
                <a:ea typeface="Cambria" panose="02040503050406030204" pitchFamily="18" charset="0"/>
                <a:cs typeface="B Nazanin" panose="00000400000000000000" pitchFamily="2" charset="-78"/>
              </a:rPr>
              <a:t>کامیت</a:t>
            </a:r>
            <a:r>
              <a:rPr lang="fa-IR" sz="2000">
                <a:latin typeface="Gill Sans MT" panose="020B0502020104020203" pitchFamily="34" charset="0"/>
                <a:ea typeface="Cambria" panose="02040503050406030204" pitchFamily="18" charset="0"/>
                <a:cs typeface="B Nazanin" panose="00000400000000000000" pitchFamily="2" charset="-78"/>
              </a:rPr>
              <a:t> </a:t>
            </a:r>
            <a:r>
              <a:rPr lang="en-US" sz="2000">
                <a:latin typeface="Gill Sans MT" panose="020B0502020104020203" pitchFamily="34" charset="0"/>
                <a:ea typeface="Cambria" panose="02040503050406030204" pitchFamily="18" charset="0"/>
                <a:cs typeface="B Nazanin" panose="00000400000000000000" pitchFamily="2" charset="-78"/>
              </a:rPr>
              <a:t>B</a:t>
            </a:r>
            <a:r>
              <a:rPr lang="fa-IR" sz="2000">
                <a:latin typeface="Gill Sans MT" panose="020B0502020104020203" pitchFamily="34" charset="0"/>
                <a:ea typeface="Cambria" panose="02040503050406030204" pitchFamily="18" charset="0"/>
                <a:cs typeface="B Nazanin" panose="00000400000000000000" pitchFamily="2" charset="-78"/>
              </a:rPr>
              <a:t> اشاره می‌کند اما</a:t>
            </a:r>
            <a:r>
              <a:rPr lang="en-US" sz="2000">
                <a:latin typeface="Gill Sans MT" panose="020B0502020104020203" pitchFamily="34" charset="0"/>
                <a:ea typeface="Cambria" panose="02040503050406030204" pitchFamily="18" charset="0"/>
                <a:cs typeface="B Nazanin" panose="00000400000000000000" pitchFamily="2" charset="-78"/>
              </a:rPr>
              <a:t>staging </a:t>
            </a:r>
            <a:r>
              <a:rPr lang="en-US" sz="2000" dirty="0">
                <a:latin typeface="Gill Sans MT" panose="020B0502020104020203" pitchFamily="34" charset="0"/>
                <a:ea typeface="Cambria" panose="02040503050406030204" pitchFamily="18" charset="0"/>
                <a:cs typeface="B Nazanin" panose="00000400000000000000" pitchFamily="2" charset="-78"/>
              </a:rPr>
              <a:t>snapshot </a:t>
            </a:r>
            <a:r>
              <a:rPr lang="fa-IR" sz="2000" dirty="0">
                <a:latin typeface="Gill Sans MT" panose="020B0502020104020203" pitchFamily="34" charset="0"/>
                <a:ea typeface="Cambria" panose="02040503050406030204" pitchFamily="18" charset="0"/>
                <a:cs typeface="B Nazanin" panose="00000400000000000000" pitchFamily="2" charset="-78"/>
              </a:rPr>
              <a:t> نیز </a:t>
            </a:r>
            <a:r>
              <a:rPr lang="fa-IR" sz="2000">
                <a:latin typeface="Gill Sans MT" panose="020B0502020104020203" pitchFamily="34" charset="0"/>
                <a:ea typeface="Cambria" panose="02040503050406030204" pitchFamily="18" charset="0"/>
                <a:cs typeface="B Nazanin" panose="00000400000000000000" pitchFamily="2" charset="-78"/>
              </a:rPr>
              <a:t>تغییر می‌کند</a:t>
            </a:r>
            <a:r>
              <a:rPr lang="fa-IR" sz="2000" dirty="0">
                <a:latin typeface="Gill Sans MT" panose="020B0502020104020203" pitchFamily="34" charset="0"/>
                <a:ea typeface="Cambria" panose="02040503050406030204" pitchFamily="18" charset="0"/>
                <a:cs typeface="B Nazanin" panose="00000400000000000000" pitchFamily="2" charset="-78"/>
              </a:rPr>
              <a:t>.</a:t>
            </a:r>
          </a:p>
          <a:p>
            <a:pPr algn="r" rtl="1"/>
            <a:endParaRPr kumimoji="0" lang="fa-IR" sz="2000" i="0" u="none" strike="noStrike" kern="0" cap="none" spc="0" normalizeH="0" baseline="0" noProof="0">
              <a:ln>
                <a:noFill/>
              </a:ln>
              <a:solidFill>
                <a:schemeClr val="tx1"/>
              </a:solidFill>
              <a:effectLst/>
              <a:uLnTx/>
              <a:uFillTx/>
              <a:latin typeface="Gill Sans MT" panose="020B0502020104020203" pitchFamily="34" charset="0"/>
              <a:ea typeface="Cambria" panose="02040503050406030204" pitchFamily="18" charset="0"/>
              <a:cs typeface="B Nazanin" panose="00000400000000000000" pitchFamily="2" charset="-78"/>
              <a:sym typeface="Arial"/>
            </a:endParaRPr>
          </a:p>
          <a:p>
            <a:pPr algn="r" rtl="1"/>
            <a:r>
              <a:rPr kumimoji="0" lang="fa-IR" sz="2000" i="0" u="none" strike="noStrike" kern="0" cap="none" spc="0" normalizeH="0" baseline="0" noProof="0">
                <a:ln>
                  <a:noFill/>
                </a:ln>
                <a:solidFill>
                  <a:schemeClr val="tx1"/>
                </a:solidFill>
                <a:effectLst/>
                <a:uLnTx/>
                <a:uFillTx/>
                <a:latin typeface="Gill Sans MT" panose="020B0502020104020203" pitchFamily="34" charset="0"/>
                <a:ea typeface="Cambria" panose="02040503050406030204" pitchFamily="18" charset="0"/>
                <a:cs typeface="B Nazanin" panose="00000400000000000000" pitchFamily="2" charset="-78"/>
                <a:sym typeface="Arial"/>
              </a:rPr>
              <a:t>با </a:t>
            </a:r>
            <a:r>
              <a:rPr kumimoji="0" lang="fa-IR" sz="2000" i="0" u="none" strike="noStrike" kern="0" cap="none" spc="0" normalizeH="0" baseline="0" noProof="0" dirty="0">
                <a:ln>
                  <a:noFill/>
                </a:ln>
                <a:solidFill>
                  <a:schemeClr val="tx1"/>
                </a:solidFill>
                <a:effectLst/>
                <a:uLnTx/>
                <a:uFillTx/>
                <a:latin typeface="Gill Sans MT" panose="020B0502020104020203" pitchFamily="34" charset="0"/>
                <a:ea typeface="Cambria" panose="02040503050406030204" pitchFamily="18" charset="0"/>
                <a:cs typeface="B Nazanin" panose="00000400000000000000" pitchFamily="2" charset="-78"/>
                <a:sym typeface="Arial"/>
              </a:rPr>
              <a:t>دستور </a:t>
            </a:r>
            <a:r>
              <a:rPr lang="en-US" sz="2000" dirty="0">
                <a:latin typeface="Gill Sans MT" panose="020B0502020104020203" pitchFamily="34" charset="0"/>
                <a:ea typeface="Cambria" panose="02040503050406030204" pitchFamily="18" charset="0"/>
                <a:cs typeface="B Nazanin" panose="00000400000000000000" pitchFamily="2" charset="-78"/>
              </a:rPr>
              <a:t>git reset --hard </a:t>
            </a:r>
            <a:r>
              <a:rPr lang="en-US" sz="2000">
                <a:latin typeface="Gill Sans MT" panose="020B0502020104020203" pitchFamily="34" charset="0"/>
                <a:ea typeface="Cambria" panose="02040503050406030204" pitchFamily="18" charset="0"/>
                <a:cs typeface="B Nazanin" panose="00000400000000000000" pitchFamily="2" charset="-78"/>
              </a:rPr>
              <a:t>B</a:t>
            </a:r>
            <a:r>
              <a:rPr lang="fa-IR" sz="2000">
                <a:latin typeface="Gill Sans MT" panose="020B0502020104020203" pitchFamily="34" charset="0"/>
                <a:ea typeface="Cambria" panose="02040503050406030204" pitchFamily="18" charset="0"/>
                <a:cs typeface="B Nazanin" panose="00000400000000000000" pitchFamily="2" charset="-78"/>
              </a:rPr>
              <a:t> ، هم </a:t>
            </a:r>
            <a:r>
              <a:rPr lang="en-US" sz="2000" dirty="0">
                <a:latin typeface="Gill Sans MT" panose="020B0502020104020203" pitchFamily="34" charset="0"/>
                <a:ea typeface="Cambria" panose="02040503050406030204" pitchFamily="18" charset="0"/>
                <a:cs typeface="B Nazanin" panose="00000400000000000000" pitchFamily="2" charset="-78"/>
              </a:rPr>
              <a:t>head </a:t>
            </a:r>
            <a:r>
              <a:rPr lang="fa-IR" sz="2000" dirty="0">
                <a:latin typeface="Gill Sans MT" panose="020B0502020104020203" pitchFamily="34" charset="0"/>
                <a:ea typeface="Cambria" panose="02040503050406030204" pitchFamily="18" charset="0"/>
                <a:cs typeface="B Nazanin" panose="00000400000000000000" pitchFamily="2" charset="-78"/>
              </a:rPr>
              <a:t> </a:t>
            </a:r>
            <a:r>
              <a:rPr lang="fa-IR" sz="2000">
                <a:latin typeface="Gill Sans MT" panose="020B0502020104020203" pitchFamily="34" charset="0"/>
                <a:ea typeface="Cambria" panose="02040503050406030204" pitchFamily="18" charset="0"/>
                <a:cs typeface="B Nazanin" panose="00000400000000000000" pitchFamily="2" charset="-78"/>
              </a:rPr>
              <a:t>به کامیت</a:t>
            </a:r>
            <a:r>
              <a:rPr lang="en-US" sz="2000">
                <a:latin typeface="Gill Sans MT" panose="020B0502020104020203" pitchFamily="34" charset="0"/>
                <a:ea typeface="Cambria" panose="02040503050406030204" pitchFamily="18" charset="0"/>
                <a:cs typeface="B Nazanin" panose="00000400000000000000" pitchFamily="2" charset="-78"/>
              </a:rPr>
              <a:t> B </a:t>
            </a:r>
            <a:r>
              <a:rPr lang="fa-IR" sz="2000">
                <a:latin typeface="Gill Sans MT" panose="020B0502020104020203" pitchFamily="34" charset="0"/>
                <a:ea typeface="Cambria" panose="02040503050406030204" pitchFamily="18" charset="0"/>
                <a:cs typeface="B Nazanin" panose="00000400000000000000" pitchFamily="2" charset="-78"/>
              </a:rPr>
              <a:t>اشاره می‌کند و هم </a:t>
            </a:r>
            <a:r>
              <a:rPr lang="en-US" sz="2000">
                <a:latin typeface="Gill Sans MT" panose="020B0502020104020203" pitchFamily="34" charset="0"/>
                <a:ea typeface="Cambria" panose="02040503050406030204" pitchFamily="18" charset="0"/>
                <a:cs typeface="B Nazanin" panose="00000400000000000000" pitchFamily="2" charset="-78"/>
              </a:rPr>
              <a:t>working space</a:t>
            </a:r>
            <a:r>
              <a:rPr lang="fa-IR" sz="2000">
                <a:latin typeface="Gill Sans MT" panose="020B0502020104020203" pitchFamily="34" charset="0"/>
                <a:ea typeface="Cambria" panose="02040503050406030204" pitchFamily="18" charset="0"/>
                <a:cs typeface="B Nazanin" panose="00000400000000000000" pitchFamily="2" charset="-78"/>
              </a:rPr>
              <a:t> و </a:t>
            </a:r>
            <a:r>
              <a:rPr lang="en-US" sz="2000" dirty="0">
                <a:latin typeface="Gill Sans MT" panose="020B0502020104020203" pitchFamily="34" charset="0"/>
                <a:ea typeface="Cambria" panose="02040503050406030204" pitchFamily="18" charset="0"/>
                <a:cs typeface="B Nazanin" panose="00000400000000000000" pitchFamily="2" charset="-78"/>
              </a:rPr>
              <a:t>staging snapshot</a:t>
            </a:r>
            <a:r>
              <a:rPr lang="fa-IR" sz="2000" dirty="0">
                <a:latin typeface="Gill Sans MT" panose="020B0502020104020203" pitchFamily="34" charset="0"/>
                <a:ea typeface="Cambria" panose="02040503050406030204" pitchFamily="18" charset="0"/>
                <a:cs typeface="B Nazanin" panose="00000400000000000000" pitchFamily="2" charset="-78"/>
              </a:rPr>
              <a:t>.</a:t>
            </a:r>
          </a:p>
          <a:p>
            <a:pPr algn="r" rtl="1"/>
            <a:endParaRPr lang="fa-IR" sz="2000" dirty="0">
              <a:latin typeface="Gill Sans MT" panose="020B0502020104020203" pitchFamily="34" charset="0"/>
              <a:ea typeface="Cambria" panose="02040503050406030204" pitchFamily="18" charset="0"/>
              <a:cs typeface="B Nazanin" panose="00000400000000000000" pitchFamily="2" charset="-78"/>
            </a:endParaRPr>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endParaRPr kumimoji="0" lang="fa-IR" sz="2000" i="0" u="none" strike="noStrike" kern="0" cap="none" spc="0" normalizeH="0" baseline="0" noProof="0" dirty="0">
              <a:ln>
                <a:noFill/>
              </a:ln>
              <a:solidFill>
                <a:schemeClr val="tx1"/>
              </a:solidFill>
              <a:effectLst/>
              <a:uLnTx/>
              <a:uFillTx/>
              <a:latin typeface="Gill Sans MT" panose="020B0502020104020203" pitchFamily="34" charset="0"/>
              <a:ea typeface="Cambria" panose="02040503050406030204" pitchFamily="18" charset="0"/>
              <a:cs typeface="B Nazanin" panose="00000400000000000000" pitchFamily="2" charset="-78"/>
              <a:sym typeface="Arial"/>
            </a:endParaRPr>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endParaRPr kumimoji="0" lang="en-US" sz="2000" i="0" u="none" strike="noStrike" kern="0" cap="none" spc="0" normalizeH="0" baseline="0" noProof="0" dirty="0">
              <a:ln>
                <a:noFill/>
              </a:ln>
              <a:solidFill>
                <a:schemeClr val="tx1"/>
              </a:solidFill>
              <a:effectLst/>
              <a:uLnTx/>
              <a:uFillTx/>
              <a:latin typeface="Gill Sans MT" panose="020B0502020104020203" pitchFamily="34" charset="0"/>
              <a:ea typeface="Cambria" panose="02040503050406030204" pitchFamily="18" charset="0"/>
              <a:cs typeface="B Nazanin" panose="00000400000000000000" pitchFamily="2" charset="-78"/>
              <a:sym typeface="Arial"/>
            </a:endParaRPr>
          </a:p>
        </p:txBody>
      </p:sp>
    </p:spTree>
    <p:extLst>
      <p:ext uri="{BB962C8B-B14F-4D97-AF65-F5344CB8AC3E}">
        <p14:creationId xmlns:p14="http://schemas.microsoft.com/office/powerpoint/2010/main" val="4066184830"/>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3468</Words>
  <Application>Microsoft Office PowerPoint</Application>
  <PresentationFormat>On-screen Show (16:9)</PresentationFormat>
  <Paragraphs>188</Paragraphs>
  <Slides>40</Slides>
  <Notes>40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Arial</vt:lpstr>
      <vt:lpstr>Poppins</vt:lpstr>
      <vt:lpstr>IBM Plex Mono</vt:lpstr>
      <vt:lpstr>Source Code Pro</vt:lpstr>
      <vt:lpstr>A Iranian Sans</vt:lpstr>
      <vt:lpstr>Cambria</vt:lpstr>
      <vt:lpstr>Roboto Condensed Light</vt:lpstr>
      <vt:lpstr>Gill Sans MT</vt:lpstr>
      <vt:lpstr>Wingdings</vt:lpstr>
      <vt:lpstr>B Roya</vt:lpstr>
      <vt:lpstr>JetBrains Mono</vt:lpstr>
      <vt:lpstr>Introduction to Coding Workshop by Slidesgo</vt:lpstr>
      <vt:lpstr>کارگاه برنامه نویسی پیشرفته دستورکار دوم</vt:lpstr>
      <vt:lpstr>آنچه در این جلسه به آن می پردازیم</vt:lpstr>
      <vt:lpstr>Pull requests</vt:lpstr>
      <vt:lpstr>دستورات تکمیلی در گیت</vt:lpstr>
      <vt:lpstr>دستورات تکمیلی در گیت</vt:lpstr>
      <vt:lpstr>دستورات تکمیلی در گیت</vt:lpstr>
      <vt:lpstr>دستورات تکمیلی در گیت</vt:lpstr>
      <vt:lpstr>دستورات تکمیلی در گیت</vt:lpstr>
      <vt:lpstr>دستورات تکمیلی در گیت</vt:lpstr>
      <vt:lpstr>دستورات تکمیلی در گیت</vt:lpstr>
      <vt:lpstr>Collaboration</vt:lpstr>
      <vt:lpstr>Collaboration</vt:lpstr>
      <vt:lpstr>مفاهیم کلاس و شئ</vt:lpstr>
      <vt:lpstr>مفاهیم کلاس و شئ</vt:lpstr>
      <vt:lpstr>مفاهیم کلاس و شئ</vt:lpstr>
      <vt:lpstr>مفاهیم کلاس و شئ</vt:lpstr>
      <vt:lpstr>مفاهیم کلاس و شئ</vt:lpstr>
      <vt:lpstr>مفاهیم کلاس و شئ</vt:lpstr>
      <vt:lpstr>مفاهیم کلاس و شئ</vt:lpstr>
      <vt:lpstr>مفاهیم کلاس و شئ</vt:lpstr>
      <vt:lpstr>مفاهیم کلاس و شئ</vt:lpstr>
      <vt:lpstr>مفاهیم کلاس و شئ</vt:lpstr>
      <vt:lpstr>Encapsulation</vt:lpstr>
      <vt:lpstr>ایجاد شئ</vt:lpstr>
      <vt:lpstr>ایجاد شئ</vt:lpstr>
      <vt:lpstr>ایجاد شئ</vt:lpstr>
      <vt:lpstr>میانبر ها در Intellij</vt:lpstr>
      <vt:lpstr>میانبر ها در Intellij</vt:lpstr>
      <vt:lpstr>میانبر ها در Intellij</vt:lpstr>
      <vt:lpstr>میانبر ها در Intellij</vt:lpstr>
      <vt:lpstr>میانبر ها در Intellij</vt:lpstr>
      <vt:lpstr>میانبر ها در Intellij</vt:lpstr>
      <vt:lpstr>میانبر ها در Intellij</vt:lpstr>
      <vt:lpstr>انجام دهید   </vt:lpstr>
      <vt:lpstr>انجام دهید   </vt:lpstr>
      <vt:lpstr>انجام دهید   </vt:lpstr>
      <vt:lpstr>انجام دهید   </vt:lpstr>
      <vt:lpstr>انجام دهید   </vt:lpstr>
      <vt:lpstr>انجام دهید   </vt:lpstr>
      <vt:lpstr>انجام دهید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Alireza Atharifard</cp:lastModifiedBy>
  <cp:revision>35</cp:revision>
  <dcterms:modified xsi:type="dcterms:W3CDTF">2025-03-15T11:45:53Z</dcterms:modified>
</cp:coreProperties>
</file>