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7"/>
  </p:notesMasterIdLst>
  <p:sldIdLst>
    <p:sldId id="256" r:id="rId2"/>
    <p:sldId id="263" r:id="rId3"/>
    <p:sldId id="264" r:id="rId4"/>
    <p:sldId id="265" r:id="rId5"/>
    <p:sldId id="27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8" r:id="rId14"/>
    <p:sldId id="280" r:id="rId15"/>
    <p:sldId id="281" r:id="rId16"/>
    <p:sldId id="273" r:id="rId17"/>
    <p:sldId id="274" r:id="rId18"/>
    <p:sldId id="275" r:id="rId19"/>
    <p:sldId id="276" r:id="rId20"/>
    <p:sldId id="282" r:id="rId21"/>
    <p:sldId id="285" r:id="rId22"/>
    <p:sldId id="283" r:id="rId23"/>
    <p:sldId id="284" r:id="rId24"/>
    <p:sldId id="279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3163"/>
    <a:srgbClr val="ECECEC"/>
    <a:srgbClr val="FFFFFF"/>
    <a:srgbClr val="4D143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2" autoAdjust="0"/>
    <p:restoredTop sz="94660"/>
  </p:normalViewPr>
  <p:slideViewPr>
    <p:cSldViewPr snapToGrid="0">
      <p:cViewPr>
        <p:scale>
          <a:sx n="85" d="100"/>
          <a:sy n="85" d="100"/>
        </p:scale>
        <p:origin x="28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EF514-E561-48BE-892A-B94EC4166CD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2DD40-2D84-44F5-AFF2-C08A88AB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DA228-D07F-4D17-8543-521BB6606FC0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B9CA-0284-474D-B5DC-06954C213D34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48FE24-CD4C-4A94-B56A-996C76D23886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77B-D120-4612-80DB-C96D7C3850E3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CA618D-C492-4079-A55D-18A4A55A76E3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E2A-5721-487C-B2B9-988686FCAB0B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5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7FF0-ABDA-474C-9F19-C37CC50F8B09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7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243A-363C-431E-8213-3E73DEF8C7D8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895-2F6A-43C2-87AA-0DD62F6C3F21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8D1390-66C0-47D7-9D47-455F43D650BC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956-52F5-40E1-8194-36E8130450FF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B4553DE-63ED-493D-A19E-033EDF2AF312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51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3" name="click.wav"/>
          </p:stSnd>
        </p:sndAc>
      </p:transition>
    </mc:Choice>
    <mc:Fallback xmlns="">
      <p:transition spd="slow">
        <p:fade/>
        <p:sndAc>
          <p:stSnd>
            <p:snd r:embed="rId14" name="click.wav"/>
          </p:stSnd>
        </p:sndAc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27056"/>
            <a:ext cx="12191999" cy="1411228"/>
          </a:xfrm>
        </p:spPr>
        <p:txBody>
          <a:bodyPr>
            <a:noAutofit/>
          </a:bodyPr>
          <a:lstStyle/>
          <a:p>
            <a:pPr algn="ctr"/>
            <a:r>
              <a:rPr lang="fa-IR" sz="8000" dirty="0">
                <a:solidFill>
                  <a:schemeClr val="accent2">
                    <a:lumMod val="50000"/>
                  </a:schemeClr>
                </a:solidFill>
                <a:latin typeface="+mn-lt"/>
                <a:cs typeface="B Zar" panose="00000400000000000000" pitchFamily="2" charset="-78"/>
              </a:rPr>
              <a:t>برنامه نویسی پیشرفته</a:t>
            </a:r>
            <a:endParaRPr lang="en-US" sz="8000" dirty="0">
              <a:solidFill>
                <a:schemeClr val="accent2">
                  <a:lumMod val="50000"/>
                </a:schemeClr>
              </a:solidFill>
              <a:latin typeface="+mn-lt"/>
              <a:cs typeface="B Zar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227" y="2196648"/>
            <a:ext cx="10993546" cy="784190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chemeClr val="accent2">
                    <a:lumMod val="50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رفع اشکال: جلسه </a:t>
            </a:r>
            <a:r>
              <a:rPr lang="fa-IR" sz="2800" dirty="0">
                <a:solidFill>
                  <a:schemeClr val="accent2">
                    <a:lumMod val="50000"/>
                  </a:schemeClr>
                </a:solidFill>
                <a:cs typeface="Vazir" panose="020B0603030804020204"/>
              </a:rPr>
              <a:t>۴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Vazir" panose="020B0603030804020204" pitchFamily="34" charset="-78"/>
              <a:cs typeface="Vazir" panose="020B0603030804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7505-DD1A-0136-ECD2-235D7320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4D1434"/>
                </a:solidFill>
              </a:rPr>
              <a:pPr/>
              <a:t>1</a:t>
            </a:fld>
            <a:endParaRPr lang="en-US" dirty="0">
              <a:solidFill>
                <a:srgbClr val="4D143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AA607-8BAC-9B18-8A38-34503AF00219}"/>
              </a:ext>
            </a:extLst>
          </p:cNvPr>
          <p:cNvSpPr txBox="1"/>
          <p:nvPr/>
        </p:nvSpPr>
        <p:spPr>
          <a:xfrm>
            <a:off x="1404950" y="4297033"/>
            <a:ext cx="91699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Memory management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Primitive vs. reference types, autoboxing/unboxing</a:t>
            </a:r>
            <a:endParaRPr lang="en-US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.equals vs. == </a:t>
            </a: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 wrapper classes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Basics of testing (JUnit) and debugging (IDE tools)</a:t>
            </a:r>
            <a:endParaRPr lang="en-US" sz="2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7D77B2-FA59-64B4-FAEA-8968BE4A29ED}"/>
              </a:ext>
            </a:extLst>
          </p:cNvPr>
          <p:cNvGrpSpPr/>
          <p:nvPr/>
        </p:nvGrpSpPr>
        <p:grpSpPr>
          <a:xfrm>
            <a:off x="4823259" y="3201478"/>
            <a:ext cx="2402122" cy="844673"/>
            <a:chOff x="9190651" y="3208961"/>
            <a:chExt cx="2402122" cy="844673"/>
          </a:xfrm>
        </p:grpSpPr>
        <p:pic>
          <p:nvPicPr>
            <p:cNvPr id="1026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C17B272-26EB-09D9-F39F-BE072FA98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5463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F180ECBB-1903-DF69-58A0-67C6EF995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456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Java (programming language) - Wikipedia">
              <a:extLst>
                <a:ext uri="{FF2B5EF4-FFF2-40B4-BE49-F238E27FC236}">
                  <a16:creationId xmlns:a16="http://schemas.microsoft.com/office/drawing/2014/main" id="{C1C9364F-4F71-F3B0-0728-6AEE950E25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90651" y="3208961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986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F17B04-0E66-A960-3D05-164C6661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920237"/>
            <a:ext cx="10769600" cy="48666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class Employee {</a:t>
            </a:r>
            <a:endParaRPr lang="fa-IR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String name;</a:t>
            </a:r>
            <a:endParaRPr lang="fa-IR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private int id;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static String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companyName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= "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TechCorp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"; // Static variable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public Employee(String name, int id)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this.name = name;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this.id = id;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public void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sayWelcome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	String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wel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= new String(" Welcome " );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wel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+ name);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BCA1A4-A8F8-6502-7882-2585DB8A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/>
            <a:r>
              <a:rPr lang="en-US" dirty="0"/>
              <a:t>Memory allocation examples</a:t>
            </a:r>
          </a:p>
        </p:txBody>
      </p:sp>
    </p:spTree>
    <p:extLst>
      <p:ext uri="{BB962C8B-B14F-4D97-AF65-F5344CB8AC3E}">
        <p14:creationId xmlns:p14="http://schemas.microsoft.com/office/powerpoint/2010/main" val="28152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82539F-41AC-0017-B319-66CC0986D400}"/>
              </a:ext>
            </a:extLst>
          </p:cNvPr>
          <p:cNvSpPr txBox="1">
            <a:spLocks/>
          </p:cNvSpPr>
          <p:nvPr/>
        </p:nvSpPr>
        <p:spPr>
          <a:xfrm>
            <a:off x="512764" y="1809036"/>
            <a:ext cx="5090160" cy="4575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public class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MemoryAllocationDemo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public static void main(String[]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args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// Creating Employee object (Heap)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Employee emp1 = new Employee("Alice", 101);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// Copying the object (Shallow copy)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Employee emp2 = emp1;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// Changing emp1's details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emp1.name = "Bob"; // emp2's name will also be "Bob" because it's a shallow copy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emp1.sayWelcome();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266" name="Text Box 236">
            <a:extLst>
              <a:ext uri="{FF2B5EF4-FFF2-40B4-BE49-F238E27FC236}">
                <a16:creationId xmlns:a16="http://schemas.microsoft.com/office/drawing/2014/main" id="{84A48D06-EF8B-1814-E6B9-CBA99DAD4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4573" y="3813890"/>
            <a:ext cx="9905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itchFamily="-9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-9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-9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-9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-9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i="1" dirty="0">
                <a:latin typeface="Times New Roman" pitchFamily="18" charset="0"/>
              </a:rPr>
              <a:t>stack</a:t>
            </a:r>
            <a:endParaRPr lang="en-US" sz="1400" i="1" dirty="0">
              <a:latin typeface="Times New Roman" pitchFamily="18" charset="0"/>
            </a:endParaRPr>
          </a:p>
        </p:txBody>
      </p:sp>
      <p:sp>
        <p:nvSpPr>
          <p:cNvPr id="367" name="Content Placeholder 2">
            <a:extLst>
              <a:ext uri="{FF2B5EF4-FFF2-40B4-BE49-F238E27FC236}">
                <a16:creationId xmlns:a16="http://schemas.microsoft.com/office/drawing/2014/main" id="{A9221F4A-B86C-6E3F-D989-F297A8296846}"/>
              </a:ext>
            </a:extLst>
          </p:cNvPr>
          <p:cNvSpPr txBox="1">
            <a:spLocks/>
          </p:cNvSpPr>
          <p:nvPr/>
        </p:nvSpPr>
        <p:spPr>
          <a:xfrm>
            <a:off x="522447" y="6329130"/>
            <a:ext cx="4080033" cy="325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What if we had an array of employees?</a:t>
            </a:r>
          </a:p>
        </p:txBody>
      </p:sp>
      <p:sp>
        <p:nvSpPr>
          <p:cNvPr id="366" name="Text Box 235">
            <a:extLst>
              <a:ext uri="{FF2B5EF4-FFF2-40B4-BE49-F238E27FC236}">
                <a16:creationId xmlns:a16="http://schemas.microsoft.com/office/drawing/2014/main" id="{AA48AAE5-BF44-2AB9-54C2-A70143FBD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4492" y="3819288"/>
            <a:ext cx="990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Helvetica" pitchFamily="-9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Helvetica" pitchFamily="-9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Helvetica" pitchFamily="-9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Helvetica" pitchFamily="-9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Helvetica" pitchFamily="-9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itchFamily="-9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i="1" dirty="0">
                <a:latin typeface="Times New Roman" pitchFamily="18" charset="0"/>
              </a:rPr>
              <a:t>heap</a:t>
            </a:r>
            <a:endParaRPr lang="en-US" sz="1400" i="1" dirty="0">
              <a:latin typeface="Times New Roman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935E42-AE1A-3E9A-D52A-8075CAAF2864}"/>
              </a:ext>
            </a:extLst>
          </p:cNvPr>
          <p:cNvGrpSpPr/>
          <p:nvPr/>
        </p:nvGrpSpPr>
        <p:grpSpPr>
          <a:xfrm>
            <a:off x="6863812" y="2030806"/>
            <a:ext cx="3105184" cy="1517386"/>
            <a:chOff x="5723002" y="1977461"/>
            <a:chExt cx="3105184" cy="15173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1AA9FEA-EB9F-B37A-AA13-C0940BAD2853}"/>
                </a:ext>
              </a:extLst>
            </p:cNvPr>
            <p:cNvGrpSpPr/>
            <p:nvPr/>
          </p:nvGrpSpPr>
          <p:grpSpPr>
            <a:xfrm>
              <a:off x="5900719" y="1977461"/>
              <a:ext cx="2927467" cy="1057275"/>
              <a:chOff x="4461711" y="4843458"/>
              <a:chExt cx="2927467" cy="1057275"/>
            </a:xfrm>
          </p:grpSpPr>
          <p:grpSp>
            <p:nvGrpSpPr>
              <p:cNvPr id="339" name="Group 208">
                <a:extLst>
                  <a:ext uri="{FF2B5EF4-FFF2-40B4-BE49-F238E27FC236}">
                    <a16:creationId xmlns:a16="http://schemas.microsoft.com/office/drawing/2014/main" id="{56A2757E-4B13-BF04-4DC9-B1BC85878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22290" y="4843458"/>
                <a:ext cx="1766888" cy="650875"/>
                <a:chOff x="1585" y="3017"/>
                <a:chExt cx="1113" cy="410"/>
              </a:xfrm>
            </p:grpSpPr>
            <p:sp>
              <p:nvSpPr>
                <p:cNvPr id="342" name="Rectangle 211">
                  <a:extLst>
                    <a:ext uri="{FF2B5EF4-FFF2-40B4-BE49-F238E27FC236}">
                      <a16:creationId xmlns:a16="http://schemas.microsoft.com/office/drawing/2014/main" id="{6929A40C-E59A-ED9D-29B4-E9ACD4B2AC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9" y="3273"/>
                  <a:ext cx="52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 sz="1000" b="1"/>
                </a:p>
              </p:txBody>
            </p:sp>
            <p:sp>
              <p:nvSpPr>
                <p:cNvPr id="343" name="Rectangle 212">
                  <a:extLst>
                    <a:ext uri="{FF2B5EF4-FFF2-40B4-BE49-F238E27FC236}">
                      <a16:creationId xmlns:a16="http://schemas.microsoft.com/office/drawing/2014/main" id="{1328B7D7-33D9-7C40-C17F-7FC6DE3706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3152"/>
                  <a:ext cx="624" cy="12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000" b="1" dirty="0"/>
                    <a:t>“Alice”</a:t>
                  </a:r>
                </a:p>
              </p:txBody>
            </p:sp>
            <p:sp>
              <p:nvSpPr>
                <p:cNvPr id="345" name="Rectangle 214">
                  <a:extLst>
                    <a:ext uri="{FF2B5EF4-FFF2-40B4-BE49-F238E27FC236}">
                      <a16:creationId xmlns:a16="http://schemas.microsoft.com/office/drawing/2014/main" id="{2905D380-BDC7-4F1F-0BCE-A7669F56F0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9" y="3145"/>
                  <a:ext cx="52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 sz="1000" b="1"/>
                </a:p>
              </p:txBody>
            </p:sp>
            <p:sp>
              <p:nvSpPr>
                <p:cNvPr id="347" name="Rectangle 216">
                  <a:extLst>
                    <a:ext uri="{FF2B5EF4-FFF2-40B4-BE49-F238E27FC236}">
                      <a16:creationId xmlns:a16="http://schemas.microsoft.com/office/drawing/2014/main" id="{9A114A3E-D694-A668-BC16-BBDF2561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9" y="3017"/>
                  <a:ext cx="52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 sz="1000" b="1" dirty="0"/>
                </a:p>
              </p:txBody>
            </p:sp>
          </p:grpSp>
          <p:sp>
            <p:nvSpPr>
              <p:cNvPr id="349" name="Rectangle 270">
                <a:extLst>
                  <a:ext uri="{FF2B5EF4-FFF2-40B4-BE49-F238E27FC236}">
                    <a16:creationId xmlns:a16="http://schemas.microsoft.com/office/drawing/2014/main" id="{5DBE3D8A-D31A-0BC7-DD49-75B830376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5113" y="5020941"/>
                <a:ext cx="49307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000" b="1" dirty="0"/>
                  <a:t>X</a:t>
                </a:r>
              </a:p>
            </p:txBody>
          </p:sp>
          <p:grpSp>
            <p:nvGrpSpPr>
              <p:cNvPr id="350" name="Group 208">
                <a:extLst>
                  <a:ext uri="{FF2B5EF4-FFF2-40B4-BE49-F238E27FC236}">
                    <a16:creationId xmlns:a16="http://schemas.microsoft.com/office/drawing/2014/main" id="{33D520DB-C5ED-AEDF-A77E-5F9D8930E9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22290" y="5046031"/>
                <a:ext cx="1766888" cy="650875"/>
                <a:chOff x="1585" y="3017"/>
                <a:chExt cx="1113" cy="410"/>
              </a:xfrm>
            </p:grpSpPr>
            <p:sp>
              <p:nvSpPr>
                <p:cNvPr id="351" name="Rectangle 211">
                  <a:extLst>
                    <a:ext uri="{FF2B5EF4-FFF2-40B4-BE49-F238E27FC236}">
                      <a16:creationId xmlns:a16="http://schemas.microsoft.com/office/drawing/2014/main" id="{3BBA7401-A502-29F6-9A1A-C749942D2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9" y="3273"/>
                  <a:ext cx="52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 sz="1000" b="1"/>
                </a:p>
              </p:txBody>
            </p:sp>
            <p:sp>
              <p:nvSpPr>
                <p:cNvPr id="352" name="Rectangle 212">
                  <a:extLst>
                    <a:ext uri="{FF2B5EF4-FFF2-40B4-BE49-F238E27FC236}">
                      <a16:creationId xmlns:a16="http://schemas.microsoft.com/office/drawing/2014/main" id="{01D67E90-54FB-9A12-A67E-F3F30C07E5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3152"/>
                  <a:ext cx="624" cy="12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1000" b="1" dirty="0"/>
                    <a:t>"</a:t>
                  </a:r>
                  <a:r>
                    <a:rPr lang="en-US" sz="1000" b="1" dirty="0" err="1"/>
                    <a:t>TechCorp</a:t>
                  </a:r>
                  <a:r>
                    <a:rPr lang="en-US" sz="1000" b="1" dirty="0"/>
                    <a:t>"</a:t>
                  </a:r>
                </a:p>
              </p:txBody>
            </p:sp>
            <p:sp>
              <p:nvSpPr>
                <p:cNvPr id="353" name="Rectangle 214">
                  <a:extLst>
                    <a:ext uri="{FF2B5EF4-FFF2-40B4-BE49-F238E27FC236}">
                      <a16:creationId xmlns:a16="http://schemas.microsoft.com/office/drawing/2014/main" id="{3E61D1FD-63A9-70A2-6DD9-25BCA0CA10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9" y="3145"/>
                  <a:ext cx="52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 sz="1000" b="1"/>
                </a:p>
              </p:txBody>
            </p:sp>
            <p:sp>
              <p:nvSpPr>
                <p:cNvPr id="354" name="Rectangle 216">
                  <a:extLst>
                    <a:ext uri="{FF2B5EF4-FFF2-40B4-BE49-F238E27FC236}">
                      <a16:creationId xmlns:a16="http://schemas.microsoft.com/office/drawing/2014/main" id="{F3C479AD-5412-3105-C2BC-58795B7CB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9" y="3017"/>
                  <a:ext cx="52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 sz="1000" b="1" dirty="0"/>
                </a:p>
              </p:txBody>
            </p:sp>
          </p:grpSp>
          <p:grpSp>
            <p:nvGrpSpPr>
              <p:cNvPr id="355" name="Group 208">
                <a:extLst>
                  <a:ext uri="{FF2B5EF4-FFF2-40B4-BE49-F238E27FC236}">
                    <a16:creationId xmlns:a16="http://schemas.microsoft.com/office/drawing/2014/main" id="{972A7A29-BA67-5604-D732-2A73A62D29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22290" y="5249858"/>
                <a:ext cx="1766888" cy="650875"/>
                <a:chOff x="1585" y="3017"/>
                <a:chExt cx="1113" cy="410"/>
              </a:xfrm>
            </p:grpSpPr>
            <p:sp>
              <p:nvSpPr>
                <p:cNvPr id="356" name="Rectangle 211">
                  <a:extLst>
                    <a:ext uri="{FF2B5EF4-FFF2-40B4-BE49-F238E27FC236}">
                      <a16:creationId xmlns:a16="http://schemas.microsoft.com/office/drawing/2014/main" id="{020891E2-DE64-E3D3-CDAA-E2B5D08D70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9" y="3273"/>
                  <a:ext cx="52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 sz="1000" b="1"/>
                </a:p>
              </p:txBody>
            </p:sp>
            <p:sp>
              <p:nvSpPr>
                <p:cNvPr id="357" name="Rectangle 212">
                  <a:extLst>
                    <a:ext uri="{FF2B5EF4-FFF2-40B4-BE49-F238E27FC236}">
                      <a16:creationId xmlns:a16="http://schemas.microsoft.com/office/drawing/2014/main" id="{CF0EBC4E-EF1F-A269-E466-A8B3C6FF20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5" y="3152"/>
                  <a:ext cx="624" cy="12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000" b="1" dirty="0"/>
                </a:p>
              </p:txBody>
            </p:sp>
            <p:sp>
              <p:nvSpPr>
                <p:cNvPr id="358" name="Rectangle 214">
                  <a:extLst>
                    <a:ext uri="{FF2B5EF4-FFF2-40B4-BE49-F238E27FC236}">
                      <a16:creationId xmlns:a16="http://schemas.microsoft.com/office/drawing/2014/main" id="{C5428646-A5DF-FA07-D8E6-23A5AED0BA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9" y="3145"/>
                  <a:ext cx="52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 sz="1000" b="1"/>
                </a:p>
              </p:txBody>
            </p:sp>
            <p:sp>
              <p:nvSpPr>
                <p:cNvPr id="359" name="Rectangle 216">
                  <a:extLst>
                    <a:ext uri="{FF2B5EF4-FFF2-40B4-BE49-F238E27FC236}">
                      <a16:creationId xmlns:a16="http://schemas.microsoft.com/office/drawing/2014/main" id="{72094698-62AE-9F69-5E0D-9674B2C84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9" y="3017"/>
                  <a:ext cx="529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 sz="1000" b="1" dirty="0"/>
                </a:p>
              </p:txBody>
            </p:sp>
          </p:grpSp>
          <p:sp>
            <p:nvSpPr>
              <p:cNvPr id="365" name="Text Box 235">
                <a:extLst>
                  <a:ext uri="{FF2B5EF4-FFF2-40B4-BE49-F238E27FC236}">
                    <a16:creationId xmlns:a16="http://schemas.microsoft.com/office/drawing/2014/main" id="{56D20F5B-2B67-46BD-8DB4-2AD2A96651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1711" y="5213377"/>
                <a:ext cx="100330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Helvetica" pitchFamily="-9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Helvetica" pitchFamily="-9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Helvetica" pitchFamily="-9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Helvetica" pitchFamily="-9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Helvetica" pitchFamily="-9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-9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-9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-9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itchFamily="-96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400" b="1" i="1" dirty="0">
                    <a:solidFill>
                      <a:schemeClr val="accent6">
                        <a:lumMod val="50000"/>
                      </a:schemeClr>
                    </a:solidFill>
                    <a:latin typeface="Times New Roman" pitchFamily="18" charset="0"/>
                  </a:rPr>
                  <a:t>String pool</a:t>
                </a:r>
              </a:p>
            </p:txBody>
          </p:sp>
          <p:sp>
            <p:nvSpPr>
              <p:cNvPr id="371" name="Rectangle 270">
                <a:extLst>
                  <a:ext uri="{FF2B5EF4-FFF2-40B4-BE49-F238E27FC236}">
                    <a16:creationId xmlns:a16="http://schemas.microsoft.com/office/drawing/2014/main" id="{C7AF2E00-E4BA-C425-0CCC-B3FB376CD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4953" y="5234301"/>
                <a:ext cx="493075" cy="253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Y</a:t>
                </a:r>
              </a:p>
            </p:txBody>
          </p:sp>
          <p:sp>
            <p:nvSpPr>
              <p:cNvPr id="384" name="Rectangle 253">
                <a:extLst>
                  <a:ext uri="{FF2B5EF4-FFF2-40B4-BE49-F238E27FC236}">
                    <a16:creationId xmlns:a16="http://schemas.microsoft.com/office/drawing/2014/main" id="{0DFC2134-4066-8BAB-4277-80575ACE5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9919" y="5443454"/>
                <a:ext cx="83978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 dirty="0"/>
                  <a:t>“Bob”</a:t>
                </a:r>
              </a:p>
            </p:txBody>
          </p:sp>
          <p:sp>
            <p:nvSpPr>
              <p:cNvPr id="387" name="Rectangle 270">
                <a:extLst>
                  <a:ext uri="{FF2B5EF4-FFF2-40B4-BE49-F238E27FC236}">
                    <a16:creationId xmlns:a16="http://schemas.microsoft.com/office/drawing/2014/main" id="{ECB96FA4-0FA5-11E1-E86C-C3AC95434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5431" y="5469735"/>
                <a:ext cx="493075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000" b="1" dirty="0"/>
                  <a:t>Z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9071FF-7519-4216-D55D-19958F51E9C8}"/>
                </a:ext>
              </a:extLst>
            </p:cNvPr>
            <p:cNvGrpSpPr/>
            <p:nvPr/>
          </p:nvGrpSpPr>
          <p:grpSpPr>
            <a:xfrm>
              <a:off x="5723002" y="2848516"/>
              <a:ext cx="2332084" cy="646331"/>
              <a:chOff x="6121989" y="2946724"/>
              <a:chExt cx="2332084" cy="646331"/>
            </a:xfrm>
          </p:grpSpPr>
          <p:sp>
            <p:nvSpPr>
              <p:cNvPr id="368" name="Rectangle 212">
                <a:extLst>
                  <a:ext uri="{FF2B5EF4-FFF2-40B4-BE49-F238E27FC236}">
                    <a16:creationId xmlns:a16="http://schemas.microsoft.com/office/drawing/2014/main" id="{8A2AA40C-2C67-1B2E-3A4E-B429E1BE0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3473" y="3075310"/>
                <a:ext cx="990600" cy="2047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374" name="Rectangle 231">
                <a:extLst>
                  <a:ext uri="{FF2B5EF4-FFF2-40B4-BE49-F238E27FC236}">
                    <a16:creationId xmlns:a16="http://schemas.microsoft.com/office/drawing/2014/main" id="{8EB18238-E281-1A64-3690-A2CB94F02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1989" y="2946724"/>
                <a:ext cx="1319848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dirty="0" err="1"/>
                  <a:t>companyName</a:t>
                </a:r>
                <a:endParaRPr lang="en-US" sz="1200" dirty="0"/>
              </a:p>
              <a:p>
                <a:pPr algn="r"/>
                <a:r>
                  <a:rPr lang="en-US" sz="1200" b="1" i="1" dirty="0">
                    <a:solidFill>
                      <a:schemeClr val="accent6">
                        <a:lumMod val="50000"/>
                      </a:schemeClr>
                    </a:solidFill>
                  </a:rPr>
                  <a:t>(Static Memory)</a:t>
                </a:r>
              </a:p>
              <a:p>
                <a:pPr algn="r"/>
                <a:endParaRPr lang="en-US" sz="1200" b="1" dirty="0">
                  <a:latin typeface="Courier New" pitchFamily="49" charset="0"/>
                </a:endParaRPr>
              </a:p>
            </p:txBody>
          </p:sp>
          <p:sp>
            <p:nvSpPr>
              <p:cNvPr id="383" name="Rectangle @">
                <a:extLst>
                  <a:ext uri="{FF2B5EF4-FFF2-40B4-BE49-F238E27FC236}">
                    <a16:creationId xmlns:a16="http://schemas.microsoft.com/office/drawing/2014/main" id="{7456D9E3-90D2-FB9C-BB6F-EDD4FA80D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2529" y="3055466"/>
                <a:ext cx="839788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 dirty="0"/>
                  <a:t>Y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FB6746-8768-4ED4-7DF3-606A489B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/>
            <a:r>
              <a:rPr lang="en-US" dirty="0"/>
              <a:t>Memory allocation examples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56996C-EEDD-C83B-8D6E-5ED5FA6D0C2D}"/>
              </a:ext>
            </a:extLst>
          </p:cNvPr>
          <p:cNvGrpSpPr/>
          <p:nvPr/>
        </p:nvGrpSpPr>
        <p:grpSpPr>
          <a:xfrm>
            <a:off x="6285979" y="3813890"/>
            <a:ext cx="4815802" cy="2464436"/>
            <a:chOff x="6441692" y="3602848"/>
            <a:chExt cx="4815802" cy="2464436"/>
          </a:xfrm>
        </p:grpSpPr>
        <p:sp>
          <p:nvSpPr>
            <p:cNvPr id="286" name="Line 256">
              <a:extLst>
                <a:ext uri="{FF2B5EF4-FFF2-40B4-BE49-F238E27FC236}">
                  <a16:creationId xmlns:a16="http://schemas.microsoft.com/office/drawing/2014/main" id="{929A52CA-1A59-2CB9-7B63-90CBC46BE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0559" y="3602848"/>
              <a:ext cx="1" cy="246443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4BB9BC-3A72-EAE9-CE27-C6ED6FA3AABF}"/>
                </a:ext>
              </a:extLst>
            </p:cNvPr>
            <p:cNvGrpSpPr/>
            <p:nvPr/>
          </p:nvGrpSpPr>
          <p:grpSpPr>
            <a:xfrm>
              <a:off x="6441692" y="4071130"/>
              <a:ext cx="2593975" cy="1263647"/>
              <a:chOff x="6664960" y="3628390"/>
              <a:chExt cx="2593975" cy="126364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E5F74B-F327-46F8-078C-A3F05657C175}"/>
                  </a:ext>
                </a:extLst>
              </p:cNvPr>
              <p:cNvGrpSpPr/>
              <p:nvPr/>
            </p:nvGrpSpPr>
            <p:grpSpPr>
              <a:xfrm>
                <a:off x="6664960" y="3628390"/>
                <a:ext cx="2593975" cy="1263647"/>
                <a:chOff x="6664960" y="3628390"/>
                <a:chExt cx="2593975" cy="1263647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F28AB87C-3645-3710-1C8F-BBF96D8F5D17}"/>
                    </a:ext>
                  </a:extLst>
                </p:cNvPr>
                <p:cNvGrpSpPr/>
                <p:nvPr/>
              </p:nvGrpSpPr>
              <p:grpSpPr>
                <a:xfrm>
                  <a:off x="6664960" y="3631565"/>
                  <a:ext cx="2566988" cy="1260472"/>
                  <a:chOff x="6664960" y="3631565"/>
                  <a:chExt cx="2566988" cy="1260472"/>
                </a:xfrm>
              </p:grpSpPr>
              <p:grpSp>
                <p:nvGrpSpPr>
                  <p:cNvPr id="247" name="Group 217">
                    <a:extLst>
                      <a:ext uri="{FF2B5EF4-FFF2-40B4-BE49-F238E27FC236}">
                        <a16:creationId xmlns:a16="http://schemas.microsoft.com/office/drawing/2014/main" id="{2FD44FFE-733F-291E-0316-9489FA0818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465060" y="4241162"/>
                    <a:ext cx="1766888" cy="650875"/>
                    <a:chOff x="1585" y="2633"/>
                    <a:chExt cx="1113" cy="410"/>
                  </a:xfrm>
                </p:grpSpPr>
                <p:sp>
                  <p:nvSpPr>
                    <p:cNvPr id="250" name="Rectangle 220">
                      <a:extLst>
                        <a:ext uri="{FF2B5EF4-FFF2-40B4-BE49-F238E27FC236}">
                          <a16:creationId xmlns:a16="http://schemas.microsoft.com/office/drawing/2014/main" id="{37783AC4-54FE-BF5F-83AB-A4600EFC68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9" y="2889"/>
                      <a:ext cx="529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 sz="1000" b="1"/>
                    </a:p>
                  </p:txBody>
                </p:sp>
                <p:sp>
                  <p:nvSpPr>
                    <p:cNvPr id="251" name="Rectangle 221">
                      <a:extLst>
                        <a:ext uri="{FF2B5EF4-FFF2-40B4-BE49-F238E27FC236}">
                          <a16:creationId xmlns:a16="http://schemas.microsoft.com/office/drawing/2014/main" id="{48DFFB18-8B34-0FCB-B7BC-63D5B698AE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5" y="2768"/>
                      <a:ext cx="624" cy="1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 dirty="0"/>
                    </a:p>
                  </p:txBody>
                </p:sp>
                <p:sp>
                  <p:nvSpPr>
                    <p:cNvPr id="253" name="Rectangle 223">
                      <a:extLst>
                        <a:ext uri="{FF2B5EF4-FFF2-40B4-BE49-F238E27FC236}">
                          <a16:creationId xmlns:a16="http://schemas.microsoft.com/office/drawing/2014/main" id="{24B68B90-4B6A-2DD5-7179-3829A0B828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9" y="2761"/>
                      <a:ext cx="529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 sz="1000" b="1"/>
                    </a:p>
                  </p:txBody>
                </p:sp>
                <p:sp>
                  <p:nvSpPr>
                    <p:cNvPr id="254" name="Rectangle 224" descr="Small checker board">
                      <a:extLst>
                        <a:ext uri="{FF2B5EF4-FFF2-40B4-BE49-F238E27FC236}">
                          <a16:creationId xmlns:a16="http://schemas.microsoft.com/office/drawing/2014/main" id="{FF17E00B-333F-28EF-50F4-965D9F6F35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5" y="2640"/>
                      <a:ext cx="624" cy="129"/>
                    </a:xfrm>
                    <a:prstGeom prst="rect">
                      <a:avLst/>
                    </a:prstGeom>
                    <a:pattFill prst="smCheck">
                      <a:fgClr>
                        <a:srgbClr val="999999"/>
                      </a:fgClr>
                      <a:bgClr>
                        <a:srgbClr val="FFFFFF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/>
                    </a:p>
                  </p:txBody>
                </p:sp>
                <p:sp>
                  <p:nvSpPr>
                    <p:cNvPr id="255" name="Rectangle 225">
                      <a:extLst>
                        <a:ext uri="{FF2B5EF4-FFF2-40B4-BE49-F238E27FC236}">
                          <a16:creationId xmlns:a16="http://schemas.microsoft.com/office/drawing/2014/main" id="{34537A9D-3724-7E35-E0A6-7BF3A26A77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9" y="2633"/>
                      <a:ext cx="529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 sz="1000" b="1"/>
                    </a:p>
                  </p:txBody>
                </p:sp>
              </p:grpSp>
              <p:grpSp>
                <p:nvGrpSpPr>
                  <p:cNvPr id="256" name="Group 226">
                    <a:extLst>
                      <a:ext uri="{FF2B5EF4-FFF2-40B4-BE49-F238E27FC236}">
                        <a16:creationId xmlns:a16="http://schemas.microsoft.com/office/drawing/2014/main" id="{E113653B-396D-4AB0-89EA-7A4463493A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664960" y="3631565"/>
                    <a:ext cx="2566988" cy="668338"/>
                    <a:chOff x="1081" y="2249"/>
                    <a:chExt cx="1617" cy="421"/>
                  </a:xfrm>
                </p:grpSpPr>
                <p:sp>
                  <p:nvSpPr>
                    <p:cNvPr id="257" name="Rectangle 227">
                      <a:extLst>
                        <a:ext uri="{FF2B5EF4-FFF2-40B4-BE49-F238E27FC236}">
                          <a16:creationId xmlns:a16="http://schemas.microsoft.com/office/drawing/2014/main" id="{E328FFC1-C5B4-9CA5-AD0D-7C4151011F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5" y="2512"/>
                      <a:ext cx="624" cy="1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 dirty="0"/>
                    </a:p>
                  </p:txBody>
                </p:sp>
                <p:sp>
                  <p:nvSpPr>
                    <p:cNvPr id="258" name="Rectangle 228">
                      <a:extLst>
                        <a:ext uri="{FF2B5EF4-FFF2-40B4-BE49-F238E27FC236}">
                          <a16:creationId xmlns:a16="http://schemas.microsoft.com/office/drawing/2014/main" id="{F72C22B5-C971-1728-CF7B-66609A00744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81" y="2497"/>
                      <a:ext cx="529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r"/>
                      <a:r>
                        <a:rPr lang="en-US" sz="1200" b="1" dirty="0">
                          <a:latin typeface="Courier New" pitchFamily="49" charset="0"/>
                        </a:rPr>
                        <a:t>id</a:t>
                      </a:r>
                    </a:p>
                  </p:txBody>
                </p:sp>
                <p:sp>
                  <p:nvSpPr>
                    <p:cNvPr id="259" name="Rectangle 229">
                      <a:extLst>
                        <a:ext uri="{FF2B5EF4-FFF2-40B4-BE49-F238E27FC236}">
                          <a16:creationId xmlns:a16="http://schemas.microsoft.com/office/drawing/2014/main" id="{78A494DC-3267-404B-2578-1F4D4B7CA8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9" y="2505"/>
                      <a:ext cx="529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 sz="1000" b="1"/>
                    </a:p>
                  </p:txBody>
                </p:sp>
                <p:sp>
                  <p:nvSpPr>
                    <p:cNvPr id="260" name="Rectangle 230">
                      <a:extLst>
                        <a:ext uri="{FF2B5EF4-FFF2-40B4-BE49-F238E27FC236}">
                          <a16:creationId xmlns:a16="http://schemas.microsoft.com/office/drawing/2014/main" id="{FBD3C917-6949-C64E-80E2-5A4EB6850A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5" y="2384"/>
                      <a:ext cx="624" cy="1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 dirty="0"/>
                    </a:p>
                  </p:txBody>
                </p:sp>
                <p:sp>
                  <p:nvSpPr>
                    <p:cNvPr id="261" name="Rectangle 231">
                      <a:extLst>
                        <a:ext uri="{FF2B5EF4-FFF2-40B4-BE49-F238E27FC236}">
                          <a16:creationId xmlns:a16="http://schemas.microsoft.com/office/drawing/2014/main" id="{C28ABC89-DB86-749E-7A0C-882B26EF0E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81" y="2369"/>
                      <a:ext cx="529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r"/>
                      <a:r>
                        <a:rPr lang="en-US" sz="1200" b="1" dirty="0">
                          <a:latin typeface="Courier New" pitchFamily="49" charset="0"/>
                        </a:rPr>
                        <a:t>name</a:t>
                      </a:r>
                    </a:p>
                  </p:txBody>
                </p:sp>
                <p:sp>
                  <p:nvSpPr>
                    <p:cNvPr id="262" name="Rectangle 232">
                      <a:extLst>
                        <a:ext uri="{FF2B5EF4-FFF2-40B4-BE49-F238E27FC236}">
                          <a16:creationId xmlns:a16="http://schemas.microsoft.com/office/drawing/2014/main" id="{4998A9C6-0984-4956-B640-850F1BF9D30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9" y="2377"/>
                      <a:ext cx="529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 sz="1000" b="1"/>
                    </a:p>
                  </p:txBody>
                </p:sp>
                <p:sp>
                  <p:nvSpPr>
                    <p:cNvPr id="263" name="Rectangle 233" descr="Small checker board">
                      <a:extLst>
                        <a:ext uri="{FF2B5EF4-FFF2-40B4-BE49-F238E27FC236}">
                          <a16:creationId xmlns:a16="http://schemas.microsoft.com/office/drawing/2014/main" id="{CF00303E-9806-609E-3664-DA0BA7D50E9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84" y="2256"/>
                      <a:ext cx="624" cy="129"/>
                    </a:xfrm>
                    <a:prstGeom prst="rect">
                      <a:avLst/>
                    </a:prstGeom>
                    <a:pattFill prst="smCheck">
                      <a:fgClr>
                        <a:srgbClr val="999999"/>
                      </a:fgClr>
                      <a:bgClr>
                        <a:srgbClr val="FFFFFF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 dirty="0"/>
                    </a:p>
                  </p:txBody>
                </p:sp>
                <p:sp>
                  <p:nvSpPr>
                    <p:cNvPr id="264" name="Rectangle 234">
                      <a:extLst>
                        <a:ext uri="{FF2B5EF4-FFF2-40B4-BE49-F238E27FC236}">
                          <a16:creationId xmlns:a16="http://schemas.microsoft.com/office/drawing/2014/main" id="{8D662AF1-16AD-D632-C12D-3AEA719E35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8" y="2249"/>
                      <a:ext cx="529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endParaRPr lang="en-US" sz="1000" b="1"/>
                    </a:p>
                  </p:txBody>
                </p:sp>
              </p:grpSp>
            </p:grpSp>
            <p:grpSp>
              <p:nvGrpSpPr>
                <p:cNvPr id="299" name="Group 269">
                  <a:extLst>
                    <a:ext uri="{FF2B5EF4-FFF2-40B4-BE49-F238E27FC236}">
                      <a16:creationId xmlns:a16="http://schemas.microsoft.com/office/drawing/2014/main" id="{49B202EF-6DA1-35DF-C806-DE679F4CE5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19148" y="4237990"/>
                  <a:ext cx="839787" cy="447675"/>
                  <a:chOff x="1393" y="2633"/>
                  <a:chExt cx="529" cy="282"/>
                </a:xfrm>
              </p:grpSpPr>
              <p:sp>
                <p:nvSpPr>
                  <p:cNvPr id="301" name="Rectangle 271">
                    <a:extLst>
                      <a:ext uri="{FF2B5EF4-FFF2-40B4-BE49-F238E27FC236}">
                        <a16:creationId xmlns:a16="http://schemas.microsoft.com/office/drawing/2014/main" id="{A02FDFCE-2D47-F18E-ED86-26AECA4427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3" y="2761"/>
                    <a:ext cx="529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 b="1"/>
                      <a:t>1010</a:t>
                    </a:r>
                  </a:p>
                </p:txBody>
              </p:sp>
              <p:sp>
                <p:nvSpPr>
                  <p:cNvPr id="302" name="Rectangle 272">
                    <a:extLst>
                      <a:ext uri="{FF2B5EF4-FFF2-40B4-BE49-F238E27FC236}">
                        <a16:creationId xmlns:a16="http://schemas.microsoft.com/office/drawing/2014/main" id="{636DF592-07B3-37DB-9D02-85371E66EE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3" y="2633"/>
                    <a:ext cx="529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 b="1" dirty="0"/>
                      <a:t>100C</a:t>
                    </a:r>
                  </a:p>
                </p:txBody>
              </p:sp>
            </p:grpSp>
            <p:grpSp>
              <p:nvGrpSpPr>
                <p:cNvPr id="303" name="Group 273">
                  <a:extLst>
                    <a:ext uri="{FF2B5EF4-FFF2-40B4-BE49-F238E27FC236}">
                      <a16:creationId xmlns:a16="http://schemas.microsoft.com/office/drawing/2014/main" id="{5BBBD8D6-F620-14F3-66D2-CE6C556C07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17560" y="3628390"/>
                  <a:ext cx="841375" cy="650875"/>
                  <a:chOff x="1392" y="2249"/>
                  <a:chExt cx="530" cy="410"/>
                </a:xfrm>
              </p:grpSpPr>
              <p:sp>
                <p:nvSpPr>
                  <p:cNvPr id="304" name="Rectangle 274">
                    <a:extLst>
                      <a:ext uri="{FF2B5EF4-FFF2-40B4-BE49-F238E27FC236}">
                        <a16:creationId xmlns:a16="http://schemas.microsoft.com/office/drawing/2014/main" id="{F9810752-6115-6CAA-DFDA-AE1C1D0E10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3" y="2505"/>
                    <a:ext cx="529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 b="1"/>
                      <a:t>1008</a:t>
                    </a:r>
                  </a:p>
                </p:txBody>
              </p:sp>
              <p:sp>
                <p:nvSpPr>
                  <p:cNvPr id="305" name="Rectangle 275">
                    <a:extLst>
                      <a:ext uri="{FF2B5EF4-FFF2-40B4-BE49-F238E27FC236}">
                        <a16:creationId xmlns:a16="http://schemas.microsoft.com/office/drawing/2014/main" id="{9C939B57-126F-A087-2E88-6EC5089DFD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3" y="2377"/>
                    <a:ext cx="529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 b="1"/>
                      <a:t>1004</a:t>
                    </a:r>
                  </a:p>
                </p:txBody>
              </p:sp>
              <p:sp>
                <p:nvSpPr>
                  <p:cNvPr id="306" name="Rectangle 276">
                    <a:extLst>
                      <a:ext uri="{FF2B5EF4-FFF2-40B4-BE49-F238E27FC236}">
                        <a16:creationId xmlns:a16="http://schemas.microsoft.com/office/drawing/2014/main" id="{31E83CF3-A190-AB89-AD0D-E67713D8A3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249"/>
                    <a:ext cx="529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 b="1" dirty="0"/>
                      <a:t>1000</a:t>
                    </a:r>
                  </a:p>
                </p:txBody>
              </p:sp>
            </p:grpSp>
          </p:grpSp>
          <p:sp>
            <p:nvSpPr>
              <p:cNvPr id="307" name="Rectangle 277">
                <a:extLst>
                  <a:ext uri="{FF2B5EF4-FFF2-40B4-BE49-F238E27FC236}">
                    <a16:creationId xmlns:a16="http://schemas.microsoft.com/office/drawing/2014/main" id="{71DE878B-670C-C308-D960-AC99DB69D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9160" y="3804603"/>
                <a:ext cx="2762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Courier New" pitchFamily="49" charset="0"/>
                  </a:rPr>
                  <a:t> </a:t>
                </a:r>
              </a:p>
            </p:txBody>
          </p:sp>
          <p:sp>
            <p:nvSpPr>
              <p:cNvPr id="308" name="Rectangle 278">
                <a:extLst>
                  <a:ext uri="{FF2B5EF4-FFF2-40B4-BE49-F238E27FC236}">
                    <a16:creationId xmlns:a16="http://schemas.microsoft.com/office/drawing/2014/main" id="{472E997E-88AB-663F-1D91-8123EDE3E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9160" y="4007803"/>
                <a:ext cx="276225" cy="274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>
                    <a:latin typeface="Courier New" pitchFamily="49" charset="0"/>
                  </a:rPr>
                  <a:t> </a:t>
                </a:r>
              </a:p>
            </p:txBody>
          </p:sp>
          <p:sp>
            <p:nvSpPr>
              <p:cNvPr id="309" name="Rectangle 279">
                <a:extLst>
                  <a:ext uri="{FF2B5EF4-FFF2-40B4-BE49-F238E27FC236}">
                    <a16:creationId xmlns:a16="http://schemas.microsoft.com/office/drawing/2014/main" id="{75321240-863E-6E51-4485-FD71839CD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9160" y="4406265"/>
                <a:ext cx="276225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b="1" dirty="0">
                    <a:latin typeface="Courier New" pitchFamily="49" charset="0"/>
                  </a:rPr>
                  <a:t> </a:t>
                </a:r>
              </a:p>
            </p:txBody>
          </p:sp>
          <p:sp>
            <p:nvSpPr>
              <p:cNvPr id="379" name="Rectangle ###">
                <a:extLst>
                  <a:ext uri="{FF2B5EF4-FFF2-40B4-BE49-F238E27FC236}">
                    <a16:creationId xmlns:a16="http://schemas.microsoft.com/office/drawing/2014/main" id="{AA61B093-E02D-A29B-C86D-AF743DB16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44407" y="3834242"/>
                <a:ext cx="839788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 dirty="0"/>
                  <a:t>X</a:t>
                </a:r>
              </a:p>
            </p:txBody>
          </p:sp>
          <p:sp>
            <p:nvSpPr>
              <p:cNvPr id="388" name="Rectangle &amp;">
                <a:extLst>
                  <a:ext uri="{FF2B5EF4-FFF2-40B4-BE49-F238E27FC236}">
                    <a16:creationId xmlns:a16="http://schemas.microsoft.com/office/drawing/2014/main" id="{1DFFFD06-5691-D7DD-5DE4-3CDC7F4AE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0817" y="3837627"/>
                <a:ext cx="839788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 dirty="0"/>
                  <a:t>Z</a:t>
                </a:r>
              </a:p>
            </p:txBody>
          </p:sp>
          <p:sp>
            <p:nvSpPr>
              <p:cNvPr id="380" name="Rectangle 101">
                <a:extLst>
                  <a:ext uri="{FF2B5EF4-FFF2-40B4-BE49-F238E27FC236}">
                    <a16:creationId xmlns:a16="http://schemas.microsoft.com/office/drawing/2014/main" id="{4002A8C2-3C49-25D7-9798-FB92652F8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3968" y="4040825"/>
                <a:ext cx="839788" cy="244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 dirty="0"/>
                  <a:t>101</a:t>
                </a:r>
              </a:p>
            </p:txBody>
          </p:sp>
          <p:sp>
            <p:nvSpPr>
              <p:cNvPr id="391" name="Rectangle 253">
                <a:extLst>
                  <a:ext uri="{FF2B5EF4-FFF2-40B4-BE49-F238E27FC236}">
                    <a16:creationId xmlns:a16="http://schemas.microsoft.com/office/drawing/2014/main" id="{55D89832-4DD3-0C6F-90F6-24C9EA5C5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1887" y="4436256"/>
                <a:ext cx="945042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/>
                  <a:t>“Welcome”</a:t>
                </a:r>
              </a:p>
            </p:txBody>
          </p: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77240527-449D-90BD-07A8-E816BF95B0AA}"/>
                  </a:ext>
                </a:extLst>
              </p:cNvPr>
              <p:cNvCxnSpPr/>
              <p:nvPr/>
            </p:nvCxnSpPr>
            <p:spPr>
              <a:xfrm flipH="1">
                <a:off x="7871541" y="3886836"/>
                <a:ext cx="205659" cy="12223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93BD311-089F-4A2C-980F-D6406AD42F07}"/>
                </a:ext>
              </a:extLst>
            </p:cNvPr>
            <p:cNvGrpSpPr/>
            <p:nvPr/>
          </p:nvGrpSpPr>
          <p:grpSpPr>
            <a:xfrm>
              <a:off x="8657486" y="4546934"/>
              <a:ext cx="2600008" cy="1520350"/>
              <a:chOff x="8657486" y="4546934"/>
              <a:chExt cx="2600008" cy="152035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D5F884C-0BB6-0C2A-15A9-7E141531A5AA}"/>
                  </a:ext>
                </a:extLst>
              </p:cNvPr>
              <p:cNvGrpSpPr/>
              <p:nvPr/>
            </p:nvGrpSpPr>
            <p:grpSpPr>
              <a:xfrm>
                <a:off x="8657486" y="4546934"/>
                <a:ext cx="2600008" cy="1520350"/>
                <a:chOff x="8709660" y="3512343"/>
                <a:chExt cx="2600008" cy="152035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EDDC85F0-7883-F7F4-E2DB-F9644B4208B5}"/>
                    </a:ext>
                  </a:extLst>
                </p:cNvPr>
                <p:cNvGrpSpPr/>
                <p:nvPr/>
              </p:nvGrpSpPr>
              <p:grpSpPr>
                <a:xfrm>
                  <a:off x="8709660" y="3556000"/>
                  <a:ext cx="2600008" cy="1289920"/>
                  <a:chOff x="8709660" y="3556000"/>
                  <a:chExt cx="2600008" cy="1289920"/>
                </a:xfrm>
              </p:grpSpPr>
              <p:sp>
                <p:nvSpPr>
                  <p:cNvPr id="282" name="Rectangle 252">
                    <a:extLst>
                      <a:ext uri="{FF2B5EF4-FFF2-40B4-BE49-F238E27FC236}">
                        <a16:creationId xmlns:a16="http://schemas.microsoft.com/office/drawing/2014/main" id="{3D971669-6C54-251E-1E38-8F7BF087F8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598660" y="4581843"/>
                    <a:ext cx="839788" cy="2444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US" sz="1000" b="1" dirty="0"/>
                      <a:t>1000</a:t>
                    </a:r>
                  </a:p>
                </p:txBody>
              </p:sp>
              <p:sp>
                <p:nvSpPr>
                  <p:cNvPr id="283" name="Rectangle 253">
                    <a:extLst>
                      <a:ext uri="{FF2B5EF4-FFF2-40B4-BE49-F238E27FC236}">
                        <a16:creationId xmlns:a16="http://schemas.microsoft.com/office/drawing/2014/main" id="{CA6444D0-1BE2-F7EA-0DA8-6FBBCE1E34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598660" y="4391343"/>
                    <a:ext cx="839788" cy="2444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US" sz="1000" b="1" dirty="0"/>
                      <a:t>1000</a:t>
                    </a:r>
                  </a:p>
                </p:txBody>
              </p:sp>
              <p:grpSp>
                <p:nvGrpSpPr>
                  <p:cNvPr id="311" name="Group 237">
                    <a:extLst>
                      <a:ext uri="{FF2B5EF4-FFF2-40B4-BE49-F238E27FC236}">
                        <a16:creationId xmlns:a16="http://schemas.microsoft.com/office/drawing/2014/main" id="{4DF50F8A-FCAD-3580-B298-EB842313C56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709660" y="3556000"/>
                    <a:ext cx="2600008" cy="622300"/>
                    <a:chOff x="2111" y="3784"/>
                    <a:chExt cx="1633" cy="392"/>
                  </a:xfrm>
                </p:grpSpPr>
                <p:sp>
                  <p:nvSpPr>
                    <p:cNvPr id="312" name="Rectangle 238" descr="Small checker board">
                      <a:extLst>
                        <a:ext uri="{FF2B5EF4-FFF2-40B4-BE49-F238E27FC236}">
                          <a16:creationId xmlns:a16="http://schemas.microsoft.com/office/drawing/2014/main" id="{EE47402C-34F9-16F9-CBE7-8D214E04C3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3" y="4047"/>
                      <a:ext cx="624" cy="129"/>
                    </a:xfrm>
                    <a:prstGeom prst="rect">
                      <a:avLst/>
                    </a:prstGeom>
                    <a:pattFill prst="smCheck">
                      <a:fgClr>
                        <a:srgbClr val="999999"/>
                      </a:fgClr>
                      <a:bgClr>
                        <a:srgbClr val="FFFFFF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/>
                    </a:p>
                  </p:txBody>
                </p:sp>
                <p:sp>
                  <p:nvSpPr>
                    <p:cNvPr id="313" name="Rectangle 239">
                      <a:extLst>
                        <a:ext uri="{FF2B5EF4-FFF2-40B4-BE49-F238E27FC236}">
                          <a16:creationId xmlns:a16="http://schemas.microsoft.com/office/drawing/2014/main" id="{AAF6C40C-6361-25E6-07BE-7EDF5D36F2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3" y="3919"/>
                      <a:ext cx="624" cy="1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 dirty="0"/>
                    </a:p>
                  </p:txBody>
                </p:sp>
                <p:sp>
                  <p:nvSpPr>
                    <p:cNvPr id="314" name="Rectangle 240">
                      <a:extLst>
                        <a:ext uri="{FF2B5EF4-FFF2-40B4-BE49-F238E27FC236}">
                          <a16:creationId xmlns:a16="http://schemas.microsoft.com/office/drawing/2014/main" id="{73B02F58-7557-10D8-2B13-87C6444173E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3" y="3791"/>
                      <a:ext cx="624" cy="1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/>
                    </a:p>
                  </p:txBody>
                </p:sp>
                <p:sp>
                  <p:nvSpPr>
                    <p:cNvPr id="317" name="Rectangle 243">
                      <a:extLst>
                        <a:ext uri="{FF2B5EF4-FFF2-40B4-BE49-F238E27FC236}">
                          <a16:creationId xmlns:a16="http://schemas.microsoft.com/office/drawing/2014/main" id="{6210AC28-4DBB-12AC-2AE5-91FB867818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1" y="3904"/>
                      <a:ext cx="529" cy="17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algn="r"/>
                      <a:r>
                        <a:rPr lang="en-US" sz="1200" b="1" dirty="0" err="1">
                          <a:latin typeface="Courier New" pitchFamily="49" charset="0"/>
                        </a:rPr>
                        <a:t>wel</a:t>
                      </a:r>
                      <a:endParaRPr lang="en-US" sz="1200" b="1" dirty="0">
                        <a:latin typeface="Courier New" pitchFamily="49" charset="0"/>
                      </a:endParaRPr>
                    </a:p>
                  </p:txBody>
                </p:sp>
                <p:sp>
                  <p:nvSpPr>
                    <p:cNvPr id="323" name="Rectangle 249">
                      <a:extLst>
                        <a:ext uri="{FF2B5EF4-FFF2-40B4-BE49-F238E27FC236}">
                          <a16:creationId xmlns:a16="http://schemas.microsoft.com/office/drawing/2014/main" id="{52E542FB-ABAC-E2C5-CA26-0318124994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5" y="3784"/>
                      <a:ext cx="529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 b="1" dirty="0"/>
                        <a:t>FFE4</a:t>
                      </a:r>
                    </a:p>
                  </p:txBody>
                </p:sp>
              </p:grpSp>
              <p:sp>
                <p:nvSpPr>
                  <p:cNvPr id="338" name="Rectangle 251">
                    <a:extLst>
                      <a:ext uri="{FF2B5EF4-FFF2-40B4-BE49-F238E27FC236}">
                        <a16:creationId xmlns:a16="http://schemas.microsoft.com/office/drawing/2014/main" id="{B967690D-49BE-7984-65CD-FED7B433EF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2260" y="3772218"/>
                    <a:ext cx="839788" cy="2444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 b="1" dirty="0"/>
                      <a:t>FFE8</a:t>
                    </a:r>
                  </a:p>
                </p:txBody>
              </p:sp>
              <p:sp>
                <p:nvSpPr>
                  <p:cNvPr id="375" name="Rectangle 251">
                    <a:extLst>
                      <a:ext uri="{FF2B5EF4-FFF2-40B4-BE49-F238E27FC236}">
                        <a16:creationId xmlns:a16="http://schemas.microsoft.com/office/drawing/2014/main" id="{C168527F-1ECB-597F-EB43-C056C64CB6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2260" y="3975418"/>
                    <a:ext cx="839788" cy="2444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 b="1" dirty="0"/>
                      <a:t>FFEC</a:t>
                    </a:r>
                  </a:p>
                </p:txBody>
              </p:sp>
              <p:sp>
                <p:nvSpPr>
                  <p:cNvPr id="376" name="Rectangle 244">
                    <a:extLst>
                      <a:ext uri="{FF2B5EF4-FFF2-40B4-BE49-F238E27FC236}">
                        <a16:creationId xmlns:a16="http://schemas.microsoft.com/office/drawing/2014/main" id="{4AD34C78-CEFE-7D54-1139-A135645B4D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15693" y="4358491"/>
                    <a:ext cx="839788" cy="2746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r"/>
                    <a:r>
                      <a:rPr lang="en-US" sz="1200" b="1" dirty="0">
                        <a:latin typeface="Courier New" pitchFamily="49" charset="0"/>
                      </a:rPr>
                      <a:t>emp2</a:t>
                    </a:r>
                  </a:p>
                </p:txBody>
              </p:sp>
              <p:sp>
                <p:nvSpPr>
                  <p:cNvPr id="377" name="Rectangle 243">
                    <a:extLst>
                      <a:ext uri="{FF2B5EF4-FFF2-40B4-BE49-F238E27FC236}">
                        <a16:creationId xmlns:a16="http://schemas.microsoft.com/office/drawing/2014/main" id="{4E687E80-16E6-B806-1FAB-1EAB8633AA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719186" y="4571282"/>
                    <a:ext cx="839788" cy="2746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r"/>
                    <a:r>
                      <a:rPr lang="en-US" sz="1200" b="1" dirty="0">
                        <a:latin typeface="Courier New" pitchFamily="49" charset="0"/>
                      </a:rPr>
                      <a:t>emp1</a:t>
                    </a:r>
                  </a:p>
                </p:txBody>
              </p:sp>
              <p:sp>
                <p:nvSpPr>
                  <p:cNvPr id="378" name="Rectangle FFEC">
                    <a:extLst>
                      <a:ext uri="{FF2B5EF4-FFF2-40B4-BE49-F238E27FC236}">
                        <a16:creationId xmlns:a16="http://schemas.microsoft.com/office/drawing/2014/main" id="{7D7ACBB3-9DFE-D166-6401-BC661C7BEE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17674" y="4177665"/>
                    <a:ext cx="839788" cy="2444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US" sz="1000" b="1" dirty="0"/>
                      <a:t>FFEC</a:t>
                    </a:r>
                  </a:p>
                </p:txBody>
              </p:sp>
              <p:sp>
                <p:nvSpPr>
                  <p:cNvPr id="382" name="Rectangle 100C">
                    <a:extLst>
                      <a:ext uri="{FF2B5EF4-FFF2-40B4-BE49-F238E27FC236}">
                        <a16:creationId xmlns:a16="http://schemas.microsoft.com/office/drawing/2014/main" id="{D0D77AF9-BB73-F80C-7667-34FC96762A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596754" y="3754596"/>
                    <a:ext cx="839788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lang="en-US" sz="1000" b="1" dirty="0"/>
                      <a:t>100C</a:t>
                    </a:r>
                  </a:p>
                </p:txBody>
              </p:sp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0BD75853-4F65-BDDF-49E6-168F32A6989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9934738" y="4222266"/>
                    <a:ext cx="205659" cy="122237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3" name="Rectangle 250">
                    <a:extLst>
                      <a:ext uri="{FF2B5EF4-FFF2-40B4-BE49-F238E27FC236}">
                        <a16:creationId xmlns:a16="http://schemas.microsoft.com/office/drawing/2014/main" id="{8A33E0F3-49D6-785E-6D7C-5D5D9D1726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2261" y="4178618"/>
                    <a:ext cx="839788" cy="2444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sz="1000" b="1" dirty="0"/>
                      <a:t>FFF0</a:t>
                    </a:r>
                  </a:p>
                </p:txBody>
              </p:sp>
            </p:grp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3518950-DCD0-81BB-D947-2F8042158B0A}"/>
                    </a:ext>
                  </a:extLst>
                </p:cNvPr>
                <p:cNvGrpSpPr/>
                <p:nvPr/>
              </p:nvGrpSpPr>
              <p:grpSpPr>
                <a:xfrm>
                  <a:off x="9447848" y="3512343"/>
                  <a:ext cx="1854201" cy="1520350"/>
                  <a:chOff x="9447848" y="3512343"/>
                  <a:chExt cx="1854201" cy="1520350"/>
                </a:xfrm>
              </p:grpSpPr>
              <p:sp>
                <p:nvSpPr>
                  <p:cNvPr id="337" name="Rectangle 240">
                    <a:extLst>
                      <a:ext uri="{FF2B5EF4-FFF2-40B4-BE49-F238E27FC236}">
                        <a16:creationId xmlns:a16="http://schemas.microsoft.com/office/drawing/2014/main" id="{B8F4B485-393F-BEA4-B79B-23E9CA997B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522460" y="4179571"/>
                    <a:ext cx="990600" cy="20478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 b="1" dirty="0"/>
                      <a:t>FFEC</a:t>
                    </a:r>
                  </a:p>
                </p:txBody>
              </p:sp>
              <p:grpSp>
                <p:nvGrpSpPr>
                  <p:cNvPr id="267" name="Group 237">
                    <a:extLst>
                      <a:ext uri="{FF2B5EF4-FFF2-40B4-BE49-F238E27FC236}">
                        <a16:creationId xmlns:a16="http://schemas.microsoft.com/office/drawing/2014/main" id="{849E3B77-6BD3-1273-2EA4-4CA7220FD2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522461" y="4381818"/>
                    <a:ext cx="1779588" cy="650875"/>
                    <a:chOff x="2623" y="3784"/>
                    <a:chExt cx="1121" cy="410"/>
                  </a:xfrm>
                </p:grpSpPr>
                <p:sp>
                  <p:nvSpPr>
                    <p:cNvPr id="268" name="Rectangle 238" descr="Small checker board">
                      <a:extLst>
                        <a:ext uri="{FF2B5EF4-FFF2-40B4-BE49-F238E27FC236}">
                          <a16:creationId xmlns:a16="http://schemas.microsoft.com/office/drawing/2014/main" id="{F649B1E8-AB85-90D7-91B6-470C0795F2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3" y="4047"/>
                      <a:ext cx="624" cy="129"/>
                    </a:xfrm>
                    <a:prstGeom prst="rect">
                      <a:avLst/>
                    </a:prstGeom>
                    <a:pattFill prst="smCheck">
                      <a:fgClr>
                        <a:srgbClr val="999999"/>
                      </a:fgClr>
                      <a:bgClr>
                        <a:srgbClr val="FFFFFF"/>
                      </a:bgClr>
                    </a:patt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endParaRPr lang="en-US" sz="1000" b="1"/>
                    </a:p>
                  </p:txBody>
                </p:sp>
                <p:sp>
                  <p:nvSpPr>
                    <p:cNvPr id="269" name="Rectangle 239">
                      <a:extLst>
                        <a:ext uri="{FF2B5EF4-FFF2-40B4-BE49-F238E27FC236}">
                          <a16:creationId xmlns:a16="http://schemas.microsoft.com/office/drawing/2014/main" id="{726FB24B-6B8F-8EAF-A3FD-930374C1CB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3" y="3919"/>
                      <a:ext cx="624" cy="1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000" b="1" dirty="0"/>
                        <a:t>1000</a:t>
                      </a:r>
                    </a:p>
                  </p:txBody>
                </p:sp>
                <p:sp>
                  <p:nvSpPr>
                    <p:cNvPr id="270" name="Rectangle 240">
                      <a:extLst>
                        <a:ext uri="{FF2B5EF4-FFF2-40B4-BE49-F238E27FC236}">
                          <a16:creationId xmlns:a16="http://schemas.microsoft.com/office/drawing/2014/main" id="{F2C38BA5-DBE9-C6F4-2EA8-9B09A172A8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23" y="3791"/>
                      <a:ext cx="624" cy="12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/>
                      <a:r>
                        <a:rPr lang="en-US" sz="1000" b="1" dirty="0"/>
                        <a:t>1000</a:t>
                      </a:r>
                    </a:p>
                  </p:txBody>
                </p:sp>
                <p:sp>
                  <p:nvSpPr>
                    <p:cNvPr id="277" name="Rectangle 247">
                      <a:extLst>
                        <a:ext uri="{FF2B5EF4-FFF2-40B4-BE49-F238E27FC236}">
                          <a16:creationId xmlns:a16="http://schemas.microsoft.com/office/drawing/2014/main" id="{763434CD-450E-12A2-0F8B-2D630C3227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5" y="4040"/>
                      <a:ext cx="529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 b="1" dirty="0"/>
                        <a:t>FFFC</a:t>
                      </a:r>
                    </a:p>
                  </p:txBody>
                </p:sp>
                <p:sp>
                  <p:nvSpPr>
                    <p:cNvPr id="278" name="Rectangle 248">
                      <a:extLst>
                        <a:ext uri="{FF2B5EF4-FFF2-40B4-BE49-F238E27FC236}">
                          <a16:creationId xmlns:a16="http://schemas.microsoft.com/office/drawing/2014/main" id="{332D8016-E92F-FC41-D4F7-DB230C8205B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5" y="3912"/>
                      <a:ext cx="529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 b="1" dirty="0"/>
                        <a:t>FFF8</a:t>
                      </a:r>
                    </a:p>
                  </p:txBody>
                </p:sp>
                <p:sp>
                  <p:nvSpPr>
                    <p:cNvPr id="279" name="Rectangle 249">
                      <a:extLst>
                        <a:ext uri="{FF2B5EF4-FFF2-40B4-BE49-F238E27FC236}">
                          <a16:creationId xmlns:a16="http://schemas.microsoft.com/office/drawing/2014/main" id="{9C00AE19-A3E1-CBFA-B748-75D13CFD24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15" y="3784"/>
                      <a:ext cx="529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sz="1000" b="1" dirty="0"/>
                        <a:t>FFF4</a:t>
                      </a:r>
                    </a:p>
                  </p:txBody>
                </p:sp>
              </p:grpSp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652F6E66-CB9D-42C9-EAD2-70A8567B93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00687" y="3512343"/>
                    <a:ext cx="1135732" cy="594044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48AD4A58-7301-120E-E298-52697E9929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447848" y="3556000"/>
                    <a:ext cx="1065212" cy="549112"/>
                  </a:xfrm>
                  <a:prstGeom prst="line">
                    <a:avLst/>
                  </a:prstGeom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9BBE6A-ABAE-E818-AD2E-A3F09FC8EFA0}"/>
                  </a:ext>
                </a:extLst>
              </p:cNvPr>
              <p:cNvCxnSpPr/>
              <p:nvPr/>
            </p:nvCxnSpPr>
            <p:spPr>
              <a:xfrm flipH="1">
                <a:off x="9844995" y="5248133"/>
                <a:ext cx="205659" cy="12223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95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92D9-E0A1-847E-254A-2042632E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Primitive  vs.  Reference 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65D69-8FBC-EAB7-2701-324099836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50571"/>
            <a:ext cx="10442717" cy="480978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Primitive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Primitive types in Java store the actual value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types includes: int, float, double, Boolean, char, byte, short,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have a fixed value and are not dependent on any object or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are stored in the Stack and consume less memory.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/>
              <a:t>Reference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Reference types in Java store the address of an object in memory,</a:t>
            </a:r>
          </a:p>
          <a:p>
            <a:pPr marL="0" indent="0">
              <a:buNone/>
            </a:pPr>
            <a:r>
              <a:rPr lang="en-US" dirty="0"/>
              <a:t> not the object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types can include classes (objects), arrays, and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object is stored in the Heap, and its address is stored in the Stack.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E6A52-3405-5988-4EB0-329543AA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6CEA0E-6215-7304-E1AD-C6922E845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40" y="3700226"/>
            <a:ext cx="4724400" cy="212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8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BE01-E079-6326-DCF6-278CA995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Autoboxing and Unboxing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F294D-3B9E-4036-5B7F-312E7CB1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E3F10B-EE3F-8341-BBD6-63BF3590A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50571"/>
            <a:ext cx="11153607" cy="485503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Autoboxing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Autoboxing happens when a primitive type is automatically converted to its corresponding reference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automatic conversion is handled by the Java compiler, so you don’t need to do it manually.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int num = 10;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Integer obj = num; // Autoboxing: automatic conversion from int to Integer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b="1" dirty="0"/>
              <a:t>Unboxing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Unboxing happens when a reference type is automatically converted to its corresponding primitive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conversion is also done automatically by the compiler.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Integer obj = 10;</a:t>
            </a:r>
          </a:p>
          <a:p>
            <a:pPr marL="0" indent="0">
              <a:buNone/>
            </a:pPr>
            <a:r>
              <a:rPr lang="en-US" sz="1600" dirty="0"/>
              <a:t>int num = obj; // Unboxing: automatic conversion from Integer to 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C0AC11-4B74-DC57-F3EC-E83EEA8DA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81" y="3307080"/>
            <a:ext cx="3561903" cy="153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486C3-4CD8-6B36-9669-1F955BCBA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F9A5-21A8-8DF6-9CD2-02EBD195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15D9-3255-DE21-BCC1-726ABA9D0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/>
          </a:p>
          <a:p>
            <a:r>
              <a:rPr lang="en-US" dirty="0"/>
              <a:t>What will be the output of the following code, and why?</a:t>
            </a:r>
            <a:endParaRPr lang="fa-IR" dirty="0"/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Integer num1 = 200;</a:t>
            </a:r>
            <a:endParaRPr lang="fa-IR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Integer num2 = 200;</a:t>
            </a:r>
            <a:endParaRPr lang="fa-IR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System.out.println(num1 == num2);</a:t>
            </a:r>
            <a:endParaRPr lang="fa-IR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b="1" dirty="0"/>
          </a:p>
          <a:p>
            <a:r>
              <a:rPr lang="en-US" dirty="0"/>
              <a:t>Break down the code below and explain the process it follows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Integer a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Integer b = 10;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Integer sum = a + b;  // Autoboxing and unboxing occur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9729C-C5CD-CE05-0CA5-4B0B00CF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82518-CAF8-1A78-70CF-2BD7A155A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96B7-F569-CAE5-41E1-9683CB5D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B0B2-73B9-A3E6-95B4-BD00B7AF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99" y="1824897"/>
            <a:ext cx="11029615" cy="449636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A)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output will be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 In Java, Integer objects are cached for values between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-128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127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For values outside this range, new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Integer objects are created, and therefore, they will not refer to the same memory address.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num1 == num2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compares the memory addresses (references) of the two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objects, and since they are different objects (for the value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200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the result is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false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compare the actual values of the two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objects, you should use the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instead.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Unboxing: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unboxed from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objects to primitive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values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10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Addition: The operation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+ b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performed as a regular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operation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+ 10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resulting in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15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Re-boxing: The result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15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boxed back into a new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object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Integer sum = 15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6D375-6423-9F4D-7FBB-8DEFA81D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2BE5081-6F04-AB47-A138-92000D08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/>
            <a:r>
              <a:rPr lang="en-US" dirty="0"/>
              <a:t>Equals() vs ==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9D2E3A8-07AB-EC54-5D3C-8AF8957B4BE6}"/>
              </a:ext>
            </a:extLst>
          </p:cNvPr>
          <p:cNvSpPr txBox="1">
            <a:spLocks/>
          </p:cNvSpPr>
          <p:nvPr/>
        </p:nvSpPr>
        <p:spPr>
          <a:xfrm>
            <a:off x="406400" y="1899920"/>
            <a:ext cx="11379199" cy="4622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2000" b="1" dirty="0"/>
              <a:t>== operator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==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operator is used to compare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primitive types by their values and reference types by their memory addresses (i.e., whether they refer to the same object in memory).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primitive types,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==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compares the actual values.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For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 types (objects),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==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checks if two references point to the exact same object in memory (reference comparison).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dirty="0"/>
              <a:t>🔹 </a:t>
            </a:r>
            <a:r>
              <a:rPr lang="en-US" b="1" dirty="0"/>
              <a:t>Example with primitives:</a:t>
            </a:r>
            <a:endParaRPr lang="en-US" dirty="0"/>
          </a:p>
          <a:p>
            <a:pPr marL="324000" lvl="1" indent="0">
              <a:buNone/>
            </a:pPr>
            <a:r>
              <a:rPr lang="en-US" sz="1400" dirty="0"/>
              <a:t>int a = 5;</a:t>
            </a:r>
          </a:p>
          <a:p>
            <a:pPr marL="324000" lvl="1" indent="0">
              <a:buNone/>
            </a:pPr>
            <a:r>
              <a:rPr lang="en-US" sz="1400" dirty="0"/>
              <a:t>int b = 5;</a:t>
            </a:r>
          </a:p>
          <a:p>
            <a:pPr marL="324000" lvl="1" indent="0"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(a == b);  // true, compares values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with reference types: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>
              <a:buNone/>
            </a:pPr>
            <a:r>
              <a:rPr lang="en-US" sz="1400" dirty="0"/>
              <a:t>String str1 = new String("Hello");</a:t>
            </a:r>
          </a:p>
          <a:p>
            <a:pPr marL="324000" lvl="1" indent="0">
              <a:buNone/>
            </a:pPr>
            <a:r>
              <a:rPr lang="en-US" sz="1400" dirty="0"/>
              <a:t>String str2 = new String("Hello");</a:t>
            </a:r>
          </a:p>
          <a:p>
            <a:pPr marL="324000" lvl="1" indent="0">
              <a:buNone/>
            </a:pPr>
            <a:r>
              <a:rPr lang="en-US" sz="1400" dirty="0" err="1"/>
              <a:t>System.out.println</a:t>
            </a:r>
            <a:r>
              <a:rPr lang="en-US" sz="1400" dirty="0"/>
              <a:t>(str1 == str2);  // false, compares memory addresses (different objects)</a:t>
            </a: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2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A6C7DC-404A-71BF-780B-8A620E9D8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/>
            <a:r>
              <a:rPr lang="en-US" dirty="0"/>
              <a:t>Equals() Method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4EB259-4677-B9AE-71E1-0029CE052E80}"/>
              </a:ext>
            </a:extLst>
          </p:cNvPr>
          <p:cNvSpPr txBox="1">
            <a:spLocks/>
          </p:cNvSpPr>
          <p:nvPr/>
        </p:nvSpPr>
        <p:spPr>
          <a:xfrm>
            <a:off x="406400" y="1971040"/>
            <a:ext cx="11379199" cy="4023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Equals()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/>
              <a:t>method is defined in the Object class, and it is used to compare the contents or values of objects, not their memory addresses.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default,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equals()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behaves like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==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(i.e., comparing references), but it can be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overridden in a class to compare the actual data inside the objects.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🔹 </a:t>
            </a:r>
            <a:r>
              <a:rPr lang="en-US" b="1" dirty="0"/>
              <a:t>Example with reference types:</a:t>
            </a:r>
            <a:endParaRPr lang="en-US" dirty="0"/>
          </a:p>
          <a:p>
            <a:pPr marL="324000" lvl="1" indent="0">
              <a:buNone/>
            </a:pPr>
            <a:r>
              <a:rPr lang="en-US" sz="1800" dirty="0"/>
              <a:t>String str1 = new String("Hello");</a:t>
            </a:r>
          </a:p>
          <a:p>
            <a:pPr marL="324000" lvl="1" indent="0">
              <a:buNone/>
            </a:pPr>
            <a:r>
              <a:rPr lang="en-US" sz="1800" dirty="0"/>
              <a:t>String str2 = new String("Hello");</a:t>
            </a:r>
          </a:p>
          <a:p>
            <a:pPr marL="324000" lvl="1" indent="0">
              <a:buNone/>
            </a:pPr>
            <a:r>
              <a:rPr lang="en-US" sz="1800" dirty="0" err="1"/>
              <a:t>System.out.println</a:t>
            </a:r>
            <a:r>
              <a:rPr lang="en-US" sz="1800" dirty="0"/>
              <a:t>(str1.equals(str2));  // true, compares values (contents of the strings)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5730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3B70-AE93-0DE1-EF9C-91CA1E0E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Wrapper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5686-1FBF-00DA-1E19-E16F32833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1998575"/>
            <a:ext cx="7945120" cy="41401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Wrapper classes are used to wrap primitive types into objects. Java provides a wrapper class for each primitive type.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use wrapper classes?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 storage: Wrapper classes are useful when you need to store primitive values in collections like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ArrayList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which can only store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Utility methods: Wrapper classes come with useful methods, such as: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parseInt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parseDouble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for parsing strings into primitive types.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toString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(), equals(), and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compareTo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for object manipulation.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Nullability: A wrapper class can be null, while a primitive type cannot. This is useful in some situations like database operations where a field might not have a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1DEC-FE32-3787-417B-B6370639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E1B53-D65B-4523-8743-91D8F0D52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37227"/>
              </p:ext>
            </p:extLst>
          </p:nvPr>
        </p:nvGraphicFramePr>
        <p:xfrm>
          <a:off x="8636000" y="2138756"/>
          <a:ext cx="307848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405859276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3669161201"/>
                    </a:ext>
                  </a:extLst>
                </a:gridCol>
              </a:tblGrid>
              <a:tr h="3589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9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8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6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635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5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E077856-35D1-FE84-6CA7-D115A122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/>
            <a:r>
              <a:rPr lang="en-US" dirty="0"/>
              <a:t>Junit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7736-6675-5C12-A3F2-D45B25C9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1849120"/>
            <a:ext cx="7945120" cy="422655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JUNIT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r>
              <a:rPr lang="en-US" b="1" dirty="0"/>
              <a:t>What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is: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JUnit is a popular testing framework for Java applications. </a:t>
            </a:r>
            <a:endParaRPr lang="en-US" dirty="0"/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 helps developers write and run unit tests to ensure that individual parts of the application (like methods or functions) work correctly. </a:t>
            </a:r>
            <a:endParaRPr lang="en-US" dirty="0"/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Annotations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Key annotations in JUnit include @Test (marks a method as a test case), @Before (setup before tests), and @After (cleanup after tests). </a:t>
            </a:r>
            <a:endParaRPr lang="en-US" dirty="0"/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Assertions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Methods like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assertEquals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assertTrue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are used to check the correctness of test results. </a:t>
            </a:r>
            <a:endParaRPr lang="en-US" dirty="0"/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JUnit Versions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JUnit 4 and 5 are the most commonly used versions. JUnit 5 is the latest, offering more features and improvements over JUnit 4.</a:t>
            </a:r>
          </a:p>
        </p:txBody>
      </p:sp>
    </p:spTree>
    <p:extLst>
      <p:ext uri="{BB962C8B-B14F-4D97-AF65-F5344CB8AC3E}">
        <p14:creationId xmlns:p14="http://schemas.microsoft.com/office/powerpoint/2010/main" val="103486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Stack vs. Heap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Stack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Used for local variables and method calls.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Follows LIFO (Last In, First Out)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Memory is automatically allocated and deallocated.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Faster access but has limited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Stores primitive variables and references to objects (not the objects themselves).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2. Heap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Used for storing objects (instances of classes).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Managed by Garbage Collector.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Slower access compared to Stack but has more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All objects are stored in Heap, while their references are in Stack.</a:t>
            </a: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A07B0-63A8-7DCD-07F8-9D3B53D30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772" y="3903331"/>
            <a:ext cx="3711787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5BD20-7A9E-D817-C362-042834E73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34A5DAF-4E56-6AF1-B35C-6059DF0A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/>
            <a:r>
              <a:rPr lang="en-US" dirty="0"/>
              <a:t>Junit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34ED-F43F-5458-2F20-CB02DC19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1849120"/>
            <a:ext cx="7945120" cy="422655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Debugging</a:t>
            </a:r>
          </a:p>
          <a:p>
            <a:pPr>
              <a:buFont typeface="Wingdings" pitchFamily="2" charset="2"/>
              <a:buChar char="v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is</a:t>
            </a:r>
            <a:r>
              <a:rPr lang="en-US" dirty="0"/>
              <a:t>: Debugging is the process of identifying and fixing issues (bugs) in a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</a:t>
            </a:r>
            <a:r>
              <a:rPr lang="en-US" dirty="0"/>
              <a:t>: IDEs like IntelliJ IDEA or Eclipse offer built-in debuggers for step-by-step execution and variable inspection.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Common techniques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Breakpoints</a:t>
            </a:r>
            <a:r>
              <a:rPr lang="en-US" dirty="0"/>
              <a:t>: Pause the execution of code at certain points to inspect the state.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Watch variables</a:t>
            </a:r>
            <a:r>
              <a:rPr lang="en-US" dirty="0"/>
              <a:t>: Track changes to specific variables during runtime.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Step Over/Into/Out</a:t>
            </a:r>
            <a:r>
              <a:rPr lang="en-US" dirty="0"/>
              <a:t>: Control the execution flow to analyze how the code is working or where it fails.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Logging</a:t>
            </a:r>
            <a:r>
              <a:rPr lang="en-US" dirty="0"/>
              <a:t>: Adding log statements can also help trace the flow and identify errors.</a:t>
            </a:r>
          </a:p>
        </p:txBody>
      </p:sp>
    </p:spTree>
    <p:extLst>
      <p:ext uri="{BB962C8B-B14F-4D97-AF65-F5344CB8AC3E}">
        <p14:creationId xmlns:p14="http://schemas.microsoft.com/office/powerpoint/2010/main" val="399422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CB441-DF8A-6206-7FDD-FC2FB64C5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C95E8C0-30D8-F6A7-4396-19C1BBB5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/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build automation with </a:t>
            </a:r>
            <a:r>
              <a:rPr lang="en-US" dirty="0"/>
              <a:t>Maven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312C-5F04-36DF-D72A-0AD53CAE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2203689"/>
            <a:ext cx="11163768" cy="42265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/>
              <a:t>Maven is a build automation and project management tool primarily used for Java projects. It uses a Project Object Model (POM) file (pom.xml) to manage dependencies, build configurations, and project metadata. Maven simplifies tasks like compiling code, packaging applications, and managing libraries.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Using Maven in IntelliJ IDEA:</a:t>
            </a:r>
          </a:p>
          <a:p>
            <a:r>
              <a:rPr lang="en-US" dirty="0"/>
              <a:t>Add dependencies inside the &lt;dependencies&gt; tag in pom.xml (You can find packages in Maven website).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&lt;dependency&gt;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   &lt;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groupId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&gt;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org.apache.commons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&lt;/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groupId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   &lt;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artifactId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&gt;commons-lang3&lt;/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</a:rPr>
              <a:t>artifactId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    &lt;version&gt;3.12.0&lt;/version&gt;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&lt;/dependency&gt;</a:t>
            </a:r>
          </a:p>
          <a:p>
            <a:r>
              <a:rPr lang="en-US" dirty="0"/>
              <a:t>Use the Maven tool window (usually on the right side of IntelliJ) or CLI commands.</a:t>
            </a:r>
          </a:p>
          <a:p>
            <a:r>
              <a:rPr lang="en-US" dirty="0"/>
              <a:t>Run lifecycle commands like clean, compile, package.</a:t>
            </a:r>
          </a:p>
        </p:txBody>
      </p:sp>
    </p:spTree>
    <p:extLst>
      <p:ext uri="{BB962C8B-B14F-4D97-AF65-F5344CB8AC3E}">
        <p14:creationId xmlns:p14="http://schemas.microsoft.com/office/powerpoint/2010/main" val="26235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967E6-4BE9-6C46-1EA5-393E4F4DD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DA94A0-5E66-1659-B4BB-893AE2BA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/>
            <a:r>
              <a:rPr lang="en-US" dirty="0"/>
              <a:t>Exercise (memory allocation)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4CCC-729C-8AB9-54E2-2AFF0CCD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18" y="1946339"/>
            <a:ext cx="5374641" cy="452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public class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MemoryAllocationExample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{</a:t>
            </a:r>
            <a:endParaRPr lang="fa-IR" sz="16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static class Person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String name;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int age;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public Person(String name, int age)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   this.name = name;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this.age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= age;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public void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displayInfo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("Name: " + name + ", Age: " + age);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    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41DBD9-B22C-D101-C1D6-EA633EFDBE95}"/>
              </a:ext>
            </a:extLst>
          </p:cNvPr>
          <p:cNvSpPr txBox="1">
            <a:spLocks/>
          </p:cNvSpPr>
          <p:nvPr/>
        </p:nvSpPr>
        <p:spPr>
          <a:xfrm>
            <a:off x="6339842" y="1946339"/>
            <a:ext cx="5171440" cy="4766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public static void main(String[]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args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int[] numbers = new int[5];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Person person1 = new Person("Alice", 25);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Person person2 = new Person("Bob", 30);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Person[] people = new Person[2];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people[0] = person1;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people[1] = person2;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("Using object references:");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for (Person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person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: people)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person.displayInfo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("\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nUsing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integer array:");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 for (int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= 0;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&lt;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numbers.length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;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++) {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     numbers[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] =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* 10;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("numbers[" +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+ "] = " + numbers[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]);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075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896CE-7EB7-EA2C-6140-130F6AB0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481C-338D-35E7-2A5F-2DD41D07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Time  to code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D277-EC0D-B320-AE46-1DC9974F1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29468"/>
            <a:ext cx="11029615" cy="48656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Modify Banking System from previous session to work with </a:t>
            </a:r>
            <a:r>
              <a:rPr lang="en-US" altLang="en-US" sz="2000" dirty="0">
                <a:solidFill>
                  <a:schemeClr val="tx1"/>
                </a:solidFill>
              </a:rPr>
              <a:t>J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unit and use Maven as package manager.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9B008-C4A2-E21B-E4ED-0093E4AC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5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F398-954D-2D64-3F90-03292366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Time  to code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72339-7168-4DE2-C9C2-BC2C03F5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9526"/>
            <a:ext cx="11029615" cy="346285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 Management System</a:t>
            </a:r>
            <a:r>
              <a:rPr lang="en-US" sz="2000" b="1" i="1" dirty="0"/>
              <a:t> </a:t>
            </a:r>
            <a:r>
              <a:rPr lang="en-US" dirty="0"/>
              <a:t>with classes 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Student</a:t>
            </a:r>
            <a:r>
              <a:rPr lang="en-US" dirty="0"/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Course</a:t>
            </a:r>
            <a:r>
              <a:rPr lang="en-US" dirty="0"/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Professor</a:t>
            </a:r>
            <a:r>
              <a:rPr lang="en-US" dirty="0"/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Enrollment</a:t>
            </a:r>
            <a:br>
              <a:rPr lang="en-US" dirty="0"/>
            </a:br>
            <a:endParaRPr lang="fa-I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Student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Represents a student with attributes like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studentID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name, major, grades.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alt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Course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Represents a course with attributes like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courseID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courseName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credits.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Professor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Represents a professor with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professorID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name, and a list of courses they teach.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a-IR" alt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Enrollment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Tracks which students are enrolled in which courses.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860C7-2589-6765-E104-E02CFE57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74441"/>
            <a:ext cx="11029616" cy="827679"/>
          </a:xfrm>
        </p:spPr>
        <p:txBody>
          <a:bodyPr>
            <a:noAutofit/>
          </a:bodyPr>
          <a:lstStyle/>
          <a:p>
            <a:pPr algn="ctr"/>
            <a:r>
              <a:rPr lang="fa-IR" sz="5400" dirty="0"/>
              <a:t>پایان</a:t>
            </a: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B0DB9-5F11-EC35-3FD2-3EF5DA04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FF"/>
                </a:solidFill>
              </a:rPr>
              <a:pPr/>
              <a:t>25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2E4347-B85C-BF0F-4C1E-D447BB6FB8E6}"/>
              </a:ext>
            </a:extLst>
          </p:cNvPr>
          <p:cNvGrpSpPr/>
          <p:nvPr/>
        </p:nvGrpSpPr>
        <p:grpSpPr>
          <a:xfrm>
            <a:off x="3679241" y="2980910"/>
            <a:ext cx="4833518" cy="1926992"/>
            <a:chOff x="9162660" y="3178720"/>
            <a:chExt cx="2402122" cy="844673"/>
          </a:xfrm>
        </p:grpSpPr>
        <p:pic>
          <p:nvPicPr>
            <p:cNvPr id="4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68F23CE-9CBA-7F15-BB7E-FAB776D01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7472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015B452A-9B31-D6C3-D2AC-69DDEB494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465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Java (programming language) - Wikipedia">
              <a:extLst>
                <a:ext uri="{FF2B5EF4-FFF2-40B4-BE49-F238E27FC236}">
                  <a16:creationId xmlns:a16="http://schemas.microsoft.com/office/drawing/2014/main" id="{1D5E8E8A-C945-B6DE-4B6E-478E86E145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62660" y="3178720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75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8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342E-5132-419D-C813-40FB1821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 rtl="1"/>
            <a:r>
              <a:rPr lang="en-US" dirty="0"/>
              <a:t>5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42BD-E7BB-7977-4805-229027FB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39" y="1948542"/>
            <a:ext cx="11218921" cy="4517571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1. Instance Variables Are Not Stored in Stack</a:t>
            </a:r>
          </a:p>
          <a:p>
            <a:pPr marL="0" indent="0">
              <a:buNone/>
            </a:pPr>
            <a:r>
              <a:rPr lang="en-US" sz="2000" dirty="0"/>
              <a:t>In Java, instance variables (fields of a class) are stored in the Heap, while local variables are stored in the Stack.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class Example {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	int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instanceVariable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= 42; // Stored in Heap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	 void method() {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		 int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localVariable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= 10; // Stored in Stack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A0CB8-B43B-55D3-1E67-17A2CFF4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9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67B11-DE00-48E6-88EF-7BDC0D67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541B8C-9E8B-ADAE-1A98-3C16FD35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39" y="2118049"/>
            <a:ext cx="11218921" cy="4348064"/>
          </a:xfrm>
        </p:spPr>
        <p:txBody>
          <a:bodyPr>
            <a:noAutofit/>
          </a:bodyPr>
          <a:lstStyle/>
          <a:p>
            <a:r>
              <a:rPr lang="en-US" b="1" dirty="0"/>
              <a:t>2. Stack Variables Do NOT Get Default Values, But Heap Variables Do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Local (Stack) variables must be initialized before use.</a:t>
            </a:r>
          </a:p>
          <a:p>
            <a:pPr marL="0" indent="0">
              <a:buNone/>
            </a:pPr>
            <a:r>
              <a:rPr lang="en-US" dirty="0"/>
              <a:t>Heap variables (instance fields) get default values automatically.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class Example {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int num; // Default: 0 (Stored in Heap)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void method()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        int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localNum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; 		// Not initialized (Stored in Stack)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	     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localNum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); 	// ERROR!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	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7C44C-FF80-B9DF-231B-467A0E4C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rtl="1"/>
            <a:r>
              <a:rPr lang="en-US" dirty="0"/>
              <a:t>5 key points</a:t>
            </a:r>
          </a:p>
        </p:txBody>
      </p:sp>
    </p:spTree>
    <p:extLst>
      <p:ext uri="{BB962C8B-B14F-4D97-AF65-F5344CB8AC3E}">
        <p14:creationId xmlns:p14="http://schemas.microsoft.com/office/powerpoint/2010/main" val="393947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2B69A0-E562-5A0E-ADAC-D297376F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39" y="1948542"/>
            <a:ext cx="11218921" cy="4517571"/>
          </a:xfrm>
        </p:spPr>
        <p:txBody>
          <a:bodyPr>
            <a:noAutofit/>
          </a:bodyPr>
          <a:lstStyle/>
          <a:p>
            <a:r>
              <a:rPr lang="en-US" sz="2000" b="1" dirty="0"/>
              <a:t>3. Static variables are stored in heap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class Example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   static int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staticVar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= 100; // Stored in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}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4. Difference between == and .equals()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Example: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String s1 = new String("Java"); String s2 = new String("Java");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(s1 == s2); 		// false (Different references)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(s1.equals(s2)); 	// true (Same value in Heap)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44A3B-2A45-A339-CBDF-D0B95A6B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rtl="1"/>
            <a:r>
              <a:rPr lang="en-US" dirty="0"/>
              <a:t>5 key points</a:t>
            </a:r>
          </a:p>
        </p:txBody>
      </p:sp>
    </p:spTree>
    <p:extLst>
      <p:ext uri="{BB962C8B-B14F-4D97-AF65-F5344CB8AC3E}">
        <p14:creationId xmlns:p14="http://schemas.microsoft.com/office/powerpoint/2010/main" val="2643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AFA6EC-2D8E-B112-33A5-63322040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39" y="1948542"/>
            <a:ext cx="11218921" cy="474689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5. Changing Objects in Heap Through Stack References</a:t>
            </a:r>
          </a:p>
          <a:p>
            <a:pPr marL="0" indent="0">
              <a:buNone/>
            </a:pPr>
            <a:r>
              <a:rPr lang="en-US" dirty="0"/>
              <a:t>Since Stack only stores references, modifying an object through one reference affects all references pointing to the same object.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class Test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public static void main(String[]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args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Data d1 = new Data(); // Object is in Heap, d1 is in Stack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d1.value = 10;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Data d2 = d1; // Copies the reference, NOT the object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d2.value = 20;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System.out.println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(d1.value); // 20 (same object in Heap)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6A394-4EFD-B278-E2FA-934A6C8A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rtl="1"/>
            <a:r>
              <a:rPr lang="en-US" dirty="0"/>
              <a:t>5 key points</a:t>
            </a:r>
          </a:p>
        </p:txBody>
      </p:sp>
    </p:spTree>
    <p:extLst>
      <p:ext uri="{BB962C8B-B14F-4D97-AF65-F5344CB8AC3E}">
        <p14:creationId xmlns:p14="http://schemas.microsoft.com/office/powerpoint/2010/main" val="204272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B9E2-BD8A-D96B-463D-3B0BA4CF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8696-6BA9-B03D-47B6-30BBC118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happen if a reference to an object in the Heap is lost in Stack, but the object is still referenced somewhere else in the Heap?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42BAC-5637-8EBD-6408-999E8139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996B-AF10-DBD7-D9ED-683DC6FF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5D88-81DA-1659-218A-6C35C9D6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99" y="1824897"/>
            <a:ext cx="11029615" cy="1162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object will not be </a:t>
            </a:r>
            <a:r>
              <a:rPr lang="en-US" b="1" dirty="0"/>
              <a:t>garbage collected</a:t>
            </a:r>
            <a:r>
              <a:rPr lang="en-US" dirty="0"/>
              <a:t> immediately, as it still has an active reference elsewhere. It will remain in the Heap until all references to it are lost, and the </a:t>
            </a:r>
            <a:r>
              <a:rPr lang="en-US" b="1" dirty="0"/>
              <a:t>Garbage Collector</a:t>
            </a:r>
            <a:r>
              <a:rPr lang="en-US" dirty="0"/>
              <a:t> identifies it as unreachable.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446E9-5573-8802-02F6-7F4C6782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1A8A8-1008-4F59-29E0-AA641B5D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655" y="2696787"/>
            <a:ext cx="7009701" cy="39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AA98-E262-B03A-AB81-A1635F56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Memory allocation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A89A8-B832-D065-6AD6-B9792A3A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A89C0B-E721-5845-6A26-1A9C4104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1172"/>
            <a:ext cx="11029616" cy="496823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Arrays</a:t>
            </a:r>
          </a:p>
          <a:p>
            <a:r>
              <a:rPr lang="en-US" dirty="0"/>
              <a:t>int[] </a:t>
            </a:r>
            <a:r>
              <a:rPr lang="en-US" dirty="0" err="1"/>
              <a:t>arr</a:t>
            </a:r>
            <a:r>
              <a:rPr lang="en-US" dirty="0"/>
              <a:t> = new int[2];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Stack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reference to the memory address in the heap is stored. This reference points to an array in the heap that contains 5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values.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Heap: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memory cells of type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allocated consecutively.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value of each cell is initialized to 0 by default.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/>
          </a:p>
          <a:p>
            <a:r>
              <a:rPr lang="en-US" dirty="0"/>
              <a:t>int[][] matrix = new int[2][1];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dirty="0"/>
              <a:t> </a:t>
            </a:r>
            <a:r>
              <a:rPr lang="en-US" b="1" dirty="0"/>
              <a:t>Heap:</a:t>
            </a:r>
          </a:p>
          <a:p>
            <a:pPr marL="0" indent="0">
              <a:buNone/>
            </a:pPr>
            <a:r>
              <a:rPr lang="en-US" sz="1600" dirty="0"/>
              <a:t>First, an array of 3 references (for the 3 rows) is allocated in the heap. This array only stores references to arrays of 4 integers (representing the rows).</a:t>
            </a:r>
          </a:p>
          <a:p>
            <a:pPr marL="0" indent="0">
              <a:buNone/>
            </a:pPr>
            <a:r>
              <a:rPr lang="en-US" sz="1600" dirty="0"/>
              <a:t>Then, for each of these rows, a 4-element array is allocated in the heap.</a:t>
            </a:r>
            <a:endParaRPr lang="fa-IR" dirty="0"/>
          </a:p>
        </p:txBody>
      </p:sp>
      <p:grpSp>
        <p:nvGrpSpPr>
          <p:cNvPr id="11" name="Group 217">
            <a:extLst>
              <a:ext uri="{FF2B5EF4-FFF2-40B4-BE49-F238E27FC236}">
                <a16:creationId xmlns:a16="http://schemas.microsoft.com/office/drawing/2014/main" id="{579F67AB-D7F6-1D4D-A730-8B846B1CD3B4}"/>
              </a:ext>
            </a:extLst>
          </p:cNvPr>
          <p:cNvGrpSpPr>
            <a:grpSpLocks/>
          </p:cNvGrpSpPr>
          <p:nvPr/>
        </p:nvGrpSpPr>
        <p:grpSpPr bwMode="auto">
          <a:xfrm>
            <a:off x="8625204" y="3472495"/>
            <a:ext cx="1766888" cy="650875"/>
            <a:chOff x="1585" y="2633"/>
            <a:chExt cx="1113" cy="410"/>
          </a:xfrm>
        </p:grpSpPr>
        <p:sp>
          <p:nvSpPr>
            <p:cNvPr id="12" name="Rectangle 218">
              <a:extLst>
                <a:ext uri="{FF2B5EF4-FFF2-40B4-BE49-F238E27FC236}">
                  <a16:creationId xmlns:a16="http://schemas.microsoft.com/office/drawing/2014/main" id="{C7602E67-F56B-6AF8-10D1-FBA627B54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896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0</a:t>
              </a:r>
            </a:p>
          </p:txBody>
        </p:sp>
        <p:sp>
          <p:nvSpPr>
            <p:cNvPr id="14" name="Rectangle 220">
              <a:extLst>
                <a:ext uri="{FF2B5EF4-FFF2-40B4-BE49-F238E27FC236}">
                  <a16:creationId xmlns:a16="http://schemas.microsoft.com/office/drawing/2014/main" id="{7EE0B343-0B24-2B9E-DBAF-2308FA907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889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15" name="Rectangle 221">
              <a:extLst>
                <a:ext uri="{FF2B5EF4-FFF2-40B4-BE49-F238E27FC236}">
                  <a16:creationId xmlns:a16="http://schemas.microsoft.com/office/drawing/2014/main" id="{92790C8D-CE39-D864-F2AB-E8A2B7C97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768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0</a:t>
              </a:r>
            </a:p>
          </p:txBody>
        </p:sp>
        <p:sp>
          <p:nvSpPr>
            <p:cNvPr id="17" name="Rectangle 223">
              <a:extLst>
                <a:ext uri="{FF2B5EF4-FFF2-40B4-BE49-F238E27FC236}">
                  <a16:creationId xmlns:a16="http://schemas.microsoft.com/office/drawing/2014/main" id="{4FB863F9-0AEB-748E-826C-F8796E9C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761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18" name="Rectangle 224" descr="Small checker board">
              <a:extLst>
                <a:ext uri="{FF2B5EF4-FFF2-40B4-BE49-F238E27FC236}">
                  <a16:creationId xmlns:a16="http://schemas.microsoft.com/office/drawing/2014/main" id="{3581B127-C75D-260C-706E-B8E5F4B4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640"/>
              <a:ext cx="624" cy="129"/>
            </a:xfrm>
            <a:prstGeom prst="rect">
              <a:avLst/>
            </a:prstGeom>
            <a:pattFill prst="smCheck">
              <a:fgClr>
                <a:srgbClr val="999999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/>
            </a:p>
          </p:txBody>
        </p:sp>
        <p:sp>
          <p:nvSpPr>
            <p:cNvPr id="19" name="Rectangle 225">
              <a:extLst>
                <a:ext uri="{FF2B5EF4-FFF2-40B4-BE49-F238E27FC236}">
                  <a16:creationId xmlns:a16="http://schemas.microsoft.com/office/drawing/2014/main" id="{D7F0C727-5E14-AB11-59A9-8DFA006CD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63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</p:grpSp>
      <p:grpSp>
        <p:nvGrpSpPr>
          <p:cNvPr id="29" name="Group 237">
            <a:extLst>
              <a:ext uri="{FF2B5EF4-FFF2-40B4-BE49-F238E27FC236}">
                <a16:creationId xmlns:a16="http://schemas.microsoft.com/office/drawing/2014/main" id="{B125F13F-39EC-CECD-D8DE-1933CEE5A3CC}"/>
              </a:ext>
            </a:extLst>
          </p:cNvPr>
          <p:cNvGrpSpPr>
            <a:grpSpLocks/>
          </p:cNvGrpSpPr>
          <p:nvPr/>
        </p:nvGrpSpPr>
        <p:grpSpPr bwMode="auto">
          <a:xfrm>
            <a:off x="5772157" y="4631583"/>
            <a:ext cx="2592388" cy="663575"/>
            <a:chOff x="2111" y="3776"/>
            <a:chExt cx="1633" cy="418"/>
          </a:xfrm>
        </p:grpSpPr>
        <p:sp>
          <p:nvSpPr>
            <p:cNvPr id="30" name="Rectangle 238" descr="Small checker board">
              <a:extLst>
                <a:ext uri="{FF2B5EF4-FFF2-40B4-BE49-F238E27FC236}">
                  <a16:creationId xmlns:a16="http://schemas.microsoft.com/office/drawing/2014/main" id="{AE34EF3C-E9AC-33D0-2684-8CD3AC962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" y="4047"/>
              <a:ext cx="624" cy="129"/>
            </a:xfrm>
            <a:prstGeom prst="rect">
              <a:avLst/>
            </a:prstGeom>
            <a:pattFill prst="smCheck">
              <a:fgClr>
                <a:srgbClr val="999999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/>
            </a:p>
          </p:txBody>
        </p:sp>
        <p:sp>
          <p:nvSpPr>
            <p:cNvPr id="31" name="Rectangle 239">
              <a:extLst>
                <a:ext uri="{FF2B5EF4-FFF2-40B4-BE49-F238E27FC236}">
                  <a16:creationId xmlns:a16="http://schemas.microsoft.com/office/drawing/2014/main" id="{EEB9EE3A-4315-D327-47FA-745672CA2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" y="3919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1000</a:t>
              </a:r>
            </a:p>
          </p:txBody>
        </p:sp>
        <p:sp>
          <p:nvSpPr>
            <p:cNvPr id="32" name="Rectangle 240">
              <a:extLst>
                <a:ext uri="{FF2B5EF4-FFF2-40B4-BE49-F238E27FC236}">
                  <a16:creationId xmlns:a16="http://schemas.microsoft.com/office/drawing/2014/main" id="{057440D7-B015-1628-BCAF-8AA1D4C6D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" y="3791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100C</a:t>
              </a:r>
            </a:p>
          </p:txBody>
        </p:sp>
        <p:sp>
          <p:nvSpPr>
            <p:cNvPr id="35" name="Rectangle 243">
              <a:extLst>
                <a:ext uri="{FF2B5EF4-FFF2-40B4-BE49-F238E27FC236}">
                  <a16:creationId xmlns:a16="http://schemas.microsoft.com/office/drawing/2014/main" id="{50821A9E-A50E-B9C2-7FB9-449863709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3904"/>
              <a:ext cx="5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200" b="1" dirty="0" err="1">
                  <a:latin typeface="Courier New" pitchFamily="49" charset="0"/>
                </a:rPr>
                <a:t>arr</a:t>
              </a:r>
              <a:endParaRPr lang="en-US" sz="1200" b="1" dirty="0">
                <a:latin typeface="Courier New" pitchFamily="49" charset="0"/>
              </a:endParaRPr>
            </a:p>
          </p:txBody>
        </p:sp>
        <p:sp>
          <p:nvSpPr>
            <p:cNvPr id="36" name="Rectangle 244">
              <a:extLst>
                <a:ext uri="{FF2B5EF4-FFF2-40B4-BE49-F238E27FC236}">
                  <a16:creationId xmlns:a16="http://schemas.microsoft.com/office/drawing/2014/main" id="{263021A3-9FBF-21C2-B51F-D4637DDE3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3776"/>
              <a:ext cx="52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1200" b="1" dirty="0">
                  <a:latin typeface="Courier New" pitchFamily="49" charset="0"/>
                </a:rPr>
                <a:t>matrix</a:t>
              </a:r>
            </a:p>
          </p:txBody>
        </p:sp>
        <p:sp>
          <p:nvSpPr>
            <p:cNvPr id="39" name="Rectangle 247">
              <a:extLst>
                <a:ext uri="{FF2B5EF4-FFF2-40B4-BE49-F238E27FC236}">
                  <a16:creationId xmlns:a16="http://schemas.microsoft.com/office/drawing/2014/main" id="{6C572548-529E-9FFB-B471-0FFEFFA8A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4040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dirty="0"/>
                <a:t>FFFC</a:t>
              </a:r>
            </a:p>
          </p:txBody>
        </p:sp>
        <p:sp>
          <p:nvSpPr>
            <p:cNvPr id="40" name="Rectangle 248">
              <a:extLst>
                <a:ext uri="{FF2B5EF4-FFF2-40B4-BE49-F238E27FC236}">
                  <a16:creationId xmlns:a16="http://schemas.microsoft.com/office/drawing/2014/main" id="{96085446-F6E7-9A90-425F-180738159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3912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FFF8</a:t>
              </a:r>
            </a:p>
          </p:txBody>
        </p:sp>
        <p:sp>
          <p:nvSpPr>
            <p:cNvPr id="41" name="Rectangle 249">
              <a:extLst>
                <a:ext uri="{FF2B5EF4-FFF2-40B4-BE49-F238E27FC236}">
                  <a16:creationId xmlns:a16="http://schemas.microsoft.com/office/drawing/2014/main" id="{91C03A0D-9EB6-FD2B-7A7F-AD551C615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3784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FFF4</a:t>
              </a:r>
            </a:p>
          </p:txBody>
        </p:sp>
      </p:grpSp>
      <p:grpSp>
        <p:nvGrpSpPr>
          <p:cNvPr id="44" name="Group 217">
            <a:extLst>
              <a:ext uri="{FF2B5EF4-FFF2-40B4-BE49-F238E27FC236}">
                <a16:creationId xmlns:a16="http://schemas.microsoft.com/office/drawing/2014/main" id="{78C635AE-2F0A-5AFB-7252-FE9CD75D4DC8}"/>
              </a:ext>
            </a:extLst>
          </p:cNvPr>
          <p:cNvGrpSpPr>
            <a:grpSpLocks/>
          </p:cNvGrpSpPr>
          <p:nvPr/>
        </p:nvGrpSpPr>
        <p:grpSpPr bwMode="auto">
          <a:xfrm>
            <a:off x="8625204" y="4681532"/>
            <a:ext cx="1766888" cy="650875"/>
            <a:chOff x="1585" y="2633"/>
            <a:chExt cx="1113" cy="410"/>
          </a:xfrm>
        </p:grpSpPr>
        <p:sp>
          <p:nvSpPr>
            <p:cNvPr id="47" name="Rectangle 220">
              <a:extLst>
                <a:ext uri="{FF2B5EF4-FFF2-40B4-BE49-F238E27FC236}">
                  <a16:creationId xmlns:a16="http://schemas.microsoft.com/office/drawing/2014/main" id="{7D2466BA-6C3F-0357-CE61-5D739D4B0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889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48" name="Rectangle 221">
              <a:extLst>
                <a:ext uri="{FF2B5EF4-FFF2-40B4-BE49-F238E27FC236}">
                  <a16:creationId xmlns:a16="http://schemas.microsoft.com/office/drawing/2014/main" id="{BEDE3B46-B191-1850-96E8-6BED290E1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768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0</a:t>
              </a:r>
            </a:p>
          </p:txBody>
        </p:sp>
        <p:sp>
          <p:nvSpPr>
            <p:cNvPr id="50" name="Rectangle 223">
              <a:extLst>
                <a:ext uri="{FF2B5EF4-FFF2-40B4-BE49-F238E27FC236}">
                  <a16:creationId xmlns:a16="http://schemas.microsoft.com/office/drawing/2014/main" id="{0A4F58D7-9B86-571A-ABF5-B863367E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761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51" name="Rectangle 224" descr="Small checker board">
              <a:extLst>
                <a:ext uri="{FF2B5EF4-FFF2-40B4-BE49-F238E27FC236}">
                  <a16:creationId xmlns:a16="http://schemas.microsoft.com/office/drawing/2014/main" id="{FF01247C-A1CE-4C5A-3559-7651767A3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640"/>
              <a:ext cx="624" cy="129"/>
            </a:xfrm>
            <a:prstGeom prst="rect">
              <a:avLst/>
            </a:prstGeom>
            <a:pattFill prst="smCheck">
              <a:fgClr>
                <a:srgbClr val="999999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/>
            </a:p>
          </p:txBody>
        </p:sp>
        <p:sp>
          <p:nvSpPr>
            <p:cNvPr id="52" name="Rectangle 225">
              <a:extLst>
                <a:ext uri="{FF2B5EF4-FFF2-40B4-BE49-F238E27FC236}">
                  <a16:creationId xmlns:a16="http://schemas.microsoft.com/office/drawing/2014/main" id="{A5F24732-30E8-4184-5D0C-60475773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63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</p:grpSp>
      <p:grpSp>
        <p:nvGrpSpPr>
          <p:cNvPr id="53" name="Group 217">
            <a:extLst>
              <a:ext uri="{FF2B5EF4-FFF2-40B4-BE49-F238E27FC236}">
                <a16:creationId xmlns:a16="http://schemas.microsoft.com/office/drawing/2014/main" id="{35B1E6CD-0D00-56C4-955F-8A8F3138B7BD}"/>
              </a:ext>
            </a:extLst>
          </p:cNvPr>
          <p:cNvGrpSpPr>
            <a:grpSpLocks/>
          </p:cNvGrpSpPr>
          <p:nvPr/>
        </p:nvGrpSpPr>
        <p:grpSpPr bwMode="auto">
          <a:xfrm>
            <a:off x="8625204" y="4070979"/>
            <a:ext cx="1766888" cy="650875"/>
            <a:chOff x="1585" y="2633"/>
            <a:chExt cx="1113" cy="410"/>
          </a:xfrm>
        </p:grpSpPr>
        <p:sp>
          <p:nvSpPr>
            <p:cNvPr id="54" name="Rectangle 218">
              <a:extLst>
                <a:ext uri="{FF2B5EF4-FFF2-40B4-BE49-F238E27FC236}">
                  <a16:creationId xmlns:a16="http://schemas.microsoft.com/office/drawing/2014/main" id="{CF11ED6C-B980-C99E-4452-7BE03CB31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896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1020</a:t>
              </a:r>
            </a:p>
          </p:txBody>
        </p:sp>
        <p:sp>
          <p:nvSpPr>
            <p:cNvPr id="56" name="Rectangle 220">
              <a:extLst>
                <a:ext uri="{FF2B5EF4-FFF2-40B4-BE49-F238E27FC236}">
                  <a16:creationId xmlns:a16="http://schemas.microsoft.com/office/drawing/2014/main" id="{F49A8200-3E53-E555-8A5D-0B115626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889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57" name="Rectangle 221">
              <a:extLst>
                <a:ext uri="{FF2B5EF4-FFF2-40B4-BE49-F238E27FC236}">
                  <a16:creationId xmlns:a16="http://schemas.microsoft.com/office/drawing/2014/main" id="{F7BEFDD7-51C4-B517-0371-86394D422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768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1018</a:t>
              </a:r>
            </a:p>
          </p:txBody>
        </p:sp>
        <p:sp>
          <p:nvSpPr>
            <p:cNvPr id="59" name="Rectangle 223">
              <a:extLst>
                <a:ext uri="{FF2B5EF4-FFF2-40B4-BE49-F238E27FC236}">
                  <a16:creationId xmlns:a16="http://schemas.microsoft.com/office/drawing/2014/main" id="{35DB417E-07A3-D228-008B-4B41294F2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761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60" name="Rectangle 224" descr="Small checker board">
              <a:extLst>
                <a:ext uri="{FF2B5EF4-FFF2-40B4-BE49-F238E27FC236}">
                  <a16:creationId xmlns:a16="http://schemas.microsoft.com/office/drawing/2014/main" id="{2C0D0E61-585E-3966-7C21-4CE51910A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640"/>
              <a:ext cx="624" cy="129"/>
            </a:xfrm>
            <a:prstGeom prst="rect">
              <a:avLst/>
            </a:prstGeom>
            <a:pattFill prst="smCheck">
              <a:fgClr>
                <a:srgbClr val="999999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/>
            </a:p>
          </p:txBody>
        </p:sp>
        <p:sp>
          <p:nvSpPr>
            <p:cNvPr id="61" name="Rectangle 225">
              <a:extLst>
                <a:ext uri="{FF2B5EF4-FFF2-40B4-BE49-F238E27FC236}">
                  <a16:creationId xmlns:a16="http://schemas.microsoft.com/office/drawing/2014/main" id="{6D3529D1-11D9-62E7-409F-74487A4D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63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</p:grpSp>
      <p:grpSp>
        <p:nvGrpSpPr>
          <p:cNvPr id="62" name="Group 273">
            <a:extLst>
              <a:ext uri="{FF2B5EF4-FFF2-40B4-BE49-F238E27FC236}">
                <a16:creationId xmlns:a16="http://schemas.microsoft.com/office/drawing/2014/main" id="{2A9D1C5B-CBB1-63B5-CBE0-78C3244BB802}"/>
              </a:ext>
            </a:extLst>
          </p:cNvPr>
          <p:cNvGrpSpPr>
            <a:grpSpLocks/>
          </p:cNvGrpSpPr>
          <p:nvPr/>
        </p:nvGrpSpPr>
        <p:grpSpPr bwMode="auto">
          <a:xfrm>
            <a:off x="9583261" y="3466556"/>
            <a:ext cx="841375" cy="650875"/>
            <a:chOff x="1392" y="2249"/>
            <a:chExt cx="530" cy="410"/>
          </a:xfrm>
        </p:grpSpPr>
        <p:sp>
          <p:nvSpPr>
            <p:cNvPr id="63" name="Rectangle 274">
              <a:extLst>
                <a:ext uri="{FF2B5EF4-FFF2-40B4-BE49-F238E27FC236}">
                  <a16:creationId xmlns:a16="http://schemas.microsoft.com/office/drawing/2014/main" id="{C182C978-4A36-E539-8A62-2379601B9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505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1008</a:t>
              </a:r>
            </a:p>
          </p:txBody>
        </p:sp>
        <p:sp>
          <p:nvSpPr>
            <p:cNvPr id="64" name="Rectangle 275">
              <a:extLst>
                <a:ext uri="{FF2B5EF4-FFF2-40B4-BE49-F238E27FC236}">
                  <a16:creationId xmlns:a16="http://schemas.microsoft.com/office/drawing/2014/main" id="{F05D66ED-7FC9-AC82-1BD8-04E4FBA01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377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1004</a:t>
              </a:r>
            </a:p>
          </p:txBody>
        </p:sp>
        <p:sp>
          <p:nvSpPr>
            <p:cNvPr id="65" name="Rectangle 276">
              <a:extLst>
                <a:ext uri="{FF2B5EF4-FFF2-40B4-BE49-F238E27FC236}">
                  <a16:creationId xmlns:a16="http://schemas.microsoft.com/office/drawing/2014/main" id="{18BF7171-B2B0-67FF-EFE7-8E993449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49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dirty="0"/>
                <a:t>1000</a:t>
              </a:r>
            </a:p>
          </p:txBody>
        </p:sp>
      </p:grpSp>
      <p:grpSp>
        <p:nvGrpSpPr>
          <p:cNvPr id="66" name="Group 269">
            <a:extLst>
              <a:ext uri="{FF2B5EF4-FFF2-40B4-BE49-F238E27FC236}">
                <a16:creationId xmlns:a16="http://schemas.microsoft.com/office/drawing/2014/main" id="{5F59E2FA-BDCB-99CB-8D40-8B22DC04C8AB}"/>
              </a:ext>
            </a:extLst>
          </p:cNvPr>
          <p:cNvGrpSpPr>
            <a:grpSpLocks/>
          </p:cNvGrpSpPr>
          <p:nvPr/>
        </p:nvGrpSpPr>
        <p:grpSpPr bwMode="auto">
          <a:xfrm>
            <a:off x="9593900" y="4064634"/>
            <a:ext cx="839787" cy="650875"/>
            <a:chOff x="1393" y="2633"/>
            <a:chExt cx="529" cy="410"/>
          </a:xfrm>
        </p:grpSpPr>
        <p:sp>
          <p:nvSpPr>
            <p:cNvPr id="67" name="Rectangle 270">
              <a:extLst>
                <a:ext uri="{FF2B5EF4-FFF2-40B4-BE49-F238E27FC236}">
                  <a16:creationId xmlns:a16="http://schemas.microsoft.com/office/drawing/2014/main" id="{5E98F678-7302-6F81-4162-5026ADEBC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889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1014</a:t>
              </a:r>
            </a:p>
          </p:txBody>
        </p:sp>
        <p:sp>
          <p:nvSpPr>
            <p:cNvPr id="68" name="Rectangle 271">
              <a:extLst>
                <a:ext uri="{FF2B5EF4-FFF2-40B4-BE49-F238E27FC236}">
                  <a16:creationId xmlns:a16="http://schemas.microsoft.com/office/drawing/2014/main" id="{444D5667-0F83-CD4D-1B4F-C0C7AF2F3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761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1010</a:t>
              </a:r>
            </a:p>
          </p:txBody>
        </p:sp>
        <p:sp>
          <p:nvSpPr>
            <p:cNvPr id="69" name="Rectangle 272">
              <a:extLst>
                <a:ext uri="{FF2B5EF4-FFF2-40B4-BE49-F238E27FC236}">
                  <a16:creationId xmlns:a16="http://schemas.microsoft.com/office/drawing/2014/main" id="{19243B06-067E-E972-0F0C-1147DC82B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63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dirty="0"/>
                <a:t>100C</a:t>
              </a:r>
            </a:p>
          </p:txBody>
        </p:sp>
      </p:grpSp>
      <p:grpSp>
        <p:nvGrpSpPr>
          <p:cNvPr id="70" name="Group 265">
            <a:extLst>
              <a:ext uri="{FF2B5EF4-FFF2-40B4-BE49-F238E27FC236}">
                <a16:creationId xmlns:a16="http://schemas.microsoft.com/office/drawing/2014/main" id="{EC5CC568-C4E9-BA31-45FB-D0440C90FA68}"/>
              </a:ext>
            </a:extLst>
          </p:cNvPr>
          <p:cNvGrpSpPr>
            <a:grpSpLocks/>
          </p:cNvGrpSpPr>
          <p:nvPr/>
        </p:nvGrpSpPr>
        <p:grpSpPr bwMode="auto">
          <a:xfrm>
            <a:off x="9583262" y="4684702"/>
            <a:ext cx="839787" cy="650875"/>
            <a:chOff x="1393" y="3017"/>
            <a:chExt cx="529" cy="410"/>
          </a:xfrm>
        </p:grpSpPr>
        <p:sp>
          <p:nvSpPr>
            <p:cNvPr id="71" name="Rectangle 266">
              <a:extLst>
                <a:ext uri="{FF2B5EF4-FFF2-40B4-BE49-F238E27FC236}">
                  <a16:creationId xmlns:a16="http://schemas.microsoft.com/office/drawing/2014/main" id="{1AABDB0C-D46C-FBE8-E709-2ED56B721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327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dirty="0"/>
                <a:t>1020</a:t>
              </a:r>
            </a:p>
          </p:txBody>
        </p:sp>
        <p:sp>
          <p:nvSpPr>
            <p:cNvPr id="72" name="Rectangle 267">
              <a:extLst>
                <a:ext uri="{FF2B5EF4-FFF2-40B4-BE49-F238E27FC236}">
                  <a16:creationId xmlns:a16="http://schemas.microsoft.com/office/drawing/2014/main" id="{05387BA2-AA9B-2D92-F5FE-CF90F1924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3145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/>
                <a:t>101C</a:t>
              </a:r>
            </a:p>
          </p:txBody>
        </p:sp>
        <p:sp>
          <p:nvSpPr>
            <p:cNvPr id="73" name="Rectangle 268">
              <a:extLst>
                <a:ext uri="{FF2B5EF4-FFF2-40B4-BE49-F238E27FC236}">
                  <a16:creationId xmlns:a16="http://schemas.microsoft.com/office/drawing/2014/main" id="{14BCE372-136A-935E-BC81-76BB991B4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3017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000" b="1" dirty="0"/>
                <a:t>1018</a:t>
              </a:r>
            </a:p>
          </p:txBody>
        </p:sp>
      </p:grpSp>
      <p:grpSp>
        <p:nvGrpSpPr>
          <p:cNvPr id="74" name="Group 217">
            <a:extLst>
              <a:ext uri="{FF2B5EF4-FFF2-40B4-BE49-F238E27FC236}">
                <a16:creationId xmlns:a16="http://schemas.microsoft.com/office/drawing/2014/main" id="{E560277E-152F-9828-4231-1741A6AA3F3F}"/>
              </a:ext>
            </a:extLst>
          </p:cNvPr>
          <p:cNvGrpSpPr>
            <a:grpSpLocks/>
          </p:cNvGrpSpPr>
          <p:nvPr/>
        </p:nvGrpSpPr>
        <p:grpSpPr bwMode="auto">
          <a:xfrm>
            <a:off x="8625204" y="5092916"/>
            <a:ext cx="1766888" cy="650875"/>
            <a:chOff x="1585" y="2633"/>
            <a:chExt cx="1113" cy="410"/>
          </a:xfrm>
        </p:grpSpPr>
        <p:sp>
          <p:nvSpPr>
            <p:cNvPr id="76" name="Rectangle 220">
              <a:extLst>
                <a:ext uri="{FF2B5EF4-FFF2-40B4-BE49-F238E27FC236}">
                  <a16:creationId xmlns:a16="http://schemas.microsoft.com/office/drawing/2014/main" id="{A8D14028-3A62-BDE5-B887-6933CAF81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889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77" name="Rectangle 221">
              <a:extLst>
                <a:ext uri="{FF2B5EF4-FFF2-40B4-BE49-F238E27FC236}">
                  <a16:creationId xmlns:a16="http://schemas.microsoft.com/office/drawing/2014/main" id="{D6DD0AC6-2251-13B8-683C-E55AACC53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768"/>
              <a:ext cx="624" cy="1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000" b="1" dirty="0"/>
                <a:t>0</a:t>
              </a:r>
            </a:p>
          </p:txBody>
        </p:sp>
        <p:sp>
          <p:nvSpPr>
            <p:cNvPr id="78" name="Rectangle 223">
              <a:extLst>
                <a:ext uri="{FF2B5EF4-FFF2-40B4-BE49-F238E27FC236}">
                  <a16:creationId xmlns:a16="http://schemas.microsoft.com/office/drawing/2014/main" id="{BA1F34C7-4231-C897-DFCC-2DC7E1374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761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  <p:sp>
          <p:nvSpPr>
            <p:cNvPr id="79" name="Rectangle 224" descr="Small checker board">
              <a:extLst>
                <a:ext uri="{FF2B5EF4-FFF2-40B4-BE49-F238E27FC236}">
                  <a16:creationId xmlns:a16="http://schemas.microsoft.com/office/drawing/2014/main" id="{EAA24E34-765F-5517-3728-00B729216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640"/>
              <a:ext cx="624" cy="129"/>
            </a:xfrm>
            <a:prstGeom prst="rect">
              <a:avLst/>
            </a:prstGeom>
            <a:pattFill prst="smCheck">
              <a:fgClr>
                <a:srgbClr val="999999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000" b="1"/>
            </a:p>
          </p:txBody>
        </p:sp>
        <p:sp>
          <p:nvSpPr>
            <p:cNvPr id="80" name="Rectangle 225">
              <a:extLst>
                <a:ext uri="{FF2B5EF4-FFF2-40B4-BE49-F238E27FC236}">
                  <a16:creationId xmlns:a16="http://schemas.microsoft.com/office/drawing/2014/main" id="{23A10A0C-4E6B-719B-02B4-3060231D5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633"/>
              <a:ext cx="5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en-US" sz="1000" b="1"/>
            </a:p>
          </p:txBody>
        </p:sp>
      </p:grpSp>
      <p:sp>
        <p:nvSpPr>
          <p:cNvPr id="81" name="Rectangle 266">
            <a:extLst>
              <a:ext uri="{FF2B5EF4-FFF2-40B4-BE49-F238E27FC236}">
                <a16:creationId xmlns:a16="http://schemas.microsoft.com/office/drawing/2014/main" id="{65388B08-9564-BDD6-C9A9-98BB492A7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736" y="5312908"/>
            <a:ext cx="8397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 b="1" dirty="0"/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162827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5663</TotalTime>
  <Words>2558</Words>
  <Application>Microsoft Office PowerPoint</Application>
  <PresentationFormat>Widescreen</PresentationFormat>
  <Paragraphs>367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-apple-system</vt:lpstr>
      <vt:lpstr>Aptos</vt:lpstr>
      <vt:lpstr>Arial</vt:lpstr>
      <vt:lpstr>Arial Unicode MS</vt:lpstr>
      <vt:lpstr>Consolas</vt:lpstr>
      <vt:lpstr>Courier New</vt:lpstr>
      <vt:lpstr>Gill Sans MT</vt:lpstr>
      <vt:lpstr>Inter</vt:lpstr>
      <vt:lpstr>Times New Roman</vt:lpstr>
      <vt:lpstr>Vazir</vt:lpstr>
      <vt:lpstr>Wingdings</vt:lpstr>
      <vt:lpstr>Wingdings 2</vt:lpstr>
      <vt:lpstr>Dividend</vt:lpstr>
      <vt:lpstr>برنامه نویسی پیشرفته</vt:lpstr>
      <vt:lpstr>PowerPoint Presentation</vt:lpstr>
      <vt:lpstr>5 key points</vt:lpstr>
      <vt:lpstr>5 key points</vt:lpstr>
      <vt:lpstr>5 key points</vt:lpstr>
      <vt:lpstr>5 key points</vt:lpstr>
      <vt:lpstr>Questions</vt:lpstr>
      <vt:lpstr>Answers</vt:lpstr>
      <vt:lpstr>Memory allocation examples</vt:lpstr>
      <vt:lpstr>Memory allocation examples</vt:lpstr>
      <vt:lpstr>Memory allocation examples</vt:lpstr>
      <vt:lpstr>Primitive  vs.  Reference  Types</vt:lpstr>
      <vt:lpstr>Autoboxing and Unboxing</vt:lpstr>
      <vt:lpstr>Questions</vt:lpstr>
      <vt:lpstr>Answers</vt:lpstr>
      <vt:lpstr>Equals() vs ==</vt:lpstr>
      <vt:lpstr>Equals() Method</vt:lpstr>
      <vt:lpstr>Wrapper Classes</vt:lpstr>
      <vt:lpstr>Junit and debugging</vt:lpstr>
      <vt:lpstr>Junit and debugging</vt:lpstr>
      <vt:lpstr>build automation with Maven </vt:lpstr>
      <vt:lpstr>Exercise (memory allocation)</vt:lpstr>
      <vt:lpstr>Time  to code 1</vt:lpstr>
      <vt:lpstr>Time  to code 2</vt:lpstr>
      <vt:lpstr>پایان</vt:lpstr>
    </vt:vector>
  </TitlesOfParts>
  <Company>Novin Pendar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NP</dc:creator>
  <cp:lastModifiedBy>MJ Akbari</cp:lastModifiedBy>
  <cp:revision>150</cp:revision>
  <dcterms:created xsi:type="dcterms:W3CDTF">2020-11-03T16:24:47Z</dcterms:created>
  <dcterms:modified xsi:type="dcterms:W3CDTF">2025-03-09T14:13:58Z</dcterms:modified>
</cp:coreProperties>
</file>