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76" r:id="rId6"/>
    <p:sldId id="275" r:id="rId7"/>
    <p:sldId id="268" r:id="rId8"/>
    <p:sldId id="269" r:id="rId9"/>
    <p:sldId id="278" r:id="rId10"/>
    <p:sldId id="273" r:id="rId11"/>
    <p:sldId id="274" r:id="rId12"/>
    <p:sldId id="270" r:id="rId13"/>
    <p:sldId id="271" r:id="rId14"/>
    <p:sldId id="272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5DA228-D07F-4D17-8543-521BB6606FC0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B9CA-0284-474D-B5DC-06954C213D34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3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48FE24-CD4C-4A94-B56A-996C76D23886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77B-D120-4612-80DB-C96D7C3850E3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CA618D-C492-4079-A55D-18A4A55A76E3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3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E2A-5721-487C-B2B9-988686FCAB0B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7FF0-ABDA-474C-9F19-C37CC50F8B09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0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243A-363C-431E-8213-3E73DEF8C7D8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0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895-2F6A-43C2-87AA-0DD62F6C3F21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2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8D1390-66C0-47D7-9D47-455F43D650BC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956-52F5-40E1-8194-36E8130450FF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3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NUL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B4553DE-63ED-493D-A19E-033EDF2AF312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772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3" name="click.wav"/>
          </p:stSnd>
        </p:sndAc>
      </p:transition>
    </mc:Choice>
    <mc:Fallback xmlns="">
      <p:transition spd="slow">
        <p:fade/>
        <p:sndAc>
          <p:stSnd>
            <p:snd r:embed="rId14" name="click.wav"/>
          </p:stSnd>
        </p:sndAc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NUL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527056"/>
            <a:ext cx="12191999" cy="1411228"/>
          </a:xfrm>
        </p:spPr>
        <p:txBody>
          <a:bodyPr>
            <a:noAutofit/>
          </a:bodyPr>
          <a:lstStyle/>
          <a:p>
            <a:pPr algn="ctr"/>
            <a:r>
              <a:rPr lang="fa-IR" sz="8000" dirty="0">
                <a:solidFill>
                  <a:schemeClr val="accent2">
                    <a:lumMod val="50000"/>
                  </a:schemeClr>
                </a:solidFill>
                <a:cs typeface="B Zar" panose="00000400000000000000" pitchFamily="2" charset="-78"/>
              </a:rPr>
              <a:t>برنامه نویسی پیشرفته</a:t>
            </a:r>
            <a:endParaRPr lang="en-US" sz="8000" dirty="0">
              <a:solidFill>
                <a:schemeClr val="accent2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227" y="2196648"/>
            <a:ext cx="10993546" cy="784190"/>
          </a:xfrm>
        </p:spPr>
        <p:txBody>
          <a:bodyPr>
            <a:normAutofit/>
          </a:bodyPr>
          <a:lstStyle/>
          <a:p>
            <a:pPr algn="ctr"/>
            <a:r>
              <a:rPr lang="fa-IR" sz="2800" dirty="0">
                <a:solidFill>
                  <a:schemeClr val="accent2">
                    <a:lumMod val="50000"/>
                  </a:schemeClr>
                </a:solidFill>
                <a:cs typeface="B Zar" panose="00000400000000000000" pitchFamily="2" charset="-78"/>
              </a:rPr>
              <a:t>رفع اشکال: جلسه 7</a:t>
            </a:r>
            <a:endParaRPr lang="en-US" sz="2800" dirty="0">
              <a:solidFill>
                <a:schemeClr val="accent2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7505-DD1A-0136-ECD2-235D7320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1434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1434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AA607-8BAC-9B18-8A38-34503AF00219}"/>
              </a:ext>
            </a:extLst>
          </p:cNvPr>
          <p:cNvSpPr txBox="1"/>
          <p:nvPr/>
        </p:nvSpPr>
        <p:spPr>
          <a:xfrm>
            <a:off x="1404950" y="4297033"/>
            <a:ext cx="9169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</a:rPr>
              <a:t>Exceptions</a:t>
            </a:r>
            <a:endParaRPr lang="fa-IR" sz="2400" dirty="0">
              <a:solidFill>
                <a:schemeClr val="bg2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</a:rPr>
              <a:t>Streams</a:t>
            </a:r>
            <a:endParaRPr lang="fa-IR" sz="2400" dirty="0">
              <a:solidFill>
                <a:schemeClr val="bg2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</a:rPr>
              <a:t>Try-with-Resources</a:t>
            </a:r>
            <a:endParaRPr lang="fa-IR" sz="2400" dirty="0">
              <a:solidFill>
                <a:schemeClr val="bg2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</a:rPr>
              <a:t>Generics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7D77B2-FA59-64B4-FAEA-8968BE4A29ED}"/>
              </a:ext>
            </a:extLst>
          </p:cNvPr>
          <p:cNvGrpSpPr/>
          <p:nvPr/>
        </p:nvGrpSpPr>
        <p:grpSpPr>
          <a:xfrm>
            <a:off x="4823259" y="3201478"/>
            <a:ext cx="2402122" cy="844673"/>
            <a:chOff x="9190651" y="3208961"/>
            <a:chExt cx="2402122" cy="844673"/>
          </a:xfrm>
        </p:grpSpPr>
        <p:pic>
          <p:nvPicPr>
            <p:cNvPr id="1026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C17B272-26EB-09D9-F39F-BE072FA98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5463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F180ECBB-1903-DF69-58A0-67C6EF995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456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Java (programming language) - Wikipedia">
              <a:extLst>
                <a:ext uri="{FF2B5EF4-FFF2-40B4-BE49-F238E27FC236}">
                  <a16:creationId xmlns:a16="http://schemas.microsoft.com/office/drawing/2014/main" id="{C1C9364F-4F71-F3B0-0728-6AEE950E25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90651" y="3208961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405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7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1F7C0-05FD-3A0D-11DF-26215A309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DB9EE-5B1B-B9EA-B4DA-F9C30DC4A2A5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chemeClr val="bg2"/>
                </a:solidFill>
              </a:rPr>
              <a:t>File Streams in Java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E8F2E2-8BDC-3B53-43DB-D24DC022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A72B6-424C-2473-B304-5B9C7DBF881D}"/>
              </a:ext>
            </a:extLst>
          </p:cNvPr>
          <p:cNvSpPr txBox="1"/>
          <p:nvPr/>
        </p:nvSpPr>
        <p:spPr>
          <a:xfrm>
            <a:off x="466146" y="3345629"/>
            <a:ext cx="90513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try (</a:t>
            </a:r>
            <a:r>
              <a:rPr lang="en-US" sz="2000" dirty="0" err="1"/>
              <a:t>BufferedReader</a:t>
            </a:r>
            <a:r>
              <a:rPr lang="en-US" sz="2000" dirty="0"/>
              <a:t> reader = new </a:t>
            </a:r>
            <a:r>
              <a:rPr lang="en-US" sz="2000" dirty="0" err="1"/>
              <a:t>BufferedReader</a:t>
            </a:r>
            <a:r>
              <a:rPr lang="en-US" sz="2000" dirty="0"/>
              <a:t>(new </a:t>
            </a:r>
            <a:r>
              <a:rPr lang="en-US" sz="2000" dirty="0" err="1"/>
              <a:t>FileReader</a:t>
            </a:r>
            <a:r>
              <a:rPr lang="en-US" sz="2000" dirty="0"/>
              <a:t>("data.txt"))) {</a:t>
            </a:r>
          </a:p>
          <a:p>
            <a:r>
              <a:rPr lang="en-US" sz="2000" dirty="0"/>
              <a:t>    String line;</a:t>
            </a:r>
          </a:p>
          <a:p>
            <a:r>
              <a:rPr lang="en-US" sz="2000" dirty="0"/>
              <a:t>    while ((line = </a:t>
            </a:r>
            <a:r>
              <a:rPr lang="en-US" sz="2000" dirty="0" err="1"/>
              <a:t>reader.readLine</a:t>
            </a:r>
            <a:r>
              <a:rPr lang="en-US" sz="2000" dirty="0"/>
              <a:t>()) != null)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(line);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 catch (</a:t>
            </a:r>
            <a:r>
              <a:rPr lang="en-US" sz="2000" dirty="0" err="1"/>
              <a:t>IOException</a:t>
            </a:r>
            <a:r>
              <a:rPr lang="en-US" sz="2000" dirty="0"/>
              <a:t> e)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e.printStackTrace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CE5AB2-8909-B17B-4686-F03919247528}"/>
              </a:ext>
            </a:extLst>
          </p:cNvPr>
          <p:cNvSpPr txBox="1"/>
          <p:nvPr/>
        </p:nvSpPr>
        <p:spPr>
          <a:xfrm>
            <a:off x="466146" y="2007215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Java I/O File Streams: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Handle reading and writing of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Work with bytes (binary) or characters (text)</a:t>
            </a:r>
          </a:p>
        </p:txBody>
      </p:sp>
    </p:spTree>
    <p:extLst>
      <p:ext uri="{BB962C8B-B14F-4D97-AF65-F5344CB8AC3E}">
        <p14:creationId xmlns:p14="http://schemas.microsoft.com/office/powerpoint/2010/main" val="140619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F247B-3375-8C96-DECE-6A24A1061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45E2D5-73F7-86DD-9E5E-F227F42DF08C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chemeClr val="bg2"/>
                </a:solidFill>
              </a:rPr>
              <a:t>Byte Streams vs Character Streams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A5C62B-F71F-38A5-A537-86FB4D2D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3614D7-EFF0-E12A-DDA1-76231A4C6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58960"/>
              </p:ext>
            </p:extLst>
          </p:nvPr>
        </p:nvGraphicFramePr>
        <p:xfrm>
          <a:off x="561442" y="2708625"/>
          <a:ext cx="11029950" cy="2468880"/>
        </p:xfrm>
        <a:graphic>
          <a:graphicData uri="http://schemas.openxmlformats.org/drawingml/2006/table">
            <a:tbl>
              <a:tblPr firstRow="1" firstCol="1">
                <a:tableStyleId>{72833802-FEF1-4C79-8D5D-14CF1EAF98D9}</a:tableStyleId>
              </a:tblPr>
              <a:tblGrid>
                <a:gridCol w="2369925">
                  <a:extLst>
                    <a:ext uri="{9D8B030D-6E8A-4147-A177-3AD203B41FA5}">
                      <a16:colId xmlns:a16="http://schemas.microsoft.com/office/drawing/2014/main" val="802786413"/>
                    </a:ext>
                  </a:extLst>
                </a:gridCol>
                <a:gridCol w="4983375">
                  <a:extLst>
                    <a:ext uri="{9D8B030D-6E8A-4147-A177-3AD203B41FA5}">
                      <a16:colId xmlns:a16="http://schemas.microsoft.com/office/drawing/2014/main" val="381690590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15949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Byte Streams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Character Streams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473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Used For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Binary data (images, PDFs, 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Text data (characters, strings)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98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Base Classes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InputStream / OutputStream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Reader / Writer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836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Encoding Awareness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aware of character encoding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Handles encoding (e.g., UTF-8, UTF-16)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4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Examples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FileInputStream, BufferedOutputStream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FileReader, BufferedWriter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081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Use Case Example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Reading a .jpg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a .txt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7994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E0EEA39-FC8A-BA4D-04E9-DC14999D1557}"/>
              </a:ext>
            </a:extLst>
          </p:cNvPr>
          <p:cNvSpPr txBox="1"/>
          <p:nvPr/>
        </p:nvSpPr>
        <p:spPr>
          <a:xfrm>
            <a:off x="586712" y="5912200"/>
            <a:ext cx="9575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Buffered variants (</a:t>
            </a:r>
            <a:r>
              <a:rPr lang="en-US" dirty="0" err="1"/>
              <a:t>BufferedReader</a:t>
            </a:r>
            <a:r>
              <a:rPr lang="en-US" dirty="0"/>
              <a:t>, </a:t>
            </a:r>
            <a:r>
              <a:rPr lang="en-US" dirty="0" err="1"/>
              <a:t>BufferedInputStream</a:t>
            </a:r>
            <a:r>
              <a:rPr lang="en-US" dirty="0"/>
              <a:t>, etc.) for better performance!</a:t>
            </a:r>
          </a:p>
        </p:txBody>
      </p:sp>
    </p:spTree>
    <p:extLst>
      <p:ext uri="{BB962C8B-B14F-4D97-AF65-F5344CB8AC3E}">
        <p14:creationId xmlns:p14="http://schemas.microsoft.com/office/powerpoint/2010/main" val="26966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984EF-20BC-F5EB-257C-35C5C123C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F4D0AF-CC75-7AAE-B04B-2D6A3B0D4B0F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chemeClr val="bg2"/>
                </a:solidFill>
              </a:rPr>
              <a:t>Stream API Basics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B3699-2DF4-694B-C07B-289E2A8F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BFBE5-97FD-054C-2B84-7B2EB89E10FC}"/>
              </a:ext>
            </a:extLst>
          </p:cNvPr>
          <p:cNvSpPr txBox="1"/>
          <p:nvPr/>
        </p:nvSpPr>
        <p:spPr>
          <a:xfrm>
            <a:off x="504086" y="2107799"/>
            <a:ext cx="69208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Introduced in Java 8 for functional-style operations on collections</a:t>
            </a:r>
          </a:p>
          <a:p>
            <a:pPr marL="285750" marR="0" lvl="0" indent="-28575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85750" marR="0" lvl="0" indent="-28575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Stream pipeline: Source → Intermediate Ops → Terminal Op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9B8672-5509-ABDB-F9C8-79D237025F2A}"/>
              </a:ext>
            </a:extLst>
          </p:cNvPr>
          <p:cNvSpPr txBox="1"/>
          <p:nvPr/>
        </p:nvSpPr>
        <p:spPr>
          <a:xfrm>
            <a:off x="504086" y="3546797"/>
            <a:ext cx="60944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List&lt;String&gt; names = </a:t>
            </a:r>
            <a:r>
              <a:rPr lang="en-US" sz="2400" dirty="0" err="1"/>
              <a:t>List.of</a:t>
            </a:r>
            <a:r>
              <a:rPr lang="en-US" sz="2400" dirty="0"/>
              <a:t>("Alice", "Bob");</a:t>
            </a:r>
          </a:p>
          <a:p>
            <a:r>
              <a:rPr lang="en-US" sz="2400" dirty="0" err="1"/>
              <a:t>names.stream</a:t>
            </a:r>
            <a:r>
              <a:rPr lang="en-US" sz="2400" dirty="0"/>
              <a:t>()</a:t>
            </a:r>
          </a:p>
          <a:p>
            <a:r>
              <a:rPr lang="en-US" sz="2400" dirty="0"/>
              <a:t>     .filter(n -&gt; </a:t>
            </a:r>
            <a:r>
              <a:rPr lang="en-US" sz="2400" dirty="0" err="1"/>
              <a:t>n.startsWith</a:t>
            </a:r>
            <a:r>
              <a:rPr lang="en-US" sz="2400" dirty="0"/>
              <a:t>("A"))</a:t>
            </a:r>
          </a:p>
          <a:p>
            <a:r>
              <a:rPr lang="en-US" sz="2400" dirty="0"/>
              <a:t>     .</a:t>
            </a:r>
            <a:r>
              <a:rPr lang="en-US" sz="2400" dirty="0" err="1"/>
              <a:t>forEach</a:t>
            </a:r>
            <a:r>
              <a:rPr lang="en-US" sz="2400" dirty="0"/>
              <a:t>(</a:t>
            </a:r>
            <a:r>
              <a:rPr lang="en-US" sz="2400" dirty="0" err="1"/>
              <a:t>System.out</a:t>
            </a:r>
            <a:r>
              <a:rPr lang="en-US" sz="2400" dirty="0"/>
              <a:t>::</a:t>
            </a:r>
            <a:r>
              <a:rPr lang="en-US" sz="2400" dirty="0" err="1"/>
              <a:t>println</a:t>
            </a:r>
            <a:r>
              <a:rPr lang="en-US" sz="2400" dirty="0"/>
              <a:t>);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8AA0C7-ECE7-112F-6EE2-B0EB068A6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714" y="2571727"/>
            <a:ext cx="5088127" cy="338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2DD0C-971C-762E-CCF4-DF1D4AB3C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4DB498-FD58-22EA-1142-D6E9FCF8706E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chemeClr val="bg2"/>
                </a:solidFill>
              </a:rPr>
              <a:t>Generics – What and Why?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0025A-8A49-43E8-FF9A-61F0F9D4394B}"/>
              </a:ext>
            </a:extLst>
          </p:cNvPr>
          <p:cNvSpPr txBox="1"/>
          <p:nvPr/>
        </p:nvSpPr>
        <p:spPr>
          <a:xfrm>
            <a:off x="466146" y="3571094"/>
            <a:ext cx="1114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List&lt;String&gt; list = new ArrayList&lt;&gt;();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F39EA4-0BD3-67A0-83F8-DFA79A50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0C23F-C655-BFF6-C1CC-353D0AE8D416}"/>
              </a:ext>
            </a:extLst>
          </p:cNvPr>
          <p:cNvSpPr txBox="1"/>
          <p:nvPr/>
        </p:nvSpPr>
        <p:spPr>
          <a:xfrm>
            <a:off x="504086" y="2107799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Allow type parameters for classes &amp; methods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Prevents runtime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ClassCastException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0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44E5F-3B3F-B581-3377-91EFB3A66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F9A09-F16A-6358-DEE1-43047A2336D2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chemeClr val="bg2"/>
                </a:solidFill>
              </a:rPr>
              <a:t>Generic Methods &amp; Classes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95D22-BA96-0A95-992D-40622560687C}"/>
              </a:ext>
            </a:extLst>
          </p:cNvPr>
          <p:cNvSpPr txBox="1"/>
          <p:nvPr/>
        </p:nvSpPr>
        <p:spPr>
          <a:xfrm>
            <a:off x="466147" y="2017704"/>
            <a:ext cx="11144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class Box&lt;T&gt; {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T value;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void set(T value) {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this.value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= value; }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T get() { return value; }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AB3E4-7814-F7B7-EE8C-8D3AFB62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DCE4F-349B-C892-C248-C5DA93265887}"/>
              </a:ext>
            </a:extLst>
          </p:cNvPr>
          <p:cNvSpPr txBox="1"/>
          <p:nvPr/>
        </p:nvSpPr>
        <p:spPr>
          <a:xfrm>
            <a:off x="466146" y="4356252"/>
            <a:ext cx="1114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&lt;T&gt; void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printArray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(T[] array) {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for (T item : array)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System.out.println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(item);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42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3F00E-DCBA-65B7-AB8B-B1F868519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C74A98-0326-2E8A-65A9-B6EC3AA3A5A0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chemeClr val="bg2"/>
                </a:solidFill>
              </a:rPr>
              <a:t>Generics – Questions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AFE41-9295-70C4-949A-1919C6A08580}"/>
              </a:ext>
            </a:extLst>
          </p:cNvPr>
          <p:cNvSpPr txBox="1"/>
          <p:nvPr/>
        </p:nvSpPr>
        <p:spPr>
          <a:xfrm>
            <a:off x="466146" y="2694360"/>
            <a:ext cx="1114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Q1.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What are the benefits of using generics in Java?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Q2.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How do generic methods differ from regular methods?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1BC636-A37B-27E6-2FC5-590F3754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5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CCA58-6A13-FBEE-62AD-437761F3B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58D252-BAAA-5B90-CD96-C6E20648A67F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chemeClr val="bg2"/>
                </a:solidFill>
              </a:rPr>
              <a:t>Answers – Generics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6B328-526B-38C6-0B65-AD77354333C4}"/>
              </a:ext>
            </a:extLst>
          </p:cNvPr>
          <p:cNvSpPr txBox="1"/>
          <p:nvPr/>
        </p:nvSpPr>
        <p:spPr>
          <a:xfrm>
            <a:off x="466147" y="2273736"/>
            <a:ext cx="111446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A1.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safety (compile-time checks)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Eliminates need for casting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Reusability of code for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A2.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Generic methods define their own type parameters (&lt;T&gt;)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can be used independently of the class's generic type (if any)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They're more flexible for utility-type operations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1B793C-4B24-3640-200D-6FEEE639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4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2647E-15CA-C046-C07F-862DB1949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127BCF-AAF7-A28B-570A-0B96912B8ECC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chemeClr val="bg2"/>
                </a:solidFill>
              </a:rPr>
              <a:t>Time to Code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6AAC7-8669-4432-5016-82A05A255BFE}"/>
              </a:ext>
            </a:extLst>
          </p:cNvPr>
          <p:cNvSpPr txBox="1"/>
          <p:nvPr/>
        </p:nvSpPr>
        <p:spPr>
          <a:xfrm>
            <a:off x="466147" y="2273736"/>
            <a:ext cx="11144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We'll look at a short program that demonstrates:</a:t>
            </a:r>
          </a:p>
          <a:p>
            <a:pPr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Custom exception</a:t>
            </a:r>
            <a:r>
              <a:rPr lang="en-US" sz="2400" dirty="0"/>
              <a:t> for invalid 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Reading from a file</a:t>
            </a:r>
            <a:r>
              <a:rPr lang="en-US" sz="2400" dirty="0"/>
              <a:t> using try-with-resources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Generic method</a:t>
            </a:r>
            <a:r>
              <a:rPr lang="en-US" sz="2400" dirty="0"/>
              <a:t> to print a list of valid 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631FC4-AA55-7A04-1374-C196DC63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0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800" b="1" dirty="0">
                <a:solidFill>
                  <a:schemeClr val="bg2"/>
                </a:solidFill>
              </a:rPr>
              <a:t>Exception Handling – Basics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146" y="1834809"/>
            <a:ext cx="11144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Mechanism to handle runtime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Checked Exceptions (e.g., </a:t>
            </a:r>
            <a:r>
              <a:rPr lang="en-US" dirty="0" err="1"/>
              <a:t>IOException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Unchecked Exceptions (e.g., </a:t>
            </a:r>
            <a:r>
              <a:rPr lang="en-US" dirty="0" err="1"/>
              <a:t>NullPointerException</a:t>
            </a:r>
            <a:r>
              <a:rPr lang="en-US" dirty="0"/>
              <a:t>)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87F2F-F396-83D4-8A53-0523BD97D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54" y="3310128"/>
            <a:ext cx="6972553" cy="334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7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DBC56-2511-D3D0-4516-50698A8B5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CE5361-5FC8-5A43-6ADF-5BFBE70F773F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try/catch/finally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38FBE-3D25-5D35-E463-DBFF40ACF0DF}"/>
              </a:ext>
            </a:extLst>
          </p:cNvPr>
          <p:cNvSpPr txBox="1"/>
          <p:nvPr/>
        </p:nvSpPr>
        <p:spPr>
          <a:xfrm>
            <a:off x="465948" y="1889673"/>
            <a:ext cx="11144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try {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// risky code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} catch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ExceptionType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e) {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// handle error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} finally {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// always executes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F64D96-DD1D-B364-EFEF-3E4DE915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558CE-A845-F7FF-B53E-F162265377B4}"/>
              </a:ext>
            </a:extLst>
          </p:cNvPr>
          <p:cNvSpPr txBox="1"/>
          <p:nvPr/>
        </p:nvSpPr>
        <p:spPr>
          <a:xfrm>
            <a:off x="466146" y="5123036"/>
            <a:ext cx="6094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try: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Wraps code that might throw exceptions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catch: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Handles exceptions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finally: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Executes regardless of exception</a:t>
            </a:r>
          </a:p>
        </p:txBody>
      </p:sp>
    </p:spTree>
    <p:extLst>
      <p:ext uri="{BB962C8B-B14F-4D97-AF65-F5344CB8AC3E}">
        <p14:creationId xmlns:p14="http://schemas.microsoft.com/office/powerpoint/2010/main" val="180285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9C585-087A-1CFE-A696-22D4ECB32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DA80E9-E435-1E3F-7246-C01E5F1700B2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Custom Exceptions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E19C1-52B8-340C-3F39-51F415C31D07}"/>
              </a:ext>
            </a:extLst>
          </p:cNvPr>
          <p:cNvSpPr txBox="1"/>
          <p:nvPr/>
        </p:nvSpPr>
        <p:spPr>
          <a:xfrm>
            <a:off x="466146" y="2054265"/>
            <a:ext cx="11144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MyException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extends Exception {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public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MyException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(String message) {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super(message);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}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74321C-FE66-2892-4B50-30F11F90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FC08D-FFC1-C657-35A7-ED23A09C33C5}"/>
              </a:ext>
            </a:extLst>
          </p:cNvPr>
          <p:cNvSpPr txBox="1"/>
          <p:nvPr/>
        </p:nvSpPr>
        <p:spPr>
          <a:xfrm>
            <a:off x="466146" y="468030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Why? For meaningful, domain-specific 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67547-FFB5-6D52-5E6E-E9C45F558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D400E8-D342-71EE-2B23-B76D89FCF4D4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chemeClr val="bg2"/>
                </a:solidFill>
              </a:rPr>
              <a:t>Exception Handling – Questions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CA633-3A9E-D356-C21F-03739B0F4F68}"/>
              </a:ext>
            </a:extLst>
          </p:cNvPr>
          <p:cNvSpPr txBox="1"/>
          <p:nvPr/>
        </p:nvSpPr>
        <p:spPr>
          <a:xfrm>
            <a:off x="504086" y="2527638"/>
            <a:ext cx="1114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Q1.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What is the difference between checked and unchecked exceptions?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Q2.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Will the finally block execute if there’s a return in the try block?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B35FEC-60BF-4349-BE05-99EF3D85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68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FAB1C-0ECE-BAA5-68AB-8C205267D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DD4FE5-3A5A-6A85-2806-33D049BC96DB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chemeClr val="bg2"/>
                </a:solidFill>
              </a:rPr>
              <a:t>Answers – Exception Handling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071A6-C6CA-FA83-0F9F-2395D0CBF4A5}"/>
              </a:ext>
            </a:extLst>
          </p:cNvPr>
          <p:cNvSpPr txBox="1"/>
          <p:nvPr/>
        </p:nvSpPr>
        <p:spPr>
          <a:xfrm>
            <a:off x="466146" y="1983715"/>
            <a:ext cx="111446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A1.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Checked exceptions are checked at compile-time (e.g.,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IOException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) and must be declared or handled.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Unchecked exceptions are subclasses of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RuntimeException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(e.g.,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NullPointerException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) and are not checked at compile time.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A2.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Yes, the finally block will always execute, even if there is a return in the try or catch block, unless the JVM exits or the thread is killed.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226EA-411C-EFD8-65F4-A23F2ABB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7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AA2DF-91E4-98DE-1027-E1E3AB864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62DF2-A876-D0A0-7916-338A216E4749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Try-with-Resources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39A09-019F-992A-19FA-4EEF99B86512}"/>
              </a:ext>
            </a:extLst>
          </p:cNvPr>
          <p:cNvSpPr txBox="1"/>
          <p:nvPr/>
        </p:nvSpPr>
        <p:spPr>
          <a:xfrm>
            <a:off x="466146" y="3571094"/>
            <a:ext cx="11144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try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FileReader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= new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FileReader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("file.txt")) {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// use resource (calls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fr.close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() automatically at the end)</a:t>
            </a:r>
          </a:p>
          <a:p>
            <a:pPr algn="just" defTabSz="457200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algn="just" defTabSz="457200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} // (calls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fr.close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() automatically at the end)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EED09-95CE-83DD-C0A8-6D9E5E54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BF88C9-BC3D-FA6E-1753-23C53646D42C}"/>
              </a:ext>
            </a:extLst>
          </p:cNvPr>
          <p:cNvSpPr txBox="1"/>
          <p:nvPr/>
        </p:nvSpPr>
        <p:spPr>
          <a:xfrm>
            <a:off x="504086" y="2107799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Introduced in Java 7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Automatically closes resources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B7A28-36E1-0E19-8724-02BC24E68594}"/>
              </a:ext>
            </a:extLst>
          </p:cNvPr>
          <p:cNvSpPr txBox="1"/>
          <p:nvPr/>
        </p:nvSpPr>
        <p:spPr>
          <a:xfrm>
            <a:off x="466146" y="549605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Resource must implement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AutoCloseable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50C33-D455-D175-E382-DEF468BD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52312F-D7EC-E5F8-BB81-48DCDE0604D6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chemeClr val="bg2"/>
                </a:solidFill>
              </a:rPr>
              <a:t>Try-with-Resources – Questions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96EA2-7BD2-6646-57AD-CA43EB62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F4A2D-A86B-7153-EB5E-5C3B73ADA450}"/>
              </a:ext>
            </a:extLst>
          </p:cNvPr>
          <p:cNvSpPr txBox="1"/>
          <p:nvPr/>
        </p:nvSpPr>
        <p:spPr>
          <a:xfrm>
            <a:off x="466146" y="2828835"/>
            <a:ext cx="107718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Q1. </a:t>
            </a:r>
            <a:r>
              <a:rPr lang="en-US" sz="2400" dirty="0"/>
              <a:t>What are the advantages of using try-with-resources?</a:t>
            </a:r>
          </a:p>
          <a:p>
            <a:endParaRPr lang="en-US" sz="2400" dirty="0"/>
          </a:p>
          <a:p>
            <a:r>
              <a:rPr lang="en-US" sz="2400" b="1" dirty="0"/>
              <a:t>Q2. </a:t>
            </a:r>
            <a:r>
              <a:rPr lang="en-US" sz="2400" dirty="0"/>
              <a:t>What happens if both the try block and the close() method throw exceptions?</a:t>
            </a:r>
          </a:p>
        </p:txBody>
      </p:sp>
    </p:spTree>
    <p:extLst>
      <p:ext uri="{BB962C8B-B14F-4D97-AF65-F5344CB8AC3E}">
        <p14:creationId xmlns:p14="http://schemas.microsoft.com/office/powerpoint/2010/main" val="36474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FEB35-9B29-0C54-9307-D37ADDE4A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3796AF-52BA-FE12-A579-3C21611ECD36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chemeClr val="bg2"/>
                </a:solidFill>
              </a:rPr>
              <a:t>Answers – Try-with-Resources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649419-DB1D-D921-5CA2-2B959AFC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1399CF-E731-01A7-C60D-8D728BBD7EF9}"/>
              </a:ext>
            </a:extLst>
          </p:cNvPr>
          <p:cNvSpPr txBox="1"/>
          <p:nvPr/>
        </p:nvSpPr>
        <p:spPr>
          <a:xfrm>
            <a:off x="466146" y="1951011"/>
            <a:ext cx="107718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 Automatic resource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 Cleaner and less error-prone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 Ensures resources are closed properly even if an exception is thrown</a:t>
            </a:r>
          </a:p>
          <a:p>
            <a:endParaRPr lang="en-US" sz="2400" dirty="0"/>
          </a:p>
          <a:p>
            <a:r>
              <a:rPr lang="en-US" sz="2400" b="1" dirty="0"/>
              <a:t>A2.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exception from the try block is thrown.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exception from close() is suppressed and can be retrieved using </a:t>
            </a:r>
            <a:r>
              <a:rPr lang="en-US" sz="2400" dirty="0" err="1"/>
              <a:t>getSuppressed</a:t>
            </a:r>
            <a:r>
              <a:rPr lang="en-US" sz="2400" dirty="0"/>
              <a:t>() on the thrown exception.</a:t>
            </a:r>
          </a:p>
        </p:txBody>
      </p:sp>
    </p:spTree>
    <p:extLst>
      <p:ext uri="{BB962C8B-B14F-4D97-AF65-F5344CB8AC3E}">
        <p14:creationId xmlns:p14="http://schemas.microsoft.com/office/powerpoint/2010/main" val="159031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840</Words>
  <Application>Microsoft Office PowerPoint</Application>
  <PresentationFormat>Widescreen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 Zar</vt:lpstr>
      <vt:lpstr>Gill Sans MT</vt:lpstr>
      <vt:lpstr>Wingdings 2</vt:lpstr>
      <vt:lpstr>Dividend</vt:lpstr>
      <vt:lpstr>برنامه نویسی پیشرفته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Hasanyazdi</dc:creator>
  <cp:lastModifiedBy>Ali Hasanyazdi</cp:lastModifiedBy>
  <cp:revision>5</cp:revision>
  <dcterms:created xsi:type="dcterms:W3CDTF">2025-04-25T05:48:52Z</dcterms:created>
  <dcterms:modified xsi:type="dcterms:W3CDTF">2025-04-25T06:57:01Z</dcterms:modified>
</cp:coreProperties>
</file>