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5" r:id="rId3"/>
    <p:sldId id="266" r:id="rId4"/>
    <p:sldId id="267" r:id="rId5"/>
    <p:sldId id="276" r:id="rId6"/>
    <p:sldId id="275" r:id="rId7"/>
    <p:sldId id="268" r:id="rId8"/>
    <p:sldId id="269" r:id="rId9"/>
    <p:sldId id="278" r:id="rId10"/>
    <p:sldId id="273" r:id="rId11"/>
    <p:sldId id="274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audio" Target="NULL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audio" Target="NULL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audio" Target="NULL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audio" Target="NULL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audio" Target="NULL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audio" Target="NULL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audio" Target="NULL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audio" Target="NULL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audio" Target="NULL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audio" Target="NULL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audio" Target="NULL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35DA228-D07F-4D17-8543-521BB6606FC0}" type="datetime1">
              <a:rPr lang="en-US" smtClean="0"/>
              <a:t>5/2/2025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170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1B9CA-0284-474D-B5DC-06954C213D34}" type="datetime1">
              <a:rPr lang="en-US" smtClean="0"/>
              <a:t>5/2/2025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03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A48FE24-CD4C-4A94-B56A-996C76D23886}" type="datetime1">
              <a:rPr lang="en-US" smtClean="0"/>
              <a:t>5/2/2025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61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8577B-D120-4612-80DB-C96D7C3850E3}" type="datetime1">
              <a:rPr lang="en-US" smtClean="0"/>
              <a:t>5/2/2025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22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2CA618D-C492-4079-A55D-18A4A55A76E3}" type="datetime1">
              <a:rPr lang="en-US" smtClean="0"/>
              <a:t>5/2/2025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733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91E2A-5721-487C-B2B9-988686FCAB0B}" type="datetime1">
              <a:rPr lang="en-US" smtClean="0"/>
              <a:t>5/2/2025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42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7FF0-ABDA-474C-9F19-C37CC50F8B09}" type="datetime1">
              <a:rPr lang="en-US" smtClean="0"/>
              <a:t>5/2/2025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02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9243A-363C-431E-8213-3E73DEF8C7D8}" type="datetime1">
              <a:rPr lang="en-US" smtClean="0"/>
              <a:t>5/2/2025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0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9D895-2F6A-43C2-87AA-0DD62F6C3F21}" type="datetime1">
              <a:rPr lang="en-US" smtClean="0"/>
              <a:t>5/2/2025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62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48D1390-66C0-47D7-9D47-455F43D650BC}" type="datetime1">
              <a:rPr lang="en-US" smtClean="0"/>
              <a:t>5/2/2025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9956-52F5-40E1-8194-36E8130450FF}" type="datetime1">
              <a:rPr lang="en-US" smtClean="0"/>
              <a:t>5/2/2025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33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1" name="click.wav"/>
          </p:stSnd>
        </p:sndAc>
      </p:transition>
    </mc:Choice>
    <mc:Fallback xmlns="">
      <p:transition spd="slow">
        <p:fade/>
        <p:sndAc>
          <p:stSnd>
            <p:snd r:embed="rId3" name="click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audio" Target="NUL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B4553DE-63ED-493D-A19E-033EDF2AF312}" type="datetime1">
              <a:rPr lang="en-US" smtClean="0"/>
              <a:t>5/2/2025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67729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13" name="click.wav"/>
          </p:stSnd>
        </p:sndAc>
      </p:transition>
    </mc:Choice>
    <mc:Fallback xmlns="">
      <p:transition spd="slow">
        <p:fade/>
        <p:sndAc>
          <p:stSnd>
            <p:snd r:embed="rId14" name="click.wav"/>
          </p:stSnd>
        </p:sndAc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audio" Target="NUL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NUL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NUL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NUL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NUL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NUL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NUL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NUL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NUL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NUL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NUL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NUL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527056"/>
            <a:ext cx="12191999" cy="1411228"/>
          </a:xfrm>
        </p:spPr>
        <p:txBody>
          <a:bodyPr>
            <a:noAutofit/>
          </a:bodyPr>
          <a:lstStyle/>
          <a:p>
            <a:pPr algn="ctr"/>
            <a:r>
              <a:rPr lang="fa-IR" sz="8000" dirty="0">
                <a:solidFill>
                  <a:schemeClr val="accent2">
                    <a:lumMod val="50000"/>
                  </a:schemeClr>
                </a:solidFill>
                <a:cs typeface="B Zar" panose="00000400000000000000" pitchFamily="2" charset="-78"/>
              </a:rPr>
              <a:t>برنامه نویسی پیشرفته</a:t>
            </a:r>
            <a:endParaRPr lang="en-US" sz="8000" dirty="0">
              <a:solidFill>
                <a:schemeClr val="accent2">
                  <a:lumMod val="50000"/>
                </a:schemeClr>
              </a:solidFill>
              <a:cs typeface="B Zar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9227" y="2196648"/>
            <a:ext cx="10993546" cy="784190"/>
          </a:xfrm>
        </p:spPr>
        <p:txBody>
          <a:bodyPr>
            <a:normAutofit/>
          </a:bodyPr>
          <a:lstStyle/>
          <a:p>
            <a:pPr algn="ctr"/>
            <a:r>
              <a:rPr lang="fa-IR" sz="2800" dirty="0">
                <a:solidFill>
                  <a:schemeClr val="accent2">
                    <a:lumMod val="50000"/>
                  </a:schemeClr>
                </a:solidFill>
                <a:cs typeface="B Zar" panose="00000400000000000000" pitchFamily="2" charset="-78"/>
              </a:rPr>
              <a:t>رفع اشکال: جلسه8</a:t>
            </a:r>
            <a:endParaRPr lang="en-US" sz="2800" dirty="0">
              <a:solidFill>
                <a:schemeClr val="accent2">
                  <a:lumMod val="50000"/>
                </a:schemeClr>
              </a:solidFill>
              <a:cs typeface="B Zar" panose="00000400000000000000" pitchFamily="2" charset="-78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57505-DD1A-0136-ECD2-235D73206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4D1434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4D1434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5AA607-8BAC-9B18-8A38-34503AF00219}"/>
              </a:ext>
            </a:extLst>
          </p:cNvPr>
          <p:cNvSpPr txBox="1"/>
          <p:nvPr/>
        </p:nvSpPr>
        <p:spPr>
          <a:xfrm>
            <a:off x="1388376" y="4913583"/>
            <a:ext cx="9169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chemeClr val="bg1"/>
                </a:solidFill>
              </a:rPr>
              <a:t>Threading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37D77B2-FA59-64B4-FAEA-8968BE4A29ED}"/>
              </a:ext>
            </a:extLst>
          </p:cNvPr>
          <p:cNvGrpSpPr/>
          <p:nvPr/>
        </p:nvGrpSpPr>
        <p:grpSpPr>
          <a:xfrm>
            <a:off x="4823259" y="3201478"/>
            <a:ext cx="2402122" cy="844673"/>
            <a:chOff x="9190651" y="3208961"/>
            <a:chExt cx="2402122" cy="844673"/>
          </a:xfrm>
        </p:grpSpPr>
        <p:pic>
          <p:nvPicPr>
            <p:cNvPr id="1026" name="Picture 2" descr="Amirkabir University of Technology - Department of Computer Engineering">
              <a:extLst>
                <a:ext uri="{FF2B5EF4-FFF2-40B4-BE49-F238E27FC236}">
                  <a16:creationId xmlns:a16="http://schemas.microsoft.com/office/drawing/2014/main" id="{BC17B272-26EB-09D9-F39F-BE072FA983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5463" y="3239203"/>
              <a:ext cx="723682" cy="784190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Amirkabir University of Technology - Vice Chancellor for Academic Affairs">
              <a:extLst>
                <a:ext uri="{FF2B5EF4-FFF2-40B4-BE49-F238E27FC236}">
                  <a16:creationId xmlns:a16="http://schemas.microsoft.com/office/drawing/2014/main" id="{F180ECBB-1903-DF69-58A0-67C6EF9952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28456" y="3239203"/>
              <a:ext cx="764317" cy="784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Java (programming language) - Wikipedia">
              <a:extLst>
                <a:ext uri="{FF2B5EF4-FFF2-40B4-BE49-F238E27FC236}">
                  <a16:creationId xmlns:a16="http://schemas.microsoft.com/office/drawing/2014/main" id="{C1C9364F-4F71-F3B0-0728-6AEE950E253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9003"/>
            <a:stretch/>
          </p:blipFill>
          <p:spPr bwMode="auto">
            <a:xfrm>
              <a:off x="9190651" y="3208961"/>
              <a:ext cx="648846" cy="8446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04059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7" name="click.wav"/>
          </p:stSnd>
        </p:sndAc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B1F7C0-05FD-3A0D-11DF-26215A3093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EDB9EE-5B1B-B9EA-B4DA-F9C30DC4A2A5}"/>
              </a:ext>
            </a:extLst>
          </p:cNvPr>
          <p:cNvSpPr txBox="1"/>
          <p:nvPr/>
        </p:nvSpPr>
        <p:spPr>
          <a:xfrm>
            <a:off x="466146" y="761134"/>
            <a:ext cx="11220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4800" dirty="0">
                <a:solidFill>
                  <a:schemeClr val="bg1"/>
                </a:solidFill>
              </a:rPr>
              <a:t>What is </a:t>
            </a:r>
            <a:r>
              <a:rPr lang="en-US" sz="4800" dirty="0" err="1">
                <a:solidFill>
                  <a:schemeClr val="bg1"/>
                </a:solidFill>
              </a:rPr>
              <a:t>ExecutorService</a:t>
            </a:r>
            <a:r>
              <a:rPr lang="en-US" sz="4800" dirty="0">
                <a:solidFill>
                  <a:schemeClr val="bg1"/>
                </a:solidFill>
              </a:rPr>
              <a:t>?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E8F2E2-8BDC-3B53-43DB-D24DC0228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3163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3163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9A72B6-424C-2473-B304-5B9C7DBF881D}"/>
              </a:ext>
            </a:extLst>
          </p:cNvPr>
          <p:cNvSpPr txBox="1"/>
          <p:nvPr/>
        </p:nvSpPr>
        <p:spPr>
          <a:xfrm>
            <a:off x="466146" y="2456795"/>
            <a:ext cx="10963853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import </a:t>
            </a:r>
            <a:r>
              <a:rPr lang="en-US" sz="2000" dirty="0" err="1"/>
              <a:t>java.util.concurrent.ExecutorService</a:t>
            </a:r>
            <a:r>
              <a:rPr lang="en-US" sz="2000" dirty="0"/>
              <a:t>;</a:t>
            </a:r>
            <a:endParaRPr lang="fa-IR" sz="2000" dirty="0"/>
          </a:p>
          <a:p>
            <a:r>
              <a:rPr lang="en-US" sz="2000" dirty="0"/>
              <a:t>import </a:t>
            </a:r>
            <a:r>
              <a:rPr lang="en-US" sz="2000" dirty="0" err="1"/>
              <a:t>java.util.concurrent.Executors</a:t>
            </a:r>
            <a:r>
              <a:rPr lang="en-US" sz="2000" dirty="0"/>
              <a:t>;</a:t>
            </a:r>
            <a:endParaRPr lang="fa-IR" sz="2000" dirty="0"/>
          </a:p>
          <a:p>
            <a:r>
              <a:rPr lang="en-US" sz="2000" dirty="0"/>
              <a:t>public class </a:t>
            </a:r>
            <a:r>
              <a:rPr lang="en-US" sz="2000" dirty="0" err="1"/>
              <a:t>ThreadPoolExample</a:t>
            </a:r>
            <a:r>
              <a:rPr lang="en-US" sz="2000" dirty="0"/>
              <a:t> {</a:t>
            </a:r>
            <a:endParaRPr lang="fa-IR" sz="2000" dirty="0"/>
          </a:p>
          <a:p>
            <a:r>
              <a:rPr lang="en-US" sz="2000" dirty="0"/>
              <a:t>    public static void main(String[] </a:t>
            </a:r>
            <a:r>
              <a:rPr lang="en-US" sz="2000" dirty="0" err="1"/>
              <a:t>args</a:t>
            </a:r>
            <a:r>
              <a:rPr lang="en-US" sz="2000" dirty="0"/>
              <a:t>) {</a:t>
            </a:r>
            <a:endParaRPr lang="fa-IR" sz="2000" dirty="0"/>
          </a:p>
          <a:p>
            <a:r>
              <a:rPr lang="en-US" sz="2000" dirty="0"/>
              <a:t>        </a:t>
            </a:r>
            <a:r>
              <a:rPr lang="en-US" sz="2000" dirty="0" err="1"/>
              <a:t>ExecutorService</a:t>
            </a:r>
            <a:r>
              <a:rPr lang="en-US" sz="2000" dirty="0"/>
              <a:t> executor = </a:t>
            </a:r>
            <a:r>
              <a:rPr lang="en-US" sz="2000" dirty="0" err="1"/>
              <a:t>Executors.newFixedThreadPool</a:t>
            </a:r>
            <a:r>
              <a:rPr lang="en-US" sz="2000" dirty="0"/>
              <a:t>(3); // 3 threads in pool</a:t>
            </a:r>
            <a:endParaRPr lang="fa-IR" sz="2000" dirty="0"/>
          </a:p>
          <a:p>
            <a:r>
              <a:rPr lang="en-US" sz="2000" dirty="0"/>
              <a:t>        for (int </a:t>
            </a:r>
            <a:r>
              <a:rPr lang="en-US" sz="2000" dirty="0" err="1"/>
              <a:t>i</a:t>
            </a:r>
            <a:r>
              <a:rPr lang="en-US" sz="2000" dirty="0"/>
              <a:t> = 1; </a:t>
            </a:r>
            <a:r>
              <a:rPr lang="en-US" sz="2000" dirty="0" err="1"/>
              <a:t>i</a:t>
            </a:r>
            <a:r>
              <a:rPr lang="en-US" sz="2000" dirty="0"/>
              <a:t> &lt;= </a:t>
            </a:r>
            <a:r>
              <a:rPr lang="fa-IR" sz="2000" dirty="0"/>
              <a:t> </a:t>
            </a:r>
            <a:r>
              <a:rPr lang="en-US" sz="2000" dirty="0"/>
              <a:t>7; </a:t>
            </a:r>
            <a:r>
              <a:rPr lang="en-US" sz="2000" dirty="0" err="1"/>
              <a:t>i</a:t>
            </a:r>
            <a:r>
              <a:rPr lang="en-US" sz="2000" dirty="0"/>
              <a:t>++) {</a:t>
            </a:r>
            <a:endParaRPr lang="fa-IR" sz="2000" dirty="0"/>
          </a:p>
          <a:p>
            <a:r>
              <a:rPr lang="en-US" sz="2000" dirty="0"/>
              <a:t>            int </a:t>
            </a:r>
            <a:r>
              <a:rPr lang="en-US" sz="2000" dirty="0" err="1"/>
              <a:t>taskId</a:t>
            </a:r>
            <a:r>
              <a:rPr lang="en-US" sz="2000" dirty="0"/>
              <a:t> = </a:t>
            </a:r>
            <a:r>
              <a:rPr lang="en-US" sz="2000" dirty="0" err="1"/>
              <a:t>i</a:t>
            </a:r>
            <a:r>
              <a:rPr lang="en-US" sz="2000" dirty="0"/>
              <a:t>;</a:t>
            </a:r>
            <a:endParaRPr lang="fa-IR" sz="2000" dirty="0"/>
          </a:p>
          <a:p>
            <a:r>
              <a:rPr lang="en-US" sz="2000" dirty="0"/>
              <a:t>            </a:t>
            </a:r>
            <a:r>
              <a:rPr lang="en-US" sz="2000" dirty="0" err="1"/>
              <a:t>executor.submit</a:t>
            </a:r>
            <a:r>
              <a:rPr lang="en-US" sz="2000" dirty="0"/>
              <a:t>(() -&gt; {</a:t>
            </a:r>
            <a:endParaRPr lang="fa-IR" sz="2000" dirty="0"/>
          </a:p>
          <a:p>
            <a:r>
              <a:rPr lang="en-US" sz="2000" dirty="0"/>
              <a:t>                </a:t>
            </a:r>
            <a:r>
              <a:rPr lang="en-US" sz="2000" dirty="0" err="1"/>
              <a:t>System.out.println</a:t>
            </a:r>
            <a:r>
              <a:rPr lang="en-US" sz="2000" dirty="0"/>
              <a:t>("Task " + </a:t>
            </a:r>
            <a:r>
              <a:rPr lang="en-US" sz="2000" dirty="0" err="1"/>
              <a:t>taskId</a:t>
            </a:r>
            <a:r>
              <a:rPr lang="en-US" sz="2000" dirty="0"/>
              <a:t> + " executed by " + </a:t>
            </a:r>
            <a:r>
              <a:rPr lang="en-US" sz="2000" dirty="0" err="1"/>
              <a:t>Thread.currentThread</a:t>
            </a:r>
            <a:r>
              <a:rPr lang="en-US" sz="2000" dirty="0"/>
              <a:t>().</a:t>
            </a:r>
            <a:r>
              <a:rPr lang="en-US" sz="2000" dirty="0" err="1"/>
              <a:t>getName</a:t>
            </a:r>
            <a:r>
              <a:rPr lang="en-US" sz="2000" dirty="0"/>
              <a:t>());</a:t>
            </a:r>
            <a:endParaRPr lang="fa-IR" sz="2000" dirty="0"/>
          </a:p>
          <a:p>
            <a:r>
              <a:rPr lang="en-US" sz="2000" dirty="0"/>
              <a:t>            });</a:t>
            </a:r>
            <a:endParaRPr lang="fa-IR" sz="2000" dirty="0"/>
          </a:p>
          <a:p>
            <a:r>
              <a:rPr lang="en-US" sz="2000" dirty="0"/>
              <a:t>        }</a:t>
            </a:r>
            <a:endParaRPr lang="fa-IR" sz="2000" dirty="0"/>
          </a:p>
          <a:p>
            <a:r>
              <a:rPr lang="en-US" sz="2000" dirty="0"/>
              <a:t>        </a:t>
            </a:r>
            <a:r>
              <a:rPr lang="en-US" sz="2000" dirty="0" err="1"/>
              <a:t>executor.shutdown</a:t>
            </a:r>
            <a:r>
              <a:rPr lang="en-US" sz="2000" dirty="0"/>
              <a:t>(); // No new tasks accepted, but waits for submitted tasks to finish</a:t>
            </a:r>
            <a:endParaRPr lang="fa-IR" sz="2000" dirty="0"/>
          </a:p>
          <a:p>
            <a:r>
              <a:rPr lang="en-US" sz="2000" dirty="0"/>
              <a:t>    }</a:t>
            </a:r>
            <a:endParaRPr lang="fa-IR" sz="2000" dirty="0"/>
          </a:p>
          <a:p>
            <a:r>
              <a:rPr lang="en-US" sz="2000" dirty="0"/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CE5AB2-8909-B17B-4686-F03919247528}"/>
              </a:ext>
            </a:extLst>
          </p:cNvPr>
          <p:cNvSpPr txBox="1"/>
          <p:nvPr/>
        </p:nvSpPr>
        <p:spPr>
          <a:xfrm>
            <a:off x="466145" y="1920057"/>
            <a:ext cx="10963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ExecutorService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part of the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java.util.concurrent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package. It’s a high-level API that manages a thread pool. </a:t>
            </a:r>
          </a:p>
        </p:txBody>
      </p:sp>
    </p:spTree>
    <p:extLst>
      <p:ext uri="{BB962C8B-B14F-4D97-AF65-F5344CB8AC3E}">
        <p14:creationId xmlns:p14="http://schemas.microsoft.com/office/powerpoint/2010/main" val="1406192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8F247B-3375-8C96-DECE-6A24A1061F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45E2D5-73F7-86DD-9E5E-F227F42DF08C}"/>
              </a:ext>
            </a:extLst>
          </p:cNvPr>
          <p:cNvSpPr txBox="1"/>
          <p:nvPr/>
        </p:nvSpPr>
        <p:spPr>
          <a:xfrm>
            <a:off x="466146" y="761134"/>
            <a:ext cx="11220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4800" dirty="0" err="1">
                <a:solidFill>
                  <a:schemeClr val="bg1"/>
                </a:solidFill>
              </a:rPr>
              <a:t>ExecutorService</a:t>
            </a:r>
            <a:endParaRPr kumimoji="0" lang="en-US" sz="480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A5C62B-F71F-38A5-A537-86FB4D2D6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3163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3163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0EEA39-FC8A-BA4D-04E9-DC14999D1557}"/>
              </a:ext>
            </a:extLst>
          </p:cNvPr>
          <p:cNvSpPr txBox="1"/>
          <p:nvPr/>
        </p:nvSpPr>
        <p:spPr>
          <a:xfrm>
            <a:off x="466146" y="2073945"/>
            <a:ext cx="957532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Possible output:</a:t>
            </a:r>
          </a:p>
          <a:p>
            <a:endParaRPr lang="en-US" dirty="0"/>
          </a:p>
          <a:p>
            <a:r>
              <a:rPr lang="en-US" dirty="0"/>
              <a:t>Task 1 executed by pool-1-thread-1</a:t>
            </a:r>
          </a:p>
          <a:p>
            <a:r>
              <a:rPr lang="en-US" dirty="0"/>
              <a:t>Task 3 executed by pool-1-thread-3</a:t>
            </a:r>
          </a:p>
          <a:p>
            <a:r>
              <a:rPr lang="en-US" dirty="0"/>
              <a:t>Task 5 executed by pool-1-thread-3</a:t>
            </a:r>
          </a:p>
          <a:p>
            <a:r>
              <a:rPr lang="en-US" dirty="0"/>
              <a:t>Task 6 executed by pool-1-thread-3</a:t>
            </a:r>
          </a:p>
          <a:p>
            <a:r>
              <a:rPr lang="en-US" dirty="0"/>
              <a:t>Task 7 executed by pool-1-thread-3</a:t>
            </a:r>
          </a:p>
          <a:p>
            <a:r>
              <a:rPr lang="en-US" dirty="0"/>
              <a:t>Task 2 executed by pool-1-thread-2</a:t>
            </a:r>
          </a:p>
          <a:p>
            <a:r>
              <a:rPr lang="en-US" dirty="0"/>
              <a:t>Task 4 executed by pool-1-thread-1</a:t>
            </a:r>
          </a:p>
          <a:p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We create a pool of 3 threads.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We submit 5 tasks. Only 3 tasks can run at the same 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remaining 2 wait until a thread becomes free.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All threads are reused — no need to create/destroy threads manually.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629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B984EF-20BC-F5EB-257C-35C5C123CB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F4D0AF-CC75-7AAE-B04B-2D6A3B0D4B0F}"/>
              </a:ext>
            </a:extLst>
          </p:cNvPr>
          <p:cNvSpPr txBox="1"/>
          <p:nvPr/>
        </p:nvSpPr>
        <p:spPr>
          <a:xfrm>
            <a:off x="466146" y="761134"/>
            <a:ext cx="11220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4800" dirty="0">
                <a:solidFill>
                  <a:schemeClr val="bg1"/>
                </a:solidFill>
              </a:rPr>
              <a:t>Thread lifecycle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7B3699-2DF4-694B-C07B-289E2A8F1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3163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3163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E2DF57-3F29-9837-A915-92BD65F333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0761" y="2489000"/>
            <a:ext cx="4160566" cy="34671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1FC3F9E-BB17-0DED-A129-CE8B3C42F189}"/>
              </a:ext>
            </a:extLst>
          </p:cNvPr>
          <p:cNvSpPr txBox="1"/>
          <p:nvPr/>
        </p:nvSpPr>
        <p:spPr>
          <a:xfrm>
            <a:off x="466146" y="1888544"/>
            <a:ext cx="6968797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/>
              <a:t>1.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🟡 New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Thread object is created, but .start() hasn’t been called yet.</a:t>
            </a:r>
            <a:endParaRPr kumimoji="0" lang="fa-IR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Thread t = new Thread();</a:t>
            </a:r>
            <a:endParaRPr kumimoji="0" lang="fa-IR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fa-IR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2. 🟢 Runnable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.start() has been called.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Thread is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ready to run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waiting for CPU 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t.start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>
              <a:buNone/>
            </a:pPr>
            <a:r>
              <a:rPr lang="en-US" b="1" dirty="0"/>
              <a:t>3. 🔵 Running</a:t>
            </a:r>
          </a:p>
          <a:p>
            <a:r>
              <a:rPr lang="en-US" dirty="0"/>
              <a:t>The thread is actually executing on the CPU.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4. 🟠 Blocked / Waiting / Timed Waiting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Thread is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temporarily not running.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/>
          </a:p>
          <a:p>
            <a:pPr>
              <a:buNone/>
            </a:pPr>
            <a:r>
              <a:rPr lang="en-US" b="1" dirty="0"/>
              <a:t>5. 🔴 Terminated / Dead</a:t>
            </a:r>
          </a:p>
          <a:p>
            <a:r>
              <a:rPr lang="en-US" dirty="0"/>
              <a:t>Thread has finished running or was stopped due to an exception.</a:t>
            </a:r>
          </a:p>
        </p:txBody>
      </p:sp>
    </p:spTree>
    <p:extLst>
      <p:ext uri="{BB962C8B-B14F-4D97-AF65-F5344CB8AC3E}">
        <p14:creationId xmlns:p14="http://schemas.microsoft.com/office/powerpoint/2010/main" val="3426142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82DD0C-971C-762E-CCF4-DF1D4AB3CA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4DB498-FD58-22EA-1142-D6E9FCF8706E}"/>
              </a:ext>
            </a:extLst>
          </p:cNvPr>
          <p:cNvSpPr txBox="1"/>
          <p:nvPr/>
        </p:nvSpPr>
        <p:spPr>
          <a:xfrm>
            <a:off x="466146" y="761134"/>
            <a:ext cx="11220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4800" dirty="0">
                <a:solidFill>
                  <a:schemeClr val="bg1"/>
                </a:solidFill>
              </a:rPr>
              <a:t>Code Examples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F39EA4-0BD3-67A0-83F8-DFA79A50D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3163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3163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A0C23F-C655-BFF6-C1CC-353D0AE8D416}"/>
              </a:ext>
            </a:extLst>
          </p:cNvPr>
          <p:cNvSpPr txBox="1"/>
          <p:nvPr/>
        </p:nvSpPr>
        <p:spPr>
          <a:xfrm>
            <a:off x="667372" y="2140456"/>
            <a:ext cx="74098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Check the code files and try to guess the outputs before running the code.</a:t>
            </a:r>
          </a:p>
        </p:txBody>
      </p:sp>
    </p:spTree>
    <p:extLst>
      <p:ext uri="{BB962C8B-B14F-4D97-AF65-F5344CB8AC3E}">
        <p14:creationId xmlns:p14="http://schemas.microsoft.com/office/powerpoint/2010/main" val="192800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6146" y="761134"/>
            <a:ext cx="11220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4800" dirty="0">
                <a:solidFill>
                  <a:schemeClr val="bg1"/>
                </a:solidFill>
              </a:rPr>
              <a:t>What is a Thread?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6146" y="1834809"/>
            <a:ext cx="1114466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 </a:t>
            </a:r>
            <a:r>
              <a:rPr lang="en-US" b="1" dirty="0"/>
              <a:t>thread</a:t>
            </a:r>
            <a:r>
              <a:rPr lang="en-US" dirty="0"/>
              <a:t> is the smallest unit of execution in a program.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Multithreading</a:t>
            </a:r>
            <a:r>
              <a:rPr lang="en-US" dirty="0"/>
              <a:t> = multiple threads run concurrently.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MyThread</a:t>
            </a:r>
            <a:r>
              <a:rPr lang="en-US" dirty="0"/>
              <a:t> extends Thread {</a:t>
            </a:r>
          </a:p>
          <a:p>
            <a:r>
              <a:rPr lang="en-US" dirty="0"/>
              <a:t>    public void run() {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("Running in a thread"); </a:t>
            </a:r>
          </a:p>
          <a:p>
            <a:r>
              <a:rPr lang="en-US" dirty="0"/>
              <a:t>   }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MyThread</a:t>
            </a:r>
            <a:r>
              <a:rPr lang="en-US" dirty="0"/>
              <a:t> t = new </a:t>
            </a:r>
            <a:r>
              <a:rPr lang="en-US" dirty="0" err="1"/>
              <a:t>MyThread</a:t>
            </a:r>
            <a:r>
              <a:rPr lang="en-US" dirty="0"/>
              <a:t>();</a:t>
            </a:r>
          </a:p>
          <a:p>
            <a:r>
              <a:rPr lang="en-US" dirty="0" err="1"/>
              <a:t>t.start</a:t>
            </a:r>
            <a:r>
              <a:rPr lang="en-US" dirty="0"/>
              <a:t>(); // runs on a separate thread</a:t>
            </a:r>
          </a:p>
          <a:p>
            <a:endParaRPr lang="en-US" dirty="0"/>
          </a:p>
          <a:p>
            <a:endParaRPr lang="en-US" dirty="0"/>
          </a:p>
          <a:p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</a:rPr>
              <a:t>Question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What happens if you call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t.run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 instead of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t.start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()? 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67199F-D12C-8371-D59B-09A1D7B30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3163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3163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237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8DBC56-2511-D3D0-4516-50698A8B5F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CE5361-5FC8-5A43-6ADF-5BFBE70F773F}"/>
              </a:ext>
            </a:extLst>
          </p:cNvPr>
          <p:cNvSpPr txBox="1"/>
          <p:nvPr/>
        </p:nvSpPr>
        <p:spPr>
          <a:xfrm>
            <a:off x="466146" y="761134"/>
            <a:ext cx="11220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Question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038FBE-3D25-5D35-E463-DBFF40ACF0DF}"/>
              </a:ext>
            </a:extLst>
          </p:cNvPr>
          <p:cNvSpPr txBox="1"/>
          <p:nvPr/>
        </p:nvSpPr>
        <p:spPr>
          <a:xfrm>
            <a:off x="523669" y="2203421"/>
            <a:ext cx="1114466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Thread t1 = new Thread(() -&gt;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System.out.println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("Thread 1"));</a:t>
            </a:r>
          </a:p>
          <a:p>
            <a:pPr marR="0" lvl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Thread t2 = new Thread(() -&gt;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System.out.println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("Thread 2"));</a:t>
            </a:r>
          </a:p>
          <a:p>
            <a:pPr marR="0" lvl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R="0" lvl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t1.start(); </a:t>
            </a:r>
          </a:p>
          <a:p>
            <a:pPr marR="0" lvl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t2.start(); </a:t>
            </a:r>
            <a:endParaRPr kumimoji="0" lang="fa-I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  <a:p>
            <a:pPr marR="0" lvl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System.out.println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("Main done");</a:t>
            </a:r>
          </a:p>
          <a:p>
            <a:pPr marR="0" lvl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400" dirty="0">
              <a:solidFill>
                <a:prstClr val="black"/>
              </a:solidFill>
              <a:latin typeface="Gill Sans MT" panose="020B0502020104020203"/>
            </a:endParaRPr>
          </a:p>
          <a:p>
            <a:pPr marR="0" lvl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Output?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F64D96-DD1D-B364-EFEF-3E4DE9156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3163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3163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285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9C585-087A-1CFE-A696-22D4ECB32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DA80E9-E435-1E3F-7246-C01E5F1700B2}"/>
              </a:ext>
            </a:extLst>
          </p:cNvPr>
          <p:cNvSpPr txBox="1"/>
          <p:nvPr/>
        </p:nvSpPr>
        <p:spPr>
          <a:xfrm>
            <a:off x="466146" y="761134"/>
            <a:ext cx="11220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Answer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9E19C1-52B8-340C-3F39-51F415C31D07}"/>
              </a:ext>
            </a:extLst>
          </p:cNvPr>
          <p:cNvSpPr txBox="1"/>
          <p:nvPr/>
        </p:nvSpPr>
        <p:spPr>
          <a:xfrm>
            <a:off x="466146" y="2054265"/>
            <a:ext cx="111446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Possible Outputs: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Since all three lines run in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separate threads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the output can appear in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any order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Some possible outputs:</a:t>
            </a:r>
            <a:endParaRPr lang="en-US" altLang="en-US" dirty="0"/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74321C-FE66-2892-4B50-30F11F90A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3163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3163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BFC08D-FFC1-C657-35A7-ED23A09C33C5}"/>
              </a:ext>
            </a:extLst>
          </p:cNvPr>
          <p:cNvSpPr txBox="1"/>
          <p:nvPr/>
        </p:nvSpPr>
        <p:spPr>
          <a:xfrm>
            <a:off x="466146" y="4526736"/>
            <a:ext cx="9951483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Why?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t1.start() and t2.start() start two independent threads.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System.out.println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("Main done") runs in the main thread.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JVM thread scheduler decides when each thread actually runs.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So even if t1.start() is written first, it may run before or after t2 or main.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35A040-57F8-BE67-DBAC-12D963320A6B}"/>
              </a:ext>
            </a:extLst>
          </p:cNvPr>
          <p:cNvSpPr txBox="1"/>
          <p:nvPr/>
        </p:nvSpPr>
        <p:spPr>
          <a:xfrm>
            <a:off x="2494807" y="3429000"/>
            <a:ext cx="1739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Main done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Thread 1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Thread 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1EE6B08-66AB-7D99-220E-6FA7D2EEF1EF}"/>
              </a:ext>
            </a:extLst>
          </p:cNvPr>
          <p:cNvSpPr/>
          <p:nvPr/>
        </p:nvSpPr>
        <p:spPr>
          <a:xfrm>
            <a:off x="4791903" y="3533581"/>
            <a:ext cx="85146" cy="979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1BE2BF-8F56-18CB-D001-FCA69216919B}"/>
              </a:ext>
            </a:extLst>
          </p:cNvPr>
          <p:cNvSpPr txBox="1"/>
          <p:nvPr/>
        </p:nvSpPr>
        <p:spPr>
          <a:xfrm>
            <a:off x="466146" y="3429000"/>
            <a:ext cx="1739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Main done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Thread 1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Thread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1A0307-9586-F802-0A2D-526B3C32915E}"/>
              </a:ext>
            </a:extLst>
          </p:cNvPr>
          <p:cNvSpPr txBox="1"/>
          <p:nvPr/>
        </p:nvSpPr>
        <p:spPr>
          <a:xfrm>
            <a:off x="4519798" y="3429000"/>
            <a:ext cx="1739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Thread 1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Main done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Thread 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6B8D16D-5526-599E-E579-A4EDEBA0B9B0}"/>
              </a:ext>
            </a:extLst>
          </p:cNvPr>
          <p:cNvSpPr/>
          <p:nvPr/>
        </p:nvSpPr>
        <p:spPr>
          <a:xfrm>
            <a:off x="2756274" y="3533580"/>
            <a:ext cx="85146" cy="979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AAFEBF-336C-6BF8-42BE-8FCD5B22AE73}"/>
              </a:ext>
            </a:extLst>
          </p:cNvPr>
          <p:cNvSpPr/>
          <p:nvPr/>
        </p:nvSpPr>
        <p:spPr>
          <a:xfrm>
            <a:off x="720645" y="3533580"/>
            <a:ext cx="85146" cy="979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FC96F0-43AF-4C02-3201-6C67CABBC66F}"/>
              </a:ext>
            </a:extLst>
          </p:cNvPr>
          <p:cNvSpPr txBox="1"/>
          <p:nvPr/>
        </p:nvSpPr>
        <p:spPr>
          <a:xfrm>
            <a:off x="6836228" y="3636759"/>
            <a:ext cx="2667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or any other combination.</a:t>
            </a:r>
          </a:p>
        </p:txBody>
      </p:sp>
    </p:spTree>
    <p:extLst>
      <p:ext uri="{BB962C8B-B14F-4D97-AF65-F5344CB8AC3E}">
        <p14:creationId xmlns:p14="http://schemas.microsoft.com/office/powerpoint/2010/main" val="290304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367547-FFB5-6D52-5E6E-E9C45F5589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D400E8-D342-71EE-2B23-B76D89FCF4D4}"/>
              </a:ext>
            </a:extLst>
          </p:cNvPr>
          <p:cNvSpPr txBox="1"/>
          <p:nvPr/>
        </p:nvSpPr>
        <p:spPr>
          <a:xfrm>
            <a:off x="466146" y="761134"/>
            <a:ext cx="11220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4800" dirty="0">
                <a:solidFill>
                  <a:schemeClr val="bg1"/>
                </a:solidFill>
              </a:rPr>
              <a:t>Runnable Interface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B35FEC-60BF-4349-BE05-99EF3D858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3163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3163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95F12E3-4BDE-1C35-AAD3-E1A37F24C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92" y="2126548"/>
            <a:ext cx="6643422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Runnable is used to define thread behavior without extending Thread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public class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MyRunnable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implements Runnable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public void run()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System.out.println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("Hello from Runnable");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Thread t = new Thread(new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MyRunnable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t.start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Useful when your class already extends another class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9468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2FAB1C-0ECE-BAA5-68AB-8C205267DD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DD4FE5-3A5A-6A85-2806-33D049BC96DB}"/>
              </a:ext>
            </a:extLst>
          </p:cNvPr>
          <p:cNvSpPr txBox="1"/>
          <p:nvPr/>
        </p:nvSpPr>
        <p:spPr>
          <a:xfrm>
            <a:off x="466146" y="761134"/>
            <a:ext cx="11220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4800" dirty="0">
                <a:solidFill>
                  <a:schemeClr val="bg1"/>
                </a:solidFill>
              </a:rPr>
              <a:t>Thread vs Runnable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0226EA-411C-EFD8-65F4-A23F2ABBA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3163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3163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D11EB8C-28AB-BEBD-F3FA-DA286947A6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193787"/>
              </p:ext>
            </p:extLst>
          </p:nvPr>
        </p:nvGraphicFramePr>
        <p:xfrm>
          <a:off x="1633231" y="2599871"/>
          <a:ext cx="8886372" cy="3136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2124">
                  <a:extLst>
                    <a:ext uri="{9D8B030D-6E8A-4147-A177-3AD203B41FA5}">
                      <a16:colId xmlns:a16="http://schemas.microsoft.com/office/drawing/2014/main" val="1983864836"/>
                    </a:ext>
                  </a:extLst>
                </a:gridCol>
                <a:gridCol w="2962124">
                  <a:extLst>
                    <a:ext uri="{9D8B030D-6E8A-4147-A177-3AD203B41FA5}">
                      <a16:colId xmlns:a16="http://schemas.microsoft.com/office/drawing/2014/main" val="2043022704"/>
                    </a:ext>
                  </a:extLst>
                </a:gridCol>
                <a:gridCol w="2962124">
                  <a:extLst>
                    <a:ext uri="{9D8B030D-6E8A-4147-A177-3AD203B41FA5}">
                      <a16:colId xmlns:a16="http://schemas.microsoft.com/office/drawing/2014/main" val="506398697"/>
                    </a:ext>
                  </a:extLst>
                </a:gridCol>
              </a:tblGrid>
              <a:tr h="6273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Thread (extends)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Runnable (implements)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770234"/>
                  </a:ext>
                </a:extLst>
              </a:tr>
              <a:tr h="6273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Extends Thread?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✅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❌ 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044055"/>
                  </a:ext>
                </a:extLst>
              </a:tr>
              <a:tr h="6273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Can extend other class?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❌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✅ 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7494861"/>
                  </a:ext>
                </a:extLst>
              </a:tr>
              <a:tr h="6273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Reusability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❌ 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✅ 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195448"/>
                  </a:ext>
                </a:extLst>
              </a:tr>
              <a:tr h="6273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Used in Executors?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❌ Rare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✅ Common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698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7701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1AA2DF-91E4-98DE-1027-E1E3AB864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F62DF2-A876-D0A0-7916-338A216E4749}"/>
              </a:ext>
            </a:extLst>
          </p:cNvPr>
          <p:cNvSpPr txBox="1"/>
          <p:nvPr/>
        </p:nvSpPr>
        <p:spPr>
          <a:xfrm>
            <a:off x="466146" y="761134"/>
            <a:ext cx="11220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Why synchronized 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439A09-019F-992A-19FA-4EEF99B86512}"/>
              </a:ext>
            </a:extLst>
          </p:cNvPr>
          <p:cNvSpPr txBox="1"/>
          <p:nvPr/>
        </p:nvSpPr>
        <p:spPr>
          <a:xfrm>
            <a:off x="504085" y="2626544"/>
            <a:ext cx="45195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public class Counter {</a:t>
            </a:r>
            <a:endParaRPr kumimoji="0" lang="fa-I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pPr marR="0" lvl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   private int count = 0;</a:t>
            </a:r>
            <a:endParaRPr kumimoji="0" lang="fa-I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pPr marR="0" lvl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   public synchronized void increment() {</a:t>
            </a:r>
            <a:endParaRPr kumimoji="0" lang="fa-I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pPr marR="0" lvl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       count++;</a:t>
            </a:r>
            <a:endParaRPr kumimoji="0" lang="fa-I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pPr marR="0" lvl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   }</a:t>
            </a:r>
            <a:endParaRPr kumimoji="0" lang="fa-I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pPr marR="0" lvl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}</a:t>
            </a:r>
            <a:endParaRPr kumimoji="0" lang="fa-I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4EED09-95CE-83DD-C0A8-6D9E5E540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3163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3163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BF88C9-BC3D-FA6E-1753-23C53646D42C}"/>
              </a:ext>
            </a:extLst>
          </p:cNvPr>
          <p:cNvSpPr txBox="1"/>
          <p:nvPr/>
        </p:nvSpPr>
        <p:spPr>
          <a:xfrm>
            <a:off x="504085" y="2107799"/>
            <a:ext cx="7366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To prevent multiple threads from accessing shared data at the same time.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B74291-4537-940A-1A67-56BAC3FA5B8B}"/>
              </a:ext>
            </a:extLst>
          </p:cNvPr>
          <p:cNvSpPr txBox="1"/>
          <p:nvPr/>
        </p:nvSpPr>
        <p:spPr>
          <a:xfrm>
            <a:off x="466146" y="453028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Only one thread can execute increment() at a time. </a:t>
            </a:r>
          </a:p>
        </p:txBody>
      </p:sp>
    </p:spTree>
    <p:extLst>
      <p:ext uri="{BB962C8B-B14F-4D97-AF65-F5344CB8AC3E}">
        <p14:creationId xmlns:p14="http://schemas.microsoft.com/office/powerpoint/2010/main" val="161856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D50C33-D455-D175-E382-DEF468BD7B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52312F-D7EC-E5F8-BB81-48DCDE0604D6}"/>
              </a:ext>
            </a:extLst>
          </p:cNvPr>
          <p:cNvSpPr txBox="1"/>
          <p:nvPr/>
        </p:nvSpPr>
        <p:spPr>
          <a:xfrm>
            <a:off x="466146" y="761134"/>
            <a:ext cx="11220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Question: What if we remove synchronized?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E96EA2-7BD2-6646-57AD-CA43EB62A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903163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903163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4F4A2D-A86B-7153-EB5E-5C3B73ADA450}"/>
              </a:ext>
            </a:extLst>
          </p:cNvPr>
          <p:cNvSpPr txBox="1"/>
          <p:nvPr/>
        </p:nvSpPr>
        <p:spPr>
          <a:xfrm>
            <a:off x="466146" y="2001520"/>
            <a:ext cx="4138511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class Counter {</a:t>
            </a:r>
          </a:p>
          <a:p>
            <a:r>
              <a:rPr lang="en-US" sz="1600" b="1" dirty="0"/>
              <a:t>    private int count = 0;</a:t>
            </a:r>
          </a:p>
          <a:p>
            <a:endParaRPr lang="en-US" sz="1600" b="1" dirty="0"/>
          </a:p>
          <a:p>
            <a:r>
              <a:rPr lang="en-US" sz="1600" b="1" dirty="0"/>
              <a:t>    public </a:t>
            </a:r>
            <a:r>
              <a:rPr lang="en-US" sz="1600" b="1" dirty="0">
                <a:solidFill>
                  <a:srgbClr val="C00000"/>
                </a:solidFill>
              </a:rPr>
              <a:t>synchronized</a:t>
            </a:r>
            <a:r>
              <a:rPr lang="en-US" sz="1600" b="1" dirty="0"/>
              <a:t> void increment() {</a:t>
            </a:r>
          </a:p>
          <a:p>
            <a:r>
              <a:rPr lang="en-US" sz="1600" b="1" dirty="0"/>
              <a:t>        count++;</a:t>
            </a:r>
          </a:p>
          <a:p>
            <a:r>
              <a:rPr lang="en-US" sz="1600" b="1" dirty="0"/>
              <a:t>    }</a:t>
            </a:r>
          </a:p>
          <a:p>
            <a:endParaRPr lang="en-US" sz="1600" b="1" dirty="0"/>
          </a:p>
          <a:p>
            <a:r>
              <a:rPr lang="en-US" sz="1600" b="1" dirty="0"/>
              <a:t>    public </a:t>
            </a:r>
            <a:r>
              <a:rPr lang="en-US" sz="1600" b="1" dirty="0">
                <a:solidFill>
                  <a:srgbClr val="C00000"/>
                </a:solidFill>
              </a:rPr>
              <a:t>synchronized</a:t>
            </a:r>
            <a:r>
              <a:rPr lang="en-US" sz="1600" b="1" dirty="0"/>
              <a:t> void decrement() {</a:t>
            </a:r>
          </a:p>
          <a:p>
            <a:r>
              <a:rPr lang="en-US" sz="1600" b="1" dirty="0"/>
              <a:t>        count--;</a:t>
            </a:r>
          </a:p>
          <a:p>
            <a:r>
              <a:rPr lang="en-US" sz="1600" b="1" dirty="0"/>
              <a:t>    }</a:t>
            </a:r>
          </a:p>
          <a:p>
            <a:endParaRPr lang="en-US" sz="1600" b="1" dirty="0"/>
          </a:p>
          <a:p>
            <a:r>
              <a:rPr lang="en-US" sz="1600" b="1" dirty="0"/>
              <a:t>    public int </a:t>
            </a:r>
            <a:r>
              <a:rPr lang="en-US" sz="1600" b="1" dirty="0" err="1"/>
              <a:t>getCount</a:t>
            </a:r>
            <a:r>
              <a:rPr lang="en-US" sz="1600" b="1" dirty="0"/>
              <a:t>() {</a:t>
            </a:r>
          </a:p>
          <a:p>
            <a:r>
              <a:rPr lang="en-US" sz="1600" b="1" dirty="0"/>
              <a:t>        return count;</a:t>
            </a:r>
          </a:p>
          <a:p>
            <a:r>
              <a:rPr lang="en-US" sz="1600" b="1" dirty="0"/>
              <a:t>    }</a:t>
            </a:r>
          </a:p>
          <a:p>
            <a:r>
              <a:rPr lang="en-US" sz="1600" b="1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4E4434-6774-DB56-4695-2D5288971F06}"/>
              </a:ext>
            </a:extLst>
          </p:cNvPr>
          <p:cNvSpPr txBox="1"/>
          <p:nvPr/>
        </p:nvSpPr>
        <p:spPr>
          <a:xfrm>
            <a:off x="4778828" y="1810464"/>
            <a:ext cx="6566025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public class </a:t>
            </a:r>
            <a:r>
              <a:rPr lang="en-US" sz="1400" b="1" dirty="0" err="1"/>
              <a:t>MultiMethodSync</a:t>
            </a:r>
            <a:r>
              <a:rPr lang="en-US" sz="1400" b="1" dirty="0"/>
              <a:t> {</a:t>
            </a:r>
          </a:p>
          <a:p>
            <a:r>
              <a:rPr lang="en-US" sz="1400" b="1" dirty="0"/>
              <a:t>    public static void main(String[] </a:t>
            </a:r>
            <a:r>
              <a:rPr lang="en-US" sz="1400" b="1" dirty="0" err="1"/>
              <a:t>args</a:t>
            </a:r>
            <a:r>
              <a:rPr lang="en-US" sz="1400" b="1" dirty="0"/>
              <a:t>) throws </a:t>
            </a:r>
            <a:r>
              <a:rPr lang="en-US" sz="1400" b="1" dirty="0" err="1"/>
              <a:t>InterruptedException</a:t>
            </a:r>
            <a:r>
              <a:rPr lang="en-US" sz="1400" b="1" dirty="0"/>
              <a:t> {</a:t>
            </a:r>
          </a:p>
          <a:p>
            <a:r>
              <a:rPr lang="en-US" sz="1400" b="1" dirty="0"/>
              <a:t>        Counter </a:t>
            </a:r>
            <a:r>
              <a:rPr lang="en-US" sz="1400" b="1" dirty="0" err="1"/>
              <a:t>counter</a:t>
            </a:r>
            <a:r>
              <a:rPr lang="en-US" sz="1400" b="1" dirty="0"/>
              <a:t> = new Counter();</a:t>
            </a:r>
          </a:p>
          <a:p>
            <a:endParaRPr lang="en-US" sz="1400" b="1" dirty="0"/>
          </a:p>
          <a:p>
            <a:r>
              <a:rPr lang="en-US" sz="1400" b="1" dirty="0"/>
              <a:t>        Thread t1 = new Thread(() -&gt; {</a:t>
            </a:r>
          </a:p>
          <a:p>
            <a:r>
              <a:rPr lang="en-US" sz="1400" b="1" dirty="0"/>
              <a:t>            for (int </a:t>
            </a:r>
            <a:r>
              <a:rPr lang="en-US" sz="1400" b="1" dirty="0" err="1"/>
              <a:t>i</a:t>
            </a:r>
            <a:r>
              <a:rPr lang="en-US" sz="1400" b="1" dirty="0"/>
              <a:t> = 0; </a:t>
            </a:r>
            <a:r>
              <a:rPr lang="en-US" sz="1400" b="1" dirty="0" err="1"/>
              <a:t>i</a:t>
            </a:r>
            <a:r>
              <a:rPr lang="en-US" sz="1400" b="1" dirty="0"/>
              <a:t> &lt; 1000; </a:t>
            </a:r>
            <a:r>
              <a:rPr lang="en-US" sz="1400" b="1" dirty="0" err="1"/>
              <a:t>i</a:t>
            </a:r>
            <a:r>
              <a:rPr lang="en-US" sz="1400" b="1" dirty="0"/>
              <a:t>++) {</a:t>
            </a:r>
          </a:p>
          <a:p>
            <a:r>
              <a:rPr lang="en-US" sz="1400" b="1" dirty="0"/>
              <a:t>                </a:t>
            </a:r>
            <a:r>
              <a:rPr lang="en-US" sz="1400" b="1" dirty="0" err="1"/>
              <a:t>counter.increment</a:t>
            </a:r>
            <a:r>
              <a:rPr lang="en-US" sz="1400" b="1" dirty="0"/>
              <a:t>();</a:t>
            </a:r>
          </a:p>
          <a:p>
            <a:r>
              <a:rPr lang="en-US" sz="1400" b="1" dirty="0"/>
              <a:t>            }</a:t>
            </a:r>
          </a:p>
          <a:p>
            <a:r>
              <a:rPr lang="en-US" sz="1400" b="1" dirty="0"/>
              <a:t>        });</a:t>
            </a:r>
          </a:p>
          <a:p>
            <a:endParaRPr lang="en-US" sz="1400" b="1" dirty="0"/>
          </a:p>
          <a:p>
            <a:r>
              <a:rPr lang="en-US" sz="1400" b="1" dirty="0"/>
              <a:t>        Thread t2 = new Thread(() -&gt; {</a:t>
            </a:r>
          </a:p>
          <a:p>
            <a:r>
              <a:rPr lang="en-US" sz="1400" b="1" dirty="0"/>
              <a:t>            for (int </a:t>
            </a:r>
            <a:r>
              <a:rPr lang="en-US" sz="1400" b="1" dirty="0" err="1"/>
              <a:t>i</a:t>
            </a:r>
            <a:r>
              <a:rPr lang="en-US" sz="1400" b="1" dirty="0"/>
              <a:t> = 0; </a:t>
            </a:r>
            <a:r>
              <a:rPr lang="en-US" sz="1400" b="1" dirty="0" err="1"/>
              <a:t>i</a:t>
            </a:r>
            <a:r>
              <a:rPr lang="en-US" sz="1400" b="1" dirty="0"/>
              <a:t> &lt; 1000; </a:t>
            </a:r>
            <a:r>
              <a:rPr lang="en-US" sz="1400" b="1" dirty="0" err="1"/>
              <a:t>i</a:t>
            </a:r>
            <a:r>
              <a:rPr lang="en-US" sz="1400" b="1" dirty="0"/>
              <a:t>++) {</a:t>
            </a:r>
          </a:p>
          <a:p>
            <a:r>
              <a:rPr lang="en-US" sz="1400" b="1" dirty="0"/>
              <a:t>                </a:t>
            </a:r>
            <a:r>
              <a:rPr lang="en-US" sz="1400" b="1" dirty="0" err="1"/>
              <a:t>counter.decrement</a:t>
            </a:r>
            <a:r>
              <a:rPr lang="en-US" sz="1400" b="1" dirty="0"/>
              <a:t>();</a:t>
            </a:r>
          </a:p>
          <a:p>
            <a:r>
              <a:rPr lang="en-US" sz="1400" b="1" dirty="0"/>
              <a:t>            }</a:t>
            </a:r>
          </a:p>
          <a:p>
            <a:r>
              <a:rPr lang="en-US" sz="1400" b="1" dirty="0"/>
              <a:t>        });</a:t>
            </a:r>
          </a:p>
          <a:p>
            <a:endParaRPr lang="en-US" sz="1400" b="1" dirty="0"/>
          </a:p>
          <a:p>
            <a:r>
              <a:rPr lang="en-US" sz="1400" b="1" dirty="0"/>
              <a:t>        t1.start();</a:t>
            </a:r>
          </a:p>
          <a:p>
            <a:r>
              <a:rPr lang="en-US" sz="1400" b="1" dirty="0"/>
              <a:t>        t2.start();</a:t>
            </a:r>
          </a:p>
          <a:p>
            <a:endParaRPr lang="en-US" sz="1400" b="1" dirty="0"/>
          </a:p>
          <a:p>
            <a:r>
              <a:rPr lang="en-US" sz="1400" b="1" dirty="0"/>
              <a:t>        t1.join();</a:t>
            </a:r>
          </a:p>
          <a:p>
            <a:r>
              <a:rPr lang="en-US" sz="1400" b="1" dirty="0"/>
              <a:t>        t2.join();</a:t>
            </a:r>
          </a:p>
          <a:p>
            <a:endParaRPr lang="en-US" sz="1400" b="1" dirty="0"/>
          </a:p>
          <a:p>
            <a:r>
              <a:rPr lang="en-US" sz="1400" b="1" dirty="0"/>
              <a:t>        </a:t>
            </a:r>
            <a:r>
              <a:rPr lang="en-US" sz="1400" b="1" dirty="0" err="1"/>
              <a:t>System.out.println</a:t>
            </a:r>
            <a:r>
              <a:rPr lang="en-US" sz="1400" b="1" dirty="0"/>
              <a:t>("Final count: " + </a:t>
            </a:r>
            <a:r>
              <a:rPr lang="en-US" sz="1400" b="1" dirty="0" err="1"/>
              <a:t>counter.getCount</a:t>
            </a:r>
            <a:r>
              <a:rPr lang="en-US" sz="1400" b="1" dirty="0"/>
              <a:t>()); }}</a:t>
            </a:r>
          </a:p>
        </p:txBody>
      </p:sp>
    </p:spTree>
    <p:extLst>
      <p:ext uri="{BB962C8B-B14F-4D97-AF65-F5344CB8AC3E}">
        <p14:creationId xmlns:p14="http://schemas.microsoft.com/office/powerpoint/2010/main" val="364745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1FEB35-9B29-0C54-9307-D37ADDE4A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3796AF-52BA-FE12-A579-3C21611ECD36}"/>
              </a:ext>
            </a:extLst>
          </p:cNvPr>
          <p:cNvSpPr txBox="1"/>
          <p:nvPr/>
        </p:nvSpPr>
        <p:spPr>
          <a:xfrm>
            <a:off x="466146" y="761134"/>
            <a:ext cx="112205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4800" dirty="0">
                <a:solidFill>
                  <a:schemeClr val="bg2"/>
                </a:solidFill>
              </a:rPr>
              <a:t>Answer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649419-DB1D-D921-5CA2-2B959AFC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7F1E4F-1CFF-5643-939E-217C01CDF565}" type="slidenum">
              <a:rPr kumimoji="0" lang="en-US" b="0" i="0" u="none" strike="noStrike" kern="1200" cap="none" spc="0" normalizeH="0" baseline="0" noProof="0" smtClean="0">
                <a:ln>
                  <a:noFill/>
                </a:ln>
                <a:solidFill>
                  <a:srgbClr val="903163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903163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1399CF-E731-01A7-C60D-8D728BBD7EF9}"/>
              </a:ext>
            </a:extLst>
          </p:cNvPr>
          <p:cNvSpPr txBox="1"/>
          <p:nvPr/>
        </p:nvSpPr>
        <p:spPr>
          <a:xfrm>
            <a:off x="466146" y="2157840"/>
            <a:ext cx="1078968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What Happens When You Remove synchronized?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Thread 1 (calls increment()) and Thread 2 (calls decrement()) will both access the count variable at the same 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Since there's no synchronization, Thread 1 and Thread 2 might both read the same value of count, update it, and then write the new value back.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This can lead to incorrect results because their updates are not coordinated.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dirty="0"/>
              <a:t>It’s non-deterministic. This means the output will vary each time you run the program.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9031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1100</TotalTime>
  <Words>1054</Words>
  <Application>Microsoft Office PowerPoint</Application>
  <PresentationFormat>Widescreen</PresentationFormat>
  <Paragraphs>202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 Zar</vt:lpstr>
      <vt:lpstr>Gill Sans MT</vt:lpstr>
      <vt:lpstr>Wingdings 2</vt:lpstr>
      <vt:lpstr>Dividend</vt:lpstr>
      <vt:lpstr>برنامه نویسی پیشرفته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 Hasanyazdi</dc:creator>
  <cp:lastModifiedBy>Sajedeh Faghih</cp:lastModifiedBy>
  <cp:revision>12</cp:revision>
  <dcterms:created xsi:type="dcterms:W3CDTF">2025-04-25T05:48:52Z</dcterms:created>
  <dcterms:modified xsi:type="dcterms:W3CDTF">2025-05-02T08:56:37Z</dcterms:modified>
</cp:coreProperties>
</file>