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63" r:id="rId3"/>
    <p:sldId id="264" r:id="rId4"/>
    <p:sldId id="265" r:id="rId5"/>
    <p:sldId id="266" r:id="rId6"/>
    <p:sldId id="268" r:id="rId7"/>
    <p:sldId id="270" r:id="rId8"/>
    <p:sldId id="271" r:id="rId9"/>
    <p:sldId id="277" r:id="rId10"/>
    <p:sldId id="269" r:id="rId11"/>
    <p:sldId id="267" r:id="rId12"/>
    <p:sldId id="276" r:id="rId13"/>
    <p:sldId id="272" r:id="rId14"/>
    <p:sldId id="273" r:id="rId15"/>
    <p:sldId id="278" r:id="rId16"/>
    <p:sldId id="279" r:id="rId17"/>
    <p:sldId id="280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رفع اشکال: جلسه 3</a:t>
            </a:r>
            <a:endParaRPr lang="en-US" sz="28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Lists, Sets and Maps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Iterators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Generics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B206-B09F-D6AD-958E-3E02B495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70D2F-0347-DB59-983E-D466AAFC0B06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HashMap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A092C-146B-F9BD-8504-D7D6CE9DDF11}"/>
              </a:ext>
            </a:extLst>
          </p:cNvPr>
          <p:cNvSpPr txBox="1"/>
          <p:nvPr/>
        </p:nvSpPr>
        <p:spPr>
          <a:xfrm>
            <a:off x="466146" y="1834809"/>
            <a:ext cx="1114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data as key-value pairs.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Keys are unique; values can be duplicated.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lookups (O(1)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2ECCE-2E5F-163C-7C74-D425A7A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24A56-F0EF-9816-6259-9B2394C6CECD}"/>
              </a:ext>
            </a:extLst>
          </p:cNvPr>
          <p:cNvSpPr txBox="1"/>
          <p:nvPr/>
        </p:nvSpPr>
        <p:spPr>
          <a:xfrm>
            <a:off x="466145" y="3600981"/>
            <a:ext cx="111446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HashMapExample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Map&lt;Integer, String&gt; map = new HashMap&lt;&gt;();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"Alice");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(2, "Bob");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"Charlie"); // Overwrites value for key 1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(map); // Output: {1=Charlie, 2=Bob}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(1)); // Output: Charlie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B764B-9096-5864-FAAB-B6607063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3429000"/>
            <a:ext cx="4614784" cy="26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Why Generics?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Allow type safety → Prevents </a:t>
            </a:r>
            <a:r>
              <a:rPr lang="en-US" sz="2400" dirty="0" err="1"/>
              <a:t>ClassCastException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Eliminates the need for manual type 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Generic Type in </a:t>
            </a:r>
            <a:r>
              <a:rPr lang="en-US" sz="2400" b="1" dirty="0" err="1"/>
              <a:t>ArrayList</a:t>
            </a:r>
            <a:r>
              <a:rPr lang="en-US" sz="2400" b="1" dirty="0"/>
              <a:t>&lt;&gt;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&lt;String&gt; → Only stores String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&lt;Object&gt; → Can store any type, but loses type safety.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E195-AF19-BB04-CD4B-05485E70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E0CB8-5AC0-1C75-C6DB-0016DA33E4A5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821E6-2FDE-E6CD-0BDA-1BE369D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1B67-4A26-65E3-4F2A-DD7388EDA33B}"/>
              </a:ext>
            </a:extLst>
          </p:cNvPr>
          <p:cNvSpPr txBox="1"/>
          <p:nvPr/>
        </p:nvSpPr>
        <p:spPr>
          <a:xfrm>
            <a:off x="466145" y="1949570"/>
            <a:ext cx="112597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	public class </a:t>
            </a:r>
            <a:r>
              <a:rPr lang="en-US" dirty="0" err="1"/>
              <a:t>GenericsExample</a:t>
            </a:r>
            <a:r>
              <a:rPr lang="en-US" dirty="0"/>
              <a:t> {    </a:t>
            </a:r>
          </a:p>
          <a:p>
            <a:r>
              <a:rPr lang="en-US" dirty="0"/>
              <a:t>	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	// Type-safe </a:t>
            </a:r>
            <a:r>
              <a:rPr lang="en-US" dirty="0" err="1"/>
              <a:t>ArrayList</a:t>
            </a:r>
            <a:r>
              <a:rPr lang="en-US" dirty="0"/>
              <a:t>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("Bob");       </a:t>
            </a:r>
          </a:p>
          <a:p>
            <a:r>
              <a:rPr lang="en-US" dirty="0"/>
              <a:t>			// </a:t>
            </a:r>
            <a:r>
              <a:rPr lang="en-US" dirty="0" err="1"/>
              <a:t>names.add</a:t>
            </a:r>
            <a:r>
              <a:rPr lang="en-US" dirty="0"/>
              <a:t>(10); // Compile-time error!        </a:t>
            </a:r>
          </a:p>
          <a:p>
            <a:r>
              <a:rPr lang="en-US" dirty="0"/>
              <a:t>			// Without Generics (before Java 5)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 list = new </a:t>
            </a:r>
            <a:r>
              <a:rPr lang="en-US" dirty="0" err="1"/>
              <a:t>ArrayList</a:t>
            </a:r>
            <a:r>
              <a:rPr lang="en-US" dirty="0"/>
              <a:t>();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(10); // No type safety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(names);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(list);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B04F-A9D9-ABC0-4389-911CA2A2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92AFE-491D-D1DC-79A3-DD761A77CA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F7D1B-928F-BF6A-6507-E8E4C29FCE68}"/>
              </a:ext>
            </a:extLst>
          </p:cNvPr>
          <p:cNvSpPr txBox="1"/>
          <p:nvPr/>
        </p:nvSpPr>
        <p:spPr>
          <a:xfrm>
            <a:off x="466146" y="2099961"/>
            <a:ext cx="11144661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Can you store primitive types (e.g., int, float) directly in an </a:t>
            </a:r>
            <a:r>
              <a:rPr lang="en-US" sz="2400" dirty="0" err="1"/>
              <a:t>ArrayList</a:t>
            </a:r>
            <a:r>
              <a:rPr lang="en-US" sz="2400" dirty="0"/>
              <a:t>&lt;&gt;?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What happens if you remove an element from an </a:t>
            </a:r>
            <a:r>
              <a:rPr lang="en-US" sz="2400" dirty="0" err="1"/>
              <a:t>ArrayList</a:t>
            </a:r>
            <a:r>
              <a:rPr lang="en-US" sz="2400" dirty="0"/>
              <a:t>&lt;Integer&gt; using remove(int index)?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F3550-FE05-046B-9AA8-E157E135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5B20-889A-84BD-EB8D-9858BAF0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983E2-1805-E3E0-F887-8BDC323C31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A68F0-BD97-85A2-CE78-183DE1143F99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1:</a:t>
            </a:r>
          </a:p>
          <a:p>
            <a:pPr algn="just"/>
            <a:r>
              <a:rPr lang="en-US" sz="2400" dirty="0"/>
              <a:t> No, Java Generics do not support primitive types.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Solution</a:t>
            </a:r>
            <a:r>
              <a:rPr lang="en-US" sz="2400" dirty="0"/>
              <a:t>:  Use their wrapper classes: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✅ Correct</a:t>
            </a:r>
          </a:p>
          <a:p>
            <a:pPr algn="just"/>
            <a:r>
              <a:rPr lang="en-US" sz="2400" dirty="0"/>
              <a:t>List&lt;int&gt;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❌ Compilation Error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Java </a:t>
            </a:r>
            <a:r>
              <a:rPr lang="en-US" sz="2400" dirty="0" err="1"/>
              <a:t>autoboxes</a:t>
            </a:r>
            <a:r>
              <a:rPr lang="en-US" sz="2400" dirty="0"/>
              <a:t> primitives (int → Integer) automatically when added to a collection.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4524C-1636-FDC8-553E-01EAB445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4F84-8E7C-E30D-3A67-8BFC2A0A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32F09-C5E1-7232-8CC8-B44CC7C78CD8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088A8-3D0C-D36E-2A14-1D90553DF980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2: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Removes the element at the given index, not the value itself.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</a:t>
            </a:r>
            <a:r>
              <a:rPr lang="en-US" sz="2400" dirty="0" err="1"/>
              <a:t>List.of</a:t>
            </a:r>
            <a:r>
              <a:rPr lang="en-US" sz="2400" dirty="0"/>
              <a:t>(1, 2, 3, 4));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(2); // ❌ Removes index 2 (value 3), NOT the number 2!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remove a value instead of an index: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</a:t>
            </a:r>
            <a:r>
              <a:rPr lang="en-US" sz="2400" dirty="0" err="1"/>
              <a:t>Integer.valueOf</a:t>
            </a:r>
            <a:r>
              <a:rPr lang="en-US" sz="2400" dirty="0"/>
              <a:t>(2)); // ✅ Removes the number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9673C-4BBE-EE35-422D-55F8DBF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F7054-9CC1-233E-4702-0DE3C357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CCC9D-6F67-F43D-EF67-4A441E0692FD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Where &amp; Why Do We Use Collections?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6D81-C93C-344F-5507-3068AA845108}"/>
              </a:ext>
            </a:extLst>
          </p:cNvPr>
          <p:cNvSpPr txBox="1"/>
          <p:nvPr/>
        </p:nvSpPr>
        <p:spPr>
          <a:xfrm>
            <a:off x="466146" y="1834809"/>
            <a:ext cx="1114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– Fast Random Access, Dynamic Resizing</a:t>
            </a:r>
          </a:p>
          <a:p>
            <a:pPr algn="just"/>
            <a:r>
              <a:rPr lang="en-US" sz="2400" dirty="0"/>
              <a:t>    ✅ Use when: You need fast lookups and dynamic resizing.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LinkedList – Fast Insertions/Deletions</a:t>
            </a:r>
          </a:p>
          <a:p>
            <a:pPr algn="just"/>
            <a:r>
              <a:rPr lang="en-US" sz="2400" dirty="0"/>
              <a:t>    ✅ Use when: Frequent add/remove operations, especially at the start/middle.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HashSet – Unique Elements, Fast Lookups</a:t>
            </a:r>
          </a:p>
          <a:p>
            <a:pPr algn="just"/>
            <a:r>
              <a:rPr lang="en-US" sz="2400" dirty="0"/>
              <a:t>    ✅ Use when: Avoiding duplicates, ensuring fast searches.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HashMap – Key-Value Pair Storage, Fast Retrieval</a:t>
            </a:r>
          </a:p>
          <a:p>
            <a:pPr algn="just"/>
            <a:r>
              <a:rPr lang="en-US" sz="2400" dirty="0"/>
              <a:t>    ✅ Use when: Need quick lookups based on keys.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ACED2-A3D9-7F14-7417-D27B5E30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3BCF-18CF-324D-7143-A37A2AFE3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7FBA2-72FF-0EF0-9787-03130C24EA47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Time to Code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51B64-DBB9-7A89-80DD-356B07F1FB51}"/>
              </a:ext>
            </a:extLst>
          </p:cNvPr>
          <p:cNvSpPr txBox="1"/>
          <p:nvPr/>
        </p:nvSpPr>
        <p:spPr>
          <a:xfrm>
            <a:off x="466147" y="2076348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Bank with Collections: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Modify the bank system from the last lecture to use Lists or HashMap for storing accounts.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961A5F-1E89-E4A7-BBBB-3C259AAE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48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Why Use Collections in Java?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Collections provide flexible and efficient ways to manage groups of objects.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Unlike arrays, they can dynamically resize and offer more functionality.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Main types: Lists, Sets, Maps, and Queues.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5605-20E4-43C1-51F4-B4F48D71856E}"/>
              </a:ext>
            </a:extLst>
          </p:cNvPr>
          <p:cNvSpPr txBox="1"/>
          <p:nvPr/>
        </p:nvSpPr>
        <p:spPr>
          <a:xfrm>
            <a:off x="863600" y="320067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java.util.List;public</a:t>
            </a:r>
            <a:r>
              <a:rPr lang="en-US" dirty="0"/>
              <a:t> </a:t>
            </a:r>
          </a:p>
          <a:p>
            <a:r>
              <a:rPr lang="en-US" dirty="0"/>
              <a:t>class </a:t>
            </a:r>
            <a:r>
              <a:rPr lang="en-US" dirty="0" err="1"/>
              <a:t>CollectionsIntro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	List&lt;String&gt;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("Bob");        			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("Alice"); // Lists allow duplicates        			</a:t>
            </a:r>
            <a:r>
              <a:rPr lang="en-US" dirty="0" err="1"/>
              <a:t>System.out.println</a:t>
            </a:r>
            <a:r>
              <a:rPr lang="en-US" dirty="0"/>
              <a:t>(names);   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–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2076349"/>
            <a:ext cx="11144661" cy="178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How do </a:t>
            </a:r>
            <a:r>
              <a:rPr lang="en-US" sz="2400" dirty="0" err="1"/>
              <a:t>ArrayList</a:t>
            </a:r>
            <a:r>
              <a:rPr lang="en-US" sz="2400" dirty="0"/>
              <a:t> and LinkedList differ in adding and removing elements?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What happens if you modify a List while iterating over it using a for-each loop?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388B4-DCC6-CB59-DFD6-8A4DF71B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03" y="4014408"/>
            <a:ext cx="4367393" cy="24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Answer 1: </a:t>
            </a:r>
            <a:r>
              <a:rPr lang="en-US" sz="2000" b="1" dirty="0" err="1"/>
              <a:t>ArrayList</a:t>
            </a:r>
            <a:r>
              <a:rPr lang="en-US" sz="2000" b="1" dirty="0"/>
              <a:t> vs LinkedList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Adding &amp; Removing: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: Fast at the end (O(1)), slow elsewhere (O(n)) due to shifting.</a:t>
            </a:r>
          </a:p>
          <a:p>
            <a:pPr algn="just"/>
            <a:r>
              <a:rPr lang="en-US" sz="2000" dirty="0"/>
              <a:t>        LinkedList: Fast at start and end (O(1)), slow in the middle (O(n)) due to traversal.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Iterator Benefits (LinkedList):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ListIterator</a:t>
            </a:r>
            <a:r>
              <a:rPr lang="en-US" sz="2000" dirty="0"/>
              <a:t> allows efficient bidirectional traversal and modification (O(1) for insert/remove).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2E392-F4E7-2B33-0D0A-7789FB87DADE}"/>
              </a:ext>
            </a:extLst>
          </p:cNvPr>
          <p:cNvSpPr txBox="1"/>
          <p:nvPr/>
        </p:nvSpPr>
        <p:spPr>
          <a:xfrm>
            <a:off x="466146" y="4493533"/>
            <a:ext cx="10702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Answer 2: Modifying List During Iteration</a:t>
            </a:r>
          </a:p>
          <a:p>
            <a:endParaRPr lang="en-US" sz="2000" dirty="0"/>
          </a:p>
          <a:p>
            <a:r>
              <a:rPr lang="en-US" sz="2000" dirty="0"/>
              <a:t>    For-each loop: Causes </a:t>
            </a:r>
            <a:r>
              <a:rPr lang="en-US" sz="2000" dirty="0" err="1"/>
              <a:t>ConcurrentModificationException</a:t>
            </a:r>
            <a:r>
              <a:rPr lang="en-US" sz="2000" dirty="0"/>
              <a:t> if elements are added/removed.</a:t>
            </a:r>
          </a:p>
          <a:p>
            <a:r>
              <a:rPr lang="en-US" sz="2000" dirty="0"/>
              <a:t>    Solution: Use </a:t>
            </a:r>
            <a:r>
              <a:rPr lang="en-US" sz="2000" dirty="0" err="1"/>
              <a:t>Iterator.remove</a:t>
            </a:r>
            <a:r>
              <a:rPr lang="en-US" sz="2000" dirty="0"/>
              <a:t>() instead of </a:t>
            </a:r>
            <a:r>
              <a:rPr lang="en-US" sz="2000" dirty="0" err="1"/>
              <a:t>list.remove</a:t>
            </a:r>
            <a:r>
              <a:rPr lang="en-US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8652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Iterators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What is an Iterator?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An object that allows sequential access to elements in a collection.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Supports safe removal during iteration.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6EF7B-8461-ABCF-A250-7F559473664D}"/>
              </a:ext>
            </a:extLst>
          </p:cNvPr>
          <p:cNvSpPr txBox="1"/>
          <p:nvPr/>
        </p:nvSpPr>
        <p:spPr>
          <a:xfrm>
            <a:off x="614631" y="3138433"/>
            <a:ext cx="8339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IteratorExample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List&lt;String&gt; list = 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List.of</a:t>
            </a:r>
            <a:r>
              <a:rPr lang="en-US" dirty="0"/>
              <a:t>("A", "B", "C"));    </a:t>
            </a:r>
          </a:p>
          <a:p>
            <a:r>
              <a:rPr lang="en-US" dirty="0"/>
              <a:t>		Iterator&lt;String&gt; it = </a:t>
            </a:r>
            <a:r>
              <a:rPr lang="en-US" dirty="0" err="1"/>
              <a:t>list.iterator</a:t>
            </a:r>
            <a:r>
              <a:rPr lang="en-US" dirty="0"/>
              <a:t>(); </a:t>
            </a:r>
          </a:p>
          <a:p>
            <a:r>
              <a:rPr lang="en-US" dirty="0"/>
              <a:t>		while (</a:t>
            </a:r>
            <a:r>
              <a:rPr lang="en-US" dirty="0" err="1"/>
              <a:t>it.hasNext</a:t>
            </a:r>
            <a:r>
              <a:rPr lang="en-US" dirty="0"/>
              <a:t>()) {</a:t>
            </a:r>
          </a:p>
          <a:p>
            <a:r>
              <a:rPr lang="en-US" dirty="0"/>
              <a:t>			String s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r>
              <a:rPr lang="en-US" dirty="0"/>
              <a:t>			if (</a:t>
            </a:r>
            <a:r>
              <a:rPr lang="en-US" dirty="0" err="1"/>
              <a:t>s.equals</a:t>
            </a:r>
            <a:r>
              <a:rPr lang="en-US" dirty="0"/>
              <a:t>("B"))</a:t>
            </a:r>
          </a:p>
          <a:p>
            <a:r>
              <a:rPr lang="en-US" dirty="0"/>
              <a:t>				</a:t>
            </a:r>
            <a:r>
              <a:rPr lang="en-US" dirty="0" err="1"/>
              <a:t>it.remove</a:t>
            </a:r>
            <a:r>
              <a:rPr lang="en-US" dirty="0"/>
              <a:t>(); // Safe removal        </a:t>
            </a:r>
          </a:p>
          <a:p>
            <a:r>
              <a:rPr lang="en-US" dirty="0"/>
              <a:t>		}        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(list); // Output: [A, C]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8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FB9C-33EA-7105-55E6-0C3A54A6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C1C12F-DD20-6118-CDCF-C5060997C07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HashSet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5ABB1-CF87-7DA4-7A02-BD2F15FA7382}"/>
              </a:ext>
            </a:extLst>
          </p:cNvPr>
          <p:cNvSpPr txBox="1"/>
          <p:nvPr/>
        </p:nvSpPr>
        <p:spPr>
          <a:xfrm>
            <a:off x="466146" y="1834809"/>
            <a:ext cx="111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unique elements (no duplicates).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Unordered (no guaranteed insertion order).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operations (O(1) for add, remove, and contains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F19AD-C49F-C054-714F-D14C607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E57F4-82B6-2435-E912-35AB688A86FF}"/>
              </a:ext>
            </a:extLst>
          </p:cNvPr>
          <p:cNvSpPr txBox="1"/>
          <p:nvPr/>
        </p:nvSpPr>
        <p:spPr>
          <a:xfrm>
            <a:off x="466146" y="3773801"/>
            <a:ext cx="8236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HashSetExample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Set&lt;String&gt; set = new HashSet&lt;&gt;();        				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("Banana"); 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// Duplicate, won't be added 								</a:t>
            </a:r>
            <a:r>
              <a:rPr lang="en-US" dirty="0" err="1"/>
              <a:t>System.out.println</a:t>
            </a:r>
            <a:r>
              <a:rPr lang="en-US" dirty="0"/>
              <a:t>(set); // Output: [Apple, Banana] (order may vary)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1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6E41-943D-875C-7F39-82C8B7C36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E1083-CD23-E1D2-4D2E-4FFD7D84FC6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Equality &amp; Comparison in Java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1BB1-860F-7CA4-E009-0A8C30EEE6BF}"/>
              </a:ext>
            </a:extLst>
          </p:cNvPr>
          <p:cNvSpPr txBox="1"/>
          <p:nvPr/>
        </p:nvSpPr>
        <p:spPr>
          <a:xfrm>
            <a:off x="466146" y="1834809"/>
            <a:ext cx="111446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== (Reference Equality):</a:t>
            </a:r>
          </a:p>
          <a:p>
            <a:pPr algn="just"/>
            <a:r>
              <a:rPr lang="en-US" sz="2000" dirty="0"/>
              <a:t>    Checks if two references point to the same object in memory.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.</a:t>
            </a:r>
            <a:r>
              <a:rPr lang="en-US" sz="2000" b="1" dirty="0"/>
              <a:t>equals() (Logical Equality):</a:t>
            </a:r>
          </a:p>
          <a:p>
            <a:pPr algn="just"/>
            <a:r>
              <a:rPr lang="en-US" sz="2000" dirty="0"/>
              <a:t>    Used to compare the actual content of objects.</a:t>
            </a:r>
          </a:p>
          <a:p>
            <a:pPr algn="just"/>
            <a:r>
              <a:rPr lang="en-US" sz="2000" dirty="0"/>
              <a:t>    Default implementation (from Object) behaves like ==, but can be overridden.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compareTo</a:t>
            </a:r>
            <a:r>
              <a:rPr lang="en-US" sz="2000" b="1" dirty="0"/>
              <a:t>() (Comparable Interface):</a:t>
            </a:r>
          </a:p>
          <a:p>
            <a:pPr algn="just"/>
            <a:r>
              <a:rPr lang="en-US" sz="2000" dirty="0"/>
              <a:t>    Used for sorting (</a:t>
            </a:r>
            <a:r>
              <a:rPr lang="en-US" sz="2000" dirty="0" err="1"/>
              <a:t>Collections.sort</a:t>
            </a:r>
            <a:r>
              <a:rPr lang="en-US" sz="2000" dirty="0"/>
              <a:t>()).</a:t>
            </a:r>
          </a:p>
          <a:p>
            <a:pPr algn="just"/>
            <a:r>
              <a:rPr lang="en-US" sz="2000" dirty="0"/>
              <a:t>    Returns:</a:t>
            </a:r>
          </a:p>
          <a:p>
            <a:pPr algn="just"/>
            <a:r>
              <a:rPr lang="en-US" sz="2000" dirty="0"/>
              <a:t>        0 → Objects are equal</a:t>
            </a:r>
          </a:p>
          <a:p>
            <a:pPr algn="just"/>
            <a:r>
              <a:rPr lang="en-US" sz="2000" dirty="0"/>
              <a:t>        &lt; 0 → First object is smaller</a:t>
            </a:r>
          </a:p>
          <a:p>
            <a:pPr algn="just"/>
            <a:r>
              <a:rPr lang="en-US" sz="2000" dirty="0"/>
              <a:t>        &gt; 0 → First object is larger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54402-1253-092D-4F96-A0ADF2EC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366A1-F0F3-58BA-56D4-47645270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09" y="3779891"/>
            <a:ext cx="3560791" cy="25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AE6BB-5EEA-0670-AE47-AC91A9A3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69AB7-0235-6571-1ADC-3CC0B9D14D5E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(Wrong)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1BD46-E2A8-5C3A-3DDB-97EAABDD0713}"/>
              </a:ext>
            </a:extLst>
          </p:cNvPr>
          <p:cNvSpPr txBox="1"/>
          <p:nvPr/>
        </p:nvSpPr>
        <p:spPr>
          <a:xfrm>
            <a:off x="393168" y="1808930"/>
            <a:ext cx="11144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class Person {    </a:t>
            </a:r>
          </a:p>
          <a:p>
            <a:pPr algn="just"/>
            <a:r>
              <a:rPr lang="en-US" sz="2400" dirty="0"/>
              <a:t>	String name;</a:t>
            </a:r>
          </a:p>
          <a:p>
            <a:pPr algn="just"/>
            <a:r>
              <a:rPr lang="en-US" sz="2400" dirty="0"/>
              <a:t>	Person(String name) { </a:t>
            </a:r>
          </a:p>
          <a:p>
            <a:pPr algn="just"/>
            <a:r>
              <a:rPr lang="en-US" sz="2400" dirty="0"/>
              <a:t>		this.name = name; </a:t>
            </a:r>
          </a:p>
          <a:p>
            <a:pPr algn="just"/>
            <a:r>
              <a:rPr lang="en-US" sz="2400" dirty="0"/>
              <a:t>	}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r>
              <a:rPr lang="en-US" sz="2400" dirty="0"/>
              <a:t>Public class Main {</a:t>
            </a:r>
          </a:p>
          <a:p>
            <a:pPr algn="just"/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	Set&lt;Person&gt; set = new HashSet&lt;&gt;();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set.size</a:t>
            </a:r>
            <a:r>
              <a:rPr lang="en-US" sz="2400" dirty="0"/>
              <a:t>()); // ❌ Output: 2 (should be 1)</a:t>
            </a:r>
          </a:p>
          <a:p>
            <a:pPr algn="just"/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EE8F3-EFFB-B44D-2D5A-49980326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98F9-E2D3-2BC2-AE84-56F2391C5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01DDD-0B73-199B-9A1A-6511732C31C7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(Correct)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9330A-0A40-E884-F3C5-3029D0D7FC64}"/>
              </a:ext>
            </a:extLst>
          </p:cNvPr>
          <p:cNvSpPr txBox="1"/>
          <p:nvPr/>
        </p:nvSpPr>
        <p:spPr>
          <a:xfrm>
            <a:off x="393168" y="1808930"/>
            <a:ext cx="11144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Person {</a:t>
            </a:r>
          </a:p>
          <a:p>
            <a:pPr algn="just"/>
            <a:r>
              <a:rPr lang="en-US" sz="2000" dirty="0"/>
              <a:t>	String name; </a:t>
            </a:r>
          </a:p>
          <a:p>
            <a:pPr algn="just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equals(Object o) { </a:t>
            </a:r>
          </a:p>
          <a:p>
            <a:pPr algn="just"/>
            <a:r>
              <a:rPr lang="en-US" sz="2000" dirty="0"/>
              <a:t>		return o </a:t>
            </a:r>
            <a:r>
              <a:rPr lang="en-US" sz="2000" dirty="0" err="1"/>
              <a:t>instanceof</a:t>
            </a:r>
            <a:r>
              <a:rPr lang="en-US" sz="2000" dirty="0"/>
              <a:t> Person &amp;&amp; </a:t>
            </a:r>
            <a:r>
              <a:rPr lang="en-US" sz="2000" dirty="0" err="1"/>
              <a:t>name.equals</a:t>
            </a:r>
            <a:r>
              <a:rPr lang="en-US" sz="2000" dirty="0"/>
              <a:t>(((Person) o).name); </a:t>
            </a:r>
          </a:p>
          <a:p>
            <a:pPr algn="just"/>
            <a:r>
              <a:rPr lang="en-US" sz="2000" dirty="0"/>
              <a:t>	} </a:t>
            </a:r>
          </a:p>
          <a:p>
            <a:pPr algn="just"/>
            <a:r>
              <a:rPr lang="en-US" sz="2000" dirty="0"/>
              <a:t>	public int </a:t>
            </a:r>
            <a:r>
              <a:rPr lang="en-US" sz="2000" dirty="0" err="1"/>
              <a:t>hashCode</a:t>
            </a:r>
            <a:r>
              <a:rPr lang="en-US" sz="2000" dirty="0"/>
              <a:t>() {</a:t>
            </a:r>
          </a:p>
          <a:p>
            <a:pPr algn="just"/>
            <a:r>
              <a:rPr lang="en-US" sz="2000" dirty="0"/>
              <a:t>		return </a:t>
            </a:r>
            <a:r>
              <a:rPr lang="en-US" sz="2000" dirty="0" err="1"/>
              <a:t>name.hashCode</a:t>
            </a:r>
            <a:r>
              <a:rPr lang="en-US" sz="2000" dirty="0"/>
              <a:t>(); </a:t>
            </a:r>
          </a:p>
          <a:p>
            <a:pPr algn="just"/>
            <a:r>
              <a:rPr lang="en-US" sz="2000" dirty="0"/>
              <a:t>	}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Public class Main {</a:t>
            </a:r>
          </a:p>
          <a:p>
            <a:pPr algn="just"/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just"/>
            <a:r>
              <a:rPr lang="en-US" sz="2000" dirty="0"/>
              <a:t>	Set&lt;Person&gt; set = new HashSet&lt;&gt;();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set.size</a:t>
            </a:r>
            <a:r>
              <a:rPr lang="en-US" sz="2000" dirty="0"/>
              <a:t>()); //✅ Output: 1</a:t>
            </a:r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97F04-E15E-8E03-A43E-C9F05FD5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3400</TotalTime>
  <Words>1564</Words>
  <Application>Microsoft Office PowerPoint</Application>
  <PresentationFormat>Widescreen</PresentationFormat>
  <Paragraphs>205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B Zar</vt:lpstr>
      <vt:lpstr>Gill Sans MT</vt:lpstr>
      <vt:lpstr>Wingdings 2</vt:lpstr>
      <vt:lpstr>Dividend</vt:lpstr>
      <vt:lpstr>برنامه نویسی پیشرفته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Ali Hasanyazdi</cp:lastModifiedBy>
  <cp:revision>94</cp:revision>
  <dcterms:created xsi:type="dcterms:W3CDTF">2020-11-03T16:24:47Z</dcterms:created>
  <dcterms:modified xsi:type="dcterms:W3CDTF">2025-02-28T15:13:28Z</dcterms:modified>
</cp:coreProperties>
</file>