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8"/>
  </p:notesMasterIdLst>
  <p:sldIdLst>
    <p:sldId id="256" r:id="rId2"/>
    <p:sldId id="263" r:id="rId3"/>
    <p:sldId id="264" r:id="rId4"/>
    <p:sldId id="265" r:id="rId5"/>
    <p:sldId id="277" r:id="rId6"/>
    <p:sldId id="266" r:id="rId7"/>
    <p:sldId id="267" r:id="rId8"/>
    <p:sldId id="268" r:id="rId9"/>
    <p:sldId id="269" r:id="rId10"/>
    <p:sldId id="270" r:id="rId11"/>
    <p:sldId id="278" r:id="rId12"/>
    <p:sldId id="281" r:id="rId13"/>
    <p:sldId id="271" r:id="rId14"/>
    <p:sldId id="280" r:id="rId15"/>
    <p:sldId id="276" r:id="rId16"/>
    <p:sldId id="273" r:id="rId17"/>
    <p:sldId id="272" r:id="rId18"/>
    <p:sldId id="282" r:id="rId19"/>
    <p:sldId id="274" r:id="rId20"/>
    <p:sldId id="283" r:id="rId21"/>
    <p:sldId id="284" r:id="rId22"/>
    <p:sldId id="285" r:id="rId23"/>
    <p:sldId id="286" r:id="rId24"/>
    <p:sldId id="287" r:id="rId25"/>
    <p:sldId id="288" r:id="rId26"/>
    <p:sldId id="26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3163"/>
    <a:srgbClr val="ECECEC"/>
    <a:srgbClr val="FFFFFF"/>
    <a:srgbClr val="4D1434"/>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70" autoAdjust="0"/>
    <p:restoredTop sz="94660"/>
  </p:normalViewPr>
  <p:slideViewPr>
    <p:cSldViewPr snapToGrid="0">
      <p:cViewPr varScale="1">
        <p:scale>
          <a:sx n="82" d="100"/>
          <a:sy n="82" d="100"/>
        </p:scale>
        <p:origin x="29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4/14/2025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4/14/2025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4/14/2025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4/14/2025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4/14/2025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4/14/2025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4/14/2025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4/14/2025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4/14/2025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8.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latin typeface="+mn-lt"/>
                <a:cs typeface="B Zar" panose="00000400000000000000" pitchFamily="2" charset="-78"/>
              </a:rPr>
              <a:t>برنامه نویسی پیشرفته</a:t>
            </a:r>
            <a:endParaRPr lang="en-US" sz="8000" dirty="0">
              <a:solidFill>
                <a:schemeClr val="accent2">
                  <a:lumMod val="50000"/>
                </a:schemeClr>
              </a:solidFill>
              <a:latin typeface="+mn-lt"/>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latin typeface="Vazir" panose="020B0603030804020204" pitchFamily="34" charset="-78"/>
                <a:cs typeface="Vazir" panose="020B0603030804020204" pitchFamily="34" charset="-78"/>
              </a:rPr>
              <a:t>رفع اشکال: جلسه </a:t>
            </a:r>
            <a:r>
              <a:rPr lang="fa-IR" sz="2800" dirty="0">
                <a:solidFill>
                  <a:schemeClr val="accent2">
                    <a:lumMod val="50000"/>
                  </a:schemeClr>
                </a:solidFill>
                <a:latin typeface="Vazir" panose="020B0603030804020204" pitchFamily="34" charset="-78"/>
                <a:cs typeface="Vazir" panose="020B0603030804020204"/>
              </a:rPr>
              <a:t>۶</a:t>
            </a:r>
            <a:endParaRPr lang="en-US" sz="2800" dirty="0">
              <a:solidFill>
                <a:schemeClr val="accent2">
                  <a:lumMod val="50000"/>
                </a:schemeClr>
              </a:solidFill>
              <a:latin typeface="Vazir" panose="020B0603030804020204" pitchFamily="34" charset="-78"/>
              <a:cs typeface="Vazir" panose="020B0603030804020204"/>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200329"/>
          </a:xfrm>
          <a:prstGeom prst="rect">
            <a:avLst/>
          </a:prstGeom>
          <a:noFill/>
        </p:spPr>
        <p:txBody>
          <a:bodyPr wrap="square" rtlCol="0">
            <a:spAutoFit/>
          </a:bodyPr>
          <a:lstStyle/>
          <a:p>
            <a:pPr algn="ctr"/>
            <a:r>
              <a:rPr lang="en-US" sz="2400" dirty="0">
                <a:solidFill>
                  <a:schemeClr val="bg1"/>
                </a:solidFill>
              </a:rPr>
              <a:t>Software Engineering , </a:t>
            </a:r>
            <a:r>
              <a:rPr lang="en-US" sz="2400" b="0" i="0" dirty="0">
                <a:solidFill>
                  <a:srgbClr val="F0F6FC"/>
                </a:solidFill>
                <a:effectLst/>
                <a:latin typeface="-apple-system"/>
              </a:rPr>
              <a:t>coupling and cohesion</a:t>
            </a:r>
            <a:br>
              <a:rPr lang="en-US" sz="2400" dirty="0">
                <a:solidFill>
                  <a:schemeClr val="bg1"/>
                </a:solidFill>
              </a:rPr>
            </a:br>
            <a:r>
              <a:rPr lang="en-US" sz="2400" dirty="0">
                <a:solidFill>
                  <a:schemeClr val="bg1"/>
                </a:solidFill>
              </a:rPr>
              <a:t> UML</a:t>
            </a:r>
            <a:br>
              <a:rPr lang="en-US" sz="2400" dirty="0">
                <a:solidFill>
                  <a:schemeClr val="bg1"/>
                </a:solidFill>
              </a:rPr>
            </a:br>
            <a:r>
              <a:rPr lang="en-US" sz="2400" dirty="0">
                <a:solidFill>
                  <a:schemeClr val="bg1"/>
                </a:solidFill>
              </a:rPr>
              <a:t> SQLite</a:t>
            </a:r>
            <a:endParaRPr lang="en-US" sz="2400" b="0" i="0" dirty="0">
              <a:solidFill>
                <a:schemeClr val="bg1"/>
              </a:solidFill>
              <a:effectLst/>
              <a:latin typeface="-apple-system"/>
            </a:endParaRP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1F17B04-0E66-A960-3D05-164C66611EF0}"/>
              </a:ext>
            </a:extLst>
          </p:cNvPr>
          <p:cNvSpPr>
            <a:spLocks noGrp="1"/>
          </p:cNvSpPr>
          <p:nvPr>
            <p:ph idx="1"/>
          </p:nvPr>
        </p:nvSpPr>
        <p:spPr>
          <a:xfrm>
            <a:off x="450563" y="249943"/>
            <a:ext cx="10769600" cy="4866641"/>
          </a:xfrm>
        </p:spPr>
        <p:txBody>
          <a:bodyPr>
            <a:noAutofit/>
          </a:bodyPr>
          <a:lstStyle/>
          <a:p>
            <a:pPr>
              <a:buFont typeface="Arial" panose="020B0604020202020204" pitchFamily="34" charset="0"/>
              <a:buChar char="•"/>
            </a:pPr>
            <a:r>
              <a:rPr lang="en-US" b="1" dirty="0"/>
              <a:t>Components:</a:t>
            </a:r>
            <a:endParaRPr lang="en-US" dirty="0"/>
          </a:p>
          <a:p>
            <a:pPr marL="742950" lvl="1" indent="-285750">
              <a:buFont typeface="Arial" panose="020B0604020202020204" pitchFamily="34" charset="0"/>
              <a:buChar char="•"/>
            </a:pPr>
            <a:r>
              <a:rPr lang="en-US" b="1" dirty="0"/>
              <a:t>1-Classes:</a:t>
            </a:r>
            <a:r>
              <a:rPr lang="en-US" dirty="0"/>
              <a:t> Typically shown as boxes with 3 compartments (Name, Attributes, Methods).</a:t>
            </a:r>
          </a:p>
          <a:p>
            <a:pPr marL="742950" lvl="1" indent="-285750">
              <a:buFont typeface="Arial" panose="020B0604020202020204" pitchFamily="34" charset="0"/>
              <a:buChar char="•"/>
            </a:pPr>
            <a:r>
              <a:rPr lang="en-US" b="1" dirty="0"/>
              <a:t>2-Visibility</a:t>
            </a:r>
            <a:endParaRPr lang="fa-IR" b="1" dirty="0"/>
          </a:p>
          <a:p>
            <a:pPr marL="742950" lvl="1" indent="-285750">
              <a:buFont typeface="Arial" panose="020B0604020202020204" pitchFamily="34" charset="0"/>
              <a:buChar char="•"/>
            </a:pPr>
            <a:r>
              <a:rPr lang="en-US" b="1" dirty="0"/>
              <a:t>3-Relationships</a:t>
            </a:r>
            <a:endParaRPr lang="en-US" dirty="0"/>
          </a:p>
        </p:txBody>
      </p:sp>
      <p:sp>
        <p:nvSpPr>
          <p:cNvPr id="3" name="Title 2">
            <a:extLst>
              <a:ext uri="{FF2B5EF4-FFF2-40B4-BE49-F238E27FC236}">
                <a16:creationId xmlns:a16="http://schemas.microsoft.com/office/drawing/2014/main" id="{36463725-BD82-DED4-118B-45C358E92184}"/>
              </a:ext>
            </a:extLst>
          </p:cNvPr>
          <p:cNvSpPr>
            <a:spLocks noGrp="1"/>
          </p:cNvSpPr>
          <p:nvPr>
            <p:ph type="title"/>
          </p:nvPr>
        </p:nvSpPr>
        <p:spPr>
          <a:xfrm>
            <a:off x="450563" y="555171"/>
            <a:ext cx="11029616" cy="888642"/>
          </a:xfrm>
        </p:spPr>
        <p:txBody>
          <a:bodyPr>
            <a:normAutofit/>
          </a:bodyPr>
          <a:lstStyle/>
          <a:p>
            <a:pPr algn="ctr"/>
            <a:r>
              <a:rPr lang="en-US" dirty="0"/>
              <a:t>Class Diagram Elements</a:t>
            </a:r>
          </a:p>
        </p:txBody>
      </p:sp>
      <p:pic>
        <p:nvPicPr>
          <p:cNvPr id="6" name="Picture 5">
            <a:extLst>
              <a:ext uri="{FF2B5EF4-FFF2-40B4-BE49-F238E27FC236}">
                <a16:creationId xmlns:a16="http://schemas.microsoft.com/office/drawing/2014/main" id="{9D894A17-9810-667C-C64B-1B7892367180}"/>
              </a:ext>
            </a:extLst>
          </p:cNvPr>
          <p:cNvPicPr>
            <a:picLocks noChangeAspect="1"/>
          </p:cNvPicPr>
          <p:nvPr/>
        </p:nvPicPr>
        <p:blipFill>
          <a:blip r:embed="rId3"/>
          <a:stretch>
            <a:fillRect/>
          </a:stretch>
        </p:blipFill>
        <p:spPr>
          <a:xfrm>
            <a:off x="4650058" y="2725585"/>
            <a:ext cx="7209419" cy="3994975"/>
          </a:xfrm>
          <a:prstGeom prst="rect">
            <a:avLst/>
          </a:prstGeom>
        </p:spPr>
      </p:pic>
    </p:spTree>
    <p:extLst>
      <p:ext uri="{BB962C8B-B14F-4D97-AF65-F5344CB8AC3E}">
        <p14:creationId xmlns:p14="http://schemas.microsoft.com/office/powerpoint/2010/main" val="281520951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6"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DBE01-E079-6326-DCF6-278CA9959943}"/>
              </a:ext>
            </a:extLst>
          </p:cNvPr>
          <p:cNvSpPr>
            <a:spLocks noGrp="1"/>
          </p:cNvSpPr>
          <p:nvPr>
            <p:ph type="title"/>
          </p:nvPr>
        </p:nvSpPr>
        <p:spPr/>
        <p:txBody>
          <a:bodyPr anchor="ctr"/>
          <a:lstStyle/>
          <a:p>
            <a:pPr algn="ctr" defTabSz="457200" rtl="0" eaLnBrk="1" latinLnBrk="0" hangingPunct="1">
              <a:spcBef>
                <a:spcPct val="0"/>
              </a:spcBef>
              <a:buNone/>
            </a:pPr>
            <a:r>
              <a:rPr lang="en-US" dirty="0"/>
              <a:t>Others important notes</a:t>
            </a:r>
          </a:p>
        </p:txBody>
      </p:sp>
      <p:sp>
        <p:nvSpPr>
          <p:cNvPr id="4" name="Slide Number Placeholder 3">
            <a:extLst>
              <a:ext uri="{FF2B5EF4-FFF2-40B4-BE49-F238E27FC236}">
                <a16:creationId xmlns:a16="http://schemas.microsoft.com/office/drawing/2014/main" id="{48DF294D-3B9E-4036-5B7F-312E7CB1E70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Content Placeholder 2">
            <a:extLst>
              <a:ext uri="{FF2B5EF4-FFF2-40B4-BE49-F238E27FC236}">
                <a16:creationId xmlns:a16="http://schemas.microsoft.com/office/drawing/2014/main" id="{66E3F10B-EE3F-8341-BBD6-63BF3590AFD2}"/>
              </a:ext>
            </a:extLst>
          </p:cNvPr>
          <p:cNvSpPr>
            <a:spLocks noGrp="1"/>
          </p:cNvSpPr>
          <p:nvPr>
            <p:ph idx="1"/>
          </p:nvPr>
        </p:nvSpPr>
        <p:spPr>
          <a:xfrm>
            <a:off x="457201" y="1850571"/>
            <a:ext cx="11153607" cy="4661741"/>
          </a:xfrm>
        </p:spPr>
        <p:txBody>
          <a:bodyPr>
            <a:noAutofit/>
          </a:bodyPr>
          <a:lstStyle/>
          <a:p>
            <a:pPr>
              <a:buNone/>
            </a:pPr>
            <a:r>
              <a:rPr lang="en-US" sz="1600" b="1" dirty="0"/>
              <a:t>Abstract Class</a:t>
            </a:r>
          </a:p>
          <a:p>
            <a:pPr>
              <a:buFont typeface="Arial" panose="020B0604020202020204" pitchFamily="34" charset="0"/>
              <a:buChar char="•"/>
            </a:pPr>
            <a:r>
              <a:rPr lang="en-US" sz="1600" dirty="0"/>
              <a:t>Use </a:t>
            </a:r>
            <a:r>
              <a:rPr lang="en-US" sz="1600" b="1" dirty="0"/>
              <a:t>italic font</a:t>
            </a:r>
            <a:r>
              <a:rPr lang="en-US" sz="1600" dirty="0"/>
              <a:t> for the class name and abstract methods.</a:t>
            </a:r>
          </a:p>
          <a:p>
            <a:pPr>
              <a:buFont typeface="Arial" panose="020B0604020202020204" pitchFamily="34" charset="0"/>
              <a:buChar char="•"/>
            </a:pPr>
            <a:r>
              <a:rPr lang="en-US" sz="1600" dirty="0"/>
              <a:t>Optionally label with «abstract».</a:t>
            </a:r>
          </a:p>
          <a:p>
            <a:pPr>
              <a:buFont typeface="Arial" panose="020B0604020202020204" pitchFamily="34" charset="0"/>
              <a:buChar char="•"/>
            </a:pPr>
            <a:endParaRPr lang="en-US" sz="1600" dirty="0"/>
          </a:p>
          <a:p>
            <a:pPr>
              <a:buNone/>
            </a:pPr>
            <a:r>
              <a:rPr lang="en-US" sz="1600" b="1" dirty="0"/>
              <a:t>Interface</a:t>
            </a:r>
          </a:p>
          <a:p>
            <a:pPr>
              <a:buFont typeface="Arial" panose="020B0604020202020204" pitchFamily="34" charset="0"/>
              <a:buChar char="•"/>
            </a:pPr>
            <a:r>
              <a:rPr lang="en-US" sz="1600" dirty="0"/>
              <a:t>Use «interface» or &lt;&lt;interface&gt;&gt; stereotype above the class name.</a:t>
            </a:r>
          </a:p>
          <a:p>
            <a:pPr>
              <a:buFont typeface="Arial" panose="020B0604020202020204" pitchFamily="34" charset="0"/>
              <a:buChar char="•"/>
            </a:pPr>
            <a:r>
              <a:rPr lang="en-US" sz="1600" dirty="0"/>
              <a:t>All methods are </a:t>
            </a:r>
            <a:r>
              <a:rPr lang="en-US" sz="1600" b="1" dirty="0"/>
              <a:t>implicitly public and abstract</a:t>
            </a:r>
            <a:r>
              <a:rPr lang="en-US" sz="1600" dirty="0"/>
              <a:t>.</a:t>
            </a:r>
          </a:p>
          <a:p>
            <a:pPr>
              <a:buFont typeface="Arial" panose="020B0604020202020204" pitchFamily="34" charset="0"/>
              <a:buChar char="•"/>
            </a:pPr>
            <a:r>
              <a:rPr lang="en-US" sz="1600" dirty="0"/>
              <a:t>Class that implements an interface uses </a:t>
            </a:r>
            <a:r>
              <a:rPr lang="en-US" sz="1600" b="1" dirty="0"/>
              <a:t>dashed arrow with empty triangle</a:t>
            </a:r>
            <a:r>
              <a:rPr lang="en-US" sz="1600" dirty="0"/>
              <a:t>.</a:t>
            </a:r>
            <a:br>
              <a:rPr lang="en-US" sz="1600" dirty="0"/>
            </a:br>
            <a:endParaRPr lang="en-US" sz="1600" dirty="0"/>
          </a:p>
          <a:p>
            <a:pPr>
              <a:buNone/>
            </a:pPr>
            <a:r>
              <a:rPr lang="en-US" sz="1600" b="1" dirty="0"/>
              <a:t>Static</a:t>
            </a:r>
          </a:p>
          <a:p>
            <a:pPr>
              <a:buFont typeface="Arial" panose="020B0604020202020204" pitchFamily="34" charset="0"/>
              <a:buChar char="•"/>
            </a:pPr>
            <a:r>
              <a:rPr lang="en-US" sz="1600" b="1" dirty="0"/>
              <a:t>static members</a:t>
            </a:r>
            <a:r>
              <a:rPr lang="en-US" sz="1600" dirty="0"/>
              <a:t> (fields or methods) are </a:t>
            </a:r>
            <a:r>
              <a:rPr lang="en-US" sz="1600" b="1" dirty="0"/>
              <a:t>underlined</a:t>
            </a:r>
            <a:endParaRPr lang="en-US" sz="1600" dirty="0"/>
          </a:p>
          <a:p>
            <a:pPr marL="0" indent="0">
              <a:buNone/>
            </a:pPr>
            <a:endParaRPr lang="en-US" sz="1600" dirty="0"/>
          </a:p>
          <a:p>
            <a:pPr marL="0" indent="0">
              <a:buNone/>
            </a:pPr>
            <a:endParaRPr lang="en-US" sz="1600" dirty="0"/>
          </a:p>
        </p:txBody>
      </p:sp>
      <p:pic>
        <p:nvPicPr>
          <p:cNvPr id="5" name="Picture 4">
            <a:extLst>
              <a:ext uri="{FF2B5EF4-FFF2-40B4-BE49-F238E27FC236}">
                <a16:creationId xmlns:a16="http://schemas.microsoft.com/office/drawing/2014/main" id="{82D318C4-2D82-C4B4-F20F-6803486D8105}"/>
              </a:ext>
            </a:extLst>
          </p:cNvPr>
          <p:cNvPicPr>
            <a:picLocks noChangeAspect="1"/>
          </p:cNvPicPr>
          <p:nvPr/>
        </p:nvPicPr>
        <p:blipFill>
          <a:blip r:embed="rId3"/>
          <a:stretch>
            <a:fillRect/>
          </a:stretch>
        </p:blipFill>
        <p:spPr>
          <a:xfrm>
            <a:off x="8015674" y="1816293"/>
            <a:ext cx="3595134" cy="2019728"/>
          </a:xfrm>
          <a:prstGeom prst="rect">
            <a:avLst/>
          </a:prstGeom>
        </p:spPr>
      </p:pic>
      <p:pic>
        <p:nvPicPr>
          <p:cNvPr id="6" name="Picture 5">
            <a:extLst>
              <a:ext uri="{FF2B5EF4-FFF2-40B4-BE49-F238E27FC236}">
                <a16:creationId xmlns:a16="http://schemas.microsoft.com/office/drawing/2014/main" id="{F883121E-2019-8ABF-6D4E-80E0E6FC0A03}"/>
              </a:ext>
            </a:extLst>
          </p:cNvPr>
          <p:cNvPicPr>
            <a:picLocks noChangeAspect="1"/>
          </p:cNvPicPr>
          <p:nvPr/>
        </p:nvPicPr>
        <p:blipFill>
          <a:blip r:embed="rId4"/>
          <a:stretch>
            <a:fillRect/>
          </a:stretch>
        </p:blipFill>
        <p:spPr>
          <a:xfrm>
            <a:off x="7480012" y="4037214"/>
            <a:ext cx="4666458" cy="2609713"/>
          </a:xfrm>
          <a:prstGeom prst="rect">
            <a:avLst/>
          </a:prstGeom>
        </p:spPr>
      </p:pic>
    </p:spTree>
    <p:extLst>
      <p:ext uri="{BB962C8B-B14F-4D97-AF65-F5344CB8AC3E}">
        <p14:creationId xmlns:p14="http://schemas.microsoft.com/office/powerpoint/2010/main" val="272095279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2518-CAF8-1A78-70CF-2BD7A155A8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196B7-F569-CAE5-41E1-9683CB5D3971}"/>
              </a:ext>
            </a:extLst>
          </p:cNvPr>
          <p:cNvSpPr>
            <a:spLocks noGrp="1"/>
          </p:cNvSpPr>
          <p:nvPr>
            <p:ph type="title"/>
          </p:nvPr>
        </p:nvSpPr>
        <p:spPr/>
        <p:txBody>
          <a:bodyPr anchor="ctr"/>
          <a:lstStyle/>
          <a:p>
            <a:pPr algn="ctr"/>
            <a:r>
              <a:rPr lang="en-US" dirty="0"/>
              <a:t>Visibility</a:t>
            </a:r>
          </a:p>
        </p:txBody>
      </p:sp>
      <p:sp>
        <p:nvSpPr>
          <p:cNvPr id="3" name="Content Placeholder 2">
            <a:extLst>
              <a:ext uri="{FF2B5EF4-FFF2-40B4-BE49-F238E27FC236}">
                <a16:creationId xmlns:a16="http://schemas.microsoft.com/office/drawing/2014/main" id="{09F4B0B2-73B9-A3E6-95B4-BD00B7AF3858}"/>
              </a:ext>
            </a:extLst>
          </p:cNvPr>
          <p:cNvSpPr>
            <a:spLocks noGrp="1"/>
          </p:cNvSpPr>
          <p:nvPr>
            <p:ph idx="1"/>
          </p:nvPr>
        </p:nvSpPr>
        <p:spPr>
          <a:xfrm>
            <a:off x="256477" y="1940313"/>
            <a:ext cx="8486079" cy="5163014"/>
          </a:xfrm>
        </p:spPr>
        <p:txBody>
          <a:bodyPr>
            <a:normAutofit/>
          </a:bodyPr>
          <a:lstStyle/>
          <a:p>
            <a:pPr algn="l">
              <a:buNone/>
            </a:pPr>
            <a:r>
              <a:rPr lang="en-US" sz="1600" dirty="0">
                <a:solidFill>
                  <a:srgbClr val="000000"/>
                </a:solidFill>
                <a:highlight>
                  <a:srgbClr val="FFFF00"/>
                </a:highlight>
                <a:latin typeface="+mj-lt"/>
              </a:rPr>
              <a:t>1-</a:t>
            </a:r>
            <a:r>
              <a:rPr lang="en-US" sz="1600" i="0" dirty="0">
                <a:solidFill>
                  <a:srgbClr val="000000"/>
                </a:solidFill>
                <a:effectLst/>
                <a:highlight>
                  <a:srgbClr val="FFFF00"/>
                </a:highlight>
                <a:latin typeface="+mj-lt"/>
              </a:rPr>
              <a:t>public</a:t>
            </a:r>
            <a:r>
              <a:rPr lang="en-US" sz="1600" i="0" dirty="0">
                <a:solidFill>
                  <a:srgbClr val="000000"/>
                </a:solidFill>
                <a:effectLst/>
                <a:latin typeface="+mj-lt"/>
              </a:rPr>
              <a:t> element is visible to all elements that can access the contents of the namespace that owns it. Public visibility is represented by '+' literal.</a:t>
            </a:r>
          </a:p>
          <a:p>
            <a:pPr algn="l">
              <a:buNone/>
            </a:pPr>
            <a:r>
              <a:rPr lang="en-US" sz="1600" dirty="0">
                <a:solidFill>
                  <a:srgbClr val="000000"/>
                </a:solidFill>
                <a:highlight>
                  <a:srgbClr val="FFFF00"/>
                </a:highlight>
                <a:latin typeface="+mj-lt"/>
              </a:rPr>
              <a:t>2-</a:t>
            </a:r>
            <a:r>
              <a:rPr lang="en-US" sz="1600" i="0" dirty="0">
                <a:solidFill>
                  <a:srgbClr val="000000"/>
                </a:solidFill>
                <a:effectLst/>
                <a:highlight>
                  <a:srgbClr val="FFFF00"/>
                </a:highlight>
                <a:latin typeface="+mj-lt"/>
              </a:rPr>
              <a:t>protected</a:t>
            </a:r>
            <a:r>
              <a:rPr lang="en-US" sz="1600" i="0" dirty="0">
                <a:solidFill>
                  <a:srgbClr val="000000"/>
                </a:solidFill>
                <a:effectLst/>
                <a:latin typeface="+mj-lt"/>
              </a:rPr>
              <a:t> element is visible to elements that have a generalization relationship to the  namespace that owns it. Protected visibility is represented by '#' literal.</a:t>
            </a:r>
          </a:p>
          <a:p>
            <a:pPr marL="0" indent="0">
              <a:buNone/>
            </a:pPr>
            <a:r>
              <a:rPr lang="en-US" sz="1600" dirty="0">
                <a:solidFill>
                  <a:srgbClr val="000000"/>
                </a:solidFill>
                <a:highlight>
                  <a:srgbClr val="FFFF00"/>
                </a:highlight>
                <a:latin typeface="+mj-lt"/>
              </a:rPr>
              <a:t>3-</a:t>
            </a:r>
            <a:r>
              <a:rPr lang="en-US" sz="1600" i="0" dirty="0">
                <a:solidFill>
                  <a:srgbClr val="000000"/>
                </a:solidFill>
                <a:effectLst/>
                <a:highlight>
                  <a:srgbClr val="FFFF00"/>
                </a:highlight>
                <a:latin typeface="+mj-lt"/>
              </a:rPr>
              <a:t>private</a:t>
            </a:r>
            <a:r>
              <a:rPr lang="en-US" sz="1600" i="0" dirty="0">
                <a:solidFill>
                  <a:srgbClr val="000000"/>
                </a:solidFill>
                <a:effectLst/>
                <a:latin typeface="+mj-lt"/>
              </a:rPr>
              <a:t> element is only visible inside the  namespace that owns it. Private visibility is represented by '-' literal.</a:t>
            </a:r>
            <a:br>
              <a:rPr lang="en-US" sz="1600" i="0" dirty="0">
                <a:solidFill>
                  <a:srgbClr val="000000"/>
                </a:solidFill>
                <a:effectLst/>
                <a:latin typeface="+mj-lt"/>
              </a:rPr>
            </a:br>
            <a:br>
              <a:rPr lang="en-US" sz="1600" i="0" dirty="0">
                <a:solidFill>
                  <a:srgbClr val="000000"/>
                </a:solidFill>
                <a:effectLst/>
                <a:latin typeface="+mj-lt"/>
              </a:rPr>
            </a:br>
            <a:r>
              <a:rPr lang="en-US" sz="1600" dirty="0">
                <a:solidFill>
                  <a:srgbClr val="000000"/>
                </a:solidFill>
                <a:highlight>
                  <a:srgbClr val="FFFF00"/>
                </a:highlight>
                <a:latin typeface="+mj-lt"/>
              </a:rPr>
              <a:t>4-</a:t>
            </a:r>
            <a:r>
              <a:rPr lang="en-US" sz="1600" i="0" dirty="0">
                <a:solidFill>
                  <a:srgbClr val="000000"/>
                </a:solidFill>
                <a:effectLst/>
                <a:highlight>
                  <a:srgbClr val="FFFF00"/>
                </a:highlight>
                <a:latin typeface="+mj-lt"/>
              </a:rPr>
              <a:t>package</a:t>
            </a:r>
            <a:r>
              <a:rPr lang="en-US" sz="1600" i="0" dirty="0">
                <a:solidFill>
                  <a:srgbClr val="000000"/>
                </a:solidFill>
                <a:effectLst/>
                <a:latin typeface="+mj-lt"/>
              </a:rPr>
              <a:t> element is owned by a namespace that is not a package, and is visible to elements that are in the same package as its owning namespace. Only named elements that are not owned by packages can be marked as having package visibility. Any element marked as having package visibility is visible to all elements within the nearest enclosing package (given that other owning elements have proper visibility). Outside the nearest enclosing package, an element marked as having package visibility is not visible. Package visibility is represented by '~' literal.</a:t>
            </a:r>
          </a:p>
          <a:p>
            <a:pPr marL="0" indent="0" algn="l">
              <a:buNone/>
            </a:pPr>
            <a:endParaRPr lang="en-US" sz="1600" b="0" i="0" dirty="0">
              <a:solidFill>
                <a:srgbClr val="000000"/>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latin typeface="+mj-lt"/>
            </a:endParaRPr>
          </a:p>
        </p:txBody>
      </p:sp>
      <p:sp>
        <p:nvSpPr>
          <p:cNvPr id="4" name="Slide Number Placeholder 3">
            <a:extLst>
              <a:ext uri="{FF2B5EF4-FFF2-40B4-BE49-F238E27FC236}">
                <a16:creationId xmlns:a16="http://schemas.microsoft.com/office/drawing/2014/main" id="{71E6D375-6423-9F4D-7FBB-8DEFA81D608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Picture 5">
            <a:extLst>
              <a:ext uri="{FF2B5EF4-FFF2-40B4-BE49-F238E27FC236}">
                <a16:creationId xmlns:a16="http://schemas.microsoft.com/office/drawing/2014/main" id="{31F43B68-2EAD-5389-1F8C-A4199E039AC2}"/>
              </a:ext>
            </a:extLst>
          </p:cNvPr>
          <p:cNvPicPr>
            <a:picLocks noChangeAspect="1"/>
          </p:cNvPicPr>
          <p:nvPr/>
        </p:nvPicPr>
        <p:blipFill>
          <a:blip r:embed="rId3"/>
          <a:stretch>
            <a:fillRect/>
          </a:stretch>
        </p:blipFill>
        <p:spPr>
          <a:xfrm>
            <a:off x="8653346" y="2322186"/>
            <a:ext cx="3538654" cy="3306392"/>
          </a:xfrm>
          <a:prstGeom prst="rect">
            <a:avLst/>
          </a:prstGeom>
        </p:spPr>
      </p:pic>
    </p:spTree>
    <p:extLst>
      <p:ext uri="{BB962C8B-B14F-4D97-AF65-F5344CB8AC3E}">
        <p14:creationId xmlns:p14="http://schemas.microsoft.com/office/powerpoint/2010/main" val="375562247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466862-59BC-626A-F650-F846AD2ABD34}"/>
              </a:ext>
            </a:extLst>
          </p:cNvPr>
          <p:cNvSpPr txBox="1"/>
          <p:nvPr/>
        </p:nvSpPr>
        <p:spPr>
          <a:xfrm>
            <a:off x="546538" y="2118925"/>
            <a:ext cx="8240111" cy="3693319"/>
          </a:xfrm>
          <a:prstGeom prst="rect">
            <a:avLst/>
          </a:prstGeom>
          <a:noFill/>
        </p:spPr>
        <p:txBody>
          <a:bodyPr wrap="square">
            <a:spAutoFit/>
          </a:bodyPr>
          <a:lstStyle/>
          <a:p>
            <a:pPr marL="0" algn="l" defTabSz="457200" eaLnBrk="1" latinLnBrk="0" hangingPunct="1"/>
            <a:r>
              <a:rPr lang="en-US" dirty="0"/>
              <a:t>1-Association: </a:t>
            </a:r>
            <a:br>
              <a:rPr lang="en-US" dirty="0"/>
            </a:br>
            <a:r>
              <a:rPr lang="en-US" dirty="0"/>
              <a:t>This relationship refers to the collaboration and connection between two classes (the relationship between a teacher and a student).</a:t>
            </a:r>
            <a:endParaRPr lang="fa-IR" dirty="0"/>
          </a:p>
          <a:p>
            <a:pPr marL="0" algn="l" defTabSz="457200" eaLnBrk="1" latinLnBrk="0" hangingPunct="1"/>
            <a:br>
              <a:rPr lang="fa-IR" dirty="0"/>
            </a:br>
            <a:r>
              <a:rPr lang="en-US" dirty="0"/>
              <a:t>2-Inheritance: </a:t>
            </a:r>
            <a:br>
              <a:rPr lang="en-US" dirty="0"/>
            </a:br>
            <a:r>
              <a:rPr lang="en-US" dirty="0"/>
              <a:t>In this relationship, the class at the beginning of the arrow inherits from the class at the end (the relationship between a dog and an animal)</a:t>
            </a:r>
            <a:br>
              <a:rPr lang="fa-IR" dirty="0"/>
            </a:br>
            <a:br>
              <a:rPr lang="fa-IR" dirty="0"/>
            </a:br>
            <a:r>
              <a:rPr lang="en-US" dirty="0"/>
              <a:t>3-Realization:</a:t>
            </a:r>
            <a:br>
              <a:rPr lang="en-US" dirty="0"/>
            </a:br>
            <a:r>
              <a:rPr lang="en-US" dirty="0"/>
              <a:t> This relationship is used to represent an interface and its implementing class. The class at the end of the arrow represents the interface that must be implemented in the classes on the other side of the relationship (the relationship between a Site Search and a Search Service interface).</a:t>
            </a:r>
          </a:p>
        </p:txBody>
      </p:sp>
      <p:pic>
        <p:nvPicPr>
          <p:cNvPr id="5" name="Picture 4">
            <a:extLst>
              <a:ext uri="{FF2B5EF4-FFF2-40B4-BE49-F238E27FC236}">
                <a16:creationId xmlns:a16="http://schemas.microsoft.com/office/drawing/2014/main" id="{E08A6BF7-02F1-EF43-E09F-665FFFAE554E}"/>
              </a:ext>
            </a:extLst>
          </p:cNvPr>
          <p:cNvPicPr>
            <a:picLocks noChangeAspect="1"/>
          </p:cNvPicPr>
          <p:nvPr/>
        </p:nvPicPr>
        <p:blipFill>
          <a:blip r:embed="rId3"/>
          <a:srcRect b="48825"/>
          <a:stretch/>
        </p:blipFill>
        <p:spPr>
          <a:xfrm>
            <a:off x="8786649" y="1979994"/>
            <a:ext cx="3247696" cy="3832250"/>
          </a:xfrm>
          <a:prstGeom prst="rect">
            <a:avLst/>
          </a:prstGeom>
        </p:spPr>
      </p:pic>
      <p:sp>
        <p:nvSpPr>
          <p:cNvPr id="7" name="Title 2">
            <a:extLst>
              <a:ext uri="{FF2B5EF4-FFF2-40B4-BE49-F238E27FC236}">
                <a16:creationId xmlns:a16="http://schemas.microsoft.com/office/drawing/2014/main" id="{3EF22CA0-F23A-B272-5A57-D4DBBB72905F}"/>
              </a:ext>
            </a:extLst>
          </p:cNvPr>
          <p:cNvSpPr>
            <a:spLocks noGrp="1"/>
          </p:cNvSpPr>
          <p:nvPr>
            <p:ph type="title"/>
          </p:nvPr>
        </p:nvSpPr>
        <p:spPr>
          <a:xfrm>
            <a:off x="450563" y="555171"/>
            <a:ext cx="11029616" cy="888642"/>
          </a:xfrm>
        </p:spPr>
        <p:txBody>
          <a:bodyPr>
            <a:normAutofit/>
          </a:bodyPr>
          <a:lstStyle/>
          <a:p>
            <a:pPr algn="ctr"/>
            <a:r>
              <a:rPr lang="en-US" dirty="0" err="1"/>
              <a:t>RelationShips</a:t>
            </a:r>
            <a:endParaRPr lang="en-US" dirty="0"/>
          </a:p>
        </p:txBody>
      </p:sp>
    </p:spTree>
    <p:extLst>
      <p:ext uri="{BB962C8B-B14F-4D97-AF65-F5344CB8AC3E}">
        <p14:creationId xmlns:p14="http://schemas.microsoft.com/office/powerpoint/2010/main" val="375950161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486C3-4CD8-6B36-9669-1F955BCBA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9F9A5-21A8-8DF6-9CD2-02EBD1951EE6}"/>
              </a:ext>
            </a:extLst>
          </p:cNvPr>
          <p:cNvSpPr>
            <a:spLocks noGrp="1"/>
          </p:cNvSpPr>
          <p:nvPr>
            <p:ph type="title"/>
          </p:nvPr>
        </p:nvSpPr>
        <p:spPr/>
        <p:txBody>
          <a:bodyPr anchor="ctr"/>
          <a:lstStyle/>
          <a:p>
            <a:pPr algn="ctr"/>
            <a:r>
              <a:rPr lang="en-US" dirty="0" err="1"/>
              <a:t>RelationShips</a:t>
            </a:r>
            <a:r>
              <a:rPr lang="en-US" dirty="0"/>
              <a:t> 2 *</a:t>
            </a:r>
          </a:p>
        </p:txBody>
      </p:sp>
      <p:sp>
        <p:nvSpPr>
          <p:cNvPr id="3" name="Content Placeholder 2">
            <a:extLst>
              <a:ext uri="{FF2B5EF4-FFF2-40B4-BE49-F238E27FC236}">
                <a16:creationId xmlns:a16="http://schemas.microsoft.com/office/drawing/2014/main" id="{590915D9-3255-DE21-BCC1-726ABA9D0ED4}"/>
              </a:ext>
            </a:extLst>
          </p:cNvPr>
          <p:cNvSpPr>
            <a:spLocks noGrp="1"/>
          </p:cNvSpPr>
          <p:nvPr>
            <p:ph idx="1"/>
          </p:nvPr>
        </p:nvSpPr>
        <p:spPr>
          <a:xfrm>
            <a:off x="358168" y="2277834"/>
            <a:ext cx="8061003" cy="3678303"/>
          </a:xfrm>
        </p:spPr>
        <p:txBody>
          <a:bodyPr>
            <a:normAutofit/>
          </a:bodyPr>
          <a:lstStyle/>
          <a:p>
            <a:pPr marL="0" indent="0" algn="l" defTabSz="457200" rtl="0" eaLnBrk="1" latinLnBrk="0" hangingPunct="1">
              <a:spcBef>
                <a:spcPct val="20000"/>
              </a:spcBef>
              <a:spcAft>
                <a:spcPts val="600"/>
              </a:spcAft>
              <a:buClr>
                <a:schemeClr val="accent2"/>
              </a:buClr>
              <a:buSzPct val="92000"/>
              <a:buNone/>
            </a:pPr>
            <a:r>
              <a:rPr lang="en-US" dirty="0"/>
              <a:t>Dependency: In this relationship, the class at the beginning of the arrow requires the class at the end of the arrow to function properly (the relationship between a customer and a supplier).</a:t>
            </a:r>
          </a:p>
          <a:p>
            <a:pPr marL="0" indent="0" algn="l" defTabSz="457200" rtl="0" eaLnBrk="1" latinLnBrk="0" hangingPunct="1">
              <a:spcBef>
                <a:spcPct val="20000"/>
              </a:spcBef>
              <a:spcAft>
                <a:spcPts val="600"/>
              </a:spcAft>
              <a:buClr>
                <a:schemeClr val="accent2"/>
              </a:buClr>
              <a:buSzPct val="92000"/>
              <a:buNone/>
            </a:pPr>
            <a:endParaRPr lang="en-US" dirty="0"/>
          </a:p>
          <a:p>
            <a:pPr marL="0" indent="0" algn="l" defTabSz="457200" rtl="0" eaLnBrk="1" latinLnBrk="0" hangingPunct="1">
              <a:spcBef>
                <a:spcPct val="20000"/>
              </a:spcBef>
              <a:spcAft>
                <a:spcPts val="600"/>
              </a:spcAft>
              <a:buClr>
                <a:schemeClr val="accent2"/>
              </a:buClr>
              <a:buSzPct val="92000"/>
              <a:buNone/>
            </a:pPr>
            <a:r>
              <a:rPr lang="en-US" dirty="0"/>
              <a:t>Aggregation: In this relationship, the objects of the class on one side of the diamond have components that are made up of objects of the class on the other side. The components have a meaningful existence without the whole (the relationship between a teacher and a faculty).</a:t>
            </a:r>
          </a:p>
          <a:p>
            <a:pPr marL="0" indent="0" algn="l" defTabSz="457200" rtl="0" eaLnBrk="1" latinLnBrk="0" hangingPunct="1">
              <a:spcBef>
                <a:spcPct val="20000"/>
              </a:spcBef>
              <a:spcAft>
                <a:spcPts val="600"/>
              </a:spcAft>
              <a:buClr>
                <a:schemeClr val="accent2"/>
              </a:buClr>
              <a:buSzPct val="92000"/>
              <a:buNone/>
            </a:pPr>
            <a:endParaRPr lang="en-US" dirty="0"/>
          </a:p>
          <a:p>
            <a:pPr marL="0" indent="0" algn="l" defTabSz="457200" rtl="0" eaLnBrk="1" latinLnBrk="0" hangingPunct="1">
              <a:spcBef>
                <a:spcPct val="20000"/>
              </a:spcBef>
              <a:spcAft>
                <a:spcPts val="600"/>
              </a:spcAft>
              <a:buClr>
                <a:schemeClr val="accent2"/>
              </a:buClr>
              <a:buSzPct val="92000"/>
              <a:buNone/>
            </a:pPr>
            <a:r>
              <a:rPr lang="en-US" dirty="0"/>
              <a:t>Composition: The whole has a part relationship, but the existence of the parts without the whole is meaningless (the relationship between a room and a building).</a:t>
            </a:r>
          </a:p>
        </p:txBody>
      </p:sp>
      <p:sp>
        <p:nvSpPr>
          <p:cNvPr id="4" name="Slide Number Placeholder 3">
            <a:extLst>
              <a:ext uri="{FF2B5EF4-FFF2-40B4-BE49-F238E27FC236}">
                <a16:creationId xmlns:a16="http://schemas.microsoft.com/office/drawing/2014/main" id="{0459729C-C5CD-CE05-0CA5-4B0B00CF702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Picture 5">
            <a:extLst>
              <a:ext uri="{FF2B5EF4-FFF2-40B4-BE49-F238E27FC236}">
                <a16:creationId xmlns:a16="http://schemas.microsoft.com/office/drawing/2014/main" id="{A460BC8A-24A2-721A-7E82-52646558DC72}"/>
              </a:ext>
            </a:extLst>
          </p:cNvPr>
          <p:cNvPicPr>
            <a:picLocks noChangeAspect="1"/>
          </p:cNvPicPr>
          <p:nvPr/>
        </p:nvPicPr>
        <p:blipFill>
          <a:blip r:embed="rId3"/>
          <a:srcRect t="50000"/>
          <a:stretch/>
        </p:blipFill>
        <p:spPr>
          <a:xfrm>
            <a:off x="8776011" y="2260689"/>
            <a:ext cx="3057821" cy="3878010"/>
          </a:xfrm>
          <a:prstGeom prst="rect">
            <a:avLst/>
          </a:prstGeom>
        </p:spPr>
      </p:pic>
      <p:sp>
        <p:nvSpPr>
          <p:cNvPr id="7" name="TextBox 6">
            <a:extLst>
              <a:ext uri="{FF2B5EF4-FFF2-40B4-BE49-F238E27FC236}">
                <a16:creationId xmlns:a16="http://schemas.microsoft.com/office/drawing/2014/main" id="{ABD95CE1-0417-9D8F-FB19-6484F0C7CDA8}"/>
              </a:ext>
            </a:extLst>
          </p:cNvPr>
          <p:cNvSpPr txBox="1"/>
          <p:nvPr/>
        </p:nvSpPr>
        <p:spPr>
          <a:xfrm>
            <a:off x="447377" y="1434324"/>
            <a:ext cx="2258888" cy="369332"/>
          </a:xfrm>
          <a:prstGeom prst="rect">
            <a:avLst/>
          </a:prstGeom>
          <a:noFill/>
        </p:spPr>
        <p:txBody>
          <a:bodyPr wrap="none" rtlCol="0">
            <a:spAutoFit/>
          </a:bodyPr>
          <a:lstStyle/>
          <a:p>
            <a:r>
              <a:rPr lang="en-US" dirty="0">
                <a:solidFill>
                  <a:schemeClr val="bg1"/>
                </a:solidFill>
              </a:rPr>
              <a:t>* For those interested</a:t>
            </a:r>
          </a:p>
        </p:txBody>
      </p:sp>
    </p:spTree>
    <p:extLst>
      <p:ext uri="{BB962C8B-B14F-4D97-AF65-F5344CB8AC3E}">
        <p14:creationId xmlns:p14="http://schemas.microsoft.com/office/powerpoint/2010/main" val="28038455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E077856-35D1-FE84-6CA7-D115A1226117}"/>
              </a:ext>
            </a:extLst>
          </p:cNvPr>
          <p:cNvSpPr>
            <a:spLocks noGrp="1"/>
          </p:cNvSpPr>
          <p:nvPr>
            <p:ph type="title"/>
          </p:nvPr>
        </p:nvSpPr>
        <p:spPr>
          <a:xfrm>
            <a:off x="581192" y="702156"/>
            <a:ext cx="11029616" cy="1013800"/>
          </a:xfrm>
        </p:spPr>
        <p:txBody>
          <a:bodyPr anchor="ctr"/>
          <a:lstStyle/>
          <a:p>
            <a:pPr algn="ctr"/>
            <a:r>
              <a:rPr lang="en-US" dirty="0"/>
              <a:t>Example of relationships</a:t>
            </a:r>
          </a:p>
        </p:txBody>
      </p:sp>
      <p:pic>
        <p:nvPicPr>
          <p:cNvPr id="4" name="Content Placeholder 3">
            <a:extLst>
              <a:ext uri="{FF2B5EF4-FFF2-40B4-BE49-F238E27FC236}">
                <a16:creationId xmlns:a16="http://schemas.microsoft.com/office/drawing/2014/main" id="{ECF34EA0-2F24-283C-70A5-E05CECFE6EB8}"/>
              </a:ext>
            </a:extLst>
          </p:cNvPr>
          <p:cNvPicPr>
            <a:picLocks noGrp="1" noChangeAspect="1"/>
          </p:cNvPicPr>
          <p:nvPr>
            <p:ph idx="1"/>
          </p:nvPr>
        </p:nvPicPr>
        <p:blipFill>
          <a:blip r:embed="rId3"/>
          <a:stretch>
            <a:fillRect/>
          </a:stretch>
        </p:blipFill>
        <p:spPr>
          <a:xfrm>
            <a:off x="1493218" y="1907361"/>
            <a:ext cx="9205564" cy="4566293"/>
          </a:xfrm>
        </p:spPr>
      </p:pic>
    </p:spTree>
    <p:extLst>
      <p:ext uri="{BB962C8B-B14F-4D97-AF65-F5344CB8AC3E}">
        <p14:creationId xmlns:p14="http://schemas.microsoft.com/office/powerpoint/2010/main" val="103486778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2BE5081-6F04-AB47-A138-92000D0862DC}"/>
              </a:ext>
            </a:extLst>
          </p:cNvPr>
          <p:cNvSpPr>
            <a:spLocks noGrp="1"/>
          </p:cNvSpPr>
          <p:nvPr>
            <p:ph type="title"/>
          </p:nvPr>
        </p:nvSpPr>
        <p:spPr>
          <a:xfrm>
            <a:off x="581192" y="702156"/>
            <a:ext cx="11029616" cy="1013800"/>
          </a:xfrm>
        </p:spPr>
        <p:txBody>
          <a:bodyPr anchor="ctr"/>
          <a:lstStyle/>
          <a:p>
            <a:pPr algn="ctr"/>
            <a:r>
              <a:rPr lang="en-US" dirty="0"/>
              <a:t>Multiplicity *</a:t>
            </a:r>
          </a:p>
        </p:txBody>
      </p:sp>
      <p:sp>
        <p:nvSpPr>
          <p:cNvPr id="24" name="Content Placeholder 2">
            <a:extLst>
              <a:ext uri="{FF2B5EF4-FFF2-40B4-BE49-F238E27FC236}">
                <a16:creationId xmlns:a16="http://schemas.microsoft.com/office/drawing/2014/main" id="{29D2E3A8-07AB-EC54-5D3C-8AF8957B4BE6}"/>
              </a:ext>
            </a:extLst>
          </p:cNvPr>
          <p:cNvSpPr txBox="1">
            <a:spLocks/>
          </p:cNvSpPr>
          <p:nvPr/>
        </p:nvSpPr>
        <p:spPr>
          <a:xfrm>
            <a:off x="406400" y="1899920"/>
            <a:ext cx="11379199" cy="462280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B578FA86-5D87-44C7-5267-228C803F1208}"/>
              </a:ext>
            </a:extLst>
          </p:cNvPr>
          <p:cNvPicPr>
            <a:picLocks noChangeAspect="1"/>
          </p:cNvPicPr>
          <p:nvPr/>
        </p:nvPicPr>
        <p:blipFill>
          <a:blip r:embed="rId3"/>
          <a:stretch>
            <a:fillRect/>
          </a:stretch>
        </p:blipFill>
        <p:spPr>
          <a:xfrm>
            <a:off x="2209799" y="2300452"/>
            <a:ext cx="7772400" cy="3855392"/>
          </a:xfrm>
          <a:prstGeom prst="rect">
            <a:avLst/>
          </a:prstGeom>
        </p:spPr>
      </p:pic>
      <p:sp>
        <p:nvSpPr>
          <p:cNvPr id="7" name="TextBox 6">
            <a:extLst>
              <a:ext uri="{FF2B5EF4-FFF2-40B4-BE49-F238E27FC236}">
                <a16:creationId xmlns:a16="http://schemas.microsoft.com/office/drawing/2014/main" id="{392AE1F0-4C53-A7B0-0C8F-BEF997FB5D73}"/>
              </a:ext>
            </a:extLst>
          </p:cNvPr>
          <p:cNvSpPr txBox="1"/>
          <p:nvPr/>
        </p:nvSpPr>
        <p:spPr>
          <a:xfrm>
            <a:off x="406400" y="1438606"/>
            <a:ext cx="6099716" cy="369332"/>
          </a:xfrm>
          <a:prstGeom prst="rect">
            <a:avLst/>
          </a:prstGeom>
          <a:noFill/>
        </p:spPr>
        <p:txBody>
          <a:bodyPr wrap="square">
            <a:spAutoFit/>
          </a:bodyPr>
          <a:lstStyle/>
          <a:p>
            <a:r>
              <a:rPr lang="en-US" dirty="0">
                <a:solidFill>
                  <a:schemeClr val="bg1"/>
                </a:solidFill>
              </a:rPr>
              <a:t>* For those interested</a:t>
            </a:r>
          </a:p>
        </p:txBody>
      </p:sp>
    </p:spTree>
    <p:extLst>
      <p:ext uri="{BB962C8B-B14F-4D97-AF65-F5344CB8AC3E}">
        <p14:creationId xmlns:p14="http://schemas.microsoft.com/office/powerpoint/2010/main" val="185832313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F4EE1E-36B2-90BE-9341-EC2D40E6C99F}"/>
              </a:ext>
            </a:extLst>
          </p:cNvPr>
          <p:cNvSpPr>
            <a:spLocks noGrp="1"/>
          </p:cNvSpPr>
          <p:nvPr>
            <p:ph type="title"/>
          </p:nvPr>
        </p:nvSpPr>
        <p:spPr>
          <a:xfrm>
            <a:off x="581192" y="428887"/>
            <a:ext cx="11029616" cy="1013800"/>
          </a:xfrm>
        </p:spPr>
        <p:txBody>
          <a:bodyPr/>
          <a:lstStyle/>
          <a:p>
            <a:pPr algn="ctr" defTabSz="457200" rtl="0" eaLnBrk="1" latinLnBrk="0" hangingPunct="1">
              <a:spcBef>
                <a:spcPct val="0"/>
              </a:spcBef>
              <a:buNone/>
            </a:pPr>
            <a:r>
              <a:rPr lang="en-US" dirty="0"/>
              <a:t>2022-final class diagram design</a:t>
            </a:r>
          </a:p>
        </p:txBody>
      </p:sp>
      <p:sp>
        <p:nvSpPr>
          <p:cNvPr id="12" name="Content Placeholder 11">
            <a:extLst>
              <a:ext uri="{FF2B5EF4-FFF2-40B4-BE49-F238E27FC236}">
                <a16:creationId xmlns:a16="http://schemas.microsoft.com/office/drawing/2014/main" id="{8633E84C-AE0A-0512-C892-341E8FF542F5}"/>
              </a:ext>
            </a:extLst>
          </p:cNvPr>
          <p:cNvSpPr>
            <a:spLocks noGrp="1"/>
          </p:cNvSpPr>
          <p:nvPr>
            <p:ph idx="1"/>
          </p:nvPr>
        </p:nvSpPr>
        <p:spPr>
          <a:xfrm>
            <a:off x="653143" y="1789603"/>
            <a:ext cx="10957665" cy="4944684"/>
          </a:xfrm>
        </p:spPr>
        <p:txBody>
          <a:bodyPr>
            <a:noAutofit/>
          </a:bodyPr>
          <a:lstStyle/>
          <a:p>
            <a:pPr marL="306000" indent="-306000" algn="just" defTabSz="457200" rtl="1" eaLnBrk="1" latinLnBrk="0" hangingPunct="1">
              <a:spcBef>
                <a:spcPct val="20000"/>
              </a:spcBef>
              <a:spcAft>
                <a:spcPts val="600"/>
              </a:spcAft>
              <a:buClr>
                <a:schemeClr val="accent2"/>
              </a:buClr>
              <a:buSzPct val="92000"/>
              <a:buFont typeface="Wingdings 2" panose="05020102010507070707" pitchFamily="18" charset="2"/>
              <a:buChar char=""/>
            </a:pPr>
            <a:r>
              <a:rPr lang="fa-IR" sz="2000" dirty="0"/>
              <a:t>در این سوال قرار است که برای یک سری از فعالیتهایی که در </a:t>
            </a:r>
            <a:r>
              <a:rPr lang="fa-IR" sz="2000" dirty="0">
                <a:solidFill>
                  <a:schemeClr val="tx1"/>
                </a:solidFill>
              </a:rPr>
              <a:t>دانشگاه</a:t>
            </a:r>
            <a:r>
              <a:rPr lang="fa-IR" sz="2000" dirty="0"/>
              <a:t> انجام میشود طراحی انجام داده و نمودار کلاس آن را بکشید در دانشگاه دو گروه از افراد حضور دارند گروه اول دانشجویان هستند که به دو دسته دانشجویان لیسانس و تحصیلات تکمیلی تقسیم میشوند گروه دوم کارمندان هستند که به دو دسته کارکنان آموزش و اعضای هیأت علمی تقسیم میشوند. هر فرد یک شناسه نام و نام خانوادگی جنسیت و سال تولد دارد برای اعضای هیأت علمی چهار سطح تعریف میشود: مربی استادیار دانشیار و استاد تمام دانشجویان تحصیلات تکمیلی نیز میتوانند ارشد و یا دکترا باشند.</a:t>
            </a:r>
          </a:p>
          <a:p>
            <a:pPr marL="306000" indent="-306000" algn="just" defTabSz="457200" rtl="1" eaLnBrk="1" latinLnBrk="0" hangingPunct="1">
              <a:spcBef>
                <a:spcPct val="20000"/>
              </a:spcBef>
              <a:spcAft>
                <a:spcPts val="600"/>
              </a:spcAft>
              <a:buClr>
                <a:schemeClr val="accent2"/>
              </a:buClr>
              <a:buSzPct val="92000"/>
              <a:buFont typeface="Wingdings 2" panose="05020102010507070707" pitchFamily="18" charset="2"/>
              <a:buChar char=""/>
            </a:pPr>
            <a:r>
              <a:rPr lang="fa-IR" sz="2000" dirty="0"/>
              <a:t>سه نوع درس در دانشگاه ارائه میشود در اینجا برای سادگی لیست دروس مختصر شده است. نوع اول دروس عادی است شامل ریاضی و برنامه نویسی پیشرفته نوع دوم کارگاهها هستند شامل کارگاه برنامه نویسی و کارگاه عمومی آخرین نوع هم دروس تربیت بدنی هستند شامل فوتبال و شنا هر درس یک شناسه و تعداد واحد مشخصی دارد دروس عادی قابلیت حذف دارند ولی دروس کارگاه و تربیت بدنی امکان حذف ندارند برای دروس تربیت بدنی جنسیت دانشجویان مهم است.</a:t>
            </a:r>
          </a:p>
          <a:p>
            <a:pPr marL="306000" indent="-306000" algn="just" defTabSz="457200" rtl="1" eaLnBrk="1" latinLnBrk="0" hangingPunct="1">
              <a:spcBef>
                <a:spcPct val="20000"/>
              </a:spcBef>
              <a:spcAft>
                <a:spcPts val="600"/>
              </a:spcAft>
              <a:buClr>
                <a:schemeClr val="accent2"/>
              </a:buClr>
              <a:buSzPct val="92000"/>
              <a:buFont typeface="Wingdings 2" panose="05020102010507070707" pitchFamily="18" charset="2"/>
              <a:buChar char=""/>
            </a:pPr>
            <a:r>
              <a:rPr lang="fa-IR" sz="2000" dirty="0"/>
              <a:t>در هر </a:t>
            </a:r>
            <a:r>
              <a:rPr lang="fa-IR" sz="2000" dirty="0" err="1"/>
              <a:t>ترم</a:t>
            </a:r>
            <a:r>
              <a:rPr lang="fa-IR" sz="2000" dirty="0"/>
              <a:t> تعدادی کلاس </a:t>
            </a:r>
            <a:r>
              <a:rPr lang="fa-IR" sz="2000" dirty="0" err="1"/>
              <a:t>همینهایی</a:t>
            </a:r>
            <a:r>
              <a:rPr lang="fa-IR" sz="2000" dirty="0"/>
              <a:t> که هر </a:t>
            </a:r>
            <a:r>
              <a:rPr lang="fa-IR" sz="2000" dirty="0" err="1"/>
              <a:t>ترم</a:t>
            </a:r>
            <a:r>
              <a:rPr lang="fa-IR" sz="2000" dirty="0"/>
              <a:t> میگیرید در دانشگاه ارائه میشود هر کلاس برای یک درس تعریف شده است و یک </a:t>
            </a:r>
            <a:r>
              <a:rPr lang="fa-IR" sz="2000" dirty="0" err="1"/>
              <a:t>شناسه</a:t>
            </a:r>
            <a:r>
              <a:rPr lang="fa-IR" sz="2000" dirty="0"/>
              <a:t> ظرفیت و محل برگزاری دارد که به صورت رشته ذخیره میشود برای هر کلاس نیاز است که لیست دانشجویان ثبت نام کننده و مدرس آن را نیز نگهداری کنیم مدرس) میتواند هیأت علمی و یا دانشجوی تحصیلات تکمیلی باشد. هر دانشجو میتواند انتخاب واحد کند و یا یک درس را حذف کند مدرس درس میتواند لیست دانشجویان یک کلاس را مشاهده کرده و یا نمره آنها را در سامانه ثبت کند.</a:t>
            </a:r>
          </a:p>
          <a:p>
            <a:pPr marL="306000" indent="-306000" algn="just" defTabSz="457200" rtl="1" eaLnBrk="1" latinLnBrk="0" hangingPunct="1">
              <a:spcBef>
                <a:spcPct val="20000"/>
              </a:spcBef>
              <a:spcAft>
                <a:spcPts val="600"/>
              </a:spcAft>
              <a:buClr>
                <a:schemeClr val="accent2"/>
              </a:buClr>
              <a:buSzPct val="92000"/>
              <a:buFont typeface="Wingdings 2" panose="05020102010507070707" pitchFamily="18" charset="2"/>
              <a:buChar char=""/>
            </a:pPr>
            <a:r>
              <a:rPr lang="fa-IR" sz="2000" dirty="0"/>
              <a:t>کارکنان آموزش میتوانند لیست تمام دانشجویان را مشاهده و اطلاعات کامل هر دانشجویی را مشاهده کنند همچنین میتوانند یک دانشجو را از لیست یک کلاس حذف و یا به لیست اضافه کنند یک درس را برای دانشجو بگیرند اساتید علاوه بر تدریس میتوانند دانشجویان را راهنمایی کنند.</a:t>
            </a:r>
            <a:endParaRPr lang="en-US" sz="2000" dirty="0"/>
          </a:p>
        </p:txBody>
      </p:sp>
    </p:spTree>
    <p:extLst>
      <p:ext uri="{BB962C8B-B14F-4D97-AF65-F5344CB8AC3E}">
        <p14:creationId xmlns:p14="http://schemas.microsoft.com/office/powerpoint/2010/main" val="242448696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5BD20-7A9E-D817-C362-042834E73021}"/>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234A5DAF-4E56-6AF1-B35C-6059DF0A450B}"/>
              </a:ext>
            </a:extLst>
          </p:cNvPr>
          <p:cNvSpPr>
            <a:spLocks noGrp="1"/>
          </p:cNvSpPr>
          <p:nvPr>
            <p:ph type="title"/>
          </p:nvPr>
        </p:nvSpPr>
        <p:spPr>
          <a:xfrm>
            <a:off x="581192" y="702156"/>
            <a:ext cx="11029616" cy="1013800"/>
          </a:xfrm>
        </p:spPr>
        <p:txBody>
          <a:bodyPr anchor="ctr"/>
          <a:lstStyle/>
          <a:p>
            <a:pPr algn="ctr"/>
            <a:r>
              <a:rPr lang="en-US" dirty="0"/>
              <a:t>2024-midterm class diagram design</a:t>
            </a:r>
          </a:p>
        </p:txBody>
      </p:sp>
      <p:sp>
        <p:nvSpPr>
          <p:cNvPr id="3" name="Content Placeholder 2">
            <a:extLst>
              <a:ext uri="{FF2B5EF4-FFF2-40B4-BE49-F238E27FC236}">
                <a16:creationId xmlns:a16="http://schemas.microsoft.com/office/drawing/2014/main" id="{CA6B34ED-F43F-5458-2F20-CB02DC19D994}"/>
              </a:ext>
            </a:extLst>
          </p:cNvPr>
          <p:cNvSpPr>
            <a:spLocks noGrp="1"/>
          </p:cNvSpPr>
          <p:nvPr>
            <p:ph idx="1"/>
          </p:nvPr>
        </p:nvSpPr>
        <p:spPr>
          <a:xfrm>
            <a:off x="581191" y="1846584"/>
            <a:ext cx="11029617" cy="4936771"/>
          </a:xfrm>
        </p:spPr>
        <p:txBody>
          <a:bodyPr anchor="t">
            <a:noAutofit/>
          </a:bodyPr>
          <a:lstStyle/>
          <a:p>
            <a:pPr algn="r" rtl="1">
              <a:buNone/>
            </a:pPr>
            <a:r>
              <a:rPr lang="fa-IR" sz="2000" dirty="0"/>
              <a:t>در این مسئله قصد داریم سامانه‌ای برای مدیریت یک دانشگاه طراحی کنیم. افراد موجود در دانشگاه در این دانشگاه دو دسته اصلی از افراد حضور دارند: دانشجویان که شامل دو گروه هستند: دانشجویان کارشناسی و دانشجویان تحصیلات تکمیلی (کارشناسی ارشد و دکترا) و کارکنان که شامل دو گروه هستند: کارکنان اداری که ممکن است قراردادی یا رسمی باشند، و اعضای هیئت علمی که در یکی از سطوح استادیار، دانشیار یا استاد تمام قرار دارند.</a:t>
            </a:r>
          </a:p>
          <a:p>
            <a:pPr algn="r" rtl="1"/>
            <a:r>
              <a:rPr lang="fa-IR" sz="2000" dirty="0"/>
              <a:t>اطلاعات پایه افراد</a:t>
            </a:r>
            <a:br>
              <a:rPr lang="fa-IR" sz="2000" dirty="0"/>
            </a:br>
            <a:r>
              <a:rPr lang="fa-IR" sz="2000" dirty="0"/>
              <a:t>هر فرد در دانشگاه (چه دانشجو و چه کارمند) دارای </a:t>
            </a:r>
            <a:r>
              <a:rPr lang="fa-IR" sz="2000" dirty="0" err="1"/>
              <a:t>ویژگی‌های</a:t>
            </a:r>
            <a:r>
              <a:rPr lang="fa-IR" sz="2000" dirty="0"/>
              <a:t> </a:t>
            </a:r>
            <a:r>
              <a:rPr lang="fa-IR" sz="2000" dirty="0" err="1"/>
              <a:t>پایه‌ای</a:t>
            </a:r>
            <a:r>
              <a:rPr lang="fa-IR" sz="2000" dirty="0"/>
              <a:t> زیر است: کد شناسایی، نام، نام خانوادگی، جنسیت و سال تولد. کارمندان یکسری اطلاعات اضافه تر شامل مدت قرارداد و ... دارند</a:t>
            </a:r>
          </a:p>
          <a:p>
            <a:pPr algn="r" rtl="1"/>
            <a:r>
              <a:rPr lang="fa-IR" sz="2000" dirty="0"/>
              <a:t>دانشگاه</a:t>
            </a:r>
            <a:br>
              <a:rPr lang="fa-IR" sz="2000" dirty="0"/>
            </a:br>
            <a:r>
              <a:rPr lang="fa-IR" sz="2000" dirty="0"/>
              <a:t>دانشگاه باید دارای اطلاعات پایه مانند نام، نشانی، بودجه کل و فهرستی از تمامی افراد (دانشجویان و کارکنان) باشد.</a:t>
            </a:r>
          </a:p>
          <a:p>
            <a:pPr algn="r" rtl="1"/>
            <a:r>
              <a:rPr lang="fa-IR" sz="2000" dirty="0"/>
              <a:t>فرم رفاهی</a:t>
            </a:r>
            <a:br>
              <a:rPr lang="fa-IR" sz="2000" dirty="0"/>
            </a:br>
            <a:r>
              <a:rPr lang="fa-IR" sz="2000" dirty="0"/>
              <a:t>سامانه دارای بخشی برای خدمات مالی و رفاهی است و اطلاعات مالی مانند بودجه </a:t>
            </a:r>
            <a:r>
              <a:rPr lang="fa-IR" sz="2000" dirty="0" err="1"/>
              <a:t>باقی‌مانده</a:t>
            </a:r>
            <a:r>
              <a:rPr lang="fa-IR" sz="2000" dirty="0"/>
              <a:t> برای وام و فهرست </a:t>
            </a:r>
            <a:r>
              <a:rPr lang="fa-IR" sz="2000" dirty="0" err="1"/>
              <a:t>وام‌های</a:t>
            </a:r>
            <a:r>
              <a:rPr lang="fa-IR" sz="2000" dirty="0"/>
              <a:t> </a:t>
            </a:r>
            <a:r>
              <a:rPr lang="fa-IR" sz="2000" dirty="0" err="1"/>
              <a:t>ثبت‌شده</a:t>
            </a:r>
            <a:r>
              <a:rPr lang="fa-IR" sz="2000" dirty="0"/>
              <a:t> را نگهداری </a:t>
            </a:r>
            <a:r>
              <a:rPr lang="fa-IR" sz="2000" dirty="0" err="1"/>
              <a:t>می‌کند</a:t>
            </a:r>
            <a:r>
              <a:rPr lang="fa-IR" sz="2000" dirty="0"/>
              <a:t>.</a:t>
            </a:r>
          </a:p>
          <a:p>
            <a:pPr algn="r" rtl="1"/>
            <a:r>
              <a:rPr lang="fa-IR" sz="2000" dirty="0"/>
              <a:t>وام</a:t>
            </a:r>
            <a:br>
              <a:rPr lang="fa-IR" sz="2000" dirty="0"/>
            </a:br>
            <a:r>
              <a:rPr lang="fa-IR" sz="2000" dirty="0"/>
              <a:t>وام نیز در سامانه وجود دارد و شامل دو نوع وام است: وام بدون بهره و وام دارای بهره.</a:t>
            </a:r>
            <a:br>
              <a:rPr lang="fa-IR" sz="2000" dirty="0"/>
            </a:br>
            <a:r>
              <a:rPr lang="fa-IR" sz="2000" dirty="0"/>
              <a:t>هر وام دارای </a:t>
            </a:r>
            <a:r>
              <a:rPr lang="fa-IR" sz="2000" dirty="0" err="1"/>
              <a:t>ویژگی‌هایی</a:t>
            </a:r>
            <a:r>
              <a:rPr lang="fa-IR" sz="2000" dirty="0"/>
              <a:t> مانند مبلغ، مدت بازپرداخت، نرخ بهره و ... </a:t>
            </a:r>
            <a:r>
              <a:rPr lang="fa-IR" sz="2000" dirty="0" err="1"/>
              <a:t>می‌باشد</a:t>
            </a:r>
            <a:r>
              <a:rPr lang="fa-IR" sz="2000" dirty="0"/>
              <a:t>. نرخ بهره باید </a:t>
            </a:r>
            <a:r>
              <a:rPr lang="fa-IR" sz="2000" dirty="0" err="1"/>
              <a:t>به‌صورت</a:t>
            </a:r>
            <a:r>
              <a:rPr lang="fa-IR" sz="2000" dirty="0"/>
              <a:t> یک نوع </a:t>
            </a:r>
            <a:r>
              <a:rPr lang="fa-IR" sz="2000" dirty="0" err="1"/>
              <a:t>شمارشی</a:t>
            </a:r>
            <a:r>
              <a:rPr lang="fa-IR" sz="2000" dirty="0"/>
              <a:t> شود، مثلاً شامل سطوح کم، متوسط و زیاد.</a:t>
            </a:r>
          </a:p>
          <a:p>
            <a:pPr marL="0" indent="0" algn="r" rtl="1">
              <a:buNone/>
            </a:pPr>
            <a:endParaRPr lang="en-US" sz="2000" dirty="0"/>
          </a:p>
        </p:txBody>
      </p:sp>
    </p:spTree>
    <p:extLst>
      <p:ext uri="{BB962C8B-B14F-4D97-AF65-F5344CB8AC3E}">
        <p14:creationId xmlns:p14="http://schemas.microsoft.com/office/powerpoint/2010/main" val="39942227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0A6C7DC-404A-71BF-780B-8A620E9D841B}"/>
              </a:ext>
            </a:extLst>
          </p:cNvPr>
          <p:cNvSpPr>
            <a:spLocks noGrp="1"/>
          </p:cNvSpPr>
          <p:nvPr>
            <p:ph type="title"/>
          </p:nvPr>
        </p:nvSpPr>
        <p:spPr>
          <a:xfrm>
            <a:off x="581192" y="702156"/>
            <a:ext cx="11029616" cy="1013800"/>
          </a:xfrm>
        </p:spPr>
        <p:txBody>
          <a:bodyPr anchor="ctr"/>
          <a:lstStyle/>
          <a:p>
            <a:pPr algn="ctr"/>
            <a:r>
              <a:rPr lang="en-US" dirty="0"/>
              <a:t>Introduction to SQLite - CRUD</a:t>
            </a:r>
          </a:p>
        </p:txBody>
      </p:sp>
      <p:sp>
        <p:nvSpPr>
          <p:cNvPr id="10" name="Content Placeholder 2">
            <a:extLst>
              <a:ext uri="{FF2B5EF4-FFF2-40B4-BE49-F238E27FC236}">
                <a16:creationId xmlns:a16="http://schemas.microsoft.com/office/drawing/2014/main" id="{7C4EB259-4677-B9AE-71E1-0029CE052E80}"/>
              </a:ext>
            </a:extLst>
          </p:cNvPr>
          <p:cNvSpPr txBox="1">
            <a:spLocks/>
          </p:cNvSpPr>
          <p:nvPr/>
        </p:nvSpPr>
        <p:spPr>
          <a:xfrm>
            <a:off x="406400" y="2182913"/>
            <a:ext cx="11379199" cy="4318248"/>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None/>
            </a:pPr>
            <a:r>
              <a:rPr lang="en-US" b="1" dirty="0"/>
              <a:t>Definition:</a:t>
            </a:r>
            <a:r>
              <a:rPr lang="en-US" dirty="0"/>
              <a:t> Lightweight, file-based relational database system.</a:t>
            </a:r>
          </a:p>
          <a:p>
            <a:pPr>
              <a:buNone/>
            </a:pPr>
            <a:r>
              <a:rPr lang="en-US" b="1" dirty="0"/>
              <a:t>Key Features:</a:t>
            </a:r>
            <a:br>
              <a:rPr lang="en-US" b="1" dirty="0"/>
            </a:br>
            <a:endParaRPr lang="en-US" dirty="0"/>
          </a:p>
          <a:p>
            <a:pPr>
              <a:buFont typeface="Arial" panose="020B0604020202020204" pitchFamily="34" charset="0"/>
              <a:buChar char="•"/>
            </a:pPr>
            <a:r>
              <a:rPr lang="en-US" b="1" dirty="0">
                <a:solidFill>
                  <a:schemeClr val="accent2">
                    <a:lumMod val="50000"/>
                  </a:schemeClr>
                </a:solidFill>
              </a:rPr>
              <a:t>Serverless</a:t>
            </a:r>
            <a:r>
              <a:rPr lang="en-US" dirty="0"/>
              <a:t>, zero-configuration, single database file.</a:t>
            </a:r>
          </a:p>
          <a:p>
            <a:pPr>
              <a:buFont typeface="Arial" panose="020B0604020202020204" pitchFamily="34" charset="0"/>
              <a:buChar char="•"/>
            </a:pPr>
            <a:r>
              <a:rPr lang="en-US" dirty="0"/>
              <a:t>ACID-compliant transaction</a:t>
            </a:r>
          </a:p>
          <a:p>
            <a:pPr marL="0" indent="0">
              <a:buNone/>
            </a:pPr>
            <a:r>
              <a:rPr lang="en-US" b="1" dirty="0"/>
              <a:t>Comparison:</a:t>
            </a:r>
            <a:br>
              <a:rPr lang="en-US" b="1" dirty="0"/>
            </a:br>
            <a:endParaRPr lang="en-US" dirty="0"/>
          </a:p>
          <a:p>
            <a:pPr>
              <a:buFont typeface="Arial" panose="020B0604020202020204" pitchFamily="34" charset="0"/>
              <a:buChar char="•"/>
            </a:pPr>
            <a:r>
              <a:rPr lang="en-US" b="1" dirty="0"/>
              <a:t>SQLite:</a:t>
            </a:r>
            <a:r>
              <a:rPr lang="en-US" dirty="0"/>
              <a:t> Simple, no server overhead, great for small/medium apps.</a:t>
            </a:r>
          </a:p>
          <a:p>
            <a:pPr>
              <a:buFont typeface="Arial" panose="020B0604020202020204" pitchFamily="34" charset="0"/>
              <a:buChar char="•"/>
            </a:pPr>
            <a:r>
              <a:rPr lang="en-US" b="1" dirty="0"/>
              <a:t>MySQL/PostgreSQL/Oracle:</a:t>
            </a:r>
            <a:r>
              <a:rPr lang="en-US" dirty="0"/>
              <a:t> Requires server process, more complex setup, handles larger concurrent loads.</a:t>
            </a:r>
            <a:br>
              <a:rPr lang="en-US" dirty="0"/>
            </a:br>
            <a:endParaRPr lang="en-US" dirty="0"/>
          </a:p>
          <a:p>
            <a:pPr>
              <a:buNone/>
            </a:pPr>
            <a:r>
              <a:rPr lang="en-US" b="1" dirty="0"/>
              <a:t>When to Use SQLite:</a:t>
            </a:r>
            <a:endParaRPr lang="en-US" dirty="0"/>
          </a:p>
          <a:p>
            <a:pPr>
              <a:buFont typeface="Arial" panose="020B0604020202020204" pitchFamily="34" charset="0"/>
              <a:buChar char="•"/>
            </a:pPr>
            <a:r>
              <a:rPr lang="en-US" dirty="0"/>
              <a:t>Prototyping, local data storage, low concurrency needs.</a:t>
            </a:r>
          </a:p>
          <a:p>
            <a:pPr marL="0" indent="0">
              <a:buNone/>
            </a:pPr>
            <a:endParaRPr lang="en-US" dirty="0"/>
          </a:p>
        </p:txBody>
      </p:sp>
      <p:pic>
        <p:nvPicPr>
          <p:cNvPr id="3" name="Picture 2">
            <a:extLst>
              <a:ext uri="{FF2B5EF4-FFF2-40B4-BE49-F238E27FC236}">
                <a16:creationId xmlns:a16="http://schemas.microsoft.com/office/drawing/2014/main" id="{58994A8D-CAED-31C3-938F-3FA4A47B4516}"/>
              </a:ext>
            </a:extLst>
          </p:cNvPr>
          <p:cNvPicPr>
            <a:picLocks noChangeAspect="1"/>
          </p:cNvPicPr>
          <p:nvPr/>
        </p:nvPicPr>
        <p:blipFill>
          <a:blip r:embed="rId3"/>
          <a:stretch>
            <a:fillRect/>
          </a:stretch>
        </p:blipFill>
        <p:spPr>
          <a:xfrm>
            <a:off x="7677901" y="2077687"/>
            <a:ext cx="3932907" cy="2014809"/>
          </a:xfrm>
          <a:prstGeom prst="rect">
            <a:avLst/>
          </a:prstGeom>
        </p:spPr>
      </p:pic>
    </p:spTree>
    <p:extLst>
      <p:ext uri="{BB962C8B-B14F-4D97-AF65-F5344CB8AC3E}">
        <p14:creationId xmlns:p14="http://schemas.microsoft.com/office/powerpoint/2010/main" val="45730520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146" y="761134"/>
            <a:ext cx="11220543" cy="830997"/>
          </a:xfrm>
          <a:prstGeom prst="rect">
            <a:avLst/>
          </a:prstGeom>
          <a:noFill/>
        </p:spPr>
        <p:txBody>
          <a:bodyPr wrap="square" rtlCol="0">
            <a:spAutoFit/>
          </a:bodyPr>
          <a:lstStyle/>
          <a:p>
            <a:pPr algn="ctr"/>
            <a:r>
              <a:rPr lang="en-US" sz="4800" dirty="0">
                <a:solidFill>
                  <a:schemeClr val="bg1"/>
                </a:solidFill>
              </a:rPr>
              <a:t>Software Engineering Essentials</a:t>
            </a:r>
          </a:p>
        </p:txBody>
      </p:sp>
      <p:sp>
        <p:nvSpPr>
          <p:cNvPr id="2" name="Slide Number Placeholder 1">
            <a:extLst>
              <a:ext uri="{FF2B5EF4-FFF2-40B4-BE49-F238E27FC236}">
                <a16:creationId xmlns:a16="http://schemas.microsoft.com/office/drawing/2014/main" id="{1F67199F-D12C-8371-D59B-09A1D7B3099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
        <p:nvSpPr>
          <p:cNvPr id="3" name="TextBox 2">
            <a:extLst>
              <a:ext uri="{FF2B5EF4-FFF2-40B4-BE49-F238E27FC236}">
                <a16:creationId xmlns:a16="http://schemas.microsoft.com/office/drawing/2014/main" id="{1256C50B-721D-00BA-8925-43D55B2F8D21}"/>
              </a:ext>
            </a:extLst>
          </p:cNvPr>
          <p:cNvSpPr txBox="1"/>
          <p:nvPr/>
        </p:nvSpPr>
        <p:spPr>
          <a:xfrm>
            <a:off x="466146" y="2038120"/>
            <a:ext cx="9779541" cy="369332"/>
          </a:xfrm>
          <a:prstGeom prst="rect">
            <a:avLst/>
          </a:prstGeom>
          <a:noFill/>
        </p:spPr>
        <p:txBody>
          <a:bodyPr wrap="square" rtlCol="0">
            <a:spAutoFit/>
          </a:bodyPr>
          <a:lstStyle/>
          <a:p>
            <a:pPr marL="0" defTabSz="457200" eaLnBrk="1" latinLnBrk="0" hangingPunct="1"/>
            <a:r>
              <a:rPr lang="en-US" dirty="0"/>
              <a:t>Definition</a:t>
            </a:r>
            <a:r>
              <a:rPr lang="fa-IR" dirty="0"/>
              <a:t> </a:t>
            </a:r>
            <a:r>
              <a:rPr lang="en-US" dirty="0"/>
              <a:t>:</a:t>
            </a:r>
            <a:r>
              <a:rPr lang="fa-IR" dirty="0"/>
              <a:t> </a:t>
            </a:r>
            <a:r>
              <a:rPr lang="en-US" dirty="0"/>
              <a:t>Systematic approach to the development, operation, maintenance of software.</a:t>
            </a:r>
          </a:p>
        </p:txBody>
      </p:sp>
      <p:sp>
        <p:nvSpPr>
          <p:cNvPr id="8" name="TextBox 7">
            <a:extLst>
              <a:ext uri="{FF2B5EF4-FFF2-40B4-BE49-F238E27FC236}">
                <a16:creationId xmlns:a16="http://schemas.microsoft.com/office/drawing/2014/main" id="{93A138FA-EC38-49C1-48E7-419A3CC694A9}"/>
              </a:ext>
            </a:extLst>
          </p:cNvPr>
          <p:cNvSpPr txBox="1"/>
          <p:nvPr/>
        </p:nvSpPr>
        <p:spPr>
          <a:xfrm>
            <a:off x="466146" y="2650004"/>
            <a:ext cx="6096000" cy="1200329"/>
          </a:xfrm>
          <a:prstGeom prst="rect">
            <a:avLst/>
          </a:prstGeom>
          <a:noFill/>
        </p:spPr>
        <p:txBody>
          <a:bodyPr wrap="square">
            <a:spAutoFit/>
          </a:bodyPr>
          <a:lstStyle/>
          <a:p>
            <a:pPr>
              <a:buNone/>
            </a:pPr>
            <a:r>
              <a:rPr lang="en-US" b="1" dirty="0"/>
              <a:t>Key Challenges:</a:t>
            </a:r>
            <a:endParaRPr lang="en-US" dirty="0"/>
          </a:p>
          <a:p>
            <a:pPr lvl="1">
              <a:buFont typeface="Arial" panose="020B0604020202020204" pitchFamily="34" charset="0"/>
              <a:buChar char="•"/>
            </a:pPr>
            <a:r>
              <a:rPr lang="en-US" dirty="0"/>
              <a:t>Managing complexity (large-scale projects)</a:t>
            </a:r>
          </a:p>
          <a:p>
            <a:pPr lvl="1">
              <a:buFont typeface="Arial" panose="020B0604020202020204" pitchFamily="34" charset="0"/>
              <a:buChar char="•"/>
            </a:pPr>
            <a:r>
              <a:rPr lang="en-US" dirty="0"/>
              <a:t>Ensuring maintainability and extensibility</a:t>
            </a:r>
          </a:p>
          <a:p>
            <a:pPr lvl="1">
              <a:buFont typeface="Arial" panose="020B0604020202020204" pitchFamily="34" charset="0"/>
              <a:buChar char="•"/>
            </a:pPr>
            <a:r>
              <a:rPr lang="en-US" dirty="0"/>
              <a:t>Handling continuous change requests</a:t>
            </a:r>
          </a:p>
        </p:txBody>
      </p:sp>
      <p:sp>
        <p:nvSpPr>
          <p:cNvPr id="10" name="TextBox 9">
            <a:extLst>
              <a:ext uri="{FF2B5EF4-FFF2-40B4-BE49-F238E27FC236}">
                <a16:creationId xmlns:a16="http://schemas.microsoft.com/office/drawing/2014/main" id="{D0EA4FBD-7523-5599-486B-E0EE91350A54}"/>
              </a:ext>
            </a:extLst>
          </p:cNvPr>
          <p:cNvSpPr txBox="1"/>
          <p:nvPr/>
        </p:nvSpPr>
        <p:spPr>
          <a:xfrm>
            <a:off x="466146" y="4092885"/>
            <a:ext cx="7077654" cy="646331"/>
          </a:xfrm>
          <a:prstGeom prst="rect">
            <a:avLst/>
          </a:prstGeom>
          <a:noFill/>
        </p:spPr>
        <p:txBody>
          <a:bodyPr wrap="square">
            <a:spAutoFit/>
          </a:bodyPr>
          <a:lstStyle/>
          <a:p>
            <a:pPr>
              <a:buNone/>
            </a:pPr>
            <a:r>
              <a:rPr lang="en-US" b="1" dirty="0"/>
              <a:t>Advanced Java Context:</a:t>
            </a:r>
            <a:endParaRPr lang="en-US" dirty="0"/>
          </a:p>
          <a:p>
            <a:pPr>
              <a:buFont typeface="Arial" panose="020B0604020202020204" pitchFamily="34" charset="0"/>
              <a:buChar char="•"/>
            </a:pPr>
            <a:r>
              <a:rPr lang="en-US" dirty="0"/>
              <a:t>Designing classes with best practices ensures flexible, robust code.</a:t>
            </a:r>
          </a:p>
        </p:txBody>
      </p:sp>
      <p:pic>
        <p:nvPicPr>
          <p:cNvPr id="6" name="Picture 5">
            <a:extLst>
              <a:ext uri="{FF2B5EF4-FFF2-40B4-BE49-F238E27FC236}">
                <a16:creationId xmlns:a16="http://schemas.microsoft.com/office/drawing/2014/main" id="{2F48DC20-C53D-5C42-A0EF-063D18105F88}"/>
              </a:ext>
            </a:extLst>
          </p:cNvPr>
          <p:cNvPicPr>
            <a:picLocks noChangeAspect="1"/>
          </p:cNvPicPr>
          <p:nvPr/>
        </p:nvPicPr>
        <p:blipFill>
          <a:blip r:embed="rId3"/>
          <a:stretch>
            <a:fillRect/>
          </a:stretch>
        </p:blipFill>
        <p:spPr>
          <a:xfrm>
            <a:off x="7638584" y="2650004"/>
            <a:ext cx="3546089" cy="3849617"/>
          </a:xfrm>
          <a:prstGeom prst="rect">
            <a:avLst/>
          </a:prstGeom>
        </p:spPr>
      </p:pic>
    </p:spTree>
    <p:extLst>
      <p:ext uri="{BB962C8B-B14F-4D97-AF65-F5344CB8AC3E}">
        <p14:creationId xmlns:p14="http://schemas.microsoft.com/office/powerpoint/2010/main" val="107208534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5AE4B-F9F0-72E1-CEF7-7C4A13F16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1DCCE2-7C77-A6CB-CE63-125D1DFFB5A1}"/>
              </a:ext>
            </a:extLst>
          </p:cNvPr>
          <p:cNvSpPr>
            <a:spLocks noGrp="1"/>
          </p:cNvSpPr>
          <p:nvPr>
            <p:ph type="title"/>
          </p:nvPr>
        </p:nvSpPr>
        <p:spPr/>
        <p:txBody>
          <a:bodyPr anchor="ctr"/>
          <a:lstStyle/>
          <a:p>
            <a:pPr algn="ctr"/>
            <a:r>
              <a:rPr lang="en-US" dirty="0"/>
              <a:t>Table</a:t>
            </a:r>
          </a:p>
        </p:txBody>
      </p:sp>
      <p:sp>
        <p:nvSpPr>
          <p:cNvPr id="3" name="Content Placeholder 2">
            <a:extLst>
              <a:ext uri="{FF2B5EF4-FFF2-40B4-BE49-F238E27FC236}">
                <a16:creationId xmlns:a16="http://schemas.microsoft.com/office/drawing/2014/main" id="{C7893F60-C5D1-B520-BDFC-E8563EA76F0E}"/>
              </a:ext>
            </a:extLst>
          </p:cNvPr>
          <p:cNvSpPr>
            <a:spLocks noGrp="1"/>
          </p:cNvSpPr>
          <p:nvPr>
            <p:ph idx="1"/>
          </p:nvPr>
        </p:nvSpPr>
        <p:spPr>
          <a:xfrm>
            <a:off x="477519" y="1959429"/>
            <a:ext cx="10080781" cy="4361833"/>
          </a:xfrm>
        </p:spPr>
        <p:txBody>
          <a:bodyPr numCol="2" anchor="t">
            <a:noAutofit/>
          </a:bodyPr>
          <a:lstStyle/>
          <a:p>
            <a:pPr>
              <a:buNone/>
            </a:pPr>
            <a:r>
              <a:rPr lang="en-US" dirty="0">
                <a:solidFill>
                  <a:schemeClr val="tx1"/>
                </a:solidFill>
              </a:rPr>
              <a:t>-- Parent table</a:t>
            </a:r>
          </a:p>
          <a:p>
            <a:pPr>
              <a:buNone/>
            </a:pPr>
            <a:r>
              <a:rPr lang="en-US" dirty="0">
                <a:solidFill>
                  <a:schemeClr val="tx1"/>
                </a:solidFill>
              </a:rPr>
              <a:t>CREATE TABLE departments (</a:t>
            </a:r>
          </a:p>
          <a:p>
            <a:pPr>
              <a:buNone/>
            </a:pPr>
            <a:r>
              <a:rPr lang="en-US" dirty="0">
                <a:solidFill>
                  <a:schemeClr val="tx1"/>
                </a:solidFill>
              </a:rPr>
              <a:t>    </a:t>
            </a:r>
            <a:r>
              <a:rPr lang="en-US" dirty="0" err="1">
                <a:solidFill>
                  <a:schemeClr val="tx1"/>
                </a:solidFill>
              </a:rPr>
              <a:t>dept_id</a:t>
            </a:r>
            <a:r>
              <a:rPr lang="en-US" dirty="0">
                <a:solidFill>
                  <a:schemeClr val="tx1"/>
                </a:solidFill>
              </a:rPr>
              <a:t> INTEGER PRIMARY KEY AUTOINCREMENT,</a:t>
            </a:r>
          </a:p>
          <a:p>
            <a:pPr>
              <a:buNone/>
            </a:pPr>
            <a:r>
              <a:rPr lang="en-US" dirty="0">
                <a:solidFill>
                  <a:schemeClr val="tx1"/>
                </a:solidFill>
              </a:rPr>
              <a:t>    name TEXT NOT NULL,</a:t>
            </a:r>
          </a:p>
          <a:p>
            <a:pPr>
              <a:buNone/>
            </a:pPr>
            <a:r>
              <a:rPr lang="en-US" dirty="0">
                <a:solidFill>
                  <a:schemeClr val="tx1"/>
                </a:solidFill>
              </a:rPr>
              <a:t>    location TEXT</a:t>
            </a:r>
          </a:p>
          <a:p>
            <a:pPr>
              <a:buNone/>
            </a:pPr>
            <a:r>
              <a:rPr lang="en-US" dirty="0">
                <a:solidFill>
                  <a:schemeClr val="tx1"/>
                </a:solidFill>
              </a:rPr>
              <a:t>);</a:t>
            </a: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pPr>
              <a:buNone/>
            </a:pPr>
            <a:r>
              <a:rPr lang="en-US" dirty="0">
                <a:solidFill>
                  <a:schemeClr val="tx1"/>
                </a:solidFill>
              </a:rPr>
              <a:t>-- Child table with foreign key</a:t>
            </a:r>
          </a:p>
          <a:p>
            <a:pPr>
              <a:buNone/>
            </a:pPr>
            <a:r>
              <a:rPr lang="en-US" dirty="0">
                <a:solidFill>
                  <a:schemeClr val="tx1"/>
                </a:solidFill>
              </a:rPr>
              <a:t>CREATE TABLE employees (</a:t>
            </a:r>
          </a:p>
          <a:p>
            <a:pPr>
              <a:buNone/>
            </a:pPr>
            <a:r>
              <a:rPr lang="en-US" dirty="0">
                <a:solidFill>
                  <a:schemeClr val="tx1"/>
                </a:solidFill>
              </a:rPr>
              <a:t>    </a:t>
            </a:r>
            <a:r>
              <a:rPr lang="en-US" dirty="0" err="1">
                <a:solidFill>
                  <a:schemeClr val="tx1"/>
                </a:solidFill>
              </a:rPr>
              <a:t>emp_id</a:t>
            </a:r>
            <a:r>
              <a:rPr lang="en-US" dirty="0">
                <a:solidFill>
                  <a:schemeClr val="tx1"/>
                </a:solidFill>
              </a:rPr>
              <a:t> INTEGER PRIMARY KEY AUTOINCREMENT,</a:t>
            </a:r>
          </a:p>
          <a:p>
            <a:pPr>
              <a:buNone/>
            </a:pPr>
            <a:r>
              <a:rPr lang="en-US" dirty="0">
                <a:solidFill>
                  <a:schemeClr val="tx1"/>
                </a:solidFill>
              </a:rPr>
              <a:t>    name TEXT NOT NULL,</a:t>
            </a:r>
          </a:p>
          <a:p>
            <a:pPr>
              <a:buNone/>
            </a:pPr>
            <a:r>
              <a:rPr lang="en-US" dirty="0">
                <a:solidFill>
                  <a:schemeClr val="tx1"/>
                </a:solidFill>
              </a:rPr>
              <a:t>    email TEXT UNIQUE,</a:t>
            </a:r>
          </a:p>
          <a:p>
            <a:pPr>
              <a:buNone/>
            </a:pPr>
            <a:r>
              <a:rPr lang="en-US" dirty="0">
                <a:solidFill>
                  <a:schemeClr val="tx1"/>
                </a:solidFill>
              </a:rPr>
              <a:t>    salary REAL,</a:t>
            </a:r>
          </a:p>
          <a:p>
            <a:pPr>
              <a:buNone/>
            </a:pPr>
            <a:r>
              <a:rPr lang="en-US" dirty="0">
                <a:solidFill>
                  <a:schemeClr val="tx1"/>
                </a:solidFill>
              </a:rPr>
              <a:t>    </a:t>
            </a:r>
            <a:r>
              <a:rPr lang="en-US" dirty="0" err="1">
                <a:solidFill>
                  <a:schemeClr val="tx1"/>
                </a:solidFill>
              </a:rPr>
              <a:t>dept_id</a:t>
            </a:r>
            <a:r>
              <a:rPr lang="en-US" dirty="0">
                <a:solidFill>
                  <a:schemeClr val="tx1"/>
                </a:solidFill>
              </a:rPr>
              <a:t> INTEGER,</a:t>
            </a:r>
          </a:p>
          <a:p>
            <a:pPr>
              <a:buNone/>
            </a:pPr>
            <a:r>
              <a:rPr lang="en-US" dirty="0">
                <a:solidFill>
                  <a:schemeClr val="tx1"/>
                </a:solidFill>
              </a:rPr>
              <a:t>    FOREIGN KEY (</a:t>
            </a:r>
            <a:r>
              <a:rPr lang="en-US" dirty="0" err="1">
                <a:solidFill>
                  <a:schemeClr val="tx1"/>
                </a:solidFill>
              </a:rPr>
              <a:t>dept_id</a:t>
            </a:r>
            <a:r>
              <a:rPr lang="en-US" dirty="0">
                <a:solidFill>
                  <a:schemeClr val="tx1"/>
                </a:solidFill>
              </a:rPr>
              <a:t>) REFERENCES departments(</a:t>
            </a:r>
            <a:r>
              <a:rPr lang="en-US" dirty="0" err="1">
                <a:solidFill>
                  <a:schemeClr val="tx1"/>
                </a:solidFill>
              </a:rPr>
              <a:t>dept_id</a:t>
            </a:r>
            <a:r>
              <a:rPr lang="en-US" dirty="0">
                <a:solidFill>
                  <a:schemeClr val="tx1"/>
                </a:solidFill>
              </a:rPr>
              <a:t>) ON DELETE CASCADE</a:t>
            </a:r>
          </a:p>
          <a:p>
            <a:pPr>
              <a:buNone/>
            </a:pPr>
            <a:r>
              <a:rPr lang="en-US" dirty="0">
                <a:solidFill>
                  <a:schemeClr val="tx1"/>
                </a:solidFill>
              </a:rPr>
              <a:t>);</a:t>
            </a:r>
          </a:p>
        </p:txBody>
      </p:sp>
      <p:sp>
        <p:nvSpPr>
          <p:cNvPr id="4" name="Slide Number Placeholder 3">
            <a:extLst>
              <a:ext uri="{FF2B5EF4-FFF2-40B4-BE49-F238E27FC236}">
                <a16:creationId xmlns:a16="http://schemas.microsoft.com/office/drawing/2014/main" id="{7A68EA02-4A32-702A-4A9A-356AD51A1692}"/>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21720276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877AD-A8F8-A03C-689D-84CD85265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9F997-807C-5FA5-5224-5D42DD1FFBDD}"/>
              </a:ext>
            </a:extLst>
          </p:cNvPr>
          <p:cNvSpPr>
            <a:spLocks noGrp="1"/>
          </p:cNvSpPr>
          <p:nvPr>
            <p:ph type="title"/>
          </p:nvPr>
        </p:nvSpPr>
        <p:spPr/>
        <p:txBody>
          <a:bodyPr anchor="ctr"/>
          <a:lstStyle/>
          <a:p>
            <a:pPr algn="ctr"/>
            <a:r>
              <a:rPr lang="en-US" dirty="0"/>
              <a:t>create</a:t>
            </a:r>
          </a:p>
        </p:txBody>
      </p:sp>
      <p:sp>
        <p:nvSpPr>
          <p:cNvPr id="3" name="Content Placeholder 2">
            <a:extLst>
              <a:ext uri="{FF2B5EF4-FFF2-40B4-BE49-F238E27FC236}">
                <a16:creationId xmlns:a16="http://schemas.microsoft.com/office/drawing/2014/main" id="{FCE5CB29-F985-B787-7BD0-1A5D507D93FC}"/>
              </a:ext>
            </a:extLst>
          </p:cNvPr>
          <p:cNvSpPr>
            <a:spLocks noGrp="1"/>
          </p:cNvSpPr>
          <p:nvPr>
            <p:ph idx="1"/>
          </p:nvPr>
        </p:nvSpPr>
        <p:spPr>
          <a:xfrm>
            <a:off x="477519" y="1959429"/>
            <a:ext cx="10080781" cy="4361833"/>
          </a:xfrm>
        </p:spPr>
        <p:txBody>
          <a:bodyPr numCol="1" anchor="t">
            <a:noAutofit/>
          </a:bodyPr>
          <a:lstStyle/>
          <a:p>
            <a:pPr>
              <a:buNone/>
            </a:pPr>
            <a:r>
              <a:rPr lang="en-US" dirty="0">
                <a:solidFill>
                  <a:schemeClr val="tx1"/>
                </a:solidFill>
              </a:rPr>
              <a:t>-- Insert into parent table first</a:t>
            </a:r>
          </a:p>
          <a:p>
            <a:pPr>
              <a:buNone/>
            </a:pPr>
            <a:r>
              <a:rPr lang="en-US" dirty="0">
                <a:solidFill>
                  <a:schemeClr val="tx1"/>
                </a:solidFill>
              </a:rPr>
              <a:t>INSERT INTO departments (name, location) VALUES ('Engineering', 'Floor 5');</a:t>
            </a:r>
          </a:p>
          <a:p>
            <a:pPr>
              <a:buNone/>
            </a:pPr>
            <a:r>
              <a:rPr lang="en-US" dirty="0">
                <a:solidFill>
                  <a:schemeClr val="tx1"/>
                </a:solidFill>
              </a:rPr>
              <a:t>INSERT INTO departments (name, location) VALUES ('Marketing', 'Floor 2');</a:t>
            </a:r>
          </a:p>
          <a:p>
            <a:pPr>
              <a:buNone/>
            </a:pPr>
            <a:endParaRPr lang="en-US" dirty="0">
              <a:solidFill>
                <a:schemeClr val="tx1"/>
              </a:solidFill>
            </a:endParaRPr>
          </a:p>
          <a:p>
            <a:pPr>
              <a:buNone/>
            </a:pPr>
            <a:r>
              <a:rPr lang="en-US" dirty="0">
                <a:solidFill>
                  <a:schemeClr val="tx1"/>
                </a:solidFill>
              </a:rPr>
              <a:t>-- Insert into child table with valid foreign key</a:t>
            </a:r>
          </a:p>
          <a:p>
            <a:pPr>
              <a:buNone/>
            </a:pPr>
            <a:r>
              <a:rPr lang="en-US" dirty="0">
                <a:solidFill>
                  <a:schemeClr val="tx1"/>
                </a:solidFill>
              </a:rPr>
              <a:t>INSERT INTO employees (name, email, salary, </a:t>
            </a:r>
            <a:r>
              <a:rPr lang="en-US" dirty="0" err="1">
                <a:solidFill>
                  <a:schemeClr val="tx1"/>
                </a:solidFill>
              </a:rPr>
              <a:t>dept_id</a:t>
            </a:r>
            <a:r>
              <a:rPr lang="en-US" dirty="0">
                <a:solidFill>
                  <a:schemeClr val="tx1"/>
                </a:solidFill>
              </a:rPr>
              <a:t>) </a:t>
            </a:r>
          </a:p>
          <a:p>
            <a:pPr>
              <a:buNone/>
            </a:pPr>
            <a:r>
              <a:rPr lang="en-US" dirty="0">
                <a:solidFill>
                  <a:schemeClr val="tx1"/>
                </a:solidFill>
              </a:rPr>
              <a:t>VALUES ('John Doe', 'john@example.com', 75000, 1);</a:t>
            </a:r>
          </a:p>
          <a:p>
            <a:pPr>
              <a:buNone/>
            </a:pPr>
            <a:endParaRPr lang="en-US" dirty="0">
              <a:solidFill>
                <a:schemeClr val="tx1"/>
              </a:solidFill>
            </a:endParaRPr>
          </a:p>
          <a:p>
            <a:pPr>
              <a:buNone/>
            </a:pPr>
            <a:r>
              <a:rPr lang="en-US" dirty="0">
                <a:solidFill>
                  <a:schemeClr val="tx1"/>
                </a:solidFill>
              </a:rPr>
              <a:t>-- This will fail due to foreign key constraint (no department with id 99)</a:t>
            </a:r>
          </a:p>
          <a:p>
            <a:pPr>
              <a:buNone/>
            </a:pPr>
            <a:r>
              <a:rPr lang="en-US" dirty="0">
                <a:solidFill>
                  <a:schemeClr val="tx1"/>
                </a:solidFill>
              </a:rPr>
              <a:t>INSERT INTO employees (name, email, salary, </a:t>
            </a:r>
            <a:r>
              <a:rPr lang="en-US" dirty="0" err="1">
                <a:solidFill>
                  <a:schemeClr val="tx1"/>
                </a:solidFill>
              </a:rPr>
              <a:t>dept_id</a:t>
            </a:r>
            <a:r>
              <a:rPr lang="en-US" dirty="0">
                <a:solidFill>
                  <a:schemeClr val="tx1"/>
                </a:solidFill>
              </a:rPr>
              <a:t>) </a:t>
            </a:r>
          </a:p>
          <a:p>
            <a:pPr>
              <a:buNone/>
            </a:pPr>
            <a:r>
              <a:rPr lang="en-US" dirty="0">
                <a:solidFill>
                  <a:schemeClr val="tx1"/>
                </a:solidFill>
              </a:rPr>
              <a:t>VALUES ('Invalid', 'invalid@example.com', 50000, 99);</a:t>
            </a:r>
          </a:p>
        </p:txBody>
      </p:sp>
      <p:sp>
        <p:nvSpPr>
          <p:cNvPr id="4" name="Slide Number Placeholder 3">
            <a:extLst>
              <a:ext uri="{FF2B5EF4-FFF2-40B4-BE49-F238E27FC236}">
                <a16:creationId xmlns:a16="http://schemas.microsoft.com/office/drawing/2014/main" id="{0AAABCA2-D964-7C8E-230F-16AFEE70724F}"/>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61533003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90D59-2FF3-2C5E-0F81-335826B4F6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14FE1-378E-49EA-4324-C937AFC6B9EA}"/>
              </a:ext>
            </a:extLst>
          </p:cNvPr>
          <p:cNvSpPr>
            <a:spLocks noGrp="1"/>
          </p:cNvSpPr>
          <p:nvPr>
            <p:ph type="title"/>
          </p:nvPr>
        </p:nvSpPr>
        <p:spPr/>
        <p:txBody>
          <a:bodyPr anchor="ctr"/>
          <a:lstStyle/>
          <a:p>
            <a:pPr algn="ctr"/>
            <a:r>
              <a:rPr lang="en-US" dirty="0"/>
              <a:t>read</a:t>
            </a:r>
          </a:p>
        </p:txBody>
      </p:sp>
      <p:sp>
        <p:nvSpPr>
          <p:cNvPr id="3" name="Content Placeholder 2">
            <a:extLst>
              <a:ext uri="{FF2B5EF4-FFF2-40B4-BE49-F238E27FC236}">
                <a16:creationId xmlns:a16="http://schemas.microsoft.com/office/drawing/2014/main" id="{B37A1E7E-99F2-62EB-3CC9-62F4C928E241}"/>
              </a:ext>
            </a:extLst>
          </p:cNvPr>
          <p:cNvSpPr>
            <a:spLocks noGrp="1"/>
          </p:cNvSpPr>
          <p:nvPr>
            <p:ph idx="1"/>
          </p:nvPr>
        </p:nvSpPr>
        <p:spPr>
          <a:xfrm>
            <a:off x="477519" y="1959429"/>
            <a:ext cx="10080781" cy="4516016"/>
          </a:xfrm>
        </p:spPr>
        <p:txBody>
          <a:bodyPr numCol="1" anchor="t">
            <a:noAutofit/>
          </a:bodyPr>
          <a:lstStyle/>
          <a:p>
            <a:pPr>
              <a:buNone/>
            </a:pPr>
            <a:r>
              <a:rPr lang="en-US" dirty="0">
                <a:solidFill>
                  <a:schemeClr val="tx1"/>
                </a:solidFill>
              </a:rPr>
              <a:t>-- Simple SELECT</a:t>
            </a:r>
          </a:p>
          <a:p>
            <a:pPr>
              <a:buNone/>
            </a:pPr>
            <a:r>
              <a:rPr lang="en-US" dirty="0">
                <a:solidFill>
                  <a:schemeClr val="tx1"/>
                </a:solidFill>
              </a:rPr>
              <a:t>SELECT * FROM employees;</a:t>
            </a:r>
          </a:p>
          <a:p>
            <a:pPr>
              <a:buNone/>
            </a:pPr>
            <a:r>
              <a:rPr lang="en-US" dirty="0">
                <a:solidFill>
                  <a:schemeClr val="tx1"/>
                </a:solidFill>
              </a:rPr>
              <a:t>-- Filtering</a:t>
            </a:r>
          </a:p>
          <a:p>
            <a:pPr>
              <a:buNone/>
            </a:pPr>
            <a:r>
              <a:rPr lang="en-US" dirty="0">
                <a:solidFill>
                  <a:schemeClr val="tx1"/>
                </a:solidFill>
              </a:rPr>
              <a:t>SELECT * FROM employees WHERE salary &gt; 60000;</a:t>
            </a:r>
          </a:p>
          <a:p>
            <a:pPr>
              <a:buNone/>
            </a:pPr>
            <a:r>
              <a:rPr lang="en-US" dirty="0">
                <a:solidFill>
                  <a:schemeClr val="tx1"/>
                </a:solidFill>
              </a:rPr>
              <a:t>-- Sorting</a:t>
            </a:r>
          </a:p>
          <a:p>
            <a:pPr>
              <a:buNone/>
            </a:pPr>
            <a:r>
              <a:rPr lang="en-US" dirty="0">
                <a:solidFill>
                  <a:schemeClr val="tx1"/>
                </a:solidFill>
              </a:rPr>
              <a:t>SELECT * FROM employees ORDER BY name ASC;</a:t>
            </a:r>
          </a:p>
          <a:p>
            <a:pPr>
              <a:buNone/>
            </a:pPr>
            <a:endParaRPr lang="en-US" dirty="0">
              <a:solidFill>
                <a:schemeClr val="tx1"/>
              </a:solidFill>
            </a:endParaRPr>
          </a:p>
          <a:p>
            <a:pPr>
              <a:buNone/>
            </a:pPr>
            <a:r>
              <a:rPr lang="en-US" dirty="0">
                <a:solidFill>
                  <a:schemeClr val="tx1"/>
                </a:solidFill>
              </a:rPr>
              <a:t>-- Get employees with their department names</a:t>
            </a:r>
          </a:p>
          <a:p>
            <a:pPr>
              <a:buNone/>
            </a:pPr>
            <a:r>
              <a:rPr lang="en-US" dirty="0">
                <a:solidFill>
                  <a:schemeClr val="tx1"/>
                </a:solidFill>
              </a:rPr>
              <a:t>SELECT </a:t>
            </a:r>
            <a:r>
              <a:rPr lang="en-US" dirty="0" err="1">
                <a:solidFill>
                  <a:schemeClr val="tx1"/>
                </a:solidFill>
              </a:rPr>
              <a:t>e.first_name</a:t>
            </a:r>
            <a:r>
              <a:rPr lang="en-US" dirty="0">
                <a:solidFill>
                  <a:schemeClr val="tx1"/>
                </a:solidFill>
              </a:rPr>
              <a:t>, </a:t>
            </a:r>
            <a:r>
              <a:rPr lang="en-US" dirty="0" err="1">
                <a:solidFill>
                  <a:schemeClr val="tx1"/>
                </a:solidFill>
              </a:rPr>
              <a:t>e.last_name</a:t>
            </a:r>
            <a:r>
              <a:rPr lang="en-US" dirty="0">
                <a:solidFill>
                  <a:schemeClr val="tx1"/>
                </a:solidFill>
              </a:rPr>
              <a:t>, </a:t>
            </a:r>
            <a:r>
              <a:rPr lang="en-US" dirty="0" err="1">
                <a:solidFill>
                  <a:schemeClr val="tx1"/>
                </a:solidFill>
              </a:rPr>
              <a:t>d.dept_name</a:t>
            </a:r>
            <a:endParaRPr lang="en-US" dirty="0">
              <a:solidFill>
                <a:schemeClr val="tx1"/>
              </a:solidFill>
            </a:endParaRPr>
          </a:p>
          <a:p>
            <a:pPr>
              <a:buNone/>
            </a:pPr>
            <a:r>
              <a:rPr lang="en-US" dirty="0">
                <a:solidFill>
                  <a:schemeClr val="tx1"/>
                </a:solidFill>
              </a:rPr>
              <a:t>FROM employees e, departments d</a:t>
            </a:r>
          </a:p>
          <a:p>
            <a:pPr>
              <a:buNone/>
            </a:pPr>
            <a:r>
              <a:rPr lang="en-US" dirty="0">
                <a:solidFill>
                  <a:schemeClr val="tx1"/>
                </a:solidFill>
              </a:rPr>
              <a:t>WHERE </a:t>
            </a:r>
            <a:r>
              <a:rPr lang="en-US" dirty="0" err="1">
                <a:solidFill>
                  <a:schemeClr val="tx1"/>
                </a:solidFill>
              </a:rPr>
              <a:t>e.dept_id</a:t>
            </a:r>
            <a:r>
              <a:rPr lang="en-US" dirty="0">
                <a:solidFill>
                  <a:schemeClr val="tx1"/>
                </a:solidFill>
              </a:rPr>
              <a:t> = </a:t>
            </a:r>
            <a:r>
              <a:rPr lang="en-US" dirty="0" err="1">
                <a:solidFill>
                  <a:schemeClr val="tx1"/>
                </a:solidFill>
              </a:rPr>
              <a:t>d.dept_id</a:t>
            </a:r>
            <a:r>
              <a:rPr lang="en-US" dirty="0">
                <a:solidFill>
                  <a:schemeClr val="tx1"/>
                </a:solidFill>
              </a:rPr>
              <a:t>;</a:t>
            </a:r>
          </a:p>
        </p:txBody>
      </p:sp>
      <p:sp>
        <p:nvSpPr>
          <p:cNvPr id="4" name="Slide Number Placeholder 3">
            <a:extLst>
              <a:ext uri="{FF2B5EF4-FFF2-40B4-BE49-F238E27FC236}">
                <a16:creationId xmlns:a16="http://schemas.microsoft.com/office/drawing/2014/main" id="{A32F8024-33F7-36DE-B61D-C55138D92B72}"/>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57443875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E362B-7C93-F840-8864-75B230B5E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67316-8F2D-B70D-FBC6-F9F2360F6DA5}"/>
              </a:ext>
            </a:extLst>
          </p:cNvPr>
          <p:cNvSpPr>
            <a:spLocks noGrp="1"/>
          </p:cNvSpPr>
          <p:nvPr>
            <p:ph type="title"/>
          </p:nvPr>
        </p:nvSpPr>
        <p:spPr/>
        <p:txBody>
          <a:bodyPr anchor="ctr"/>
          <a:lstStyle/>
          <a:p>
            <a:pPr algn="ctr"/>
            <a:r>
              <a:rPr lang="en-US" dirty="0"/>
              <a:t>update</a:t>
            </a:r>
          </a:p>
        </p:txBody>
      </p:sp>
      <p:sp>
        <p:nvSpPr>
          <p:cNvPr id="3" name="Content Placeholder 2">
            <a:extLst>
              <a:ext uri="{FF2B5EF4-FFF2-40B4-BE49-F238E27FC236}">
                <a16:creationId xmlns:a16="http://schemas.microsoft.com/office/drawing/2014/main" id="{41A2B6D1-3F8B-6BAE-5B50-6FE6637CF61F}"/>
              </a:ext>
            </a:extLst>
          </p:cNvPr>
          <p:cNvSpPr>
            <a:spLocks noGrp="1"/>
          </p:cNvSpPr>
          <p:nvPr>
            <p:ph idx="1"/>
          </p:nvPr>
        </p:nvSpPr>
        <p:spPr>
          <a:xfrm>
            <a:off x="477519" y="1959429"/>
            <a:ext cx="10080781" cy="4361833"/>
          </a:xfrm>
        </p:spPr>
        <p:txBody>
          <a:bodyPr numCol="1" anchor="t">
            <a:noAutofit/>
          </a:bodyPr>
          <a:lstStyle/>
          <a:p>
            <a:pPr>
              <a:buNone/>
            </a:pPr>
            <a:r>
              <a:rPr lang="en-US" dirty="0">
                <a:solidFill>
                  <a:schemeClr val="tx1"/>
                </a:solidFill>
              </a:rPr>
              <a:t>-- Update employee salary</a:t>
            </a:r>
          </a:p>
          <a:p>
            <a:pPr>
              <a:buNone/>
            </a:pPr>
            <a:r>
              <a:rPr lang="en-US" dirty="0">
                <a:solidFill>
                  <a:schemeClr val="tx1"/>
                </a:solidFill>
              </a:rPr>
              <a:t>UPDATE employees SET salary = 80000 WHERE </a:t>
            </a:r>
            <a:r>
              <a:rPr lang="en-US" dirty="0" err="1">
                <a:solidFill>
                  <a:schemeClr val="tx1"/>
                </a:solidFill>
              </a:rPr>
              <a:t>emp_id</a:t>
            </a:r>
            <a:r>
              <a:rPr lang="en-US" dirty="0">
                <a:solidFill>
                  <a:schemeClr val="tx1"/>
                </a:solidFill>
              </a:rPr>
              <a:t> = 1;</a:t>
            </a:r>
          </a:p>
          <a:p>
            <a:pPr>
              <a:buNone/>
            </a:pPr>
            <a:endParaRPr lang="en-US" dirty="0">
              <a:solidFill>
                <a:schemeClr val="tx1"/>
              </a:solidFill>
            </a:endParaRPr>
          </a:p>
          <a:p>
            <a:pPr>
              <a:buNone/>
            </a:pPr>
            <a:r>
              <a:rPr lang="en-US" dirty="0">
                <a:solidFill>
                  <a:schemeClr val="tx1"/>
                </a:solidFill>
              </a:rPr>
              <a:t>-- Update department (foreign key must exist)</a:t>
            </a:r>
          </a:p>
          <a:p>
            <a:pPr>
              <a:buNone/>
            </a:pPr>
            <a:r>
              <a:rPr lang="en-US" dirty="0">
                <a:solidFill>
                  <a:schemeClr val="tx1"/>
                </a:solidFill>
              </a:rPr>
              <a:t>UPDATE employees SET </a:t>
            </a:r>
            <a:r>
              <a:rPr lang="en-US" dirty="0" err="1">
                <a:solidFill>
                  <a:schemeClr val="tx1"/>
                </a:solidFill>
              </a:rPr>
              <a:t>dept_id</a:t>
            </a:r>
            <a:r>
              <a:rPr lang="en-US" dirty="0">
                <a:solidFill>
                  <a:schemeClr val="tx1"/>
                </a:solidFill>
              </a:rPr>
              <a:t> = 2 WHERE </a:t>
            </a:r>
            <a:r>
              <a:rPr lang="en-US" dirty="0" err="1">
                <a:solidFill>
                  <a:schemeClr val="tx1"/>
                </a:solidFill>
              </a:rPr>
              <a:t>emp_id</a:t>
            </a:r>
            <a:r>
              <a:rPr lang="en-US" dirty="0">
                <a:solidFill>
                  <a:schemeClr val="tx1"/>
                </a:solidFill>
              </a:rPr>
              <a:t> = 1;</a:t>
            </a:r>
          </a:p>
          <a:p>
            <a:pPr>
              <a:buNone/>
            </a:pPr>
            <a:endParaRPr lang="en-US" dirty="0">
              <a:solidFill>
                <a:schemeClr val="tx1"/>
              </a:solidFill>
            </a:endParaRPr>
          </a:p>
          <a:p>
            <a:pPr>
              <a:buNone/>
            </a:pPr>
            <a:r>
              <a:rPr lang="en-US" dirty="0">
                <a:solidFill>
                  <a:schemeClr val="tx1"/>
                </a:solidFill>
              </a:rPr>
              <a:t>-- This will fail if department 99 doesn't exist</a:t>
            </a:r>
          </a:p>
          <a:p>
            <a:pPr>
              <a:buNone/>
            </a:pPr>
            <a:r>
              <a:rPr lang="en-US" dirty="0">
                <a:solidFill>
                  <a:schemeClr val="tx1"/>
                </a:solidFill>
              </a:rPr>
              <a:t>UPDATE employees SET </a:t>
            </a:r>
            <a:r>
              <a:rPr lang="en-US" dirty="0" err="1">
                <a:solidFill>
                  <a:schemeClr val="tx1"/>
                </a:solidFill>
              </a:rPr>
              <a:t>dept_id</a:t>
            </a:r>
            <a:r>
              <a:rPr lang="en-US" dirty="0">
                <a:solidFill>
                  <a:schemeClr val="tx1"/>
                </a:solidFill>
              </a:rPr>
              <a:t> = 99 WHERE </a:t>
            </a:r>
            <a:r>
              <a:rPr lang="en-US" dirty="0" err="1">
                <a:solidFill>
                  <a:schemeClr val="tx1"/>
                </a:solidFill>
              </a:rPr>
              <a:t>emp_id</a:t>
            </a:r>
            <a:r>
              <a:rPr lang="en-US" dirty="0">
                <a:solidFill>
                  <a:schemeClr val="tx1"/>
                </a:solidFill>
              </a:rPr>
              <a:t> = 1;</a:t>
            </a:r>
          </a:p>
        </p:txBody>
      </p:sp>
      <p:sp>
        <p:nvSpPr>
          <p:cNvPr id="4" name="Slide Number Placeholder 3">
            <a:extLst>
              <a:ext uri="{FF2B5EF4-FFF2-40B4-BE49-F238E27FC236}">
                <a16:creationId xmlns:a16="http://schemas.microsoft.com/office/drawing/2014/main" id="{B9D1BD97-4F9A-F7F1-FED1-4793C78CE83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084471874"/>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1E55-9C21-A40D-0531-71DA61A6B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8E5E2-1082-80E6-69C3-00EA651D9075}"/>
              </a:ext>
            </a:extLst>
          </p:cNvPr>
          <p:cNvSpPr>
            <a:spLocks noGrp="1"/>
          </p:cNvSpPr>
          <p:nvPr>
            <p:ph type="title"/>
          </p:nvPr>
        </p:nvSpPr>
        <p:spPr/>
        <p:txBody>
          <a:bodyPr anchor="ctr"/>
          <a:lstStyle/>
          <a:p>
            <a:pPr algn="ctr"/>
            <a:r>
              <a:rPr lang="en-US" dirty="0"/>
              <a:t>delete</a:t>
            </a:r>
          </a:p>
        </p:txBody>
      </p:sp>
      <p:sp>
        <p:nvSpPr>
          <p:cNvPr id="3" name="Content Placeholder 2">
            <a:extLst>
              <a:ext uri="{FF2B5EF4-FFF2-40B4-BE49-F238E27FC236}">
                <a16:creationId xmlns:a16="http://schemas.microsoft.com/office/drawing/2014/main" id="{EC1EB255-5B2D-A14A-C6DA-3ECA94A335EF}"/>
              </a:ext>
            </a:extLst>
          </p:cNvPr>
          <p:cNvSpPr>
            <a:spLocks noGrp="1"/>
          </p:cNvSpPr>
          <p:nvPr>
            <p:ph idx="1"/>
          </p:nvPr>
        </p:nvSpPr>
        <p:spPr>
          <a:xfrm>
            <a:off x="477519" y="1959429"/>
            <a:ext cx="10080781" cy="4361833"/>
          </a:xfrm>
        </p:spPr>
        <p:txBody>
          <a:bodyPr numCol="1" anchor="t">
            <a:noAutofit/>
          </a:bodyPr>
          <a:lstStyle/>
          <a:p>
            <a:pPr>
              <a:buNone/>
            </a:pPr>
            <a:r>
              <a:rPr lang="en-US" dirty="0">
                <a:solidFill>
                  <a:schemeClr val="tx1"/>
                </a:solidFill>
              </a:rPr>
              <a:t>-- Delete an employee</a:t>
            </a:r>
          </a:p>
          <a:p>
            <a:pPr>
              <a:buNone/>
            </a:pPr>
            <a:r>
              <a:rPr lang="en-US" dirty="0">
                <a:solidFill>
                  <a:schemeClr val="tx1"/>
                </a:solidFill>
              </a:rPr>
              <a:t>DELETE FROM employees WHERE </a:t>
            </a:r>
            <a:r>
              <a:rPr lang="en-US" dirty="0" err="1">
                <a:solidFill>
                  <a:schemeClr val="tx1"/>
                </a:solidFill>
              </a:rPr>
              <a:t>emp_id</a:t>
            </a:r>
            <a:r>
              <a:rPr lang="en-US" dirty="0">
                <a:solidFill>
                  <a:schemeClr val="tx1"/>
                </a:solidFill>
              </a:rPr>
              <a:t> = 1;</a:t>
            </a:r>
          </a:p>
          <a:p>
            <a:pPr>
              <a:buNone/>
            </a:pPr>
            <a:endParaRPr lang="en-US" dirty="0">
              <a:solidFill>
                <a:schemeClr val="tx1"/>
              </a:solidFill>
            </a:endParaRPr>
          </a:p>
          <a:p>
            <a:pPr>
              <a:buNone/>
            </a:pPr>
            <a:r>
              <a:rPr lang="en-US" dirty="0">
                <a:solidFill>
                  <a:schemeClr val="tx1"/>
                </a:solidFill>
              </a:rPr>
              <a:t>-- Delete a department (will cascade to delete all its employees)</a:t>
            </a:r>
          </a:p>
          <a:p>
            <a:pPr>
              <a:buNone/>
            </a:pPr>
            <a:r>
              <a:rPr lang="en-US" dirty="0">
                <a:solidFill>
                  <a:schemeClr val="tx1"/>
                </a:solidFill>
              </a:rPr>
              <a:t>DELETE FROM departments WHERE </a:t>
            </a:r>
            <a:r>
              <a:rPr lang="en-US" dirty="0" err="1">
                <a:solidFill>
                  <a:schemeClr val="tx1"/>
                </a:solidFill>
              </a:rPr>
              <a:t>dept_id</a:t>
            </a:r>
            <a:r>
              <a:rPr lang="en-US" dirty="0">
                <a:solidFill>
                  <a:schemeClr val="tx1"/>
                </a:solidFill>
              </a:rPr>
              <a:t> = 1;</a:t>
            </a:r>
          </a:p>
        </p:txBody>
      </p:sp>
      <p:sp>
        <p:nvSpPr>
          <p:cNvPr id="4" name="Slide Number Placeholder 3">
            <a:extLst>
              <a:ext uri="{FF2B5EF4-FFF2-40B4-BE49-F238E27FC236}">
                <a16:creationId xmlns:a16="http://schemas.microsoft.com/office/drawing/2014/main" id="{8832FBB0-45F0-C903-8F1E-0AF08FDA7171}"/>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406662823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72DF8-65D4-FADE-6777-27C5E8CF15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D5D92-EA58-4FBC-A782-C6AED62D5507}"/>
              </a:ext>
            </a:extLst>
          </p:cNvPr>
          <p:cNvSpPr>
            <a:spLocks noGrp="1"/>
          </p:cNvSpPr>
          <p:nvPr>
            <p:ph type="title"/>
          </p:nvPr>
        </p:nvSpPr>
        <p:spPr/>
        <p:txBody>
          <a:bodyPr anchor="ctr"/>
          <a:lstStyle/>
          <a:p>
            <a:pPr algn="ctr"/>
            <a:r>
              <a:rPr lang="en-US" dirty="0" err="1"/>
              <a:t>jdbc</a:t>
            </a:r>
            <a:r>
              <a:rPr lang="en-US" dirty="0"/>
              <a:t> Driver with maven</a:t>
            </a:r>
          </a:p>
        </p:txBody>
      </p:sp>
      <p:sp>
        <p:nvSpPr>
          <p:cNvPr id="3" name="Content Placeholder 2">
            <a:extLst>
              <a:ext uri="{FF2B5EF4-FFF2-40B4-BE49-F238E27FC236}">
                <a16:creationId xmlns:a16="http://schemas.microsoft.com/office/drawing/2014/main" id="{560DEB6C-B8D7-F098-549A-1EC08F3C017B}"/>
              </a:ext>
            </a:extLst>
          </p:cNvPr>
          <p:cNvSpPr>
            <a:spLocks noGrp="1"/>
          </p:cNvSpPr>
          <p:nvPr>
            <p:ph idx="1"/>
          </p:nvPr>
        </p:nvSpPr>
        <p:spPr>
          <a:xfrm>
            <a:off x="477519" y="1884784"/>
            <a:ext cx="11133289" cy="4795934"/>
          </a:xfrm>
        </p:spPr>
        <p:txBody>
          <a:bodyPr numCol="2" anchor="t">
            <a:noAutofit/>
          </a:bodyPr>
          <a:lstStyle/>
          <a:p>
            <a:pPr>
              <a:buNone/>
            </a:pPr>
            <a:r>
              <a:rPr lang="en-US" dirty="0">
                <a:solidFill>
                  <a:schemeClr val="tx1"/>
                </a:solidFill>
              </a:rPr>
              <a:t>import </a:t>
            </a:r>
            <a:r>
              <a:rPr lang="en-US" dirty="0" err="1">
                <a:solidFill>
                  <a:schemeClr val="tx1"/>
                </a:solidFill>
              </a:rPr>
              <a:t>java.sql</a:t>
            </a:r>
            <a:r>
              <a:rPr lang="en-US" dirty="0">
                <a:solidFill>
                  <a:schemeClr val="tx1"/>
                </a:solidFill>
              </a:rPr>
              <a:t>.*;</a:t>
            </a:r>
          </a:p>
          <a:p>
            <a:pPr>
              <a:buNone/>
            </a:pPr>
            <a:endParaRPr lang="en-US" dirty="0">
              <a:solidFill>
                <a:schemeClr val="tx1"/>
              </a:solidFill>
            </a:endParaRPr>
          </a:p>
          <a:p>
            <a:pPr>
              <a:buNone/>
            </a:pPr>
            <a:r>
              <a:rPr lang="en-US" dirty="0">
                <a:solidFill>
                  <a:schemeClr val="tx1"/>
                </a:solidFill>
              </a:rPr>
              <a:t>public class </a:t>
            </a:r>
            <a:r>
              <a:rPr lang="en-US" dirty="0" err="1">
                <a:solidFill>
                  <a:schemeClr val="tx1"/>
                </a:solidFill>
              </a:rPr>
              <a:t>SQLiteMinimalCRUD</a:t>
            </a:r>
            <a:r>
              <a:rPr lang="en-US" dirty="0">
                <a:solidFill>
                  <a:schemeClr val="tx1"/>
                </a:solidFill>
              </a:rPr>
              <a:t> {</a:t>
            </a:r>
          </a:p>
          <a:p>
            <a:pPr>
              <a:buNone/>
            </a:pPr>
            <a:r>
              <a:rPr lang="en-US" dirty="0">
                <a:solidFill>
                  <a:schemeClr val="tx1"/>
                </a:solidFill>
              </a:rPr>
              <a:t>    public static void main(String[] </a:t>
            </a:r>
            <a:r>
              <a:rPr lang="en-US" dirty="0" err="1">
                <a:solidFill>
                  <a:schemeClr val="tx1"/>
                </a:solidFill>
              </a:rPr>
              <a:t>args</a:t>
            </a:r>
            <a:r>
              <a:rPr lang="en-US" dirty="0">
                <a:solidFill>
                  <a:schemeClr val="tx1"/>
                </a:solidFill>
              </a:rPr>
              <a:t>) {</a:t>
            </a:r>
          </a:p>
          <a:p>
            <a:pPr>
              <a:buNone/>
            </a:pPr>
            <a:r>
              <a:rPr lang="en-US" dirty="0">
                <a:solidFill>
                  <a:schemeClr val="tx1"/>
                </a:solidFill>
              </a:rPr>
              <a:t>        try (Connection conn = </a:t>
            </a:r>
            <a:r>
              <a:rPr lang="en-US" dirty="0" err="1">
                <a:solidFill>
                  <a:schemeClr val="tx1"/>
                </a:solidFill>
              </a:rPr>
              <a:t>DriverManager.getConnection</a:t>
            </a:r>
            <a:r>
              <a:rPr lang="en-US" dirty="0">
                <a:solidFill>
                  <a:schemeClr val="tx1"/>
                </a:solidFill>
              </a:rPr>
              <a:t>("</a:t>
            </a:r>
            <a:r>
              <a:rPr lang="en-US" dirty="0" err="1">
                <a:solidFill>
                  <a:schemeClr val="tx1"/>
                </a:solidFill>
              </a:rPr>
              <a:t>jdbc:sqlite:sample.db</a:t>
            </a:r>
            <a:r>
              <a:rPr lang="en-US" dirty="0">
                <a:solidFill>
                  <a:schemeClr val="tx1"/>
                </a:solidFill>
              </a:rPr>
              <a:t>");</a:t>
            </a:r>
          </a:p>
          <a:p>
            <a:pPr>
              <a:buNone/>
            </a:pPr>
            <a:r>
              <a:rPr lang="en-US" dirty="0">
                <a:solidFill>
                  <a:schemeClr val="tx1"/>
                </a:solidFill>
              </a:rPr>
              <a:t>             Statement </a:t>
            </a:r>
            <a:r>
              <a:rPr lang="en-US" dirty="0" err="1">
                <a:solidFill>
                  <a:schemeClr val="tx1"/>
                </a:solidFill>
              </a:rPr>
              <a:t>stmt</a:t>
            </a:r>
            <a:r>
              <a:rPr lang="en-US" dirty="0">
                <a:solidFill>
                  <a:schemeClr val="tx1"/>
                </a:solidFill>
              </a:rPr>
              <a:t> = </a:t>
            </a:r>
            <a:r>
              <a:rPr lang="en-US" dirty="0" err="1">
                <a:solidFill>
                  <a:schemeClr val="tx1"/>
                </a:solidFill>
              </a:rPr>
              <a:t>conn.createStatement</a:t>
            </a:r>
            <a:r>
              <a:rPr lang="en-US" dirty="0">
                <a:solidFill>
                  <a:schemeClr val="tx1"/>
                </a:solidFill>
              </a:rPr>
              <a:t>()) {</a:t>
            </a:r>
          </a:p>
          <a:p>
            <a:pPr>
              <a:buNone/>
            </a:pPr>
            <a:r>
              <a:rPr lang="en-US" dirty="0">
                <a:solidFill>
                  <a:schemeClr val="tx1"/>
                </a:solidFill>
              </a:rPr>
              <a:t>            </a:t>
            </a:r>
          </a:p>
          <a:p>
            <a:pPr>
              <a:buNone/>
            </a:pPr>
            <a:r>
              <a:rPr lang="en-US" dirty="0">
                <a:solidFill>
                  <a:schemeClr val="tx1"/>
                </a:solidFill>
              </a:rPr>
              <a:t>            </a:t>
            </a:r>
            <a:r>
              <a:rPr lang="en-US" dirty="0" err="1">
                <a:solidFill>
                  <a:schemeClr val="tx1"/>
                </a:solidFill>
              </a:rPr>
              <a:t>ResultSet</a:t>
            </a:r>
            <a:r>
              <a:rPr lang="en-US" dirty="0">
                <a:solidFill>
                  <a:schemeClr val="tx1"/>
                </a:solidFill>
              </a:rPr>
              <a:t> </a:t>
            </a:r>
            <a:r>
              <a:rPr lang="en-US" dirty="0" err="1">
                <a:solidFill>
                  <a:schemeClr val="tx1"/>
                </a:solidFill>
              </a:rPr>
              <a:t>rs</a:t>
            </a:r>
            <a:r>
              <a:rPr lang="en-US" dirty="0">
                <a:solidFill>
                  <a:schemeClr val="tx1"/>
                </a:solidFill>
              </a:rPr>
              <a:t> = </a:t>
            </a:r>
            <a:r>
              <a:rPr lang="en-US" dirty="0" err="1">
                <a:solidFill>
                  <a:schemeClr val="tx1"/>
                </a:solidFill>
              </a:rPr>
              <a:t>stmt.executeQuery</a:t>
            </a:r>
            <a:r>
              <a:rPr lang="en-US" dirty="0">
                <a:solidFill>
                  <a:schemeClr val="tx1"/>
                </a:solidFill>
              </a:rPr>
              <a:t>("SELECT * FROM products");</a:t>
            </a:r>
          </a:p>
          <a:p>
            <a:pPr>
              <a:buNone/>
            </a:pPr>
            <a:r>
              <a:rPr lang="en-US" dirty="0">
                <a:solidFill>
                  <a:schemeClr val="tx1"/>
                </a:solidFill>
              </a:rPr>
              <a:t>            </a:t>
            </a:r>
          </a:p>
          <a:p>
            <a:pPr>
              <a:buNone/>
            </a:pPr>
            <a:endParaRPr lang="en-US" dirty="0">
              <a:solidFill>
                <a:schemeClr val="tx1"/>
              </a:solidFill>
            </a:endParaRPr>
          </a:p>
          <a:p>
            <a:pPr>
              <a:buNone/>
            </a:pPr>
            <a:endParaRPr lang="en-US" dirty="0">
              <a:solidFill>
                <a:schemeClr val="tx1"/>
              </a:solidFill>
            </a:endParaRPr>
          </a:p>
          <a:p>
            <a:pPr>
              <a:buNone/>
            </a:pPr>
            <a:endParaRPr lang="en-US" dirty="0">
              <a:solidFill>
                <a:schemeClr val="tx1"/>
              </a:solidFill>
            </a:endParaRPr>
          </a:p>
          <a:p>
            <a:pPr>
              <a:buNone/>
            </a:pPr>
            <a:r>
              <a:rPr lang="en-US" dirty="0">
                <a:solidFill>
                  <a:schemeClr val="tx1"/>
                </a:solidFill>
              </a:rPr>
              <a:t>while (</a:t>
            </a:r>
            <a:r>
              <a:rPr lang="en-US" dirty="0" err="1">
                <a:solidFill>
                  <a:schemeClr val="tx1"/>
                </a:solidFill>
              </a:rPr>
              <a:t>rs.next</a:t>
            </a:r>
            <a:r>
              <a:rPr lang="en-US" dirty="0">
                <a:solidFill>
                  <a:schemeClr val="tx1"/>
                </a:solidFill>
              </a:rPr>
              <a:t>()) {</a:t>
            </a:r>
          </a:p>
          <a:p>
            <a:pPr>
              <a:buNone/>
            </a:pPr>
            <a:r>
              <a:rPr lang="en-US" dirty="0">
                <a:solidFill>
                  <a:schemeClr val="tx1"/>
                </a:solidFill>
              </a:rPr>
              <a:t>                </a:t>
            </a:r>
            <a:r>
              <a:rPr lang="en-US" dirty="0" err="1">
                <a:solidFill>
                  <a:schemeClr val="tx1"/>
                </a:solidFill>
              </a:rPr>
              <a:t>System.out.printf</a:t>
            </a:r>
            <a:r>
              <a:rPr lang="en-US" dirty="0">
                <a:solidFill>
                  <a:schemeClr val="tx1"/>
                </a:solidFill>
              </a:rPr>
              <a:t>("%d: %s - $%.2f (Stock: %d)%n",</a:t>
            </a:r>
          </a:p>
          <a:p>
            <a:pPr>
              <a:buNone/>
            </a:pPr>
            <a:r>
              <a:rPr lang="en-US" dirty="0">
                <a:solidFill>
                  <a:schemeClr val="tx1"/>
                </a:solidFill>
              </a:rPr>
              <a:t>                                </a:t>
            </a:r>
            <a:r>
              <a:rPr lang="en-US" dirty="0" err="1">
                <a:solidFill>
                  <a:schemeClr val="tx1"/>
                </a:solidFill>
              </a:rPr>
              <a:t>rs.getInt</a:t>
            </a:r>
            <a:r>
              <a:rPr lang="en-US" dirty="0">
                <a:solidFill>
                  <a:schemeClr val="tx1"/>
                </a:solidFill>
              </a:rPr>
              <a:t>("id"),</a:t>
            </a:r>
          </a:p>
          <a:p>
            <a:pPr>
              <a:buNone/>
            </a:pPr>
            <a:r>
              <a:rPr lang="en-US" dirty="0">
                <a:solidFill>
                  <a:schemeClr val="tx1"/>
                </a:solidFill>
              </a:rPr>
              <a:t>                                </a:t>
            </a:r>
            <a:r>
              <a:rPr lang="en-US" dirty="0" err="1">
                <a:solidFill>
                  <a:schemeClr val="tx1"/>
                </a:solidFill>
              </a:rPr>
              <a:t>rs.getString</a:t>
            </a:r>
            <a:r>
              <a:rPr lang="en-US" dirty="0">
                <a:solidFill>
                  <a:schemeClr val="tx1"/>
                </a:solidFill>
              </a:rPr>
              <a:t>("name"),</a:t>
            </a:r>
          </a:p>
          <a:p>
            <a:pPr>
              <a:buNone/>
            </a:pPr>
            <a:r>
              <a:rPr lang="en-US" dirty="0">
                <a:solidFill>
                  <a:schemeClr val="tx1"/>
                </a:solidFill>
              </a:rPr>
              <a:t>                                </a:t>
            </a:r>
            <a:r>
              <a:rPr lang="en-US" dirty="0" err="1">
                <a:solidFill>
                  <a:schemeClr val="tx1"/>
                </a:solidFill>
              </a:rPr>
              <a:t>rs.getDouble</a:t>
            </a:r>
            <a:r>
              <a:rPr lang="en-US" dirty="0">
                <a:solidFill>
                  <a:schemeClr val="tx1"/>
                </a:solidFill>
              </a:rPr>
              <a:t>("price"),</a:t>
            </a:r>
          </a:p>
          <a:p>
            <a:pPr>
              <a:buNone/>
            </a:pPr>
            <a:r>
              <a:rPr lang="en-US" dirty="0">
                <a:solidFill>
                  <a:schemeClr val="tx1"/>
                </a:solidFill>
              </a:rPr>
              <a:t>                                </a:t>
            </a:r>
            <a:r>
              <a:rPr lang="en-US" dirty="0" err="1">
                <a:solidFill>
                  <a:schemeClr val="tx1"/>
                </a:solidFill>
              </a:rPr>
              <a:t>rs.getInt</a:t>
            </a:r>
            <a:r>
              <a:rPr lang="en-US" dirty="0">
                <a:solidFill>
                  <a:schemeClr val="tx1"/>
                </a:solidFill>
              </a:rPr>
              <a:t>("stock"));</a:t>
            </a:r>
          </a:p>
          <a:p>
            <a:pPr>
              <a:buNone/>
            </a:pPr>
            <a:r>
              <a:rPr lang="en-US" dirty="0">
                <a:solidFill>
                  <a:schemeClr val="tx1"/>
                </a:solidFill>
              </a:rPr>
              <a:t>            }                     </a:t>
            </a:r>
          </a:p>
          <a:p>
            <a:pPr>
              <a:buNone/>
            </a:pPr>
            <a:r>
              <a:rPr lang="en-US" dirty="0">
                <a:solidFill>
                  <a:schemeClr val="tx1"/>
                </a:solidFill>
              </a:rPr>
              <a:t>        } catch (</a:t>
            </a:r>
            <a:r>
              <a:rPr lang="en-US" dirty="0" err="1">
                <a:solidFill>
                  <a:schemeClr val="tx1"/>
                </a:solidFill>
              </a:rPr>
              <a:t>SQLException</a:t>
            </a:r>
            <a:r>
              <a:rPr lang="en-US" dirty="0">
                <a:solidFill>
                  <a:schemeClr val="tx1"/>
                </a:solidFill>
              </a:rPr>
              <a:t> e) {</a:t>
            </a:r>
          </a:p>
          <a:p>
            <a:pPr>
              <a:buNone/>
            </a:pPr>
            <a:r>
              <a:rPr lang="en-US" dirty="0">
                <a:solidFill>
                  <a:schemeClr val="tx1"/>
                </a:solidFill>
              </a:rPr>
              <a:t>            </a:t>
            </a:r>
            <a:r>
              <a:rPr lang="en-US" dirty="0" err="1">
                <a:solidFill>
                  <a:schemeClr val="tx1"/>
                </a:solidFill>
              </a:rPr>
              <a:t>System.err.println</a:t>
            </a:r>
            <a:r>
              <a:rPr lang="en-US" dirty="0">
                <a:solidFill>
                  <a:schemeClr val="tx1"/>
                </a:solidFill>
              </a:rPr>
              <a:t>("Database error: " + </a:t>
            </a:r>
            <a:r>
              <a:rPr lang="en-US" dirty="0" err="1">
                <a:solidFill>
                  <a:schemeClr val="tx1"/>
                </a:solidFill>
              </a:rPr>
              <a:t>e.getMessage</a:t>
            </a:r>
            <a:r>
              <a:rPr lang="en-US" dirty="0">
                <a:solidFill>
                  <a:schemeClr val="tx1"/>
                </a:solidFill>
              </a:rPr>
              <a:t>());</a:t>
            </a:r>
          </a:p>
          <a:p>
            <a:pPr>
              <a:buNone/>
            </a:pPr>
            <a:r>
              <a:rPr lang="en-US" dirty="0">
                <a:solidFill>
                  <a:schemeClr val="tx1"/>
                </a:solidFill>
              </a:rPr>
              <a:t>        }</a:t>
            </a:r>
          </a:p>
          <a:p>
            <a:pPr>
              <a:buNone/>
            </a:pPr>
            <a:r>
              <a:rPr lang="en-US" dirty="0">
                <a:solidFill>
                  <a:schemeClr val="tx1"/>
                </a:solidFill>
              </a:rPr>
              <a:t>    }</a:t>
            </a:r>
          </a:p>
          <a:p>
            <a:pPr>
              <a:buNone/>
            </a:pPr>
            <a:r>
              <a:rPr lang="en-US" dirty="0">
                <a:solidFill>
                  <a:schemeClr val="tx1"/>
                </a:solidFill>
              </a:rPr>
              <a:t>}</a:t>
            </a:r>
          </a:p>
        </p:txBody>
      </p:sp>
      <p:sp>
        <p:nvSpPr>
          <p:cNvPr id="4" name="Slide Number Placeholder 3">
            <a:extLst>
              <a:ext uri="{FF2B5EF4-FFF2-40B4-BE49-F238E27FC236}">
                <a16:creationId xmlns:a16="http://schemas.microsoft.com/office/drawing/2014/main" id="{6F07A18D-660F-8106-72B5-CD29F1345347}"/>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83174883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26</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342E-5132-419D-C813-40FB1821D7BD}"/>
              </a:ext>
            </a:extLst>
          </p:cNvPr>
          <p:cNvSpPr>
            <a:spLocks noGrp="1"/>
          </p:cNvSpPr>
          <p:nvPr>
            <p:ph type="title"/>
          </p:nvPr>
        </p:nvSpPr>
        <p:spPr/>
        <p:txBody>
          <a:bodyPr anchor="ctr"/>
          <a:lstStyle/>
          <a:p>
            <a:pPr algn="ctr" rtl="1"/>
            <a:r>
              <a:rPr lang="en-US" dirty="0"/>
              <a:t>Coupling: Definition &amp; Types</a:t>
            </a:r>
          </a:p>
        </p:txBody>
      </p:sp>
      <p:sp>
        <p:nvSpPr>
          <p:cNvPr id="3" name="Content Placeholder 2">
            <a:extLst>
              <a:ext uri="{FF2B5EF4-FFF2-40B4-BE49-F238E27FC236}">
                <a16:creationId xmlns:a16="http://schemas.microsoft.com/office/drawing/2014/main" id="{6AC442BD-E7BB-7977-4805-229027FBC99B}"/>
              </a:ext>
            </a:extLst>
          </p:cNvPr>
          <p:cNvSpPr>
            <a:spLocks noGrp="1"/>
          </p:cNvSpPr>
          <p:nvPr>
            <p:ph idx="1"/>
          </p:nvPr>
        </p:nvSpPr>
        <p:spPr>
          <a:xfrm>
            <a:off x="486540" y="1948542"/>
            <a:ext cx="5021631" cy="4517571"/>
          </a:xfrm>
        </p:spPr>
        <p:txBody>
          <a:bodyPr>
            <a:normAutofit/>
          </a:bodyPr>
          <a:lstStyle/>
          <a:p>
            <a:pPr>
              <a:buNone/>
            </a:pPr>
            <a:r>
              <a:rPr lang="en-US" b="1" dirty="0"/>
              <a:t>What is Coupling?</a:t>
            </a:r>
            <a:endParaRPr lang="en-US" dirty="0"/>
          </a:p>
          <a:p>
            <a:pPr>
              <a:buFont typeface="Arial" panose="020B0604020202020204" pitchFamily="34" charset="0"/>
              <a:buChar char="•"/>
            </a:pPr>
            <a:r>
              <a:rPr lang="en-US" dirty="0"/>
              <a:t>The level of interdependence between modules/classes.</a:t>
            </a:r>
            <a:endParaRPr lang="fa-IR" dirty="0"/>
          </a:p>
          <a:p>
            <a:pPr>
              <a:buNone/>
            </a:pPr>
            <a:r>
              <a:rPr lang="en-US" b="1" dirty="0"/>
              <a:t>Tight Coupling:</a:t>
            </a:r>
            <a:endParaRPr lang="en-US" dirty="0"/>
          </a:p>
          <a:p>
            <a:pPr>
              <a:buFont typeface="Arial" panose="020B0604020202020204" pitchFamily="34" charset="0"/>
              <a:buChar char="•"/>
            </a:pPr>
            <a:r>
              <a:rPr lang="en-US" dirty="0"/>
              <a:t>Classes share many details or directly access each other’s internals (e.g., public fields).</a:t>
            </a:r>
          </a:p>
          <a:p>
            <a:pPr>
              <a:buNone/>
            </a:pPr>
            <a:r>
              <a:rPr lang="en-US" b="1" dirty="0"/>
              <a:t>Loose Coupling:</a:t>
            </a:r>
          </a:p>
          <a:p>
            <a:pPr>
              <a:buFont typeface="Arial" panose="020B0604020202020204" pitchFamily="34" charset="0"/>
              <a:buChar char="•"/>
            </a:pPr>
            <a:r>
              <a:rPr lang="en-US" dirty="0"/>
              <a:t>Classes interact through clear, minimal interfaces.</a:t>
            </a:r>
          </a:p>
          <a:p>
            <a:pPr>
              <a:buFont typeface="Arial" panose="020B0604020202020204" pitchFamily="34" charset="0"/>
              <a:buChar char="•"/>
            </a:pPr>
            <a:r>
              <a:rPr lang="en-US" dirty="0"/>
              <a:t>Example: Using getters/setters or service interfaces.</a:t>
            </a:r>
          </a:p>
          <a:p>
            <a:pPr>
              <a:buFont typeface="Arial" panose="020B0604020202020204" pitchFamily="34" charset="0"/>
              <a:buChar char="•"/>
            </a:pPr>
            <a:endParaRPr lang="en-US" dirty="0"/>
          </a:p>
          <a:p>
            <a:pPr marL="0" indent="0" algn="r" defTabSz="457200" rtl="1" eaLnBrk="1" latinLnBrk="0" hangingPunct="1">
              <a:spcBef>
                <a:spcPct val="20000"/>
              </a:spcBef>
              <a:spcAft>
                <a:spcPts val="600"/>
              </a:spcAft>
              <a:buClr>
                <a:schemeClr val="accent2"/>
              </a:buClr>
              <a:buSzPct val="92000"/>
              <a:buFont typeface="Wingdings 2" panose="05020102010507070707" pitchFamily="18" charset="2"/>
              <a:buNone/>
            </a:pPr>
            <a:endParaRPr lang="en-US" dirty="0"/>
          </a:p>
        </p:txBody>
      </p:sp>
      <p:sp>
        <p:nvSpPr>
          <p:cNvPr id="4" name="Slide Number Placeholder 3">
            <a:extLst>
              <a:ext uri="{FF2B5EF4-FFF2-40B4-BE49-F238E27FC236}">
                <a16:creationId xmlns:a16="http://schemas.microsoft.com/office/drawing/2014/main" id="{166A0CB8-B43B-55D3-1E67-17A2CFF47FF8}"/>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TextBox 5">
            <a:extLst>
              <a:ext uri="{FF2B5EF4-FFF2-40B4-BE49-F238E27FC236}">
                <a16:creationId xmlns:a16="http://schemas.microsoft.com/office/drawing/2014/main" id="{C1A93A1E-9BC5-0B02-EAE4-72528DEDD9B1}"/>
              </a:ext>
            </a:extLst>
          </p:cNvPr>
          <p:cNvSpPr txBox="1"/>
          <p:nvPr/>
        </p:nvSpPr>
        <p:spPr>
          <a:xfrm>
            <a:off x="5421086" y="1948542"/>
            <a:ext cx="7010399" cy="3754874"/>
          </a:xfrm>
          <a:prstGeom prst="rect">
            <a:avLst/>
          </a:prstGeom>
          <a:noFill/>
        </p:spPr>
        <p:txBody>
          <a:bodyPr wrap="square">
            <a:spAutoFit/>
          </a:bodyPr>
          <a:lstStyle/>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ClassA</a:t>
            </a:r>
            <a:r>
              <a:rPr lang="en-US" sz="1400" dirty="0">
                <a:latin typeface="Consolas" panose="020B0609020204030204" pitchFamily="49" charset="0"/>
                <a:cs typeface="Consolas" panose="020B0609020204030204" pitchFamily="49" charset="0"/>
              </a:rPr>
              <a:t> exposes its internal state publicly</a:t>
            </a:r>
          </a:p>
          <a:p>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ClassA</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public int value; // BAD: public field</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public </a:t>
            </a:r>
            <a:r>
              <a:rPr lang="en-US" sz="1400" dirty="0" err="1">
                <a:latin typeface="Consolas" panose="020B0609020204030204" pitchFamily="49" charset="0"/>
                <a:cs typeface="Consolas" panose="020B0609020204030204" pitchFamily="49" charset="0"/>
              </a:rPr>
              <a:t>ClassA</a:t>
            </a:r>
            <a:r>
              <a:rPr lang="en-US" sz="1400" dirty="0">
                <a:latin typeface="Consolas" panose="020B0609020204030204" pitchFamily="49" charset="0"/>
                <a:cs typeface="Consolas" panose="020B0609020204030204" pitchFamily="49" charset="0"/>
              </a:rPr>
              <a:t>(int value)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this.value</a:t>
            </a:r>
            <a:r>
              <a:rPr lang="en-US" sz="1400" dirty="0">
                <a:latin typeface="Consolas" panose="020B0609020204030204" pitchFamily="49" charset="0"/>
                <a:cs typeface="Consolas" panose="020B0609020204030204" pitchFamily="49" charset="0"/>
              </a:rPr>
              <a:t> = value;</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ClassB</a:t>
            </a:r>
            <a:r>
              <a:rPr lang="en-US" sz="1400" dirty="0">
                <a:latin typeface="Consolas" panose="020B0609020204030204" pitchFamily="49" charset="0"/>
                <a:cs typeface="Consolas" panose="020B0609020204030204" pitchFamily="49" charset="0"/>
              </a:rPr>
              <a:t> directly manipulates </a:t>
            </a:r>
            <a:r>
              <a:rPr lang="en-US" sz="1400" dirty="0" err="1">
                <a:latin typeface="Consolas" panose="020B0609020204030204" pitchFamily="49" charset="0"/>
                <a:cs typeface="Consolas" panose="020B0609020204030204" pitchFamily="49" charset="0"/>
              </a:rPr>
              <a:t>ClassA's</a:t>
            </a:r>
            <a:r>
              <a:rPr lang="en-US" sz="1400" dirty="0">
                <a:latin typeface="Consolas" panose="020B0609020204030204" pitchFamily="49" charset="0"/>
                <a:cs typeface="Consolas" panose="020B0609020204030204" pitchFamily="49" charset="0"/>
              </a:rPr>
              <a:t> internal field</a:t>
            </a:r>
            <a:br>
              <a:rPr lang="fa-IR" sz="1400" dirty="0">
                <a:latin typeface="Consolas" panose="020B0609020204030204" pitchFamily="49" charset="0"/>
              </a:rPr>
            </a:b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ClassB</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doubleValue</a:t>
            </a:r>
            <a:r>
              <a:rPr lang="en-US" sz="1400" dirty="0">
                <a:latin typeface="Consolas" panose="020B0609020204030204" pitchFamily="49" charset="0"/>
                <a:cs typeface="Consolas" panose="020B0609020204030204" pitchFamily="49" charset="0"/>
              </a:rPr>
              <a:t>(</a:t>
            </a:r>
            <a:r>
              <a:rPr lang="en-US" sz="1400" dirty="0" err="1">
                <a:latin typeface="Consolas" panose="020B0609020204030204" pitchFamily="49" charset="0"/>
                <a:cs typeface="Consolas" panose="020B0609020204030204" pitchFamily="49" charset="0"/>
              </a:rPr>
              <a:t>ClassA</a:t>
            </a:r>
            <a:r>
              <a:rPr lang="en-US" sz="1400" dirty="0">
                <a:latin typeface="Consolas" panose="020B0609020204030204" pitchFamily="49" charset="0"/>
                <a:cs typeface="Consolas" panose="020B0609020204030204" pitchFamily="49" charset="0"/>
              </a:rPr>
              <a:t> a) {</a:t>
            </a:r>
          </a:p>
          <a:p>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a.value</a:t>
            </a:r>
            <a:r>
              <a:rPr lang="en-US" sz="1400" dirty="0">
                <a:latin typeface="Consolas" panose="020B0609020204030204" pitchFamily="49" charset="0"/>
                <a:cs typeface="Consolas" panose="020B0609020204030204" pitchFamily="49" charset="0"/>
              </a:rPr>
              <a:t> = </a:t>
            </a:r>
            <a:r>
              <a:rPr lang="en-US" sz="1400" dirty="0" err="1">
                <a:latin typeface="Consolas" panose="020B0609020204030204" pitchFamily="49" charset="0"/>
                <a:cs typeface="Consolas" panose="020B0609020204030204" pitchFamily="49" charset="0"/>
              </a:rPr>
              <a:t>a.value</a:t>
            </a:r>
            <a:r>
              <a:rPr lang="en-US" sz="1400" dirty="0">
                <a:latin typeface="Consolas" panose="020B0609020204030204" pitchFamily="49" charset="0"/>
                <a:cs typeface="Consolas" panose="020B0609020204030204" pitchFamily="49" charset="0"/>
              </a:rPr>
              <a:t> * 2; // tightly coupled to </a:t>
            </a:r>
            <a:r>
              <a:rPr lang="en-US" sz="1400" dirty="0" err="1">
                <a:latin typeface="Consolas" panose="020B0609020204030204" pitchFamily="49" charset="0"/>
                <a:cs typeface="Consolas" panose="020B0609020204030204" pitchFamily="49" charset="0"/>
              </a:rPr>
              <a:t>ClassA's</a:t>
            </a:r>
            <a:r>
              <a:rPr lang="en-US" sz="1400" dirty="0">
                <a:latin typeface="Consolas" panose="020B0609020204030204" pitchFamily="49" charset="0"/>
                <a:cs typeface="Consolas" panose="020B0609020204030204" pitchFamily="49" charset="0"/>
              </a:rPr>
              <a:t> internals</a:t>
            </a:r>
          </a:p>
          <a:p>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7819749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667B11-DE00-48E6-88EF-7BDC0D67C79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11" name="Content Placeholder 2">
            <a:extLst>
              <a:ext uri="{FF2B5EF4-FFF2-40B4-BE49-F238E27FC236}">
                <a16:creationId xmlns:a16="http://schemas.microsoft.com/office/drawing/2014/main" id="{FC541B8C-9E8B-ADAE-1A98-3C16FD355876}"/>
              </a:ext>
            </a:extLst>
          </p:cNvPr>
          <p:cNvSpPr>
            <a:spLocks noGrp="1"/>
          </p:cNvSpPr>
          <p:nvPr>
            <p:ph idx="1"/>
          </p:nvPr>
        </p:nvSpPr>
        <p:spPr>
          <a:xfrm>
            <a:off x="391887" y="374056"/>
            <a:ext cx="11218921" cy="4517571"/>
          </a:xfrm>
        </p:spPr>
        <p:txBody>
          <a:bodyPr>
            <a:normAutofit/>
          </a:bodyPr>
          <a:lstStyle/>
          <a:p>
            <a:pPr>
              <a:buNone/>
            </a:pPr>
            <a:r>
              <a:rPr lang="en-US" b="1" dirty="0"/>
              <a:t>Difficult Maintenance:</a:t>
            </a:r>
            <a:r>
              <a:rPr lang="en-US" dirty="0"/>
              <a:t> Changes in one class force changes in dependent classes.</a:t>
            </a:r>
          </a:p>
          <a:p>
            <a:pPr>
              <a:buNone/>
            </a:pPr>
            <a:r>
              <a:rPr lang="en-US" b="1" dirty="0"/>
              <a:t>Reduced Reusability:</a:t>
            </a:r>
            <a:r>
              <a:rPr lang="en-US" dirty="0"/>
              <a:t> Hard to reuse classes that rely on specific implementations.</a:t>
            </a:r>
          </a:p>
          <a:p>
            <a:pPr marL="0" indent="0">
              <a:buNone/>
            </a:pPr>
            <a:r>
              <a:rPr lang="en-US" b="1" dirty="0"/>
              <a:t>Complex Testing:</a:t>
            </a:r>
            <a:r>
              <a:rPr lang="en-US" dirty="0"/>
              <a:t> Requires setting up the entire chain of dependencies for a single test.</a:t>
            </a:r>
          </a:p>
          <a:p>
            <a:pPr marL="0" indent="0" algn="r" defTabSz="457200" rtl="1" eaLnBrk="1" latinLnBrk="0" hangingPunct="1">
              <a:spcBef>
                <a:spcPct val="20000"/>
              </a:spcBef>
              <a:spcAft>
                <a:spcPts val="600"/>
              </a:spcAft>
              <a:buClr>
                <a:schemeClr val="accent2"/>
              </a:buClr>
              <a:buSzPct val="92000"/>
              <a:buFont typeface="Wingdings 2" panose="05020102010507070707" pitchFamily="18" charset="2"/>
              <a:buNone/>
            </a:pPr>
            <a:endParaRPr lang="en-US" dirty="0"/>
          </a:p>
        </p:txBody>
      </p:sp>
      <p:sp>
        <p:nvSpPr>
          <p:cNvPr id="3" name="Title 1">
            <a:extLst>
              <a:ext uri="{FF2B5EF4-FFF2-40B4-BE49-F238E27FC236}">
                <a16:creationId xmlns:a16="http://schemas.microsoft.com/office/drawing/2014/main" id="{24D616F0-6465-9D94-91E2-6ED26CAB3E22}"/>
              </a:ext>
            </a:extLst>
          </p:cNvPr>
          <p:cNvSpPr>
            <a:spLocks noGrp="1"/>
          </p:cNvSpPr>
          <p:nvPr>
            <p:ph type="title"/>
          </p:nvPr>
        </p:nvSpPr>
        <p:spPr>
          <a:xfrm>
            <a:off x="581192" y="702156"/>
            <a:ext cx="11029616" cy="1013800"/>
          </a:xfrm>
        </p:spPr>
        <p:txBody>
          <a:bodyPr anchor="ctr"/>
          <a:lstStyle/>
          <a:p>
            <a:pPr algn="ctr" rtl="1"/>
            <a:r>
              <a:rPr lang="en-US" dirty="0"/>
              <a:t>Problems with Tight Coupling</a:t>
            </a:r>
          </a:p>
        </p:txBody>
      </p:sp>
      <p:pic>
        <p:nvPicPr>
          <p:cNvPr id="6" name="Picture 5">
            <a:extLst>
              <a:ext uri="{FF2B5EF4-FFF2-40B4-BE49-F238E27FC236}">
                <a16:creationId xmlns:a16="http://schemas.microsoft.com/office/drawing/2014/main" id="{7CF8A1E4-DD92-8AF2-453C-0452CA278910}"/>
              </a:ext>
            </a:extLst>
          </p:cNvPr>
          <p:cNvPicPr>
            <a:picLocks noChangeAspect="1"/>
          </p:cNvPicPr>
          <p:nvPr/>
        </p:nvPicPr>
        <p:blipFill>
          <a:blip r:embed="rId3"/>
          <a:stretch>
            <a:fillRect/>
          </a:stretch>
        </p:blipFill>
        <p:spPr>
          <a:xfrm>
            <a:off x="6674070" y="3740736"/>
            <a:ext cx="4770162" cy="2116153"/>
          </a:xfrm>
          <a:prstGeom prst="rect">
            <a:avLst/>
          </a:prstGeom>
        </p:spPr>
      </p:pic>
    </p:spTree>
    <p:extLst>
      <p:ext uri="{BB962C8B-B14F-4D97-AF65-F5344CB8AC3E}">
        <p14:creationId xmlns:p14="http://schemas.microsoft.com/office/powerpoint/2010/main" val="393947855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282B69A0-E562-5A0E-ADAC-D297376F582F}"/>
              </a:ext>
            </a:extLst>
          </p:cNvPr>
          <p:cNvSpPr>
            <a:spLocks noGrp="1"/>
          </p:cNvSpPr>
          <p:nvPr>
            <p:ph idx="1"/>
          </p:nvPr>
        </p:nvSpPr>
        <p:spPr>
          <a:xfrm>
            <a:off x="377682" y="1937656"/>
            <a:ext cx="5108718" cy="4517571"/>
          </a:xfrm>
        </p:spPr>
        <p:txBody>
          <a:bodyPr>
            <a:normAutofit/>
          </a:bodyPr>
          <a:lstStyle/>
          <a:p>
            <a:pPr>
              <a:buFont typeface="Arial" panose="020B0604020202020204" pitchFamily="34" charset="0"/>
              <a:buChar char="•"/>
            </a:pPr>
            <a:r>
              <a:rPr lang="en-US" b="1" dirty="0"/>
              <a:t>What is Cohesion?</a:t>
            </a:r>
            <a:endParaRPr lang="en-US" dirty="0"/>
          </a:p>
          <a:p>
            <a:pPr marL="742950" lvl="1" indent="-285750">
              <a:buFont typeface="Arial" panose="020B0604020202020204" pitchFamily="34" charset="0"/>
              <a:buChar char="•"/>
            </a:pPr>
            <a:r>
              <a:rPr lang="en-US" dirty="0"/>
              <a:t>How strongly-related and focused the responsibilities of a single class/method are.</a:t>
            </a:r>
          </a:p>
          <a:p>
            <a:pPr>
              <a:buFont typeface="Arial" panose="020B0604020202020204" pitchFamily="34" charset="0"/>
              <a:buChar char="•"/>
            </a:pPr>
            <a:r>
              <a:rPr lang="en-US" b="1" dirty="0"/>
              <a:t>High Cohesion:</a:t>
            </a:r>
            <a:endParaRPr lang="en-US" dirty="0"/>
          </a:p>
          <a:p>
            <a:pPr marL="742950" lvl="1" indent="-285750">
              <a:buFont typeface="Arial" panose="020B0604020202020204" pitchFamily="34" charset="0"/>
              <a:buChar char="•"/>
            </a:pPr>
            <a:r>
              <a:rPr lang="en-US" dirty="0"/>
              <a:t>A class is responsible for a single concept.</a:t>
            </a:r>
          </a:p>
          <a:p>
            <a:pPr>
              <a:buFont typeface="Arial" panose="020B0604020202020204" pitchFamily="34" charset="0"/>
              <a:buChar char="•"/>
            </a:pPr>
            <a:r>
              <a:rPr lang="en-US" b="1" dirty="0"/>
              <a:t>Low Cohesion </a:t>
            </a:r>
            <a:r>
              <a:rPr lang="fa-IR" b="1" dirty="0"/>
              <a:t>:</a:t>
            </a:r>
            <a:endParaRPr lang="en-US" dirty="0"/>
          </a:p>
          <a:p>
            <a:pPr marL="742950" lvl="1" indent="-285750">
              <a:buFont typeface="Arial" panose="020B0604020202020204" pitchFamily="34" charset="0"/>
              <a:buChar char="•"/>
            </a:pPr>
            <a:r>
              <a:rPr lang="en-US" dirty="0"/>
              <a:t>A single class handles multiple unrelated tasks.</a:t>
            </a:r>
          </a:p>
          <a:p>
            <a:pPr marL="742950" lvl="1" indent="-285750">
              <a:buFont typeface="Arial" panose="020B0604020202020204" pitchFamily="34" charset="0"/>
              <a:buChar char="•"/>
            </a:pPr>
            <a:r>
              <a:rPr lang="en-US" dirty="0"/>
              <a:t>Harder to read, maintain, and reuse.</a:t>
            </a:r>
          </a:p>
          <a:p>
            <a:pPr marL="0" indent="0">
              <a:buNone/>
            </a:pPr>
            <a:endParaRPr lang="en-US" dirty="0"/>
          </a:p>
        </p:txBody>
      </p:sp>
      <p:sp>
        <p:nvSpPr>
          <p:cNvPr id="2" name="Title 1">
            <a:extLst>
              <a:ext uri="{FF2B5EF4-FFF2-40B4-BE49-F238E27FC236}">
                <a16:creationId xmlns:a16="http://schemas.microsoft.com/office/drawing/2014/main" id="{D8A88120-1A35-C363-254B-7430FD315B3E}"/>
              </a:ext>
            </a:extLst>
          </p:cNvPr>
          <p:cNvSpPr>
            <a:spLocks noGrp="1"/>
          </p:cNvSpPr>
          <p:nvPr>
            <p:ph type="title"/>
          </p:nvPr>
        </p:nvSpPr>
        <p:spPr>
          <a:xfrm>
            <a:off x="581192" y="702156"/>
            <a:ext cx="11029616" cy="1013800"/>
          </a:xfrm>
        </p:spPr>
        <p:txBody>
          <a:bodyPr anchor="ctr"/>
          <a:lstStyle/>
          <a:p>
            <a:pPr algn="ctr" rtl="1"/>
            <a:r>
              <a:rPr lang="en-US" dirty="0"/>
              <a:t>Cohesion: Definition &amp; Levels</a:t>
            </a:r>
          </a:p>
        </p:txBody>
      </p:sp>
      <p:sp>
        <p:nvSpPr>
          <p:cNvPr id="4" name="TextBox 3">
            <a:extLst>
              <a:ext uri="{FF2B5EF4-FFF2-40B4-BE49-F238E27FC236}">
                <a16:creationId xmlns:a16="http://schemas.microsoft.com/office/drawing/2014/main" id="{2FC779A7-2B53-9944-71B2-6DA7CD751513}"/>
              </a:ext>
            </a:extLst>
          </p:cNvPr>
          <p:cNvSpPr txBox="1"/>
          <p:nvPr/>
        </p:nvSpPr>
        <p:spPr>
          <a:xfrm>
            <a:off x="5486400" y="2305701"/>
            <a:ext cx="7032170" cy="3539430"/>
          </a:xfrm>
          <a:prstGeom prst="rect">
            <a:avLst/>
          </a:prstGeom>
          <a:noFill/>
        </p:spPr>
        <p:txBody>
          <a:bodyPr wrap="square">
            <a:spAutoFit/>
          </a:bodyPr>
          <a:lstStyle/>
          <a:p>
            <a:r>
              <a:rPr lang="en-US" sz="1400" dirty="0">
                <a:latin typeface="Consolas" panose="020B0609020204030204" pitchFamily="49" charset="0"/>
                <a:cs typeface="Consolas" panose="020B0609020204030204" pitchFamily="49" charset="0"/>
              </a:rPr>
              <a:t>// Low Cohesion Example</a:t>
            </a:r>
          </a:p>
          <a:p>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EmployeeUtils</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generatePaySlip</a:t>
            </a:r>
            <a:r>
              <a:rPr lang="en-US" sz="1400" dirty="0">
                <a:latin typeface="Consolas" panose="020B0609020204030204" pitchFamily="49" charset="0"/>
                <a:cs typeface="Consolas" panose="020B0609020204030204" pitchFamily="49" charset="0"/>
              </a:rPr>
              <a:t>() { ...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printEmployeeReport</a:t>
            </a:r>
            <a:r>
              <a:rPr lang="en-US" sz="1400" dirty="0">
                <a:latin typeface="Consolas" panose="020B0609020204030204" pitchFamily="49" charset="0"/>
                <a:cs typeface="Consolas" panose="020B0609020204030204" pitchFamily="49" charset="0"/>
              </a:rPr>
              <a:t>() { ...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sendEmailToEmployee</a:t>
            </a:r>
            <a:r>
              <a:rPr lang="en-US" sz="1400" dirty="0">
                <a:latin typeface="Consolas" panose="020B0609020204030204" pitchFamily="49" charset="0"/>
                <a:cs typeface="Consolas" panose="020B0609020204030204" pitchFamily="49" charset="0"/>
              </a:rPr>
              <a:t>() { ...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calculateTaxDeductions</a:t>
            </a:r>
            <a:r>
              <a:rPr lang="en-US" sz="1400" dirty="0">
                <a:latin typeface="Consolas" panose="020B0609020204030204" pitchFamily="49" charset="0"/>
                <a:cs typeface="Consolas" panose="020B0609020204030204" pitchFamily="49" charset="0"/>
              </a:rPr>
              <a:t>() { ... }</a:t>
            </a:r>
          </a:p>
          <a:p>
            <a:r>
              <a:rPr lang="en-US" sz="1400" dirty="0">
                <a:latin typeface="Consolas" panose="020B0609020204030204" pitchFamily="49" charset="0"/>
                <a:cs typeface="Consolas" panose="020B0609020204030204" pitchFamily="49" charset="0"/>
              </a:rPr>
              <a: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High Cohesion Example</a:t>
            </a:r>
          </a:p>
          <a:p>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PayrollService</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public </a:t>
            </a:r>
            <a:r>
              <a:rPr lang="en-US" sz="1400" dirty="0" err="1">
                <a:latin typeface="Consolas" panose="020B0609020204030204" pitchFamily="49" charset="0"/>
                <a:cs typeface="Consolas" panose="020B0609020204030204" pitchFamily="49" charset="0"/>
              </a:rPr>
              <a:t>PaySlip</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generatePaySlip</a:t>
            </a:r>
            <a:r>
              <a:rPr lang="en-US" sz="1400" dirty="0">
                <a:latin typeface="Consolas" panose="020B0609020204030204" pitchFamily="49" charset="0"/>
                <a:cs typeface="Consolas" panose="020B0609020204030204" pitchFamily="49" charset="0"/>
              </a:rPr>
              <a:t>(Employee emp) { ... }</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public class </a:t>
            </a:r>
            <a:r>
              <a:rPr lang="en-US" sz="1400" dirty="0" err="1">
                <a:latin typeface="Consolas" panose="020B0609020204030204" pitchFamily="49" charset="0"/>
                <a:cs typeface="Consolas" panose="020B0609020204030204" pitchFamily="49" charset="0"/>
              </a:rPr>
              <a:t>EmailService</a:t>
            </a:r>
            <a:r>
              <a:rPr lang="en-US" sz="1400" dirty="0">
                <a:latin typeface="Consolas" panose="020B0609020204030204" pitchFamily="49" charset="0"/>
                <a:cs typeface="Consolas" panose="020B0609020204030204" pitchFamily="49" charset="0"/>
              </a:rPr>
              <a:t> {</a:t>
            </a:r>
          </a:p>
          <a:p>
            <a:r>
              <a:rPr lang="en-US" sz="1400" dirty="0">
                <a:latin typeface="Consolas" panose="020B0609020204030204" pitchFamily="49" charset="0"/>
                <a:cs typeface="Consolas" panose="020B0609020204030204" pitchFamily="49" charset="0"/>
              </a:rPr>
              <a:t>    public void </a:t>
            </a:r>
            <a:r>
              <a:rPr lang="en-US" sz="1400" dirty="0" err="1">
                <a:latin typeface="Consolas" panose="020B0609020204030204" pitchFamily="49" charset="0"/>
                <a:cs typeface="Consolas" panose="020B0609020204030204" pitchFamily="49" charset="0"/>
              </a:rPr>
              <a:t>sendEmail</a:t>
            </a:r>
            <a:r>
              <a:rPr lang="en-US" sz="1400" dirty="0">
                <a:latin typeface="Consolas" panose="020B0609020204030204" pitchFamily="49" charset="0"/>
                <a:cs typeface="Consolas" panose="020B0609020204030204" pitchFamily="49" charset="0"/>
              </a:rPr>
              <a:t>(String recipient, String subject, String body) { ... }</a:t>
            </a:r>
          </a:p>
          <a:p>
            <a:r>
              <a:rPr lang="en-US" sz="1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438211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2FAFA6EC-2D8E-B112-33A5-633220404429}"/>
              </a:ext>
            </a:extLst>
          </p:cNvPr>
          <p:cNvSpPr>
            <a:spLocks noGrp="1"/>
          </p:cNvSpPr>
          <p:nvPr>
            <p:ph idx="1"/>
          </p:nvPr>
        </p:nvSpPr>
        <p:spPr>
          <a:xfrm>
            <a:off x="486539" y="1948542"/>
            <a:ext cx="11218921" cy="2045389"/>
          </a:xfrm>
        </p:spPr>
        <p:txBody>
          <a:bodyPr>
            <a:normAutofit/>
          </a:bodyPr>
          <a:lstStyle/>
          <a:p>
            <a:pPr>
              <a:buNone/>
            </a:pPr>
            <a:r>
              <a:rPr lang="en-US" b="1" dirty="0"/>
              <a:t>Encapsulation:</a:t>
            </a:r>
            <a:r>
              <a:rPr lang="en-US" dirty="0"/>
              <a:t> Keep data private; expose behavior via methods.</a:t>
            </a:r>
          </a:p>
          <a:p>
            <a:pPr>
              <a:buNone/>
            </a:pPr>
            <a:r>
              <a:rPr lang="en-US" b="1" dirty="0"/>
              <a:t>Single Responsibility Principle (SRP):</a:t>
            </a:r>
            <a:r>
              <a:rPr lang="en-US" dirty="0"/>
              <a:t> Each class should have one reason to change.</a:t>
            </a:r>
          </a:p>
          <a:p>
            <a:pPr>
              <a:buNone/>
            </a:pPr>
            <a:r>
              <a:rPr lang="en-US" b="1" dirty="0"/>
              <a:t>Dependency Injection / Interfaces:</a:t>
            </a:r>
            <a:r>
              <a:rPr lang="en-US" dirty="0"/>
              <a:t> Classes depend on abstractions, not concretions.</a:t>
            </a:r>
          </a:p>
          <a:p>
            <a:pPr marL="0" indent="0">
              <a:buNone/>
            </a:pPr>
            <a:r>
              <a:rPr lang="en-US" b="1" dirty="0"/>
              <a:t>Modular Design:</a:t>
            </a:r>
            <a:r>
              <a:rPr lang="en-US" dirty="0"/>
              <a:t> Group related functionalities into separate packages.</a:t>
            </a:r>
          </a:p>
          <a:p>
            <a:pPr marL="0" indent="0">
              <a:buNone/>
            </a:pPr>
            <a:endParaRPr lang="en-US" dirty="0"/>
          </a:p>
        </p:txBody>
      </p:sp>
      <p:sp>
        <p:nvSpPr>
          <p:cNvPr id="2" name="Title 1">
            <a:extLst>
              <a:ext uri="{FF2B5EF4-FFF2-40B4-BE49-F238E27FC236}">
                <a16:creationId xmlns:a16="http://schemas.microsoft.com/office/drawing/2014/main" id="{4FDE69DD-DA8F-B986-C4AC-13D8C7CF6A16}"/>
              </a:ext>
            </a:extLst>
          </p:cNvPr>
          <p:cNvSpPr>
            <a:spLocks noGrp="1"/>
          </p:cNvSpPr>
          <p:nvPr>
            <p:ph type="title"/>
          </p:nvPr>
        </p:nvSpPr>
        <p:spPr>
          <a:xfrm>
            <a:off x="581192" y="702156"/>
            <a:ext cx="11029616" cy="1013800"/>
          </a:xfrm>
        </p:spPr>
        <p:txBody>
          <a:bodyPr anchor="ctr"/>
          <a:lstStyle/>
          <a:p>
            <a:pPr algn="ctr" rtl="1"/>
            <a:r>
              <a:rPr lang="en-US" dirty="0"/>
              <a:t>Achieving Loose Coupling &amp; High Cohesion</a:t>
            </a:r>
          </a:p>
        </p:txBody>
      </p:sp>
      <p:pic>
        <p:nvPicPr>
          <p:cNvPr id="6" name="Graphic 5">
            <a:extLst>
              <a:ext uri="{FF2B5EF4-FFF2-40B4-BE49-F238E27FC236}">
                <a16:creationId xmlns:a16="http://schemas.microsoft.com/office/drawing/2014/main" id="{69F75612-31FC-84D4-2219-E52F1385D2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5969" y="3429000"/>
            <a:ext cx="4977119" cy="3218884"/>
          </a:xfrm>
          <a:prstGeom prst="rect">
            <a:avLst/>
          </a:prstGeom>
        </p:spPr>
      </p:pic>
    </p:spTree>
    <p:extLst>
      <p:ext uri="{BB962C8B-B14F-4D97-AF65-F5344CB8AC3E}">
        <p14:creationId xmlns:p14="http://schemas.microsoft.com/office/powerpoint/2010/main" val="204272527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5"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3B9E2-BD8A-D96B-463D-3B0BA4CFFFFC}"/>
              </a:ext>
            </a:extLst>
          </p:cNvPr>
          <p:cNvSpPr>
            <a:spLocks noGrp="1"/>
          </p:cNvSpPr>
          <p:nvPr>
            <p:ph type="title"/>
          </p:nvPr>
        </p:nvSpPr>
        <p:spPr/>
        <p:txBody>
          <a:bodyPr anchor="ctr"/>
          <a:lstStyle/>
          <a:p>
            <a:pPr algn="ctr"/>
            <a:r>
              <a:rPr lang="en-US" dirty="0"/>
              <a:t>Question:  what is the best improvement?</a:t>
            </a:r>
          </a:p>
        </p:txBody>
      </p:sp>
      <p:sp>
        <p:nvSpPr>
          <p:cNvPr id="3" name="Content Placeholder 2">
            <a:extLst>
              <a:ext uri="{FF2B5EF4-FFF2-40B4-BE49-F238E27FC236}">
                <a16:creationId xmlns:a16="http://schemas.microsoft.com/office/drawing/2014/main" id="{CFDB8696-6BA9-B03D-47B6-30BBC1182DDB}"/>
              </a:ext>
            </a:extLst>
          </p:cNvPr>
          <p:cNvSpPr>
            <a:spLocks noGrp="1"/>
          </p:cNvSpPr>
          <p:nvPr>
            <p:ph idx="1"/>
          </p:nvPr>
        </p:nvSpPr>
        <p:spPr>
          <a:xfrm>
            <a:off x="396135" y="1417502"/>
            <a:ext cx="11029615" cy="2762612"/>
          </a:xfrm>
        </p:spPr>
        <p:txBody>
          <a:bodyPr>
            <a:normAutofit/>
          </a:bodyPr>
          <a:lstStyle/>
          <a:p>
            <a:pPr>
              <a:buNone/>
            </a:pPr>
            <a:br>
              <a:rPr lang="en-US" dirty="0"/>
            </a:br>
            <a:r>
              <a:rPr lang="en-US" dirty="0"/>
              <a:t>You are tasked with refactoring a </a:t>
            </a:r>
            <a:r>
              <a:rPr lang="en-US" dirty="0" err="1"/>
              <a:t>PaymentProcessor</a:t>
            </a:r>
            <a:r>
              <a:rPr lang="en-US" dirty="0"/>
              <a:t> class in a legacy Java application. Currently, the class does all the following:</a:t>
            </a:r>
          </a:p>
          <a:p>
            <a:pPr>
              <a:buFont typeface="Arial" panose="020B0604020202020204" pitchFamily="34" charset="0"/>
              <a:buChar char="•"/>
            </a:pPr>
            <a:r>
              <a:rPr lang="en-US" dirty="0"/>
              <a:t>Connects to multiple payment gateways (e.g., Stripe, PayPal)</a:t>
            </a:r>
          </a:p>
          <a:p>
            <a:pPr>
              <a:buFont typeface="Arial" panose="020B0604020202020204" pitchFamily="34" charset="0"/>
              <a:buChar char="•"/>
            </a:pPr>
            <a:r>
              <a:rPr lang="en-US" dirty="0"/>
              <a:t>Validates user credit card inputs</a:t>
            </a:r>
          </a:p>
          <a:p>
            <a:pPr>
              <a:buFont typeface="Arial" panose="020B0604020202020204" pitchFamily="34" charset="0"/>
              <a:buChar char="•"/>
            </a:pPr>
            <a:r>
              <a:rPr lang="en-US" dirty="0"/>
              <a:t>Logs every transaction to a local file</a:t>
            </a:r>
          </a:p>
          <a:p>
            <a:pPr>
              <a:buFont typeface="Arial" panose="020B0604020202020204" pitchFamily="34" charset="0"/>
              <a:buChar char="•"/>
            </a:pPr>
            <a:r>
              <a:rPr lang="en-US" dirty="0"/>
              <a:t>Updates the customer’s transaction history in the database</a:t>
            </a:r>
          </a:p>
        </p:txBody>
      </p:sp>
      <p:sp>
        <p:nvSpPr>
          <p:cNvPr id="4" name="Slide Number Placeholder 3">
            <a:extLst>
              <a:ext uri="{FF2B5EF4-FFF2-40B4-BE49-F238E27FC236}">
                <a16:creationId xmlns:a16="http://schemas.microsoft.com/office/drawing/2014/main" id="{99242BAC-5637-8EBD-6408-999E8139D2B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TextBox 5">
            <a:extLst>
              <a:ext uri="{FF2B5EF4-FFF2-40B4-BE49-F238E27FC236}">
                <a16:creationId xmlns:a16="http://schemas.microsoft.com/office/drawing/2014/main" id="{B9424EF2-C396-91DB-26BB-836E1816B84C}"/>
              </a:ext>
            </a:extLst>
          </p:cNvPr>
          <p:cNvSpPr txBox="1"/>
          <p:nvPr/>
        </p:nvSpPr>
        <p:spPr>
          <a:xfrm>
            <a:off x="168307" y="4409446"/>
            <a:ext cx="11855385" cy="2062103"/>
          </a:xfrm>
          <a:prstGeom prst="rect">
            <a:avLst/>
          </a:prstGeom>
          <a:noFill/>
        </p:spPr>
        <p:txBody>
          <a:bodyPr wrap="square">
            <a:spAutoFit/>
          </a:bodyPr>
          <a:lstStyle/>
          <a:p>
            <a:r>
              <a:rPr lang="en-US" sz="1600" b="1" dirty="0">
                <a:highlight>
                  <a:srgbClr val="FFFF00"/>
                </a:highlight>
              </a:rPr>
              <a:t>A.</a:t>
            </a:r>
            <a:r>
              <a:rPr lang="en-US" sz="1600" dirty="0">
                <a:highlight>
                  <a:srgbClr val="FFFF00"/>
                </a:highlight>
              </a:rPr>
              <a:t> </a:t>
            </a:r>
            <a:r>
              <a:rPr lang="en-US" sz="1600" dirty="0"/>
              <a:t>Move all the functionality into a </a:t>
            </a:r>
            <a:r>
              <a:rPr lang="en-US" sz="1600" dirty="0" err="1"/>
              <a:t>TransactionManager</a:t>
            </a:r>
            <a:r>
              <a:rPr lang="en-US" sz="1600" dirty="0"/>
              <a:t> class and use it across the system for reuse.</a:t>
            </a:r>
            <a:br>
              <a:rPr lang="en-US" sz="1600" dirty="0"/>
            </a:br>
            <a:br>
              <a:rPr lang="en-US" sz="1600" dirty="0"/>
            </a:br>
            <a:r>
              <a:rPr lang="en-US" sz="1600" b="1" dirty="0">
                <a:highlight>
                  <a:srgbClr val="FFFF00"/>
                </a:highlight>
              </a:rPr>
              <a:t>B.</a:t>
            </a:r>
            <a:r>
              <a:rPr lang="en-US" sz="1600" dirty="0">
                <a:highlight>
                  <a:srgbClr val="FFFF00"/>
                </a:highlight>
              </a:rPr>
              <a:t> </a:t>
            </a:r>
            <a:r>
              <a:rPr lang="en-US" sz="1600" dirty="0"/>
              <a:t>Split the responsibilities into </a:t>
            </a:r>
            <a:r>
              <a:rPr lang="en-US" sz="1600" dirty="0" err="1"/>
              <a:t>PaymentGatewayService</a:t>
            </a:r>
            <a:r>
              <a:rPr lang="en-US" sz="1600" dirty="0"/>
              <a:t>, </a:t>
            </a:r>
            <a:r>
              <a:rPr lang="en-US" sz="1600" dirty="0" err="1"/>
              <a:t>InputValidator</a:t>
            </a:r>
            <a:r>
              <a:rPr lang="en-US" sz="1600" dirty="0"/>
              <a:t>, </a:t>
            </a:r>
            <a:r>
              <a:rPr lang="en-US" sz="1600" dirty="0" err="1"/>
              <a:t>TransactionLogger</a:t>
            </a:r>
            <a:r>
              <a:rPr lang="en-US" sz="1600" dirty="0"/>
              <a:t>, and </a:t>
            </a:r>
            <a:r>
              <a:rPr lang="en-US" sz="1600" dirty="0" err="1"/>
              <a:t>CustomerHistoryUpdater</a:t>
            </a:r>
            <a:r>
              <a:rPr lang="en-US" sz="1600" dirty="0"/>
              <a:t> classes, and inject them into </a:t>
            </a:r>
            <a:r>
              <a:rPr lang="en-US" sz="1600" dirty="0" err="1"/>
              <a:t>PaymentProcessor</a:t>
            </a:r>
            <a:r>
              <a:rPr lang="en-US" sz="1600" dirty="0"/>
              <a:t> via interfaces.</a:t>
            </a:r>
            <a:br>
              <a:rPr lang="en-US" sz="1600" dirty="0"/>
            </a:br>
            <a:br>
              <a:rPr lang="en-US" sz="1600" dirty="0"/>
            </a:br>
            <a:r>
              <a:rPr lang="en-US" sz="1600" b="1" dirty="0">
                <a:highlight>
                  <a:srgbClr val="FFFF00"/>
                </a:highlight>
              </a:rPr>
              <a:t>C.</a:t>
            </a:r>
            <a:r>
              <a:rPr lang="en-US" sz="1600" dirty="0">
                <a:highlight>
                  <a:srgbClr val="FFFF00"/>
                </a:highlight>
              </a:rPr>
              <a:t> </a:t>
            </a:r>
            <a:r>
              <a:rPr lang="en-US" sz="1600" dirty="0"/>
              <a:t>Keep the structure as-is but mark helper methods as private to reduce visibility and improve encapsulation.</a:t>
            </a:r>
            <a:br>
              <a:rPr lang="en-US" sz="1600" dirty="0"/>
            </a:br>
            <a:br>
              <a:rPr lang="en-US" sz="1600" dirty="0"/>
            </a:br>
            <a:r>
              <a:rPr lang="en-US" sz="1600" b="1" dirty="0">
                <a:highlight>
                  <a:srgbClr val="FFFF00"/>
                </a:highlight>
              </a:rPr>
              <a:t>D.</a:t>
            </a:r>
            <a:r>
              <a:rPr lang="en-US" sz="1600" dirty="0">
                <a:highlight>
                  <a:srgbClr val="FFFF00"/>
                </a:highlight>
              </a:rPr>
              <a:t> </a:t>
            </a:r>
            <a:r>
              <a:rPr lang="en-US" sz="1600" dirty="0"/>
              <a:t>Move the payment gateway code to a utility class with static methods to allow easier reuse without object instantiation.</a:t>
            </a:r>
          </a:p>
        </p:txBody>
      </p:sp>
    </p:spTree>
    <p:extLst>
      <p:ext uri="{BB962C8B-B14F-4D97-AF65-F5344CB8AC3E}">
        <p14:creationId xmlns:p14="http://schemas.microsoft.com/office/powerpoint/2010/main" val="364454698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1996B-AF10-DBD7-D9ED-683DC6FFE0D8}"/>
              </a:ext>
            </a:extLst>
          </p:cNvPr>
          <p:cNvSpPr>
            <a:spLocks noGrp="1"/>
          </p:cNvSpPr>
          <p:nvPr>
            <p:ph type="title"/>
          </p:nvPr>
        </p:nvSpPr>
        <p:spPr/>
        <p:txBody>
          <a:bodyPr anchor="ctr"/>
          <a:lstStyle/>
          <a:p>
            <a:pPr algn="ctr"/>
            <a:r>
              <a:rPr lang="en-US" dirty="0"/>
              <a:t>Answer : B</a:t>
            </a:r>
          </a:p>
        </p:txBody>
      </p:sp>
      <p:sp>
        <p:nvSpPr>
          <p:cNvPr id="4" name="Slide Number Placeholder 3">
            <a:extLst>
              <a:ext uri="{FF2B5EF4-FFF2-40B4-BE49-F238E27FC236}">
                <a16:creationId xmlns:a16="http://schemas.microsoft.com/office/drawing/2014/main" id="{677446E9-5573-8802-02F6-7F4C6782A6A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6" name="TextBox 5">
            <a:extLst>
              <a:ext uri="{FF2B5EF4-FFF2-40B4-BE49-F238E27FC236}">
                <a16:creationId xmlns:a16="http://schemas.microsoft.com/office/drawing/2014/main" id="{40163EC8-895C-9B67-A41D-3B8BB3D7739C}"/>
              </a:ext>
            </a:extLst>
          </p:cNvPr>
          <p:cNvSpPr txBox="1"/>
          <p:nvPr/>
        </p:nvSpPr>
        <p:spPr>
          <a:xfrm>
            <a:off x="272143" y="2551837"/>
            <a:ext cx="11647714" cy="2031325"/>
          </a:xfrm>
          <a:prstGeom prst="rect">
            <a:avLst/>
          </a:prstGeom>
          <a:noFill/>
        </p:spPr>
        <p:txBody>
          <a:bodyPr wrap="square">
            <a:spAutoFit/>
          </a:bodyPr>
          <a:lstStyle/>
          <a:p>
            <a:pPr>
              <a:buNone/>
            </a:pPr>
            <a:r>
              <a:rPr lang="en-US" b="1" dirty="0">
                <a:solidFill>
                  <a:srgbClr val="00B050"/>
                </a:solidFill>
              </a:rPr>
              <a:t>Option B</a:t>
            </a:r>
            <a:r>
              <a:rPr lang="en-US" dirty="0">
                <a:solidFill>
                  <a:srgbClr val="00B050"/>
                </a:solidFill>
              </a:rPr>
              <a:t> </a:t>
            </a:r>
            <a:r>
              <a:rPr lang="en-US" dirty="0"/>
              <a:t>supports </a:t>
            </a:r>
            <a:r>
              <a:rPr lang="en-US" b="1" dirty="0"/>
              <a:t>high cohesion</a:t>
            </a:r>
            <a:r>
              <a:rPr lang="en-US" dirty="0"/>
              <a:t> by giving each class a single, focused responsibility.</a:t>
            </a:r>
          </a:p>
          <a:p>
            <a:pPr>
              <a:buNone/>
            </a:pPr>
            <a:r>
              <a:rPr lang="en-US" dirty="0"/>
              <a:t>It also promotes </a:t>
            </a:r>
            <a:r>
              <a:rPr lang="en-US" b="1" dirty="0"/>
              <a:t>loose coupling</a:t>
            </a:r>
            <a:r>
              <a:rPr lang="en-US" dirty="0"/>
              <a:t> by using dependency injection through interfaces, making each component independently testable and replaceable.</a:t>
            </a:r>
            <a:br>
              <a:rPr lang="en-US" dirty="0"/>
            </a:br>
            <a:endParaRPr lang="en-US" dirty="0"/>
          </a:p>
          <a:p>
            <a:pPr>
              <a:buNone/>
            </a:pPr>
            <a:r>
              <a:rPr lang="en-US" b="1" dirty="0">
                <a:solidFill>
                  <a:srgbClr val="FF0000"/>
                </a:solidFill>
              </a:rPr>
              <a:t>Option A</a:t>
            </a:r>
            <a:r>
              <a:rPr lang="en-US" dirty="0">
                <a:solidFill>
                  <a:srgbClr val="FF0000"/>
                </a:solidFill>
              </a:rPr>
              <a:t> </a:t>
            </a:r>
            <a:r>
              <a:rPr lang="en-US" dirty="0"/>
              <a:t>shifts the problem into another class (still low cohesion).</a:t>
            </a:r>
          </a:p>
          <a:p>
            <a:pPr>
              <a:buNone/>
            </a:pPr>
            <a:r>
              <a:rPr lang="en-US" b="1" dirty="0">
                <a:solidFill>
                  <a:srgbClr val="FF0000"/>
                </a:solidFill>
              </a:rPr>
              <a:t>Option C</a:t>
            </a:r>
            <a:r>
              <a:rPr lang="en-US" dirty="0">
                <a:solidFill>
                  <a:srgbClr val="FF0000"/>
                </a:solidFill>
              </a:rPr>
              <a:t> </a:t>
            </a:r>
            <a:r>
              <a:rPr lang="en-US" dirty="0"/>
              <a:t>improves encapsulation but doesn’t address coupling or cohesion properly.</a:t>
            </a:r>
          </a:p>
          <a:p>
            <a:r>
              <a:rPr lang="en-US" b="1" dirty="0">
                <a:solidFill>
                  <a:srgbClr val="FF0000"/>
                </a:solidFill>
              </a:rPr>
              <a:t>Option D</a:t>
            </a:r>
            <a:r>
              <a:rPr lang="en-US" dirty="0">
                <a:solidFill>
                  <a:srgbClr val="FF0000"/>
                </a:solidFill>
              </a:rPr>
              <a:t> </a:t>
            </a:r>
            <a:r>
              <a:rPr lang="en-US" dirty="0"/>
              <a:t>allows reuse, but static utility classes limit flexibility and don’t support polymorphism or dependency inversion.</a:t>
            </a:r>
          </a:p>
        </p:txBody>
      </p:sp>
    </p:spTree>
    <p:extLst>
      <p:ext uri="{BB962C8B-B14F-4D97-AF65-F5344CB8AC3E}">
        <p14:creationId xmlns:p14="http://schemas.microsoft.com/office/powerpoint/2010/main" val="258369302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2397A3-0554-C41A-E1AB-4250EAB55980}"/>
              </a:ext>
            </a:extLst>
          </p:cNvPr>
          <p:cNvSpPr>
            <a:spLocks noGrp="1"/>
          </p:cNvSpPr>
          <p:nvPr>
            <p:ph type="title"/>
          </p:nvPr>
        </p:nvSpPr>
        <p:spPr>
          <a:xfrm>
            <a:off x="450563" y="555171"/>
            <a:ext cx="11029616" cy="888642"/>
          </a:xfrm>
        </p:spPr>
        <p:txBody>
          <a:bodyPr>
            <a:normAutofit/>
          </a:bodyPr>
          <a:lstStyle/>
          <a:p>
            <a:pPr algn="ctr"/>
            <a:r>
              <a:rPr lang="en-US" dirty="0"/>
              <a:t>Introduction to UML</a:t>
            </a:r>
          </a:p>
        </p:txBody>
      </p:sp>
      <p:sp>
        <p:nvSpPr>
          <p:cNvPr id="6" name="TextBox 5">
            <a:extLst>
              <a:ext uri="{FF2B5EF4-FFF2-40B4-BE49-F238E27FC236}">
                <a16:creationId xmlns:a16="http://schemas.microsoft.com/office/drawing/2014/main" id="{101971FC-AE7F-FC5D-0C3F-BB9300C77C68}"/>
              </a:ext>
            </a:extLst>
          </p:cNvPr>
          <p:cNvSpPr txBox="1"/>
          <p:nvPr/>
        </p:nvSpPr>
        <p:spPr>
          <a:xfrm>
            <a:off x="354978" y="1771980"/>
            <a:ext cx="11125201" cy="1923604"/>
          </a:xfrm>
          <a:prstGeom prst="rect">
            <a:avLst/>
          </a:prstGeom>
          <a:noFill/>
        </p:spPr>
        <p:txBody>
          <a:bodyPr wrap="square">
            <a:spAutoFit/>
          </a:bodyPr>
          <a:lstStyle/>
          <a:p>
            <a:pPr>
              <a:buNone/>
            </a:pPr>
            <a:r>
              <a:rPr lang="en-US" sz="1700" dirty="0">
                <a:solidFill>
                  <a:srgbClr val="FF0000"/>
                </a:solidFill>
              </a:rPr>
              <a:t>UML (Unified Modeling Language) </a:t>
            </a:r>
            <a:r>
              <a:rPr lang="en-US" sz="1700" dirty="0"/>
              <a:t>is a standardized visual language for:</a:t>
            </a:r>
            <a:br>
              <a:rPr lang="en-US" sz="1700" dirty="0"/>
            </a:br>
            <a:endParaRPr lang="en-US" sz="1700" dirty="0"/>
          </a:p>
          <a:p>
            <a:pPr lvl="1">
              <a:buFont typeface="Arial" panose="020B0604020202020204" pitchFamily="34" charset="0"/>
              <a:buChar char="•"/>
            </a:pPr>
            <a:r>
              <a:rPr lang="en-US" sz="1700" dirty="0"/>
              <a:t>  </a:t>
            </a:r>
            <a:r>
              <a:rPr lang="en-US" sz="1700" dirty="0">
                <a:solidFill>
                  <a:schemeClr val="accent5"/>
                </a:solidFill>
              </a:rPr>
              <a:t>Modeling </a:t>
            </a:r>
            <a:r>
              <a:rPr lang="en-US" sz="1700" dirty="0"/>
              <a:t>         software systems before coding</a:t>
            </a:r>
          </a:p>
          <a:p>
            <a:pPr lvl="1">
              <a:buFont typeface="Arial" panose="020B0604020202020204" pitchFamily="34" charset="0"/>
              <a:buChar char="•"/>
            </a:pPr>
            <a:r>
              <a:rPr lang="en-US" sz="1700" dirty="0"/>
              <a:t>  </a:t>
            </a:r>
            <a:r>
              <a:rPr lang="en-US" sz="1700" dirty="0">
                <a:solidFill>
                  <a:schemeClr val="accent5"/>
                </a:solidFill>
              </a:rPr>
              <a:t>Documenting</a:t>
            </a:r>
            <a:r>
              <a:rPr lang="en-US" sz="1700" dirty="0"/>
              <a:t>    structure and behavior</a:t>
            </a:r>
          </a:p>
          <a:p>
            <a:pPr lvl="1">
              <a:buFont typeface="Arial" panose="020B0604020202020204" pitchFamily="34" charset="0"/>
              <a:buChar char="•"/>
            </a:pPr>
            <a:r>
              <a:rPr lang="en-US" sz="1700" dirty="0"/>
              <a:t>  </a:t>
            </a:r>
            <a:r>
              <a:rPr lang="en-US" sz="1700" dirty="0">
                <a:solidFill>
                  <a:schemeClr val="accent5"/>
                </a:solidFill>
              </a:rPr>
              <a:t>Communicating</a:t>
            </a:r>
            <a:r>
              <a:rPr lang="en-US" sz="1700" dirty="0"/>
              <a:t> design clearly between team members</a:t>
            </a:r>
            <a:br>
              <a:rPr lang="en-US" sz="1700" dirty="0"/>
            </a:br>
            <a:endParaRPr lang="en-US" sz="1700" dirty="0"/>
          </a:p>
          <a:p>
            <a:r>
              <a:rPr lang="en-US" sz="1700" dirty="0"/>
              <a:t>Think of it as the </a:t>
            </a:r>
            <a:r>
              <a:rPr lang="en-US" sz="1700" i="1" dirty="0"/>
              <a:t>blueprint of your codebase </a:t>
            </a:r>
            <a:r>
              <a:rPr lang="en-US" sz="1700" dirty="0"/>
              <a:t>( the same way architects use blueprints before building )</a:t>
            </a:r>
          </a:p>
        </p:txBody>
      </p:sp>
      <p:sp>
        <p:nvSpPr>
          <p:cNvPr id="9" name="TextBox 8">
            <a:extLst>
              <a:ext uri="{FF2B5EF4-FFF2-40B4-BE49-F238E27FC236}">
                <a16:creationId xmlns:a16="http://schemas.microsoft.com/office/drawing/2014/main" id="{2999FAF7-BB2A-E2DC-159D-8B2C5AD99764}"/>
              </a:ext>
            </a:extLst>
          </p:cNvPr>
          <p:cNvSpPr txBox="1"/>
          <p:nvPr/>
        </p:nvSpPr>
        <p:spPr>
          <a:xfrm>
            <a:off x="354978" y="3705600"/>
            <a:ext cx="6096000" cy="1415772"/>
          </a:xfrm>
          <a:prstGeom prst="rect">
            <a:avLst/>
          </a:prstGeom>
          <a:noFill/>
        </p:spPr>
        <p:txBody>
          <a:bodyPr wrap="square">
            <a:spAutoFit/>
          </a:bodyPr>
          <a:lstStyle/>
          <a:p>
            <a:r>
              <a:rPr lang="en-US" dirty="0">
                <a:solidFill>
                  <a:srgbClr val="FF0000"/>
                </a:solidFill>
              </a:rPr>
              <a:t>Why Should Java Developers Care?</a:t>
            </a:r>
          </a:p>
          <a:p>
            <a:pPr marL="742950" lvl="1" indent="-285750">
              <a:buFont typeface="Arial" panose="020B0604020202020204" pitchFamily="34" charset="0"/>
              <a:buChar char="•"/>
            </a:pPr>
            <a:r>
              <a:rPr lang="en-US" sz="1700" dirty="0"/>
              <a:t>Design Clarity</a:t>
            </a:r>
          </a:p>
          <a:p>
            <a:pPr marL="742950" lvl="1" indent="-285750">
              <a:buFont typeface="Arial" panose="020B0604020202020204" pitchFamily="34" charset="0"/>
              <a:buChar char="•"/>
            </a:pPr>
            <a:r>
              <a:rPr lang="en-US" sz="1700" dirty="0"/>
              <a:t>Standardization</a:t>
            </a:r>
          </a:p>
          <a:p>
            <a:pPr marL="742950" lvl="1" indent="-285750">
              <a:buFont typeface="Arial" panose="020B0604020202020204" pitchFamily="34" charset="0"/>
              <a:buChar char="•"/>
            </a:pPr>
            <a:r>
              <a:rPr lang="en-US" sz="1700" dirty="0"/>
              <a:t>Documentation Tool</a:t>
            </a:r>
          </a:p>
          <a:p>
            <a:pPr marL="742950" lvl="1" indent="-285750">
              <a:buFont typeface="Arial" panose="020B0604020202020204" pitchFamily="34" charset="0"/>
              <a:buChar char="•"/>
            </a:pPr>
            <a:r>
              <a:rPr lang="en-US" sz="1700" dirty="0"/>
              <a:t>Design Validation</a:t>
            </a:r>
          </a:p>
        </p:txBody>
      </p:sp>
      <p:pic>
        <p:nvPicPr>
          <p:cNvPr id="13" name="Picture 12">
            <a:extLst>
              <a:ext uri="{FF2B5EF4-FFF2-40B4-BE49-F238E27FC236}">
                <a16:creationId xmlns:a16="http://schemas.microsoft.com/office/drawing/2014/main" id="{3C33421F-CB55-C435-96E7-CF2F85971ACA}"/>
              </a:ext>
            </a:extLst>
          </p:cNvPr>
          <p:cNvPicPr>
            <a:picLocks noChangeAspect="1"/>
          </p:cNvPicPr>
          <p:nvPr/>
        </p:nvPicPr>
        <p:blipFill>
          <a:blip r:embed="rId3"/>
          <a:stretch>
            <a:fillRect/>
          </a:stretch>
        </p:blipFill>
        <p:spPr>
          <a:xfrm>
            <a:off x="6921423" y="4023751"/>
            <a:ext cx="4558756" cy="2405809"/>
          </a:xfrm>
          <a:prstGeom prst="rect">
            <a:avLst/>
          </a:prstGeom>
        </p:spPr>
      </p:pic>
      <p:sp>
        <p:nvSpPr>
          <p:cNvPr id="20" name="TextBox 19">
            <a:extLst>
              <a:ext uri="{FF2B5EF4-FFF2-40B4-BE49-F238E27FC236}">
                <a16:creationId xmlns:a16="http://schemas.microsoft.com/office/drawing/2014/main" id="{8AD7CA53-BA1E-85F1-6238-574ADDA18A35}"/>
              </a:ext>
            </a:extLst>
          </p:cNvPr>
          <p:cNvSpPr txBox="1"/>
          <p:nvPr/>
        </p:nvSpPr>
        <p:spPr>
          <a:xfrm>
            <a:off x="354978" y="5256749"/>
            <a:ext cx="6096000" cy="646331"/>
          </a:xfrm>
          <a:prstGeom prst="rect">
            <a:avLst/>
          </a:prstGeom>
          <a:noFill/>
        </p:spPr>
        <p:txBody>
          <a:bodyPr wrap="square">
            <a:spAutoFit/>
          </a:bodyPr>
          <a:lstStyle/>
          <a:p>
            <a:r>
              <a:rPr lang="en-US" dirty="0">
                <a:solidFill>
                  <a:srgbClr val="FF0000"/>
                </a:solidFill>
              </a:rPr>
              <a:t>Types of UML Diagrams</a:t>
            </a:r>
            <a:br>
              <a:rPr lang="en-US" dirty="0"/>
            </a:br>
            <a:r>
              <a:rPr lang="en-US" dirty="0"/>
              <a:t>	</a:t>
            </a:r>
            <a:r>
              <a:rPr lang="en-US" sz="1700" dirty="0"/>
              <a:t>CLASS , USE CASE , SEQUENCE , ACTIVITY</a:t>
            </a:r>
          </a:p>
        </p:txBody>
      </p:sp>
      <p:sp>
        <p:nvSpPr>
          <p:cNvPr id="22" name="TextBox 21">
            <a:extLst>
              <a:ext uri="{FF2B5EF4-FFF2-40B4-BE49-F238E27FC236}">
                <a16:creationId xmlns:a16="http://schemas.microsoft.com/office/drawing/2014/main" id="{7E2A62A7-3024-6B39-8DE1-921F2AE18247}"/>
              </a:ext>
            </a:extLst>
          </p:cNvPr>
          <p:cNvSpPr txBox="1"/>
          <p:nvPr/>
        </p:nvSpPr>
        <p:spPr>
          <a:xfrm>
            <a:off x="354978" y="6038457"/>
            <a:ext cx="6096000" cy="369332"/>
          </a:xfrm>
          <a:prstGeom prst="rect">
            <a:avLst/>
          </a:prstGeom>
          <a:noFill/>
        </p:spPr>
        <p:txBody>
          <a:bodyPr wrap="square">
            <a:spAutoFit/>
          </a:bodyPr>
          <a:lstStyle/>
          <a:p>
            <a:r>
              <a:rPr lang="en-US" dirty="0"/>
              <a:t>we’ll focus primarily on Class Diagrams in this course.</a:t>
            </a:r>
          </a:p>
        </p:txBody>
      </p:sp>
    </p:spTree>
    <p:extLst>
      <p:ext uri="{BB962C8B-B14F-4D97-AF65-F5344CB8AC3E}">
        <p14:creationId xmlns:p14="http://schemas.microsoft.com/office/powerpoint/2010/main" val="162827138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5857</TotalTime>
  <Words>2510</Words>
  <Application>Microsoft Office PowerPoint</Application>
  <PresentationFormat>Widescreen</PresentationFormat>
  <Paragraphs>247</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-apple-system</vt:lpstr>
      <vt:lpstr>Aptos</vt:lpstr>
      <vt:lpstr>Arial</vt:lpstr>
      <vt:lpstr>Consolas</vt:lpstr>
      <vt:lpstr>Gill Sans MT</vt:lpstr>
      <vt:lpstr>Vazir</vt:lpstr>
      <vt:lpstr>Wingdings 2</vt:lpstr>
      <vt:lpstr>Dividend</vt:lpstr>
      <vt:lpstr>برنامه نویسی پیشرفته</vt:lpstr>
      <vt:lpstr>PowerPoint Presentation</vt:lpstr>
      <vt:lpstr>Coupling: Definition &amp; Types</vt:lpstr>
      <vt:lpstr>Problems with Tight Coupling</vt:lpstr>
      <vt:lpstr>Cohesion: Definition &amp; Levels</vt:lpstr>
      <vt:lpstr>Achieving Loose Coupling &amp; High Cohesion</vt:lpstr>
      <vt:lpstr>Question:  what is the best improvement?</vt:lpstr>
      <vt:lpstr>Answer : B</vt:lpstr>
      <vt:lpstr>Introduction to UML</vt:lpstr>
      <vt:lpstr>Class Diagram Elements</vt:lpstr>
      <vt:lpstr>Others important notes</vt:lpstr>
      <vt:lpstr>Visibility</vt:lpstr>
      <vt:lpstr>RelationShips</vt:lpstr>
      <vt:lpstr>RelationShips 2 *</vt:lpstr>
      <vt:lpstr>Example of relationships</vt:lpstr>
      <vt:lpstr>Multiplicity *</vt:lpstr>
      <vt:lpstr>2022-final class diagram design</vt:lpstr>
      <vt:lpstr>2024-midterm class diagram design</vt:lpstr>
      <vt:lpstr>Introduction to SQLite - CRUD</vt:lpstr>
      <vt:lpstr>Table</vt:lpstr>
      <vt:lpstr>create</vt:lpstr>
      <vt:lpstr>read</vt:lpstr>
      <vt:lpstr>update</vt:lpstr>
      <vt:lpstr>delete</vt:lpstr>
      <vt:lpstr>jdbc Driver with maven</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Javad</cp:lastModifiedBy>
  <cp:revision>130</cp:revision>
  <dcterms:created xsi:type="dcterms:W3CDTF">2020-11-03T16:24:47Z</dcterms:created>
  <dcterms:modified xsi:type="dcterms:W3CDTF">2025-04-13T22:20:07Z</dcterms:modified>
</cp:coreProperties>
</file>