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5"/>
  </p:notesMasterIdLst>
  <p:sldIdLst>
    <p:sldId id="256" r:id="rId2"/>
    <p:sldId id="277" r:id="rId3"/>
    <p:sldId id="278" r:id="rId4"/>
    <p:sldId id="279" r:id="rId5"/>
    <p:sldId id="281" r:id="rId6"/>
    <p:sldId id="283" r:id="rId7"/>
    <p:sldId id="282" r:id="rId8"/>
    <p:sldId id="284" r:id="rId9"/>
    <p:sldId id="286" r:id="rId10"/>
    <p:sldId id="285" r:id="rId11"/>
    <p:sldId id="287" r:id="rId12"/>
    <p:sldId id="28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1434"/>
    <a:srgbClr val="903163"/>
    <a:srgbClr val="ECECEC"/>
    <a:srgbClr val="FFFFFF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87" autoAdjust="0"/>
    <p:restoredTop sz="94660"/>
  </p:normalViewPr>
  <p:slideViewPr>
    <p:cSldViewPr snapToGrid="0">
      <p:cViewPr>
        <p:scale>
          <a:sx n="70" d="100"/>
          <a:sy n="70" d="100"/>
        </p:scale>
        <p:origin x="854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EF514-E561-48BE-892A-B94EC4166CD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2DD40-2D84-44F5-AFF2-C08A88AB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2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5DA228-D07F-4D17-8543-521BB6606FC0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B9CA-0284-474D-B5DC-06954C213D34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48FE24-CD4C-4A94-B56A-996C76D23886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2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577B-D120-4612-80DB-C96D7C3850E3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0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CA618D-C492-4079-A55D-18A4A55A76E3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1E2A-5721-487C-B2B9-988686FCAB0B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5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7FF0-ABDA-474C-9F19-C37CC50F8B09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7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243A-363C-431E-8213-3E73DEF8C7D8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895-2F6A-43C2-87AA-0DD62F6C3F21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8D1390-66C0-47D7-9D47-455F43D650BC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956-52F5-40E1-8194-36E8130450FF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5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B4553DE-63ED-493D-A19E-033EDF2AF312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51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3" name="click.wav"/>
          </p:stSnd>
        </p:sndAc>
      </p:transition>
    </mc:Choice>
    <mc:Fallback xmlns="">
      <p:transition spd="slow">
        <p:fade/>
        <p:sndAc>
          <p:stSnd>
            <p:snd r:embed="rId14" name="click.wav"/>
          </p:stSnd>
        </p:sndAc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527056"/>
            <a:ext cx="12191999" cy="1411228"/>
          </a:xfrm>
        </p:spPr>
        <p:txBody>
          <a:bodyPr>
            <a:noAutofit/>
          </a:bodyPr>
          <a:lstStyle/>
          <a:p>
            <a:pPr algn="ctr"/>
            <a:r>
              <a:rPr lang="fa-IR" sz="8000" dirty="0">
                <a:solidFill>
                  <a:schemeClr val="accent2">
                    <a:lumMod val="50000"/>
                  </a:schemeClr>
                </a:solidFill>
                <a:latin typeface="+mn-lt"/>
                <a:cs typeface="B Zar" panose="00000400000000000000" pitchFamily="2" charset="-78"/>
              </a:rPr>
              <a:t>برنامه نویسی پیشرفته</a:t>
            </a:r>
            <a:endParaRPr lang="en-US" sz="8000" dirty="0">
              <a:solidFill>
                <a:schemeClr val="accent2">
                  <a:lumMod val="50000"/>
                </a:schemeClr>
              </a:solidFill>
              <a:latin typeface="+mn-lt"/>
              <a:cs typeface="B Zar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227" y="2196648"/>
            <a:ext cx="10993546" cy="784190"/>
          </a:xfrm>
        </p:spPr>
        <p:txBody>
          <a:bodyPr>
            <a:normAutofit/>
          </a:bodyPr>
          <a:lstStyle/>
          <a:p>
            <a:pPr algn="ctr"/>
            <a:r>
              <a:rPr lang="fa-IR" sz="2800" dirty="0">
                <a:solidFill>
                  <a:schemeClr val="accent2">
                    <a:lumMod val="50000"/>
                  </a:schemeClr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رفع اشکال: جلسه </a:t>
            </a:r>
            <a:r>
              <a:rPr lang="fa-IR" sz="2800" dirty="0">
                <a:solidFill>
                  <a:schemeClr val="accent2">
                    <a:lumMod val="50000"/>
                  </a:schemeClr>
                </a:solidFill>
                <a:latin typeface="Vazir" panose="020B0603030804020204" pitchFamily="34" charset="-78"/>
                <a:cs typeface="Vazir" panose="020B0603030804020204"/>
              </a:rPr>
              <a:t>۱۰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Vazir" panose="020B0603030804020204" pitchFamily="34" charset="-78"/>
              <a:cs typeface="Vazir" panose="020B0603030804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7505-DD1A-0136-ECD2-235D7320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4D1434"/>
                </a:solidFill>
              </a:rPr>
              <a:pPr/>
              <a:t>1</a:t>
            </a:fld>
            <a:endParaRPr lang="en-US" dirty="0">
              <a:solidFill>
                <a:srgbClr val="4D143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AA607-8BAC-9B18-8A38-34503AF00219}"/>
              </a:ext>
            </a:extLst>
          </p:cNvPr>
          <p:cNvSpPr txBox="1"/>
          <p:nvPr/>
        </p:nvSpPr>
        <p:spPr>
          <a:xfrm>
            <a:off x="1404950" y="4130777"/>
            <a:ext cx="9169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JavaFX Application Structure</a:t>
            </a:r>
          </a:p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UI Controls and Events</a:t>
            </a:r>
          </a:p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FXML and CSS</a:t>
            </a:r>
          </a:p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Properties and Bindings</a:t>
            </a:r>
          </a:p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Multimedia and animations</a:t>
            </a:r>
          </a:p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Concurrency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7D77B2-FA59-64B4-FAEA-8968BE4A29ED}"/>
              </a:ext>
            </a:extLst>
          </p:cNvPr>
          <p:cNvGrpSpPr/>
          <p:nvPr/>
        </p:nvGrpSpPr>
        <p:grpSpPr>
          <a:xfrm>
            <a:off x="4823259" y="3201478"/>
            <a:ext cx="2402122" cy="844673"/>
            <a:chOff x="9190651" y="3208961"/>
            <a:chExt cx="2402122" cy="844673"/>
          </a:xfrm>
        </p:grpSpPr>
        <p:pic>
          <p:nvPicPr>
            <p:cNvPr id="1026" name="Picture 2" descr="Amirkabir University of Technology - Department of Computer Engineering">
              <a:extLst>
                <a:ext uri="{FF2B5EF4-FFF2-40B4-BE49-F238E27FC236}">
                  <a16:creationId xmlns:a16="http://schemas.microsoft.com/office/drawing/2014/main" id="{BC17B272-26EB-09D9-F39F-BE072FA98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5463" y="3239203"/>
              <a:ext cx="723682" cy="78419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mirkabir University of Technology - Vice Chancellor for Academic Affairs">
              <a:extLst>
                <a:ext uri="{FF2B5EF4-FFF2-40B4-BE49-F238E27FC236}">
                  <a16:creationId xmlns:a16="http://schemas.microsoft.com/office/drawing/2014/main" id="{F180ECBB-1903-DF69-58A0-67C6EF995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8456" y="3239203"/>
              <a:ext cx="764317" cy="78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Java (programming language) - Wikipedia">
              <a:extLst>
                <a:ext uri="{FF2B5EF4-FFF2-40B4-BE49-F238E27FC236}">
                  <a16:creationId xmlns:a16="http://schemas.microsoft.com/office/drawing/2014/main" id="{C1C9364F-4F71-F3B0-0728-6AEE950E25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03"/>
            <a:stretch/>
          </p:blipFill>
          <p:spPr bwMode="auto">
            <a:xfrm>
              <a:off x="9190651" y="3208961"/>
              <a:ext cx="648846" cy="844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986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7" name="click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752B2-99B7-3FC3-1262-DC39AADDA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A92B-05AC-0474-81D2-339DB2E5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GB" dirty="0" err="1"/>
              <a:t>Javafx</a:t>
            </a:r>
            <a:r>
              <a:rPr lang="en-GB" dirty="0"/>
              <a:t>  threads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6BF23D-F5FA-FAF3-AB0D-C85DBE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24979"/>
              </p:ext>
            </p:extLst>
          </p:nvPr>
        </p:nvGraphicFramePr>
        <p:xfrm>
          <a:off x="580860" y="3595524"/>
          <a:ext cx="11029948" cy="2560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57487">
                  <a:extLst>
                    <a:ext uri="{9D8B030D-6E8A-4147-A177-3AD203B41FA5}">
                      <a16:colId xmlns:a16="http://schemas.microsoft.com/office/drawing/2014/main" val="3521490024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1543645430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143139845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52045588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1800" b="1"/>
                        <a:t>Thread</a:t>
                      </a:r>
                      <a:endParaRPr lang="en-GB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1"/>
                        <a:t>Role</a:t>
                      </a:r>
                      <a:endParaRPr lang="en-GB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1"/>
                        <a:t>UI Access?</a:t>
                      </a:r>
                      <a:endParaRPr lang="en-GB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1"/>
                        <a:t>Primary Use</a:t>
                      </a:r>
                      <a:endParaRPr lang="en-GB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6711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800" b="1"/>
                        <a:t>Application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Live scene‑graph &amp; 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Scene graph updates</a:t>
                      </a:r>
                      <a:endParaRPr lang="en-GB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255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800" b="1"/>
                        <a:t>Launcher</a:t>
                      </a:r>
                      <a:endParaRPr lang="en-GB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Startup &amp; init()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Bootstrap FX runtime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0177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800" b="1"/>
                        <a:t>Prism Render</a:t>
                      </a:r>
                      <a:endParaRPr lang="en-GB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Frame rendering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Graphics pipeline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9456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800" b="1"/>
                        <a:t>Media</a:t>
                      </a:r>
                      <a:endParaRPr lang="en-GB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Audio/video decode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Media playback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1062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800" b="1"/>
                        <a:t>Pulse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60 Hz heartbeat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Layout/CSS/animation tick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5681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800" b="1"/>
                        <a:t>Background</a:t>
                      </a:r>
                      <a:endParaRPr lang="en-GB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Worker threads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I/O, tasks, computation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076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2575A86-9287-3738-1ADB-AA0A947EB966}"/>
              </a:ext>
            </a:extLst>
          </p:cNvPr>
          <p:cNvSpPr txBox="1"/>
          <p:nvPr/>
        </p:nvSpPr>
        <p:spPr>
          <a:xfrm>
            <a:off x="580859" y="1917076"/>
            <a:ext cx="110296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JavaFX uses a multi-threaded architecture to keep UIs responsive by separating rendering, event handling, and background work across distinct threads. The </a:t>
            </a:r>
            <a:r>
              <a:rPr lang="en-US" sz="2400" b="1" dirty="0"/>
              <a:t>JavaFX Application Thread</a:t>
            </a:r>
            <a:r>
              <a:rPr lang="en-US" sz="2400" dirty="0"/>
              <a:t> handles all UI updates and event dispatching.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6134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1B6FD-70B1-254A-C113-07B220090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B05-FC5F-BB8A-E787-419C47D8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GB" dirty="0"/>
              <a:t>Concurrency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4732D-2153-A4A9-A9B3-2750041864CE}"/>
              </a:ext>
            </a:extLst>
          </p:cNvPr>
          <p:cNvSpPr txBox="1"/>
          <p:nvPr/>
        </p:nvSpPr>
        <p:spPr>
          <a:xfrm>
            <a:off x="580859" y="1917076"/>
            <a:ext cx="1102961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JavaFX, long-running tasks should not be executed on the JavaFX Application Thread, as this can make the UI unresponsive. Instead use: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Task&lt;V&gt; – For Background Work</a:t>
            </a:r>
          </a:p>
          <a:p>
            <a:r>
              <a:rPr lang="en-US" sz="2400" dirty="0"/>
              <a:t> 	 Task is a JavaFX class for running long or blocking operations off the UI thread.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Platform.runLater</a:t>
            </a:r>
            <a:r>
              <a:rPr lang="en-US" sz="2400" dirty="0"/>
              <a:t>(Runnable) – For UI Updates from Any Thread</a:t>
            </a:r>
          </a:p>
          <a:p>
            <a:r>
              <a:rPr lang="en-US" sz="2400" dirty="0"/>
              <a:t> 	 Note that JavaFX UI can only be safely updated from its main thread.</a:t>
            </a:r>
          </a:p>
          <a:p>
            <a:endParaRPr lang="en-US" sz="1400" dirty="0"/>
          </a:p>
          <a:p>
            <a:r>
              <a:rPr lang="en-US" sz="2400" dirty="0"/>
              <a:t>		</a:t>
            </a:r>
            <a:r>
              <a:rPr lang="en-US" sz="2400" dirty="0" err="1">
                <a:solidFill>
                  <a:srgbClr val="4D1434"/>
                </a:solidFill>
              </a:rPr>
              <a:t>Platform.runLater</a:t>
            </a:r>
            <a:r>
              <a:rPr lang="en-US" sz="2400" dirty="0">
                <a:solidFill>
                  <a:srgbClr val="4D1434"/>
                </a:solidFill>
              </a:rPr>
              <a:t>(() -&gt; </a:t>
            </a:r>
            <a:r>
              <a:rPr lang="en-US" sz="2400" dirty="0" err="1">
                <a:solidFill>
                  <a:srgbClr val="4D1434"/>
                </a:solidFill>
              </a:rPr>
              <a:t>button.setText</a:t>
            </a:r>
            <a:r>
              <a:rPr lang="en-US" sz="2400" dirty="0">
                <a:solidFill>
                  <a:srgbClr val="4D1434"/>
                </a:solidFill>
              </a:rPr>
              <a:t>("Updated!"));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932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F8FC8-7EA4-7E20-E553-C28032729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1FA8-51B2-8148-8262-4AF6895F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GB" dirty="0"/>
              <a:t>Time to code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E3D62-91EE-8A7D-2789-6AD2AE3C7810}"/>
              </a:ext>
            </a:extLst>
          </p:cNvPr>
          <p:cNvSpPr txBox="1"/>
          <p:nvPr/>
        </p:nvSpPr>
        <p:spPr>
          <a:xfrm>
            <a:off x="580859" y="1917076"/>
            <a:ext cx="1102961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Do a full JavaFX Snake game example, complete with: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D1434"/>
                </a:solidFill>
              </a:rPr>
              <a:t>Initialization of game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D1434"/>
                </a:solidFill>
              </a:rPr>
              <a:t>Animation loop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D1434"/>
                </a:solidFill>
              </a:rPr>
              <a:t>directional movement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D1434"/>
                </a:solidFill>
              </a:rPr>
              <a:t>Collision detection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D1434"/>
                </a:solidFill>
              </a:rPr>
              <a:t>game-over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D1434"/>
                </a:solidFill>
              </a:rPr>
              <a:t>Score display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D1434"/>
                </a:solidFill>
              </a:rPr>
              <a:t>automatic restart</a:t>
            </a:r>
            <a:endParaRPr lang="en-GB" sz="24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50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74441"/>
            <a:ext cx="11029616" cy="827679"/>
          </a:xfrm>
        </p:spPr>
        <p:txBody>
          <a:bodyPr>
            <a:noAutofit/>
          </a:bodyPr>
          <a:lstStyle/>
          <a:p>
            <a:pPr algn="ctr"/>
            <a:r>
              <a:rPr lang="fa-IR" sz="5400" dirty="0"/>
              <a:t>پایان</a:t>
            </a:r>
            <a:endParaRPr lang="en-US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B0DB9-5F11-EC35-3FD2-3EF5DA04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FFFFF"/>
                </a:solidFill>
              </a:rPr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2E4347-B85C-BF0F-4C1E-D447BB6FB8E6}"/>
              </a:ext>
            </a:extLst>
          </p:cNvPr>
          <p:cNvGrpSpPr/>
          <p:nvPr/>
        </p:nvGrpSpPr>
        <p:grpSpPr>
          <a:xfrm>
            <a:off x="3679241" y="2980910"/>
            <a:ext cx="4833518" cy="1926992"/>
            <a:chOff x="9162660" y="3178720"/>
            <a:chExt cx="2402122" cy="844673"/>
          </a:xfrm>
        </p:grpSpPr>
        <p:pic>
          <p:nvPicPr>
            <p:cNvPr id="4" name="Picture 2" descr="Amirkabir University of Technology - Department of Computer Engineering">
              <a:extLst>
                <a:ext uri="{FF2B5EF4-FFF2-40B4-BE49-F238E27FC236}">
                  <a16:creationId xmlns:a16="http://schemas.microsoft.com/office/drawing/2014/main" id="{B68F23CE-9CBA-7F15-BB7E-FAB776D01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7472" y="3239203"/>
              <a:ext cx="723682" cy="78419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Amirkabir University of Technology - Vice Chancellor for Academic Affairs">
              <a:extLst>
                <a:ext uri="{FF2B5EF4-FFF2-40B4-BE49-F238E27FC236}">
                  <a16:creationId xmlns:a16="http://schemas.microsoft.com/office/drawing/2014/main" id="{015B452A-9B31-D6C3-D2AC-69DDEB494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0465" y="3239203"/>
              <a:ext cx="764317" cy="78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Java (programming language) - Wikipedia">
              <a:extLst>
                <a:ext uri="{FF2B5EF4-FFF2-40B4-BE49-F238E27FC236}">
                  <a16:creationId xmlns:a16="http://schemas.microsoft.com/office/drawing/2014/main" id="{1D5E8E8A-C945-B6DE-4B6E-478E86E145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03"/>
            <a:stretch/>
          </p:blipFill>
          <p:spPr bwMode="auto">
            <a:xfrm>
              <a:off x="9162660" y="3178720"/>
              <a:ext cx="648846" cy="844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75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8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8120-1A35-C363-254B-7430FD31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GB" dirty="0"/>
              <a:t>JavaFX Application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B4E73-8E0F-DD0E-C555-169DD8FE42BD}"/>
              </a:ext>
            </a:extLst>
          </p:cNvPr>
          <p:cNvSpPr txBox="1"/>
          <p:nvPr/>
        </p:nvSpPr>
        <p:spPr>
          <a:xfrm>
            <a:off x="581192" y="1888014"/>
            <a:ext cx="110296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JavaFX is Oracle’s official Java library for building rich-client desktop applications with modern UI controls, 2D/3D graphics, and multimedia support.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 JavaFX application typically consists of the following components: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D1434"/>
                </a:solidFill>
              </a:rPr>
              <a:t>Application Class: The entry point of any JavaFX application, extending the Application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D1434"/>
                </a:solidFill>
              </a:rPr>
              <a:t>Stage: Represents the primary window of the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D1434"/>
                </a:solidFill>
              </a:rPr>
              <a:t>Scene: Holds the UI elements (nodes) and is set on the stage.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D1434"/>
                </a:solidFill>
              </a:rPr>
              <a:t>Nodes: The UI components like buttons, labels, etc.</a:t>
            </a:r>
          </a:p>
        </p:txBody>
      </p:sp>
    </p:spTree>
    <p:extLst>
      <p:ext uri="{BB962C8B-B14F-4D97-AF65-F5344CB8AC3E}">
        <p14:creationId xmlns:p14="http://schemas.microsoft.com/office/powerpoint/2010/main" val="2643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0314B-C5CA-7118-FB96-0C85A4393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8BE5-2FA0-EF2B-F1EF-F3C4E108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GB" dirty="0"/>
              <a:t>Hello, JavaFX!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6535C-CF9C-C0DF-F164-6A4916625D69}"/>
              </a:ext>
            </a:extLst>
          </p:cNvPr>
          <p:cNvSpPr txBox="1"/>
          <p:nvPr/>
        </p:nvSpPr>
        <p:spPr>
          <a:xfrm>
            <a:off x="581192" y="1891146"/>
            <a:ext cx="11029616" cy="600164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000" dirty="0">
                <a:solidFill>
                  <a:srgbClr val="4D1434"/>
                </a:solidFill>
              </a:rPr>
              <a:t>import </a:t>
            </a:r>
            <a:r>
              <a:rPr lang="en-US" sz="2000" dirty="0" err="1">
                <a:solidFill>
                  <a:srgbClr val="4D1434"/>
                </a:solidFill>
              </a:rPr>
              <a:t>javafx.application.Application</a:t>
            </a:r>
            <a:r>
              <a:rPr lang="en-US" sz="2000" dirty="0">
                <a:solidFill>
                  <a:srgbClr val="4D1434"/>
                </a:solidFill>
              </a:rPr>
              <a:t>;</a:t>
            </a:r>
          </a:p>
          <a:p>
            <a:r>
              <a:rPr lang="en-US" sz="2000" dirty="0">
                <a:solidFill>
                  <a:srgbClr val="4D1434"/>
                </a:solidFill>
              </a:rPr>
              <a:t>import </a:t>
            </a:r>
            <a:r>
              <a:rPr lang="en-US" sz="2000" dirty="0" err="1">
                <a:solidFill>
                  <a:srgbClr val="4D1434"/>
                </a:solidFill>
              </a:rPr>
              <a:t>javafx.scene.Scene</a:t>
            </a:r>
            <a:r>
              <a:rPr lang="en-US" sz="2000" dirty="0">
                <a:solidFill>
                  <a:srgbClr val="4D1434"/>
                </a:solidFill>
              </a:rPr>
              <a:t>;</a:t>
            </a:r>
          </a:p>
          <a:p>
            <a:r>
              <a:rPr lang="en-US" sz="2000" dirty="0">
                <a:solidFill>
                  <a:srgbClr val="4D1434"/>
                </a:solidFill>
              </a:rPr>
              <a:t>import </a:t>
            </a:r>
            <a:r>
              <a:rPr lang="en-US" sz="2000" dirty="0" err="1">
                <a:solidFill>
                  <a:srgbClr val="4D1434"/>
                </a:solidFill>
              </a:rPr>
              <a:t>javafx.scene.control.Label</a:t>
            </a:r>
            <a:r>
              <a:rPr lang="en-US" sz="2000" dirty="0">
                <a:solidFill>
                  <a:srgbClr val="4D1434"/>
                </a:solidFill>
              </a:rPr>
              <a:t>;</a:t>
            </a:r>
          </a:p>
          <a:p>
            <a:r>
              <a:rPr lang="en-US" sz="2000" dirty="0">
                <a:solidFill>
                  <a:srgbClr val="4D1434"/>
                </a:solidFill>
              </a:rPr>
              <a:t>import </a:t>
            </a:r>
            <a:r>
              <a:rPr lang="en-US" sz="2000" dirty="0" err="1">
                <a:solidFill>
                  <a:srgbClr val="4D1434"/>
                </a:solidFill>
              </a:rPr>
              <a:t>javafx.stage.Stage</a:t>
            </a:r>
            <a:r>
              <a:rPr lang="en-US" sz="2000" dirty="0">
                <a:solidFill>
                  <a:srgbClr val="4D1434"/>
                </a:solidFill>
              </a:rPr>
              <a:t>;</a:t>
            </a:r>
          </a:p>
          <a:p>
            <a:endParaRPr lang="en-US" sz="2000" dirty="0">
              <a:solidFill>
                <a:srgbClr val="4D1434"/>
              </a:solidFill>
            </a:endParaRPr>
          </a:p>
          <a:p>
            <a:r>
              <a:rPr lang="en-US" sz="2000" dirty="0">
                <a:solidFill>
                  <a:srgbClr val="4D1434"/>
                </a:solidFill>
              </a:rPr>
              <a:t>public class </a:t>
            </a:r>
            <a:r>
              <a:rPr lang="en-US" sz="2000" dirty="0" err="1">
                <a:solidFill>
                  <a:srgbClr val="4D1434"/>
                </a:solidFill>
              </a:rPr>
              <a:t>HelloFX</a:t>
            </a:r>
            <a:r>
              <a:rPr lang="en-US" sz="2000" dirty="0">
                <a:solidFill>
                  <a:srgbClr val="4D1434"/>
                </a:solidFill>
              </a:rPr>
              <a:t> extends Application {</a:t>
            </a:r>
          </a:p>
          <a:p>
            <a:r>
              <a:rPr lang="en-US" sz="2000" dirty="0">
                <a:solidFill>
                  <a:srgbClr val="4D1434"/>
                </a:solidFill>
              </a:rPr>
              <a:t>    @Override</a:t>
            </a:r>
          </a:p>
          <a:p>
            <a:r>
              <a:rPr lang="en-US" sz="2000" dirty="0">
                <a:solidFill>
                  <a:srgbClr val="4D1434"/>
                </a:solidFill>
              </a:rPr>
              <a:t>    public void start(Stage </a:t>
            </a:r>
            <a:r>
              <a:rPr lang="en-US" sz="2000" dirty="0" err="1">
                <a:solidFill>
                  <a:srgbClr val="4D1434"/>
                </a:solidFill>
              </a:rPr>
              <a:t>primaryStage</a:t>
            </a:r>
            <a:r>
              <a:rPr lang="en-US" sz="2000" dirty="0">
                <a:solidFill>
                  <a:srgbClr val="4D1434"/>
                </a:solidFill>
              </a:rPr>
              <a:t>) {</a:t>
            </a:r>
          </a:p>
          <a:p>
            <a:r>
              <a:rPr lang="en-US" sz="2000" dirty="0">
                <a:solidFill>
                  <a:srgbClr val="4D1434"/>
                </a:solidFill>
              </a:rPr>
              <a:t>        Label </a:t>
            </a:r>
            <a:r>
              <a:rPr lang="en-US" sz="2000" dirty="0" err="1">
                <a:solidFill>
                  <a:srgbClr val="4D1434"/>
                </a:solidFill>
              </a:rPr>
              <a:t>label</a:t>
            </a:r>
            <a:r>
              <a:rPr lang="en-US" sz="2000" dirty="0">
                <a:solidFill>
                  <a:srgbClr val="4D1434"/>
                </a:solidFill>
              </a:rPr>
              <a:t> = new Label("Hello, JavaFX!");</a:t>
            </a:r>
          </a:p>
          <a:p>
            <a:r>
              <a:rPr lang="en-US" sz="2000" dirty="0">
                <a:solidFill>
                  <a:srgbClr val="4D1434"/>
                </a:solidFill>
              </a:rPr>
              <a:t>        Scene </a:t>
            </a:r>
            <a:r>
              <a:rPr lang="en-US" sz="2000" dirty="0" err="1">
                <a:solidFill>
                  <a:srgbClr val="4D1434"/>
                </a:solidFill>
              </a:rPr>
              <a:t>scene</a:t>
            </a:r>
            <a:r>
              <a:rPr lang="en-US" sz="2000" dirty="0">
                <a:solidFill>
                  <a:srgbClr val="4D1434"/>
                </a:solidFill>
              </a:rPr>
              <a:t> = new Scene(label, 300, 200);</a:t>
            </a:r>
          </a:p>
          <a:p>
            <a:r>
              <a:rPr lang="en-US" sz="2000" dirty="0">
                <a:solidFill>
                  <a:srgbClr val="4D1434"/>
                </a:solidFill>
              </a:rPr>
              <a:t>        </a:t>
            </a:r>
            <a:r>
              <a:rPr lang="en-US" sz="2000" dirty="0" err="1">
                <a:solidFill>
                  <a:srgbClr val="4D1434"/>
                </a:solidFill>
              </a:rPr>
              <a:t>primaryStage.setScene</a:t>
            </a:r>
            <a:r>
              <a:rPr lang="en-US" sz="2000" dirty="0">
                <a:solidFill>
                  <a:srgbClr val="4D1434"/>
                </a:solidFill>
              </a:rPr>
              <a:t>(scene);</a:t>
            </a:r>
          </a:p>
          <a:p>
            <a:r>
              <a:rPr lang="en-US" sz="2000" dirty="0">
                <a:solidFill>
                  <a:srgbClr val="4D1434"/>
                </a:solidFill>
              </a:rPr>
              <a:t>        </a:t>
            </a:r>
            <a:r>
              <a:rPr lang="en-US" sz="2000" dirty="0" err="1">
                <a:solidFill>
                  <a:srgbClr val="4D1434"/>
                </a:solidFill>
              </a:rPr>
              <a:t>primaryStage.setTitle</a:t>
            </a:r>
            <a:r>
              <a:rPr lang="en-US" sz="2000" dirty="0">
                <a:solidFill>
                  <a:srgbClr val="4D1434"/>
                </a:solidFill>
              </a:rPr>
              <a:t>("</a:t>
            </a:r>
            <a:r>
              <a:rPr lang="en-US" sz="2000" dirty="0" err="1">
                <a:solidFill>
                  <a:srgbClr val="4D1434"/>
                </a:solidFill>
              </a:rPr>
              <a:t>HelloFX</a:t>
            </a:r>
            <a:r>
              <a:rPr lang="en-US" sz="2000" dirty="0">
                <a:solidFill>
                  <a:srgbClr val="4D1434"/>
                </a:solidFill>
              </a:rPr>
              <a:t>");</a:t>
            </a:r>
          </a:p>
          <a:p>
            <a:r>
              <a:rPr lang="en-US" sz="2000" dirty="0">
                <a:solidFill>
                  <a:srgbClr val="4D1434"/>
                </a:solidFill>
              </a:rPr>
              <a:t>        </a:t>
            </a:r>
            <a:r>
              <a:rPr lang="en-US" sz="2000" dirty="0" err="1">
                <a:solidFill>
                  <a:srgbClr val="4D1434"/>
                </a:solidFill>
              </a:rPr>
              <a:t>primaryStage.show</a:t>
            </a:r>
            <a:r>
              <a:rPr lang="en-US" sz="2000" dirty="0">
                <a:solidFill>
                  <a:srgbClr val="4D1434"/>
                </a:solidFill>
              </a:rPr>
              <a:t>();</a:t>
            </a:r>
          </a:p>
          <a:p>
            <a:r>
              <a:rPr lang="en-US" sz="2000" dirty="0">
                <a:solidFill>
                  <a:srgbClr val="4D1434"/>
                </a:solidFill>
              </a:rPr>
              <a:t>    }</a:t>
            </a:r>
          </a:p>
          <a:p>
            <a:endParaRPr lang="en-US" sz="2000" dirty="0">
              <a:solidFill>
                <a:srgbClr val="4D1434"/>
              </a:solidFill>
            </a:endParaRPr>
          </a:p>
          <a:p>
            <a:r>
              <a:rPr lang="en-US" sz="2000" dirty="0">
                <a:solidFill>
                  <a:srgbClr val="4D1434"/>
                </a:solidFill>
              </a:rPr>
              <a:t>    </a:t>
            </a:r>
          </a:p>
          <a:p>
            <a:endParaRPr lang="en-US" sz="2000" dirty="0">
              <a:solidFill>
                <a:srgbClr val="4D1434"/>
              </a:solidFill>
            </a:endParaRPr>
          </a:p>
          <a:p>
            <a:endParaRPr lang="en-US" sz="2000" dirty="0">
              <a:solidFill>
                <a:srgbClr val="4D1434"/>
              </a:solidFill>
            </a:endParaRPr>
          </a:p>
          <a:p>
            <a:endParaRPr lang="en-US" sz="2000" dirty="0">
              <a:solidFill>
                <a:srgbClr val="4D1434"/>
              </a:solidFill>
            </a:endParaRPr>
          </a:p>
          <a:p>
            <a:r>
              <a:rPr lang="en-US" sz="2000" dirty="0">
                <a:solidFill>
                  <a:srgbClr val="4D1434"/>
                </a:solidFill>
              </a:rPr>
              <a:t>public static void main(String[] </a:t>
            </a:r>
            <a:r>
              <a:rPr lang="en-US" sz="2000" dirty="0" err="1">
                <a:solidFill>
                  <a:srgbClr val="4D1434"/>
                </a:solidFill>
              </a:rPr>
              <a:t>args</a:t>
            </a:r>
            <a:r>
              <a:rPr lang="en-US" sz="2000" dirty="0">
                <a:solidFill>
                  <a:srgbClr val="4D1434"/>
                </a:solidFill>
              </a:rPr>
              <a:t>) {</a:t>
            </a:r>
          </a:p>
          <a:p>
            <a:r>
              <a:rPr lang="en-US" sz="2000" dirty="0">
                <a:solidFill>
                  <a:srgbClr val="4D1434"/>
                </a:solidFill>
              </a:rPr>
              <a:t>        launch(</a:t>
            </a:r>
            <a:r>
              <a:rPr lang="en-US" sz="2000" dirty="0" err="1">
                <a:solidFill>
                  <a:srgbClr val="4D1434"/>
                </a:solidFill>
              </a:rPr>
              <a:t>args</a:t>
            </a:r>
            <a:r>
              <a:rPr lang="en-US" sz="2000" dirty="0">
                <a:solidFill>
                  <a:srgbClr val="4D1434"/>
                </a:solidFill>
              </a:rPr>
              <a:t>);</a:t>
            </a:r>
          </a:p>
          <a:p>
            <a:r>
              <a:rPr lang="en-US" sz="2000" dirty="0">
                <a:solidFill>
                  <a:srgbClr val="4D1434"/>
                </a:solidFill>
              </a:rPr>
              <a:t>    }</a:t>
            </a:r>
          </a:p>
          <a:p>
            <a:r>
              <a:rPr lang="en-US" sz="2000" dirty="0">
                <a:solidFill>
                  <a:srgbClr val="4D1434"/>
                </a:solidFill>
              </a:rPr>
              <a:t>}</a:t>
            </a:r>
          </a:p>
          <a:p>
            <a:endParaRPr lang="en-GB" sz="20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3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CEA8C-6B5E-91F7-C67E-D50D04DA6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FED0-F16F-E263-47A9-C71F8983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GB" dirty="0"/>
              <a:t>UI Nodes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E75A1-F7EB-D27A-1CA5-20A48973D2F6}"/>
              </a:ext>
            </a:extLst>
          </p:cNvPr>
          <p:cNvSpPr txBox="1"/>
          <p:nvPr/>
        </p:nvSpPr>
        <p:spPr>
          <a:xfrm>
            <a:off x="581192" y="1891146"/>
            <a:ext cx="11029616" cy="7078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00" dirty="0"/>
              <a:t>JavaFX provides a rich set of UI controls, including buttons, labels, text fields, checkboxes, and more. These controls can handle user interactions through event handling mechanisms.</a:t>
            </a:r>
            <a:endParaRPr lang="en-GB" sz="2000" dirty="0"/>
          </a:p>
        </p:txBody>
      </p:sp>
      <p:pic>
        <p:nvPicPr>
          <p:cNvPr id="2050" name="Picture 2" descr="java - Is there a JavaFX class hierarchy graph? - Stack Overflow">
            <a:extLst>
              <a:ext uri="{FF2B5EF4-FFF2-40B4-BE49-F238E27FC236}">
                <a16:creationId xmlns:a16="http://schemas.microsoft.com/office/drawing/2014/main" id="{C9BF8490-0762-0173-459C-AB8919082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6" r="12437"/>
          <a:stretch/>
        </p:blipFill>
        <p:spPr bwMode="auto">
          <a:xfrm>
            <a:off x="458246" y="2599032"/>
            <a:ext cx="5996982" cy="394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FX - Introduction">
            <a:extLst>
              <a:ext uri="{FF2B5EF4-FFF2-40B4-BE49-F238E27FC236}">
                <a16:creationId xmlns:a16="http://schemas.microsoft.com/office/drawing/2014/main" id="{DF90A1E8-AC7B-DCD0-37D0-7991493844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00" b="-1"/>
          <a:stretch/>
        </p:blipFill>
        <p:spPr bwMode="auto">
          <a:xfrm>
            <a:off x="6667333" y="2677885"/>
            <a:ext cx="4943475" cy="386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72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A007F-BC94-3531-74D7-721AAAD39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2E17-F060-8814-7C76-E434D0B4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GB" dirty="0"/>
              <a:t>UI Controls and Layouts 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A174A8-BB25-2891-6051-2A494BCC3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878559"/>
              </p:ext>
            </p:extLst>
          </p:nvPr>
        </p:nvGraphicFramePr>
        <p:xfrm>
          <a:off x="581192" y="1915886"/>
          <a:ext cx="11029616" cy="466997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19751">
                  <a:extLst>
                    <a:ext uri="{9D8B030D-6E8A-4147-A177-3AD203B41FA5}">
                      <a16:colId xmlns:a16="http://schemas.microsoft.com/office/drawing/2014/main" val="3485983570"/>
                    </a:ext>
                  </a:extLst>
                </a:gridCol>
                <a:gridCol w="3995057">
                  <a:extLst>
                    <a:ext uri="{9D8B030D-6E8A-4147-A177-3AD203B41FA5}">
                      <a16:colId xmlns:a16="http://schemas.microsoft.com/office/drawing/2014/main" val="38350434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1434195453"/>
                    </a:ext>
                  </a:extLst>
                </a:gridCol>
                <a:gridCol w="4001694">
                  <a:extLst>
                    <a:ext uri="{9D8B030D-6E8A-4147-A177-3AD203B41FA5}">
                      <a16:colId xmlns:a16="http://schemas.microsoft.com/office/drawing/2014/main" val="2432795318"/>
                    </a:ext>
                  </a:extLst>
                </a:gridCol>
              </a:tblGrid>
              <a:tr h="372372">
                <a:tc>
                  <a:txBody>
                    <a:bodyPr/>
                    <a:lstStyle/>
                    <a:p>
                      <a:r>
                        <a:rPr lang="en-GB" sz="1800" b="1" dirty="0"/>
                        <a:t>Component</a:t>
                      </a:r>
                      <a:endParaRPr lang="en-GB" sz="1800" dirty="0"/>
                    </a:p>
                  </a:txBody>
                  <a:tcPr marL="69103" marR="69103" marT="34551" marB="34551" anchor="ctr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Description</a:t>
                      </a:r>
                      <a:endParaRPr lang="en-GB" sz="1800" dirty="0"/>
                    </a:p>
                  </a:txBody>
                  <a:tcPr marL="69103" marR="69103" marT="34551" marB="34551" anchor="ctr"/>
                </a:tc>
                <a:tc>
                  <a:txBody>
                    <a:bodyPr/>
                    <a:lstStyle/>
                    <a:p>
                      <a:r>
                        <a:rPr lang="en-GB" sz="1800" b="1"/>
                        <a:t>Component</a:t>
                      </a:r>
                      <a:endParaRPr lang="en-GB" sz="1800"/>
                    </a:p>
                  </a:txBody>
                  <a:tcPr marL="69103" marR="69103" marT="34551" marB="34551" anchor="ctr"/>
                </a:tc>
                <a:tc>
                  <a:txBody>
                    <a:bodyPr/>
                    <a:lstStyle/>
                    <a:p>
                      <a:r>
                        <a:rPr lang="en-GB" sz="1800" b="1"/>
                        <a:t>Description</a:t>
                      </a:r>
                      <a:endParaRPr lang="en-GB" sz="1800"/>
                    </a:p>
                  </a:txBody>
                  <a:tcPr marL="69103" marR="69103" marT="34551" marB="34551" anchor="ctr"/>
                </a:tc>
                <a:extLst>
                  <a:ext uri="{0D108BD9-81ED-4DB2-BD59-A6C34878D82A}">
                    <a16:rowId xmlns:a16="http://schemas.microsoft.com/office/drawing/2014/main" val="2666970439"/>
                  </a:ext>
                </a:extLst>
              </a:tr>
              <a:tr h="910988">
                <a:tc>
                  <a:txBody>
                    <a:bodyPr/>
                    <a:lstStyle/>
                    <a:p>
                      <a:r>
                        <a:rPr lang="en-GB" sz="1800" b="1" dirty="0"/>
                        <a:t>Button</a:t>
                      </a:r>
                      <a:endParaRPr lang="en-GB" sz="1800" dirty="0"/>
                    </a:p>
                  </a:txBody>
                  <a:tcPr marL="69103" marR="69103" marT="34551" marB="34551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clickable control used to perform an action.</a:t>
                      </a:r>
                    </a:p>
                  </a:txBody>
                  <a:tcPr marL="69103" marR="69103" marT="34551" marB="34551" anchor="ctr"/>
                </a:tc>
                <a:tc>
                  <a:txBody>
                    <a:bodyPr/>
                    <a:lstStyle/>
                    <a:p>
                      <a:r>
                        <a:rPr lang="en-GB" sz="1800" b="1"/>
                        <a:t>Label</a:t>
                      </a:r>
                      <a:endParaRPr lang="en-GB" sz="1800"/>
                    </a:p>
                  </a:txBody>
                  <a:tcPr marL="69103" marR="69103" marT="34551" marB="34551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Displays non-editable text, often used to describe other controls.</a:t>
                      </a:r>
                    </a:p>
                  </a:txBody>
                  <a:tcPr marL="69103" marR="69103" marT="34551" marB="34551" anchor="ctr"/>
                </a:tc>
                <a:extLst>
                  <a:ext uri="{0D108BD9-81ED-4DB2-BD59-A6C34878D82A}">
                    <a16:rowId xmlns:a16="http://schemas.microsoft.com/office/drawing/2014/main" val="1065878345"/>
                  </a:ext>
                </a:extLst>
              </a:tr>
              <a:tr h="910988">
                <a:tc>
                  <a:txBody>
                    <a:bodyPr/>
                    <a:lstStyle/>
                    <a:p>
                      <a:r>
                        <a:rPr lang="en-GB" sz="1800" b="1"/>
                        <a:t>TextField</a:t>
                      </a:r>
                      <a:endParaRPr lang="en-GB" sz="1800"/>
                    </a:p>
                  </a:txBody>
                  <a:tcPr marL="69103" marR="69103" marT="34551" marB="34551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Allows single-line text input from the user.</a:t>
                      </a:r>
                    </a:p>
                  </a:txBody>
                  <a:tcPr marL="69103" marR="69103" marT="34551" marB="34551" anchor="ctr"/>
                </a:tc>
                <a:tc>
                  <a:txBody>
                    <a:bodyPr/>
                    <a:lstStyle/>
                    <a:p>
                      <a:r>
                        <a:rPr lang="en-GB" sz="1800" b="1"/>
                        <a:t>CheckBox</a:t>
                      </a:r>
                      <a:endParaRPr lang="en-GB" sz="1800"/>
                    </a:p>
                  </a:txBody>
                  <a:tcPr marL="69103" marR="69103" marT="34551" marB="34551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Represents a boolean option that can be toggled on or off.</a:t>
                      </a:r>
                    </a:p>
                  </a:txBody>
                  <a:tcPr marL="69103" marR="69103" marT="34551" marB="34551" anchor="ctr"/>
                </a:tc>
                <a:extLst>
                  <a:ext uri="{0D108BD9-81ED-4DB2-BD59-A6C34878D82A}">
                    <a16:rowId xmlns:a16="http://schemas.microsoft.com/office/drawing/2014/main" val="591637902"/>
                  </a:ext>
                </a:extLst>
              </a:tr>
              <a:tr h="910988">
                <a:tc>
                  <a:txBody>
                    <a:bodyPr/>
                    <a:lstStyle/>
                    <a:p>
                      <a:r>
                        <a:rPr lang="en-GB" sz="1800" b="1" dirty="0" err="1"/>
                        <a:t>ComboBox</a:t>
                      </a:r>
                      <a:endParaRPr lang="en-GB" sz="1800" dirty="0"/>
                    </a:p>
                  </a:txBody>
                  <a:tcPr marL="69103" marR="69103" marT="34551" marB="34551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Provides a dropdown list for selecting one item from multiple choices.</a:t>
                      </a:r>
                    </a:p>
                  </a:txBody>
                  <a:tcPr marL="69103" marR="69103" marT="34551" marB="34551" anchor="ctr"/>
                </a:tc>
                <a:tc>
                  <a:txBody>
                    <a:bodyPr/>
                    <a:lstStyle/>
                    <a:p>
                      <a:r>
                        <a:rPr lang="en-GB" sz="1800" b="1"/>
                        <a:t>ListView</a:t>
                      </a:r>
                      <a:endParaRPr lang="en-GB" sz="1800"/>
                    </a:p>
                  </a:txBody>
                  <a:tcPr marL="69103" marR="69103" marT="34551" marB="34551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Displays a scrollable list of items, allowing single or multiple selections.</a:t>
                      </a:r>
                    </a:p>
                  </a:txBody>
                  <a:tcPr marL="69103" marR="69103" marT="34551" marB="34551" anchor="ctr"/>
                </a:tc>
                <a:extLst>
                  <a:ext uri="{0D108BD9-81ED-4DB2-BD59-A6C34878D82A}">
                    <a16:rowId xmlns:a16="http://schemas.microsoft.com/office/drawing/2014/main" val="1266231300"/>
                  </a:ext>
                </a:extLst>
              </a:tr>
              <a:tr h="653646">
                <a:tc>
                  <a:txBody>
                    <a:bodyPr/>
                    <a:lstStyle/>
                    <a:p>
                      <a:r>
                        <a:rPr lang="en-GB" sz="1800" b="1"/>
                        <a:t>HBox</a:t>
                      </a:r>
                      <a:endParaRPr lang="en-GB" sz="1800"/>
                    </a:p>
                  </a:txBody>
                  <a:tcPr marL="69103" marR="69103" marT="34551" marB="34551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Arranges its children in a single horizontal row.</a:t>
                      </a:r>
                    </a:p>
                  </a:txBody>
                  <a:tcPr marL="69103" marR="69103" marT="34551" marB="34551" anchor="ctr"/>
                </a:tc>
                <a:tc>
                  <a:txBody>
                    <a:bodyPr/>
                    <a:lstStyle/>
                    <a:p>
                      <a:r>
                        <a:rPr lang="en-GB" sz="1800" b="1"/>
                        <a:t>VBox</a:t>
                      </a:r>
                      <a:endParaRPr lang="en-GB" sz="1800"/>
                    </a:p>
                  </a:txBody>
                  <a:tcPr marL="69103" marR="69103" marT="34551" marB="34551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Arranges its children in a single vertical column.</a:t>
                      </a:r>
                    </a:p>
                  </a:txBody>
                  <a:tcPr marL="69103" marR="69103" marT="34551" marB="34551" anchor="ctr"/>
                </a:tc>
                <a:extLst>
                  <a:ext uri="{0D108BD9-81ED-4DB2-BD59-A6C34878D82A}">
                    <a16:rowId xmlns:a16="http://schemas.microsoft.com/office/drawing/2014/main" val="2239871019"/>
                  </a:ext>
                </a:extLst>
              </a:tr>
              <a:tr h="910988">
                <a:tc>
                  <a:txBody>
                    <a:bodyPr/>
                    <a:lstStyle/>
                    <a:p>
                      <a:r>
                        <a:rPr lang="en-GB" sz="1800" b="1"/>
                        <a:t>GridPane</a:t>
                      </a:r>
                      <a:endParaRPr lang="en-GB" sz="1800"/>
                    </a:p>
                  </a:txBody>
                  <a:tcPr marL="69103" marR="69103" marT="34551" marB="34551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Lays out its children within a flexible grid of rows and columns.</a:t>
                      </a:r>
                    </a:p>
                  </a:txBody>
                  <a:tcPr marL="69103" marR="69103" marT="34551" marB="34551" anchor="ctr"/>
                </a:tc>
                <a:tc>
                  <a:txBody>
                    <a:bodyPr/>
                    <a:lstStyle/>
                    <a:p>
                      <a:r>
                        <a:rPr lang="en-GB" sz="1800" b="1"/>
                        <a:t>BorderPane</a:t>
                      </a:r>
                      <a:endParaRPr lang="en-GB" sz="1800"/>
                    </a:p>
                  </a:txBody>
                  <a:tcPr marL="69103" marR="69103" marT="34551" marB="34551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Divides the layout into five regions: top, bottom, left, right, and center.</a:t>
                      </a:r>
                    </a:p>
                  </a:txBody>
                  <a:tcPr marL="69103" marR="69103" marT="34551" marB="34551" anchor="ctr"/>
                </a:tc>
                <a:extLst>
                  <a:ext uri="{0D108BD9-81ED-4DB2-BD59-A6C34878D82A}">
                    <a16:rowId xmlns:a16="http://schemas.microsoft.com/office/drawing/2014/main" val="177264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48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95248-3112-D5B6-D656-31E3E1973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8421-D3A8-8733-B74F-22272CD3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GB" dirty="0"/>
              <a:t>FXML and scene builder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20EDB-FF7A-DDF4-4A03-6638BBEAEB2B}"/>
              </a:ext>
            </a:extLst>
          </p:cNvPr>
          <p:cNvSpPr txBox="1"/>
          <p:nvPr/>
        </p:nvSpPr>
        <p:spPr>
          <a:xfrm>
            <a:off x="581192" y="1853977"/>
            <a:ext cx="110296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FXML is an XML-based language that allows you to define the UI structure separately from the application logic in a controller class.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E42AB-3D4E-FE70-53E2-978AFFA9964D}"/>
              </a:ext>
            </a:extLst>
          </p:cNvPr>
          <p:cNvSpPr txBox="1"/>
          <p:nvPr/>
        </p:nvSpPr>
        <p:spPr>
          <a:xfrm>
            <a:off x="581190" y="2822995"/>
            <a:ext cx="11029615" cy="594008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GB" sz="2000" dirty="0">
                <a:solidFill>
                  <a:srgbClr val="4D1434"/>
                </a:solidFill>
              </a:rPr>
              <a:t>&lt;?xml version="1.0" encoding="UTF-8"?&gt;</a:t>
            </a:r>
          </a:p>
          <a:p>
            <a:endParaRPr lang="en-GB" sz="2000" dirty="0">
              <a:solidFill>
                <a:srgbClr val="4D1434"/>
              </a:solidFill>
            </a:endParaRPr>
          </a:p>
          <a:p>
            <a:r>
              <a:rPr lang="en-GB" sz="2000" dirty="0">
                <a:solidFill>
                  <a:srgbClr val="4D1434"/>
                </a:solidFill>
              </a:rPr>
              <a:t>&lt;?import </a:t>
            </a:r>
            <a:r>
              <a:rPr lang="en-GB" sz="2000" dirty="0" err="1">
                <a:solidFill>
                  <a:srgbClr val="4D1434"/>
                </a:solidFill>
              </a:rPr>
              <a:t>javafx.scene.control.Button</a:t>
            </a:r>
            <a:r>
              <a:rPr lang="en-GB" sz="2000" dirty="0">
                <a:solidFill>
                  <a:srgbClr val="4D1434"/>
                </a:solidFill>
              </a:rPr>
              <a:t>?&gt;</a:t>
            </a:r>
          </a:p>
          <a:p>
            <a:r>
              <a:rPr lang="en-GB" sz="2000" dirty="0">
                <a:solidFill>
                  <a:srgbClr val="4D1434"/>
                </a:solidFill>
              </a:rPr>
              <a:t>&lt;?import </a:t>
            </a:r>
            <a:r>
              <a:rPr lang="en-GB" sz="2000" dirty="0" err="1">
                <a:solidFill>
                  <a:srgbClr val="4D1434"/>
                </a:solidFill>
              </a:rPr>
              <a:t>javafx.scene.layout.StackPane</a:t>
            </a:r>
            <a:r>
              <a:rPr lang="en-GB" sz="2000" dirty="0">
                <a:solidFill>
                  <a:srgbClr val="4D1434"/>
                </a:solidFill>
              </a:rPr>
              <a:t>?&gt;</a:t>
            </a:r>
          </a:p>
          <a:p>
            <a:endParaRPr lang="en-GB" sz="2000" dirty="0">
              <a:solidFill>
                <a:srgbClr val="4D1434"/>
              </a:solidFill>
            </a:endParaRPr>
          </a:p>
          <a:p>
            <a:r>
              <a:rPr lang="en-GB" sz="2000" dirty="0">
                <a:solidFill>
                  <a:srgbClr val="4D1434"/>
                </a:solidFill>
              </a:rPr>
              <a:t>&lt;</a:t>
            </a:r>
            <a:r>
              <a:rPr lang="en-GB" sz="2000" dirty="0" err="1">
                <a:solidFill>
                  <a:srgbClr val="4D1434"/>
                </a:solidFill>
              </a:rPr>
              <a:t>StackPane</a:t>
            </a:r>
            <a:r>
              <a:rPr lang="en-GB" sz="2000" dirty="0">
                <a:solidFill>
                  <a:srgbClr val="4D1434"/>
                </a:solidFill>
              </a:rPr>
              <a:t> </a:t>
            </a:r>
            <a:r>
              <a:rPr lang="en-GB" sz="2000" dirty="0" err="1">
                <a:solidFill>
                  <a:srgbClr val="4D1434"/>
                </a:solidFill>
              </a:rPr>
              <a:t>xmlns:fx</a:t>
            </a:r>
            <a:r>
              <a:rPr lang="en-GB" sz="2000" dirty="0">
                <a:solidFill>
                  <a:srgbClr val="4D1434"/>
                </a:solidFill>
              </a:rPr>
              <a:t>="http://javafx.com/</a:t>
            </a:r>
            <a:r>
              <a:rPr lang="en-GB" sz="2000" dirty="0" err="1">
                <a:solidFill>
                  <a:srgbClr val="4D1434"/>
                </a:solidFill>
              </a:rPr>
              <a:t>fxml</a:t>
            </a:r>
            <a:r>
              <a:rPr lang="en-GB" sz="2000" dirty="0">
                <a:solidFill>
                  <a:srgbClr val="4D1434"/>
                </a:solidFill>
              </a:rPr>
              <a:t>" stylesheets="@style.css"&gt;</a:t>
            </a:r>
          </a:p>
          <a:p>
            <a:r>
              <a:rPr lang="en-GB" sz="2000" dirty="0">
                <a:solidFill>
                  <a:srgbClr val="4D1434"/>
                </a:solidFill>
              </a:rPr>
              <a:t>    &lt;Button text="Click Me!" </a:t>
            </a:r>
            <a:r>
              <a:rPr lang="en-GB" sz="2000" dirty="0" err="1">
                <a:solidFill>
                  <a:srgbClr val="4D1434"/>
                </a:solidFill>
              </a:rPr>
              <a:t>fx:id</a:t>
            </a:r>
            <a:r>
              <a:rPr lang="en-GB" sz="2000" dirty="0">
                <a:solidFill>
                  <a:srgbClr val="4D1434"/>
                </a:solidFill>
              </a:rPr>
              <a:t>="</a:t>
            </a:r>
            <a:r>
              <a:rPr lang="en-GB" sz="2000" dirty="0" err="1">
                <a:solidFill>
                  <a:srgbClr val="4D1434"/>
                </a:solidFill>
              </a:rPr>
              <a:t>myButton</a:t>
            </a:r>
            <a:r>
              <a:rPr lang="en-GB" sz="2000" dirty="0">
                <a:solidFill>
                  <a:srgbClr val="4D1434"/>
                </a:solidFill>
              </a:rPr>
              <a:t>" </a:t>
            </a:r>
            <a:r>
              <a:rPr lang="en-GB" sz="2000" dirty="0" err="1">
                <a:solidFill>
                  <a:srgbClr val="4D1434"/>
                </a:solidFill>
              </a:rPr>
              <a:t>styleClass</a:t>
            </a:r>
            <a:r>
              <a:rPr lang="en-GB" sz="2000" dirty="0">
                <a:solidFill>
                  <a:srgbClr val="4D1434"/>
                </a:solidFill>
              </a:rPr>
              <a:t>="custom-button"/&gt;</a:t>
            </a:r>
          </a:p>
          <a:p>
            <a:r>
              <a:rPr lang="en-GB" sz="2000" dirty="0">
                <a:solidFill>
                  <a:srgbClr val="4D1434"/>
                </a:solidFill>
              </a:rPr>
              <a:t>&lt;/</a:t>
            </a:r>
            <a:r>
              <a:rPr lang="en-GB" sz="2000" dirty="0" err="1">
                <a:solidFill>
                  <a:srgbClr val="4D1434"/>
                </a:solidFill>
              </a:rPr>
              <a:t>StackPane</a:t>
            </a:r>
            <a:r>
              <a:rPr lang="en-GB" sz="2000" dirty="0">
                <a:solidFill>
                  <a:srgbClr val="4D1434"/>
                </a:solidFill>
              </a:rPr>
              <a:t>&gt;</a:t>
            </a:r>
          </a:p>
          <a:p>
            <a:endParaRPr lang="en-GB" sz="2000" dirty="0">
              <a:solidFill>
                <a:srgbClr val="4D1434"/>
              </a:solidFill>
            </a:endParaRPr>
          </a:p>
          <a:p>
            <a:endParaRPr lang="en-GB" sz="2000" dirty="0">
              <a:solidFill>
                <a:srgbClr val="4D1434"/>
              </a:solidFill>
            </a:endParaRPr>
          </a:p>
          <a:p>
            <a:endParaRPr lang="en-GB" sz="2000" dirty="0">
              <a:solidFill>
                <a:srgbClr val="4D1434"/>
              </a:solidFill>
            </a:endParaRPr>
          </a:p>
          <a:p>
            <a:endParaRPr lang="en-GB" sz="2000" dirty="0">
              <a:solidFill>
                <a:srgbClr val="4D1434"/>
              </a:solidFill>
            </a:endParaRPr>
          </a:p>
          <a:p>
            <a:endParaRPr lang="en-GB" sz="2000" dirty="0">
              <a:solidFill>
                <a:srgbClr val="4D1434"/>
              </a:solidFill>
            </a:endParaRPr>
          </a:p>
          <a:p>
            <a:endParaRPr lang="en-GB" sz="2000" dirty="0">
              <a:solidFill>
                <a:srgbClr val="4D1434"/>
              </a:solidFill>
            </a:endParaRPr>
          </a:p>
          <a:p>
            <a:endParaRPr lang="en-GB" sz="2000" dirty="0">
              <a:solidFill>
                <a:srgbClr val="4D1434"/>
              </a:solidFill>
            </a:endParaRPr>
          </a:p>
          <a:p>
            <a:endParaRPr lang="en-GB" sz="2000" dirty="0">
              <a:solidFill>
                <a:srgbClr val="4D1434"/>
              </a:solidFill>
            </a:endParaRPr>
          </a:p>
          <a:p>
            <a:endParaRPr lang="en-GB" sz="2000" dirty="0">
              <a:solidFill>
                <a:srgbClr val="4D1434"/>
              </a:solidFill>
            </a:endParaRPr>
          </a:p>
          <a:p>
            <a:r>
              <a:rPr lang="en-GB" dirty="0">
                <a:solidFill>
                  <a:srgbClr val="4D1434"/>
                </a:solidFill>
              </a:rPr>
              <a:t>public class </a:t>
            </a:r>
            <a:r>
              <a:rPr lang="en-GB" dirty="0" err="1">
                <a:solidFill>
                  <a:srgbClr val="4D1434"/>
                </a:solidFill>
              </a:rPr>
              <a:t>MyController</a:t>
            </a:r>
            <a:r>
              <a:rPr lang="en-GB" dirty="0">
                <a:solidFill>
                  <a:srgbClr val="4D1434"/>
                </a:solidFill>
              </a:rPr>
              <a:t> {</a:t>
            </a:r>
          </a:p>
          <a:p>
            <a:r>
              <a:rPr lang="en-GB" dirty="0">
                <a:solidFill>
                  <a:srgbClr val="4D1434"/>
                </a:solidFill>
              </a:rPr>
              <a:t>    @FXML</a:t>
            </a:r>
          </a:p>
          <a:p>
            <a:r>
              <a:rPr lang="en-GB" dirty="0">
                <a:solidFill>
                  <a:srgbClr val="4D1434"/>
                </a:solidFill>
              </a:rPr>
              <a:t>    private Button </a:t>
            </a:r>
            <a:r>
              <a:rPr lang="en-GB" dirty="0" err="1">
                <a:solidFill>
                  <a:srgbClr val="4D1434"/>
                </a:solidFill>
              </a:rPr>
              <a:t>myButton</a:t>
            </a:r>
            <a:r>
              <a:rPr lang="en-GB" dirty="0">
                <a:solidFill>
                  <a:srgbClr val="4D1434"/>
                </a:solidFill>
              </a:rPr>
              <a:t>;</a:t>
            </a:r>
          </a:p>
          <a:p>
            <a:endParaRPr lang="en-GB" dirty="0">
              <a:solidFill>
                <a:srgbClr val="4D1434"/>
              </a:solidFill>
            </a:endParaRPr>
          </a:p>
          <a:p>
            <a:r>
              <a:rPr lang="en-GB" dirty="0">
                <a:solidFill>
                  <a:srgbClr val="4D1434"/>
                </a:solidFill>
              </a:rPr>
              <a:t>    @FXML</a:t>
            </a:r>
          </a:p>
          <a:p>
            <a:r>
              <a:rPr lang="en-GB" dirty="0">
                <a:solidFill>
                  <a:srgbClr val="4D1434"/>
                </a:solidFill>
              </a:rPr>
              <a:t>    private void initialize() {</a:t>
            </a:r>
          </a:p>
          <a:p>
            <a:r>
              <a:rPr lang="en-GB" dirty="0">
                <a:solidFill>
                  <a:srgbClr val="4D1434"/>
                </a:solidFill>
              </a:rPr>
              <a:t>        </a:t>
            </a:r>
            <a:r>
              <a:rPr lang="en-GB" dirty="0" err="1">
                <a:solidFill>
                  <a:srgbClr val="4D1434"/>
                </a:solidFill>
              </a:rPr>
              <a:t>myButton.setOnAction</a:t>
            </a:r>
            <a:r>
              <a:rPr lang="en-GB" dirty="0">
                <a:solidFill>
                  <a:srgbClr val="4D1434"/>
                </a:solidFill>
              </a:rPr>
              <a:t>(e -&gt; </a:t>
            </a:r>
            <a:r>
              <a:rPr lang="en-GB" dirty="0" err="1">
                <a:solidFill>
                  <a:srgbClr val="4D1434"/>
                </a:solidFill>
              </a:rPr>
              <a:t>System.out.println</a:t>
            </a:r>
            <a:r>
              <a:rPr lang="en-GB" dirty="0">
                <a:solidFill>
                  <a:srgbClr val="4D1434"/>
                </a:solidFill>
              </a:rPr>
              <a:t>("Button Clicked from FXML!"));</a:t>
            </a:r>
          </a:p>
          <a:p>
            <a:r>
              <a:rPr lang="en-GB" dirty="0">
                <a:solidFill>
                  <a:srgbClr val="4D1434"/>
                </a:solidFill>
              </a:rPr>
              <a:t>    }}</a:t>
            </a:r>
          </a:p>
          <a:p>
            <a:r>
              <a:rPr lang="en-GB" dirty="0">
                <a:solidFill>
                  <a:srgbClr val="4D1434"/>
                </a:solidFill>
              </a:rPr>
              <a:t>// To load the </a:t>
            </a:r>
            <a:r>
              <a:rPr lang="en-GB" dirty="0" err="1">
                <a:solidFill>
                  <a:srgbClr val="4D1434"/>
                </a:solidFill>
              </a:rPr>
              <a:t>fxml</a:t>
            </a:r>
            <a:r>
              <a:rPr lang="en-GB" dirty="0">
                <a:solidFill>
                  <a:srgbClr val="4D1434"/>
                </a:solidFill>
              </a:rPr>
              <a:t>:</a:t>
            </a:r>
          </a:p>
          <a:p>
            <a:r>
              <a:rPr lang="en-GB" dirty="0" err="1">
                <a:solidFill>
                  <a:srgbClr val="4D1434"/>
                </a:solidFill>
              </a:rPr>
              <a:t>FXMLLoader</a:t>
            </a:r>
            <a:r>
              <a:rPr lang="en-GB" dirty="0">
                <a:solidFill>
                  <a:srgbClr val="4D1434"/>
                </a:solidFill>
              </a:rPr>
              <a:t> loader = new </a:t>
            </a:r>
            <a:r>
              <a:rPr lang="en-GB" dirty="0" err="1">
                <a:solidFill>
                  <a:srgbClr val="4D1434"/>
                </a:solidFill>
              </a:rPr>
              <a:t>FXMLLoader</a:t>
            </a:r>
            <a:r>
              <a:rPr lang="en-GB" dirty="0">
                <a:solidFill>
                  <a:srgbClr val="4D1434"/>
                </a:solidFill>
              </a:rPr>
              <a:t>(</a:t>
            </a:r>
            <a:r>
              <a:rPr lang="en-GB" dirty="0" err="1">
                <a:solidFill>
                  <a:srgbClr val="4D1434"/>
                </a:solidFill>
              </a:rPr>
              <a:t>getClass</a:t>
            </a:r>
            <a:r>
              <a:rPr lang="en-GB" dirty="0">
                <a:solidFill>
                  <a:srgbClr val="4D1434"/>
                </a:solidFill>
              </a:rPr>
              <a:t>().</a:t>
            </a:r>
            <a:r>
              <a:rPr lang="en-GB" dirty="0" err="1">
                <a:solidFill>
                  <a:srgbClr val="4D1434"/>
                </a:solidFill>
              </a:rPr>
              <a:t>getResource</a:t>
            </a:r>
            <a:r>
              <a:rPr lang="en-GB" dirty="0">
                <a:solidFill>
                  <a:srgbClr val="4D1434"/>
                </a:solidFill>
              </a:rPr>
              <a:t>("</a:t>
            </a:r>
            <a:r>
              <a:rPr lang="en-GB" dirty="0" err="1">
                <a:solidFill>
                  <a:srgbClr val="4D1434"/>
                </a:solidFill>
              </a:rPr>
              <a:t>layout.fxml</a:t>
            </a:r>
            <a:r>
              <a:rPr lang="en-GB" dirty="0">
                <a:solidFill>
                  <a:srgbClr val="4D1434"/>
                </a:solidFill>
              </a:rPr>
              <a:t>"));</a:t>
            </a:r>
          </a:p>
          <a:p>
            <a:r>
              <a:rPr lang="en-GB" dirty="0">
                <a:solidFill>
                  <a:srgbClr val="4D1434"/>
                </a:solidFill>
              </a:rPr>
              <a:t>Parent root = </a:t>
            </a:r>
            <a:r>
              <a:rPr lang="en-GB" dirty="0" err="1">
                <a:solidFill>
                  <a:srgbClr val="4D1434"/>
                </a:solidFill>
              </a:rPr>
              <a:t>loader.load</a:t>
            </a:r>
            <a:r>
              <a:rPr lang="en-GB" dirty="0">
                <a:solidFill>
                  <a:srgbClr val="4D1434"/>
                </a:solidFill>
              </a:rPr>
              <a:t>();</a:t>
            </a:r>
          </a:p>
          <a:p>
            <a:r>
              <a:rPr lang="en-GB" dirty="0">
                <a:solidFill>
                  <a:srgbClr val="4D1434"/>
                </a:solidFill>
              </a:rPr>
              <a:t>Scene </a:t>
            </a:r>
            <a:r>
              <a:rPr lang="en-GB" dirty="0" err="1">
                <a:solidFill>
                  <a:srgbClr val="4D1434"/>
                </a:solidFill>
              </a:rPr>
              <a:t>scene</a:t>
            </a:r>
            <a:r>
              <a:rPr lang="en-GB" dirty="0">
                <a:solidFill>
                  <a:srgbClr val="4D1434"/>
                </a:solidFill>
              </a:rPr>
              <a:t> = new Scene(root);</a:t>
            </a:r>
          </a:p>
        </p:txBody>
      </p:sp>
    </p:spTree>
    <p:extLst>
      <p:ext uri="{BB962C8B-B14F-4D97-AF65-F5344CB8AC3E}">
        <p14:creationId xmlns:p14="http://schemas.microsoft.com/office/powerpoint/2010/main" val="180593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AB2AD-27C4-CEBA-0421-C0EE61184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C0ED-2046-DD88-9C0E-2F5F104E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GB" dirty="0"/>
              <a:t>CSS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0856F-0A17-C9F6-F783-B7E9C9BC01C2}"/>
              </a:ext>
            </a:extLst>
          </p:cNvPr>
          <p:cNvSpPr txBox="1"/>
          <p:nvPr/>
        </p:nvSpPr>
        <p:spPr>
          <a:xfrm>
            <a:off x="581192" y="1853977"/>
            <a:ext cx="11029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JavaFX allows you to style your UI components using CSS, similar to web development.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71736-624A-797E-5A77-FC097CEC3A1A}"/>
              </a:ext>
            </a:extLst>
          </p:cNvPr>
          <p:cNvSpPr txBox="1"/>
          <p:nvPr/>
        </p:nvSpPr>
        <p:spPr>
          <a:xfrm>
            <a:off x="581190" y="2822995"/>
            <a:ext cx="11029615" cy="255454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GB" sz="2000" dirty="0">
                <a:solidFill>
                  <a:srgbClr val="4D1434"/>
                </a:solidFill>
              </a:rPr>
              <a:t>/* style.css for previous page example */</a:t>
            </a:r>
          </a:p>
          <a:p>
            <a:r>
              <a:rPr lang="en-GB" sz="2000" dirty="0">
                <a:solidFill>
                  <a:srgbClr val="4D1434"/>
                </a:solidFill>
              </a:rPr>
              <a:t>.custom-button {</a:t>
            </a:r>
          </a:p>
          <a:p>
            <a:r>
              <a:rPr lang="en-GB" sz="2000" dirty="0">
                <a:solidFill>
                  <a:srgbClr val="4D1434"/>
                </a:solidFill>
              </a:rPr>
              <a:t>    -</a:t>
            </a:r>
            <a:r>
              <a:rPr lang="en-GB" sz="2000" dirty="0" err="1">
                <a:solidFill>
                  <a:srgbClr val="4D1434"/>
                </a:solidFill>
              </a:rPr>
              <a:t>fx</a:t>
            </a:r>
            <a:r>
              <a:rPr lang="en-GB" sz="2000" dirty="0">
                <a:solidFill>
                  <a:srgbClr val="4D1434"/>
                </a:solidFill>
              </a:rPr>
              <a:t>-font-size: 16px;</a:t>
            </a:r>
          </a:p>
          <a:p>
            <a:r>
              <a:rPr lang="en-GB" sz="2000" dirty="0">
                <a:solidFill>
                  <a:srgbClr val="4D1434"/>
                </a:solidFill>
              </a:rPr>
              <a:t>    -</a:t>
            </a:r>
            <a:r>
              <a:rPr lang="en-GB" sz="2000" dirty="0" err="1">
                <a:solidFill>
                  <a:srgbClr val="4D1434"/>
                </a:solidFill>
              </a:rPr>
              <a:t>fx</a:t>
            </a:r>
            <a:r>
              <a:rPr lang="en-GB" sz="2000" dirty="0">
                <a:solidFill>
                  <a:srgbClr val="4D1434"/>
                </a:solidFill>
              </a:rPr>
              <a:t>-background-</a:t>
            </a:r>
            <a:r>
              <a:rPr lang="en-GB" sz="2000" dirty="0" err="1">
                <a:solidFill>
                  <a:srgbClr val="4D1434"/>
                </a:solidFill>
              </a:rPr>
              <a:t>color</a:t>
            </a:r>
            <a:r>
              <a:rPr lang="en-GB" sz="2000" dirty="0">
                <a:solidFill>
                  <a:srgbClr val="4D1434"/>
                </a:solidFill>
              </a:rPr>
              <a:t>: linear-gradient(to bottom, #00c6ff, #0072ff);</a:t>
            </a:r>
          </a:p>
          <a:p>
            <a:r>
              <a:rPr lang="en-GB" sz="2000" dirty="0">
                <a:solidFill>
                  <a:srgbClr val="4D1434"/>
                </a:solidFill>
              </a:rPr>
              <a:t>    -</a:t>
            </a:r>
            <a:r>
              <a:rPr lang="en-GB" sz="2000" dirty="0" err="1">
                <a:solidFill>
                  <a:srgbClr val="4D1434"/>
                </a:solidFill>
              </a:rPr>
              <a:t>fx</a:t>
            </a:r>
            <a:r>
              <a:rPr lang="en-GB" sz="2000" dirty="0">
                <a:solidFill>
                  <a:srgbClr val="4D1434"/>
                </a:solidFill>
              </a:rPr>
              <a:t>-text-fill: white;</a:t>
            </a:r>
          </a:p>
          <a:p>
            <a:r>
              <a:rPr lang="en-GB" sz="2000" dirty="0">
                <a:solidFill>
                  <a:srgbClr val="4D1434"/>
                </a:solidFill>
              </a:rPr>
              <a:t>    -</a:t>
            </a:r>
            <a:r>
              <a:rPr lang="en-GB" sz="2000" dirty="0" err="1">
                <a:solidFill>
                  <a:srgbClr val="4D1434"/>
                </a:solidFill>
              </a:rPr>
              <a:t>fx</a:t>
            </a:r>
            <a:r>
              <a:rPr lang="en-GB" sz="2000" dirty="0">
                <a:solidFill>
                  <a:srgbClr val="4D1434"/>
                </a:solidFill>
              </a:rPr>
              <a:t>-padding: 10 20 10 20;</a:t>
            </a:r>
          </a:p>
          <a:p>
            <a:r>
              <a:rPr lang="en-GB" sz="2000" dirty="0">
                <a:solidFill>
                  <a:srgbClr val="4D1434"/>
                </a:solidFill>
              </a:rPr>
              <a:t>    -</a:t>
            </a:r>
            <a:r>
              <a:rPr lang="en-GB" sz="2000" dirty="0" err="1">
                <a:solidFill>
                  <a:srgbClr val="4D1434"/>
                </a:solidFill>
              </a:rPr>
              <a:t>fx</a:t>
            </a:r>
            <a:r>
              <a:rPr lang="en-GB" sz="2000" dirty="0">
                <a:solidFill>
                  <a:srgbClr val="4D1434"/>
                </a:solidFill>
              </a:rPr>
              <a:t>-background-radius: 8;</a:t>
            </a:r>
          </a:p>
          <a:p>
            <a:r>
              <a:rPr lang="en-GB" sz="2000" dirty="0">
                <a:solidFill>
                  <a:srgbClr val="4D1434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372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19354-E003-F8E8-7F63-4FC84FFDC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78E4-DCEF-95C5-3562-A84576FF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sz="2800" dirty="0"/>
              <a:t>Media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7D7A6-F05A-969D-0378-D0DC26A74F00}"/>
              </a:ext>
            </a:extLst>
          </p:cNvPr>
          <p:cNvSpPr txBox="1"/>
          <p:nvPr/>
        </p:nvSpPr>
        <p:spPr>
          <a:xfrm>
            <a:off x="581192" y="1853977"/>
            <a:ext cx="11029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JavaFX supports playing audio and video files using the Media and </a:t>
            </a:r>
            <a:r>
              <a:rPr lang="en-US" sz="2400" dirty="0" err="1"/>
              <a:t>MediaPlayer</a:t>
            </a:r>
            <a:r>
              <a:rPr lang="en-US" sz="2400" dirty="0"/>
              <a:t> classes.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2719D-D4E1-C3C0-217B-C417DAB874F2}"/>
              </a:ext>
            </a:extLst>
          </p:cNvPr>
          <p:cNvSpPr txBox="1"/>
          <p:nvPr/>
        </p:nvSpPr>
        <p:spPr>
          <a:xfrm>
            <a:off x="581190" y="2822995"/>
            <a:ext cx="11029615" cy="378565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GB" sz="2000" dirty="0">
                <a:solidFill>
                  <a:srgbClr val="4D1434"/>
                </a:solidFill>
              </a:rPr>
              <a:t>	  String path = "path_to_video.mp4";</a:t>
            </a:r>
          </a:p>
          <a:p>
            <a:r>
              <a:rPr lang="en-GB" sz="2000" dirty="0">
                <a:solidFill>
                  <a:srgbClr val="4D1434"/>
                </a:solidFill>
              </a:rPr>
              <a:t>        Media </a:t>
            </a:r>
            <a:r>
              <a:rPr lang="en-GB" sz="2000" dirty="0" err="1">
                <a:solidFill>
                  <a:srgbClr val="4D1434"/>
                </a:solidFill>
              </a:rPr>
              <a:t>media</a:t>
            </a:r>
            <a:r>
              <a:rPr lang="en-GB" sz="2000" dirty="0">
                <a:solidFill>
                  <a:srgbClr val="4D1434"/>
                </a:solidFill>
              </a:rPr>
              <a:t> = new Media(new File(path).</a:t>
            </a:r>
            <a:r>
              <a:rPr lang="en-GB" sz="2000" dirty="0" err="1">
                <a:solidFill>
                  <a:srgbClr val="4D1434"/>
                </a:solidFill>
              </a:rPr>
              <a:t>toURI</a:t>
            </a:r>
            <a:r>
              <a:rPr lang="en-GB" sz="2000" dirty="0">
                <a:solidFill>
                  <a:srgbClr val="4D1434"/>
                </a:solidFill>
              </a:rPr>
              <a:t>().</a:t>
            </a:r>
            <a:r>
              <a:rPr lang="en-GB" sz="2000" dirty="0" err="1">
                <a:solidFill>
                  <a:srgbClr val="4D1434"/>
                </a:solidFill>
              </a:rPr>
              <a:t>toString</a:t>
            </a:r>
            <a:r>
              <a:rPr lang="en-GB" sz="2000" dirty="0">
                <a:solidFill>
                  <a:srgbClr val="4D1434"/>
                </a:solidFill>
              </a:rPr>
              <a:t>());</a:t>
            </a:r>
          </a:p>
          <a:p>
            <a:r>
              <a:rPr lang="en-GB" sz="2000" dirty="0">
                <a:solidFill>
                  <a:srgbClr val="4D1434"/>
                </a:solidFill>
              </a:rPr>
              <a:t>        </a:t>
            </a:r>
            <a:r>
              <a:rPr lang="en-GB" sz="2000" dirty="0" err="1">
                <a:solidFill>
                  <a:srgbClr val="4D1434"/>
                </a:solidFill>
              </a:rPr>
              <a:t>MediaPlayer</a:t>
            </a:r>
            <a:r>
              <a:rPr lang="en-GB" sz="2000" dirty="0">
                <a:solidFill>
                  <a:srgbClr val="4D1434"/>
                </a:solidFill>
              </a:rPr>
              <a:t> </a:t>
            </a:r>
            <a:r>
              <a:rPr lang="en-GB" sz="2000" dirty="0" err="1">
                <a:solidFill>
                  <a:srgbClr val="4D1434"/>
                </a:solidFill>
              </a:rPr>
              <a:t>mediaPlayer</a:t>
            </a:r>
            <a:r>
              <a:rPr lang="en-GB" sz="2000" dirty="0">
                <a:solidFill>
                  <a:srgbClr val="4D1434"/>
                </a:solidFill>
              </a:rPr>
              <a:t> = new </a:t>
            </a:r>
            <a:r>
              <a:rPr lang="en-GB" sz="2000" dirty="0" err="1">
                <a:solidFill>
                  <a:srgbClr val="4D1434"/>
                </a:solidFill>
              </a:rPr>
              <a:t>MediaPlayer</a:t>
            </a:r>
            <a:r>
              <a:rPr lang="en-GB" sz="2000" dirty="0">
                <a:solidFill>
                  <a:srgbClr val="4D1434"/>
                </a:solidFill>
              </a:rPr>
              <a:t>(media);</a:t>
            </a:r>
          </a:p>
          <a:p>
            <a:r>
              <a:rPr lang="en-GB" sz="2000" dirty="0">
                <a:solidFill>
                  <a:srgbClr val="4D1434"/>
                </a:solidFill>
              </a:rPr>
              <a:t>        MediaView </a:t>
            </a:r>
            <a:r>
              <a:rPr lang="en-GB" sz="2000" dirty="0" err="1">
                <a:solidFill>
                  <a:srgbClr val="4D1434"/>
                </a:solidFill>
              </a:rPr>
              <a:t>mediaView</a:t>
            </a:r>
            <a:r>
              <a:rPr lang="en-GB" sz="2000" dirty="0">
                <a:solidFill>
                  <a:srgbClr val="4D1434"/>
                </a:solidFill>
              </a:rPr>
              <a:t> = new MediaView(</a:t>
            </a:r>
            <a:r>
              <a:rPr lang="en-GB" sz="2000" dirty="0" err="1">
                <a:solidFill>
                  <a:srgbClr val="4D1434"/>
                </a:solidFill>
              </a:rPr>
              <a:t>mediaPlayer</a:t>
            </a:r>
            <a:r>
              <a:rPr lang="en-GB" sz="2000" dirty="0">
                <a:solidFill>
                  <a:srgbClr val="4D1434"/>
                </a:solidFill>
              </a:rPr>
              <a:t>);</a:t>
            </a:r>
          </a:p>
          <a:p>
            <a:endParaRPr lang="en-GB" sz="2000" dirty="0">
              <a:solidFill>
                <a:srgbClr val="4D1434"/>
              </a:solidFill>
            </a:endParaRPr>
          </a:p>
          <a:p>
            <a:r>
              <a:rPr lang="en-GB" sz="2000" dirty="0">
                <a:solidFill>
                  <a:srgbClr val="4D1434"/>
                </a:solidFill>
              </a:rPr>
              <a:t>        </a:t>
            </a:r>
            <a:r>
              <a:rPr lang="en-GB" sz="2000" dirty="0" err="1">
                <a:solidFill>
                  <a:srgbClr val="4D1434"/>
                </a:solidFill>
              </a:rPr>
              <a:t>StackPane</a:t>
            </a:r>
            <a:r>
              <a:rPr lang="en-GB" sz="2000" dirty="0">
                <a:solidFill>
                  <a:srgbClr val="4D1434"/>
                </a:solidFill>
              </a:rPr>
              <a:t> root = new </a:t>
            </a:r>
            <a:r>
              <a:rPr lang="en-GB" sz="2000" dirty="0" err="1">
                <a:solidFill>
                  <a:srgbClr val="4D1434"/>
                </a:solidFill>
              </a:rPr>
              <a:t>StackPane</a:t>
            </a:r>
            <a:r>
              <a:rPr lang="en-GB" sz="2000" dirty="0">
                <a:solidFill>
                  <a:srgbClr val="4D1434"/>
                </a:solidFill>
              </a:rPr>
              <a:t>(</a:t>
            </a:r>
            <a:r>
              <a:rPr lang="en-GB" sz="2000" dirty="0" err="1">
                <a:solidFill>
                  <a:srgbClr val="4D1434"/>
                </a:solidFill>
              </a:rPr>
              <a:t>mediaView</a:t>
            </a:r>
            <a:r>
              <a:rPr lang="en-GB" sz="2000" dirty="0">
                <a:solidFill>
                  <a:srgbClr val="4D1434"/>
                </a:solidFill>
              </a:rPr>
              <a:t>);</a:t>
            </a:r>
          </a:p>
          <a:p>
            <a:r>
              <a:rPr lang="en-GB" sz="2000" dirty="0">
                <a:solidFill>
                  <a:srgbClr val="4D1434"/>
                </a:solidFill>
              </a:rPr>
              <a:t>        Scene </a:t>
            </a:r>
            <a:r>
              <a:rPr lang="en-GB" sz="2000" dirty="0" err="1">
                <a:solidFill>
                  <a:srgbClr val="4D1434"/>
                </a:solidFill>
              </a:rPr>
              <a:t>scene</a:t>
            </a:r>
            <a:r>
              <a:rPr lang="en-GB" sz="2000" dirty="0">
                <a:solidFill>
                  <a:srgbClr val="4D1434"/>
                </a:solidFill>
              </a:rPr>
              <a:t> = new Scene(root, 640, 480);</a:t>
            </a:r>
          </a:p>
          <a:p>
            <a:r>
              <a:rPr lang="en-GB" sz="2000" dirty="0">
                <a:solidFill>
                  <a:srgbClr val="4D1434"/>
                </a:solidFill>
              </a:rPr>
              <a:t>        </a:t>
            </a:r>
            <a:r>
              <a:rPr lang="en-GB" sz="2000" dirty="0" err="1">
                <a:solidFill>
                  <a:srgbClr val="4D1434"/>
                </a:solidFill>
              </a:rPr>
              <a:t>primaryStage.setScene</a:t>
            </a:r>
            <a:r>
              <a:rPr lang="en-GB" sz="2000" dirty="0">
                <a:solidFill>
                  <a:srgbClr val="4D1434"/>
                </a:solidFill>
              </a:rPr>
              <a:t>(scene);</a:t>
            </a:r>
          </a:p>
          <a:p>
            <a:r>
              <a:rPr lang="en-GB" sz="2000" dirty="0">
                <a:solidFill>
                  <a:srgbClr val="4D1434"/>
                </a:solidFill>
              </a:rPr>
              <a:t>        </a:t>
            </a:r>
            <a:r>
              <a:rPr lang="en-GB" sz="2000" dirty="0" err="1">
                <a:solidFill>
                  <a:srgbClr val="4D1434"/>
                </a:solidFill>
              </a:rPr>
              <a:t>primaryStage.setTitle</a:t>
            </a:r>
            <a:r>
              <a:rPr lang="en-GB" sz="2000" dirty="0">
                <a:solidFill>
                  <a:srgbClr val="4D1434"/>
                </a:solidFill>
              </a:rPr>
              <a:t>("Media Example");</a:t>
            </a:r>
          </a:p>
          <a:p>
            <a:r>
              <a:rPr lang="en-GB" sz="2000" dirty="0">
                <a:solidFill>
                  <a:srgbClr val="4D1434"/>
                </a:solidFill>
              </a:rPr>
              <a:t>        </a:t>
            </a:r>
            <a:r>
              <a:rPr lang="en-GB" sz="2000" dirty="0" err="1">
                <a:solidFill>
                  <a:srgbClr val="4D1434"/>
                </a:solidFill>
              </a:rPr>
              <a:t>primaryStage.show</a:t>
            </a:r>
            <a:r>
              <a:rPr lang="en-GB" sz="2000" dirty="0">
                <a:solidFill>
                  <a:srgbClr val="4D1434"/>
                </a:solidFill>
              </a:rPr>
              <a:t>();</a:t>
            </a:r>
          </a:p>
          <a:p>
            <a:endParaRPr lang="en-GB" sz="2000" dirty="0">
              <a:solidFill>
                <a:srgbClr val="4D1434"/>
              </a:solidFill>
            </a:endParaRPr>
          </a:p>
          <a:p>
            <a:r>
              <a:rPr lang="en-GB" sz="2000" dirty="0">
                <a:solidFill>
                  <a:srgbClr val="4D1434"/>
                </a:solidFill>
              </a:rPr>
              <a:t>        </a:t>
            </a:r>
            <a:r>
              <a:rPr lang="en-GB" sz="2000" dirty="0" err="1">
                <a:solidFill>
                  <a:srgbClr val="4D1434"/>
                </a:solidFill>
              </a:rPr>
              <a:t>mediaPlayer.play</a:t>
            </a:r>
            <a:r>
              <a:rPr lang="en-GB" sz="2000" dirty="0">
                <a:solidFill>
                  <a:srgbClr val="4D1434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29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5BB66-0AA6-99B5-80EF-3100C2D7E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CBE1-0E8C-9259-3381-B0ADC5B5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sz="2800" dirty="0"/>
              <a:t>animations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01B6E-A7A2-0A01-A1B6-C23E6CF63A82}"/>
              </a:ext>
            </a:extLst>
          </p:cNvPr>
          <p:cNvSpPr txBox="1"/>
          <p:nvPr/>
        </p:nvSpPr>
        <p:spPr>
          <a:xfrm>
            <a:off x="581192" y="1853977"/>
            <a:ext cx="110296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JavaFX provides several classes for creating animations, such as </a:t>
            </a:r>
            <a:r>
              <a:rPr lang="en-US" sz="2400" dirty="0" err="1"/>
              <a:t>FadeTransition</a:t>
            </a:r>
            <a:r>
              <a:rPr lang="en-US" sz="2400" dirty="0"/>
              <a:t>, </a:t>
            </a:r>
            <a:r>
              <a:rPr lang="en-US" sz="2400" dirty="0" err="1"/>
              <a:t>TranslateTransition</a:t>
            </a:r>
            <a:r>
              <a:rPr lang="en-US" sz="2400" dirty="0"/>
              <a:t>, </a:t>
            </a:r>
            <a:r>
              <a:rPr lang="en-US" sz="2400" dirty="0" err="1"/>
              <a:t>RotateTransition</a:t>
            </a:r>
            <a:r>
              <a:rPr lang="en-US" sz="2400" dirty="0"/>
              <a:t>, and more.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49E15-1934-25DD-258F-8F5BBB850489}"/>
              </a:ext>
            </a:extLst>
          </p:cNvPr>
          <p:cNvSpPr txBox="1"/>
          <p:nvPr/>
        </p:nvSpPr>
        <p:spPr>
          <a:xfrm>
            <a:off x="581192" y="2750290"/>
            <a:ext cx="11029615" cy="4093428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GB" sz="2000" dirty="0">
                <a:solidFill>
                  <a:srgbClr val="4D1434"/>
                </a:solidFill>
              </a:rPr>
              <a:t>	  Label </a:t>
            </a:r>
            <a:r>
              <a:rPr lang="en-GB" sz="2000" dirty="0" err="1">
                <a:solidFill>
                  <a:srgbClr val="4D1434"/>
                </a:solidFill>
              </a:rPr>
              <a:t>label</a:t>
            </a:r>
            <a:r>
              <a:rPr lang="en-GB" sz="2000" dirty="0">
                <a:solidFill>
                  <a:srgbClr val="4D1434"/>
                </a:solidFill>
              </a:rPr>
              <a:t> = new Label("Fading Text");</a:t>
            </a:r>
          </a:p>
          <a:p>
            <a:r>
              <a:rPr lang="en-GB" sz="2000" dirty="0">
                <a:solidFill>
                  <a:srgbClr val="4D1434"/>
                </a:solidFill>
              </a:rPr>
              <a:t>        </a:t>
            </a:r>
            <a:r>
              <a:rPr lang="en-GB" sz="2000" dirty="0" err="1">
                <a:solidFill>
                  <a:srgbClr val="4D1434"/>
                </a:solidFill>
              </a:rPr>
              <a:t>FadeTransition</a:t>
            </a:r>
            <a:r>
              <a:rPr lang="en-GB" sz="2000" dirty="0">
                <a:solidFill>
                  <a:srgbClr val="4D1434"/>
                </a:solidFill>
              </a:rPr>
              <a:t> fade = new </a:t>
            </a:r>
            <a:r>
              <a:rPr lang="en-GB" sz="2000" dirty="0" err="1">
                <a:solidFill>
                  <a:srgbClr val="4D1434"/>
                </a:solidFill>
              </a:rPr>
              <a:t>FadeTransition</a:t>
            </a:r>
            <a:r>
              <a:rPr lang="en-GB" sz="2000" dirty="0">
                <a:solidFill>
                  <a:srgbClr val="4D1434"/>
                </a:solidFill>
              </a:rPr>
              <a:t>(</a:t>
            </a:r>
            <a:r>
              <a:rPr lang="en-GB" sz="2000" dirty="0" err="1">
                <a:solidFill>
                  <a:srgbClr val="4D1434"/>
                </a:solidFill>
              </a:rPr>
              <a:t>Duration.seconds</a:t>
            </a:r>
            <a:r>
              <a:rPr lang="en-GB" sz="2000" dirty="0">
                <a:solidFill>
                  <a:srgbClr val="4D1434"/>
                </a:solidFill>
              </a:rPr>
              <a:t>(2), label);</a:t>
            </a:r>
          </a:p>
          <a:p>
            <a:r>
              <a:rPr lang="en-GB" sz="2000" dirty="0">
                <a:solidFill>
                  <a:srgbClr val="4D1434"/>
                </a:solidFill>
              </a:rPr>
              <a:t>        </a:t>
            </a:r>
            <a:r>
              <a:rPr lang="en-GB" sz="2000" dirty="0" err="1">
                <a:solidFill>
                  <a:srgbClr val="4D1434"/>
                </a:solidFill>
              </a:rPr>
              <a:t>fade.setFromValue</a:t>
            </a:r>
            <a:r>
              <a:rPr lang="en-GB" sz="2000" dirty="0">
                <a:solidFill>
                  <a:srgbClr val="4D1434"/>
                </a:solidFill>
              </a:rPr>
              <a:t>(1.0);</a:t>
            </a:r>
          </a:p>
          <a:p>
            <a:r>
              <a:rPr lang="en-GB" sz="2000" dirty="0">
                <a:solidFill>
                  <a:srgbClr val="4D1434"/>
                </a:solidFill>
              </a:rPr>
              <a:t>        </a:t>
            </a:r>
            <a:r>
              <a:rPr lang="en-GB" sz="2000" dirty="0" err="1">
                <a:solidFill>
                  <a:srgbClr val="4D1434"/>
                </a:solidFill>
              </a:rPr>
              <a:t>fade.setToValue</a:t>
            </a:r>
            <a:r>
              <a:rPr lang="en-GB" sz="2000" dirty="0">
                <a:solidFill>
                  <a:srgbClr val="4D1434"/>
                </a:solidFill>
              </a:rPr>
              <a:t>(0.0);</a:t>
            </a:r>
          </a:p>
          <a:p>
            <a:r>
              <a:rPr lang="en-GB" sz="2000" dirty="0">
                <a:solidFill>
                  <a:srgbClr val="4D1434"/>
                </a:solidFill>
              </a:rPr>
              <a:t>        </a:t>
            </a:r>
            <a:r>
              <a:rPr lang="en-GB" sz="2000" dirty="0" err="1">
                <a:solidFill>
                  <a:srgbClr val="4D1434"/>
                </a:solidFill>
              </a:rPr>
              <a:t>fade.setCycleCount</a:t>
            </a:r>
            <a:r>
              <a:rPr lang="en-GB" sz="2000" dirty="0">
                <a:solidFill>
                  <a:srgbClr val="4D1434"/>
                </a:solidFill>
              </a:rPr>
              <a:t>(</a:t>
            </a:r>
            <a:r>
              <a:rPr lang="en-GB" sz="2000" dirty="0" err="1">
                <a:solidFill>
                  <a:srgbClr val="4D1434"/>
                </a:solidFill>
              </a:rPr>
              <a:t>FadeTransition.INDEFINITE</a:t>
            </a:r>
            <a:r>
              <a:rPr lang="en-GB" sz="2000" dirty="0">
                <a:solidFill>
                  <a:srgbClr val="4D1434"/>
                </a:solidFill>
              </a:rPr>
              <a:t>);</a:t>
            </a:r>
          </a:p>
          <a:p>
            <a:r>
              <a:rPr lang="en-GB" sz="2000" dirty="0">
                <a:solidFill>
                  <a:srgbClr val="4D1434"/>
                </a:solidFill>
              </a:rPr>
              <a:t>        </a:t>
            </a:r>
            <a:r>
              <a:rPr lang="en-GB" sz="2000" dirty="0" err="1">
                <a:solidFill>
                  <a:srgbClr val="4D1434"/>
                </a:solidFill>
              </a:rPr>
              <a:t>fade.setAutoReverse</a:t>
            </a:r>
            <a:r>
              <a:rPr lang="en-GB" sz="2000" dirty="0">
                <a:solidFill>
                  <a:srgbClr val="4D1434"/>
                </a:solidFill>
              </a:rPr>
              <a:t>(true);</a:t>
            </a:r>
          </a:p>
          <a:p>
            <a:r>
              <a:rPr lang="en-GB" sz="2000" dirty="0">
                <a:solidFill>
                  <a:srgbClr val="4D1434"/>
                </a:solidFill>
              </a:rPr>
              <a:t>        </a:t>
            </a:r>
            <a:r>
              <a:rPr lang="en-GB" sz="2000" dirty="0" err="1">
                <a:solidFill>
                  <a:srgbClr val="4D1434"/>
                </a:solidFill>
              </a:rPr>
              <a:t>fade.play</a:t>
            </a:r>
            <a:r>
              <a:rPr lang="en-GB" sz="2000" dirty="0">
                <a:solidFill>
                  <a:srgbClr val="4D1434"/>
                </a:solidFill>
              </a:rPr>
              <a:t>();</a:t>
            </a:r>
          </a:p>
          <a:p>
            <a:endParaRPr lang="en-GB" sz="1200" dirty="0">
              <a:solidFill>
                <a:srgbClr val="4D1434"/>
              </a:solidFill>
            </a:endParaRPr>
          </a:p>
          <a:p>
            <a:r>
              <a:rPr lang="en-GB" sz="2000" dirty="0">
                <a:solidFill>
                  <a:srgbClr val="4D1434"/>
                </a:solidFill>
              </a:rPr>
              <a:t>        </a:t>
            </a:r>
            <a:r>
              <a:rPr lang="en-GB" sz="2000" dirty="0" err="1">
                <a:solidFill>
                  <a:srgbClr val="4D1434"/>
                </a:solidFill>
              </a:rPr>
              <a:t>StackPane</a:t>
            </a:r>
            <a:r>
              <a:rPr lang="en-GB" sz="2000" dirty="0">
                <a:solidFill>
                  <a:srgbClr val="4D1434"/>
                </a:solidFill>
              </a:rPr>
              <a:t> root = new </a:t>
            </a:r>
            <a:r>
              <a:rPr lang="en-GB" sz="2000" dirty="0" err="1">
                <a:solidFill>
                  <a:srgbClr val="4D1434"/>
                </a:solidFill>
              </a:rPr>
              <a:t>StackPane</a:t>
            </a:r>
            <a:r>
              <a:rPr lang="en-GB" sz="2000" dirty="0">
                <a:solidFill>
                  <a:srgbClr val="4D1434"/>
                </a:solidFill>
              </a:rPr>
              <a:t>(label);</a:t>
            </a:r>
          </a:p>
          <a:p>
            <a:r>
              <a:rPr lang="en-GB" sz="2000" dirty="0">
                <a:solidFill>
                  <a:srgbClr val="4D1434"/>
                </a:solidFill>
              </a:rPr>
              <a:t>        Scene </a:t>
            </a:r>
            <a:r>
              <a:rPr lang="en-GB" sz="2000" dirty="0" err="1">
                <a:solidFill>
                  <a:srgbClr val="4D1434"/>
                </a:solidFill>
              </a:rPr>
              <a:t>scene</a:t>
            </a:r>
            <a:r>
              <a:rPr lang="en-GB" sz="2000" dirty="0">
                <a:solidFill>
                  <a:srgbClr val="4D1434"/>
                </a:solidFill>
              </a:rPr>
              <a:t> = new Scene(root, 300, 200);</a:t>
            </a:r>
          </a:p>
          <a:p>
            <a:r>
              <a:rPr lang="en-GB" sz="2000" dirty="0">
                <a:solidFill>
                  <a:srgbClr val="4D1434"/>
                </a:solidFill>
              </a:rPr>
              <a:t>        </a:t>
            </a:r>
            <a:r>
              <a:rPr lang="en-GB" sz="2000" dirty="0" err="1">
                <a:solidFill>
                  <a:srgbClr val="4D1434"/>
                </a:solidFill>
              </a:rPr>
              <a:t>primaryStage.setScene</a:t>
            </a:r>
            <a:r>
              <a:rPr lang="en-GB" sz="2000" dirty="0">
                <a:solidFill>
                  <a:srgbClr val="4D1434"/>
                </a:solidFill>
              </a:rPr>
              <a:t>(scene);</a:t>
            </a:r>
          </a:p>
          <a:p>
            <a:r>
              <a:rPr lang="en-GB" sz="2000" dirty="0">
                <a:solidFill>
                  <a:srgbClr val="4D1434"/>
                </a:solidFill>
              </a:rPr>
              <a:t>        </a:t>
            </a:r>
            <a:r>
              <a:rPr lang="en-GB" sz="2000" dirty="0" err="1">
                <a:solidFill>
                  <a:srgbClr val="4D1434"/>
                </a:solidFill>
              </a:rPr>
              <a:t>primaryStage.setTitle</a:t>
            </a:r>
            <a:r>
              <a:rPr lang="en-GB" sz="2000" dirty="0">
                <a:solidFill>
                  <a:srgbClr val="4D1434"/>
                </a:solidFill>
              </a:rPr>
              <a:t>("Animation Example");</a:t>
            </a:r>
          </a:p>
          <a:p>
            <a:r>
              <a:rPr lang="en-GB" sz="2000" dirty="0">
                <a:solidFill>
                  <a:srgbClr val="4D1434"/>
                </a:solidFill>
              </a:rPr>
              <a:t>        </a:t>
            </a:r>
            <a:r>
              <a:rPr lang="en-GB" sz="2000" dirty="0" err="1">
                <a:solidFill>
                  <a:srgbClr val="4D1434"/>
                </a:solidFill>
              </a:rPr>
              <a:t>primaryStage.show</a:t>
            </a:r>
            <a:r>
              <a:rPr lang="en-GB" sz="2000" dirty="0">
                <a:solidFill>
                  <a:srgbClr val="4D1434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6814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6157</TotalTime>
  <Words>1110</Words>
  <Application>Microsoft Office PowerPoint</Application>
  <PresentationFormat>Widescreen</PresentationFormat>
  <Paragraphs>189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Aptos</vt:lpstr>
      <vt:lpstr>Arial</vt:lpstr>
      <vt:lpstr>Gill Sans MT</vt:lpstr>
      <vt:lpstr>Vazir</vt:lpstr>
      <vt:lpstr>Wingdings 2</vt:lpstr>
      <vt:lpstr>Dividend</vt:lpstr>
      <vt:lpstr>برنامه نویسی پیشرفته</vt:lpstr>
      <vt:lpstr>JavaFX Application</vt:lpstr>
      <vt:lpstr>Hello, JavaFX!</vt:lpstr>
      <vt:lpstr>UI Nodes</vt:lpstr>
      <vt:lpstr>UI Controls and Layouts </vt:lpstr>
      <vt:lpstr>FXML and scene builder</vt:lpstr>
      <vt:lpstr>CSS</vt:lpstr>
      <vt:lpstr>Media</vt:lpstr>
      <vt:lpstr>animations</vt:lpstr>
      <vt:lpstr>Javafx  threads</vt:lpstr>
      <vt:lpstr>Concurrency</vt:lpstr>
      <vt:lpstr>Time to code</vt:lpstr>
      <vt:lpstr>پایان</vt:lpstr>
    </vt:vector>
  </TitlesOfParts>
  <Company>Novin Pendar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god</dc:title>
  <dc:creator>NP</dc:creator>
  <cp:lastModifiedBy>Javad</cp:lastModifiedBy>
  <cp:revision>151</cp:revision>
  <dcterms:created xsi:type="dcterms:W3CDTF">2020-11-03T16:24:47Z</dcterms:created>
  <dcterms:modified xsi:type="dcterms:W3CDTF">2025-05-15T21:28:12Z</dcterms:modified>
</cp:coreProperties>
</file>