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8" r:id="rId14"/>
    <p:sldId id="280" r:id="rId15"/>
    <p:sldId id="281" r:id="rId16"/>
    <p:sldId id="273" r:id="rId17"/>
    <p:sldId id="274" r:id="rId18"/>
    <p:sldId id="275" r:id="rId19"/>
    <p:sldId id="276" r:id="rId20"/>
    <p:sldId id="282" r:id="rId21"/>
    <p:sldId id="279" r:id="rId22"/>
    <p:sldId id="283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</a:t>
            </a:r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Vazir" panose="020B0603030804020204"/>
              </a:rPr>
              <a:t>۴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Stack vs. Heap memory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Primitive vs. reference types, autoboxing/unboxing</a:t>
            </a:r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Equals vs. == 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wrapper classes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Basics of testing (JUnit) and debugging (IDE tools)</a:t>
            </a:r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F17B04-0E66-A960-3D05-164C666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920237"/>
            <a:ext cx="10769600" cy="4866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 Employee {</a:t>
            </a:r>
            <a:endParaRPr lang="fa-IR" sz="1600" dirty="0"/>
          </a:p>
          <a:p>
            <a:pPr marL="0" indent="0">
              <a:buNone/>
            </a:pPr>
            <a:r>
              <a:rPr lang="en-US" sz="1600" dirty="0"/>
              <a:t>    String name;</a:t>
            </a:r>
            <a:endParaRPr lang="fa-IR" sz="1600" dirty="0"/>
          </a:p>
          <a:p>
            <a:pPr marL="0" indent="0">
              <a:buNone/>
            </a:pPr>
            <a:r>
              <a:rPr lang="en-US" sz="1600" dirty="0"/>
              <a:t>    private int id;</a:t>
            </a:r>
          </a:p>
          <a:p>
            <a:pPr marL="0" indent="0">
              <a:buNone/>
            </a:pPr>
            <a:r>
              <a:rPr lang="en-US" sz="1600" dirty="0"/>
              <a:t>    static String </a:t>
            </a:r>
            <a:r>
              <a:rPr lang="en-US" sz="1600" dirty="0" err="1"/>
              <a:t>companyName</a:t>
            </a:r>
            <a:r>
              <a:rPr lang="en-US" sz="1600" dirty="0"/>
              <a:t> = "</a:t>
            </a:r>
            <a:r>
              <a:rPr lang="en-US" sz="1600" dirty="0" err="1"/>
              <a:t>TechCorp</a:t>
            </a:r>
            <a:r>
              <a:rPr lang="en-US" sz="1600" dirty="0"/>
              <a:t>"; // Static variable</a:t>
            </a:r>
          </a:p>
          <a:p>
            <a:pPr marL="0" indent="0">
              <a:buNone/>
            </a:pPr>
            <a:r>
              <a:rPr lang="en-US" sz="1600" dirty="0"/>
              <a:t>    public Employee(String name, int id) {</a:t>
            </a:r>
          </a:p>
          <a:p>
            <a:pPr marL="0" indent="0">
              <a:buNone/>
            </a:pPr>
            <a:r>
              <a:rPr lang="en-US" sz="1600" dirty="0"/>
              <a:t>        this.name = name;</a:t>
            </a:r>
          </a:p>
          <a:p>
            <a:pPr marL="0" indent="0">
              <a:buNone/>
            </a:pPr>
            <a:r>
              <a:rPr lang="en-US" sz="1600" dirty="0"/>
              <a:t>        this.id = id;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public void </a:t>
            </a:r>
            <a:r>
              <a:rPr lang="en-US" sz="1600" dirty="0" err="1"/>
              <a:t>sayWelcome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	String </a:t>
            </a:r>
            <a:r>
              <a:rPr lang="en-US" sz="1600" dirty="0" err="1"/>
              <a:t>wel</a:t>
            </a:r>
            <a:r>
              <a:rPr lang="en-US" sz="1600" dirty="0"/>
              <a:t> = new String(" Welcome " );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wel</a:t>
            </a:r>
            <a:r>
              <a:rPr lang="en-US" sz="1600" dirty="0"/>
              <a:t> + name);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82539F-41AC-0017-B319-66CC0986D400}"/>
              </a:ext>
            </a:extLst>
          </p:cNvPr>
          <p:cNvSpPr txBox="1">
            <a:spLocks/>
          </p:cNvSpPr>
          <p:nvPr/>
        </p:nvSpPr>
        <p:spPr>
          <a:xfrm>
            <a:off x="512764" y="1809036"/>
            <a:ext cx="5090160" cy="457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MemoryAllocationDemo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  // Creating Employee object (Heap)</a:t>
            </a:r>
          </a:p>
          <a:p>
            <a:pPr marL="0" indent="0">
              <a:buNone/>
            </a:pPr>
            <a:r>
              <a:rPr lang="en-US" sz="1600" dirty="0"/>
              <a:t>        Employee emp1 = new Employee("Alice", 101);</a:t>
            </a:r>
          </a:p>
          <a:p>
            <a:pPr marL="0" indent="0">
              <a:buNone/>
            </a:pPr>
            <a:r>
              <a:rPr lang="en-US" sz="1600" dirty="0"/>
              <a:t>        // Copying the object (Shallow copy)</a:t>
            </a:r>
          </a:p>
          <a:p>
            <a:pPr marL="0" indent="0">
              <a:buNone/>
            </a:pPr>
            <a:r>
              <a:rPr lang="en-US" sz="1600" dirty="0"/>
              <a:t>        Employee emp2 = emp1;</a:t>
            </a:r>
          </a:p>
          <a:p>
            <a:pPr marL="0" indent="0">
              <a:buNone/>
            </a:pPr>
            <a:r>
              <a:rPr lang="en-US" sz="1600" dirty="0"/>
              <a:t>         // Changing emp1's details</a:t>
            </a:r>
          </a:p>
          <a:p>
            <a:pPr marL="0" indent="0">
              <a:buNone/>
            </a:pPr>
            <a:r>
              <a:rPr lang="en-US" sz="1600" dirty="0"/>
              <a:t>        emp1.name = "Bob"; // emp2's name will also be "Bob" because it's a shallow copy</a:t>
            </a:r>
          </a:p>
          <a:p>
            <a:pPr marL="0" indent="0">
              <a:buNone/>
            </a:pPr>
            <a:r>
              <a:rPr lang="en-US" sz="1600" dirty="0"/>
              <a:t>        emp1.sayWelcome();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grpSp>
        <p:nvGrpSpPr>
          <p:cNvPr id="247" name="Group 217">
            <a:extLst>
              <a:ext uri="{FF2B5EF4-FFF2-40B4-BE49-F238E27FC236}">
                <a16:creationId xmlns:a16="http://schemas.microsoft.com/office/drawing/2014/main" id="{2FD44FFE-733F-291E-0316-9489FA081878}"/>
              </a:ext>
            </a:extLst>
          </p:cNvPr>
          <p:cNvGrpSpPr>
            <a:grpSpLocks/>
          </p:cNvGrpSpPr>
          <p:nvPr/>
        </p:nvGrpSpPr>
        <p:grpSpPr bwMode="auto">
          <a:xfrm>
            <a:off x="7465060" y="4241162"/>
            <a:ext cx="1766888" cy="650875"/>
            <a:chOff x="1585" y="2633"/>
            <a:chExt cx="1113" cy="410"/>
          </a:xfrm>
        </p:grpSpPr>
        <p:sp>
          <p:nvSpPr>
            <p:cNvPr id="250" name="Rectangle 220">
              <a:extLst>
                <a:ext uri="{FF2B5EF4-FFF2-40B4-BE49-F238E27FC236}">
                  <a16:creationId xmlns:a16="http://schemas.microsoft.com/office/drawing/2014/main" id="{37783AC4-54FE-BF5F-83AB-A4600EFC6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251" name="Rectangle 221">
              <a:extLst>
                <a:ext uri="{FF2B5EF4-FFF2-40B4-BE49-F238E27FC236}">
                  <a16:creationId xmlns:a16="http://schemas.microsoft.com/office/drawing/2014/main" id="{48DFFB18-8B34-0FCB-B7BC-63D5B698A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53" name="Rectangle 223">
              <a:extLst>
                <a:ext uri="{FF2B5EF4-FFF2-40B4-BE49-F238E27FC236}">
                  <a16:creationId xmlns:a16="http://schemas.microsoft.com/office/drawing/2014/main" id="{24B68B90-4B6A-2DD5-7179-3829A0B82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254" name="Rectangle 224" descr="Small checker board">
              <a:extLst>
                <a:ext uri="{FF2B5EF4-FFF2-40B4-BE49-F238E27FC236}">
                  <a16:creationId xmlns:a16="http://schemas.microsoft.com/office/drawing/2014/main" id="{FF17E00B-333F-28EF-50F4-965D9F6F3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255" name="Rectangle 225">
              <a:extLst>
                <a:ext uri="{FF2B5EF4-FFF2-40B4-BE49-F238E27FC236}">
                  <a16:creationId xmlns:a16="http://schemas.microsoft.com/office/drawing/2014/main" id="{34537A9D-3724-7E35-E0A6-7BF3A26A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256" name="Group 226">
            <a:extLst>
              <a:ext uri="{FF2B5EF4-FFF2-40B4-BE49-F238E27FC236}">
                <a16:creationId xmlns:a16="http://schemas.microsoft.com/office/drawing/2014/main" id="{E113653B-396D-4AB0-89EA-7A4463493A8A}"/>
              </a:ext>
            </a:extLst>
          </p:cNvPr>
          <p:cNvGrpSpPr>
            <a:grpSpLocks/>
          </p:cNvGrpSpPr>
          <p:nvPr/>
        </p:nvGrpSpPr>
        <p:grpSpPr bwMode="auto">
          <a:xfrm>
            <a:off x="6664960" y="3631565"/>
            <a:ext cx="2566988" cy="668338"/>
            <a:chOff x="1081" y="2249"/>
            <a:chExt cx="1617" cy="421"/>
          </a:xfrm>
        </p:grpSpPr>
        <p:sp>
          <p:nvSpPr>
            <p:cNvPr id="257" name="Rectangle 227">
              <a:extLst>
                <a:ext uri="{FF2B5EF4-FFF2-40B4-BE49-F238E27FC236}">
                  <a16:creationId xmlns:a16="http://schemas.microsoft.com/office/drawing/2014/main" id="{E328FFC1-C5B4-9CA5-AD0D-7C4151011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512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58" name="Rectangle 228">
              <a:extLst>
                <a:ext uri="{FF2B5EF4-FFF2-40B4-BE49-F238E27FC236}">
                  <a16:creationId xmlns:a16="http://schemas.microsoft.com/office/drawing/2014/main" id="{F72C22B5-C971-1728-CF7B-66609A00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497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id</a:t>
              </a:r>
            </a:p>
          </p:txBody>
        </p:sp>
        <p:sp>
          <p:nvSpPr>
            <p:cNvPr id="259" name="Rectangle 229">
              <a:extLst>
                <a:ext uri="{FF2B5EF4-FFF2-40B4-BE49-F238E27FC236}">
                  <a16:creationId xmlns:a16="http://schemas.microsoft.com/office/drawing/2014/main" id="{78A494DC-3267-404B-2578-1F4D4B7CA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50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260" name="Rectangle 230">
              <a:extLst>
                <a:ext uri="{FF2B5EF4-FFF2-40B4-BE49-F238E27FC236}">
                  <a16:creationId xmlns:a16="http://schemas.microsoft.com/office/drawing/2014/main" id="{FBD3C917-6949-C64E-80E2-5A4EB6850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384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61" name="Rectangle 231">
              <a:extLst>
                <a:ext uri="{FF2B5EF4-FFF2-40B4-BE49-F238E27FC236}">
                  <a16:creationId xmlns:a16="http://schemas.microsoft.com/office/drawing/2014/main" id="{C28ABC89-DB86-749E-7A0C-882B26EF0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369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name</a:t>
              </a:r>
            </a:p>
          </p:txBody>
        </p:sp>
        <p:sp>
          <p:nvSpPr>
            <p:cNvPr id="262" name="Rectangle 232">
              <a:extLst>
                <a:ext uri="{FF2B5EF4-FFF2-40B4-BE49-F238E27FC236}">
                  <a16:creationId xmlns:a16="http://schemas.microsoft.com/office/drawing/2014/main" id="{4998A9C6-0984-4956-B640-850F1BF9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7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263" name="Rectangle 233" descr="Small checker board">
              <a:extLst>
                <a:ext uri="{FF2B5EF4-FFF2-40B4-BE49-F238E27FC236}">
                  <a16:creationId xmlns:a16="http://schemas.microsoft.com/office/drawing/2014/main" id="{CF00303E-9806-609E-3664-DA0BA7D50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264" name="Rectangle 234">
              <a:extLst>
                <a:ext uri="{FF2B5EF4-FFF2-40B4-BE49-F238E27FC236}">
                  <a16:creationId xmlns:a16="http://schemas.microsoft.com/office/drawing/2014/main" id="{8D662AF1-16AD-D632-C12D-3AEA719E3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24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sp>
        <p:nvSpPr>
          <p:cNvPr id="266" name="Text Box 236">
            <a:extLst>
              <a:ext uri="{FF2B5EF4-FFF2-40B4-BE49-F238E27FC236}">
                <a16:creationId xmlns:a16="http://schemas.microsoft.com/office/drawing/2014/main" id="{84A48D06-EF8B-1814-E6B9-CBA99DAD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2460" y="2479040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-9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-9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>
                <a:latin typeface="Times New Roman" pitchFamily="18" charset="0"/>
              </a:rPr>
              <a:t>stack</a:t>
            </a:r>
          </a:p>
        </p:txBody>
      </p:sp>
      <p:grpSp>
        <p:nvGrpSpPr>
          <p:cNvPr id="267" name="Group 237">
            <a:extLst>
              <a:ext uri="{FF2B5EF4-FFF2-40B4-BE49-F238E27FC236}">
                <a16:creationId xmlns:a16="http://schemas.microsoft.com/office/drawing/2014/main" id="{849E3B77-6BD3-1273-2EA4-4CA7220FD2FA}"/>
              </a:ext>
            </a:extLst>
          </p:cNvPr>
          <p:cNvGrpSpPr>
            <a:grpSpLocks/>
          </p:cNvGrpSpPr>
          <p:nvPr/>
        </p:nvGrpSpPr>
        <p:grpSpPr bwMode="auto">
          <a:xfrm>
            <a:off x="9522461" y="4381818"/>
            <a:ext cx="1779588" cy="650875"/>
            <a:chOff x="2623" y="3784"/>
            <a:chExt cx="1121" cy="410"/>
          </a:xfrm>
        </p:grpSpPr>
        <p:sp>
          <p:nvSpPr>
            <p:cNvPr id="268" name="Rectangle 238" descr="Small checker board">
              <a:extLst>
                <a:ext uri="{FF2B5EF4-FFF2-40B4-BE49-F238E27FC236}">
                  <a16:creationId xmlns:a16="http://schemas.microsoft.com/office/drawing/2014/main" id="{F649B1E8-AB85-90D7-91B6-470C0795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4047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269" name="Rectangle 239">
              <a:extLst>
                <a:ext uri="{FF2B5EF4-FFF2-40B4-BE49-F238E27FC236}">
                  <a16:creationId xmlns:a16="http://schemas.microsoft.com/office/drawing/2014/main" id="{726FB24B-6B8F-8EAF-A3FD-930374C1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919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270" name="Rectangle 240">
              <a:extLst>
                <a:ext uri="{FF2B5EF4-FFF2-40B4-BE49-F238E27FC236}">
                  <a16:creationId xmlns:a16="http://schemas.microsoft.com/office/drawing/2014/main" id="{F2C38BA5-DBE9-C6F4-2EA8-9B09A172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791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277" name="Rectangle 247">
              <a:extLst>
                <a:ext uri="{FF2B5EF4-FFF2-40B4-BE49-F238E27FC236}">
                  <a16:creationId xmlns:a16="http://schemas.microsoft.com/office/drawing/2014/main" id="{763434CD-450E-12A2-0F8B-2D630C322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4040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FFFC</a:t>
              </a:r>
            </a:p>
          </p:txBody>
        </p:sp>
        <p:sp>
          <p:nvSpPr>
            <p:cNvPr id="278" name="Rectangle 248">
              <a:extLst>
                <a:ext uri="{FF2B5EF4-FFF2-40B4-BE49-F238E27FC236}">
                  <a16:creationId xmlns:a16="http://schemas.microsoft.com/office/drawing/2014/main" id="{332D8016-E92F-FC41-D4F7-DB230C820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912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FFF8</a:t>
              </a:r>
            </a:p>
          </p:txBody>
        </p:sp>
        <p:sp>
          <p:nvSpPr>
            <p:cNvPr id="279" name="Rectangle 249">
              <a:extLst>
                <a:ext uri="{FF2B5EF4-FFF2-40B4-BE49-F238E27FC236}">
                  <a16:creationId xmlns:a16="http://schemas.microsoft.com/office/drawing/2014/main" id="{9C00AE19-A3E1-CBFA-B748-75D13CFD2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784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FFF4</a:t>
              </a:r>
            </a:p>
          </p:txBody>
        </p:sp>
      </p:grpSp>
      <p:sp>
        <p:nvSpPr>
          <p:cNvPr id="282" name="Rectangle 252">
            <a:extLst>
              <a:ext uri="{FF2B5EF4-FFF2-40B4-BE49-F238E27FC236}">
                <a16:creationId xmlns:a16="http://schemas.microsoft.com/office/drawing/2014/main" id="{3D971669-6C54-251E-1E38-8F7BF087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660" y="458184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1000</a:t>
            </a:r>
          </a:p>
        </p:txBody>
      </p:sp>
      <p:sp>
        <p:nvSpPr>
          <p:cNvPr id="283" name="Rectangle 253">
            <a:extLst>
              <a:ext uri="{FF2B5EF4-FFF2-40B4-BE49-F238E27FC236}">
                <a16:creationId xmlns:a16="http://schemas.microsoft.com/office/drawing/2014/main" id="{CA6444D0-1BE2-F7EA-0DA8-6FBBCE1E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8660" y="4391343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1000</a:t>
            </a:r>
          </a:p>
        </p:txBody>
      </p:sp>
      <p:sp>
        <p:nvSpPr>
          <p:cNvPr id="286" name="Line 256">
            <a:extLst>
              <a:ext uri="{FF2B5EF4-FFF2-40B4-BE49-F238E27FC236}">
                <a16:creationId xmlns:a16="http://schemas.microsoft.com/office/drawing/2014/main" id="{929A52CA-1A59-2CB9-7B63-90CBC46BE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4459" y="2783840"/>
            <a:ext cx="34925" cy="270478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9" name="Group 269">
            <a:extLst>
              <a:ext uri="{FF2B5EF4-FFF2-40B4-BE49-F238E27FC236}">
                <a16:creationId xmlns:a16="http://schemas.microsoft.com/office/drawing/2014/main" id="{49B202EF-6DA1-35DF-C806-DE679F4CE534}"/>
              </a:ext>
            </a:extLst>
          </p:cNvPr>
          <p:cNvGrpSpPr>
            <a:grpSpLocks/>
          </p:cNvGrpSpPr>
          <p:nvPr/>
        </p:nvGrpSpPr>
        <p:grpSpPr bwMode="auto">
          <a:xfrm>
            <a:off x="8419148" y="4237990"/>
            <a:ext cx="839787" cy="447675"/>
            <a:chOff x="1393" y="2633"/>
            <a:chExt cx="529" cy="282"/>
          </a:xfrm>
        </p:grpSpPr>
        <p:sp>
          <p:nvSpPr>
            <p:cNvPr id="301" name="Rectangle 271">
              <a:extLst>
                <a:ext uri="{FF2B5EF4-FFF2-40B4-BE49-F238E27FC236}">
                  <a16:creationId xmlns:a16="http://schemas.microsoft.com/office/drawing/2014/main" id="{A02FDFCE-2D47-F18E-ED86-26AECA442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1010</a:t>
              </a:r>
            </a:p>
          </p:txBody>
        </p:sp>
        <p:sp>
          <p:nvSpPr>
            <p:cNvPr id="302" name="Rectangle 272">
              <a:extLst>
                <a:ext uri="{FF2B5EF4-FFF2-40B4-BE49-F238E27FC236}">
                  <a16:creationId xmlns:a16="http://schemas.microsoft.com/office/drawing/2014/main" id="{636DF592-07B3-37DB-9D02-85371E66E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100C</a:t>
              </a:r>
            </a:p>
          </p:txBody>
        </p:sp>
      </p:grpSp>
      <p:grpSp>
        <p:nvGrpSpPr>
          <p:cNvPr id="303" name="Group 273">
            <a:extLst>
              <a:ext uri="{FF2B5EF4-FFF2-40B4-BE49-F238E27FC236}">
                <a16:creationId xmlns:a16="http://schemas.microsoft.com/office/drawing/2014/main" id="{5BBBD8D6-F620-14F3-66D2-CE6C556C07E6}"/>
              </a:ext>
            </a:extLst>
          </p:cNvPr>
          <p:cNvGrpSpPr>
            <a:grpSpLocks/>
          </p:cNvGrpSpPr>
          <p:nvPr/>
        </p:nvGrpSpPr>
        <p:grpSpPr bwMode="auto">
          <a:xfrm>
            <a:off x="8417560" y="3628390"/>
            <a:ext cx="841375" cy="650875"/>
            <a:chOff x="1392" y="2249"/>
            <a:chExt cx="530" cy="410"/>
          </a:xfrm>
        </p:grpSpPr>
        <p:sp>
          <p:nvSpPr>
            <p:cNvPr id="304" name="Rectangle 274">
              <a:extLst>
                <a:ext uri="{FF2B5EF4-FFF2-40B4-BE49-F238E27FC236}">
                  <a16:creationId xmlns:a16="http://schemas.microsoft.com/office/drawing/2014/main" id="{F9810752-6115-6CAA-DFDA-AE1C1D0E1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50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1008</a:t>
              </a:r>
            </a:p>
          </p:txBody>
        </p:sp>
        <p:sp>
          <p:nvSpPr>
            <p:cNvPr id="305" name="Rectangle 275">
              <a:extLst>
                <a:ext uri="{FF2B5EF4-FFF2-40B4-BE49-F238E27FC236}">
                  <a16:creationId xmlns:a16="http://schemas.microsoft.com/office/drawing/2014/main" id="{9C939B57-126F-A087-2E88-6EC5089DF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37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1004</a:t>
              </a:r>
            </a:p>
          </p:txBody>
        </p:sp>
        <p:sp>
          <p:nvSpPr>
            <p:cNvPr id="306" name="Rectangle 276">
              <a:extLst>
                <a:ext uri="{FF2B5EF4-FFF2-40B4-BE49-F238E27FC236}">
                  <a16:creationId xmlns:a16="http://schemas.microsoft.com/office/drawing/2014/main" id="{31E83CF3-A190-AB89-AD0D-E67713D8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4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1000</a:t>
              </a:r>
            </a:p>
          </p:txBody>
        </p:sp>
      </p:grpSp>
      <p:sp>
        <p:nvSpPr>
          <p:cNvPr id="307" name="Rectangle 277">
            <a:extLst>
              <a:ext uri="{FF2B5EF4-FFF2-40B4-BE49-F238E27FC236}">
                <a16:creationId xmlns:a16="http://schemas.microsoft.com/office/drawing/2014/main" id="{71DE878B-670C-C308-D960-AC99DB69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60" y="380460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 </a:t>
            </a:r>
          </a:p>
        </p:txBody>
      </p:sp>
      <p:sp>
        <p:nvSpPr>
          <p:cNvPr id="308" name="Rectangle 278">
            <a:extLst>
              <a:ext uri="{FF2B5EF4-FFF2-40B4-BE49-F238E27FC236}">
                <a16:creationId xmlns:a16="http://schemas.microsoft.com/office/drawing/2014/main" id="{472E997E-88AB-663F-1D91-8123EDE3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60" y="400780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 </a:t>
            </a:r>
          </a:p>
        </p:txBody>
      </p:sp>
      <p:sp>
        <p:nvSpPr>
          <p:cNvPr id="309" name="Rectangle 279">
            <a:extLst>
              <a:ext uri="{FF2B5EF4-FFF2-40B4-BE49-F238E27FC236}">
                <a16:creationId xmlns:a16="http://schemas.microsoft.com/office/drawing/2014/main" id="{75321240-863E-6E51-4485-FD71839CD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60" y="440626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311" name="Group 237">
            <a:extLst>
              <a:ext uri="{FF2B5EF4-FFF2-40B4-BE49-F238E27FC236}">
                <a16:creationId xmlns:a16="http://schemas.microsoft.com/office/drawing/2014/main" id="{4DF50F8A-FCAD-3580-B298-EB842313C56B}"/>
              </a:ext>
            </a:extLst>
          </p:cNvPr>
          <p:cNvGrpSpPr>
            <a:grpSpLocks/>
          </p:cNvGrpSpPr>
          <p:nvPr/>
        </p:nvGrpSpPr>
        <p:grpSpPr bwMode="auto">
          <a:xfrm>
            <a:off x="8709660" y="3556000"/>
            <a:ext cx="2600008" cy="622300"/>
            <a:chOff x="2111" y="3784"/>
            <a:chExt cx="1633" cy="392"/>
          </a:xfrm>
        </p:grpSpPr>
        <p:sp>
          <p:nvSpPr>
            <p:cNvPr id="312" name="Rectangle 238" descr="Small checker board">
              <a:extLst>
                <a:ext uri="{FF2B5EF4-FFF2-40B4-BE49-F238E27FC236}">
                  <a16:creationId xmlns:a16="http://schemas.microsoft.com/office/drawing/2014/main" id="{EE47402C-34F9-16F9-CBE7-8D214E04C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4047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313" name="Rectangle 239">
              <a:extLst>
                <a:ext uri="{FF2B5EF4-FFF2-40B4-BE49-F238E27FC236}">
                  <a16:creationId xmlns:a16="http://schemas.microsoft.com/office/drawing/2014/main" id="{AAF6C40C-6361-25E6-07BE-7EDF5D36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919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314" name="Rectangle 240">
              <a:extLst>
                <a:ext uri="{FF2B5EF4-FFF2-40B4-BE49-F238E27FC236}">
                  <a16:creationId xmlns:a16="http://schemas.microsoft.com/office/drawing/2014/main" id="{73B02F58-7557-10D8-2B13-87C64441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791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317" name="Rectangle 243">
              <a:extLst>
                <a:ext uri="{FF2B5EF4-FFF2-40B4-BE49-F238E27FC236}">
                  <a16:creationId xmlns:a16="http://schemas.microsoft.com/office/drawing/2014/main" id="{6210AC28-4DBB-12AC-2AE5-91FB86781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904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 err="1">
                  <a:latin typeface="Courier New" pitchFamily="49" charset="0"/>
                </a:rPr>
                <a:t>wel</a:t>
              </a:r>
              <a:endParaRPr lang="en-US" sz="1200" b="1" dirty="0">
                <a:latin typeface="Courier New" pitchFamily="49" charset="0"/>
              </a:endParaRPr>
            </a:p>
          </p:txBody>
        </p:sp>
        <p:sp>
          <p:nvSpPr>
            <p:cNvPr id="323" name="Rectangle 249">
              <a:extLst>
                <a:ext uri="{FF2B5EF4-FFF2-40B4-BE49-F238E27FC236}">
                  <a16:creationId xmlns:a16="http://schemas.microsoft.com/office/drawing/2014/main" id="{52E542FB-ABAC-E2C5-CA26-031812499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784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FFE4</a:t>
              </a:r>
            </a:p>
          </p:txBody>
        </p:sp>
      </p:grpSp>
      <p:sp>
        <p:nvSpPr>
          <p:cNvPr id="337" name="Rectangle 240">
            <a:extLst>
              <a:ext uri="{FF2B5EF4-FFF2-40B4-BE49-F238E27FC236}">
                <a16:creationId xmlns:a16="http://schemas.microsoft.com/office/drawing/2014/main" id="{B8F4B485-393F-BEA4-B79B-23E9CA99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460" y="4179571"/>
            <a:ext cx="990600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b="1" dirty="0"/>
          </a:p>
        </p:txBody>
      </p:sp>
      <p:sp>
        <p:nvSpPr>
          <p:cNvPr id="338" name="Rectangle 251">
            <a:extLst>
              <a:ext uri="{FF2B5EF4-FFF2-40B4-BE49-F238E27FC236}">
                <a16:creationId xmlns:a16="http://schemas.microsoft.com/office/drawing/2014/main" id="{B967690D-49BE-7984-65CD-FED7B433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260" y="3772218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FFE8</a:t>
            </a:r>
          </a:p>
        </p:txBody>
      </p:sp>
      <p:grpSp>
        <p:nvGrpSpPr>
          <p:cNvPr id="339" name="Group 208">
            <a:extLst>
              <a:ext uri="{FF2B5EF4-FFF2-40B4-BE49-F238E27FC236}">
                <a16:creationId xmlns:a16="http://schemas.microsoft.com/office/drawing/2014/main" id="{56A2757E-4B13-BF04-4DC9-B1BC85878EEF}"/>
              </a:ext>
            </a:extLst>
          </p:cNvPr>
          <p:cNvGrpSpPr>
            <a:grpSpLocks/>
          </p:cNvGrpSpPr>
          <p:nvPr/>
        </p:nvGrpSpPr>
        <p:grpSpPr bwMode="auto">
          <a:xfrm>
            <a:off x="5622290" y="4843458"/>
            <a:ext cx="1766888" cy="650875"/>
            <a:chOff x="1585" y="3017"/>
            <a:chExt cx="1113" cy="410"/>
          </a:xfrm>
        </p:grpSpPr>
        <p:sp>
          <p:nvSpPr>
            <p:cNvPr id="342" name="Rectangle 211">
              <a:extLst>
                <a:ext uri="{FF2B5EF4-FFF2-40B4-BE49-F238E27FC236}">
                  <a16:creationId xmlns:a16="http://schemas.microsoft.com/office/drawing/2014/main" id="{6929A40C-E59A-ED9D-29B4-E9ACD4B2A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27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43" name="Rectangle 212">
              <a:extLst>
                <a:ext uri="{FF2B5EF4-FFF2-40B4-BE49-F238E27FC236}">
                  <a16:creationId xmlns:a16="http://schemas.microsoft.com/office/drawing/2014/main" id="{1328B7D7-33D9-7C40-C17F-7FC6DE37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152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“Alice”</a:t>
              </a:r>
            </a:p>
          </p:txBody>
        </p:sp>
        <p:sp>
          <p:nvSpPr>
            <p:cNvPr id="345" name="Rectangle 214">
              <a:extLst>
                <a:ext uri="{FF2B5EF4-FFF2-40B4-BE49-F238E27FC236}">
                  <a16:creationId xmlns:a16="http://schemas.microsoft.com/office/drawing/2014/main" id="{2905D380-BDC7-4F1F-0BCE-A7669F56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14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47" name="Rectangle 216">
              <a:extLst>
                <a:ext uri="{FF2B5EF4-FFF2-40B4-BE49-F238E27FC236}">
                  <a16:creationId xmlns:a16="http://schemas.microsoft.com/office/drawing/2014/main" id="{9A114A3E-D694-A668-BC16-BBDF2561F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01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 dirty="0"/>
            </a:p>
          </p:txBody>
        </p:sp>
      </p:grpSp>
      <p:sp>
        <p:nvSpPr>
          <p:cNvPr id="349" name="Rectangle 270">
            <a:extLst>
              <a:ext uri="{FF2B5EF4-FFF2-40B4-BE49-F238E27FC236}">
                <a16:creationId xmlns:a16="http://schemas.microsoft.com/office/drawing/2014/main" id="{5DBE3D8A-D31A-0BC7-DD49-75B83037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113" y="5020941"/>
            <a:ext cx="493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fa-IR" sz="1000" b="1" dirty="0"/>
              <a:t>###</a:t>
            </a:r>
            <a:endParaRPr lang="en-US" sz="1000" b="1" dirty="0"/>
          </a:p>
        </p:txBody>
      </p:sp>
      <p:grpSp>
        <p:nvGrpSpPr>
          <p:cNvPr id="350" name="Group 208">
            <a:extLst>
              <a:ext uri="{FF2B5EF4-FFF2-40B4-BE49-F238E27FC236}">
                <a16:creationId xmlns:a16="http://schemas.microsoft.com/office/drawing/2014/main" id="{33D520DB-C5ED-AEDF-A77E-5F9D8930E9FB}"/>
              </a:ext>
            </a:extLst>
          </p:cNvPr>
          <p:cNvGrpSpPr>
            <a:grpSpLocks/>
          </p:cNvGrpSpPr>
          <p:nvPr/>
        </p:nvGrpSpPr>
        <p:grpSpPr bwMode="auto">
          <a:xfrm>
            <a:off x="5622290" y="5046031"/>
            <a:ext cx="1766888" cy="650875"/>
            <a:chOff x="1585" y="3017"/>
            <a:chExt cx="1113" cy="410"/>
          </a:xfrm>
        </p:grpSpPr>
        <p:sp>
          <p:nvSpPr>
            <p:cNvPr id="351" name="Rectangle 211">
              <a:extLst>
                <a:ext uri="{FF2B5EF4-FFF2-40B4-BE49-F238E27FC236}">
                  <a16:creationId xmlns:a16="http://schemas.microsoft.com/office/drawing/2014/main" id="{3BBA7401-A502-29F6-9A1A-C749942D2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27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52" name="Rectangle 212">
              <a:extLst>
                <a:ext uri="{FF2B5EF4-FFF2-40B4-BE49-F238E27FC236}">
                  <a16:creationId xmlns:a16="http://schemas.microsoft.com/office/drawing/2014/main" id="{01D67E90-54FB-9A12-A67E-F3F30C07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152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"</a:t>
              </a:r>
              <a:r>
                <a:rPr lang="en-US" sz="1000" b="1" dirty="0" err="1"/>
                <a:t>TechCorp</a:t>
              </a:r>
              <a:r>
                <a:rPr lang="en-US" sz="1000" b="1" dirty="0"/>
                <a:t>"</a:t>
              </a:r>
            </a:p>
          </p:txBody>
        </p:sp>
        <p:sp>
          <p:nvSpPr>
            <p:cNvPr id="353" name="Rectangle 214">
              <a:extLst>
                <a:ext uri="{FF2B5EF4-FFF2-40B4-BE49-F238E27FC236}">
                  <a16:creationId xmlns:a16="http://schemas.microsoft.com/office/drawing/2014/main" id="{3E61D1FD-63A9-70A2-6DD9-25BCA0CA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14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54" name="Rectangle 216">
              <a:extLst>
                <a:ext uri="{FF2B5EF4-FFF2-40B4-BE49-F238E27FC236}">
                  <a16:creationId xmlns:a16="http://schemas.microsoft.com/office/drawing/2014/main" id="{F3C479AD-5412-3105-C2BC-58795B7C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01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 dirty="0"/>
            </a:p>
          </p:txBody>
        </p:sp>
      </p:grpSp>
      <p:grpSp>
        <p:nvGrpSpPr>
          <p:cNvPr id="355" name="Group 208">
            <a:extLst>
              <a:ext uri="{FF2B5EF4-FFF2-40B4-BE49-F238E27FC236}">
                <a16:creationId xmlns:a16="http://schemas.microsoft.com/office/drawing/2014/main" id="{972A7A29-BA67-5604-D732-2A73A62D298D}"/>
              </a:ext>
            </a:extLst>
          </p:cNvPr>
          <p:cNvGrpSpPr>
            <a:grpSpLocks/>
          </p:cNvGrpSpPr>
          <p:nvPr/>
        </p:nvGrpSpPr>
        <p:grpSpPr bwMode="auto">
          <a:xfrm>
            <a:off x="5622290" y="5249858"/>
            <a:ext cx="1766888" cy="650875"/>
            <a:chOff x="1585" y="3017"/>
            <a:chExt cx="1113" cy="410"/>
          </a:xfrm>
        </p:grpSpPr>
        <p:sp>
          <p:nvSpPr>
            <p:cNvPr id="356" name="Rectangle 211">
              <a:extLst>
                <a:ext uri="{FF2B5EF4-FFF2-40B4-BE49-F238E27FC236}">
                  <a16:creationId xmlns:a16="http://schemas.microsoft.com/office/drawing/2014/main" id="{020891E2-DE64-E3D3-CDAA-E2B5D08D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27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57" name="Rectangle 212">
              <a:extLst>
                <a:ext uri="{FF2B5EF4-FFF2-40B4-BE49-F238E27FC236}">
                  <a16:creationId xmlns:a16="http://schemas.microsoft.com/office/drawing/2014/main" id="{CF0EBC4E-EF1F-A269-E466-A8B3C6FF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152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358" name="Rectangle 214">
              <a:extLst>
                <a:ext uri="{FF2B5EF4-FFF2-40B4-BE49-F238E27FC236}">
                  <a16:creationId xmlns:a16="http://schemas.microsoft.com/office/drawing/2014/main" id="{C5428646-A5DF-FA07-D8E6-23A5AED0B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14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359" name="Rectangle 216">
              <a:extLst>
                <a:ext uri="{FF2B5EF4-FFF2-40B4-BE49-F238E27FC236}">
                  <a16:creationId xmlns:a16="http://schemas.microsoft.com/office/drawing/2014/main" id="{72094698-62AE-9F69-5E0D-9674B2C84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01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 dirty="0"/>
            </a:p>
          </p:txBody>
        </p:sp>
      </p:grpSp>
      <p:sp>
        <p:nvSpPr>
          <p:cNvPr id="365" name="Text Box 235">
            <a:extLst>
              <a:ext uri="{FF2B5EF4-FFF2-40B4-BE49-F238E27FC236}">
                <a16:creationId xmlns:a16="http://schemas.microsoft.com/office/drawing/2014/main" id="{56D20F5B-2B67-46BD-8DB4-2AD2A9665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813" y="5746118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-9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-9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>
                <a:latin typeface="Times New Roman" pitchFamily="18" charset="0"/>
              </a:rPr>
              <a:t>String pool</a:t>
            </a:r>
          </a:p>
        </p:txBody>
      </p:sp>
      <p:sp>
        <p:nvSpPr>
          <p:cNvPr id="366" name="Text Box 235">
            <a:extLst>
              <a:ext uri="{FF2B5EF4-FFF2-40B4-BE49-F238E27FC236}">
                <a16:creationId xmlns:a16="http://schemas.microsoft.com/office/drawing/2014/main" id="{AA48AAE5-BF44-2AB9-54C2-A70143FB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773" y="2526035"/>
            <a:ext cx="1003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-9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-9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400" i="1" dirty="0">
                <a:latin typeface="Times New Roman" pitchFamily="18" charset="0"/>
              </a:rPr>
              <a:t>heap</a:t>
            </a:r>
          </a:p>
        </p:txBody>
      </p: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A9221F4A-B86C-6E3F-D989-F297A8296846}"/>
              </a:ext>
            </a:extLst>
          </p:cNvPr>
          <p:cNvSpPr txBox="1">
            <a:spLocks/>
          </p:cNvSpPr>
          <p:nvPr/>
        </p:nvSpPr>
        <p:spPr>
          <a:xfrm>
            <a:off x="522447" y="6329130"/>
            <a:ext cx="4080033" cy="325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What if we had an array of employees?</a:t>
            </a:r>
          </a:p>
        </p:txBody>
      </p:sp>
      <p:sp>
        <p:nvSpPr>
          <p:cNvPr id="368" name="Rectangle 212">
            <a:extLst>
              <a:ext uri="{FF2B5EF4-FFF2-40B4-BE49-F238E27FC236}">
                <a16:creationId xmlns:a16="http://schemas.microsoft.com/office/drawing/2014/main" id="{8A2AA40C-2C67-1B2E-3A4E-B429E1BE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473" y="3075310"/>
            <a:ext cx="990600" cy="20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000" b="1" dirty="0"/>
          </a:p>
        </p:txBody>
      </p:sp>
      <p:sp>
        <p:nvSpPr>
          <p:cNvPr id="371" name="Rectangle 270">
            <a:extLst>
              <a:ext uri="{FF2B5EF4-FFF2-40B4-BE49-F238E27FC236}">
                <a16:creationId xmlns:a16="http://schemas.microsoft.com/office/drawing/2014/main" id="{C7AF2E00-E4BA-C425-0CCC-B3FB376CD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3" y="5234301"/>
            <a:ext cx="4930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900" b="1" dirty="0"/>
              <a:t>@</a:t>
            </a:r>
          </a:p>
        </p:txBody>
      </p:sp>
      <p:sp>
        <p:nvSpPr>
          <p:cNvPr id="374" name="Rectangle 231">
            <a:extLst>
              <a:ext uri="{FF2B5EF4-FFF2-40B4-BE49-F238E27FC236}">
                <a16:creationId xmlns:a16="http://schemas.microsoft.com/office/drawing/2014/main" id="{8EB18238-E281-1A64-3690-A2CB94F02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987" y="3043243"/>
            <a:ext cx="1180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sz="1200" dirty="0" err="1"/>
              <a:t>companyName</a:t>
            </a:r>
            <a:endParaRPr lang="en-US" sz="1200" dirty="0"/>
          </a:p>
          <a:p>
            <a:pPr algn="r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375" name="Rectangle 251">
            <a:extLst>
              <a:ext uri="{FF2B5EF4-FFF2-40B4-BE49-F238E27FC236}">
                <a16:creationId xmlns:a16="http://schemas.microsoft.com/office/drawing/2014/main" id="{C168527F-1ECB-597F-EB43-C056C64C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260" y="3975418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FFEC</a:t>
            </a:r>
          </a:p>
        </p:txBody>
      </p:sp>
      <p:sp>
        <p:nvSpPr>
          <p:cNvPr id="376" name="Rectangle 244">
            <a:extLst>
              <a:ext uri="{FF2B5EF4-FFF2-40B4-BE49-F238E27FC236}">
                <a16:creationId xmlns:a16="http://schemas.microsoft.com/office/drawing/2014/main" id="{4AD34C78-CEFE-7D54-1139-A135645B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693" y="4358491"/>
            <a:ext cx="839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b="1" dirty="0">
                <a:latin typeface="Courier New" pitchFamily="49" charset="0"/>
              </a:rPr>
              <a:t>emp2</a:t>
            </a:r>
          </a:p>
        </p:txBody>
      </p:sp>
      <p:sp>
        <p:nvSpPr>
          <p:cNvPr id="377" name="Rectangle 243">
            <a:extLst>
              <a:ext uri="{FF2B5EF4-FFF2-40B4-BE49-F238E27FC236}">
                <a16:creationId xmlns:a16="http://schemas.microsoft.com/office/drawing/2014/main" id="{4E687E80-16E6-B806-1FAB-1EAB8633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186" y="4571282"/>
            <a:ext cx="839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200" b="1" dirty="0">
                <a:latin typeface="Courier New" pitchFamily="49" charset="0"/>
              </a:rPr>
              <a:t>emp1</a:t>
            </a:r>
          </a:p>
        </p:txBody>
      </p:sp>
      <p:sp>
        <p:nvSpPr>
          <p:cNvPr id="378" name="Rectangle FFEC">
            <a:extLst>
              <a:ext uri="{FF2B5EF4-FFF2-40B4-BE49-F238E27FC236}">
                <a16:creationId xmlns:a16="http://schemas.microsoft.com/office/drawing/2014/main" id="{7D7ACBB3-9DFE-D166-6401-BC661C7B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674" y="4177665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FFEC</a:t>
            </a:r>
          </a:p>
        </p:txBody>
      </p:sp>
      <p:sp>
        <p:nvSpPr>
          <p:cNvPr id="379" name="Rectangle ###">
            <a:extLst>
              <a:ext uri="{FF2B5EF4-FFF2-40B4-BE49-F238E27FC236}">
                <a16:creationId xmlns:a16="http://schemas.microsoft.com/office/drawing/2014/main" id="{AA61B093-E02D-A29B-C86D-AF743DB1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579" y="3866516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a-IR" sz="1000" b="1" dirty="0"/>
              <a:t>###</a:t>
            </a:r>
            <a:endParaRPr lang="en-US" sz="1000" b="1" dirty="0"/>
          </a:p>
        </p:txBody>
      </p:sp>
      <p:sp>
        <p:nvSpPr>
          <p:cNvPr id="388" name="Rectangle &amp;">
            <a:extLst>
              <a:ext uri="{FF2B5EF4-FFF2-40B4-BE49-F238E27FC236}">
                <a16:creationId xmlns:a16="http://schemas.microsoft.com/office/drawing/2014/main" id="{1DFFFD06-5691-D7DD-5DE4-3CDC7F4A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817" y="3837627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&amp;</a:t>
            </a:r>
          </a:p>
        </p:txBody>
      </p:sp>
      <p:sp>
        <p:nvSpPr>
          <p:cNvPr id="380" name="Rectangle 101">
            <a:extLst>
              <a:ext uri="{FF2B5EF4-FFF2-40B4-BE49-F238E27FC236}">
                <a16:creationId xmlns:a16="http://schemas.microsoft.com/office/drawing/2014/main" id="{4002A8C2-3C49-25D7-9798-FB92652F8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968" y="4040825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101</a:t>
            </a:r>
          </a:p>
        </p:txBody>
      </p:sp>
      <p:sp>
        <p:nvSpPr>
          <p:cNvPr id="382" name="Rectangle 100C">
            <a:extLst>
              <a:ext uri="{FF2B5EF4-FFF2-40B4-BE49-F238E27FC236}">
                <a16:creationId xmlns:a16="http://schemas.microsoft.com/office/drawing/2014/main" id="{D0D77AF9-BB73-F80C-7667-34FC9676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754" y="3754596"/>
            <a:ext cx="8397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100C</a:t>
            </a:r>
          </a:p>
        </p:txBody>
      </p:sp>
      <p:sp>
        <p:nvSpPr>
          <p:cNvPr id="383" name="Rectangle @">
            <a:extLst>
              <a:ext uri="{FF2B5EF4-FFF2-40B4-BE49-F238E27FC236}">
                <a16:creationId xmlns:a16="http://schemas.microsoft.com/office/drawing/2014/main" id="{7456D9E3-90D2-FB9C-BB6F-EDD4FA80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529" y="3055466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@</a:t>
            </a:r>
          </a:p>
        </p:txBody>
      </p:sp>
      <p:sp>
        <p:nvSpPr>
          <p:cNvPr id="384" name="Rectangle 253">
            <a:extLst>
              <a:ext uri="{FF2B5EF4-FFF2-40B4-BE49-F238E27FC236}">
                <a16:creationId xmlns:a16="http://schemas.microsoft.com/office/drawing/2014/main" id="{0DFC2134-4066-8BAB-4277-80575ACE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919" y="5443454"/>
            <a:ext cx="8397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“Bob”</a:t>
            </a:r>
          </a:p>
        </p:txBody>
      </p:sp>
      <p:sp>
        <p:nvSpPr>
          <p:cNvPr id="387" name="Rectangle 270">
            <a:extLst>
              <a:ext uri="{FF2B5EF4-FFF2-40B4-BE49-F238E27FC236}">
                <a16:creationId xmlns:a16="http://schemas.microsoft.com/office/drawing/2014/main" id="{ECB96FA4-0FA5-11E1-E86C-C3AC9543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431" y="5469735"/>
            <a:ext cx="493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00" b="1" dirty="0"/>
              <a:t>&amp;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77240527-449D-90BD-07A8-E816BF95B0AA}"/>
              </a:ext>
            </a:extLst>
          </p:cNvPr>
          <p:cNvCxnSpPr/>
          <p:nvPr/>
        </p:nvCxnSpPr>
        <p:spPr>
          <a:xfrm flipH="1">
            <a:off x="7871541" y="3886836"/>
            <a:ext cx="205659" cy="122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1" name="Rectangle 253">
            <a:extLst>
              <a:ext uri="{FF2B5EF4-FFF2-40B4-BE49-F238E27FC236}">
                <a16:creationId xmlns:a16="http://schemas.microsoft.com/office/drawing/2014/main" id="{55D89832-4DD3-0C6F-90F6-24C9EA5C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7" y="4436256"/>
            <a:ext cx="94504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“Welcome”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0BD75853-4F65-BDDF-49E6-168F32A6989B}"/>
              </a:ext>
            </a:extLst>
          </p:cNvPr>
          <p:cNvCxnSpPr/>
          <p:nvPr/>
        </p:nvCxnSpPr>
        <p:spPr>
          <a:xfrm flipH="1">
            <a:off x="9934738" y="4222266"/>
            <a:ext cx="205659" cy="1222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3" name="Rectangle 250">
            <a:extLst>
              <a:ext uri="{FF2B5EF4-FFF2-40B4-BE49-F238E27FC236}">
                <a16:creationId xmlns:a16="http://schemas.microsoft.com/office/drawing/2014/main" id="{8A33E0F3-49D6-785E-6D7C-5D5D9D17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261" y="4178618"/>
            <a:ext cx="839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FFF0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652F6E66-CB9D-42C9-EAD2-70A8567B938C}"/>
              </a:ext>
            </a:extLst>
          </p:cNvPr>
          <p:cNvCxnSpPr>
            <a:cxnSpLocks/>
          </p:cNvCxnSpPr>
          <p:nvPr/>
        </p:nvCxnSpPr>
        <p:spPr>
          <a:xfrm flipH="1">
            <a:off x="9500687" y="3512343"/>
            <a:ext cx="1135732" cy="5940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48AD4A58-7301-120E-E298-52697E992950}"/>
              </a:ext>
            </a:extLst>
          </p:cNvPr>
          <p:cNvCxnSpPr>
            <a:cxnSpLocks/>
          </p:cNvCxnSpPr>
          <p:nvPr/>
        </p:nvCxnSpPr>
        <p:spPr>
          <a:xfrm>
            <a:off x="9447848" y="3556000"/>
            <a:ext cx="1065212" cy="5491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/>
      <p:bldP spid="283" grpId="0"/>
      <p:bldP spid="337" grpId="0" animBg="1"/>
      <p:bldP spid="338" grpId="0"/>
      <p:bldP spid="349" grpId="0"/>
      <p:bldP spid="365" grpId="0"/>
      <p:bldP spid="368" grpId="0" animBg="1"/>
      <p:bldP spid="371" grpId="0"/>
      <p:bldP spid="374" grpId="0"/>
      <p:bldP spid="375" grpId="0"/>
      <p:bldP spid="376" grpId="0"/>
      <p:bldP spid="377" grpId="0"/>
      <p:bldP spid="378" grpId="0"/>
      <p:bldP spid="379" grpId="0"/>
      <p:bldP spid="388" grpId="0"/>
      <p:bldP spid="380" grpId="0"/>
      <p:bldP spid="382" grpId="0"/>
      <p:bldP spid="383" grpId="0"/>
      <p:bldP spid="384" grpId="0"/>
      <p:bldP spid="387" grpId="0"/>
      <p:bldP spid="391" grpId="0"/>
      <p:bldP spid="3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92D9-E0A1-847E-254A-2042632E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Primitive  vs.  Reference 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5D69-8FBC-EAB7-2701-32409983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50571"/>
            <a:ext cx="10442717" cy="48097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Primitive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types in Java store the actual value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types includes: int, float, double, Boolean, char, byte, short,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have a fixed value and are not dependent on any object or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stored in the Stack and consume less memory.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/>
              <a:t>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 types in Java store the address of an object in memory,</a:t>
            </a:r>
          </a:p>
          <a:p>
            <a:pPr marL="0" indent="0">
              <a:buNone/>
            </a:pPr>
            <a:r>
              <a:rPr lang="en-US" dirty="0"/>
              <a:t> not the object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types can include classes (objects), arrays, and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object is stored in the Heap, and its address is stored in the Stack.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6A52-3405-5988-4EB0-329543A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CEA0E-6215-7304-E1AD-C6922E84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3700226"/>
            <a:ext cx="4724400" cy="21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E01-E079-6326-DCF6-278CA99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Autoboxing and 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294D-3B9E-4036-5B7F-312E7CB1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E3F10B-EE3F-8341-BBD6-63BF3590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50571"/>
            <a:ext cx="11153607" cy="4855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Autoboxing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Autoboxing happens when a primitive type is automatically converted to its corresponding reference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automatic conversion is handled by the Java compiler, so you don’t need to do it manually.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int num = 10;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Integer obj = num; // Autoboxing: automatic conversion from int to Integer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/>
              <a:t>Unboxing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Unboxing happens when a reference type is automatically converted to its corresponding primitive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conversion is also done automatically by the compiler.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Integer obj = 10;</a:t>
            </a:r>
          </a:p>
          <a:p>
            <a:pPr marL="0" indent="0">
              <a:buNone/>
            </a:pPr>
            <a:r>
              <a:rPr lang="en-US" sz="1600" dirty="0"/>
              <a:t>int num = obj; // Unboxing: automatic conversion from Integer to 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0AC11-4B74-DC57-F3EC-E83EEA8D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81" y="3307080"/>
            <a:ext cx="3561903" cy="1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86C3-4CD8-6B36-9669-1F955BCB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9A5-21A8-8DF6-9CD2-02EBD19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15D9-3255-DE21-BCC1-726ABA9D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dirty="0"/>
              <a:t>What will be the output of the following code, and why?</a:t>
            </a:r>
            <a:endParaRPr lang="fa-IR" dirty="0"/>
          </a:p>
          <a:p>
            <a:pPr marL="0" indent="0">
              <a:buNone/>
            </a:pPr>
            <a:r>
              <a:rPr lang="pt-BR" dirty="0"/>
              <a:t>Integer num1 = 200;</a:t>
            </a:r>
            <a:endParaRPr lang="fa-IR" dirty="0"/>
          </a:p>
          <a:p>
            <a:pPr marL="0" indent="0">
              <a:buNone/>
            </a:pPr>
            <a:r>
              <a:rPr lang="pt-BR" dirty="0"/>
              <a:t>Integer num2 = 200;</a:t>
            </a:r>
            <a:endParaRPr lang="fa-IR" dirty="0"/>
          </a:p>
          <a:p>
            <a:pPr marL="0" indent="0">
              <a:buNone/>
            </a:pPr>
            <a:r>
              <a:rPr lang="pt-BR" dirty="0"/>
              <a:t>System.out.println(num1 == num2);</a:t>
            </a:r>
            <a:endParaRPr lang="fa-IR" dirty="0"/>
          </a:p>
          <a:p>
            <a:endParaRPr lang="en-US" b="1" dirty="0"/>
          </a:p>
          <a:p>
            <a:r>
              <a:rPr lang="en-US" dirty="0"/>
              <a:t>Break down the code below and explain the process it follows</a:t>
            </a:r>
          </a:p>
          <a:p>
            <a:pPr marL="0" indent="0">
              <a:buNone/>
            </a:pPr>
            <a:r>
              <a:rPr lang="en-US" dirty="0"/>
              <a:t>Integer a = 5;</a:t>
            </a:r>
          </a:p>
          <a:p>
            <a:pPr marL="0" indent="0">
              <a:buNone/>
            </a:pPr>
            <a:r>
              <a:rPr lang="en-US" dirty="0"/>
              <a:t>Integer b = 10;</a:t>
            </a:r>
          </a:p>
          <a:p>
            <a:pPr marL="0" indent="0">
              <a:buNone/>
            </a:pPr>
            <a:r>
              <a:rPr lang="en-US" dirty="0"/>
              <a:t>Integer sum = a + b;  // Autoboxing and unboxing occur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729C-C5CD-CE05-0CA5-4B0B00C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2518-CAF8-1A78-70CF-2BD7A155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96B7-F569-CAE5-41E1-9683CB5D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B0B2-73B9-A3E6-95B4-BD00B7AF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9" y="1824897"/>
            <a:ext cx="11029615" cy="44963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A)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will be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 In Java, Integer objects are cached for values between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-128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127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For values outside this range, new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 objects are created, and therefore, they will not refer to the same memory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 == num2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compares the memory addresses (references) of the two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objects, and since they are different objects (for the value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result is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the actual values of the two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objects, you should use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instead.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Unboxing: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unboxed from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 to primitive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Addition: The operation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+ 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performed as a regular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operation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+ 10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resulting 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Re-boxing: The result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boxed back into a new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 sum = 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6D375-6423-9F4D-7FBB-8DEFA81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2BE5081-6F04-AB47-A138-92000D08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Equals() vs ==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9D2E3A8-07AB-EC54-5D3C-8AF8957B4BE6}"/>
              </a:ext>
            </a:extLst>
          </p:cNvPr>
          <p:cNvSpPr txBox="1">
            <a:spLocks/>
          </p:cNvSpPr>
          <p:nvPr/>
        </p:nvSpPr>
        <p:spPr>
          <a:xfrm>
            <a:off x="406400" y="1899920"/>
            <a:ext cx="11379199" cy="462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000" b="1" dirty="0"/>
              <a:t>==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 is used to compare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 by their values and reference types by their memory addresses (i.e., whether they refer to the same object in memory).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compares the actual values.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types (objects),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two references point to the exact same object in memory (reference comparison).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Example with primitives:</a:t>
            </a:r>
            <a:endParaRPr lang="en-US" dirty="0"/>
          </a:p>
          <a:p>
            <a:pPr marL="324000" lvl="1" indent="0">
              <a:buNone/>
            </a:pPr>
            <a:r>
              <a:rPr lang="en-US" sz="1400" dirty="0"/>
              <a:t>int a = 5;</a:t>
            </a:r>
          </a:p>
          <a:p>
            <a:pPr marL="324000" lvl="1" indent="0">
              <a:buNone/>
            </a:pPr>
            <a:r>
              <a:rPr lang="en-US" sz="1400" dirty="0"/>
              <a:t>int b = 5;</a:t>
            </a:r>
          </a:p>
          <a:p>
            <a:pPr marL="324000" lvl="1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(a == b);  // true, compares values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with reference types: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1400" dirty="0"/>
              <a:t>String str1 = new String("Hello");</a:t>
            </a:r>
          </a:p>
          <a:p>
            <a:pPr marL="324000" lvl="1" indent="0">
              <a:buNone/>
            </a:pPr>
            <a:r>
              <a:rPr lang="en-US" sz="1400" dirty="0"/>
              <a:t>String str2 = new String("Hello");</a:t>
            </a:r>
          </a:p>
          <a:p>
            <a:pPr marL="324000" lvl="1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(str1 == str2);  // false, compares memory addresses (different objects)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A6C7DC-404A-71BF-780B-8A620E9D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Equals() Method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4EB259-4677-B9AE-71E1-0029CE052E80}"/>
              </a:ext>
            </a:extLst>
          </p:cNvPr>
          <p:cNvSpPr txBox="1">
            <a:spLocks/>
          </p:cNvSpPr>
          <p:nvPr/>
        </p:nvSpPr>
        <p:spPr>
          <a:xfrm>
            <a:off x="406400" y="1971040"/>
            <a:ext cx="11379199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Equals()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method is defined in the Object class, and it is used to compare the contents or values of objects, not their memory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behaves like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(i.e., comparing references), but it can be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overridden in a class to compare the actual data inside the objects.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Example with reference types: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/>
              <a:t>String str1 = new String("Hello");</a:t>
            </a:r>
          </a:p>
          <a:p>
            <a:pPr marL="324000" lvl="1" indent="0">
              <a:buNone/>
            </a:pPr>
            <a:r>
              <a:rPr lang="en-US" sz="1800" dirty="0"/>
              <a:t>String str2 = new String("Hello");</a:t>
            </a:r>
          </a:p>
          <a:p>
            <a:pPr marL="324000" lvl="1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(str1.equals(str2));  // true, compares values (contents of the strings)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73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3B70-AE93-0DE1-EF9C-91CA1E0E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5686-1FBF-00DA-1E19-E16F3283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998575"/>
            <a:ext cx="7945120" cy="4140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Wrapper classes are used to wrap primitive types into objects. Java provides a wrapper class for each primitive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use wrapper classes?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storage: Wrapper classes are useful when you need to store primitive values in collections like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can only store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Utility methods: Wrapper classes come with useful methods,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parseInt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parseDouble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for parsing strings into primitive types.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toString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equals(), and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compareTo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for object manipulation.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Nullability: A wrapper class can be null, while a primitive type cannot. This is useful in some situations like database operations where a field might not have a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1DEC-FE32-3787-417B-B637063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E1B53-D65B-4523-8743-91D8F0D52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37227"/>
              </p:ext>
            </p:extLst>
          </p:nvPr>
        </p:nvGraphicFramePr>
        <p:xfrm>
          <a:off x="8636000" y="2138756"/>
          <a:ext cx="30784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05859276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3669161201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9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8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077856-35D1-FE84-6CA7-D115A122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Junit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7736-6675-5C12-A3F2-D45B25C9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849120"/>
            <a:ext cx="7945120" cy="4226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JUNIT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r>
              <a:rPr lang="en-US" b="1" dirty="0"/>
              <a:t>What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JUnit is a popular testing framework for Java applications.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helps developers write and run unit tests to ensure that individual parts of the application (like methods or functions) work correctly.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Annotations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 annotations in JUnit include @Test (marks a method as a test case), @Before (setup before tests), and @After (cleanup after tests).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Assertions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Methods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are used to check the correctness of test results.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JUnit Versions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JUnit 4 and 5 are the most commonly used versions. JUnit 5 is the latest, offering more features and improvements over JUnit 4.</a:t>
            </a:r>
          </a:p>
        </p:txBody>
      </p:sp>
    </p:spTree>
    <p:extLst>
      <p:ext uri="{BB962C8B-B14F-4D97-AF65-F5344CB8AC3E}">
        <p14:creationId xmlns:p14="http://schemas.microsoft.com/office/powerpoint/2010/main" val="10348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Stack vs. Heap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Stack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local variables and method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Follows LIFO (Last In, First Out)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Memory is automatically allocated and deallocated.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Faster access but has limited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Stores primitive variables and references to objects (not the objects themselves).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2. Heap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storing objects (instances of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Managed by Garbage Collector.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Slower access compared to Stack but has more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objects are stored in Heap, while their references are in Stack.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A07B0-63A8-7DCD-07F8-9D3B53D3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72" y="3903331"/>
            <a:ext cx="3711787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5BD20-7A9E-D817-C362-042834E73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4A5DAF-4E56-6AF1-B35C-6059DF0A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Junit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34ED-F43F-5458-2F20-CB02DC19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849120"/>
            <a:ext cx="7945120" cy="42265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Debugging</a:t>
            </a:r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Debugging is the process of identifying and fixing issues (bugs)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  <a:r>
              <a:rPr lang="en-US" dirty="0"/>
              <a:t>: IDEs like IntelliJ IDEA or Eclipse offer built-in debuggers for step-by-step execution and variable inspection.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techniques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Breakpoints</a:t>
            </a:r>
            <a:r>
              <a:rPr lang="en-US" dirty="0"/>
              <a:t>: Pause the execution of code at certain points to inspect the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Watch variables</a:t>
            </a:r>
            <a:r>
              <a:rPr lang="en-US" dirty="0"/>
              <a:t>: Track changes to specific variables during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Step Over/Into/Out</a:t>
            </a:r>
            <a:r>
              <a:rPr lang="en-US" dirty="0"/>
              <a:t>: Control the execution flow to analyze how the code is working or where it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Logging</a:t>
            </a:r>
            <a:r>
              <a:rPr lang="en-US" dirty="0"/>
              <a:t>: Adding log statements can also help trace the flow and identify errors.</a:t>
            </a:r>
          </a:p>
        </p:txBody>
      </p:sp>
    </p:spTree>
    <p:extLst>
      <p:ext uri="{BB962C8B-B14F-4D97-AF65-F5344CB8AC3E}">
        <p14:creationId xmlns:p14="http://schemas.microsoft.com/office/powerpoint/2010/main" val="39942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398-954D-2D64-3F90-0329236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2339-7168-4DE2-C9C2-BC2C03F5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1951896"/>
            <a:ext cx="11029615" cy="451421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Management System</a:t>
            </a:r>
            <a:r>
              <a:rPr lang="en-US" sz="2000" b="1" i="1" dirty="0"/>
              <a:t> </a:t>
            </a:r>
            <a:r>
              <a:rPr lang="en-US" dirty="0"/>
              <a:t>with classes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Student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Course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Professor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Enrollment</a:t>
            </a:r>
            <a:br>
              <a:rPr lang="en-US" dirty="0"/>
            </a:br>
            <a:endParaRPr lang="fa-I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Student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dirty="0">
                <a:solidFill>
                  <a:schemeClr val="tx1"/>
                </a:solidFill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Represents a student with attributes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name, major, grades. </a:t>
            </a:r>
            <a:endParaRPr lang="fa-IR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Course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dirty="0">
                <a:solidFill>
                  <a:schemeClr val="tx1"/>
                </a:solidFill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Represents a course with attributes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courseName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credits. </a:t>
            </a: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Professor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dirty="0">
                <a:solidFill>
                  <a:schemeClr val="tx1"/>
                </a:solidFill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Represents a professor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professorID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name, and a list of courses they teach. </a:t>
            </a:r>
            <a:endParaRPr lang="fa-IR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Enrollment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dirty="0">
                <a:solidFill>
                  <a:schemeClr val="tx1"/>
                </a:solidFill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Tracks which students are enrolled in which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60C7-2589-6765-E104-E02CFE5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67E6-4BE9-6C46-1EA5-393E4F4D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DA94A0-5E66-1659-B4BB-893AE2BA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Exercise for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4CCC-729C-8AB9-54E2-2AFF0CC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19" y="2021840"/>
            <a:ext cx="5374641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MemoryAllocationExample</a:t>
            </a:r>
            <a:r>
              <a:rPr lang="en-US" sz="1600" dirty="0"/>
              <a:t> {</a:t>
            </a:r>
            <a:endParaRPr lang="fa-IR" sz="1600" dirty="0"/>
          </a:p>
          <a:p>
            <a:pPr marL="0" indent="0">
              <a:buNone/>
            </a:pPr>
            <a:r>
              <a:rPr lang="en-US" sz="1600" dirty="0"/>
              <a:t>    static class Person {</a:t>
            </a:r>
          </a:p>
          <a:p>
            <a:pPr marL="0" indent="0">
              <a:buNone/>
            </a:pPr>
            <a:r>
              <a:rPr lang="en-US" sz="1600" dirty="0"/>
              <a:t>        String name;</a:t>
            </a:r>
          </a:p>
          <a:p>
            <a:pPr marL="0" indent="0">
              <a:buNone/>
            </a:pPr>
            <a:r>
              <a:rPr lang="en-US" sz="1600" dirty="0"/>
              <a:t>        int age;</a:t>
            </a:r>
          </a:p>
          <a:p>
            <a:pPr marL="0" indent="0">
              <a:buNone/>
            </a:pPr>
            <a:r>
              <a:rPr lang="en-US" sz="1600" dirty="0"/>
              <a:t>        public Person(String name, int age) {</a:t>
            </a:r>
          </a:p>
          <a:p>
            <a:pPr marL="0" indent="0">
              <a:buNone/>
            </a:pPr>
            <a:r>
              <a:rPr lang="en-US" sz="1600" dirty="0"/>
              <a:t>            this.name = name;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this.age</a:t>
            </a:r>
            <a:r>
              <a:rPr lang="en-US" sz="1600" dirty="0"/>
              <a:t> = age;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    public void </a:t>
            </a:r>
            <a:r>
              <a:rPr lang="en-US" sz="1600" dirty="0" err="1"/>
              <a:t>displayInfo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 + ", Age: " + age);</a:t>
            </a:r>
          </a:p>
          <a:p>
            <a:pPr marL="0" indent="0">
              <a:buNone/>
            </a:pPr>
            <a:r>
              <a:rPr lang="en-US" sz="1600" dirty="0"/>
              <a:t>        }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1DBD9-B22C-D101-C1D6-EA633EFDBE95}"/>
              </a:ext>
            </a:extLst>
          </p:cNvPr>
          <p:cNvSpPr txBox="1">
            <a:spLocks/>
          </p:cNvSpPr>
          <p:nvPr/>
        </p:nvSpPr>
        <p:spPr>
          <a:xfrm>
            <a:off x="6339842" y="2021840"/>
            <a:ext cx="5171440" cy="476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 int[] numbers = new int[5]; </a:t>
            </a:r>
          </a:p>
          <a:p>
            <a:pPr marL="0" indent="0">
              <a:buNone/>
            </a:pPr>
            <a:r>
              <a:rPr lang="en-US" sz="1400" dirty="0"/>
              <a:t>       Person person1 = new Person("Alice", 25); </a:t>
            </a:r>
          </a:p>
          <a:p>
            <a:pPr marL="0" indent="0">
              <a:buNone/>
            </a:pPr>
            <a:r>
              <a:rPr lang="en-US" sz="1400" dirty="0"/>
              <a:t>       Person person2 = new Person("Bob", 30); </a:t>
            </a:r>
          </a:p>
          <a:p>
            <a:pPr marL="0" indent="0">
              <a:buNone/>
            </a:pPr>
            <a:r>
              <a:rPr lang="en-US" sz="1400" dirty="0"/>
              <a:t>       Person[] people = new Person[2];  </a:t>
            </a:r>
          </a:p>
          <a:p>
            <a:pPr marL="0" indent="0">
              <a:buNone/>
            </a:pPr>
            <a:r>
              <a:rPr lang="en-US" sz="1400" dirty="0"/>
              <a:t>       people[0] = person1;</a:t>
            </a:r>
          </a:p>
          <a:p>
            <a:pPr marL="0" indent="0">
              <a:buNone/>
            </a:pPr>
            <a:r>
              <a:rPr lang="en-US" sz="1400" dirty="0"/>
              <a:t>       people[1] = person2;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("Using object references:"); </a:t>
            </a:r>
          </a:p>
          <a:p>
            <a:pPr marL="0" indent="0">
              <a:buNone/>
            </a:pPr>
            <a:r>
              <a:rPr lang="en-US" sz="1400" dirty="0"/>
              <a:t>       for (Person </a:t>
            </a:r>
            <a:r>
              <a:rPr lang="en-US" sz="1400" dirty="0" err="1"/>
              <a:t>person</a:t>
            </a:r>
            <a:r>
              <a:rPr lang="en-US" sz="1400" dirty="0"/>
              <a:t> : people) 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person.displayInfo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("\</a:t>
            </a:r>
            <a:r>
              <a:rPr lang="en-US" sz="1400" dirty="0" err="1"/>
              <a:t>nUsing</a:t>
            </a:r>
            <a:r>
              <a:rPr lang="en-US" sz="1400" dirty="0"/>
              <a:t> integer array:");</a:t>
            </a:r>
          </a:p>
          <a:p>
            <a:pPr marL="0" indent="0">
              <a:buNone/>
            </a:pPr>
            <a:r>
              <a:rPr lang="en-US" sz="1400" dirty="0"/>
              <a:t>        for (int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</a:t>
            </a:r>
            <a:r>
              <a:rPr lang="en-US" sz="1400" dirty="0" err="1"/>
              <a:t>numbers.length</a:t>
            </a:r>
            <a:r>
              <a:rPr lang="en-US" sz="1400" dirty="0"/>
              <a:t>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        numbers[</a:t>
            </a:r>
            <a:r>
              <a:rPr lang="en-US" sz="1400" dirty="0" err="1"/>
              <a:t>i</a:t>
            </a:r>
            <a:r>
              <a:rPr lang="en-US" sz="1400" dirty="0"/>
              <a:t>] = </a:t>
            </a:r>
            <a:r>
              <a:rPr lang="en-US" sz="1400" dirty="0" err="1"/>
              <a:t>i</a:t>
            </a:r>
            <a:r>
              <a:rPr lang="en-US" sz="1400" dirty="0"/>
              <a:t> * 10;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("numbers[" + </a:t>
            </a:r>
            <a:r>
              <a:rPr lang="en-US" sz="1400" dirty="0" err="1"/>
              <a:t>i</a:t>
            </a:r>
            <a:r>
              <a:rPr lang="en-US" sz="1400" dirty="0"/>
              <a:t> + "] = " + numbers[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7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42E-5132-419D-C813-40FB1821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 rtl="1"/>
            <a:r>
              <a:rPr lang="en-US" dirty="0"/>
              <a:t>5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42BD-E7BB-7977-4805-229027FB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rmAutofit/>
          </a:bodyPr>
          <a:lstStyle/>
          <a:p>
            <a:r>
              <a:rPr lang="en-US" b="1" dirty="0"/>
              <a:t>1. Global (Instance) Variables Are Not Stored in Stack</a:t>
            </a:r>
          </a:p>
          <a:p>
            <a:pPr marL="0" indent="0">
              <a:buNone/>
            </a:pPr>
            <a:r>
              <a:rPr lang="en-US" dirty="0"/>
              <a:t>In Java, instance variables (fields of a class) are stored in the Heap, while local variables are stored in the Stack.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class Example {    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instanceVariable</a:t>
            </a:r>
            <a:r>
              <a:rPr lang="en-US" dirty="0"/>
              <a:t> = 42; // Stored in Heap   </a:t>
            </a:r>
          </a:p>
          <a:p>
            <a:pPr marL="0" indent="0">
              <a:buNone/>
            </a:pPr>
            <a:r>
              <a:rPr lang="en-US" dirty="0"/>
              <a:t>	 void method() {       </a:t>
            </a:r>
          </a:p>
          <a:p>
            <a:pPr marL="0" indent="0">
              <a:buNone/>
            </a:pPr>
            <a:r>
              <a:rPr lang="en-US" dirty="0"/>
              <a:t>		 int </a:t>
            </a:r>
            <a:r>
              <a:rPr lang="en-US" dirty="0" err="1"/>
              <a:t>localVariable</a:t>
            </a:r>
            <a:r>
              <a:rPr lang="en-US" dirty="0"/>
              <a:t> = 10; // Stored in Stack   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0CB8-B43B-55D3-1E67-17A2CFF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7B11-DE00-48E6-88EF-7BDC0D67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41B8C-9E8B-ADAE-1A98-3C16FD35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2. Stack Variables Do NOT Get Default Values, But Heap Variables 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Local (Stack) variables must be initialized before use.</a:t>
            </a:r>
          </a:p>
          <a:p>
            <a:pPr marL="0" indent="0">
              <a:buNone/>
            </a:pPr>
            <a:r>
              <a:rPr lang="en-US" dirty="0"/>
              <a:t>Heap variables (instance fields) get default values automatically.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class Example {    </a:t>
            </a:r>
          </a:p>
          <a:p>
            <a:pPr marL="0" indent="0">
              <a:buNone/>
            </a:pPr>
            <a:r>
              <a:rPr lang="en-US" dirty="0"/>
              <a:t>	int num; // Default: 0 (Stored in Heap)    </a:t>
            </a:r>
          </a:p>
          <a:p>
            <a:pPr marL="0" indent="0">
              <a:buNone/>
            </a:pPr>
            <a:r>
              <a:rPr lang="en-US" dirty="0"/>
              <a:t>	void method() {</a:t>
            </a:r>
          </a:p>
          <a:p>
            <a:pPr marL="0" indent="0">
              <a:buNone/>
            </a:pPr>
            <a:r>
              <a:rPr lang="en-US" dirty="0"/>
              <a:t>	        int </a:t>
            </a:r>
            <a:r>
              <a:rPr lang="en-US" dirty="0" err="1"/>
              <a:t>localNum</a:t>
            </a:r>
            <a:r>
              <a:rPr lang="en-US" dirty="0"/>
              <a:t>; // Not initialized (Stored in Stack)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localNum</a:t>
            </a:r>
            <a:r>
              <a:rPr lang="en-US" dirty="0"/>
              <a:t>); // ERROR!</a:t>
            </a:r>
          </a:p>
          <a:p>
            <a:pPr marL="0" indent="0">
              <a:buNone/>
            </a:pPr>
            <a:r>
              <a:rPr lang="en-US" dirty="0"/>
              <a:t>   	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2B69A0-E562-5A0E-ADAC-D297376F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3. Static variables are stored in heap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variables are not  stored in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class Example {</a:t>
            </a:r>
          </a:p>
          <a:p>
            <a:pPr marL="0" indent="0">
              <a:buNone/>
            </a:pPr>
            <a:r>
              <a:rPr lang="en-US" dirty="0"/>
              <a:t>    static int </a:t>
            </a:r>
            <a:r>
              <a:rPr lang="en-US" dirty="0" err="1"/>
              <a:t>staticVar</a:t>
            </a:r>
            <a:r>
              <a:rPr lang="en-US" dirty="0"/>
              <a:t> = 100; // Stored in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4. Difference between == and .equals()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String s1 = new String("Java");</a:t>
            </a:r>
          </a:p>
          <a:p>
            <a:pPr marL="0" indent="0">
              <a:buNone/>
            </a:pPr>
            <a:r>
              <a:rPr lang="en-US" dirty="0"/>
              <a:t>String s2 = new String("Java");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(s1 == s2); // false (Different references)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(s1.equals(s2)); // true (Same value in Heap)</a:t>
            </a:r>
          </a:p>
        </p:txBody>
      </p:sp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AFA6EC-2D8E-B112-33A5-63322040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7468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5. Changing Objects in Heap Through Stack References</a:t>
            </a:r>
          </a:p>
          <a:p>
            <a:pPr marL="0" indent="0">
              <a:buNone/>
            </a:pPr>
            <a:r>
              <a:rPr lang="en-US" dirty="0"/>
              <a:t>Since Stack only stores references, modifying an object through one reference affects all references pointing to the same object.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public class Test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Data d1 = new Data(); // Object is in Heap, d1 is in Stack</a:t>
            </a:r>
          </a:p>
          <a:p>
            <a:pPr marL="0" indent="0">
              <a:buNone/>
            </a:pPr>
            <a:r>
              <a:rPr lang="en-US" dirty="0"/>
              <a:t>        d1.value = 10;</a:t>
            </a:r>
          </a:p>
          <a:p>
            <a:pPr marL="0" indent="0">
              <a:buNone/>
            </a:pPr>
            <a:r>
              <a:rPr lang="en-US" dirty="0"/>
              <a:t>        Data d2 = d1; // Copies the reference, NOT the object</a:t>
            </a:r>
          </a:p>
          <a:p>
            <a:pPr marL="0" indent="0">
              <a:buNone/>
            </a:pPr>
            <a:r>
              <a:rPr lang="en-US" dirty="0"/>
              <a:t>        d2.value = 20;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(d1.value); // 20 (same object in Heap)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7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9E2-BD8A-D96B-463D-3B0BA4C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8696-6BA9-B03D-47B6-30BBC118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a reference to an object in the Heap is lost in Stack, but the object is still referenced somewhere else in the Heap?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2BAC-5637-8EBD-6408-999E813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96B-AF10-DBD7-D9ED-683DC6FF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5D88-81DA-1659-218A-6C35C9D6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9" y="1824897"/>
            <a:ext cx="11029615" cy="116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 will not be </a:t>
            </a:r>
            <a:r>
              <a:rPr lang="en-US" b="1" dirty="0"/>
              <a:t>garbage collected</a:t>
            </a:r>
            <a:r>
              <a:rPr lang="en-US" dirty="0"/>
              <a:t> immediately, as it still has an active reference elsewhere. It will remain in the Heap until all references to it are lost, and the </a:t>
            </a:r>
            <a:r>
              <a:rPr lang="en-US" b="1" dirty="0"/>
              <a:t>Garbage Collector</a:t>
            </a:r>
            <a:r>
              <a:rPr lang="en-US" dirty="0"/>
              <a:t> identifies it as unreachable.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46E9-5573-8802-02F6-7F4C678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1A8A8-1008-4F59-29E0-AA641B5D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55" y="2696787"/>
            <a:ext cx="7009701" cy="39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A98-E262-B03A-AB81-A1635F5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Memory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89A8-B832-D065-6AD6-B9792A3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A89C0B-E721-5845-6A26-1A9C4104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1172"/>
            <a:ext cx="11029616" cy="49682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Arrays</a:t>
            </a:r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int[2];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reference to the memory address in the heap is stored. This reference points to an array in the heap that contains 5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Heap: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memory cells of type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allocated consecutively.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 each cell is initialized to 0 by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  <a:p>
            <a:r>
              <a:rPr lang="en-US" dirty="0"/>
              <a:t>int[][] matrix = new int[2][1];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b="1" dirty="0"/>
              <a:t>Heap:</a:t>
            </a:r>
          </a:p>
          <a:p>
            <a:pPr marL="0" indent="0">
              <a:buNone/>
            </a:pPr>
            <a:r>
              <a:rPr lang="en-US" sz="1600" dirty="0"/>
              <a:t>First, an array of 3 references (for the 3 rows) is allocated in the heap. This array only stores references to arrays of 4 integers (representing the rows).</a:t>
            </a:r>
          </a:p>
          <a:p>
            <a:pPr marL="0" indent="0">
              <a:buNone/>
            </a:pPr>
            <a:r>
              <a:rPr lang="en-US" sz="1600" dirty="0"/>
              <a:t>Then, for each of these rows, a 4-element array is allocated in the heap.</a:t>
            </a:r>
            <a:endParaRPr lang="fa-IR" dirty="0"/>
          </a:p>
        </p:txBody>
      </p:sp>
      <p:grpSp>
        <p:nvGrpSpPr>
          <p:cNvPr id="11" name="Group 217">
            <a:extLst>
              <a:ext uri="{FF2B5EF4-FFF2-40B4-BE49-F238E27FC236}">
                <a16:creationId xmlns:a16="http://schemas.microsoft.com/office/drawing/2014/main" id="{579F67AB-D7F6-1D4D-A730-8B846B1CD3B4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3472495"/>
            <a:ext cx="1766888" cy="650875"/>
            <a:chOff x="1585" y="2633"/>
            <a:chExt cx="1113" cy="410"/>
          </a:xfrm>
        </p:grpSpPr>
        <p:sp>
          <p:nvSpPr>
            <p:cNvPr id="12" name="Rectangle 218">
              <a:extLst>
                <a:ext uri="{FF2B5EF4-FFF2-40B4-BE49-F238E27FC236}">
                  <a16:creationId xmlns:a16="http://schemas.microsoft.com/office/drawing/2014/main" id="{C7602E67-F56B-6AF8-10D1-FBA627B54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896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14" name="Rectangle 220">
              <a:extLst>
                <a:ext uri="{FF2B5EF4-FFF2-40B4-BE49-F238E27FC236}">
                  <a16:creationId xmlns:a16="http://schemas.microsoft.com/office/drawing/2014/main" id="{7EE0B343-0B24-2B9E-DBAF-2308FA90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15" name="Rectangle 221">
              <a:extLst>
                <a:ext uri="{FF2B5EF4-FFF2-40B4-BE49-F238E27FC236}">
                  <a16:creationId xmlns:a16="http://schemas.microsoft.com/office/drawing/2014/main" id="{92790C8D-CE39-D864-F2AB-E8A2B7C9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17" name="Rectangle 223">
              <a:extLst>
                <a:ext uri="{FF2B5EF4-FFF2-40B4-BE49-F238E27FC236}">
                  <a16:creationId xmlns:a16="http://schemas.microsoft.com/office/drawing/2014/main" id="{4FB863F9-0AEB-748E-826C-F8796E9C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18" name="Rectangle 224" descr="Small checker board">
              <a:extLst>
                <a:ext uri="{FF2B5EF4-FFF2-40B4-BE49-F238E27FC236}">
                  <a16:creationId xmlns:a16="http://schemas.microsoft.com/office/drawing/2014/main" id="{3581B127-C75D-260C-706E-B8E5F4B4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19" name="Rectangle 225">
              <a:extLst>
                <a:ext uri="{FF2B5EF4-FFF2-40B4-BE49-F238E27FC236}">
                  <a16:creationId xmlns:a16="http://schemas.microsoft.com/office/drawing/2014/main" id="{D7F0C727-5E14-AB11-59A9-8DFA006C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29" name="Group 237">
            <a:extLst>
              <a:ext uri="{FF2B5EF4-FFF2-40B4-BE49-F238E27FC236}">
                <a16:creationId xmlns:a16="http://schemas.microsoft.com/office/drawing/2014/main" id="{B125F13F-39EC-CECD-D8DE-1933CEE5A3CC}"/>
              </a:ext>
            </a:extLst>
          </p:cNvPr>
          <p:cNvGrpSpPr>
            <a:grpSpLocks/>
          </p:cNvGrpSpPr>
          <p:nvPr/>
        </p:nvGrpSpPr>
        <p:grpSpPr bwMode="auto">
          <a:xfrm>
            <a:off x="5772157" y="4631583"/>
            <a:ext cx="2592388" cy="663575"/>
            <a:chOff x="2111" y="3776"/>
            <a:chExt cx="1633" cy="418"/>
          </a:xfrm>
        </p:grpSpPr>
        <p:sp>
          <p:nvSpPr>
            <p:cNvPr id="30" name="Rectangle 238" descr="Small checker board">
              <a:extLst>
                <a:ext uri="{FF2B5EF4-FFF2-40B4-BE49-F238E27FC236}">
                  <a16:creationId xmlns:a16="http://schemas.microsoft.com/office/drawing/2014/main" id="{AE34EF3C-E9AC-33D0-2684-8CD3AC96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4047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31" name="Rectangle 239">
              <a:extLst>
                <a:ext uri="{FF2B5EF4-FFF2-40B4-BE49-F238E27FC236}">
                  <a16:creationId xmlns:a16="http://schemas.microsoft.com/office/drawing/2014/main" id="{EEB9EE3A-4315-D327-47FA-745672CA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919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1000</a:t>
              </a:r>
            </a:p>
          </p:txBody>
        </p:sp>
        <p:sp>
          <p:nvSpPr>
            <p:cNvPr id="32" name="Rectangle 240">
              <a:extLst>
                <a:ext uri="{FF2B5EF4-FFF2-40B4-BE49-F238E27FC236}">
                  <a16:creationId xmlns:a16="http://schemas.microsoft.com/office/drawing/2014/main" id="{057440D7-B015-1628-BCAF-8AA1D4C6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791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100C</a:t>
              </a:r>
            </a:p>
          </p:txBody>
        </p:sp>
        <p:sp>
          <p:nvSpPr>
            <p:cNvPr id="35" name="Rectangle 243">
              <a:extLst>
                <a:ext uri="{FF2B5EF4-FFF2-40B4-BE49-F238E27FC236}">
                  <a16:creationId xmlns:a16="http://schemas.microsoft.com/office/drawing/2014/main" id="{50821A9E-A50E-B9C2-7FB9-44986370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904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 err="1">
                  <a:latin typeface="Courier New" pitchFamily="49" charset="0"/>
                </a:rPr>
                <a:t>arr</a:t>
              </a:r>
              <a:endParaRPr lang="en-US" sz="1200" b="1" dirty="0">
                <a:latin typeface="Courier New" pitchFamily="49" charset="0"/>
              </a:endParaRPr>
            </a:p>
          </p:txBody>
        </p:sp>
        <p:sp>
          <p:nvSpPr>
            <p:cNvPr id="36" name="Rectangle 244">
              <a:extLst>
                <a:ext uri="{FF2B5EF4-FFF2-40B4-BE49-F238E27FC236}">
                  <a16:creationId xmlns:a16="http://schemas.microsoft.com/office/drawing/2014/main" id="{263021A3-9FBF-21C2-B51F-D4637DDE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776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matrix</a:t>
              </a:r>
            </a:p>
          </p:txBody>
        </p:sp>
        <p:sp>
          <p:nvSpPr>
            <p:cNvPr id="39" name="Rectangle 247">
              <a:extLst>
                <a:ext uri="{FF2B5EF4-FFF2-40B4-BE49-F238E27FC236}">
                  <a16:creationId xmlns:a16="http://schemas.microsoft.com/office/drawing/2014/main" id="{6C572548-529E-9FFB-B471-0FFEFFA8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4040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FFFC</a:t>
              </a:r>
            </a:p>
          </p:txBody>
        </p:sp>
        <p:sp>
          <p:nvSpPr>
            <p:cNvPr id="40" name="Rectangle 248">
              <a:extLst>
                <a:ext uri="{FF2B5EF4-FFF2-40B4-BE49-F238E27FC236}">
                  <a16:creationId xmlns:a16="http://schemas.microsoft.com/office/drawing/2014/main" id="{96085446-F6E7-9A90-425F-18073815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912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FFF8</a:t>
              </a:r>
            </a:p>
          </p:txBody>
        </p:sp>
        <p:sp>
          <p:nvSpPr>
            <p:cNvPr id="41" name="Rectangle 249">
              <a:extLst>
                <a:ext uri="{FF2B5EF4-FFF2-40B4-BE49-F238E27FC236}">
                  <a16:creationId xmlns:a16="http://schemas.microsoft.com/office/drawing/2014/main" id="{91C03A0D-9EB6-FD2B-7A7F-AD551C615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784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FFF4</a:t>
              </a:r>
            </a:p>
          </p:txBody>
        </p:sp>
      </p:grpSp>
      <p:grpSp>
        <p:nvGrpSpPr>
          <p:cNvPr id="44" name="Group 217">
            <a:extLst>
              <a:ext uri="{FF2B5EF4-FFF2-40B4-BE49-F238E27FC236}">
                <a16:creationId xmlns:a16="http://schemas.microsoft.com/office/drawing/2014/main" id="{78C635AE-2F0A-5AFB-7252-FE9CD75D4DC8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4681532"/>
            <a:ext cx="1766888" cy="650875"/>
            <a:chOff x="1585" y="2633"/>
            <a:chExt cx="1113" cy="410"/>
          </a:xfrm>
        </p:grpSpPr>
        <p:sp>
          <p:nvSpPr>
            <p:cNvPr id="47" name="Rectangle 220">
              <a:extLst>
                <a:ext uri="{FF2B5EF4-FFF2-40B4-BE49-F238E27FC236}">
                  <a16:creationId xmlns:a16="http://schemas.microsoft.com/office/drawing/2014/main" id="{7D2466BA-6C3F-0357-CE61-5D739D4B0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48" name="Rectangle 221">
              <a:extLst>
                <a:ext uri="{FF2B5EF4-FFF2-40B4-BE49-F238E27FC236}">
                  <a16:creationId xmlns:a16="http://schemas.microsoft.com/office/drawing/2014/main" id="{BEDE3B46-B191-1850-96E8-6BED290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50" name="Rectangle 223">
              <a:extLst>
                <a:ext uri="{FF2B5EF4-FFF2-40B4-BE49-F238E27FC236}">
                  <a16:creationId xmlns:a16="http://schemas.microsoft.com/office/drawing/2014/main" id="{0A4F58D7-9B86-571A-ABF5-B863367E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51" name="Rectangle 224" descr="Small checker board">
              <a:extLst>
                <a:ext uri="{FF2B5EF4-FFF2-40B4-BE49-F238E27FC236}">
                  <a16:creationId xmlns:a16="http://schemas.microsoft.com/office/drawing/2014/main" id="{FF01247C-A1CE-4C5A-3559-7651767A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52" name="Rectangle 225">
              <a:extLst>
                <a:ext uri="{FF2B5EF4-FFF2-40B4-BE49-F238E27FC236}">
                  <a16:creationId xmlns:a16="http://schemas.microsoft.com/office/drawing/2014/main" id="{A5F24732-30E8-4184-5D0C-60475773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53" name="Group 217">
            <a:extLst>
              <a:ext uri="{FF2B5EF4-FFF2-40B4-BE49-F238E27FC236}">
                <a16:creationId xmlns:a16="http://schemas.microsoft.com/office/drawing/2014/main" id="{35B1E6CD-0D00-56C4-955F-8A8F3138B7BD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4070979"/>
            <a:ext cx="1766888" cy="650875"/>
            <a:chOff x="1585" y="2633"/>
            <a:chExt cx="1113" cy="410"/>
          </a:xfrm>
        </p:grpSpPr>
        <p:sp>
          <p:nvSpPr>
            <p:cNvPr id="54" name="Rectangle 218">
              <a:extLst>
                <a:ext uri="{FF2B5EF4-FFF2-40B4-BE49-F238E27FC236}">
                  <a16:creationId xmlns:a16="http://schemas.microsoft.com/office/drawing/2014/main" id="{CF11ED6C-B980-C99E-4452-7BE03CB31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896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1020</a:t>
              </a:r>
            </a:p>
          </p:txBody>
        </p:sp>
        <p:sp>
          <p:nvSpPr>
            <p:cNvPr id="56" name="Rectangle 220">
              <a:extLst>
                <a:ext uri="{FF2B5EF4-FFF2-40B4-BE49-F238E27FC236}">
                  <a16:creationId xmlns:a16="http://schemas.microsoft.com/office/drawing/2014/main" id="{F49A8200-3E53-E555-8A5D-0B115626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57" name="Rectangle 221">
              <a:extLst>
                <a:ext uri="{FF2B5EF4-FFF2-40B4-BE49-F238E27FC236}">
                  <a16:creationId xmlns:a16="http://schemas.microsoft.com/office/drawing/2014/main" id="{F7BEFDD7-51C4-B517-0371-86394D42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1018</a:t>
              </a:r>
            </a:p>
          </p:txBody>
        </p:sp>
        <p:sp>
          <p:nvSpPr>
            <p:cNvPr id="59" name="Rectangle 223">
              <a:extLst>
                <a:ext uri="{FF2B5EF4-FFF2-40B4-BE49-F238E27FC236}">
                  <a16:creationId xmlns:a16="http://schemas.microsoft.com/office/drawing/2014/main" id="{35DB417E-07A3-D228-008B-4B41294F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60" name="Rectangle 224" descr="Small checker board">
              <a:extLst>
                <a:ext uri="{FF2B5EF4-FFF2-40B4-BE49-F238E27FC236}">
                  <a16:creationId xmlns:a16="http://schemas.microsoft.com/office/drawing/2014/main" id="{2C0D0E61-585E-3966-7C21-4CE51910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61" name="Rectangle 225">
              <a:extLst>
                <a:ext uri="{FF2B5EF4-FFF2-40B4-BE49-F238E27FC236}">
                  <a16:creationId xmlns:a16="http://schemas.microsoft.com/office/drawing/2014/main" id="{6D3529D1-11D9-62E7-409F-74487A4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62" name="Group 273">
            <a:extLst>
              <a:ext uri="{FF2B5EF4-FFF2-40B4-BE49-F238E27FC236}">
                <a16:creationId xmlns:a16="http://schemas.microsoft.com/office/drawing/2014/main" id="{2A9D1C5B-CBB1-63B5-CBE0-78C3244BB802}"/>
              </a:ext>
            </a:extLst>
          </p:cNvPr>
          <p:cNvGrpSpPr>
            <a:grpSpLocks/>
          </p:cNvGrpSpPr>
          <p:nvPr/>
        </p:nvGrpSpPr>
        <p:grpSpPr bwMode="auto">
          <a:xfrm>
            <a:off x="9583261" y="3466556"/>
            <a:ext cx="841375" cy="650875"/>
            <a:chOff x="1392" y="2249"/>
            <a:chExt cx="530" cy="410"/>
          </a:xfrm>
        </p:grpSpPr>
        <p:sp>
          <p:nvSpPr>
            <p:cNvPr id="63" name="Rectangle 274">
              <a:extLst>
                <a:ext uri="{FF2B5EF4-FFF2-40B4-BE49-F238E27FC236}">
                  <a16:creationId xmlns:a16="http://schemas.microsoft.com/office/drawing/2014/main" id="{C182C978-4A36-E539-8A62-2379601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50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1008</a:t>
              </a:r>
            </a:p>
          </p:txBody>
        </p:sp>
        <p:sp>
          <p:nvSpPr>
            <p:cNvPr id="64" name="Rectangle 275">
              <a:extLst>
                <a:ext uri="{FF2B5EF4-FFF2-40B4-BE49-F238E27FC236}">
                  <a16:creationId xmlns:a16="http://schemas.microsoft.com/office/drawing/2014/main" id="{F05D66ED-7FC9-AC82-1BD8-04E4FBA01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37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1004</a:t>
              </a:r>
            </a:p>
          </p:txBody>
        </p:sp>
        <p:sp>
          <p:nvSpPr>
            <p:cNvPr id="65" name="Rectangle 276">
              <a:extLst>
                <a:ext uri="{FF2B5EF4-FFF2-40B4-BE49-F238E27FC236}">
                  <a16:creationId xmlns:a16="http://schemas.microsoft.com/office/drawing/2014/main" id="{18BF7171-B2B0-67FF-EFE7-8E993449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4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1000</a:t>
              </a:r>
            </a:p>
          </p:txBody>
        </p:sp>
      </p:grpSp>
      <p:grpSp>
        <p:nvGrpSpPr>
          <p:cNvPr id="66" name="Group 269">
            <a:extLst>
              <a:ext uri="{FF2B5EF4-FFF2-40B4-BE49-F238E27FC236}">
                <a16:creationId xmlns:a16="http://schemas.microsoft.com/office/drawing/2014/main" id="{5F59E2FA-BDCB-99CB-8D40-8B22DC04C8AB}"/>
              </a:ext>
            </a:extLst>
          </p:cNvPr>
          <p:cNvGrpSpPr>
            <a:grpSpLocks/>
          </p:cNvGrpSpPr>
          <p:nvPr/>
        </p:nvGrpSpPr>
        <p:grpSpPr bwMode="auto">
          <a:xfrm>
            <a:off x="9593900" y="4064634"/>
            <a:ext cx="839787" cy="650875"/>
            <a:chOff x="1393" y="2633"/>
            <a:chExt cx="529" cy="410"/>
          </a:xfrm>
        </p:grpSpPr>
        <p:sp>
          <p:nvSpPr>
            <p:cNvPr id="67" name="Rectangle 270">
              <a:extLst>
                <a:ext uri="{FF2B5EF4-FFF2-40B4-BE49-F238E27FC236}">
                  <a16:creationId xmlns:a16="http://schemas.microsoft.com/office/drawing/2014/main" id="{5E98F678-7302-6F81-4162-5026ADEBC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1014</a:t>
              </a:r>
            </a:p>
          </p:txBody>
        </p:sp>
        <p:sp>
          <p:nvSpPr>
            <p:cNvPr id="68" name="Rectangle 271">
              <a:extLst>
                <a:ext uri="{FF2B5EF4-FFF2-40B4-BE49-F238E27FC236}">
                  <a16:creationId xmlns:a16="http://schemas.microsoft.com/office/drawing/2014/main" id="{444D5667-0F83-CD4D-1B4F-C0C7AF2F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1010</a:t>
              </a:r>
            </a:p>
          </p:txBody>
        </p:sp>
        <p:sp>
          <p:nvSpPr>
            <p:cNvPr id="69" name="Rectangle 272">
              <a:extLst>
                <a:ext uri="{FF2B5EF4-FFF2-40B4-BE49-F238E27FC236}">
                  <a16:creationId xmlns:a16="http://schemas.microsoft.com/office/drawing/2014/main" id="{19243B06-067E-E972-0F0C-1147DC82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100C</a:t>
              </a:r>
            </a:p>
          </p:txBody>
        </p:sp>
      </p:grpSp>
      <p:grpSp>
        <p:nvGrpSpPr>
          <p:cNvPr id="70" name="Group 265">
            <a:extLst>
              <a:ext uri="{FF2B5EF4-FFF2-40B4-BE49-F238E27FC236}">
                <a16:creationId xmlns:a16="http://schemas.microsoft.com/office/drawing/2014/main" id="{EC5CC568-C4E9-BA31-45FB-D0440C90FA68}"/>
              </a:ext>
            </a:extLst>
          </p:cNvPr>
          <p:cNvGrpSpPr>
            <a:grpSpLocks/>
          </p:cNvGrpSpPr>
          <p:nvPr/>
        </p:nvGrpSpPr>
        <p:grpSpPr bwMode="auto">
          <a:xfrm>
            <a:off x="9583262" y="4684702"/>
            <a:ext cx="839787" cy="650875"/>
            <a:chOff x="1393" y="3017"/>
            <a:chExt cx="529" cy="410"/>
          </a:xfrm>
        </p:grpSpPr>
        <p:sp>
          <p:nvSpPr>
            <p:cNvPr id="71" name="Rectangle 266">
              <a:extLst>
                <a:ext uri="{FF2B5EF4-FFF2-40B4-BE49-F238E27FC236}">
                  <a16:creationId xmlns:a16="http://schemas.microsoft.com/office/drawing/2014/main" id="{1AABDB0C-D46C-FBE8-E709-2ED56B72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27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1020</a:t>
              </a:r>
            </a:p>
          </p:txBody>
        </p:sp>
        <p:sp>
          <p:nvSpPr>
            <p:cNvPr id="72" name="Rectangle 267">
              <a:extLst>
                <a:ext uri="{FF2B5EF4-FFF2-40B4-BE49-F238E27FC236}">
                  <a16:creationId xmlns:a16="http://schemas.microsoft.com/office/drawing/2014/main" id="{05387BA2-AA9B-2D92-F5FE-CF90F192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14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101C</a:t>
              </a:r>
            </a:p>
          </p:txBody>
        </p:sp>
        <p:sp>
          <p:nvSpPr>
            <p:cNvPr id="73" name="Rectangle 268">
              <a:extLst>
                <a:ext uri="{FF2B5EF4-FFF2-40B4-BE49-F238E27FC236}">
                  <a16:creationId xmlns:a16="http://schemas.microsoft.com/office/drawing/2014/main" id="{14BCE372-136A-935E-BC81-76BB991B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01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1018</a:t>
              </a:r>
            </a:p>
          </p:txBody>
        </p:sp>
      </p:grpSp>
      <p:grpSp>
        <p:nvGrpSpPr>
          <p:cNvPr id="74" name="Group 217">
            <a:extLst>
              <a:ext uri="{FF2B5EF4-FFF2-40B4-BE49-F238E27FC236}">
                <a16:creationId xmlns:a16="http://schemas.microsoft.com/office/drawing/2014/main" id="{E560277E-152F-9828-4231-1741A6AA3F3F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5092916"/>
            <a:ext cx="1766888" cy="650875"/>
            <a:chOff x="1585" y="2633"/>
            <a:chExt cx="1113" cy="410"/>
          </a:xfrm>
        </p:grpSpPr>
        <p:sp>
          <p:nvSpPr>
            <p:cNvPr id="76" name="Rectangle 220">
              <a:extLst>
                <a:ext uri="{FF2B5EF4-FFF2-40B4-BE49-F238E27FC236}">
                  <a16:creationId xmlns:a16="http://schemas.microsoft.com/office/drawing/2014/main" id="{A8D14028-3A62-BDE5-B887-6933CAF8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77" name="Rectangle 221">
              <a:extLst>
                <a:ext uri="{FF2B5EF4-FFF2-40B4-BE49-F238E27FC236}">
                  <a16:creationId xmlns:a16="http://schemas.microsoft.com/office/drawing/2014/main" id="{D6DD0AC6-2251-13B8-683C-E55AACC5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78" name="Rectangle 223">
              <a:extLst>
                <a:ext uri="{FF2B5EF4-FFF2-40B4-BE49-F238E27FC236}">
                  <a16:creationId xmlns:a16="http://schemas.microsoft.com/office/drawing/2014/main" id="{BA1F34C7-4231-C897-DFCC-2DC7E137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79" name="Rectangle 224" descr="Small checker board">
              <a:extLst>
                <a:ext uri="{FF2B5EF4-FFF2-40B4-BE49-F238E27FC236}">
                  <a16:creationId xmlns:a16="http://schemas.microsoft.com/office/drawing/2014/main" id="{EAA24E34-765F-5517-3728-00B72921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80" name="Rectangle 225">
              <a:extLst>
                <a:ext uri="{FF2B5EF4-FFF2-40B4-BE49-F238E27FC236}">
                  <a16:creationId xmlns:a16="http://schemas.microsoft.com/office/drawing/2014/main" id="{23A10A0C-4E6B-719B-02B4-3060231D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sp>
        <p:nvSpPr>
          <p:cNvPr id="81" name="Rectangle 266">
            <a:extLst>
              <a:ext uri="{FF2B5EF4-FFF2-40B4-BE49-F238E27FC236}">
                <a16:creationId xmlns:a16="http://schemas.microsoft.com/office/drawing/2014/main" id="{65388B08-9564-BDD6-C9A9-98BB492A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736" y="5312908"/>
            <a:ext cx="839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628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5521</TotalTime>
  <Words>2374</Words>
  <Application>Microsoft Office PowerPoint</Application>
  <PresentationFormat>Widescreen</PresentationFormat>
  <Paragraphs>346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-apple-system</vt:lpstr>
      <vt:lpstr>Aptos</vt:lpstr>
      <vt:lpstr>Arial</vt:lpstr>
      <vt:lpstr>Arial Unicode MS</vt:lpstr>
      <vt:lpstr>Consolas</vt:lpstr>
      <vt:lpstr>Courier New</vt:lpstr>
      <vt:lpstr>Gill Sans MT</vt:lpstr>
      <vt:lpstr>Times New Roman</vt:lpstr>
      <vt:lpstr>Vazir</vt:lpstr>
      <vt:lpstr>Wingdings</vt:lpstr>
      <vt:lpstr>Wingdings 2</vt:lpstr>
      <vt:lpstr>Dividend</vt:lpstr>
      <vt:lpstr>برنامه نویسی پیشرفته</vt:lpstr>
      <vt:lpstr>PowerPoint Presentation</vt:lpstr>
      <vt:lpstr>5 key points</vt:lpstr>
      <vt:lpstr>PowerPoint Presentation</vt:lpstr>
      <vt:lpstr>PowerPoint Presentation</vt:lpstr>
      <vt:lpstr>PowerPoint Presentation</vt:lpstr>
      <vt:lpstr>Questions</vt:lpstr>
      <vt:lpstr>Answers</vt:lpstr>
      <vt:lpstr>Memory allocation examples</vt:lpstr>
      <vt:lpstr>PowerPoint Presentation</vt:lpstr>
      <vt:lpstr>PowerPoint Presentation</vt:lpstr>
      <vt:lpstr>Primitive  vs.  Reference  Types</vt:lpstr>
      <vt:lpstr>Autoboxing and Unboxing</vt:lpstr>
      <vt:lpstr>Questions</vt:lpstr>
      <vt:lpstr>Answers</vt:lpstr>
      <vt:lpstr>Equals() vs ==</vt:lpstr>
      <vt:lpstr>Equals() Method</vt:lpstr>
      <vt:lpstr>Wrapper Classes</vt:lpstr>
      <vt:lpstr>Junit and debugging</vt:lpstr>
      <vt:lpstr>Junit and debugging</vt:lpstr>
      <vt:lpstr>Time to code</vt:lpstr>
      <vt:lpstr>Exercise for memory allocation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Sajedeh Faghih</cp:lastModifiedBy>
  <cp:revision>111</cp:revision>
  <dcterms:created xsi:type="dcterms:W3CDTF">2020-11-03T16:24:47Z</dcterms:created>
  <dcterms:modified xsi:type="dcterms:W3CDTF">2025-03-07T13:32:59Z</dcterms:modified>
</cp:coreProperties>
</file>