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77" r:id="rId3"/>
    <p:sldId id="266" r:id="rId4"/>
    <p:sldId id="267" r:id="rId5"/>
    <p:sldId id="265" r:id="rId6"/>
    <p:sldId id="268" r:id="rId7"/>
    <p:sldId id="263" r:id="rId8"/>
    <p:sldId id="264" r:id="rId9"/>
    <p:sldId id="269" r:id="rId10"/>
    <p:sldId id="270" r:id="rId11"/>
    <p:sldId id="278" r:id="rId12"/>
    <p:sldId id="271" r:id="rId13"/>
    <p:sldId id="283" r:id="rId14"/>
    <p:sldId id="280" r:id="rId15"/>
    <p:sldId id="284" r:id="rId16"/>
    <p:sldId id="285" r:id="rId17"/>
    <p:sldId id="28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</a:t>
            </a:r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/>
              </a:rPr>
              <a:t>۹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Socket Programming</a:t>
            </a:r>
            <a:br>
              <a:rPr lang="fa-IR" sz="2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Basics of TCP/UDP sockets.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Building a simple client-server application.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Introduction to Http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F17B04-0E66-A960-3D05-164C666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900323"/>
            <a:ext cx="5275897" cy="43962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cs typeface="Consolas" panose="020B0609020204030204" pitchFamily="49" charset="0"/>
              </a:rPr>
              <a:t>Server</a:t>
            </a:r>
            <a:endParaRPr lang="fa-IR" sz="1600" dirty="0">
              <a:solidFill>
                <a:schemeClr val="tx1"/>
              </a:solidFill>
              <a:effectLst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lvl="1"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(6000);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("Server is listening...");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Socket client =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("connected to a client");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client.getPort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exception.printStackTrace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63725-BD82-DED4-118B-45C358E9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6AF9E-12B3-5CFC-4718-4A551DA7EFB7}"/>
              </a:ext>
            </a:extLst>
          </p:cNvPr>
          <p:cNvSpPr txBox="1"/>
          <p:nvPr/>
        </p:nvSpPr>
        <p:spPr>
          <a:xfrm>
            <a:off x="182880" y="6296578"/>
            <a:ext cx="1211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The accept method is a blocking method and the following lines will not be executed until the client connects to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12AA1-DB82-5CE8-3E05-C9E46574F8FB}"/>
              </a:ext>
            </a:extLst>
          </p:cNvPr>
          <p:cNvSpPr txBox="1"/>
          <p:nvPr/>
        </p:nvSpPr>
        <p:spPr>
          <a:xfrm>
            <a:off x="6465541" y="2534889"/>
            <a:ext cx="527589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highlight>
                  <a:srgbClr val="FFFF00"/>
                </a:highlight>
                <a:cs typeface="Consolas" panose="020B0609020204030204" pitchFamily="49" charset="0"/>
              </a:rPr>
              <a:t>Client</a:t>
            </a:r>
            <a:b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lvl="2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 socket = new Socket("127.0.0.1", 6000);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socket.getInetAddress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2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exception.printStackTrace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E01-E079-6326-DCF6-278CA99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TCP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294D-3B9E-4036-5B7F-312E7CB1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619196-1FA8-A88B-FED2-247F78E9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68563"/>
            <a:ext cx="7772400" cy="40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EF22CA0-F23A-B272-5A57-D4DBBB72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43E86-BB25-D8D5-E90F-0BDA388326C0}"/>
              </a:ext>
            </a:extLst>
          </p:cNvPr>
          <p:cNvSpPr txBox="1"/>
          <p:nvPr/>
        </p:nvSpPr>
        <p:spPr>
          <a:xfrm>
            <a:off x="450563" y="2693491"/>
            <a:ext cx="12108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onsolas" panose="020B0609020204030204" pitchFamily="49" charset="0"/>
              </a:rPr>
              <a:t>Client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msg = "Hello UDP";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msg.getBytes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InetAddress.getByName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("localhost"), 6000);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socket.send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D86BE-C43A-8C95-8958-EC9BFD4D523E}"/>
              </a:ext>
            </a:extLst>
          </p:cNvPr>
          <p:cNvSpPr txBox="1"/>
          <p:nvPr/>
        </p:nvSpPr>
        <p:spPr>
          <a:xfrm>
            <a:off x="450563" y="4817149"/>
            <a:ext cx="9581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onsolas" panose="020B0609020204030204" pitchFamily="49" charset="0"/>
              </a:rPr>
              <a:t>Server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(6000);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(buffer,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buffer.length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serverSocket.receive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("Received: " + new 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465CE-9DD4-BE3B-25D3-B7558043AD48}"/>
              </a:ext>
            </a:extLst>
          </p:cNvPr>
          <p:cNvSpPr txBox="1"/>
          <p:nvPr/>
        </p:nvSpPr>
        <p:spPr>
          <a:xfrm>
            <a:off x="450563" y="2139493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>
                <a:solidFill>
                  <a:srgbClr val="FF0000"/>
                </a:solidFill>
              </a:rPr>
              <a:t>USAGE</a:t>
            </a:r>
            <a:r>
              <a:rPr lang="en-US" dirty="0"/>
              <a:t> : Very high speed and tolerance for some packet loss For VoIP &amp; online gaming</a:t>
            </a:r>
          </a:p>
        </p:txBody>
      </p:sp>
    </p:spTree>
    <p:extLst>
      <p:ext uri="{BB962C8B-B14F-4D97-AF65-F5344CB8AC3E}">
        <p14:creationId xmlns:p14="http://schemas.microsoft.com/office/powerpoint/2010/main" val="37595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1E653F-C498-9D93-E9BB-836B47D6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366" y="2135504"/>
            <a:ext cx="8469268" cy="39566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18AB-15E4-2413-DE5F-300A551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97219BC-D2E2-39CC-C07F-3273E84C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Diagram</a:t>
            </a:r>
          </a:p>
        </p:txBody>
      </p:sp>
    </p:spTree>
    <p:extLst>
      <p:ext uri="{BB962C8B-B14F-4D97-AF65-F5344CB8AC3E}">
        <p14:creationId xmlns:p14="http://schemas.microsoft.com/office/powerpoint/2010/main" val="42539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86C3-4CD8-6B36-9669-1F955BCB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9A5-21A8-8DF6-9CD2-02EBD19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Introduction to http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729C-C5CD-CE05-0CA5-4B0B00C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1A639-5ECB-B91C-AB97-4BC63A594A0C}"/>
              </a:ext>
            </a:extLst>
          </p:cNvPr>
          <p:cNvSpPr txBox="1"/>
          <p:nvPr/>
        </p:nvSpPr>
        <p:spPr>
          <a:xfrm>
            <a:off x="362902" y="6035421"/>
            <a:ext cx="1067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eaLnBrk="1" latinLnBrk="0" hangingPunct="1"/>
            <a:r>
              <a:rPr lang="en-US" dirty="0"/>
              <a:t>HTTP is just data sent in a specific format over TCP.</a:t>
            </a:r>
            <a:br>
              <a:rPr lang="fa-IR" dirty="0"/>
            </a:br>
            <a:r>
              <a:rPr lang="en-US" dirty="0"/>
              <a:t>And just the appearance of the exchange, but its transport is the responsibility of TCP and sockets.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C6DF4A-FFB7-CEFA-828B-CB4E5876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10" y="2272606"/>
            <a:ext cx="3872698" cy="3723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D65231-C73E-8115-EF18-3E817DC37ED2}"/>
              </a:ext>
            </a:extLst>
          </p:cNvPr>
          <p:cNvSpPr txBox="1"/>
          <p:nvPr/>
        </p:nvSpPr>
        <p:spPr>
          <a:xfrm>
            <a:off x="362902" y="2980030"/>
            <a:ext cx="7032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Client</a:t>
            </a:r>
          </a:p>
          <a:p>
            <a:r>
              <a:rPr lang="en-US" dirty="0"/>
              <a:t>The web browser uses the HTTP protocol to request web objects.</a:t>
            </a:r>
          </a:p>
          <a:p>
            <a:r>
              <a:rPr lang="en-US" dirty="0"/>
              <a:t>The web browser displays the received web pages in response to its requests.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Server</a:t>
            </a:r>
          </a:p>
          <a:p>
            <a:r>
              <a:rPr lang="en-US" dirty="0"/>
              <a:t>The web server uses the HTTP protocol to send web pages in response to the client's requests.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CA7C-9F67-ED94-A55D-AF9E972C0839}"/>
              </a:ext>
            </a:extLst>
          </p:cNvPr>
          <p:cNvSpPr txBox="1"/>
          <p:nvPr/>
        </p:nvSpPr>
        <p:spPr>
          <a:xfrm>
            <a:off x="362902" y="1949912"/>
            <a:ext cx="11350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HyperText</a:t>
            </a:r>
            <a:r>
              <a:rPr lang="en-US" dirty="0"/>
              <a:t> Transfer Protocol) is an application-layer protocol used to transfer hypertext</a:t>
            </a:r>
            <a:r>
              <a:rPr lang="fa-IR" dirty="0"/>
              <a:t> </a:t>
            </a:r>
            <a:r>
              <a:rPr lang="en-US" dirty="0"/>
              <a:t>(like</a:t>
            </a:r>
            <a:r>
              <a:rPr lang="fa-IR" dirty="0"/>
              <a:t> </a:t>
            </a:r>
            <a:r>
              <a:rPr lang="en-US" dirty="0"/>
              <a:t>HTML) over the web between clients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038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A87F-CD92-D409-8131-99B30F3F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299320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7E8F-3EB4-385F-BB20-7B3BDC42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8" y="4490708"/>
            <a:ext cx="2767798" cy="17456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 is stateless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each request is independent and the server does not remember previous requests unless you use mechanisms like cookies or sessions.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18430-B151-3E7F-14F1-1FA21679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DC13E-F2DC-3FD3-C798-0FC5CDD2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0" y="4164166"/>
            <a:ext cx="8068527" cy="215709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6E5A7A-F667-151E-4FE6-5B4227BD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41603"/>
              </p:ext>
            </p:extLst>
          </p:nvPr>
        </p:nvGraphicFramePr>
        <p:xfrm>
          <a:off x="3627120" y="1987514"/>
          <a:ext cx="4937760" cy="1828800"/>
        </p:xfrm>
        <a:graphic>
          <a:graphicData uri="http://schemas.openxmlformats.org/drawingml/2006/table">
            <a:tbl>
              <a:tblPr/>
              <a:tblGrid>
                <a:gridCol w="1060568">
                  <a:extLst>
                    <a:ext uri="{9D8B030D-6E8A-4147-A177-3AD203B41FA5}">
                      <a16:colId xmlns:a16="http://schemas.microsoft.com/office/drawing/2014/main" val="799325826"/>
                    </a:ext>
                  </a:extLst>
                </a:gridCol>
                <a:gridCol w="3877192">
                  <a:extLst>
                    <a:ext uri="{9D8B030D-6E8A-4147-A177-3AD203B41FA5}">
                      <a16:colId xmlns:a16="http://schemas.microsoft.com/office/drawing/2014/main" val="3690104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1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Retrieve data from server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data (e.g., form submission)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9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or replace a resource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2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0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8649-59D1-1801-CE8F-0515FC2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7E4A-0F95-EF36-0296-02274F63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Choose the correct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By executing the accept method in the Socket class, the server's desired conditions are agreed upon and the connection is established.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The length of the IP address (version (IPv4)) is exactly 32 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In a single-threaded Java program, it is not possible to easily send or receive messages to multiple users simultaneously.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To create a socket and connect to the server, it is enough to have the port of that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45A2-AB1B-10D7-414E-366576FF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DAF2-5C20-BA15-4D54-D709B36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522D-523B-5E36-BB4F-8F2A4251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False</a:t>
            </a:r>
            <a:r>
              <a:rPr lang="en-US" dirty="0"/>
              <a:t> The Socket class is for the client. The accept() method is for the </a:t>
            </a:r>
            <a:r>
              <a:rPr lang="en-US" dirty="0" err="1"/>
              <a:t>ServerSocket</a:t>
            </a:r>
            <a:r>
              <a:rPr lang="en-US" dirty="0"/>
              <a:t> class. So this option is technically wrong.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</a:t>
            </a:r>
            <a:r>
              <a:rPr lang="en-US" dirty="0">
                <a:highlight>
                  <a:srgbClr val="00FF00"/>
                </a:highlight>
              </a:rPr>
              <a:t>True</a:t>
            </a:r>
            <a:r>
              <a:rPr lang="en-US" dirty="0"/>
              <a:t> IPv4 addresses are made up of 4 8-bit numbers (such as 192.168.1.1), totaling 32 bits.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>
                <a:highlight>
                  <a:srgbClr val="00FF00"/>
                </a:highlight>
              </a:rPr>
              <a:t>True</a:t>
            </a:r>
            <a:r>
              <a:rPr lang="en-US" dirty="0"/>
              <a:t> In single-threaded applications, it is difficult to accept and respond to simultaneous requests from multiple users because there is only one execution path.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4)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False </a:t>
            </a:r>
            <a:r>
              <a:rPr lang="en-US" dirty="0"/>
              <a:t>To connect to a server, we need both the IP address and the port number. The port alone is not enough.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2B173-75F9-D4AA-6C0C-45A08FA0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120-1A35-C363-254B-7430FD31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Network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F9A3E8-59CA-0A81-564F-E93F8743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9539" y="2560973"/>
            <a:ext cx="4255571" cy="36782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B4E73-8E0F-DD0E-C555-169DD8FE42BD}"/>
              </a:ext>
            </a:extLst>
          </p:cNvPr>
          <p:cNvSpPr txBox="1"/>
          <p:nvPr/>
        </p:nvSpPr>
        <p:spPr>
          <a:xfrm>
            <a:off x="980908" y="1898405"/>
            <a:ext cx="1062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network architecture is a set of layers and protocols used to reduce network design complexity.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B2252-F8AE-96E7-A681-40261B5EBCC5}"/>
              </a:ext>
            </a:extLst>
          </p:cNvPr>
          <p:cNvSpPr txBox="1"/>
          <p:nvPr/>
        </p:nvSpPr>
        <p:spPr>
          <a:xfrm>
            <a:off x="351472" y="2830432"/>
            <a:ext cx="7398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is connected only to the two layers above and below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 of each layer to the higher layer is data transfer.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has a specific task routing, error control, or ...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in the source node has a protocol with its corresponding layer in the destination node to perform its tasks.</a:t>
            </a:r>
          </a:p>
        </p:txBody>
      </p:sp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B6CA5-D5B5-8AF1-CD4F-02216777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1336" y="2485073"/>
            <a:ext cx="3970285" cy="28641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69DD-DA8F-B986-C4AC-13D8C7CF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rtl="1"/>
            <a:r>
              <a:rPr lang="en-US" dirty="0"/>
              <a:t>TCP/IP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F0BBA-61B1-6334-C485-67291A7909F7}"/>
              </a:ext>
            </a:extLst>
          </p:cNvPr>
          <p:cNvSpPr txBox="1"/>
          <p:nvPr/>
        </p:nvSpPr>
        <p:spPr>
          <a:xfrm>
            <a:off x="270379" y="1936433"/>
            <a:ext cx="76809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eaLnBrk="1" latinLnBrk="0" hangingPunct="1"/>
            <a:r>
              <a:rPr lang="en-US" dirty="0">
                <a:solidFill>
                  <a:srgbClr val="FF0000"/>
                </a:solidFill>
              </a:rPr>
              <a:t>Application Layer </a:t>
            </a:r>
            <a:r>
              <a:rPr lang="en-US" dirty="0"/>
              <a:t>: Where user applications such as browsers, chat clients, or Java applications work with data.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Transport Layer </a:t>
            </a:r>
            <a:r>
              <a:rPr lang="en-US" dirty="0"/>
              <a:t>: This layer breaks data into smaller pieces called segments and is responsible for ensuring that they are sent correctly and in the correct order.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Internet/Network Layer </a:t>
            </a:r>
            <a:r>
              <a:rPr lang="en-US" dirty="0"/>
              <a:t>: Adding the destination and source IP addresses so the packet knows where to go.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Data Link Layer </a:t>
            </a:r>
            <a:r>
              <a:rPr lang="en-US" dirty="0"/>
              <a:t>: Responsible for packet delivery between two direct nodes on the network (e.g. two devices on a LAN) via MAC address.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Physical Layer </a:t>
            </a:r>
            <a:r>
              <a:rPr lang="en-US" dirty="0"/>
              <a:t>:  At this layer, data is converted into bits (0 and 1) and transmitted as electrical, optical, or wave signals over a cable or Wi-Fi.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9E2-BD8A-D96B-463D-3B0BA4C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Client-Server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2BAC-5637-8EBD-6408-999E813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28D0D-8768-778F-936A-D2F32655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15372"/>
            <a:ext cx="11029615" cy="90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Applications have only one of two roles: server or client.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E4DD6-5A96-DA91-CDDB-E3697A7B46A9}"/>
              </a:ext>
            </a:extLst>
          </p:cNvPr>
          <p:cNvSpPr txBox="1"/>
          <p:nvPr/>
        </p:nvSpPr>
        <p:spPr>
          <a:xfrm>
            <a:off x="398311" y="2859475"/>
            <a:ext cx="32369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Servers 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always running and ready to serve.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IP address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permanent connection to the Internet.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in data centers for scalability and to reduce running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696A-F92E-B37C-9718-F2EEDE8CA44B}"/>
              </a:ext>
            </a:extLst>
          </p:cNvPr>
          <p:cNvSpPr txBox="1"/>
          <p:nvPr/>
        </p:nvSpPr>
        <p:spPr>
          <a:xfrm>
            <a:off x="4420944" y="2798168"/>
            <a:ext cx="37286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already have the IP address and port number of the server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sending a message to the server, they announce their request to receive the service.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have a static IP address.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have a permanent connection to the Internet.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72EC32-EDBE-D41D-A1EB-B05E3E5A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32" y="1957612"/>
            <a:ext cx="3557357" cy="3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7B11-DE00-48E6-88EF-7BDC0D67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41B8C-9E8B-ADAE-1A98-3C16FD35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16" y="1803062"/>
            <a:ext cx="12089674" cy="1538831"/>
          </a:xfrm>
        </p:spPr>
        <p:txBody>
          <a:bodyPr>
            <a:normAutofit/>
          </a:bodyPr>
          <a:lstStyle/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dirty="0"/>
              <a:t>An IP address is a unique numerical identifier assigned to each device on a network to allow communication between nodes.</a:t>
            </a:r>
          </a:p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dirty="0"/>
              <a:t>Like a postal address, an IP address helps systems send data to the correct destination.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D616F0-6465-9D94-91E2-6ED26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0C97B-E62E-D2FD-05E8-3EF07A75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40" y="3429000"/>
            <a:ext cx="5399367" cy="2458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37AE2-72D1-D4C7-98D8-548C09C22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586287"/>
            <a:ext cx="4711700" cy="23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96B-AF10-DBD7-D9ED-683DC6FF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46E9-5573-8802-02F6-7F4C678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50B42-8144-2327-5E2A-F710A31D9ADE}"/>
              </a:ext>
            </a:extLst>
          </p:cNvPr>
          <p:cNvSpPr txBox="1"/>
          <p:nvPr/>
        </p:nvSpPr>
        <p:spPr>
          <a:xfrm>
            <a:off x="870268" y="1989790"/>
            <a:ext cx="1061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dirty="0"/>
              <a:t>A port is a 16-bit number (between 0 and 65535) used as an identifier for a service or process on a device</a:t>
            </a:r>
          </a:p>
          <a:p>
            <a:pPr marL="0" algn="r" defTabSz="457200" rtl="1" eaLnBrk="1" latinLnBrk="0" hangingPunct="1"/>
            <a:endParaRPr lang="en-US" dirty="0"/>
          </a:p>
          <a:p>
            <a:pPr marL="0" defTabSz="457200" eaLnBrk="1" latinLnBrk="0" hangingPunct="1"/>
            <a:r>
              <a:rPr lang="en-US" dirty="0"/>
              <a:t> When data arrives at a device, the IP specifies which device, and the port specifies which program receives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A61CD-BD35-10D1-A59C-E217100419F8}"/>
              </a:ext>
            </a:extLst>
          </p:cNvPr>
          <p:cNvSpPr txBox="1"/>
          <p:nvPr/>
        </p:nvSpPr>
        <p:spPr>
          <a:xfrm>
            <a:off x="870268" y="3466714"/>
            <a:ext cx="10616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Well-Known Ports</a:t>
            </a:r>
            <a:r>
              <a:rPr lang="fa-I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Range 0 to 1023</a:t>
            </a:r>
            <a:br>
              <a:rPr lang="en-US" dirty="0"/>
            </a:br>
            <a:r>
              <a:rPr lang="en-US" dirty="0"/>
              <a:t>Reserved by IANA for basic and universal services .</a:t>
            </a:r>
            <a:br>
              <a:rPr lang="en-US" dirty="0"/>
            </a:br>
            <a:r>
              <a:rPr lang="en-US" dirty="0"/>
              <a:t>Protocols and services that must be available on all systems and networks operate on this range of ports.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Dynamic / Private Ports (Ephemeral) </a:t>
            </a:r>
            <a:r>
              <a:rPr lang="en-US" dirty="0"/>
              <a:t>: Range: 49152 to 65535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Allocator: Automatically by the operating system</a:t>
            </a:r>
            <a:br>
              <a:rPr lang="en-US" dirty="0"/>
            </a:br>
            <a:r>
              <a:rPr lang="en-US" dirty="0"/>
              <a:t>When a client wants to establish a temporary connection, the OS itself selects a free port.</a:t>
            </a:r>
          </a:p>
          <a:p>
            <a:r>
              <a:rPr lang="en-US" dirty="0"/>
              <a:t>These ports are used only for the duration of the connection.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826CC-EF96-F355-623E-145ED142E6F9}"/>
              </a:ext>
            </a:extLst>
          </p:cNvPr>
          <p:cNvSpPr txBox="1"/>
          <p:nvPr/>
        </p:nvSpPr>
        <p:spPr>
          <a:xfrm>
            <a:off x="385762" y="1981998"/>
            <a:ext cx="11089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/>
              <a:t>A socket is a software endpoint between two processes that communicate over a network using a transport protocol (such as TCP or UDP) on two different machines or on the same machine.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AA22F-D8DC-F9CD-01FF-F8BA5E96F6DA}"/>
              </a:ext>
            </a:extLst>
          </p:cNvPr>
          <p:cNvSpPr txBox="1"/>
          <p:nvPr/>
        </p:nvSpPr>
        <p:spPr>
          <a:xfrm>
            <a:off x="385762" y="5919008"/>
            <a:ext cx="108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/>
              <a:t>In fact, a socket is a point in the Application Layer through which data is input/output, and the operating system is responsible for transferring it through the lower layers (Transport, Network, Link, Physical).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0EFAB-5AA9-59AF-AEAD-DDAE37BD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41" y="3255861"/>
            <a:ext cx="7772400" cy="23423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324BD6-A55C-2394-F95B-709612D6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0CB8-B43B-55D3-1E67-17A2CFF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07C39-F179-28AC-386A-A707733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5960"/>
            <a:ext cx="11029615" cy="4537710"/>
          </a:xfrm>
        </p:spPr>
        <p:txBody>
          <a:bodyPr>
            <a:normAutofit/>
          </a:bodyPr>
          <a:lstStyle/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In Java, when you use Socket, you are essentially saying to the OS:</a:t>
            </a:r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"Please open a communication port for me to talk to another program on another system."</a:t>
            </a:r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dirty="0"/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The OS:</a:t>
            </a:r>
          </a:p>
          <a:p>
            <a:r>
              <a:rPr lang="en-US" dirty="0"/>
              <a:t>Manages buffers</a:t>
            </a:r>
          </a:p>
          <a:p>
            <a:r>
              <a:rPr lang="en-US" dirty="0"/>
              <a:t>Does the packaging and addressing</a:t>
            </a:r>
          </a:p>
          <a:p>
            <a:r>
              <a:rPr lang="en-US" dirty="0"/>
              <a:t>Provides a stable and secure TCP connection or a fast and simple UDP connection</a:t>
            </a:r>
            <a:br>
              <a:rPr lang="fa-IR" dirty="0"/>
            </a:br>
            <a:endParaRPr lang="fa-IR" dirty="0"/>
          </a:p>
          <a:p>
            <a:pPr marL="0" indent="0">
              <a:buNone/>
            </a:pPr>
            <a:r>
              <a:rPr lang="en-US" dirty="0"/>
              <a:t>A socket is a logical gateway between your application and the network; </a:t>
            </a:r>
            <a:r>
              <a:rPr lang="en-US" dirty="0">
                <a:solidFill>
                  <a:srgbClr val="FF0000"/>
                </a:solidFill>
              </a:rPr>
              <a:t>not a physical connection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817D554-07FE-73DB-AC4F-4461540D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92" y="456728"/>
            <a:ext cx="11029616" cy="1013800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9781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397A3-0554-C41A-E1AB-4250EAB5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BA081-6457-5093-718F-A40EC92AC7C4}"/>
              </a:ext>
            </a:extLst>
          </p:cNvPr>
          <p:cNvSpPr txBox="1"/>
          <p:nvPr/>
        </p:nvSpPr>
        <p:spPr>
          <a:xfrm>
            <a:off x="845820" y="1985695"/>
            <a:ext cx="1094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protocol is a set of rules for transferring data. In socket writing, it is usually chosen between TCP and UDP.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22AE90-1D8E-1D70-8336-C8E43E07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55209"/>
              </p:ext>
            </p:extLst>
          </p:nvPr>
        </p:nvGraphicFramePr>
        <p:xfrm>
          <a:off x="581025" y="2680018"/>
          <a:ext cx="11029950" cy="256032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138959335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22218547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4931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TCP (Transmission Control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UDP (User Datagram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11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Connection-oriented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(connect(), handshake required)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(connectionless)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3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Delivery guarantee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Guaranteed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guaranteed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3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May arrive out of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55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 (due to reliability checks)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Faster (no delivery assurance)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Overhead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Socket, </a:t>
                      </a:r>
                      <a:r>
                        <a:rPr lang="en-US" dirty="0" err="1"/>
                        <a:t>ServerSocket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DatagramSocket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DatagramPacket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2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6058</TotalTime>
  <Words>1428</Words>
  <Application>Microsoft Macintosh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Aptos</vt:lpstr>
      <vt:lpstr>Arial</vt:lpstr>
      <vt:lpstr>Consolas</vt:lpstr>
      <vt:lpstr>Gill Sans MT</vt:lpstr>
      <vt:lpstr>Vazir</vt:lpstr>
      <vt:lpstr>Wingdings 2</vt:lpstr>
      <vt:lpstr>Dividend</vt:lpstr>
      <vt:lpstr>برنامه نویسی پیشرفته</vt:lpstr>
      <vt:lpstr>Network architecture</vt:lpstr>
      <vt:lpstr>TCP/IP model</vt:lpstr>
      <vt:lpstr>Client-Server model</vt:lpstr>
      <vt:lpstr>IP Address</vt:lpstr>
      <vt:lpstr>POrt</vt:lpstr>
      <vt:lpstr>SOCKET</vt:lpstr>
      <vt:lpstr>note</vt:lpstr>
      <vt:lpstr>Protocol</vt:lpstr>
      <vt:lpstr>TCP</vt:lpstr>
      <vt:lpstr>TCP Diagram</vt:lpstr>
      <vt:lpstr>UDP</vt:lpstr>
      <vt:lpstr>UDP Diagram</vt:lpstr>
      <vt:lpstr>Introduction to http</vt:lpstr>
      <vt:lpstr>http methods</vt:lpstr>
      <vt:lpstr>Question</vt:lpstr>
      <vt:lpstr>answer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_ARVIN _</cp:lastModifiedBy>
  <cp:revision>119</cp:revision>
  <dcterms:created xsi:type="dcterms:W3CDTF">2020-11-03T16:24:47Z</dcterms:created>
  <dcterms:modified xsi:type="dcterms:W3CDTF">2025-05-11T21:35:12Z</dcterms:modified>
</cp:coreProperties>
</file>