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0"/>
  </p:notesMasterIdLst>
  <p:sldIdLst>
    <p:sldId id="256" r:id="rId2"/>
    <p:sldId id="263" r:id="rId3"/>
    <p:sldId id="265" r:id="rId4"/>
    <p:sldId id="266" r:id="rId5"/>
    <p:sldId id="267" r:id="rId6"/>
    <p:sldId id="268" r:id="rId7"/>
    <p:sldId id="269" r:id="rId8"/>
    <p:sldId id="272" r:id="rId9"/>
    <p:sldId id="273" r:id="rId10"/>
    <p:sldId id="270" r:id="rId11"/>
    <p:sldId id="271" r:id="rId12"/>
    <p:sldId id="274" r:id="rId13"/>
    <p:sldId id="275" r:id="rId14"/>
    <p:sldId id="277" r:id="rId15"/>
    <p:sldId id="278" r:id="rId16"/>
    <p:sldId id="279" r:id="rId17"/>
    <p:sldId id="280"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2/20/2025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2/20/2025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2/20/2025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2/20/2025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2/20/2025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2/20/2025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2/20/2025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2/20/2025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cs typeface="B Zar" panose="00000400000000000000" pitchFamily="2" charset="-78"/>
              </a:rPr>
              <a:t>برنامه نویسی پیشرفته</a:t>
            </a:r>
            <a:endParaRPr lang="en-US" sz="8000" dirty="0">
              <a:solidFill>
                <a:schemeClr val="accent2">
                  <a:lumMod val="50000"/>
                </a:schemeClr>
              </a:solidFill>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cs typeface="B Zar" panose="00000400000000000000" pitchFamily="2" charset="-78"/>
              </a:rPr>
              <a:t>رفع اشکال: جلسه ۱</a:t>
            </a:r>
            <a:endParaRPr lang="en-US" sz="2800" dirty="0">
              <a:solidFill>
                <a:schemeClr val="accent2">
                  <a:lumMod val="50000"/>
                </a:schemeClr>
              </a:solidFill>
              <a:cs typeface="B Zar" panose="00000400000000000000" pitchFamily="2" charset="-78"/>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938992"/>
          </a:xfrm>
          <a:prstGeom prst="rect">
            <a:avLst/>
          </a:prstGeom>
          <a:noFill/>
        </p:spPr>
        <p:txBody>
          <a:bodyPr wrap="square" rtlCol="0">
            <a:spAutoFit/>
          </a:bodyPr>
          <a:lstStyle/>
          <a:p>
            <a:pPr algn="ctr"/>
            <a:r>
              <a:rPr lang="en-US" sz="2400" dirty="0">
                <a:solidFill>
                  <a:schemeClr val="bg1"/>
                </a:solidFill>
              </a:rPr>
              <a:t>Introduction to Java and JDK</a:t>
            </a:r>
          </a:p>
          <a:p>
            <a:pPr algn="ctr"/>
            <a:r>
              <a:rPr lang="en-US" sz="2400" dirty="0">
                <a:solidFill>
                  <a:schemeClr val="bg1"/>
                </a:solidFill>
              </a:rPr>
              <a:t>Basic syntax, control flow, classes and objects</a:t>
            </a:r>
          </a:p>
          <a:p>
            <a:pPr algn="ctr"/>
            <a:r>
              <a:rPr lang="en-US" sz="2400" dirty="0">
                <a:solidFill>
                  <a:schemeClr val="bg1"/>
                </a:solidFill>
              </a:rPr>
              <a:t>Constructors, getters, setters, and encapsulation</a:t>
            </a:r>
          </a:p>
          <a:p>
            <a:pPr algn="ctr"/>
            <a:r>
              <a:rPr lang="en-US" sz="2400" dirty="0">
                <a:solidFill>
                  <a:schemeClr val="bg1"/>
                </a:solidFill>
              </a:rPr>
              <a:t>Class Diagram</a:t>
            </a:r>
          </a:p>
          <a:p>
            <a:pPr algn="ctr"/>
            <a:r>
              <a:rPr lang="en-US" sz="2400" dirty="0">
                <a:solidFill>
                  <a:schemeClr val="bg1"/>
                </a:solidFill>
              </a:rPr>
              <a:t>Examples</a:t>
            </a: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1A3E-3204-6BBA-F14D-64C4EC275D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A8751E-2D21-E5A0-ACFC-6549C69E4F93}"/>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Arrays and For-each</a:t>
            </a:r>
          </a:p>
        </p:txBody>
      </p:sp>
      <p:sp>
        <p:nvSpPr>
          <p:cNvPr id="2" name="Slide Number Placeholder 1">
            <a:extLst>
              <a:ext uri="{FF2B5EF4-FFF2-40B4-BE49-F238E27FC236}">
                <a16:creationId xmlns:a16="http://schemas.microsoft.com/office/drawing/2014/main" id="{3558F57F-99AE-58C2-F838-63CD61D3800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Rectangle 4">
            <a:extLst>
              <a:ext uri="{FF2B5EF4-FFF2-40B4-BE49-F238E27FC236}">
                <a16:creationId xmlns:a16="http://schemas.microsoft.com/office/drawing/2014/main" id="{E3A03360-17C6-6C7C-4441-8BC702D5F970}"/>
              </a:ext>
            </a:extLst>
          </p:cNvPr>
          <p:cNvSpPr>
            <a:spLocks noChangeArrowheads="1"/>
          </p:cNvSpPr>
          <p:nvPr/>
        </p:nvSpPr>
        <p:spPr bwMode="auto">
          <a:xfrm rot="10800000" flipV="1">
            <a:off x="497630" y="1946782"/>
            <a:ext cx="11113178" cy="369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An array in Java is a collection of elements of the same data type, stored in a contiguous block of memory.</a:t>
            </a:r>
          </a:p>
          <a:p>
            <a:pPr>
              <a:lnSpc>
                <a:spcPts val="1425"/>
              </a:lnSpc>
            </a:pPr>
            <a:endParaRPr lang="en-US" sz="2000" b="0" dirty="0">
              <a:solidFill>
                <a:schemeClr val="accent6">
                  <a:lumMod val="50000"/>
                </a:schemeClr>
              </a:solidFill>
              <a:effectLst/>
            </a:endParaRPr>
          </a:p>
          <a:p>
            <a:pPr>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int[] numbers;   // Preferred style</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numbers_2 = new int[5];  // Creates an array with default values</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int[] numbers_3 = {1, 2, 3, 4, 5};  </a:t>
            </a:r>
          </a:p>
          <a:p>
            <a:pPr lvl="1">
              <a:lnSpc>
                <a:spcPts val="1425"/>
              </a:lnSpc>
            </a:pPr>
            <a:endParaRPr lang="en-US" sz="2000" dirty="0">
              <a:solidFill>
                <a:schemeClr val="accent6">
                  <a:lumMod val="50000"/>
                </a:schemeClr>
              </a:solidFill>
            </a:endParaRP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(numbers[0]);  </a:t>
            </a: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a:t>
            </a:r>
            <a:r>
              <a:rPr lang="en-US" sz="2000" b="0" dirty="0" err="1">
                <a:solidFill>
                  <a:schemeClr val="accent6">
                    <a:lumMod val="50000"/>
                  </a:schemeClr>
                </a:solidFill>
                <a:effectLst/>
              </a:rPr>
              <a:t>numbers.length</a:t>
            </a:r>
            <a:r>
              <a:rPr lang="en-US" sz="2000" b="0" dirty="0">
                <a:solidFill>
                  <a:schemeClr val="accent6">
                    <a:lumMod val="50000"/>
                  </a:schemeClr>
                </a:solidFill>
                <a:effectLst/>
              </a:rPr>
              <a:t>);</a:t>
            </a:r>
          </a:p>
          <a:p>
            <a:pPr lvl="1">
              <a:lnSpc>
                <a:spcPts val="1425"/>
              </a:lnSpc>
            </a:pPr>
            <a:r>
              <a:rPr lang="en-US" sz="2000" b="0" dirty="0">
                <a:solidFill>
                  <a:schemeClr val="accent6">
                    <a:lumMod val="50000"/>
                  </a:schemeClr>
                </a:solidFill>
                <a:effectLst/>
              </a:rPr>
              <a:t>  </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for (int num : numbers) {</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  // Outputs: 1, 2, 3, 4, 5</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7895539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FFDE-08C4-B7FE-4CFA-E74EB81BD0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9924F9-70BE-AED0-3AC1-BA9AF9027F7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Scanner</a:t>
            </a:r>
          </a:p>
        </p:txBody>
      </p:sp>
      <p:sp>
        <p:nvSpPr>
          <p:cNvPr id="2" name="Slide Number Placeholder 1">
            <a:extLst>
              <a:ext uri="{FF2B5EF4-FFF2-40B4-BE49-F238E27FC236}">
                <a16:creationId xmlns:a16="http://schemas.microsoft.com/office/drawing/2014/main" id="{6610666E-F7DD-FA7D-C5AB-147BB1D60FC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4">
            <a:extLst>
              <a:ext uri="{FF2B5EF4-FFF2-40B4-BE49-F238E27FC236}">
                <a16:creationId xmlns:a16="http://schemas.microsoft.com/office/drawing/2014/main" id="{55C7C872-BCF4-6B9E-57BB-3D7A19C38721}"/>
              </a:ext>
            </a:extLst>
          </p:cNvPr>
          <p:cNvSpPr>
            <a:spLocks noChangeArrowheads="1"/>
          </p:cNvSpPr>
          <p:nvPr/>
        </p:nvSpPr>
        <p:spPr bwMode="auto">
          <a:xfrm rot="10800000" flipV="1">
            <a:off x="497630" y="1842373"/>
            <a:ext cx="11113178" cy="459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The Scanner class in Java (found in the `</a:t>
            </a:r>
            <a:r>
              <a:rPr lang="en-US" sz="2000" b="0" dirty="0" err="1">
                <a:effectLst/>
              </a:rPr>
              <a:t>java.util</a:t>
            </a:r>
            <a:r>
              <a:rPr lang="en-US" sz="2000" b="0" dirty="0">
                <a:effectLst/>
              </a:rPr>
              <a:t>` package) is used to capture input from various sources.</a:t>
            </a:r>
          </a:p>
          <a:p>
            <a:pPr>
              <a:lnSpc>
                <a:spcPts val="1425"/>
              </a:lnSpc>
            </a:pPr>
            <a:endParaRPr lang="en-US" sz="2000" b="0" dirty="0">
              <a:effectLst/>
            </a:endParaRPr>
          </a:p>
          <a:p>
            <a:pPr>
              <a:lnSpc>
                <a:spcPts val="1425"/>
              </a:lnSpc>
            </a:pPr>
            <a:endParaRPr lang="en-US" sz="2000" b="0" dirty="0">
              <a:effectLst/>
            </a:endParaRPr>
          </a:p>
          <a:p>
            <a:pPr>
              <a:lnSpc>
                <a:spcPts val="1425"/>
              </a:lnSpc>
            </a:pPr>
            <a:r>
              <a:rPr lang="en-US" sz="2000" b="0" dirty="0">
                <a:solidFill>
                  <a:schemeClr val="accent6">
                    <a:lumMod val="50000"/>
                  </a:schemeClr>
                </a:solidFill>
                <a:effectLst/>
              </a:rPr>
              <a:t>import </a:t>
            </a:r>
            <a:r>
              <a:rPr lang="en-US" sz="2000" b="0" dirty="0" err="1">
                <a:solidFill>
                  <a:schemeClr val="accent6">
                    <a:lumMod val="50000"/>
                  </a:schemeClr>
                </a:solidFill>
                <a:effectLst/>
              </a:rPr>
              <a:t>java.util.Scanner</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public class </a:t>
            </a:r>
            <a:r>
              <a:rPr lang="en-US" sz="2000" b="0" dirty="0" err="1">
                <a:solidFill>
                  <a:schemeClr val="accent6">
                    <a:lumMod val="50000"/>
                  </a:schemeClr>
                </a:solidFill>
                <a:effectLst/>
              </a:rPr>
              <a:t>ScannerExample</a:t>
            </a: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Scanner </a:t>
            </a:r>
            <a:r>
              <a:rPr lang="en-US" sz="2000" b="0" dirty="0" err="1">
                <a:solidFill>
                  <a:schemeClr val="accent6">
                    <a:lumMod val="50000"/>
                  </a:schemeClr>
                </a:solidFill>
                <a:effectLst/>
              </a:rPr>
              <a:t>scanner</a:t>
            </a:r>
            <a:r>
              <a:rPr lang="en-US" sz="2000" b="0" dirty="0">
                <a:solidFill>
                  <a:schemeClr val="accent6">
                    <a:lumMod val="50000"/>
                  </a:schemeClr>
                </a:solidFill>
                <a:effectLst/>
              </a:rPr>
              <a:t> = new Scanner(System.in);</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name: ");</a:t>
            </a:r>
          </a:p>
          <a:p>
            <a:pPr>
              <a:lnSpc>
                <a:spcPts val="1425"/>
              </a:lnSpc>
            </a:pPr>
            <a:r>
              <a:rPr lang="en-US" sz="2000" b="0" dirty="0">
                <a:solidFill>
                  <a:schemeClr val="accent6">
                    <a:lumMod val="50000"/>
                  </a:schemeClr>
                </a:solidFill>
                <a:effectLst/>
              </a:rPr>
              <a:t>        String name = </a:t>
            </a:r>
            <a:r>
              <a:rPr lang="en-US" sz="2000" b="0" dirty="0" err="1">
                <a:solidFill>
                  <a:schemeClr val="accent6">
                    <a:lumMod val="50000"/>
                  </a:schemeClr>
                </a:solidFill>
                <a:effectLst/>
              </a:rPr>
              <a:t>scanner.nextLine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age: ");</a:t>
            </a:r>
          </a:p>
          <a:p>
            <a:pPr>
              <a:lnSpc>
                <a:spcPts val="1425"/>
              </a:lnSpc>
            </a:pPr>
            <a:r>
              <a:rPr lang="en-US" sz="2000" b="0" dirty="0">
                <a:solidFill>
                  <a:schemeClr val="accent6">
                    <a:lumMod val="50000"/>
                  </a:schemeClr>
                </a:solidFill>
                <a:effectLst/>
              </a:rPr>
              <a:t>        int age = </a:t>
            </a:r>
            <a:r>
              <a:rPr lang="en-US" sz="2000" b="0" dirty="0" err="1">
                <a:solidFill>
                  <a:schemeClr val="accent6">
                    <a:lumMod val="50000"/>
                  </a:schemeClr>
                </a:solidFill>
                <a:effectLst/>
              </a:rPr>
              <a:t>scanner.nextInt</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height in meters: ");</a:t>
            </a:r>
          </a:p>
          <a:p>
            <a:pPr>
              <a:lnSpc>
                <a:spcPts val="1425"/>
              </a:lnSpc>
            </a:pPr>
            <a:r>
              <a:rPr lang="en-US" sz="2000" b="0" dirty="0">
                <a:solidFill>
                  <a:schemeClr val="accent6">
                    <a:lumMod val="50000"/>
                  </a:schemeClr>
                </a:solidFill>
                <a:effectLst/>
              </a:rPr>
              <a:t>        double height = </a:t>
            </a:r>
            <a:r>
              <a:rPr lang="en-US" sz="2000" b="0" dirty="0" err="1">
                <a:solidFill>
                  <a:schemeClr val="accent6">
                    <a:lumMod val="50000"/>
                  </a:schemeClr>
                </a:solidFill>
                <a:effectLst/>
              </a:rPr>
              <a:t>scanner.nextDouble</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("Hello, " + name + ". You are " + age + " years old and " + height + " meters tall.");</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Close the scanner to free resources</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scanner.close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24874545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11C-2C67-C191-23C6-AEB85A828E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D47E0-9558-E2D3-1AE6-BE908F377BC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Classes and Objects</a:t>
            </a:r>
          </a:p>
        </p:txBody>
      </p:sp>
      <p:sp>
        <p:nvSpPr>
          <p:cNvPr id="2" name="Slide Number Placeholder 1">
            <a:extLst>
              <a:ext uri="{FF2B5EF4-FFF2-40B4-BE49-F238E27FC236}">
                <a16:creationId xmlns:a16="http://schemas.microsoft.com/office/drawing/2014/main" id="{E995CD12-B61B-57C4-F48A-80F950A1875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Rectangle 4">
            <a:extLst>
              <a:ext uri="{FF2B5EF4-FFF2-40B4-BE49-F238E27FC236}">
                <a16:creationId xmlns:a16="http://schemas.microsoft.com/office/drawing/2014/main" id="{955C46D9-66BE-30CF-1EA8-118BE26F3A89}"/>
              </a:ext>
            </a:extLst>
          </p:cNvPr>
          <p:cNvSpPr>
            <a:spLocks noChangeArrowheads="1"/>
          </p:cNvSpPr>
          <p:nvPr/>
        </p:nvSpPr>
        <p:spPr bwMode="auto">
          <a:xfrm rot="10800000" flipV="1">
            <a:off x="539411" y="1811296"/>
            <a:ext cx="111131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0" dirty="0">
                <a:effectLst/>
              </a:rPr>
              <a:t>A class is a blueprint that defines the properties (attributes) and behaviors (methods) common to all </a:t>
            </a:r>
          </a:p>
          <a:p>
            <a:r>
              <a:rPr lang="en-US" sz="2000" b="0" dirty="0">
                <a:effectLst/>
              </a:rPr>
              <a:t>objects of that type.</a:t>
            </a:r>
          </a:p>
          <a:p>
            <a:endParaRPr lang="en-US" sz="2000" dirty="0">
              <a:solidFill>
                <a:schemeClr val="accent6">
                  <a:lumMod val="50000"/>
                </a:schemeClr>
              </a:solidFill>
            </a:endParaRPr>
          </a:p>
          <a:p>
            <a:endParaRPr lang="en-US" sz="2000" b="0" dirty="0">
              <a:solidFill>
                <a:schemeClr val="accent6">
                  <a:lumMod val="50000"/>
                </a:schemeClr>
              </a:solidFill>
              <a:effectLst/>
            </a:endParaRPr>
          </a:p>
        </p:txBody>
      </p:sp>
      <p:sp>
        <p:nvSpPr>
          <p:cNvPr id="3" name="Rectangle 4">
            <a:extLst>
              <a:ext uri="{FF2B5EF4-FFF2-40B4-BE49-F238E27FC236}">
                <a16:creationId xmlns:a16="http://schemas.microsoft.com/office/drawing/2014/main" id="{C15B47BC-CBBB-AA54-3DC7-E6F0ED4AB390}"/>
              </a:ext>
            </a:extLst>
          </p:cNvPr>
          <p:cNvSpPr>
            <a:spLocks noChangeArrowheads="1"/>
          </p:cNvSpPr>
          <p:nvPr/>
        </p:nvSpPr>
        <p:spPr bwMode="auto">
          <a:xfrm rot="10800000" flipV="1">
            <a:off x="581192" y="2610683"/>
            <a:ext cx="55299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latin typeface="Consolas" panose="020B0609020204030204" pitchFamily="49" charset="0"/>
              </a:rPr>
              <a:t>public class Person {</a:t>
            </a:r>
          </a:p>
          <a:p>
            <a:r>
              <a:rPr lang="en-US" b="0" dirty="0">
                <a:solidFill>
                  <a:schemeClr val="accent6">
                    <a:lumMod val="50000"/>
                  </a:schemeClr>
                </a:solidFill>
                <a:effectLst/>
                <a:latin typeface="Consolas" panose="020B0609020204030204" pitchFamily="49" charset="0"/>
              </a:rPr>
              <a:t>    // attributes</a:t>
            </a:r>
          </a:p>
          <a:p>
            <a:r>
              <a:rPr lang="en-US" b="0" dirty="0">
                <a:solidFill>
                  <a:schemeClr val="accent6">
                    <a:lumMod val="50000"/>
                  </a:schemeClr>
                </a:solidFill>
                <a:effectLst/>
                <a:latin typeface="Consolas" panose="020B0609020204030204" pitchFamily="49" charset="0"/>
              </a:rPr>
              <a:t>    private String name;</a:t>
            </a:r>
          </a:p>
          <a:p>
            <a:r>
              <a:rPr lang="en-US" b="0" dirty="0">
                <a:solidFill>
                  <a:schemeClr val="accent6">
                    <a:lumMod val="50000"/>
                  </a:schemeClr>
                </a:solidFill>
                <a:effectLst/>
                <a:latin typeface="Consolas" panose="020B0609020204030204" pitchFamily="49" charset="0"/>
              </a:rPr>
              <a:t>    private int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Constructor</a:t>
            </a:r>
          </a:p>
          <a:p>
            <a:r>
              <a:rPr lang="en-US" b="0" dirty="0">
                <a:solidFill>
                  <a:schemeClr val="accent6">
                    <a:lumMod val="50000"/>
                  </a:schemeClr>
                </a:solidFill>
                <a:effectLst/>
                <a:latin typeface="Consolas" panose="020B0609020204030204" pitchFamily="49" charset="0"/>
              </a:rPr>
              <a:t>    public Person(String name, int age) {</a:t>
            </a:r>
          </a:p>
          <a:p>
            <a:r>
              <a:rPr lang="en-US" b="0" dirty="0">
                <a:solidFill>
                  <a:schemeClr val="accent6">
                    <a:lumMod val="50000"/>
                  </a:schemeClr>
                </a:solidFill>
                <a:effectLst/>
                <a:latin typeface="Consolas" panose="020B0609020204030204" pitchFamily="49" charset="0"/>
              </a:rPr>
              <a:t>        this.name = name;</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this.age</a:t>
            </a:r>
            <a:r>
              <a:rPr lang="en-US" b="0" dirty="0">
                <a:solidFill>
                  <a:schemeClr val="accent6">
                    <a:lumMod val="50000"/>
                  </a:schemeClr>
                </a:solidFill>
                <a:effectLst/>
                <a:latin typeface="Consolas" panose="020B0609020204030204" pitchFamily="49" charset="0"/>
              </a:rPr>
              <a:t> =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Method</a:t>
            </a:r>
          </a:p>
          <a:p>
            <a:r>
              <a:rPr lang="en-US" b="0" dirty="0">
                <a:solidFill>
                  <a:schemeClr val="accent6">
                    <a:lumMod val="50000"/>
                  </a:schemeClr>
                </a:solidFill>
                <a:effectLst/>
                <a:latin typeface="Consolas" panose="020B0609020204030204" pitchFamily="49" charset="0"/>
              </a:rPr>
              <a:t>    public void </a:t>
            </a:r>
            <a:r>
              <a:rPr lang="en-US" b="0" dirty="0" err="1">
                <a:solidFill>
                  <a:schemeClr val="accent6">
                    <a:lumMod val="50000"/>
                  </a:schemeClr>
                </a:solidFill>
                <a:effectLst/>
                <a:latin typeface="Consolas" panose="020B0609020204030204" pitchFamily="49" charset="0"/>
              </a:rPr>
              <a:t>displayInfo</a:t>
            </a:r>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System.out.println</a:t>
            </a:r>
            <a:r>
              <a:rPr lang="en-US" b="0" dirty="0">
                <a:solidFill>
                  <a:schemeClr val="accent6">
                    <a:lumMod val="50000"/>
                  </a:schemeClr>
                </a:solidFill>
                <a:effectLst/>
                <a:latin typeface="Consolas" panose="020B0609020204030204" pitchFamily="49" charset="0"/>
              </a:rPr>
              <a:t>("Name: " + name 			+ ", Age: " + age);</a:t>
            </a:r>
          </a:p>
          <a:p>
            <a:r>
              <a:rPr lang="en-US" b="0" dirty="0">
                <a:solidFill>
                  <a:schemeClr val="accent6">
                    <a:lumMod val="50000"/>
                  </a:schemeClr>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60ADCDF7-A40C-594D-9A73-C020C60E0450}"/>
              </a:ext>
            </a:extLst>
          </p:cNvPr>
          <p:cNvSpPr>
            <a:spLocks noChangeArrowheads="1"/>
          </p:cNvSpPr>
          <p:nvPr/>
        </p:nvSpPr>
        <p:spPr bwMode="auto">
          <a:xfrm rot="10800000" flipV="1">
            <a:off x="6152918" y="2473015"/>
            <a:ext cx="5583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rPr>
              <a:t>// Main method to test our class</a:t>
            </a:r>
          </a:p>
          <a:p>
            <a:r>
              <a:rPr lang="en-US" b="0" dirty="0">
                <a:solidFill>
                  <a:schemeClr val="accent6">
                    <a:lumMod val="50000"/>
                  </a:schemeClr>
                </a:solidFill>
                <a:effectLst/>
              </a:rPr>
              <a:t>    public static void main(String[] </a:t>
            </a:r>
            <a:r>
              <a:rPr lang="en-US" b="0" dirty="0" err="1">
                <a:solidFill>
                  <a:schemeClr val="accent6">
                    <a:lumMod val="50000"/>
                  </a:schemeClr>
                </a:solidFill>
                <a:effectLst/>
              </a:rPr>
              <a:t>args</a:t>
            </a:r>
            <a:r>
              <a:rPr lang="en-US" b="0" dirty="0">
                <a:solidFill>
                  <a:schemeClr val="accent6">
                    <a:lumMod val="50000"/>
                  </a:schemeClr>
                </a:solidFill>
                <a:effectLst/>
              </a:rPr>
              <a:t>) {</a:t>
            </a:r>
          </a:p>
          <a:p>
            <a:endParaRPr lang="en-US" b="0" dirty="0">
              <a:solidFill>
                <a:schemeClr val="accent6">
                  <a:lumMod val="50000"/>
                </a:schemeClr>
              </a:solidFill>
              <a:effectLst/>
            </a:endParaRPr>
          </a:p>
          <a:p>
            <a:r>
              <a:rPr lang="en-US" b="0" dirty="0">
                <a:solidFill>
                  <a:schemeClr val="accent6">
                    <a:lumMod val="50000"/>
                  </a:schemeClr>
                </a:solidFill>
                <a:effectLst/>
              </a:rPr>
              <a:t>        // Creating objects</a:t>
            </a:r>
          </a:p>
          <a:p>
            <a:r>
              <a:rPr lang="en-US" b="0" dirty="0">
                <a:solidFill>
                  <a:schemeClr val="accent6">
                    <a:lumMod val="50000"/>
                  </a:schemeClr>
                </a:solidFill>
                <a:effectLst/>
              </a:rPr>
              <a:t>        Person p1 = new Person("Alice", 30);</a:t>
            </a:r>
          </a:p>
          <a:p>
            <a:r>
              <a:rPr lang="en-US" b="0" dirty="0">
                <a:solidFill>
                  <a:schemeClr val="accent6">
                    <a:lumMod val="50000"/>
                  </a:schemeClr>
                </a:solidFill>
                <a:effectLst/>
              </a:rPr>
              <a:t>        Person p2 = new Person("Bob", 25);</a:t>
            </a:r>
          </a:p>
          <a:p>
            <a:r>
              <a:rPr lang="en-US" b="0" dirty="0">
                <a:solidFill>
                  <a:schemeClr val="accent6">
                    <a:lumMod val="50000"/>
                  </a:schemeClr>
                </a:solidFill>
                <a:effectLst/>
              </a:rPr>
              <a:t>        </a:t>
            </a:r>
          </a:p>
          <a:p>
            <a:r>
              <a:rPr lang="en-US" b="0" dirty="0">
                <a:solidFill>
                  <a:schemeClr val="accent6">
                    <a:lumMod val="50000"/>
                  </a:schemeClr>
                </a:solidFill>
                <a:effectLst/>
              </a:rPr>
              <a:t>        // Calling methods</a:t>
            </a:r>
          </a:p>
          <a:p>
            <a:r>
              <a:rPr lang="en-US" b="0" dirty="0">
                <a:solidFill>
                  <a:schemeClr val="accent6">
                    <a:lumMod val="50000"/>
                  </a:schemeClr>
                </a:solidFill>
                <a:effectLst/>
              </a:rPr>
              <a:t>        p1.displayInfo();</a:t>
            </a:r>
          </a:p>
          <a:p>
            <a:r>
              <a:rPr lang="en-US" b="0" dirty="0">
                <a:solidFill>
                  <a:schemeClr val="accent6">
                    <a:lumMod val="50000"/>
                  </a:schemeClr>
                </a:solidFill>
                <a:effectLst/>
              </a:rPr>
              <a:t>        p2.displayInfo();  </a:t>
            </a:r>
          </a:p>
          <a:p>
            <a:r>
              <a:rPr lang="en-US" b="0" dirty="0">
                <a:solidFill>
                  <a:schemeClr val="accent6">
                    <a:lumMod val="50000"/>
                  </a:schemeClr>
                </a:solidFill>
                <a:effectLst/>
              </a:rPr>
              <a:t>    }</a:t>
            </a:r>
          </a:p>
          <a:p>
            <a:r>
              <a:rPr lang="en-US" b="0" dirty="0">
                <a:solidFill>
                  <a:schemeClr val="accent6">
                    <a:lumMod val="50000"/>
                  </a:schemeClr>
                </a:solidFill>
                <a:effectLst/>
                <a:latin typeface="Consolas" panose="020B0609020204030204" pitchFamily="49" charset="0"/>
              </a:rPr>
              <a:t>}</a:t>
            </a:r>
          </a:p>
          <a:p>
            <a:endParaRPr lang="en-US" b="0" dirty="0">
              <a:solidFill>
                <a:schemeClr val="accent6">
                  <a:lumMod val="50000"/>
                </a:schemeClr>
              </a:solidFill>
              <a:effectLst/>
            </a:endParaRPr>
          </a:p>
        </p:txBody>
      </p:sp>
    </p:spTree>
    <p:extLst>
      <p:ext uri="{BB962C8B-B14F-4D97-AF65-F5344CB8AC3E}">
        <p14:creationId xmlns:p14="http://schemas.microsoft.com/office/powerpoint/2010/main" val="2314889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91F-7AB2-E62F-F185-02A027F517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0DE399-0859-36A6-1667-546FA9E25D65}"/>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Constructor</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EF82E71E-B671-6C07-E415-FFBFF260718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Rectangle 4">
            <a:extLst>
              <a:ext uri="{FF2B5EF4-FFF2-40B4-BE49-F238E27FC236}">
                <a16:creationId xmlns:a16="http://schemas.microsoft.com/office/drawing/2014/main" id="{95AC2A4E-8453-30F2-98F1-808F99A01305}"/>
              </a:ext>
            </a:extLst>
          </p:cNvPr>
          <p:cNvSpPr>
            <a:spLocks noChangeArrowheads="1"/>
          </p:cNvSpPr>
          <p:nvPr/>
        </p:nvSpPr>
        <p:spPr bwMode="auto">
          <a:xfrm rot="10800000" flipV="1">
            <a:off x="539411" y="1784583"/>
            <a:ext cx="1111317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A constructor is a special method used to initialize new objects. It has the following key properties:</a:t>
            </a:r>
          </a:p>
          <a:p>
            <a:pPr marL="342900" indent="-342900" algn="just">
              <a:buFontTx/>
              <a:buChar char="-"/>
            </a:pPr>
            <a:r>
              <a:rPr lang="en-US" sz="2000" b="0" dirty="0">
                <a:effectLst/>
                <a:latin typeface="+mj-lt"/>
              </a:rPr>
              <a:t>Same name as the class.</a:t>
            </a:r>
          </a:p>
          <a:p>
            <a:pPr marL="342900" indent="-342900" algn="just">
              <a:buFontTx/>
              <a:buChar char="-"/>
            </a:pPr>
            <a:r>
              <a:rPr lang="en-US" sz="2000" b="0" dirty="0">
                <a:effectLst/>
                <a:latin typeface="+mj-lt"/>
              </a:rPr>
              <a:t>No return type.</a:t>
            </a:r>
          </a:p>
          <a:p>
            <a:pPr marL="342900" indent="-342900" algn="just">
              <a:buFontTx/>
              <a:buChar char="-"/>
            </a:pPr>
            <a:r>
              <a:rPr lang="en-US" sz="2000" b="0" dirty="0">
                <a:effectLst/>
                <a:latin typeface="+mj-lt"/>
              </a:rPr>
              <a:t>Can be overloaded: You can have multiple constructors with different parameter lists.</a:t>
            </a:r>
          </a:p>
          <a:p>
            <a:pPr marL="342900" indent="-342900" algn="just">
              <a:buFontTx/>
              <a:buChar char="-"/>
            </a:pPr>
            <a:endParaRPr lang="en-US" b="0" dirty="0">
              <a:effectLst/>
              <a:latin typeface="+mj-lt"/>
            </a:endParaRPr>
          </a:p>
          <a:p>
            <a:pPr algn="just"/>
            <a:r>
              <a:rPr lang="en-US" b="0" dirty="0">
                <a:solidFill>
                  <a:schemeClr val="accent6">
                    <a:lumMod val="50000"/>
                  </a:schemeClr>
                </a:solidFill>
                <a:effectLst/>
                <a:latin typeface="+mj-lt"/>
              </a:rPr>
              <a:t>public class Car {</a:t>
            </a:r>
          </a:p>
          <a:p>
            <a:pPr algn="just"/>
            <a:r>
              <a:rPr lang="en-US" b="0" dirty="0">
                <a:solidFill>
                  <a:schemeClr val="accent6">
                    <a:lumMod val="50000"/>
                  </a:schemeClr>
                </a:solidFill>
                <a:effectLst/>
                <a:latin typeface="+mj-lt"/>
              </a:rPr>
              <a:t>    private String brand;</a:t>
            </a:r>
          </a:p>
          <a:p>
            <a:pPr algn="just"/>
            <a:r>
              <a:rPr lang="en-US" b="0" dirty="0">
                <a:solidFill>
                  <a:schemeClr val="accent6">
                    <a:lumMod val="50000"/>
                  </a:schemeClr>
                </a:solidFill>
                <a:effectLst/>
                <a:latin typeface="+mj-lt"/>
              </a:rPr>
              <a:t>    private int speed;</a:t>
            </a:r>
          </a:p>
          <a:p>
            <a:pPr algn="just"/>
            <a:r>
              <a:rPr lang="en-US" b="0" dirty="0">
                <a:solidFill>
                  <a:schemeClr val="accent6">
                    <a:lumMod val="50000"/>
                  </a:schemeClr>
                </a:solidFill>
                <a:effectLst/>
                <a:latin typeface="+mj-lt"/>
              </a:rPr>
              <a:t>    public Car() {</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this.brand</a:t>
            </a:r>
            <a:r>
              <a:rPr lang="en-US" b="0" dirty="0">
                <a:solidFill>
                  <a:schemeClr val="accent6">
                    <a:lumMod val="50000"/>
                  </a:schemeClr>
                </a:solidFill>
                <a:effectLst/>
                <a:latin typeface="+mj-lt"/>
              </a:rPr>
              <a:t> = "Unknown";</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this.speed</a:t>
            </a:r>
            <a:r>
              <a:rPr lang="en-US" b="0" dirty="0">
                <a:solidFill>
                  <a:schemeClr val="accent6">
                    <a:lumMod val="50000"/>
                  </a:schemeClr>
                </a:solidFill>
                <a:effectLst/>
                <a:latin typeface="+mj-lt"/>
              </a:rPr>
              <a:t> = 0;</a:t>
            </a:r>
          </a:p>
          <a:p>
            <a:pPr algn="just"/>
            <a:r>
              <a:rPr lang="en-US" b="0" dirty="0">
                <a:solidFill>
                  <a:schemeClr val="accent6">
                    <a:lumMod val="50000"/>
                  </a:schemeClr>
                </a:solidFill>
                <a:effectLst/>
                <a:latin typeface="+mj-lt"/>
              </a:rPr>
              <a:t>    }</a:t>
            </a:r>
          </a:p>
          <a:p>
            <a:pPr algn="just"/>
            <a:r>
              <a:rPr lang="en-US" b="0" dirty="0">
                <a:solidFill>
                  <a:schemeClr val="accent6">
                    <a:lumMod val="50000"/>
                  </a:schemeClr>
                </a:solidFill>
                <a:effectLst/>
                <a:latin typeface="+mj-lt"/>
              </a:rPr>
              <a:t>    public Car(String brand, int speed) {</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this.brand</a:t>
            </a:r>
            <a:r>
              <a:rPr lang="en-US" b="0" dirty="0">
                <a:solidFill>
                  <a:schemeClr val="accent6">
                    <a:lumMod val="50000"/>
                  </a:schemeClr>
                </a:solidFill>
                <a:effectLst/>
                <a:latin typeface="+mj-lt"/>
              </a:rPr>
              <a:t> = brand;</a:t>
            </a:r>
          </a:p>
          <a:p>
            <a:pPr algn="just"/>
            <a:r>
              <a:rPr lang="en-US" b="0" dirty="0">
                <a:solidFill>
                  <a:schemeClr val="accent6">
                    <a:lumMod val="50000"/>
                  </a:schemeClr>
                </a:solidFill>
                <a:effectLst/>
                <a:latin typeface="+mj-lt"/>
              </a:rPr>
              <a:t>        </a:t>
            </a:r>
            <a:r>
              <a:rPr lang="en-US" b="0" dirty="0" err="1">
                <a:solidFill>
                  <a:schemeClr val="accent6">
                    <a:lumMod val="50000"/>
                  </a:schemeClr>
                </a:solidFill>
                <a:effectLst/>
                <a:latin typeface="+mj-lt"/>
              </a:rPr>
              <a:t>this.speed</a:t>
            </a:r>
            <a:r>
              <a:rPr lang="en-US" b="0" dirty="0">
                <a:solidFill>
                  <a:schemeClr val="accent6">
                    <a:lumMod val="50000"/>
                  </a:schemeClr>
                </a:solidFill>
                <a:effectLst/>
                <a:latin typeface="+mj-lt"/>
              </a:rPr>
              <a:t> = speed;</a:t>
            </a:r>
          </a:p>
          <a:p>
            <a:pPr algn="just"/>
            <a:r>
              <a:rPr lang="en-US" b="0" dirty="0">
                <a:solidFill>
                  <a:schemeClr val="accent6">
                    <a:lumMod val="50000"/>
                  </a:schemeClr>
                </a:solidFill>
                <a:effectLst/>
                <a:latin typeface="+mj-lt"/>
              </a:rPr>
              <a:t>    }</a:t>
            </a:r>
          </a:p>
          <a:p>
            <a:pPr algn="just"/>
            <a:r>
              <a:rPr lang="en-US" dirty="0">
                <a:solidFill>
                  <a:schemeClr val="accent6">
                    <a:lumMod val="50000"/>
                  </a:schemeClr>
                </a:solidFill>
                <a:latin typeface="+mj-lt"/>
              </a:rPr>
              <a:t>}</a:t>
            </a:r>
            <a:endParaRPr lang="en-US" b="0" dirty="0">
              <a:solidFill>
                <a:schemeClr val="accent6">
                  <a:lumMod val="50000"/>
                </a:schemeClr>
              </a:solidFill>
              <a:effectLst/>
              <a:latin typeface="+mj-lt"/>
            </a:endParaRPr>
          </a:p>
        </p:txBody>
      </p:sp>
    </p:spTree>
    <p:extLst>
      <p:ext uri="{BB962C8B-B14F-4D97-AF65-F5344CB8AC3E}">
        <p14:creationId xmlns:p14="http://schemas.microsoft.com/office/powerpoint/2010/main" val="249194004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7329-FEA4-C00B-1B75-537EC99A17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EB6B4-DBC0-2822-0CD7-64922C77655F}"/>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Encapsulation</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44ED5B1E-A26F-FD1E-4D2D-422985F2C26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Rectangle 4">
            <a:extLst>
              <a:ext uri="{FF2B5EF4-FFF2-40B4-BE49-F238E27FC236}">
                <a16:creationId xmlns:a16="http://schemas.microsoft.com/office/drawing/2014/main" id="{F101939C-6802-A862-B777-3B8AA5CFBE28}"/>
              </a:ext>
            </a:extLst>
          </p:cNvPr>
          <p:cNvSpPr>
            <a:spLocks noChangeArrowheads="1"/>
          </p:cNvSpPr>
          <p:nvPr/>
        </p:nvSpPr>
        <p:spPr bwMode="auto">
          <a:xfrm rot="10800000" flipV="1">
            <a:off x="539411" y="1946685"/>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Encapsulation is the concept of bundling data (instance variables) and methods that operate on that data into one unit—a class. It also involves hiding the internal state of the object from the outside world. This is usually achieved by:</a:t>
            </a:r>
          </a:p>
          <a:p>
            <a:pPr algn="just"/>
            <a:endParaRPr lang="en-US" sz="2000" b="0" dirty="0">
              <a:effectLst/>
              <a:latin typeface="+mj-lt"/>
            </a:endParaRPr>
          </a:p>
          <a:p>
            <a:pPr algn="just"/>
            <a:r>
              <a:rPr lang="en-US" sz="2000" b="0" dirty="0">
                <a:effectLst/>
                <a:latin typeface="+mj-lt"/>
              </a:rPr>
              <a:t>- Declaring instance variables as </a:t>
            </a:r>
            <a:r>
              <a:rPr lang="en-US" sz="2000" b="1" dirty="0">
                <a:effectLst/>
                <a:latin typeface="+mj-lt"/>
              </a:rPr>
              <a:t>private</a:t>
            </a:r>
            <a:r>
              <a:rPr lang="en-US" sz="2000" b="0" dirty="0">
                <a:effectLst/>
                <a:latin typeface="+mj-lt"/>
              </a:rPr>
              <a:t>.</a:t>
            </a:r>
          </a:p>
          <a:p>
            <a:pPr algn="just"/>
            <a:r>
              <a:rPr lang="en-US" sz="2000" b="0" dirty="0">
                <a:effectLst/>
                <a:latin typeface="+mj-lt"/>
              </a:rPr>
              <a:t>- Providing public </a:t>
            </a:r>
            <a:r>
              <a:rPr lang="en-US" sz="2000" b="1" dirty="0">
                <a:effectLst/>
                <a:latin typeface="+mj-lt"/>
              </a:rPr>
              <a:t>getter and setter </a:t>
            </a:r>
            <a:r>
              <a:rPr lang="en-US" sz="2000" b="0" dirty="0">
                <a:effectLst/>
                <a:latin typeface="+mj-lt"/>
              </a:rPr>
              <a:t>methods to read and modify these variables.</a:t>
            </a:r>
          </a:p>
          <a:p>
            <a:pPr algn="just"/>
            <a:endParaRPr lang="en-US" sz="2000" b="0" dirty="0">
              <a:effectLst/>
              <a:latin typeface="+mj-lt"/>
            </a:endParaRPr>
          </a:p>
          <a:p>
            <a:pPr algn="just"/>
            <a:r>
              <a:rPr lang="en-US" sz="2000" b="0" dirty="0">
                <a:effectLst/>
                <a:latin typeface="+mj-lt"/>
              </a:rPr>
              <a:t>Why Encapsulate?</a:t>
            </a:r>
          </a:p>
          <a:p>
            <a:pPr marL="342900" indent="-342900" algn="just">
              <a:buFont typeface="Arial" panose="020B0604020202020204" pitchFamily="34" charset="0"/>
              <a:buChar char="•"/>
            </a:pPr>
            <a:r>
              <a:rPr lang="en-US" sz="2000" b="0" dirty="0">
                <a:effectLst/>
                <a:latin typeface="+mj-lt"/>
              </a:rPr>
              <a:t>Control Access: Prevent direct access to the fields so that you can enforce constraints (e.g., a person’s age cannot be negative).</a:t>
            </a:r>
          </a:p>
          <a:p>
            <a:pPr marL="342900" indent="-342900" algn="just">
              <a:buFont typeface="Arial" panose="020B0604020202020204" pitchFamily="34" charset="0"/>
              <a:buChar char="•"/>
            </a:pPr>
            <a:r>
              <a:rPr lang="en-US" sz="2000" b="0" dirty="0">
                <a:effectLst/>
                <a:latin typeface="+mj-lt"/>
              </a:rPr>
              <a:t>Maintainability: You can change the internal implementation later without affecting classes that use your object.</a:t>
            </a:r>
          </a:p>
          <a:p>
            <a:pPr marL="342900" indent="-342900" algn="just">
              <a:buFont typeface="Arial" panose="020B0604020202020204" pitchFamily="34" charset="0"/>
              <a:buChar char="•"/>
            </a:pPr>
            <a:r>
              <a:rPr lang="en-US" sz="2000" b="0" dirty="0">
                <a:effectLst/>
                <a:latin typeface="+mj-lt"/>
              </a:rPr>
              <a:t>Data Hiding: Protects the object’s state from unintended interference.</a:t>
            </a:r>
          </a:p>
        </p:txBody>
      </p:sp>
    </p:spTree>
    <p:extLst>
      <p:ext uri="{BB962C8B-B14F-4D97-AF65-F5344CB8AC3E}">
        <p14:creationId xmlns:p14="http://schemas.microsoft.com/office/powerpoint/2010/main" val="130148342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D8A9-D967-FE98-1C4E-EF3BD8063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702B5-D78B-0BB7-EA4E-6F930F7465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access modifiers and non-access modifiers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D25F7E38-F7CD-70CC-51F8-A320F2E2091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grpSp>
        <p:nvGrpSpPr>
          <p:cNvPr id="3" name="Group 2">
            <a:extLst>
              <a:ext uri="{FF2B5EF4-FFF2-40B4-BE49-F238E27FC236}">
                <a16:creationId xmlns:a16="http://schemas.microsoft.com/office/drawing/2014/main" id="{9448B0DB-D8E8-1948-2B3F-405544C4FF3F}"/>
              </a:ext>
            </a:extLst>
          </p:cNvPr>
          <p:cNvGrpSpPr/>
          <p:nvPr/>
        </p:nvGrpSpPr>
        <p:grpSpPr>
          <a:xfrm>
            <a:off x="572692" y="2824742"/>
            <a:ext cx="11038115" cy="2674758"/>
            <a:chOff x="-569168" y="3162907"/>
            <a:chExt cx="11038115" cy="2674758"/>
          </a:xfrm>
        </p:grpSpPr>
        <p:pic>
          <p:nvPicPr>
            <p:cNvPr id="9218" name="Picture 2" descr="Access and Non Access Modifiers in Java - GeeksforGeeks">
              <a:extLst>
                <a:ext uri="{FF2B5EF4-FFF2-40B4-BE49-F238E27FC236}">
                  <a16:creationId xmlns:a16="http://schemas.microsoft.com/office/drawing/2014/main" id="{58B8A880-0C78-2997-B1F3-C8653FAA31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18429" b="20543"/>
            <a:stretch/>
          </p:blipFill>
          <p:spPr bwMode="auto">
            <a:xfrm>
              <a:off x="2842203" y="3162907"/>
              <a:ext cx="7626744" cy="2674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ccess vs Non-Access Modifiers ">
              <a:extLst>
                <a:ext uri="{FF2B5EF4-FFF2-40B4-BE49-F238E27FC236}">
                  <a16:creationId xmlns:a16="http://schemas.microsoft.com/office/drawing/2014/main" id="{EA59C5CD-690F-6014-1588-AA40808FB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09" t="26000" r="22344" b="24041"/>
            <a:stretch/>
          </p:blipFill>
          <p:spPr bwMode="auto">
            <a:xfrm>
              <a:off x="-569168" y="3280907"/>
              <a:ext cx="3806113" cy="24760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406D8CDA-EE24-27A0-55C6-AE0F435D3FAE}"/>
              </a:ext>
            </a:extLst>
          </p:cNvPr>
          <p:cNvSpPr txBox="1"/>
          <p:nvPr/>
        </p:nvSpPr>
        <p:spPr>
          <a:xfrm>
            <a:off x="476042" y="1913311"/>
            <a:ext cx="11239915" cy="707886"/>
          </a:xfrm>
          <a:prstGeom prst="rect">
            <a:avLst/>
          </a:prstGeom>
          <a:noFill/>
        </p:spPr>
        <p:txBody>
          <a:bodyPr wrap="square">
            <a:spAutoFit/>
          </a:bodyPr>
          <a:lstStyle/>
          <a:p>
            <a:r>
              <a:rPr lang="en-US" sz="2000" dirty="0"/>
              <a:t>Java provides different access modifiers to control the visibility of classes, variables, and methods:</a:t>
            </a:r>
          </a:p>
          <a:p>
            <a:r>
              <a:rPr lang="en-US" sz="2000" dirty="0"/>
              <a:t>Note that we will learn about non-access modifiers in later chapters.</a:t>
            </a:r>
          </a:p>
        </p:txBody>
      </p:sp>
    </p:spTree>
    <p:extLst>
      <p:ext uri="{BB962C8B-B14F-4D97-AF65-F5344CB8AC3E}">
        <p14:creationId xmlns:p14="http://schemas.microsoft.com/office/powerpoint/2010/main" val="315448204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5B18-1719-AF27-97AF-09A7B3201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6C0E55-2760-524B-0FB0-E9468B86A7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Class Diagrams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EFDF021E-983F-9246-F8CE-608AA4BD465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TextBox 8">
            <a:extLst>
              <a:ext uri="{FF2B5EF4-FFF2-40B4-BE49-F238E27FC236}">
                <a16:creationId xmlns:a16="http://schemas.microsoft.com/office/drawing/2014/main" id="{C82D7E4B-BB11-58A0-CB62-DA56C9024E89}"/>
              </a:ext>
            </a:extLst>
          </p:cNvPr>
          <p:cNvSpPr txBox="1"/>
          <p:nvPr/>
        </p:nvSpPr>
        <p:spPr>
          <a:xfrm>
            <a:off x="476042" y="1879175"/>
            <a:ext cx="11239915" cy="2739211"/>
          </a:xfrm>
          <a:prstGeom prst="rect">
            <a:avLst/>
          </a:prstGeom>
          <a:noFill/>
        </p:spPr>
        <p:txBody>
          <a:bodyPr wrap="square">
            <a:spAutoFit/>
          </a:bodyPr>
          <a:lstStyle/>
          <a:p>
            <a:pPr algn="just"/>
            <a:r>
              <a:rPr lang="en-US" sz="2000" b="0" i="0" dirty="0">
                <a:effectLst/>
              </a:rPr>
              <a:t>A class diagram is a diagram used in designing and modeling software to describe classes and their relationships. Class diagrams enable us to model software in a high level of abstraction and without having to look at the source code.</a:t>
            </a:r>
          </a:p>
          <a:p>
            <a:pPr algn="just"/>
            <a:r>
              <a:rPr lang="en-US" sz="2000" dirty="0"/>
              <a:t>Note that we will learn about UML in later chapters.</a:t>
            </a:r>
          </a:p>
          <a:p>
            <a:pPr algn="just"/>
            <a:endParaRPr lang="en-US" sz="800" dirty="0"/>
          </a:p>
          <a:p>
            <a:pPr marL="342900" indent="-342900" algn="just">
              <a:buFont typeface="Arial" panose="020B0604020202020204" pitchFamily="34" charset="0"/>
              <a:buChar char="•"/>
            </a:pPr>
            <a:r>
              <a:rPr lang="en-US" sz="2000" dirty="0"/>
              <a:t>Classes: Represented as rectangles.</a:t>
            </a:r>
          </a:p>
          <a:p>
            <a:pPr marL="342900" indent="-342900" algn="just">
              <a:buFont typeface="Arial" panose="020B0604020202020204" pitchFamily="34" charset="0"/>
              <a:buChar char="•"/>
            </a:pPr>
            <a:r>
              <a:rPr lang="en-US" sz="2000" dirty="0"/>
              <a:t>Attributes (fields): Listed in the top section (often with a “–” sign if they’re private).</a:t>
            </a:r>
          </a:p>
          <a:p>
            <a:pPr marL="342900" indent="-342900" algn="just">
              <a:buFont typeface="Arial" panose="020B0604020202020204" pitchFamily="34" charset="0"/>
              <a:buChar char="•"/>
            </a:pPr>
            <a:r>
              <a:rPr lang="en-US" sz="2000" dirty="0"/>
              <a:t>Methods (operations): Listed in the bottom section (with a “+” for public methods).</a:t>
            </a:r>
          </a:p>
          <a:p>
            <a:pPr marL="342900" indent="-342900" algn="just">
              <a:buFont typeface="Arial" panose="020B0604020202020204" pitchFamily="34" charset="0"/>
              <a:buChar char="•"/>
            </a:pPr>
            <a:r>
              <a:rPr lang="en-US" sz="2000" dirty="0"/>
              <a:t>Object Composition: User-defined types can be used in a class.</a:t>
            </a:r>
          </a:p>
        </p:txBody>
      </p:sp>
      <p:pic>
        <p:nvPicPr>
          <p:cNvPr id="14338" name="Picture 2" descr="[Person|-name:String;-age:int|+Person(initialName:String);+printPerson():void;+getName():String]">
            <a:extLst>
              <a:ext uri="{FF2B5EF4-FFF2-40B4-BE49-F238E27FC236}">
                <a16:creationId xmlns:a16="http://schemas.microsoft.com/office/drawing/2014/main" id="{60ED15C3-03BB-425F-8045-7292CD1B0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07" y="4602320"/>
            <a:ext cx="3782785" cy="193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40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73CD-313C-7995-035B-7D7F919A66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E86C2AB-8F3A-4767-F877-912AD57154A5}"/>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Time to Code</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97CE831C-1383-B836-E4A4-43B47E80793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TextBox 6">
            <a:extLst>
              <a:ext uri="{FF2B5EF4-FFF2-40B4-BE49-F238E27FC236}">
                <a16:creationId xmlns:a16="http://schemas.microsoft.com/office/drawing/2014/main" id="{9C950B17-7AD1-3B12-A7A9-8E7E94169565}"/>
              </a:ext>
            </a:extLst>
          </p:cNvPr>
          <p:cNvSpPr txBox="1"/>
          <p:nvPr/>
        </p:nvSpPr>
        <p:spPr>
          <a:xfrm>
            <a:off x="556518" y="1999870"/>
            <a:ext cx="11078963" cy="2554545"/>
          </a:xfrm>
          <a:prstGeom prst="rect">
            <a:avLst/>
          </a:prstGeom>
          <a:noFill/>
        </p:spPr>
        <p:txBody>
          <a:bodyPr wrap="square">
            <a:spAutoFit/>
          </a:bodyPr>
          <a:lstStyle/>
          <a:p>
            <a:pPr marL="457200" indent="-457200">
              <a:buAutoNum type="arabicPeriod"/>
            </a:pPr>
            <a:r>
              <a:rPr lang="en-US" sz="2000" b="1" dirty="0"/>
              <a:t>Bank: </a:t>
            </a:r>
          </a:p>
          <a:p>
            <a:pPr lvl="1"/>
            <a:r>
              <a:rPr lang="en-US" sz="2000" dirty="0"/>
              <a:t>Develop a Java application that simulates a simple banking system. The system should manage customers and their bank accounts, allowing for basic operations such as account creation, deposits, withdrawals, and fund transfers between accounts.</a:t>
            </a:r>
          </a:p>
          <a:p>
            <a:pPr lvl="1"/>
            <a:endParaRPr lang="en-US" sz="2000" dirty="0"/>
          </a:p>
          <a:p>
            <a:r>
              <a:rPr lang="en-US" sz="2000" b="1" dirty="0"/>
              <a:t>2.	Library</a:t>
            </a:r>
          </a:p>
          <a:p>
            <a:pPr lvl="1"/>
            <a:r>
              <a:rPr lang="en-US" sz="2000" dirty="0"/>
              <a:t>Develop a Library Management System in Java that manages books and members, and allows users to search </a:t>
            </a:r>
            <a:r>
              <a:rPr lang="en-US" sz="2000"/>
              <a:t>and borrow books.</a:t>
            </a:r>
            <a:endParaRPr lang="en-US" sz="2000" dirty="0"/>
          </a:p>
        </p:txBody>
      </p:sp>
    </p:spTree>
    <p:extLst>
      <p:ext uri="{BB962C8B-B14F-4D97-AF65-F5344CB8AC3E}">
        <p14:creationId xmlns:p14="http://schemas.microsoft.com/office/powerpoint/2010/main" val="112750696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18</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77766"/>
            <a:ext cx="12192000" cy="923330"/>
          </a:xfrm>
          <a:prstGeom prst="rect">
            <a:avLst/>
          </a:prstGeom>
          <a:noFill/>
        </p:spPr>
        <p:txBody>
          <a:bodyPr wrap="square" rtlCol="0">
            <a:spAutoFit/>
          </a:bodyPr>
          <a:lstStyle/>
          <a:p>
            <a:pPr algn="ctr"/>
            <a:r>
              <a:rPr lang="en-US" sz="5400" dirty="0">
                <a:solidFill>
                  <a:schemeClr val="bg1"/>
                </a:solidFill>
              </a:rPr>
              <a:t>Java</a:t>
            </a:r>
          </a:p>
        </p:txBody>
      </p:sp>
      <p:sp>
        <p:nvSpPr>
          <p:cNvPr id="5" name="TextBox 4"/>
          <p:cNvSpPr txBox="1"/>
          <p:nvPr/>
        </p:nvSpPr>
        <p:spPr>
          <a:xfrm>
            <a:off x="466146" y="1834809"/>
            <a:ext cx="11144661" cy="1323439"/>
          </a:xfrm>
          <a:prstGeom prst="rect">
            <a:avLst/>
          </a:prstGeom>
          <a:noFill/>
        </p:spPr>
        <p:txBody>
          <a:bodyPr wrap="square" rtlCol="0">
            <a:spAutoFit/>
          </a:bodyPr>
          <a:lstStyle/>
          <a:p>
            <a:pPr algn="just"/>
            <a:r>
              <a:rPr lang="en-US" sz="2000" dirty="0"/>
              <a:t>Java is a high-level, class-based, object-oriented programming. It is intended to let application developers write once, run anywhere (WORA), meaning that compiled Java code can run on all platforms that support Java without the need for recompilation.</a:t>
            </a:r>
          </a:p>
          <a:p>
            <a:pPr algn="just"/>
            <a:endParaRPr lang="en-US" sz="2000" dirty="0"/>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a:extLst>
              <a:ext uri="{FF2B5EF4-FFF2-40B4-BE49-F238E27FC236}">
                <a16:creationId xmlns:a16="http://schemas.microsoft.com/office/drawing/2014/main" id="{49C2FDCF-354E-9C60-ACD9-26B3F35014AD}"/>
              </a:ext>
            </a:extLst>
          </p:cNvPr>
          <p:cNvPicPr>
            <a:picLocks noChangeAspect="1"/>
          </p:cNvPicPr>
          <p:nvPr/>
        </p:nvPicPr>
        <p:blipFill>
          <a:blip r:embed="rId3"/>
          <a:stretch>
            <a:fillRect/>
          </a:stretch>
        </p:blipFill>
        <p:spPr>
          <a:xfrm>
            <a:off x="5727428" y="3044050"/>
            <a:ext cx="5959261" cy="2979630"/>
          </a:xfrm>
          <a:prstGeom prst="rect">
            <a:avLst/>
          </a:prstGeom>
        </p:spPr>
      </p:pic>
      <p:sp>
        <p:nvSpPr>
          <p:cNvPr id="8" name="TextBox 7">
            <a:extLst>
              <a:ext uri="{FF2B5EF4-FFF2-40B4-BE49-F238E27FC236}">
                <a16:creationId xmlns:a16="http://schemas.microsoft.com/office/drawing/2014/main" id="{B81175C8-DBB5-23A4-CA0E-26C9E92909FC}"/>
              </a:ext>
            </a:extLst>
          </p:cNvPr>
          <p:cNvSpPr txBox="1"/>
          <p:nvPr/>
        </p:nvSpPr>
        <p:spPr>
          <a:xfrm>
            <a:off x="466146" y="3151163"/>
            <a:ext cx="5143893" cy="3170099"/>
          </a:xfrm>
          <a:prstGeom prst="rect">
            <a:avLst/>
          </a:prstGeom>
          <a:noFill/>
        </p:spPr>
        <p:txBody>
          <a:bodyPr wrap="square" rtlCol="0">
            <a:spAutoFit/>
          </a:bodyPr>
          <a:lstStyle/>
          <a:p>
            <a:pPr algn="just"/>
            <a:r>
              <a:rPr lang="en-US" sz="2000" dirty="0"/>
              <a:t>Java Development Kit (JDK): </a:t>
            </a:r>
          </a:p>
          <a:p>
            <a:pPr marL="342900" indent="-342900" algn="just">
              <a:buFont typeface="Arial" panose="020B0604020202020204" pitchFamily="34" charset="0"/>
              <a:buChar char="•"/>
            </a:pPr>
            <a:r>
              <a:rPr lang="en-US" sz="2000" dirty="0"/>
              <a:t>Compiler (</a:t>
            </a:r>
            <a:r>
              <a:rPr lang="en-US" sz="2000" dirty="0" err="1"/>
              <a:t>javac</a:t>
            </a:r>
            <a:r>
              <a:rPr lang="en-US" sz="2000" dirty="0"/>
              <a:t>): Converts Java source code into bytecode.</a:t>
            </a:r>
          </a:p>
          <a:p>
            <a:pPr marL="342900" indent="-342900" algn="just">
              <a:buFont typeface="Arial" panose="020B0604020202020204" pitchFamily="34" charset="0"/>
              <a:buChar char="•"/>
            </a:pPr>
            <a:r>
              <a:rPr lang="en-US" sz="2000" dirty="0"/>
              <a:t>Java Runtime Environment (JRE): Provides libraries, JVM, and other components.</a:t>
            </a:r>
          </a:p>
          <a:p>
            <a:pPr marL="342900" indent="-342900" algn="just">
              <a:buFont typeface="Arial" panose="020B0604020202020204" pitchFamily="34" charset="0"/>
              <a:buChar char="•"/>
            </a:pPr>
            <a:r>
              <a:rPr lang="en-US" sz="2000" dirty="0"/>
              <a:t>Java Virtual Machine (JVM): An abstract machine that enables your computer to run a Java program</a:t>
            </a:r>
          </a:p>
          <a:p>
            <a:pPr marL="342900" indent="-342900" algn="just">
              <a:buFont typeface="Arial" panose="020B0604020202020204" pitchFamily="34" charset="0"/>
              <a:buChar char="•"/>
            </a:pPr>
            <a:r>
              <a:rPr lang="en-US" sz="2000" dirty="0"/>
              <a:t>Java Archive Tool (jar): Packages multiple files into a single JAR archive.</a:t>
            </a:r>
          </a:p>
        </p:txBody>
      </p:sp>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3FD7-36F0-2D6C-F181-3F8F3789A5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009A1B-79DB-1683-A0A1-E1316E5AEFCD}"/>
              </a:ext>
            </a:extLst>
          </p:cNvPr>
          <p:cNvSpPr txBox="1"/>
          <p:nvPr/>
        </p:nvSpPr>
        <p:spPr>
          <a:xfrm>
            <a:off x="0" y="652600"/>
            <a:ext cx="12192000" cy="923330"/>
          </a:xfrm>
          <a:prstGeom prst="rect">
            <a:avLst/>
          </a:prstGeom>
          <a:noFill/>
        </p:spPr>
        <p:txBody>
          <a:bodyPr wrap="square" rtlCol="0">
            <a:spAutoFit/>
          </a:bodyPr>
          <a:lstStyle/>
          <a:p>
            <a:pPr algn="ctr"/>
            <a:r>
              <a:rPr lang="en-US" sz="5400" dirty="0">
                <a:solidFill>
                  <a:schemeClr val="bg1"/>
                </a:solidFill>
              </a:rPr>
              <a:t>Java execution</a:t>
            </a:r>
          </a:p>
        </p:txBody>
      </p:sp>
      <p:sp>
        <p:nvSpPr>
          <p:cNvPr id="5" name="TextBox 4">
            <a:extLst>
              <a:ext uri="{FF2B5EF4-FFF2-40B4-BE49-F238E27FC236}">
                <a16:creationId xmlns:a16="http://schemas.microsoft.com/office/drawing/2014/main" id="{8DB65939-1EB5-9240-67B6-8CAE97F02B95}"/>
              </a:ext>
            </a:extLst>
          </p:cNvPr>
          <p:cNvSpPr txBox="1"/>
          <p:nvPr/>
        </p:nvSpPr>
        <p:spPr>
          <a:xfrm>
            <a:off x="466146" y="1834809"/>
            <a:ext cx="11234441" cy="4708981"/>
          </a:xfrm>
          <a:prstGeom prst="rect">
            <a:avLst/>
          </a:prstGeom>
          <a:noFill/>
        </p:spPr>
        <p:txBody>
          <a:bodyPr wrap="square" rtlCol="0">
            <a:spAutoFit/>
          </a:bodyPr>
          <a:lstStyle/>
          <a:p>
            <a:pPr marL="514350" indent="-514350">
              <a:buAutoNum type="arabicPeriod"/>
            </a:pPr>
            <a:r>
              <a:rPr lang="en-US" sz="2000" dirty="0"/>
              <a:t>Write the Source Code:</a:t>
            </a:r>
          </a:p>
          <a:p>
            <a:pPr lvl="1"/>
            <a:r>
              <a:rPr lang="en-US" sz="2000" dirty="0">
                <a:solidFill>
                  <a:schemeClr val="accent6">
                    <a:lumMod val="75000"/>
                  </a:schemeClr>
                </a:solidFill>
              </a:rPr>
              <a:t>	public class HelloWorld { </a:t>
            </a:r>
          </a:p>
          <a:p>
            <a:pPr lvl="1"/>
            <a:r>
              <a:rPr lang="en-US" sz="2000" dirty="0">
                <a:solidFill>
                  <a:schemeClr val="accent6">
                    <a:lumMod val="75000"/>
                  </a:schemeClr>
                </a:solidFill>
              </a:rPr>
              <a:t>		public static void main(String[] </a:t>
            </a:r>
            <a:r>
              <a:rPr lang="en-US" sz="2000" dirty="0" err="1">
                <a:solidFill>
                  <a:schemeClr val="accent6">
                    <a:lumMod val="75000"/>
                  </a:schemeClr>
                </a:solidFill>
              </a:rPr>
              <a:t>args</a:t>
            </a:r>
            <a:r>
              <a:rPr lang="en-US" sz="2000" dirty="0">
                <a:solidFill>
                  <a:schemeClr val="accent6">
                    <a:lumMod val="75000"/>
                  </a:schemeClr>
                </a:solidFill>
              </a:rPr>
              <a:t>) { </a:t>
            </a:r>
          </a:p>
          <a:p>
            <a:pPr lvl="1"/>
            <a:r>
              <a:rPr lang="en-US" sz="2000" dirty="0">
                <a:solidFill>
                  <a:schemeClr val="accent6">
                    <a:lumMod val="75000"/>
                  </a:schemeClr>
                </a:solidFill>
              </a:rPr>
              <a:t>			</a:t>
            </a:r>
            <a:r>
              <a:rPr lang="en-US" sz="2000" dirty="0" err="1">
                <a:solidFill>
                  <a:schemeClr val="accent6">
                    <a:lumMod val="75000"/>
                  </a:schemeClr>
                </a:solidFill>
              </a:rPr>
              <a:t>System.out.println</a:t>
            </a:r>
            <a:r>
              <a:rPr lang="en-US" sz="2000" dirty="0">
                <a:solidFill>
                  <a:schemeClr val="accent6">
                    <a:lumMod val="75000"/>
                  </a:schemeClr>
                </a:solidFill>
              </a:rPr>
              <a:t>("Hello, World!"); </a:t>
            </a:r>
          </a:p>
          <a:p>
            <a:pPr lvl="1"/>
            <a:r>
              <a:rPr lang="en-US" sz="2000" dirty="0">
                <a:solidFill>
                  <a:schemeClr val="accent6">
                    <a:lumMod val="75000"/>
                  </a:schemeClr>
                </a:solidFill>
              </a:rPr>
              <a:t>		} </a:t>
            </a:r>
          </a:p>
          <a:p>
            <a:pPr lvl="1"/>
            <a:r>
              <a:rPr lang="en-US" sz="2000" dirty="0">
                <a:solidFill>
                  <a:schemeClr val="accent6">
                    <a:lumMod val="75000"/>
                  </a:schemeClr>
                </a:solidFill>
              </a:rPr>
              <a:t>	}</a:t>
            </a:r>
          </a:p>
          <a:p>
            <a:pPr lvl="1"/>
            <a:endParaRPr lang="en-US" sz="2000" dirty="0">
              <a:solidFill>
                <a:schemeClr val="accent6">
                  <a:lumMod val="75000"/>
                </a:schemeClr>
              </a:solidFill>
            </a:endParaRPr>
          </a:p>
          <a:p>
            <a:pPr marL="514350" indent="-514350">
              <a:buAutoNum type="arabicPeriod"/>
            </a:pPr>
            <a:r>
              <a:rPr lang="en-US" sz="2000" dirty="0"/>
              <a:t>Compile the Code:</a:t>
            </a:r>
          </a:p>
          <a:p>
            <a:pPr lvl="1"/>
            <a:r>
              <a:rPr lang="en-US" sz="2000" dirty="0"/>
              <a:t>	</a:t>
            </a:r>
            <a:r>
              <a:rPr lang="en-US" sz="2000" dirty="0" err="1">
                <a:solidFill>
                  <a:schemeClr val="accent6">
                    <a:lumMod val="75000"/>
                  </a:schemeClr>
                </a:solidFill>
              </a:rPr>
              <a:t>javac</a:t>
            </a:r>
            <a:r>
              <a:rPr lang="en-US" sz="2000" dirty="0">
                <a:solidFill>
                  <a:schemeClr val="accent6">
                    <a:lumMod val="75000"/>
                  </a:schemeClr>
                </a:solidFill>
              </a:rPr>
              <a:t> HelloWorld.java</a:t>
            </a:r>
          </a:p>
          <a:p>
            <a:pPr lvl="1"/>
            <a:endParaRPr lang="en-US" sz="2000" dirty="0"/>
          </a:p>
          <a:p>
            <a:pPr marL="514350" indent="-514350">
              <a:buAutoNum type="arabicPeriod"/>
            </a:pPr>
            <a:r>
              <a:rPr lang="en-US" sz="2000" dirty="0"/>
              <a:t>Run the Program:</a:t>
            </a:r>
          </a:p>
          <a:p>
            <a:r>
              <a:rPr lang="en-US" sz="2000" dirty="0"/>
              <a:t>		</a:t>
            </a:r>
            <a:r>
              <a:rPr lang="en-US" sz="2000" dirty="0">
                <a:solidFill>
                  <a:schemeClr val="accent6">
                    <a:lumMod val="75000"/>
                  </a:schemeClr>
                </a:solidFill>
              </a:rPr>
              <a:t>java HelloWorld</a:t>
            </a:r>
          </a:p>
          <a:p>
            <a:endParaRPr lang="en-US" sz="2000" dirty="0">
              <a:solidFill>
                <a:schemeClr val="accent6">
                  <a:lumMod val="75000"/>
                </a:schemeClr>
              </a:solidFill>
            </a:endParaRPr>
          </a:p>
          <a:p>
            <a:r>
              <a:rPr lang="en-US" sz="2000" dirty="0"/>
              <a:t>4. 	Output:</a:t>
            </a:r>
          </a:p>
          <a:p>
            <a:r>
              <a:rPr lang="en-US" sz="2000" dirty="0">
                <a:solidFill>
                  <a:schemeClr val="accent6">
                    <a:lumMod val="75000"/>
                  </a:schemeClr>
                </a:solidFill>
              </a:rPr>
              <a:t>		Hello, World!</a:t>
            </a:r>
          </a:p>
        </p:txBody>
      </p:sp>
      <p:sp>
        <p:nvSpPr>
          <p:cNvPr id="2" name="Slide Number Placeholder 1">
            <a:extLst>
              <a:ext uri="{FF2B5EF4-FFF2-40B4-BE49-F238E27FC236}">
                <a16:creationId xmlns:a16="http://schemas.microsoft.com/office/drawing/2014/main" id="{487744C5-8ADD-5608-4B6C-7DBD8C8F73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0580512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5E9-8BA0-9CDA-405B-5FE7349618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CCEFAE-1A4A-9BE4-C226-A402D9D97EF1}"/>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Basic Syntax</a:t>
            </a:r>
          </a:p>
        </p:txBody>
      </p:sp>
      <p:sp>
        <p:nvSpPr>
          <p:cNvPr id="5" name="TextBox 4">
            <a:extLst>
              <a:ext uri="{FF2B5EF4-FFF2-40B4-BE49-F238E27FC236}">
                <a16:creationId xmlns:a16="http://schemas.microsoft.com/office/drawing/2014/main" id="{F98F54CD-4334-C7A1-242E-58158BE11949}"/>
              </a:ext>
            </a:extLst>
          </p:cNvPr>
          <p:cNvSpPr txBox="1"/>
          <p:nvPr/>
        </p:nvSpPr>
        <p:spPr>
          <a:xfrm>
            <a:off x="581192" y="2322266"/>
            <a:ext cx="542166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Case Sensitivity: Java is case-sensitive; Variable and variable are different identifiers.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Class Names: By convention, class names start with an uppercase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 Names: Method names start with a lowercase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 Name:  The filename must match the class name and have a .java extension.</a:t>
            </a:r>
          </a:p>
        </p:txBody>
      </p:sp>
      <p:sp>
        <p:nvSpPr>
          <p:cNvPr id="2" name="Slide Number Placeholder 1">
            <a:extLst>
              <a:ext uri="{FF2B5EF4-FFF2-40B4-BE49-F238E27FC236}">
                <a16:creationId xmlns:a16="http://schemas.microsoft.com/office/drawing/2014/main" id="{637A8577-A9A7-1373-212D-1D53AFE45217}"/>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3075" name="Picture 3" descr="Java Precedence of Operators">
            <a:extLst>
              <a:ext uri="{FF2B5EF4-FFF2-40B4-BE49-F238E27FC236}">
                <a16:creationId xmlns:a16="http://schemas.microsoft.com/office/drawing/2014/main" id="{C1A76B3D-8BE9-1C91-D98C-BB27222B4F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5621" y="2230016"/>
            <a:ext cx="5355187" cy="35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18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D333-02CB-F005-4E29-06C482246A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2E78A1-7F2D-6F10-1C4A-509001EEB97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Conditional Statements</a:t>
            </a:r>
          </a:p>
        </p:txBody>
      </p:sp>
      <p:sp>
        <p:nvSpPr>
          <p:cNvPr id="2" name="Slide Number Placeholder 1">
            <a:extLst>
              <a:ext uri="{FF2B5EF4-FFF2-40B4-BE49-F238E27FC236}">
                <a16:creationId xmlns:a16="http://schemas.microsoft.com/office/drawing/2014/main" id="{17F6220C-86C7-AA76-58AA-4FB5DEBA395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Rectangle 4">
            <a:extLst>
              <a:ext uri="{FF2B5EF4-FFF2-40B4-BE49-F238E27FC236}">
                <a16:creationId xmlns:a16="http://schemas.microsoft.com/office/drawing/2014/main" id="{F37432B2-8299-AFED-702E-C032F9124313}"/>
              </a:ext>
            </a:extLst>
          </p:cNvPr>
          <p:cNvSpPr>
            <a:spLocks noChangeArrowheads="1"/>
          </p:cNvSpPr>
          <p:nvPr/>
        </p:nvSpPr>
        <p:spPr bwMode="auto">
          <a:xfrm rot="10800000" flipV="1">
            <a:off x="497630" y="1749741"/>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if-else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50000"/>
                </a:schemeClr>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276864" marR="0">
              <a:lnSpc>
                <a:spcPts val="1028"/>
              </a:lnSpc>
              <a:spcBef>
                <a:spcPts val="21"/>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else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less than or equal to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587152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05F47-981B-F941-4256-B71A4710B4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4656FA-C081-07CD-FF04-72E7A7576B8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Switch Statements</a:t>
            </a:r>
          </a:p>
        </p:txBody>
      </p:sp>
      <p:sp>
        <p:nvSpPr>
          <p:cNvPr id="2" name="Slide Number Placeholder 1">
            <a:extLst>
              <a:ext uri="{FF2B5EF4-FFF2-40B4-BE49-F238E27FC236}">
                <a16:creationId xmlns:a16="http://schemas.microsoft.com/office/drawing/2014/main" id="{DC56294A-C4FA-E047-ABBF-39FB19501E6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Rectangle 4">
            <a:extLst>
              <a:ext uri="{FF2B5EF4-FFF2-40B4-BE49-F238E27FC236}">
                <a16:creationId xmlns:a16="http://schemas.microsoft.com/office/drawing/2014/main" id="{E1281EB6-A818-34B2-10E8-6611D107C072}"/>
              </a:ext>
            </a:extLst>
          </p:cNvPr>
          <p:cNvSpPr>
            <a:spLocks noChangeArrowheads="1"/>
          </p:cNvSpPr>
          <p:nvPr/>
        </p:nvSpPr>
        <p:spPr bwMode="auto">
          <a:xfrm rot="10800000" flipV="1">
            <a:off x="497630" y="1839488"/>
            <a:ext cx="11113178" cy="406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ts val="1425"/>
              </a:lnSpc>
              <a:buFont typeface="Arial" panose="020B0604020202020204" pitchFamily="34" charset="0"/>
              <a:buChar char="•"/>
            </a:pPr>
            <a:r>
              <a:rPr lang="en-US" sz="2000" b="1" dirty="0">
                <a:effectLst/>
                <a:latin typeface="Consolas" panose="020B0609020204030204" pitchFamily="49" charset="0"/>
              </a:rPr>
              <a:t>switch Statement:</a:t>
            </a:r>
            <a:endParaRPr lang="en-US" sz="2000" b="0" dirty="0">
              <a:effectLst/>
              <a:latin typeface="Consolas" panose="020B0609020204030204" pitchFamily="49" charset="0"/>
            </a:endParaRPr>
          </a:p>
          <a:p>
            <a:pPr>
              <a:lnSpc>
                <a:spcPts val="1425"/>
              </a:lnSpc>
            </a:pPr>
            <a:br>
              <a:rPr lang="en-US" sz="2000" b="0" dirty="0">
                <a:effectLst/>
                <a:latin typeface="Consolas" panose="020B0609020204030204" pitchFamily="49" charset="0"/>
              </a:rPr>
            </a:br>
            <a:r>
              <a:rPr lang="en-US" sz="2000" b="0" dirty="0">
                <a:effectLst/>
                <a:latin typeface="Consolas" panose="020B0609020204030204" pitchFamily="49" charset="0"/>
              </a:rPr>
              <a:t>     </a:t>
            </a:r>
          </a:p>
          <a:p>
            <a:pPr>
              <a:lnSpc>
                <a:spcPts val="1425"/>
              </a:lnSpc>
            </a:pPr>
            <a:r>
              <a:rPr lang="en-US" sz="2000" b="0" dirty="0">
                <a:effectLst/>
                <a:latin typeface="Consolas" panose="020B0609020204030204" pitchFamily="49" charset="0"/>
              </a:rPr>
              <a:t>     </a:t>
            </a:r>
            <a:r>
              <a:rPr lang="en-US" sz="2000" b="0" dirty="0">
                <a:solidFill>
                  <a:schemeClr val="accent6">
                    <a:lumMod val="50000"/>
                  </a:schemeClr>
                </a:solidFill>
                <a:effectLst/>
                <a:latin typeface="Consolas" panose="020B0609020204030204" pitchFamily="49" charset="0"/>
              </a:rPr>
              <a:t>int day = 3;</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r>
              <a:rPr lang="en-US" sz="2000" b="0" dirty="0">
                <a:solidFill>
                  <a:schemeClr val="accent6">
                    <a:lumMod val="50000"/>
                  </a:schemeClr>
                </a:solidFill>
                <a:effectLst/>
                <a:latin typeface="Consolas" panose="020B0609020204030204" pitchFamily="49" charset="0"/>
              </a:rPr>
              <a:t>     switch (day) {</a:t>
            </a:r>
          </a:p>
          <a:p>
            <a:pPr>
              <a:lnSpc>
                <a:spcPts val="1425"/>
              </a:lnSpc>
            </a:pPr>
            <a:r>
              <a:rPr lang="en-US" sz="2000" b="0" dirty="0">
                <a:solidFill>
                  <a:schemeClr val="accent6">
                    <a:lumMod val="50000"/>
                  </a:schemeClr>
                </a:solidFill>
                <a:effectLst/>
                <a:latin typeface="Consolas" panose="020B0609020204030204" pitchFamily="49" charset="0"/>
              </a:rPr>
              <a:t>         case 1:</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("Monday");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2:</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("Tuesday");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3:</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("Wednesday");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default:</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("Invalid 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endParaRPr lang="en-US" sz="2000" dirty="0">
              <a:solidFill>
                <a:schemeClr val="accent6">
                  <a:lumMod val="50000"/>
                </a:schemeClr>
              </a:solidFill>
              <a:latin typeface="Consolas" panose="020B0609020204030204" pitchFamily="49" charset="0"/>
            </a:endParaRPr>
          </a:p>
          <a:p>
            <a:pPr>
              <a:lnSpc>
                <a:spcPts val="1425"/>
              </a:lnSpc>
            </a:pPr>
            <a:r>
              <a:rPr lang="en-US" sz="2000" b="0" dirty="0">
                <a:effectLst/>
                <a:latin typeface="Consolas" panose="020B0609020204030204" pitchFamily="49" charset="0"/>
              </a:rPr>
              <a:t>Enhanced switch is also supported in java with (-&gt;) notation. </a:t>
            </a:r>
          </a:p>
        </p:txBody>
      </p:sp>
    </p:spTree>
    <p:extLst>
      <p:ext uri="{BB962C8B-B14F-4D97-AF65-F5344CB8AC3E}">
        <p14:creationId xmlns:p14="http://schemas.microsoft.com/office/powerpoint/2010/main" val="26742255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D15A-56F9-3115-01F2-A2FCF036D2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42DF-44E6-DA27-373C-227DD96F4DB4}"/>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Loops</a:t>
            </a:r>
          </a:p>
        </p:txBody>
      </p:sp>
      <p:sp>
        <p:nvSpPr>
          <p:cNvPr id="2" name="Slide Number Placeholder 1">
            <a:extLst>
              <a:ext uri="{FF2B5EF4-FFF2-40B4-BE49-F238E27FC236}">
                <a16:creationId xmlns:a16="http://schemas.microsoft.com/office/drawing/2014/main" id="{BE062768-A5BC-16E0-4DC0-C8928D58E3F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Rectangle 4">
            <a:extLst>
              <a:ext uri="{FF2B5EF4-FFF2-40B4-BE49-F238E27FC236}">
                <a16:creationId xmlns:a16="http://schemas.microsoft.com/office/drawing/2014/main" id="{C7EB72D3-C387-F340-0553-3FCDF4236DE9}"/>
              </a:ext>
            </a:extLst>
          </p:cNvPr>
          <p:cNvSpPr>
            <a:spLocks noChangeArrowheads="1"/>
          </p:cNvSpPr>
          <p:nvPr/>
        </p:nvSpPr>
        <p:spPr bwMode="auto">
          <a:xfrm rot="10800000" flipV="1">
            <a:off x="497630" y="1849146"/>
            <a:ext cx="11113178" cy="44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ts val="1425"/>
              </a:lnSpc>
              <a:buFont typeface="Arial" panose="020B0604020202020204" pitchFamily="34" charset="0"/>
              <a:buChar char="•"/>
            </a:pPr>
            <a:r>
              <a:rPr lang="en-US" sz="2000" b="1" dirty="0">
                <a:effectLst/>
                <a:latin typeface="Consolas" panose="020B0609020204030204" pitchFamily="49" charset="0"/>
              </a:rPr>
              <a:t>for Loop:</a:t>
            </a:r>
          </a:p>
          <a:p>
            <a:pPr>
              <a:lnSpc>
                <a:spcPts val="1425"/>
              </a:lnSpc>
            </a:pPr>
            <a:r>
              <a:rPr lang="en-US" sz="2000" b="1" dirty="0">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for (int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p>
          <a:p>
            <a:pPr>
              <a:lnSpc>
                <a:spcPts val="1425"/>
              </a:lnSpc>
            </a:pPr>
            <a:endParaRPr lang="en-US" sz="2000" b="1" dirty="0">
              <a:effectLst/>
              <a:latin typeface="Consolas" panose="020B0609020204030204" pitchFamily="49" charset="0"/>
            </a:endParaRPr>
          </a:p>
          <a:p>
            <a:pPr marL="342900" indent="-342900">
              <a:lnSpc>
                <a:spcPts val="1425"/>
              </a:lnSpc>
              <a:buFont typeface="Arial" panose="020B0604020202020204" pitchFamily="34" charset="0"/>
              <a:buChar char="•"/>
            </a:pPr>
            <a:r>
              <a:rPr lang="en-US" sz="2000" b="1" dirty="0">
                <a:effectLst/>
                <a:latin typeface="Consolas" panose="020B0609020204030204" pitchFamily="49" charset="0"/>
              </a:rPr>
              <a:t>while Loop:</a:t>
            </a:r>
          </a:p>
          <a:p>
            <a:pPr>
              <a:lnSpc>
                <a:spcPts val="1425"/>
              </a:lnSpc>
            </a:pPr>
            <a:endParaRPr lang="en-US" sz="2000" b="1" dirty="0">
              <a:effectLst/>
              <a:latin typeface="Consolas" panose="020B0609020204030204" pitchFamily="49" charset="0"/>
            </a:endParaRP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a:t>
            </a:r>
          </a:p>
          <a:p>
            <a:pPr>
              <a:lnSpc>
                <a:spcPts val="1425"/>
              </a:lnSpc>
            </a:pPr>
            <a:r>
              <a:rPr lang="en-US" sz="2000" b="1" dirty="0">
                <a:solidFill>
                  <a:schemeClr val="accent6">
                    <a:lumMod val="50000"/>
                  </a:schemeClr>
                </a:solidFill>
                <a:effectLst/>
                <a:latin typeface="Consolas" panose="020B0609020204030204" pitchFamily="49" charset="0"/>
              </a:rPr>
              <a:t>     while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p>
          <a:p>
            <a:pPr>
              <a:lnSpc>
                <a:spcPts val="1425"/>
              </a:lnSpc>
            </a:pPr>
            <a:r>
              <a:rPr lang="en-US" sz="2000" b="1" dirty="0">
                <a:effectLst/>
                <a:latin typeface="Consolas" panose="020B0609020204030204" pitchFamily="49" charset="0"/>
              </a:rPr>
              <a:t>     </a:t>
            </a:r>
          </a:p>
          <a:p>
            <a:pPr>
              <a:lnSpc>
                <a:spcPts val="1425"/>
              </a:lnSpc>
            </a:pPr>
            <a:endParaRPr lang="en-US" sz="2000" b="1" dirty="0">
              <a:effectLst/>
              <a:latin typeface="Consolas" panose="020B0609020204030204" pitchFamily="49" charset="0"/>
            </a:endParaRPr>
          </a:p>
          <a:p>
            <a:pPr marL="342900" indent="-342900">
              <a:lnSpc>
                <a:spcPts val="1425"/>
              </a:lnSpc>
              <a:buFont typeface="Arial" panose="020B0604020202020204" pitchFamily="34" charset="0"/>
              <a:buChar char="•"/>
            </a:pPr>
            <a:r>
              <a:rPr lang="en-US" sz="2000" b="1" dirty="0">
                <a:effectLst/>
                <a:latin typeface="Consolas" panose="020B0609020204030204" pitchFamily="49" charset="0"/>
              </a:rPr>
              <a:t>do-while Loop:</a:t>
            </a:r>
          </a:p>
          <a:p>
            <a:pPr>
              <a:lnSpc>
                <a:spcPts val="1425"/>
              </a:lnSpc>
            </a:pPr>
            <a:endParaRPr lang="en-US" sz="2000" b="1" dirty="0">
              <a:effectLst/>
              <a:latin typeface="Consolas" panose="020B0609020204030204" pitchFamily="49" charset="0"/>
            </a:endParaRPr>
          </a:p>
          <a:p>
            <a:pPr>
              <a:lnSpc>
                <a:spcPts val="1425"/>
              </a:lnSpc>
            </a:pPr>
            <a:r>
              <a:rPr lang="en-US" sz="2000" b="1" dirty="0">
                <a:effectLst/>
                <a:latin typeface="Consolas" panose="020B0609020204030204" pitchFamily="49" charset="0"/>
              </a:rPr>
              <a:t>     </a:t>
            </a:r>
            <a:r>
              <a:rPr lang="en-US" sz="2000" b="1" dirty="0">
                <a:solidFill>
                  <a:schemeClr val="accent6">
                    <a:lumMod val="50000"/>
                  </a:schemeClr>
                </a:solidFill>
                <a:effectLst/>
                <a:latin typeface="Consolas" panose="020B0609020204030204" pitchFamily="49" charset="0"/>
              </a:rPr>
              <a:t>int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 0;</a:t>
            </a:r>
          </a:p>
          <a:p>
            <a:pPr>
              <a:lnSpc>
                <a:spcPts val="1425"/>
              </a:lnSpc>
            </a:pPr>
            <a:r>
              <a:rPr lang="en-US" sz="2000" b="1" dirty="0">
                <a:solidFill>
                  <a:schemeClr val="accent6">
                    <a:lumMod val="50000"/>
                  </a:schemeClr>
                </a:solidFill>
                <a:effectLst/>
                <a:latin typeface="Consolas" panose="020B0609020204030204" pitchFamily="49" charset="0"/>
              </a:rPr>
              <a:t>     do {</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System.out.println</a:t>
            </a:r>
            <a:r>
              <a:rPr lang="en-US" sz="2000" b="1" dirty="0">
                <a:solidFill>
                  <a:schemeClr val="accent6">
                    <a:lumMod val="50000"/>
                  </a:schemeClr>
                </a:solidFill>
                <a:effectLst/>
                <a:latin typeface="Consolas" panose="020B0609020204030204" pitchFamily="49" charset="0"/>
              </a:rPr>
              <a:t>("</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is: " +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a:t>
            </a:r>
          </a:p>
          <a:p>
            <a:pPr>
              <a:lnSpc>
                <a:spcPts val="1425"/>
              </a:lnSpc>
            </a:pPr>
            <a:r>
              <a:rPr lang="en-US" sz="2000" b="1" dirty="0">
                <a:solidFill>
                  <a:schemeClr val="accent6">
                    <a:lumMod val="50000"/>
                  </a:schemeClr>
                </a:solidFill>
                <a:effectLst/>
                <a:latin typeface="Consolas" panose="020B0609020204030204" pitchFamily="49" charset="0"/>
              </a:rPr>
              <a:t>     } while (</a:t>
            </a:r>
            <a:r>
              <a:rPr lang="en-US" sz="2000" b="1" dirty="0" err="1">
                <a:solidFill>
                  <a:schemeClr val="accent6">
                    <a:lumMod val="50000"/>
                  </a:schemeClr>
                </a:solidFill>
                <a:effectLst/>
                <a:latin typeface="Consolas" panose="020B0609020204030204" pitchFamily="49" charset="0"/>
              </a:rPr>
              <a:t>i</a:t>
            </a:r>
            <a:r>
              <a:rPr lang="en-US" sz="2000" b="1" dirty="0">
                <a:solidFill>
                  <a:schemeClr val="accent6">
                    <a:lumMod val="50000"/>
                  </a:schemeClr>
                </a:solidFill>
                <a:effectLst/>
                <a:latin typeface="Consolas" panose="020B0609020204030204" pitchFamily="49" charset="0"/>
              </a:rPr>
              <a:t> &lt; 5);</a:t>
            </a:r>
          </a:p>
          <a:p>
            <a:pPr>
              <a:lnSpc>
                <a:spcPts val="1425"/>
              </a:lnSpc>
            </a:pPr>
            <a:r>
              <a:rPr lang="en-US" sz="2000" b="1" dirty="0">
                <a:effectLst/>
                <a:latin typeface="Consolas" panose="020B0609020204030204" pitchFamily="49" charset="0"/>
              </a:rPr>
              <a:t>     </a:t>
            </a: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16067267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D5CC-F469-80F0-1B97-2D2916C50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A048E4-B481-5393-6EB4-4E41AB848AD2}"/>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Data Types</a:t>
            </a:r>
          </a:p>
        </p:txBody>
      </p:sp>
      <p:sp>
        <p:nvSpPr>
          <p:cNvPr id="2" name="Slide Number Placeholder 1">
            <a:extLst>
              <a:ext uri="{FF2B5EF4-FFF2-40B4-BE49-F238E27FC236}">
                <a16:creationId xmlns:a16="http://schemas.microsoft.com/office/drawing/2014/main" id="{954927B2-2A91-728E-9011-C6124A21C665}"/>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098" name="Picture 2" descr="Java Data Types">
            <a:extLst>
              <a:ext uri="{FF2B5EF4-FFF2-40B4-BE49-F238E27FC236}">
                <a16:creationId xmlns:a16="http://schemas.microsoft.com/office/drawing/2014/main" id="{3803CB75-39B3-718D-C6E0-E4B7BEAE7957}"/>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35812" y="1900752"/>
            <a:ext cx="7520376" cy="47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316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EC47-434D-B1AB-001F-876A4AB876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2B1FB3-EAE3-DDB2-73FD-BE53DC2CDA56}"/>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Strings</a:t>
            </a:r>
          </a:p>
        </p:txBody>
      </p:sp>
      <p:sp>
        <p:nvSpPr>
          <p:cNvPr id="2" name="Slide Number Placeholder 1">
            <a:extLst>
              <a:ext uri="{FF2B5EF4-FFF2-40B4-BE49-F238E27FC236}">
                <a16:creationId xmlns:a16="http://schemas.microsoft.com/office/drawing/2014/main" id="{5789DD4A-9D2A-FFDC-C324-0F8EAB6E7B4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4">
            <a:extLst>
              <a:ext uri="{FF2B5EF4-FFF2-40B4-BE49-F238E27FC236}">
                <a16:creationId xmlns:a16="http://schemas.microsoft.com/office/drawing/2014/main" id="{01126F75-013C-D4F6-4716-DCD9BD6EEB38}"/>
              </a:ext>
            </a:extLst>
          </p:cNvPr>
          <p:cNvSpPr>
            <a:spLocks noChangeArrowheads="1"/>
          </p:cNvSpPr>
          <p:nvPr/>
        </p:nvSpPr>
        <p:spPr bwMode="auto">
          <a:xfrm rot="10800000" flipV="1">
            <a:off x="539411" y="1845914"/>
            <a:ext cx="11113178" cy="49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You can create a String using string literals or the `new` keyword.</a:t>
            </a:r>
          </a:p>
          <a:p>
            <a:pPr>
              <a:lnSpc>
                <a:spcPts val="1425"/>
              </a:lnSpc>
            </a:pPr>
            <a:endParaRPr lang="en-US" sz="2000" b="0" dirty="0">
              <a:effectLst/>
            </a:endParaRPr>
          </a:p>
          <a:p>
            <a:pPr>
              <a:lnSpc>
                <a:spcPts val="1425"/>
              </a:lnSpc>
            </a:pPr>
            <a:br>
              <a:rPr lang="en-US" sz="2000" b="0" dirty="0">
                <a:solidFill>
                  <a:srgbClr val="CCCCCC"/>
                </a:solidFill>
                <a:effectLst/>
              </a:rPr>
            </a:br>
            <a:r>
              <a:rPr lang="en-US" sz="2000" b="0" dirty="0">
                <a:solidFill>
                  <a:schemeClr val="accent6">
                    <a:lumMod val="50000"/>
                  </a:schemeClr>
                </a:solidFill>
                <a:effectLst/>
              </a:rPr>
              <a:t>public class </a:t>
            </a:r>
            <a:r>
              <a:rPr lang="en-US" sz="2000" b="0" dirty="0" err="1">
                <a:solidFill>
                  <a:schemeClr val="accent6">
                    <a:lumMod val="50000"/>
                  </a:schemeClr>
                </a:solidFill>
                <a:effectLst/>
              </a:rPr>
              <a:t>StringExample</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Creating Strings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greeting = "Hello,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a:t>
            </a:r>
            <a:r>
              <a:rPr lang="en-US" sz="2000" b="0" dirty="0" err="1">
                <a:solidFill>
                  <a:schemeClr val="accent6">
                    <a:lumMod val="50000"/>
                  </a:schemeClr>
                </a:solidFill>
                <a:effectLst/>
              </a:rPr>
              <a:t>anotherGreeting</a:t>
            </a:r>
            <a:r>
              <a:rPr lang="en-US" sz="2000" b="0" dirty="0">
                <a:solidFill>
                  <a:schemeClr val="accent6">
                    <a:lumMod val="50000"/>
                  </a:schemeClr>
                </a:solidFill>
                <a:effectLst/>
              </a:rPr>
              <a:t> = new String("Welcome to OOP!");</a:t>
            </a:r>
          </a:p>
          <a:p>
            <a:pPr>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        // Using String methods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("Greeting: " + greeting);</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("Length of greeting: " + </a:t>
            </a:r>
            <a:r>
              <a:rPr lang="en-US" sz="2000" b="0" dirty="0" err="1">
                <a:solidFill>
                  <a:schemeClr val="accent6">
                    <a:lumMod val="50000"/>
                  </a:schemeClr>
                </a:solidFill>
                <a:effectLst/>
              </a:rPr>
              <a:t>greeting.length</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("Character at position 1: " + </a:t>
            </a:r>
            <a:r>
              <a:rPr lang="en-US" sz="2000" b="0" dirty="0" err="1">
                <a:solidFill>
                  <a:schemeClr val="accent6">
                    <a:lumMod val="50000"/>
                  </a:schemeClr>
                </a:solidFill>
                <a:effectLst/>
              </a:rPr>
              <a:t>greeting.charAt</a:t>
            </a:r>
            <a:r>
              <a:rPr lang="en-US" sz="2000" b="0" dirty="0">
                <a:solidFill>
                  <a:schemeClr val="accent6">
                    <a:lumMod val="50000"/>
                  </a:schemeClr>
                </a:solidFill>
                <a:effectLst/>
              </a:rPr>
              <a:t>(1));</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("Substring (7, 11): " + </a:t>
            </a:r>
            <a:r>
              <a:rPr lang="en-US" sz="2000" b="0" dirty="0" err="1">
                <a:solidFill>
                  <a:schemeClr val="accent6">
                    <a:lumMod val="50000"/>
                  </a:schemeClr>
                </a:solidFill>
                <a:effectLst/>
              </a:rPr>
              <a:t>greeting.substring</a:t>
            </a:r>
            <a:r>
              <a:rPr lang="en-US" sz="2000" b="0" dirty="0">
                <a:solidFill>
                  <a:schemeClr val="accent6">
                    <a:lumMod val="50000"/>
                  </a:schemeClr>
                </a:solidFill>
                <a:effectLst/>
              </a:rPr>
              <a:t>(7, 11));  // prints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("Concatenated string: " + </a:t>
            </a:r>
            <a:r>
              <a:rPr lang="en-US" sz="2000" b="0" dirty="0" err="1">
                <a:solidFill>
                  <a:schemeClr val="accent6">
                    <a:lumMod val="50000"/>
                  </a:schemeClr>
                </a:solidFill>
                <a:effectLst/>
              </a:rPr>
              <a:t>greeting.concat</a:t>
            </a:r>
            <a:r>
              <a:rPr lang="en-US" sz="2000" b="0" dirty="0">
                <a:solidFill>
                  <a:schemeClr val="accent6">
                    <a:lumMod val="50000"/>
                  </a:schemeClr>
                </a:solidFill>
                <a:effectLst/>
              </a:rPr>
              <a:t>(" Let's code."));</a:t>
            </a:r>
          </a:p>
          <a:p>
            <a:pPr>
              <a:lnSpc>
                <a:spcPts val="1425"/>
              </a:lnSpc>
            </a:pP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14852391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412</TotalTime>
  <Words>1651</Words>
  <Application>Microsoft Office PowerPoint</Application>
  <PresentationFormat>Widescreen</PresentationFormat>
  <Paragraphs>269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B Zar</vt:lpstr>
      <vt:lpstr>Consolas</vt:lpstr>
      <vt:lpstr>Gill Sans MT</vt:lpstr>
      <vt:lpstr>Wingdings 2</vt:lpstr>
      <vt:lpstr>Dividend</vt:lpstr>
      <vt:lpstr>برنامه نویسی پیشرفته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MJ Akbari</cp:lastModifiedBy>
  <cp:revision>68</cp:revision>
  <dcterms:created xsi:type="dcterms:W3CDTF">2020-11-03T16:24:47Z</dcterms:created>
  <dcterms:modified xsi:type="dcterms:W3CDTF">2025-02-20T14:26:46Z</dcterms:modified>
</cp:coreProperties>
</file>