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notesMasterIdLst>
    <p:notesMasterId r:id="rId20"/>
  </p:notesMasterIdLst>
  <p:sldIdLst>
    <p:sldId id="256" r:id="rId2"/>
    <p:sldId id="277" r:id="rId3"/>
    <p:sldId id="266" r:id="rId4"/>
    <p:sldId id="267" r:id="rId5"/>
    <p:sldId id="265" r:id="rId6"/>
    <p:sldId id="268" r:id="rId7"/>
    <p:sldId id="263" r:id="rId8"/>
    <p:sldId id="264" r:id="rId9"/>
    <p:sldId id="269" r:id="rId10"/>
    <p:sldId id="270" r:id="rId11"/>
    <p:sldId id="278" r:id="rId12"/>
    <p:sldId id="271" r:id="rId13"/>
    <p:sldId id="283" r:id="rId14"/>
    <p:sldId id="280" r:id="rId15"/>
    <p:sldId id="284" r:id="rId16"/>
    <p:sldId id="285" r:id="rId17"/>
    <p:sldId id="286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3163"/>
    <a:srgbClr val="ECECEC"/>
    <a:srgbClr val="FFFFFF"/>
    <a:srgbClr val="4D1434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9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EF514-E561-48BE-892A-B94EC4166CD1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E2DD40-2D84-44F5-AFF2-C08A88AB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2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5DA228-D07F-4D17-8543-521BB6606FC0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2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B9CA-0284-474D-B5DC-06954C213D34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91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48FE24-CD4C-4A94-B56A-996C76D23886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3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77B-D120-4612-80DB-C96D7C3850E3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0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CA618D-C492-4079-A55D-18A4A55A76E3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32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E2A-5721-487C-B2B9-988686FCAB0B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35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7FF0-ABDA-474C-9F19-C37CC50F8B09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7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243A-363C-431E-8213-3E73DEF8C7D8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895-2F6A-43C2-87AA-0DD62F6C3F21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7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8D1390-66C0-47D7-9D47-455F43D650BC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956-52F5-40E1-8194-36E8130450FF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5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B4553DE-63ED-493D-A19E-033EDF2AF312}" type="datetime1">
              <a:rPr lang="en-US" smtClean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051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3" name="click.wav"/>
          </p:stSnd>
        </p:sndAc>
      </p:transition>
    </mc:Choice>
    <mc:Fallback xmlns="">
      <p:transition spd="slow">
        <p:fade/>
        <p:sndAc>
          <p:stSnd>
            <p:snd r:embed="rId14" name="click.wav"/>
          </p:stSnd>
        </p:sndAc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5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1.wav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527056"/>
            <a:ext cx="12191999" cy="1411228"/>
          </a:xfrm>
        </p:spPr>
        <p:txBody>
          <a:bodyPr>
            <a:noAutofit/>
          </a:bodyPr>
          <a:lstStyle/>
          <a:p>
            <a:pPr algn="ctr"/>
            <a:r>
              <a:rPr lang="fa-IR" sz="8000" dirty="0">
                <a:solidFill>
                  <a:schemeClr val="accent2">
                    <a:lumMod val="50000"/>
                  </a:schemeClr>
                </a:solidFill>
                <a:latin typeface="+mn-lt"/>
                <a:cs typeface="B Zar" panose="00000400000000000000" pitchFamily="2" charset="-78"/>
              </a:rPr>
              <a:t>برنامه نویسی پیشرفته</a:t>
            </a:r>
            <a:endParaRPr lang="en-US" sz="8000" dirty="0">
              <a:solidFill>
                <a:schemeClr val="accent2">
                  <a:lumMod val="50000"/>
                </a:schemeClr>
              </a:solidFill>
              <a:latin typeface="+mn-lt"/>
              <a:cs typeface="B Zar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227" y="2196648"/>
            <a:ext cx="10993546" cy="784190"/>
          </a:xfrm>
        </p:spPr>
        <p:txBody>
          <a:bodyPr>
            <a:normAutofit/>
          </a:bodyPr>
          <a:lstStyle/>
          <a:p>
            <a:pPr algn="ctr"/>
            <a:r>
              <a:rPr lang="fa-IR" sz="2800" dirty="0">
                <a:solidFill>
                  <a:schemeClr val="accent2">
                    <a:lumMod val="50000"/>
                  </a:schemeClr>
                </a:solidFill>
                <a:latin typeface="Vazir" panose="020B0603030804020204" pitchFamily="34" charset="-78"/>
                <a:cs typeface="Vazir" panose="020B0603030804020204" pitchFamily="34" charset="-78"/>
              </a:rPr>
              <a:t>رفع اشکال: جلسه </a:t>
            </a:r>
            <a:r>
              <a:rPr lang="fa-IR" sz="2800" dirty="0">
                <a:solidFill>
                  <a:schemeClr val="accent2">
                    <a:lumMod val="50000"/>
                  </a:schemeClr>
                </a:solidFill>
                <a:latin typeface="Vazir" panose="020B0603030804020204" pitchFamily="34" charset="-78"/>
                <a:cs typeface="Vazir" panose="020B0603030804020204"/>
              </a:rPr>
              <a:t>۹</a:t>
            </a:r>
            <a:endParaRPr lang="en-US" sz="2800" dirty="0">
              <a:solidFill>
                <a:schemeClr val="accent2">
                  <a:lumMod val="50000"/>
                </a:schemeClr>
              </a:solidFill>
              <a:latin typeface="Vazir" panose="020B0603030804020204" pitchFamily="34" charset="-78"/>
              <a:cs typeface="Vazir" panose="020B0603030804020204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7505-DD1A-0136-ECD2-235D7320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4D1434"/>
                </a:solidFill>
              </a:rPr>
              <a:pPr/>
              <a:t>1</a:t>
            </a:fld>
            <a:endParaRPr lang="en-US" dirty="0">
              <a:solidFill>
                <a:srgbClr val="4D143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AA607-8BAC-9B18-8A38-34503AF00219}"/>
              </a:ext>
            </a:extLst>
          </p:cNvPr>
          <p:cNvSpPr txBox="1"/>
          <p:nvPr/>
        </p:nvSpPr>
        <p:spPr>
          <a:xfrm>
            <a:off x="1404950" y="4297033"/>
            <a:ext cx="91699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Socket Programming</a:t>
            </a:r>
            <a:br>
              <a:rPr lang="fa-IR" sz="2400" b="0" i="0" dirty="0">
                <a:solidFill>
                  <a:schemeClr val="bg1"/>
                </a:solidFill>
                <a:effectLst/>
                <a:latin typeface="-apple-system"/>
              </a:rPr>
            </a:br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Basics of TCP/UDP sockets.</a:t>
            </a: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Building a simple client-server application.</a:t>
            </a:r>
          </a:p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-apple-system"/>
              </a:rPr>
              <a:t>Introduction to Http</a:t>
            </a:r>
          </a:p>
          <a:p>
            <a:pPr algn="ctr"/>
            <a:endParaRPr lang="en-US" sz="24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7D77B2-FA59-64B4-FAEA-8968BE4A29ED}"/>
              </a:ext>
            </a:extLst>
          </p:cNvPr>
          <p:cNvGrpSpPr/>
          <p:nvPr/>
        </p:nvGrpSpPr>
        <p:grpSpPr>
          <a:xfrm>
            <a:off x="4823259" y="3201478"/>
            <a:ext cx="2402122" cy="844673"/>
            <a:chOff x="9190651" y="3208961"/>
            <a:chExt cx="2402122" cy="844673"/>
          </a:xfrm>
        </p:grpSpPr>
        <p:pic>
          <p:nvPicPr>
            <p:cNvPr id="1026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C17B272-26EB-09D9-F39F-BE072FA98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5463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F180ECBB-1903-DF69-58A0-67C6EF995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456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Java (programming language) - Wikipedia">
              <a:extLst>
                <a:ext uri="{FF2B5EF4-FFF2-40B4-BE49-F238E27FC236}">
                  <a16:creationId xmlns:a16="http://schemas.microsoft.com/office/drawing/2014/main" id="{C1C9364F-4F71-F3B0-0728-6AEE950E25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90651" y="3208961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1986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7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F17B04-0E66-A960-3D05-164C66611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50" y="1900323"/>
            <a:ext cx="5275897" cy="439625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>
                <a:solidFill>
                  <a:schemeClr val="tx1"/>
                </a:solidFill>
                <a:effectLst/>
                <a:highlight>
                  <a:srgbClr val="FFFF00"/>
                </a:highlight>
                <a:cs typeface="Consolas" panose="020B0609020204030204" pitchFamily="49" charset="0"/>
              </a:rPr>
              <a:t>Server</a:t>
            </a:r>
            <a:endParaRPr lang="fa-IR" sz="1600" dirty="0">
              <a:solidFill>
                <a:schemeClr val="tx1"/>
              </a:solidFill>
              <a:effectLst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lvl="1"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ServerSocket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serverSocket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ServerSocket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(6000);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("Server is listening...");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Socket client =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serverSocket</a:t>
            </a:r>
            <a:r>
              <a:rPr lang="en-US" sz="14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.accept</a:t>
            </a:r>
            <a:r>
              <a:rPr lang="en-US" sz="14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("connected to a client");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client.getPort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catch (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exception) {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exception.printStackTrace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63725-BD82-DED4-118B-45C358E9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3" y="555171"/>
            <a:ext cx="11029616" cy="8886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C6AF9E-12B3-5CFC-4718-4A551DA7EFB7}"/>
              </a:ext>
            </a:extLst>
          </p:cNvPr>
          <p:cNvSpPr txBox="1"/>
          <p:nvPr/>
        </p:nvSpPr>
        <p:spPr>
          <a:xfrm>
            <a:off x="182880" y="6296578"/>
            <a:ext cx="12118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The accept method is a blocking method and the following lines will not be executed until the client connects to the server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12AA1-DB82-5CE8-3E05-C9E46574F8FB}"/>
              </a:ext>
            </a:extLst>
          </p:cNvPr>
          <p:cNvSpPr txBox="1"/>
          <p:nvPr/>
        </p:nvSpPr>
        <p:spPr>
          <a:xfrm>
            <a:off x="6465541" y="2534889"/>
            <a:ext cx="5275897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highlight>
                  <a:srgbClr val="FFFF00"/>
                </a:highlight>
                <a:cs typeface="Consolas" panose="020B0609020204030204" pitchFamily="49" charset="0"/>
              </a:rPr>
              <a:t>Client</a:t>
            </a:r>
            <a:b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 {</a:t>
            </a:r>
          </a:p>
          <a:p>
            <a:pPr lvl="2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Socket socket = new Socket("127.0.0.1", 6000);</a:t>
            </a:r>
          </a:p>
          <a:p>
            <a:pPr lvl="2">
              <a:buNone/>
            </a:pP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socket.getInetAddress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pPr lvl="2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 catch (</a:t>
            </a: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exception) {</a:t>
            </a:r>
          </a:p>
          <a:p>
            <a:pPr lvl="2">
              <a:buNone/>
            </a:pPr>
            <a:r>
              <a:rPr 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exception.printStackTrace</a:t>
            </a: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20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6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BE01-E079-6326-DCF6-278CA995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TCP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F294D-3B9E-4036-5B7F-312E7CB1E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619196-1FA8-A88B-FED2-247F78E9E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068563"/>
            <a:ext cx="7772400" cy="408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5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>
            <a:extLst>
              <a:ext uri="{FF2B5EF4-FFF2-40B4-BE49-F238E27FC236}">
                <a16:creationId xmlns:a16="http://schemas.microsoft.com/office/drawing/2014/main" id="{3EF22CA0-F23A-B272-5A57-D4DBBB72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3" y="555171"/>
            <a:ext cx="11029616" cy="8886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UDP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43E86-BB25-D8D5-E90F-0BDA388326C0}"/>
              </a:ext>
            </a:extLst>
          </p:cNvPr>
          <p:cNvSpPr txBox="1"/>
          <p:nvPr/>
        </p:nvSpPr>
        <p:spPr>
          <a:xfrm>
            <a:off x="450563" y="2693491"/>
            <a:ext cx="121088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cs typeface="Consolas" panose="020B0609020204030204" pitchFamily="49" charset="0"/>
              </a:rPr>
              <a:t>Client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DatagramSocket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socket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DatagramSocket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String msg = "Hello UDP";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packet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msg.getBytes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msg.length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(),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InetAddress.getByName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("localhost"), 6000);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socket.send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(packet);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D86BE-C43A-8C95-8958-EC9BFD4D523E}"/>
              </a:ext>
            </a:extLst>
          </p:cNvPr>
          <p:cNvSpPr txBox="1"/>
          <p:nvPr/>
        </p:nvSpPr>
        <p:spPr>
          <a:xfrm>
            <a:off x="450563" y="4817149"/>
            <a:ext cx="95811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  <a:cs typeface="Consolas" panose="020B0609020204030204" pitchFamily="49" charset="0"/>
              </a:rPr>
              <a:t>Server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DatagramSocket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serverSocket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DatagramSocket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(6000);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byte[] buffer = new byte[1024];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packet = new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DatagramPacket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(buffer,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buffer.length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serverSocket.receive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(packet);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("Received: " + new String(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packet.getData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465CE-9DD4-BE3B-25D3-B7558043AD48}"/>
              </a:ext>
            </a:extLst>
          </p:cNvPr>
          <p:cNvSpPr txBox="1"/>
          <p:nvPr/>
        </p:nvSpPr>
        <p:spPr>
          <a:xfrm>
            <a:off x="450563" y="2139493"/>
            <a:ext cx="9418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457200" rtl="1" eaLnBrk="1" latinLnBrk="0" hangingPunct="1"/>
            <a:r>
              <a:rPr lang="en-US" dirty="0">
                <a:solidFill>
                  <a:srgbClr val="FF0000"/>
                </a:solidFill>
              </a:rPr>
              <a:t>USAGE</a:t>
            </a:r>
            <a:r>
              <a:rPr lang="en-US" dirty="0"/>
              <a:t> : Very high speed and tolerance for some packet loss For VoIP &amp; online gaming</a:t>
            </a:r>
          </a:p>
        </p:txBody>
      </p:sp>
    </p:spTree>
    <p:extLst>
      <p:ext uri="{BB962C8B-B14F-4D97-AF65-F5344CB8AC3E}">
        <p14:creationId xmlns:p14="http://schemas.microsoft.com/office/powerpoint/2010/main" val="375950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1E653F-C498-9D93-E9BB-836B47D66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1366" y="2135504"/>
            <a:ext cx="8469268" cy="395668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E18AB-15E4-2413-DE5F-300A5511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797219BC-D2E2-39CC-C07F-3273E84C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3" y="555171"/>
            <a:ext cx="11029616" cy="8886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UDP Diagram</a:t>
            </a:r>
          </a:p>
        </p:txBody>
      </p:sp>
    </p:spTree>
    <p:extLst>
      <p:ext uri="{BB962C8B-B14F-4D97-AF65-F5344CB8AC3E}">
        <p14:creationId xmlns:p14="http://schemas.microsoft.com/office/powerpoint/2010/main" val="4253915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486C3-4CD8-6B36-9669-1F955BCBA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9F9A5-21A8-8DF6-9CD2-02EBD195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Introduction to http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9729C-C5CD-CE05-0CA5-4B0B00CF7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1A639-5ECB-B91C-AB97-4BC63A594A0C}"/>
              </a:ext>
            </a:extLst>
          </p:cNvPr>
          <p:cNvSpPr txBox="1"/>
          <p:nvPr/>
        </p:nvSpPr>
        <p:spPr>
          <a:xfrm>
            <a:off x="362902" y="6035421"/>
            <a:ext cx="106784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457200" eaLnBrk="1" latinLnBrk="0" hangingPunct="1"/>
            <a:r>
              <a:rPr lang="en-US" dirty="0"/>
              <a:t>HTTP is just data sent in a specific format over TCP.</a:t>
            </a:r>
            <a:br>
              <a:rPr lang="fa-IR" dirty="0"/>
            </a:br>
            <a:r>
              <a:rPr lang="en-US" dirty="0"/>
              <a:t>And just the appearance of the exchange, but its transport is the responsibility of TCP and sockets.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C6DF4A-FFB7-CEFA-828B-CB4E5876E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110" y="2272606"/>
            <a:ext cx="3872698" cy="37231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D65231-C73E-8115-EF18-3E817DC37ED2}"/>
              </a:ext>
            </a:extLst>
          </p:cNvPr>
          <p:cNvSpPr txBox="1"/>
          <p:nvPr/>
        </p:nvSpPr>
        <p:spPr>
          <a:xfrm>
            <a:off x="362902" y="2980030"/>
            <a:ext cx="70323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Client</a:t>
            </a:r>
          </a:p>
          <a:p>
            <a:r>
              <a:rPr lang="en-US" dirty="0"/>
              <a:t>The web browser uses the HTTP protocol to request web objects.</a:t>
            </a:r>
          </a:p>
          <a:p>
            <a:r>
              <a:rPr lang="en-US" dirty="0"/>
              <a:t>The web browser displays the received web pages in response to its requests.</a:t>
            </a:r>
            <a:br>
              <a:rPr lang="en-US" dirty="0"/>
            </a:b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Server</a:t>
            </a:r>
          </a:p>
          <a:p>
            <a:r>
              <a:rPr lang="en-US" dirty="0"/>
              <a:t>The web server uses the HTTP protocol to send web pages in response to the client's requests.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1CCA7C-9F67-ED94-A55D-AF9E972C0839}"/>
              </a:ext>
            </a:extLst>
          </p:cNvPr>
          <p:cNvSpPr txBox="1"/>
          <p:nvPr/>
        </p:nvSpPr>
        <p:spPr>
          <a:xfrm>
            <a:off x="362902" y="1949912"/>
            <a:ext cx="11350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</a:t>
            </a:r>
            <a:r>
              <a:rPr lang="en-US" dirty="0" err="1"/>
              <a:t>HyperText</a:t>
            </a:r>
            <a:r>
              <a:rPr lang="en-US" dirty="0"/>
              <a:t> Transfer Protocol) is an application-layer protocol used to transfer hypertext</a:t>
            </a:r>
            <a:r>
              <a:rPr lang="fa-IR" dirty="0"/>
              <a:t> </a:t>
            </a:r>
            <a:r>
              <a:rPr lang="en-US" dirty="0"/>
              <a:t>(like</a:t>
            </a:r>
            <a:r>
              <a:rPr lang="fa-IR" dirty="0"/>
              <a:t> </a:t>
            </a:r>
            <a:r>
              <a:rPr lang="en-US" dirty="0"/>
              <a:t>HTML) over the web between clients and servers</a:t>
            </a:r>
          </a:p>
        </p:txBody>
      </p:sp>
    </p:spTree>
    <p:extLst>
      <p:ext uri="{BB962C8B-B14F-4D97-AF65-F5344CB8AC3E}">
        <p14:creationId xmlns:p14="http://schemas.microsoft.com/office/powerpoint/2010/main" val="280384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A87F-CD92-D409-8131-99B30F3F2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08" y="299320"/>
            <a:ext cx="11029616" cy="1013800"/>
          </a:xfrm>
        </p:spPr>
        <p:txBody>
          <a:bodyPr/>
          <a:lstStyle/>
          <a:p>
            <a:pPr algn="ctr"/>
            <a:r>
              <a:rPr lang="en-US" dirty="0"/>
              <a:t>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77E8F-3EB4-385F-BB20-7B3BDC424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508" y="4490708"/>
            <a:ext cx="2767798" cy="174563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HTTP is stateless 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Because each request is independent and the server does not remember previous requests unless you use mechanisms like cookies or sessions.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18430-B151-3E7F-14F1-1FA21679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DC13E-F2DC-3FD3-C798-0FC5CDD22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990" y="4164166"/>
            <a:ext cx="8068527" cy="215709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6E5A7A-F667-151E-4FE6-5B4227BDA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241603"/>
              </p:ext>
            </p:extLst>
          </p:nvPr>
        </p:nvGraphicFramePr>
        <p:xfrm>
          <a:off x="3627120" y="1987514"/>
          <a:ext cx="4937760" cy="1828800"/>
        </p:xfrm>
        <a:graphic>
          <a:graphicData uri="http://schemas.openxmlformats.org/drawingml/2006/table">
            <a:tbl>
              <a:tblPr/>
              <a:tblGrid>
                <a:gridCol w="1060568">
                  <a:extLst>
                    <a:ext uri="{9D8B030D-6E8A-4147-A177-3AD203B41FA5}">
                      <a16:colId xmlns:a16="http://schemas.microsoft.com/office/drawing/2014/main" val="799325826"/>
                    </a:ext>
                  </a:extLst>
                </a:gridCol>
                <a:gridCol w="3877192">
                  <a:extLst>
                    <a:ext uri="{9D8B030D-6E8A-4147-A177-3AD203B41FA5}">
                      <a16:colId xmlns:a16="http://schemas.microsoft.com/office/drawing/2014/main" val="3690104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1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Retrieve data from server (read-only)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20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Submit data (e.g., form submission)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893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Update or replace a resource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592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 resource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508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76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8649-59D1-1801-CE8F-0515FC2F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2301"/>
            <a:ext cx="11029616" cy="1013800"/>
          </a:xfrm>
        </p:spPr>
        <p:txBody>
          <a:bodyPr/>
          <a:lstStyle/>
          <a:p>
            <a:pPr algn="ctr"/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7E4A-0F95-EF36-0296-02274F63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Choose the correct statements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1) By executing the accept method in the Socket class, the server's desired conditions are agreed upon and the connection is established.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The length of the IP address (version (IPv4)) is exactly 32 bits.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3) In a single-threaded Java program, it is not possible to easily send or receive messages to multiple users simultaneously.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4) To create a socket and connect to the server, it is enough to have the port of that server.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645A2-AB1B-10D7-414E-366576FF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9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DAF2-5C20-BA15-4D54-D709B361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92301"/>
            <a:ext cx="11029616" cy="1013800"/>
          </a:xfrm>
        </p:spPr>
        <p:txBody>
          <a:bodyPr/>
          <a:lstStyle/>
          <a:p>
            <a:pPr algn="ctr"/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B522D-523B-5E36-BB4F-8F2A4251B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False</a:t>
            </a:r>
            <a:r>
              <a:rPr lang="en-US" dirty="0"/>
              <a:t> The Socket class is for the client. The accept() method is for the </a:t>
            </a:r>
            <a:r>
              <a:rPr lang="en-US" dirty="0" err="1"/>
              <a:t>ServerSocket</a:t>
            </a:r>
            <a:r>
              <a:rPr lang="en-US" dirty="0"/>
              <a:t> class. So this option is technically wrong.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2) </a:t>
            </a:r>
            <a:r>
              <a:rPr lang="en-US" dirty="0">
                <a:highlight>
                  <a:srgbClr val="00FF00"/>
                </a:highlight>
              </a:rPr>
              <a:t>True</a:t>
            </a:r>
            <a:r>
              <a:rPr lang="en-US" dirty="0"/>
              <a:t> IPv4 addresses are made up of 4 8-bit numbers (such as 192.168.1.1), totaling 32 bits.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3)</a:t>
            </a:r>
            <a:r>
              <a:rPr lang="en-US" dirty="0">
                <a:highlight>
                  <a:srgbClr val="00FF00"/>
                </a:highlight>
              </a:rPr>
              <a:t>True</a:t>
            </a:r>
            <a:r>
              <a:rPr lang="en-US" dirty="0"/>
              <a:t> In single-threaded applications, it is difficult to accept and respond to simultaneous requests from multiple users because there is only one execution path.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4) 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False </a:t>
            </a:r>
            <a:r>
              <a:rPr lang="en-US" dirty="0"/>
              <a:t>To connect to a server, we need both the IP address and the port number. The port alone is not enough.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2B173-75F9-D4AA-6C0C-45A08FA04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6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74441"/>
            <a:ext cx="11029616" cy="827679"/>
          </a:xfrm>
        </p:spPr>
        <p:txBody>
          <a:bodyPr>
            <a:noAutofit/>
          </a:bodyPr>
          <a:lstStyle/>
          <a:p>
            <a:pPr algn="ctr"/>
            <a:r>
              <a:rPr lang="fa-IR" sz="5400" dirty="0"/>
              <a:t>پایان</a:t>
            </a:r>
            <a:endParaRPr lang="en-US" sz="5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CB0DB9-5F11-EC35-3FD2-3EF5DA04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rgbClr val="FFFFFF"/>
                </a:solidFill>
              </a:rPr>
              <a:pPr/>
              <a:t>18</a:t>
            </a:fld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2E4347-B85C-BF0F-4C1E-D447BB6FB8E6}"/>
              </a:ext>
            </a:extLst>
          </p:cNvPr>
          <p:cNvGrpSpPr/>
          <p:nvPr/>
        </p:nvGrpSpPr>
        <p:grpSpPr>
          <a:xfrm>
            <a:off x="3679241" y="2980910"/>
            <a:ext cx="4833518" cy="1926992"/>
            <a:chOff x="9162660" y="3178720"/>
            <a:chExt cx="2402122" cy="844673"/>
          </a:xfrm>
        </p:grpSpPr>
        <p:pic>
          <p:nvPicPr>
            <p:cNvPr id="4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68F23CE-9CBA-7F15-BB7E-FAB776D012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67472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015B452A-9B31-D6C3-D2AC-69DDEB494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0465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Java (programming language) - Wikipedia">
              <a:extLst>
                <a:ext uri="{FF2B5EF4-FFF2-40B4-BE49-F238E27FC236}">
                  <a16:creationId xmlns:a16="http://schemas.microsoft.com/office/drawing/2014/main" id="{1D5E8E8A-C945-B6DE-4B6E-478E86E145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62660" y="3178720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753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8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88120-1A35-C363-254B-7430FD315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Network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2F9A3E8-59CA-0A81-564F-E93F8743BE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49539" y="2560973"/>
            <a:ext cx="4255571" cy="36782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FB4E73-8E0F-DD0E-C555-169DD8FE42BD}"/>
              </a:ext>
            </a:extLst>
          </p:cNvPr>
          <p:cNvSpPr txBox="1"/>
          <p:nvPr/>
        </p:nvSpPr>
        <p:spPr>
          <a:xfrm>
            <a:off x="980908" y="1898405"/>
            <a:ext cx="10629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 network architecture is a set of layers and protocols used to reduce network design complexity.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3B2252-F8AE-96E7-A681-40261B5EBCC5}"/>
              </a:ext>
            </a:extLst>
          </p:cNvPr>
          <p:cNvSpPr txBox="1"/>
          <p:nvPr/>
        </p:nvSpPr>
        <p:spPr>
          <a:xfrm>
            <a:off x="351472" y="2830432"/>
            <a:ext cx="73980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layer is connected only to the two layers above and below it.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service of each layer to the higher layer is data transfer.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layer has a specific task routing, error control, or ...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layer in the source node has a protocol with its corresponding layer in the destination node to perform its tasks.</a:t>
            </a:r>
          </a:p>
        </p:txBody>
      </p:sp>
    </p:spTree>
    <p:extLst>
      <p:ext uri="{BB962C8B-B14F-4D97-AF65-F5344CB8AC3E}">
        <p14:creationId xmlns:p14="http://schemas.microsoft.com/office/powerpoint/2010/main" val="2643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DB6CA5-D5B5-8AF1-CD4F-02216777B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51336" y="2485073"/>
            <a:ext cx="3970285" cy="286416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E69DD-DA8F-B986-C4AC-13D8C7CF6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rtl="1"/>
            <a:r>
              <a:rPr lang="en-US" dirty="0"/>
              <a:t>TCP/IP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F0BBA-61B1-6334-C485-67291A7909F7}"/>
              </a:ext>
            </a:extLst>
          </p:cNvPr>
          <p:cNvSpPr txBox="1"/>
          <p:nvPr/>
        </p:nvSpPr>
        <p:spPr>
          <a:xfrm>
            <a:off x="270379" y="1936433"/>
            <a:ext cx="768095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457200" eaLnBrk="1" latinLnBrk="0" hangingPunct="1"/>
            <a:r>
              <a:rPr lang="en-US" dirty="0">
                <a:solidFill>
                  <a:srgbClr val="FF0000"/>
                </a:solidFill>
              </a:rPr>
              <a:t>Application Layer </a:t>
            </a:r>
            <a:r>
              <a:rPr lang="en-US" dirty="0"/>
              <a:t>: Where user applications such as browsers, chat clients, or Java applications work with data.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Transport Layer </a:t>
            </a:r>
            <a:r>
              <a:rPr lang="en-US" dirty="0"/>
              <a:t>: This layer breaks data into smaller pieces called segments and is responsible for ensuring that they are sent correctly and in the correct order.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Internet/Network Layer </a:t>
            </a:r>
            <a:r>
              <a:rPr lang="en-US" dirty="0"/>
              <a:t>: Adding the destination and source IP addresses so the packet knows where to go.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Data Link Layer </a:t>
            </a:r>
            <a:r>
              <a:rPr lang="en-US" dirty="0"/>
              <a:t>: Responsible for packet delivery between two direct nodes on the network (e.g. two devices on a LAN) via MAC address.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Physical Layer </a:t>
            </a:r>
            <a:r>
              <a:rPr lang="en-US" dirty="0"/>
              <a:t>:  At this layer, data is converted into bits (0 and 1) and transmitted as electrical, optical, or wave signals over a cable or Wi-Fi.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2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B9E2-BD8A-D96B-463D-3B0BA4CFF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Client-Server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42BAC-5637-8EBD-6408-999E8139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428D0D-8768-778F-936A-D2F32655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815372"/>
            <a:ext cx="11029615" cy="905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Applications have only one of two roles: server or client.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E4DD6-5A96-DA91-CDDB-E3697A7B46A9}"/>
              </a:ext>
            </a:extLst>
          </p:cNvPr>
          <p:cNvSpPr txBox="1"/>
          <p:nvPr/>
        </p:nvSpPr>
        <p:spPr>
          <a:xfrm>
            <a:off x="398311" y="2859475"/>
            <a:ext cx="323698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Servers :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always running and ready to serve.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Static IP address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a permanent connection to the Internet.</a:t>
            </a:r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in data centers for scalability and to reduce running costs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92696A-F92E-B37C-9718-F2EEDE8CA44B}"/>
              </a:ext>
            </a:extLst>
          </p:cNvPr>
          <p:cNvSpPr txBox="1"/>
          <p:nvPr/>
        </p:nvSpPr>
        <p:spPr>
          <a:xfrm>
            <a:off x="4420944" y="2798168"/>
            <a:ext cx="37286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already have the IP address and port number of the server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sending a message to the server, they announce their request to receive the service.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not have a static IP address.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not have a permanent connection to the Internet.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A72EC32-EDBE-D41D-A1EB-B05E3E5A5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332" y="1957612"/>
            <a:ext cx="3557357" cy="39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67B11-DE00-48E6-88EF-7BDC0D67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541B8C-9E8B-ADAE-1A98-3C16FD355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016" y="1803062"/>
            <a:ext cx="12089674" cy="1538831"/>
          </a:xfrm>
        </p:spPr>
        <p:txBody>
          <a:bodyPr>
            <a:normAutofit/>
          </a:bodyPr>
          <a:lstStyle/>
          <a:p>
            <a:pPr marL="0" indent="0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en-US" dirty="0"/>
              <a:t>An IP address is a unique numerical identifier assigned to each device on a network to allow communication between nodes.</a:t>
            </a:r>
          </a:p>
          <a:p>
            <a:pPr marL="0" indent="0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endParaRPr lang="en-US" dirty="0"/>
          </a:p>
          <a:p>
            <a:pPr marL="0" indent="0" defTabSz="45720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</a:pPr>
            <a:r>
              <a:rPr lang="en-US" dirty="0"/>
              <a:t>Like a postal address, an IP address helps systems send data to the correct destination.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4D616F0-6465-9D94-91E2-6ED26CAB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IP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B0C97B-E62E-D2FD-05E8-3EF07A758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440" y="3429000"/>
            <a:ext cx="5399367" cy="24586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137AE2-72D1-D4C7-98D8-548C09C22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6" y="3586287"/>
            <a:ext cx="4711700" cy="236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47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5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996B-AF10-DBD7-D9ED-683DC6FF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err="1"/>
              <a:t>POrt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446E9-5573-8802-02F6-7F4C6782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50B42-8144-2327-5E2A-F710A31D9ADE}"/>
              </a:ext>
            </a:extLst>
          </p:cNvPr>
          <p:cNvSpPr txBox="1"/>
          <p:nvPr/>
        </p:nvSpPr>
        <p:spPr>
          <a:xfrm>
            <a:off x="870268" y="1989790"/>
            <a:ext cx="10616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457200" eaLnBrk="1" latinLnBrk="0" hangingPunct="1"/>
            <a:r>
              <a:rPr lang="en-US" dirty="0"/>
              <a:t>A port is a 16-bit number (between 0 and 65535) used as an identifier for a service or process on a device</a:t>
            </a:r>
          </a:p>
          <a:p>
            <a:pPr marL="0" algn="r" defTabSz="457200" rtl="1" eaLnBrk="1" latinLnBrk="0" hangingPunct="1"/>
            <a:endParaRPr lang="en-US" dirty="0"/>
          </a:p>
          <a:p>
            <a:pPr marL="0" defTabSz="457200" eaLnBrk="1" latinLnBrk="0" hangingPunct="1"/>
            <a:r>
              <a:rPr lang="en-US" dirty="0"/>
              <a:t> When data arrives at a device, the IP specifies which device, and the port specifies which program receives 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A61CD-BD35-10D1-A59C-E217100419F8}"/>
              </a:ext>
            </a:extLst>
          </p:cNvPr>
          <p:cNvSpPr txBox="1"/>
          <p:nvPr/>
        </p:nvSpPr>
        <p:spPr>
          <a:xfrm>
            <a:off x="870268" y="3466714"/>
            <a:ext cx="106168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Well-Known Ports</a:t>
            </a:r>
            <a:r>
              <a:rPr lang="fa-IR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: Range 0 to 1023</a:t>
            </a:r>
            <a:br>
              <a:rPr lang="en-US" dirty="0"/>
            </a:br>
            <a:r>
              <a:rPr lang="en-US" dirty="0"/>
              <a:t>Reserved by IANA for basic and universal services .</a:t>
            </a:r>
            <a:br>
              <a:rPr lang="en-US" dirty="0"/>
            </a:br>
            <a:r>
              <a:rPr lang="en-US" dirty="0"/>
              <a:t>Protocols and services that must be available on all systems and networks operate on this range of ports.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Dynamic / Private Ports (Ephemeral) </a:t>
            </a:r>
            <a:r>
              <a:rPr lang="en-US" dirty="0"/>
              <a:t>: Range: 49152 to 65535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Allocator: Automatically by the operating system</a:t>
            </a:r>
            <a:br>
              <a:rPr lang="en-US" dirty="0"/>
            </a:br>
            <a:r>
              <a:rPr lang="en-US" dirty="0"/>
              <a:t>When a client wants to establish a temporary connection, the OS itself selects a free port.</a:t>
            </a:r>
          </a:p>
          <a:p>
            <a:r>
              <a:rPr lang="en-US" dirty="0"/>
              <a:t>These ports are used only for the duration of the connection.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6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A826CC-EF96-F355-623E-145ED142E6F9}"/>
              </a:ext>
            </a:extLst>
          </p:cNvPr>
          <p:cNvSpPr txBox="1"/>
          <p:nvPr/>
        </p:nvSpPr>
        <p:spPr>
          <a:xfrm>
            <a:off x="385762" y="1981998"/>
            <a:ext cx="11089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457200" rtl="1" eaLnBrk="1" latinLnBrk="0" hangingPunct="1"/>
            <a:r>
              <a:rPr lang="en-US" dirty="0"/>
              <a:t>A socket is a software endpoint between two processes that communicate over a network using a transport protocol (such as TCP or UDP) on two different machines or on the same machine.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DAA22F-D8DC-F9CD-01FF-F8BA5E96F6DA}"/>
              </a:ext>
            </a:extLst>
          </p:cNvPr>
          <p:cNvSpPr txBox="1"/>
          <p:nvPr/>
        </p:nvSpPr>
        <p:spPr>
          <a:xfrm>
            <a:off x="385762" y="5919008"/>
            <a:ext cx="108842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457200" rtl="1" eaLnBrk="1" latinLnBrk="0" hangingPunct="1"/>
            <a:r>
              <a:rPr lang="en-US" dirty="0"/>
              <a:t>In fact, a socket is a point in the Application Layer through which data is input/output, and the operating system is responsible for transferring it through the lower layers (Transport, Network, Link, Physical).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D40EFAB-5AA9-59AF-AEAD-DDAE37BDB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541" y="3255861"/>
            <a:ext cx="7772400" cy="234236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9324BD6-A55C-2394-F95B-709612D6D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ctr"/>
          <a:lstStyle/>
          <a:p>
            <a:pPr algn="ctr"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107208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A0CB8-B43B-55D3-1E67-17A2CFF4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207C39-F179-28AC-386A-A7077332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65960"/>
            <a:ext cx="11029615" cy="4537710"/>
          </a:xfrm>
        </p:spPr>
        <p:txBody>
          <a:bodyPr>
            <a:normAutofit/>
          </a:bodyPr>
          <a:lstStyle/>
          <a:p>
            <a:pPr marL="0" indent="0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dirty="0"/>
              <a:t>In Java, when you use Socket, you are essentially saying to the OS:</a:t>
            </a:r>
          </a:p>
          <a:p>
            <a:pPr marL="0" indent="0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dirty="0"/>
              <a:t>"Please open a communication port for me to talk to another program on another system."</a:t>
            </a:r>
          </a:p>
          <a:p>
            <a:pPr marL="0" indent="0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endParaRPr lang="en-US" dirty="0"/>
          </a:p>
          <a:p>
            <a:pPr marL="0" indent="0" defTabSz="457200" rtl="1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None/>
            </a:pPr>
            <a:r>
              <a:rPr lang="en-US" dirty="0"/>
              <a:t>The OS:</a:t>
            </a:r>
          </a:p>
          <a:p>
            <a:r>
              <a:rPr lang="en-US" dirty="0"/>
              <a:t>Manages buffers</a:t>
            </a:r>
          </a:p>
          <a:p>
            <a:r>
              <a:rPr lang="en-US" dirty="0"/>
              <a:t>Does the packaging and addressing</a:t>
            </a:r>
          </a:p>
          <a:p>
            <a:r>
              <a:rPr lang="en-US" dirty="0"/>
              <a:t>Provides a stable and secure TCP connection or a fast and simple UDP connection</a:t>
            </a:r>
            <a:br>
              <a:rPr lang="fa-IR" dirty="0"/>
            </a:br>
            <a:endParaRPr lang="fa-IR" dirty="0"/>
          </a:p>
          <a:p>
            <a:pPr marL="0" indent="0">
              <a:buNone/>
            </a:pPr>
            <a:r>
              <a:rPr lang="en-US" dirty="0"/>
              <a:t>A socket is a logical gateway between your application and the network; </a:t>
            </a:r>
            <a:r>
              <a:rPr lang="en-US" dirty="0">
                <a:solidFill>
                  <a:srgbClr val="FF0000"/>
                </a:solidFill>
              </a:rPr>
              <a:t>not a physical connection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817D554-07FE-73DB-AC4F-4461540D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492" y="456728"/>
            <a:ext cx="11029616" cy="1013800"/>
          </a:xfrm>
        </p:spPr>
        <p:txBody>
          <a:bodyPr/>
          <a:lstStyle/>
          <a:p>
            <a:pPr algn="l" defTabSz="457200" rtl="1" eaLnBrk="1" latinLnBrk="0" hangingPunct="1">
              <a:spcBef>
                <a:spcPct val="0"/>
              </a:spcBef>
              <a:buNone/>
            </a:pPr>
            <a:r>
              <a:rPr lang="en-US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97819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2397A3-0554-C41A-E1AB-4250EAB5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63" y="555171"/>
            <a:ext cx="11029616" cy="88864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Protocol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BA081-6457-5093-718F-A40EC92AC7C4}"/>
              </a:ext>
            </a:extLst>
          </p:cNvPr>
          <p:cNvSpPr txBox="1"/>
          <p:nvPr/>
        </p:nvSpPr>
        <p:spPr>
          <a:xfrm>
            <a:off x="845820" y="1985695"/>
            <a:ext cx="10946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protocol is a set of rules for transferring data. In socket writing, it is usually chosen between TCP and UDP.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22AE90-1D8E-1D70-8336-C8E43E071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55209"/>
              </p:ext>
            </p:extLst>
          </p:nvPr>
        </p:nvGraphicFramePr>
        <p:xfrm>
          <a:off x="581025" y="2680018"/>
          <a:ext cx="11029950" cy="2560320"/>
        </p:xfrm>
        <a:graphic>
          <a:graphicData uri="http://schemas.openxmlformats.org/drawingml/2006/table">
            <a:tbl>
              <a:tblPr/>
              <a:tblGrid>
                <a:gridCol w="3676650">
                  <a:extLst>
                    <a:ext uri="{9D8B030D-6E8A-4147-A177-3AD203B41FA5}">
                      <a16:colId xmlns:a16="http://schemas.microsoft.com/office/drawing/2014/main" val="1389593351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3222185475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949317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TCP (Transmission Control Protocol)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UDP (User Datagram Protocol)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3711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Connection-oriented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 (connect(), handshake required)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No (connectionless)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132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Delivery guarantee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Guaranteed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Not guaranteed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432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Order of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Ordered delivery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May arrive out of order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558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Slower (due to reliability checks)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Faster (no delivery assurance)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76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Overhead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Lower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12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Java Usage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Socket, </a:t>
                      </a:r>
                      <a:r>
                        <a:rPr lang="en-US" dirty="0" err="1"/>
                        <a:t>ServerSocket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DatagramSocket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DatagramPacket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82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27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6052</TotalTime>
  <Words>1428</Words>
  <Application>Microsoft Macintosh PowerPoint</Application>
  <PresentationFormat>Widescreen</PresentationFormat>
  <Paragraphs>162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-apple-system</vt:lpstr>
      <vt:lpstr>Aptos</vt:lpstr>
      <vt:lpstr>Arial</vt:lpstr>
      <vt:lpstr>Consolas</vt:lpstr>
      <vt:lpstr>Gill Sans MT</vt:lpstr>
      <vt:lpstr>Vazir</vt:lpstr>
      <vt:lpstr>Wingdings 2</vt:lpstr>
      <vt:lpstr>Dividend</vt:lpstr>
      <vt:lpstr>برنامه نویسی پیشرفته</vt:lpstr>
      <vt:lpstr>Network architecture</vt:lpstr>
      <vt:lpstr>TCP/IP model</vt:lpstr>
      <vt:lpstr>Client-Server model</vt:lpstr>
      <vt:lpstr>IP Address</vt:lpstr>
      <vt:lpstr>POrt</vt:lpstr>
      <vt:lpstr>SOCKET</vt:lpstr>
      <vt:lpstr>note</vt:lpstr>
      <vt:lpstr>Protocol</vt:lpstr>
      <vt:lpstr>TCP</vt:lpstr>
      <vt:lpstr>TCP Diagram</vt:lpstr>
      <vt:lpstr>UDP</vt:lpstr>
      <vt:lpstr>UDP Diagram</vt:lpstr>
      <vt:lpstr>Introduction to http</vt:lpstr>
      <vt:lpstr>http methods</vt:lpstr>
      <vt:lpstr>Question</vt:lpstr>
      <vt:lpstr>answer</vt:lpstr>
      <vt:lpstr>پایان</vt:lpstr>
    </vt:vector>
  </TitlesOfParts>
  <Company>Novin Pendar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name of god</dc:title>
  <dc:creator>NP</dc:creator>
  <cp:lastModifiedBy>_ARVIN _</cp:lastModifiedBy>
  <cp:revision>119</cp:revision>
  <dcterms:created xsi:type="dcterms:W3CDTF">2020-11-03T16:24:47Z</dcterms:created>
  <dcterms:modified xsi:type="dcterms:W3CDTF">2025-05-11T21:30:06Z</dcterms:modified>
</cp:coreProperties>
</file>