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av" ContentType="audio/x-wav"/>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8" r:id="rId1"/>
  </p:sldMasterIdLst>
  <p:notesMasterIdLst>
    <p:notesMasterId r:id="rId26"/>
  </p:notesMasterIdLst>
  <p:sldIdLst>
    <p:sldId id="256" r:id="rId2"/>
    <p:sldId id="286" r:id="rId3"/>
    <p:sldId id="285" r:id="rId4"/>
    <p:sldId id="287" r:id="rId5"/>
    <p:sldId id="289" r:id="rId6"/>
    <p:sldId id="302" r:id="rId7"/>
    <p:sldId id="290" r:id="rId8"/>
    <p:sldId id="291" r:id="rId9"/>
    <p:sldId id="292" r:id="rId10"/>
    <p:sldId id="294" r:id="rId11"/>
    <p:sldId id="293" r:id="rId12"/>
    <p:sldId id="295" r:id="rId13"/>
    <p:sldId id="296" r:id="rId14"/>
    <p:sldId id="297" r:id="rId15"/>
    <p:sldId id="300" r:id="rId16"/>
    <p:sldId id="303" r:id="rId17"/>
    <p:sldId id="306" r:id="rId18"/>
    <p:sldId id="305" r:id="rId19"/>
    <p:sldId id="307" r:id="rId20"/>
    <p:sldId id="308" r:id="rId21"/>
    <p:sldId id="309" r:id="rId22"/>
    <p:sldId id="310" r:id="rId23"/>
    <p:sldId id="298" r:id="rId24"/>
    <p:sldId id="260"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D1434"/>
    <a:srgbClr val="903163"/>
    <a:srgbClr val="ECECEC"/>
    <a:srgbClr val="FFFFFF"/>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548" autoAdjust="0"/>
    <p:restoredTop sz="94660"/>
  </p:normalViewPr>
  <p:slideViewPr>
    <p:cSldViewPr snapToGrid="0">
      <p:cViewPr varScale="1">
        <p:scale>
          <a:sx n="82" d="100"/>
          <a:sy n="82" d="100"/>
        </p:scale>
        <p:origin x="55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9EF514-E561-48BE-892A-B94EC4166CD1}" type="datetimeFigureOut">
              <a:rPr lang="en-US" smtClean="0"/>
              <a:t>4/7/2025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E2DD40-2D84-44F5-AFF2-C08A88AB0950}" type="slidenum">
              <a:rPr lang="en-US" smtClean="0"/>
              <a:t>‹#›</a:t>
            </a:fld>
            <a:endParaRPr lang="en-US"/>
          </a:p>
        </p:txBody>
      </p:sp>
    </p:spTree>
    <p:extLst>
      <p:ext uri="{BB962C8B-B14F-4D97-AF65-F5344CB8AC3E}">
        <p14:creationId xmlns:p14="http://schemas.microsoft.com/office/powerpoint/2010/main" val="13495247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D35DA228-D07F-4D17-8543-521BB6606FC0}" type="datetime1">
              <a:rPr lang="en-US" smtClean="0"/>
              <a:t>4/7/2025</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872918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C01B9CA-0284-474D-B5DC-06954C213D34}"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7209125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A48FE24-CD4C-4A94-B56A-996C76D23886}" type="datetime1">
              <a:rPr lang="en-US" smtClean="0"/>
              <a:t>4/7/2025</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43327643"/>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8577B-D120-4612-80DB-C96D7C3850E3}" type="datetime1">
              <a:rPr lang="en-US" smtClean="0"/>
              <a:t>4/7/2025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34108911"/>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D2CA618D-C492-4079-A55D-18A4A55A76E3}" type="datetime1">
              <a:rPr lang="en-US" smtClean="0"/>
              <a:t>4/7/2025</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04329294"/>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391E2A-5721-487C-B2B9-988686FCAB0B}"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235487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CD27FF0-ABDA-474C-9F19-C37CC50F8B09}" type="datetime1">
              <a:rPr lang="en-US" smtClean="0"/>
              <a:t>4/7/2025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10477417"/>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249243A-363C-431E-8213-3E73DEF8C7D8}" type="datetime1">
              <a:rPr lang="en-US" smtClean="0"/>
              <a:t>4/7/2025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4945560"/>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919D895-2F6A-43C2-87AA-0DD62F6C3F21}" type="datetime1">
              <a:rPr lang="en-US" smtClean="0"/>
              <a:t>4/7/2025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571909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48D1390-66C0-47D7-9D47-455F43D650BC}" type="datetime1">
              <a:rPr lang="en-US" smtClean="0"/>
              <a:t>4/7/2025</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06241626"/>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D809956-52F5-40E1-8194-36E8130450FF}" type="datetime1">
              <a:rPr lang="en-US" smtClean="0"/>
              <a:t>4/7/2025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9850169"/>
      </p:ext>
    </p:extLst>
  </p:cSld>
  <p:clrMapOvr>
    <a:masterClrMapping/>
  </p:clrMapOvr>
  <mc:AlternateContent xmlns:mc="http://schemas.openxmlformats.org/markup-compatibility/2006" xmlns:p14="http://schemas.microsoft.com/office/powerpoint/2010/main">
    <mc:Choice Requires="p14">
      <p:transition spd="slow">
        <p14:reveal/>
        <p:sndAc>
          <p:stSnd>
            <p:snd r:embed="rId1" name="click.wav"/>
          </p:stSnd>
        </p:sndAc>
      </p:transition>
    </mc:Choice>
    <mc:Fallback xmlns="">
      <p:transition spd="slow">
        <p:fade/>
        <p:sndAc>
          <p:stSnd>
            <p:snd r:embed="rId3" name="click.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EB4553DE-63ED-493D-A19E-033EDF2AF312}" type="datetime1">
              <a:rPr lang="en-US" smtClean="0"/>
              <a:t>4/7/2025</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36051823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mc:AlternateContent xmlns:mc="http://schemas.openxmlformats.org/markup-compatibility/2006" xmlns:p14="http://schemas.microsoft.com/office/powerpoint/2010/main">
    <mc:Choice Requires="p14">
      <p:transition spd="slow">
        <p14:reveal/>
        <p:sndAc>
          <p:stSnd>
            <p:snd r:embed="rId13" name="click.wav"/>
          </p:stSnd>
        </p:sndAc>
      </p:transition>
    </mc:Choice>
    <mc:Fallback xmlns="">
      <p:transition spd="slow">
        <p:fade/>
        <p:sndAc>
          <p:stSnd>
            <p:snd r:embed="rId14" name="click.wav"/>
          </p:stSnd>
        </p:sndAc>
      </p:transition>
    </mc:Fallback>
  </mc:AlternateConten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1.xml"/><Relationship Id="rId6" Type="http://schemas.microsoft.com/office/2007/relationships/hdphoto" Target="../media/hdphoto1.wdp"/><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7.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 y="527056"/>
            <a:ext cx="12191999" cy="1411228"/>
          </a:xfrm>
        </p:spPr>
        <p:txBody>
          <a:bodyPr>
            <a:noAutofit/>
          </a:bodyPr>
          <a:lstStyle/>
          <a:p>
            <a:pPr algn="ctr"/>
            <a:r>
              <a:rPr lang="fa-IR" sz="8000" dirty="0">
                <a:solidFill>
                  <a:schemeClr val="accent2">
                    <a:lumMod val="50000"/>
                  </a:schemeClr>
                </a:solidFill>
                <a:latin typeface="+mn-lt"/>
                <a:cs typeface="B Zar" panose="00000400000000000000" pitchFamily="2" charset="-78"/>
              </a:rPr>
              <a:t>برنامه نویسی پیشرفته</a:t>
            </a:r>
            <a:endParaRPr lang="en-US" sz="8000" dirty="0">
              <a:solidFill>
                <a:schemeClr val="accent2">
                  <a:lumMod val="50000"/>
                </a:schemeClr>
              </a:solidFill>
              <a:latin typeface="+mn-lt"/>
              <a:cs typeface="B Zar" panose="00000400000000000000" pitchFamily="2" charset="-78"/>
            </a:endParaRPr>
          </a:p>
        </p:txBody>
      </p:sp>
      <p:sp>
        <p:nvSpPr>
          <p:cNvPr id="3" name="Subtitle 2"/>
          <p:cNvSpPr>
            <a:spLocks noGrp="1"/>
          </p:cNvSpPr>
          <p:nvPr>
            <p:ph type="subTitle" idx="1"/>
          </p:nvPr>
        </p:nvSpPr>
        <p:spPr>
          <a:xfrm>
            <a:off x="599227" y="2196648"/>
            <a:ext cx="10993546" cy="784190"/>
          </a:xfrm>
        </p:spPr>
        <p:txBody>
          <a:bodyPr>
            <a:normAutofit/>
          </a:bodyPr>
          <a:lstStyle/>
          <a:p>
            <a:pPr algn="ctr"/>
            <a:r>
              <a:rPr lang="fa-IR" sz="2800" dirty="0">
                <a:solidFill>
                  <a:schemeClr val="accent2">
                    <a:lumMod val="50000"/>
                  </a:schemeClr>
                </a:solidFill>
                <a:latin typeface="Vazir" panose="020B0603030804020204" pitchFamily="34" charset="-78"/>
                <a:cs typeface="Vazir" panose="020B0603030804020204" pitchFamily="34" charset="-78"/>
              </a:rPr>
              <a:t>رفع اشکال: جلسه </a:t>
            </a:r>
            <a:r>
              <a:rPr lang="fa-IR" sz="2800" dirty="0">
                <a:solidFill>
                  <a:schemeClr val="accent2">
                    <a:lumMod val="50000"/>
                  </a:schemeClr>
                </a:solidFill>
                <a:cs typeface="Vazir" panose="020B0603030804020204"/>
              </a:rPr>
              <a:t>۵</a:t>
            </a:r>
            <a:endParaRPr lang="en-US" sz="2800" dirty="0">
              <a:solidFill>
                <a:schemeClr val="accent2">
                  <a:lumMod val="50000"/>
                </a:schemeClr>
              </a:solidFill>
              <a:latin typeface="Vazir" panose="020B0603030804020204" pitchFamily="34" charset="-78"/>
              <a:cs typeface="Vazir" panose="020B0603030804020204"/>
            </a:endParaRPr>
          </a:p>
        </p:txBody>
      </p:sp>
      <p:sp>
        <p:nvSpPr>
          <p:cNvPr id="6" name="Slide Number Placeholder 5">
            <a:extLst>
              <a:ext uri="{FF2B5EF4-FFF2-40B4-BE49-F238E27FC236}">
                <a16:creationId xmlns:a16="http://schemas.microsoft.com/office/drawing/2014/main" id="{31157505-DD1A-0136-ECD2-235D73206C0A}"/>
              </a:ext>
            </a:extLst>
          </p:cNvPr>
          <p:cNvSpPr>
            <a:spLocks noGrp="1"/>
          </p:cNvSpPr>
          <p:nvPr>
            <p:ph type="sldNum" sz="quarter" idx="12"/>
          </p:nvPr>
        </p:nvSpPr>
        <p:spPr/>
        <p:txBody>
          <a:bodyPr/>
          <a:lstStyle/>
          <a:p>
            <a:fld id="{D57F1E4F-1CFF-5643-939E-217C01CDF565}" type="slidenum">
              <a:rPr lang="en-US" smtClean="0">
                <a:solidFill>
                  <a:srgbClr val="4D1434"/>
                </a:solidFill>
              </a:rPr>
              <a:pPr/>
              <a:t>1</a:t>
            </a:fld>
            <a:endParaRPr lang="en-US" dirty="0">
              <a:solidFill>
                <a:srgbClr val="4D1434"/>
              </a:solidFill>
            </a:endParaRPr>
          </a:p>
        </p:txBody>
      </p:sp>
      <p:sp>
        <p:nvSpPr>
          <p:cNvPr id="4" name="TextBox 3">
            <a:extLst>
              <a:ext uri="{FF2B5EF4-FFF2-40B4-BE49-F238E27FC236}">
                <a16:creationId xmlns:a16="http://schemas.microsoft.com/office/drawing/2014/main" id="{8E5AA607-8BAC-9B18-8A38-34503AF00219}"/>
              </a:ext>
            </a:extLst>
          </p:cNvPr>
          <p:cNvSpPr txBox="1"/>
          <p:nvPr/>
        </p:nvSpPr>
        <p:spPr>
          <a:xfrm>
            <a:off x="1404950" y="4297033"/>
            <a:ext cx="9169924" cy="1200329"/>
          </a:xfrm>
          <a:prstGeom prst="rect">
            <a:avLst/>
          </a:prstGeom>
          <a:noFill/>
        </p:spPr>
        <p:txBody>
          <a:bodyPr wrap="square" rtlCol="0">
            <a:spAutoFit/>
          </a:bodyPr>
          <a:lstStyle/>
          <a:p>
            <a:pPr algn="ctr"/>
            <a:r>
              <a:rPr lang="en-US" sz="2400" dirty="0">
                <a:solidFill>
                  <a:schemeClr val="bg1"/>
                </a:solidFill>
              </a:rPr>
              <a:t>Inheritance and polymorphism</a:t>
            </a:r>
          </a:p>
          <a:p>
            <a:pPr algn="ctr"/>
            <a:r>
              <a:rPr lang="en-US" sz="2400" dirty="0">
                <a:solidFill>
                  <a:schemeClr val="bg1"/>
                </a:solidFill>
              </a:rPr>
              <a:t>Type casting (up casting &amp; down casting)</a:t>
            </a:r>
          </a:p>
          <a:p>
            <a:pPr algn="ctr"/>
            <a:r>
              <a:rPr lang="en-US" sz="2400" dirty="0">
                <a:solidFill>
                  <a:schemeClr val="bg1"/>
                </a:solidFill>
              </a:rPr>
              <a:t>Abstract classes and interfaces</a:t>
            </a:r>
            <a:endParaRPr lang="en-US" sz="2400" b="0" i="0" dirty="0">
              <a:solidFill>
                <a:schemeClr val="bg1"/>
              </a:solidFill>
              <a:effectLst/>
              <a:latin typeface="-apple-system"/>
            </a:endParaRPr>
          </a:p>
        </p:txBody>
      </p:sp>
      <p:grpSp>
        <p:nvGrpSpPr>
          <p:cNvPr id="7" name="Group 6">
            <a:extLst>
              <a:ext uri="{FF2B5EF4-FFF2-40B4-BE49-F238E27FC236}">
                <a16:creationId xmlns:a16="http://schemas.microsoft.com/office/drawing/2014/main" id="{237D77B2-FA59-64B4-FAEA-8968BE4A29ED}"/>
              </a:ext>
            </a:extLst>
          </p:cNvPr>
          <p:cNvGrpSpPr/>
          <p:nvPr/>
        </p:nvGrpSpPr>
        <p:grpSpPr>
          <a:xfrm>
            <a:off x="4823259" y="3201478"/>
            <a:ext cx="2402122" cy="844673"/>
            <a:chOff x="9190651" y="3208961"/>
            <a:chExt cx="2402122" cy="844673"/>
          </a:xfrm>
        </p:grpSpPr>
        <p:pic>
          <p:nvPicPr>
            <p:cNvPr id="1026" name="Picture 2" descr="Amirkabir University of Technology - Department of Computer Engineering">
              <a:extLst>
                <a:ext uri="{FF2B5EF4-FFF2-40B4-BE49-F238E27FC236}">
                  <a16:creationId xmlns:a16="http://schemas.microsoft.com/office/drawing/2014/main" id="{BC17B272-26EB-09D9-F39F-BE072FA983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95463"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1030" name="Picture 6" descr="Amirkabir University of Technology - Vice Chancellor for Academic Affairs">
              <a:extLst>
                <a:ext uri="{FF2B5EF4-FFF2-40B4-BE49-F238E27FC236}">
                  <a16:creationId xmlns:a16="http://schemas.microsoft.com/office/drawing/2014/main" id="{F180ECBB-1903-DF69-58A0-67C6EF9952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8456"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Java (programming language) - Wikipedia">
              <a:extLst>
                <a:ext uri="{FF2B5EF4-FFF2-40B4-BE49-F238E27FC236}">
                  <a16:creationId xmlns:a16="http://schemas.microsoft.com/office/drawing/2014/main" id="{C1C9364F-4F71-F3B0-0728-6AEE950E253A}"/>
                </a:ext>
              </a:extLst>
            </p:cNvPr>
            <p:cNvPicPr>
              <a:picLocks noChangeAspect="1" noChangeArrowheads="1"/>
            </p:cNvPicPr>
            <p:nvPr/>
          </p:nvPicPr>
          <p:blipFill rotWithShape="1">
            <a:blip r:embed="rId5">
              <a:biLevel thresh="2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b="29003"/>
            <a:stretch/>
          </p:blipFill>
          <p:spPr bwMode="auto">
            <a:xfrm>
              <a:off x="9190651" y="3208961"/>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81986530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7" name="click.wav"/>
          </p:stSnd>
        </p:sndAc>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606A3-5361-5852-D6E9-6CDA3A5576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1A72D2-AE54-FDAE-6CD2-A6F53A15FD73}"/>
              </a:ext>
            </a:extLst>
          </p:cNvPr>
          <p:cNvSpPr>
            <a:spLocks noGrp="1"/>
          </p:cNvSpPr>
          <p:nvPr>
            <p:ph type="title"/>
          </p:nvPr>
        </p:nvSpPr>
        <p:spPr/>
        <p:txBody>
          <a:bodyPr anchor="ctr"/>
          <a:lstStyle/>
          <a:p>
            <a:pPr algn="ctr"/>
            <a:r>
              <a:rPr lang="en-GB" dirty="0"/>
              <a:t>Java annotations: @Override</a:t>
            </a:r>
            <a:endParaRPr lang="en-US" dirty="0"/>
          </a:p>
        </p:txBody>
      </p:sp>
      <p:sp>
        <p:nvSpPr>
          <p:cNvPr id="3" name="Content Placeholder 2">
            <a:extLst>
              <a:ext uri="{FF2B5EF4-FFF2-40B4-BE49-F238E27FC236}">
                <a16:creationId xmlns:a16="http://schemas.microsoft.com/office/drawing/2014/main" id="{2669D311-AFF1-214B-BC01-D056BB3643C5}"/>
              </a:ext>
            </a:extLst>
          </p:cNvPr>
          <p:cNvSpPr>
            <a:spLocks noGrp="1"/>
          </p:cNvSpPr>
          <p:nvPr>
            <p:ph idx="1"/>
          </p:nvPr>
        </p:nvSpPr>
        <p:spPr>
          <a:xfrm>
            <a:off x="581193" y="1841920"/>
            <a:ext cx="11029615" cy="5016080"/>
          </a:xfrm>
        </p:spPr>
        <p:txBody>
          <a:bodyPr numCol="1"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Java </a:t>
            </a:r>
            <a:r>
              <a:rPr lang="en-US" sz="2000" b="1" dirty="0">
                <a:solidFill>
                  <a:srgbClr val="4D1434"/>
                </a:solidFill>
              </a:rPr>
              <a:t>Annotations</a:t>
            </a:r>
            <a:r>
              <a:rPr lang="en-US" sz="2000" dirty="0"/>
              <a:t> are metadata that provide additional information about your code. They don't directly change the program's behavior but can be used by the compiler, development tools, or at runtime to enforce certain behaviors or generate code. It’s possible to implement </a:t>
            </a:r>
            <a:r>
              <a:rPr lang="en-US" sz="2000" b="1" dirty="0">
                <a:solidFill>
                  <a:srgbClr val="4D1434"/>
                </a:solidFill>
              </a:rPr>
              <a:t>custom annotations</a:t>
            </a:r>
            <a:r>
              <a:rPr lang="en-US" sz="2000" dirty="0"/>
              <a:t>.</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solidFill>
                <a:schemeClr val="tx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chemeClr val="tx1"/>
                </a:solidFill>
              </a:rPr>
              <a:t>The </a:t>
            </a:r>
            <a:r>
              <a:rPr lang="en-US" sz="2000" b="1" dirty="0">
                <a:solidFill>
                  <a:srgbClr val="4D1434"/>
                </a:solidFill>
              </a:rPr>
              <a:t>@Override </a:t>
            </a:r>
            <a:r>
              <a:rPr lang="en-US" sz="2000" dirty="0">
                <a:solidFill>
                  <a:schemeClr val="tx1"/>
                </a:solidFill>
              </a:rPr>
              <a:t>annotation is one of the most commonly used annotations in Java. It tells the compiler that the annotated method is meant to override a method in its superclass or implement an abstract method from an interface.</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solidFill>
                <a:schemeClr val="tx1"/>
              </a:solidFill>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chemeClr val="tx1"/>
                </a:solidFill>
              </a:rPr>
              <a:t>The </a:t>
            </a:r>
            <a:r>
              <a:rPr lang="en-US" sz="2000" b="1" dirty="0">
                <a:solidFill>
                  <a:srgbClr val="4D1434"/>
                </a:solidFill>
              </a:rPr>
              <a:t>@Override </a:t>
            </a:r>
            <a:r>
              <a:rPr lang="en-US" sz="2000" dirty="0">
                <a:solidFill>
                  <a:schemeClr val="tx1"/>
                </a:solidFill>
              </a:rPr>
              <a:t>annotation: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solidFill>
                  <a:schemeClr val="tx1"/>
                </a:solidFill>
              </a:rPr>
              <a:t>Compile-Time Checking: When you use @Override, the compiler verifies that a method in the subclass actually overrides a method from its parent. If the method signature is incorrect, the compiler will issue an error.</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solidFill>
                  <a:schemeClr val="tx1"/>
                </a:solidFill>
              </a:rPr>
              <a:t>Improved Readability</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000" dirty="0">
                <a:solidFill>
                  <a:schemeClr val="tx1"/>
                </a:solidFill>
              </a:rPr>
              <a:t>Bug Prevention</a:t>
            </a:r>
          </a:p>
        </p:txBody>
      </p:sp>
      <p:sp>
        <p:nvSpPr>
          <p:cNvPr id="4" name="Slide Number Placeholder 3">
            <a:extLst>
              <a:ext uri="{FF2B5EF4-FFF2-40B4-BE49-F238E27FC236}">
                <a16:creationId xmlns:a16="http://schemas.microsoft.com/office/drawing/2014/main" id="{3433141B-045B-AD06-874C-7261282836C6}"/>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60213289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2C7F82-B3D8-58A2-1C23-32CB91BDA0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857651-F596-DBAB-46AD-46E19712D5A2}"/>
              </a:ext>
            </a:extLst>
          </p:cNvPr>
          <p:cNvSpPr>
            <a:spLocks noGrp="1"/>
          </p:cNvSpPr>
          <p:nvPr>
            <p:ph type="title"/>
          </p:nvPr>
        </p:nvSpPr>
        <p:spPr/>
        <p:txBody>
          <a:bodyPr anchor="ctr"/>
          <a:lstStyle/>
          <a:p>
            <a:pPr algn="ctr"/>
            <a:r>
              <a:rPr lang="en-GB" dirty="0"/>
              <a:t>Abstract Classes</a:t>
            </a:r>
            <a:endParaRPr lang="en-US" dirty="0"/>
          </a:p>
        </p:txBody>
      </p:sp>
      <p:sp>
        <p:nvSpPr>
          <p:cNvPr id="3" name="Content Placeholder 2">
            <a:extLst>
              <a:ext uri="{FF2B5EF4-FFF2-40B4-BE49-F238E27FC236}">
                <a16:creationId xmlns:a16="http://schemas.microsoft.com/office/drawing/2014/main" id="{96B42F03-388F-707F-D1FE-AE46DD7EDF4F}"/>
              </a:ext>
            </a:extLst>
          </p:cNvPr>
          <p:cNvSpPr>
            <a:spLocks noGrp="1"/>
          </p:cNvSpPr>
          <p:nvPr>
            <p:ph idx="1"/>
          </p:nvPr>
        </p:nvSpPr>
        <p:spPr>
          <a:xfrm>
            <a:off x="581193" y="1841920"/>
            <a:ext cx="11029615" cy="1660038"/>
          </a:xfrm>
        </p:spPr>
        <p:txBody>
          <a:bodyPr numCol="1"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An </a:t>
            </a:r>
            <a:r>
              <a:rPr lang="en-US" sz="2000" b="1" dirty="0">
                <a:solidFill>
                  <a:srgbClr val="4D1434"/>
                </a:solidFill>
              </a:rPr>
              <a:t>abstract class </a:t>
            </a:r>
            <a:r>
              <a:rPr lang="en-US" sz="2000" dirty="0"/>
              <a:t>in Java cannot be instantiated directly and may contain abstract methods (methods declared without an implementation). Subclasses must implement all abstract methods, making abstract classes useful for defining templates for other classes.</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B102E025-9BA8-38B1-6D41-6AFC02BF006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
        <p:nvSpPr>
          <p:cNvPr id="8" name="TextBox 7">
            <a:extLst>
              <a:ext uri="{FF2B5EF4-FFF2-40B4-BE49-F238E27FC236}">
                <a16:creationId xmlns:a16="http://schemas.microsoft.com/office/drawing/2014/main" id="{14785FB9-27BB-BB71-3397-D077D37BD6F1}"/>
              </a:ext>
            </a:extLst>
          </p:cNvPr>
          <p:cNvSpPr txBox="1"/>
          <p:nvPr/>
        </p:nvSpPr>
        <p:spPr>
          <a:xfrm>
            <a:off x="581191" y="3617699"/>
            <a:ext cx="11029615" cy="2554545"/>
          </a:xfrm>
          <a:prstGeom prst="rect">
            <a:avLst/>
          </a:prstGeom>
          <a:noFill/>
        </p:spPr>
        <p:txBody>
          <a:bodyPr wrap="square" numCol="2">
            <a:spAutoFit/>
          </a:bodyPr>
          <a:lstStyle/>
          <a:p>
            <a:r>
              <a:rPr lang="en-GB" sz="2000" dirty="0">
                <a:solidFill>
                  <a:schemeClr val="accent6">
                    <a:lumMod val="50000"/>
                  </a:schemeClr>
                </a:solidFill>
              </a:rPr>
              <a:t>abstract class Animal {</a:t>
            </a:r>
          </a:p>
          <a:p>
            <a:r>
              <a:rPr lang="en-GB" sz="2000" dirty="0">
                <a:solidFill>
                  <a:schemeClr val="accent6">
                    <a:lumMod val="50000"/>
                  </a:schemeClr>
                </a:solidFill>
              </a:rPr>
              <a:t>    abstract void sound();  // Abstract method</a:t>
            </a:r>
          </a:p>
          <a:p>
            <a:endParaRPr lang="en-GB" sz="2000" dirty="0">
              <a:solidFill>
                <a:schemeClr val="accent6">
                  <a:lumMod val="50000"/>
                </a:schemeClr>
              </a:solidFill>
            </a:endParaRPr>
          </a:p>
          <a:p>
            <a:r>
              <a:rPr lang="en-GB" sz="2000" dirty="0">
                <a:solidFill>
                  <a:schemeClr val="accent6">
                    <a:lumMod val="50000"/>
                  </a:schemeClr>
                </a:solidFill>
              </a:rPr>
              <a:t>    void eat() {  // Concrete method</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("Eating...");</a:t>
            </a:r>
          </a:p>
          <a:p>
            <a:r>
              <a:rPr lang="en-GB" sz="2000" dirty="0">
                <a:solidFill>
                  <a:schemeClr val="accent6">
                    <a:lumMod val="50000"/>
                  </a:schemeClr>
                </a:solidFill>
              </a:rPr>
              <a:t>    }</a:t>
            </a:r>
          </a:p>
          <a:p>
            <a:r>
              <a:rPr lang="en-GB" sz="2000" dirty="0">
                <a:solidFill>
                  <a:schemeClr val="accent6">
                    <a:lumMod val="50000"/>
                  </a:schemeClr>
                </a:solidFill>
              </a:rPr>
              <a:t>}</a:t>
            </a:r>
          </a:p>
          <a:p>
            <a:endParaRPr lang="en-GB" sz="2000" dirty="0">
              <a:solidFill>
                <a:schemeClr val="accent6">
                  <a:lumMod val="50000"/>
                </a:schemeClr>
              </a:solidFill>
            </a:endParaRPr>
          </a:p>
          <a:p>
            <a:r>
              <a:rPr lang="en-GB" sz="2000" dirty="0">
                <a:solidFill>
                  <a:schemeClr val="accent6">
                    <a:lumMod val="50000"/>
                  </a:schemeClr>
                </a:solidFill>
              </a:rPr>
              <a:t>class Dog extends Animal {</a:t>
            </a:r>
          </a:p>
          <a:p>
            <a:r>
              <a:rPr lang="en-GB" sz="2000" dirty="0">
                <a:solidFill>
                  <a:schemeClr val="accent6">
                    <a:lumMod val="50000"/>
                  </a:schemeClr>
                </a:solidFill>
              </a:rPr>
              <a:t>    @Override</a:t>
            </a:r>
          </a:p>
          <a:p>
            <a:r>
              <a:rPr lang="en-GB" sz="2000" dirty="0">
                <a:solidFill>
                  <a:schemeClr val="accent6">
                    <a:lumMod val="50000"/>
                  </a:schemeClr>
                </a:solidFill>
              </a:rPr>
              <a:t>    void sound()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("Barking...");</a:t>
            </a:r>
          </a:p>
          <a:p>
            <a:r>
              <a:rPr lang="en-GB" sz="2000" dirty="0">
                <a:solidFill>
                  <a:schemeClr val="accent6">
                    <a:lumMod val="50000"/>
                  </a:schemeClr>
                </a:solidFill>
              </a:rPr>
              <a:t>    }</a:t>
            </a:r>
          </a:p>
          <a:p>
            <a:r>
              <a:rPr lang="en-GB" sz="2000" dirty="0">
                <a:solidFill>
                  <a:schemeClr val="accent6">
                    <a:lumMod val="50000"/>
                  </a:schemeClr>
                </a:solidFill>
              </a:rPr>
              <a:t>}</a:t>
            </a:r>
          </a:p>
        </p:txBody>
      </p:sp>
    </p:spTree>
    <p:extLst>
      <p:ext uri="{BB962C8B-B14F-4D97-AF65-F5344CB8AC3E}">
        <p14:creationId xmlns:p14="http://schemas.microsoft.com/office/powerpoint/2010/main" val="29341656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D80161-A2F1-0899-D6BA-6A83A69AE4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CC220-D898-F94D-009B-149937E92BC7}"/>
              </a:ext>
            </a:extLst>
          </p:cNvPr>
          <p:cNvSpPr>
            <a:spLocks noGrp="1"/>
          </p:cNvSpPr>
          <p:nvPr>
            <p:ph type="title"/>
          </p:nvPr>
        </p:nvSpPr>
        <p:spPr/>
        <p:txBody>
          <a:bodyPr anchor="ctr"/>
          <a:lstStyle/>
          <a:p>
            <a:pPr algn="ctr"/>
            <a:r>
              <a:rPr lang="en-US" dirty="0"/>
              <a:t>The Diamond Problem</a:t>
            </a:r>
          </a:p>
        </p:txBody>
      </p:sp>
      <p:sp>
        <p:nvSpPr>
          <p:cNvPr id="3" name="Content Placeholder 2">
            <a:extLst>
              <a:ext uri="{FF2B5EF4-FFF2-40B4-BE49-F238E27FC236}">
                <a16:creationId xmlns:a16="http://schemas.microsoft.com/office/drawing/2014/main" id="{13393FC5-EA36-391F-9217-A2CF3BCBFDDE}"/>
              </a:ext>
            </a:extLst>
          </p:cNvPr>
          <p:cNvSpPr>
            <a:spLocks noGrp="1"/>
          </p:cNvSpPr>
          <p:nvPr>
            <p:ph idx="1"/>
          </p:nvPr>
        </p:nvSpPr>
        <p:spPr>
          <a:xfrm>
            <a:off x="581192" y="2183920"/>
            <a:ext cx="5304042" cy="3971924"/>
          </a:xfrm>
        </p:spPr>
        <p:txBody>
          <a:bodyPr numCol="1"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The diamond problem in Java refers to the ambiguity that can arise when a class inherits the same method from multiple sources. </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Although Java does not support multiple inheritance of classes (which is the classic context for the diamond problem), it does allow a class to implement multiple interfaces.</a:t>
            </a:r>
          </a:p>
          <a:p>
            <a:pPr marL="0" marR="0" lvl="0" indent="0" algn="just" defTabSz="914400" rtl="0" eaLnBrk="0" fontAlgn="base" latinLnBrk="0" hangingPunct="0">
              <a:lnSpc>
                <a:spcPct val="100000"/>
              </a:lnSpc>
              <a:spcBef>
                <a:spcPct val="0"/>
              </a:spcBef>
              <a:spcAft>
                <a:spcPct val="0"/>
              </a:spcAft>
              <a:buClrTx/>
              <a:buSzTx/>
              <a:buFontTx/>
              <a:buNone/>
              <a:tabLst/>
            </a:pPr>
            <a:endParaRPr lang="en-US" sz="2000" dirty="0"/>
          </a:p>
          <a:p>
            <a:pPr algn="just" defTabSz="914400" eaLnBrk="0" fontAlgn="base" hangingPunct="0">
              <a:spcBef>
                <a:spcPct val="0"/>
              </a:spcBef>
              <a:spcAft>
                <a:spcPct val="0"/>
              </a:spcAft>
              <a:buClrTx/>
              <a:buSzTx/>
              <a:buFont typeface="Arial" panose="020B0604020202020204" pitchFamily="34" charset="0"/>
              <a:buChar char="•"/>
            </a:pPr>
            <a:r>
              <a:rPr lang="en-US" sz="2000" dirty="0"/>
              <a:t>Since Java 8 introduced default methods in interfaces, a similar issue can occur if two interfaces provide a default method with the same signature.</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9FD60C46-0753-EA01-65BC-476FE3161441}"/>
              </a:ext>
            </a:extLst>
          </p:cNvPr>
          <p:cNvSpPr>
            <a:spLocks noGrp="1"/>
          </p:cNvSpPr>
          <p:nvPr>
            <p:ph type="sldNum" sz="quarter" idx="12"/>
          </p:nvPr>
        </p:nvSpPr>
        <p:spPr/>
        <p:txBody>
          <a:bodyPr/>
          <a:lstStyle/>
          <a:p>
            <a:fld id="{D57F1E4F-1CFF-5643-939E-217C01CDF565}" type="slidenum">
              <a:rPr lang="en-US" smtClean="0"/>
              <a:pPr/>
              <a:t>12</a:t>
            </a:fld>
            <a:endParaRPr lang="en-US" dirty="0"/>
          </a:p>
        </p:txBody>
      </p:sp>
      <p:pic>
        <p:nvPicPr>
          <p:cNvPr id="13316" name="Picture 4" descr="Navigating the Depths of Multiple Inheritance and the Diamond Problem in  Java | by Naveen Metta | Medium">
            <a:extLst>
              <a:ext uri="{FF2B5EF4-FFF2-40B4-BE49-F238E27FC236}">
                <a16:creationId xmlns:a16="http://schemas.microsoft.com/office/drawing/2014/main" id="{09C44346-5ACF-DC29-9510-41529C7A797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3257"/>
          <a:stretch/>
        </p:blipFill>
        <p:spPr bwMode="auto">
          <a:xfrm>
            <a:off x="6096001" y="2502911"/>
            <a:ext cx="5514807" cy="3333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9434256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A623A5-44DC-9D02-9ECA-0018DB1BD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6F392-12B5-4948-E09B-494D013458CE}"/>
              </a:ext>
            </a:extLst>
          </p:cNvPr>
          <p:cNvSpPr>
            <a:spLocks noGrp="1"/>
          </p:cNvSpPr>
          <p:nvPr>
            <p:ph type="title"/>
          </p:nvPr>
        </p:nvSpPr>
        <p:spPr/>
        <p:txBody>
          <a:bodyPr anchor="ctr"/>
          <a:lstStyle/>
          <a:p>
            <a:pPr algn="ctr"/>
            <a:r>
              <a:rPr lang="en-US" sz="2800" dirty="0"/>
              <a:t>interface</a:t>
            </a:r>
            <a:endParaRPr lang="en-US" dirty="0"/>
          </a:p>
        </p:txBody>
      </p:sp>
      <p:sp>
        <p:nvSpPr>
          <p:cNvPr id="3" name="Content Placeholder 2">
            <a:extLst>
              <a:ext uri="{FF2B5EF4-FFF2-40B4-BE49-F238E27FC236}">
                <a16:creationId xmlns:a16="http://schemas.microsoft.com/office/drawing/2014/main" id="{22A055CC-4826-7452-843F-39509187C688}"/>
              </a:ext>
            </a:extLst>
          </p:cNvPr>
          <p:cNvSpPr>
            <a:spLocks noGrp="1"/>
          </p:cNvSpPr>
          <p:nvPr>
            <p:ph idx="1"/>
          </p:nvPr>
        </p:nvSpPr>
        <p:spPr>
          <a:xfrm>
            <a:off x="581193" y="1841920"/>
            <a:ext cx="11029615" cy="1660038"/>
          </a:xfrm>
        </p:spPr>
        <p:txBody>
          <a:bodyPr numCol="1"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An interface in Java defines a contract with method declarations (and optionally constants) that a class must implement. A class that implements an interface is obligated to provide concrete implementations for all the methods declared in the interface.</a:t>
            </a: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Java also allows a class to implement multiple interfaces, offering a workaround for the limitations of single inheritance.</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7806DD53-0B43-C2AA-830F-77091B90987A}"/>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
        <p:nvSpPr>
          <p:cNvPr id="8" name="TextBox 7">
            <a:extLst>
              <a:ext uri="{FF2B5EF4-FFF2-40B4-BE49-F238E27FC236}">
                <a16:creationId xmlns:a16="http://schemas.microsoft.com/office/drawing/2014/main" id="{59B18931-B68B-08B8-7BB9-B6F4DEAE348C}"/>
              </a:ext>
            </a:extLst>
          </p:cNvPr>
          <p:cNvSpPr txBox="1"/>
          <p:nvPr/>
        </p:nvSpPr>
        <p:spPr>
          <a:xfrm>
            <a:off x="581193" y="3531142"/>
            <a:ext cx="11029616" cy="3170099"/>
          </a:xfrm>
          <a:prstGeom prst="rect">
            <a:avLst/>
          </a:prstGeom>
          <a:noFill/>
        </p:spPr>
        <p:txBody>
          <a:bodyPr wrap="square" numCol="2">
            <a:spAutoFit/>
          </a:bodyPr>
          <a:lstStyle/>
          <a:p>
            <a:r>
              <a:rPr lang="en-GB" sz="2000" dirty="0">
                <a:solidFill>
                  <a:schemeClr val="accent6">
                    <a:lumMod val="50000"/>
                  </a:schemeClr>
                </a:solidFill>
              </a:rPr>
              <a:t>interface Animal {</a:t>
            </a:r>
          </a:p>
          <a:p>
            <a:r>
              <a:rPr lang="en-GB" sz="2000" dirty="0">
                <a:solidFill>
                  <a:schemeClr val="accent6">
                    <a:lumMod val="50000"/>
                  </a:schemeClr>
                </a:solidFill>
              </a:rPr>
              <a:t>    void eat();</a:t>
            </a:r>
          </a:p>
          <a:p>
            <a:r>
              <a:rPr lang="en-GB" sz="2000" dirty="0">
                <a:solidFill>
                  <a:schemeClr val="accent6">
                    <a:lumMod val="50000"/>
                  </a:schemeClr>
                </a:solidFill>
              </a:rPr>
              <a:t>}</a:t>
            </a:r>
          </a:p>
          <a:p>
            <a:endParaRPr lang="en-GB" sz="2000" dirty="0">
              <a:solidFill>
                <a:schemeClr val="accent6">
                  <a:lumMod val="50000"/>
                </a:schemeClr>
              </a:solidFill>
            </a:endParaRPr>
          </a:p>
          <a:p>
            <a:endParaRPr lang="en-GB" sz="2000" dirty="0">
              <a:solidFill>
                <a:schemeClr val="accent6">
                  <a:lumMod val="50000"/>
                </a:schemeClr>
              </a:solidFill>
            </a:endParaRPr>
          </a:p>
          <a:p>
            <a:endParaRPr lang="en-GB" sz="2000" dirty="0">
              <a:solidFill>
                <a:schemeClr val="accent6">
                  <a:lumMod val="50000"/>
                </a:schemeClr>
              </a:solidFill>
            </a:endParaRPr>
          </a:p>
          <a:p>
            <a:r>
              <a:rPr lang="en-GB" sz="2000" dirty="0">
                <a:solidFill>
                  <a:schemeClr val="accent6">
                    <a:lumMod val="50000"/>
                  </a:schemeClr>
                </a:solidFill>
              </a:rPr>
              <a:t>interface Pet {</a:t>
            </a:r>
          </a:p>
          <a:p>
            <a:r>
              <a:rPr lang="en-GB" sz="2000" dirty="0">
                <a:solidFill>
                  <a:schemeClr val="accent6">
                    <a:lumMod val="50000"/>
                  </a:schemeClr>
                </a:solidFill>
              </a:rPr>
              <a:t>    void play();</a:t>
            </a:r>
          </a:p>
          <a:p>
            <a:r>
              <a:rPr lang="en-GB" sz="2000" dirty="0">
                <a:solidFill>
                  <a:schemeClr val="accent6">
                    <a:lumMod val="50000"/>
                  </a:schemeClr>
                </a:solidFill>
              </a:rPr>
              <a:t>}</a:t>
            </a:r>
          </a:p>
          <a:p>
            <a:endParaRPr lang="en-GB" sz="2000" dirty="0">
              <a:solidFill>
                <a:schemeClr val="accent6">
                  <a:lumMod val="50000"/>
                </a:schemeClr>
              </a:solidFill>
            </a:endParaRPr>
          </a:p>
          <a:p>
            <a:r>
              <a:rPr lang="en-GB" sz="2000" dirty="0">
                <a:solidFill>
                  <a:schemeClr val="accent6">
                    <a:lumMod val="50000"/>
                  </a:schemeClr>
                </a:solidFill>
              </a:rPr>
              <a:t>class Dog implements Animal, Pet {</a:t>
            </a:r>
          </a:p>
          <a:p>
            <a:r>
              <a:rPr lang="en-GB" sz="2000" dirty="0">
                <a:solidFill>
                  <a:schemeClr val="accent6">
                    <a:lumMod val="50000"/>
                  </a:schemeClr>
                </a:solidFill>
              </a:rPr>
              <a:t>    public void eat()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("Eating...");</a:t>
            </a:r>
          </a:p>
          <a:p>
            <a:r>
              <a:rPr lang="en-GB" sz="2000" dirty="0">
                <a:solidFill>
                  <a:schemeClr val="accent6">
                    <a:lumMod val="50000"/>
                  </a:schemeClr>
                </a:solidFill>
              </a:rPr>
              <a:t>    }</a:t>
            </a:r>
          </a:p>
          <a:p>
            <a:endParaRPr lang="en-GB" sz="2000" dirty="0">
              <a:solidFill>
                <a:schemeClr val="accent6">
                  <a:lumMod val="50000"/>
                </a:schemeClr>
              </a:solidFill>
            </a:endParaRPr>
          </a:p>
          <a:p>
            <a:r>
              <a:rPr lang="en-GB" sz="2000" dirty="0">
                <a:solidFill>
                  <a:schemeClr val="accent6">
                    <a:lumMod val="50000"/>
                  </a:schemeClr>
                </a:solidFill>
              </a:rPr>
              <a:t>    public void play()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("Playing...");</a:t>
            </a:r>
          </a:p>
          <a:p>
            <a:r>
              <a:rPr lang="en-GB" sz="2000" dirty="0">
                <a:solidFill>
                  <a:schemeClr val="accent6">
                    <a:lumMod val="50000"/>
                  </a:schemeClr>
                </a:solidFill>
              </a:rPr>
              <a:t>    }</a:t>
            </a:r>
          </a:p>
          <a:p>
            <a:r>
              <a:rPr lang="en-GB" sz="2000" dirty="0">
                <a:solidFill>
                  <a:schemeClr val="accent6">
                    <a:lumMod val="50000"/>
                  </a:schemeClr>
                </a:solidFill>
              </a:rPr>
              <a:t>}</a:t>
            </a:r>
          </a:p>
        </p:txBody>
      </p:sp>
    </p:spTree>
    <p:extLst>
      <p:ext uri="{BB962C8B-B14F-4D97-AF65-F5344CB8AC3E}">
        <p14:creationId xmlns:p14="http://schemas.microsoft.com/office/powerpoint/2010/main" val="220162925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516D7-1F68-BB57-E057-AFED561CFC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FAC01-7657-EAC7-EBDE-26782A0323EC}"/>
              </a:ext>
            </a:extLst>
          </p:cNvPr>
          <p:cNvSpPr>
            <a:spLocks noGrp="1"/>
          </p:cNvSpPr>
          <p:nvPr>
            <p:ph type="title"/>
          </p:nvPr>
        </p:nvSpPr>
        <p:spPr/>
        <p:txBody>
          <a:bodyPr anchor="ctr"/>
          <a:lstStyle/>
          <a:p>
            <a:pPr algn="ctr"/>
            <a:r>
              <a:rPr lang="en-US" dirty="0"/>
              <a:t>The Diamond Problem in java 8</a:t>
            </a:r>
          </a:p>
        </p:txBody>
      </p:sp>
      <p:sp>
        <p:nvSpPr>
          <p:cNvPr id="3" name="Content Placeholder 2">
            <a:extLst>
              <a:ext uri="{FF2B5EF4-FFF2-40B4-BE49-F238E27FC236}">
                <a16:creationId xmlns:a16="http://schemas.microsoft.com/office/drawing/2014/main" id="{CC21CE89-9AC5-6E0E-63B8-768333DE72A8}"/>
              </a:ext>
            </a:extLst>
          </p:cNvPr>
          <p:cNvSpPr>
            <a:spLocks noGrp="1"/>
          </p:cNvSpPr>
          <p:nvPr>
            <p:ph idx="1"/>
          </p:nvPr>
        </p:nvSpPr>
        <p:spPr>
          <a:xfrm>
            <a:off x="581193" y="1841920"/>
            <a:ext cx="11029615" cy="1660038"/>
          </a:xfrm>
        </p:spPr>
        <p:txBody>
          <a:bodyPr numCol="1"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t>With Java 8, interfaces can have default methods—methods with a provided implementation. When a class implements two interfaces that each provide a default method with the same signature, Java forces the developer to override the conflicting method in the implementing class, thereby providing a single, unambiguous implementation.</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B9892DEF-792C-B130-C0C2-AB98A1255E8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
        <p:nvSpPr>
          <p:cNvPr id="8" name="TextBox 7">
            <a:extLst>
              <a:ext uri="{FF2B5EF4-FFF2-40B4-BE49-F238E27FC236}">
                <a16:creationId xmlns:a16="http://schemas.microsoft.com/office/drawing/2014/main" id="{424DF6D9-D931-7DC8-3E49-973631DAF4C0}"/>
              </a:ext>
            </a:extLst>
          </p:cNvPr>
          <p:cNvSpPr txBox="1"/>
          <p:nvPr/>
        </p:nvSpPr>
        <p:spPr>
          <a:xfrm>
            <a:off x="581192" y="3219857"/>
            <a:ext cx="11029616" cy="3170099"/>
          </a:xfrm>
          <a:prstGeom prst="rect">
            <a:avLst/>
          </a:prstGeom>
          <a:noFill/>
        </p:spPr>
        <p:txBody>
          <a:bodyPr wrap="square" numCol="2">
            <a:spAutoFit/>
          </a:bodyPr>
          <a:lstStyle/>
          <a:p>
            <a:r>
              <a:rPr lang="en-GB" sz="2000" dirty="0">
                <a:solidFill>
                  <a:schemeClr val="accent6">
                    <a:lumMod val="50000"/>
                  </a:schemeClr>
                </a:solidFill>
              </a:rPr>
              <a:t>interface </a:t>
            </a:r>
            <a:r>
              <a:rPr lang="en-GB" sz="2000" dirty="0" err="1">
                <a:solidFill>
                  <a:schemeClr val="accent6">
                    <a:lumMod val="50000"/>
                  </a:schemeClr>
                </a:solidFill>
              </a:rPr>
              <a:t>InterfaceA</a:t>
            </a:r>
            <a:r>
              <a:rPr lang="en-GB" sz="2000" dirty="0">
                <a:solidFill>
                  <a:schemeClr val="accent6">
                    <a:lumMod val="50000"/>
                  </a:schemeClr>
                </a:solidFill>
              </a:rPr>
              <a:t> {</a:t>
            </a:r>
          </a:p>
          <a:p>
            <a:r>
              <a:rPr lang="en-GB" sz="2000" dirty="0">
                <a:solidFill>
                  <a:schemeClr val="accent6">
                    <a:lumMod val="50000"/>
                  </a:schemeClr>
                </a:solidFill>
              </a:rPr>
              <a:t>    default void print()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("Print from </a:t>
            </a:r>
            <a:r>
              <a:rPr lang="en-GB" sz="2000" dirty="0" err="1">
                <a:solidFill>
                  <a:schemeClr val="accent6">
                    <a:lumMod val="50000"/>
                  </a:schemeClr>
                </a:solidFill>
              </a:rPr>
              <a:t>InterfaceA</a:t>
            </a:r>
            <a:r>
              <a:rPr lang="en-GB" sz="2000" dirty="0">
                <a:solidFill>
                  <a:schemeClr val="accent6">
                    <a:lumMod val="50000"/>
                  </a:schemeClr>
                </a:solidFill>
              </a:rPr>
              <a:t>");</a:t>
            </a:r>
          </a:p>
          <a:p>
            <a:r>
              <a:rPr lang="en-GB" sz="2000" dirty="0">
                <a:solidFill>
                  <a:schemeClr val="accent6">
                    <a:lumMod val="50000"/>
                  </a:schemeClr>
                </a:solidFill>
              </a:rPr>
              <a:t>    }</a:t>
            </a:r>
          </a:p>
          <a:p>
            <a:r>
              <a:rPr lang="en-GB" sz="2000" dirty="0">
                <a:solidFill>
                  <a:schemeClr val="accent6">
                    <a:lumMod val="50000"/>
                  </a:schemeClr>
                </a:solidFill>
              </a:rPr>
              <a:t>}</a:t>
            </a:r>
          </a:p>
          <a:p>
            <a:r>
              <a:rPr lang="en-GB" sz="2000" dirty="0">
                <a:solidFill>
                  <a:schemeClr val="accent6">
                    <a:lumMod val="50000"/>
                  </a:schemeClr>
                </a:solidFill>
              </a:rPr>
              <a:t>interface </a:t>
            </a:r>
            <a:r>
              <a:rPr lang="en-GB" sz="2000" dirty="0" err="1">
                <a:solidFill>
                  <a:schemeClr val="accent6">
                    <a:lumMod val="50000"/>
                  </a:schemeClr>
                </a:solidFill>
              </a:rPr>
              <a:t>InterfaceB</a:t>
            </a:r>
            <a:r>
              <a:rPr lang="en-GB" sz="2000" dirty="0">
                <a:solidFill>
                  <a:schemeClr val="accent6">
                    <a:lumMod val="50000"/>
                  </a:schemeClr>
                </a:solidFill>
              </a:rPr>
              <a:t> {</a:t>
            </a:r>
          </a:p>
          <a:p>
            <a:r>
              <a:rPr lang="en-GB" sz="2000" dirty="0">
                <a:solidFill>
                  <a:schemeClr val="accent6">
                    <a:lumMod val="50000"/>
                  </a:schemeClr>
                </a:solidFill>
              </a:rPr>
              <a:t>    default void print() {</a:t>
            </a:r>
          </a:p>
          <a:p>
            <a:r>
              <a:rPr lang="en-GB" sz="2000" dirty="0">
                <a:solidFill>
                  <a:schemeClr val="accent6">
                    <a:lumMod val="50000"/>
                  </a:schemeClr>
                </a:solidFill>
              </a:rPr>
              <a:t>        </a:t>
            </a:r>
            <a:r>
              <a:rPr lang="en-GB" sz="2000" dirty="0" err="1">
                <a:solidFill>
                  <a:schemeClr val="accent6">
                    <a:lumMod val="50000"/>
                  </a:schemeClr>
                </a:solidFill>
              </a:rPr>
              <a:t>System.out.println</a:t>
            </a:r>
            <a:r>
              <a:rPr lang="en-GB" sz="2000" dirty="0">
                <a:solidFill>
                  <a:schemeClr val="accent6">
                    <a:lumMod val="50000"/>
                  </a:schemeClr>
                </a:solidFill>
              </a:rPr>
              <a:t>("Print from </a:t>
            </a:r>
            <a:r>
              <a:rPr lang="en-GB" sz="2000" dirty="0" err="1">
                <a:solidFill>
                  <a:schemeClr val="accent6">
                    <a:lumMod val="50000"/>
                  </a:schemeClr>
                </a:solidFill>
              </a:rPr>
              <a:t>InterfaceB</a:t>
            </a:r>
            <a:r>
              <a:rPr lang="en-GB" sz="2000" dirty="0">
                <a:solidFill>
                  <a:schemeClr val="accent6">
                    <a:lumMod val="50000"/>
                  </a:schemeClr>
                </a:solidFill>
              </a:rPr>
              <a:t>");</a:t>
            </a:r>
          </a:p>
          <a:p>
            <a:r>
              <a:rPr lang="en-GB" sz="2000" dirty="0">
                <a:solidFill>
                  <a:schemeClr val="accent6">
                    <a:lumMod val="50000"/>
                  </a:schemeClr>
                </a:solidFill>
              </a:rPr>
              <a:t>    }</a:t>
            </a:r>
          </a:p>
          <a:p>
            <a:r>
              <a:rPr lang="en-GB" sz="2000" dirty="0">
                <a:solidFill>
                  <a:schemeClr val="accent6">
                    <a:lumMod val="50000"/>
                  </a:schemeClr>
                </a:solidFill>
              </a:rPr>
              <a:t>}</a:t>
            </a:r>
          </a:p>
          <a:p>
            <a:endParaRPr lang="en-GB" sz="2000" dirty="0">
              <a:solidFill>
                <a:schemeClr val="accent6">
                  <a:lumMod val="50000"/>
                </a:schemeClr>
              </a:solidFill>
            </a:endParaRPr>
          </a:p>
          <a:p>
            <a:r>
              <a:rPr lang="en-GB" sz="2000" dirty="0">
                <a:solidFill>
                  <a:schemeClr val="accent6">
                    <a:lumMod val="50000"/>
                  </a:schemeClr>
                </a:solidFill>
              </a:rPr>
              <a:t>public class </a:t>
            </a:r>
            <a:r>
              <a:rPr lang="en-GB" sz="2000" dirty="0" err="1">
                <a:solidFill>
                  <a:schemeClr val="accent6">
                    <a:lumMod val="50000"/>
                  </a:schemeClr>
                </a:solidFill>
              </a:rPr>
              <a:t>DiamondProblemExample</a:t>
            </a:r>
            <a:r>
              <a:rPr lang="en-GB" sz="2000" dirty="0">
                <a:solidFill>
                  <a:schemeClr val="accent6">
                    <a:lumMod val="50000"/>
                  </a:schemeClr>
                </a:solidFill>
              </a:rPr>
              <a:t> implements </a:t>
            </a:r>
            <a:r>
              <a:rPr lang="en-GB" sz="2000" dirty="0" err="1">
                <a:solidFill>
                  <a:schemeClr val="accent6">
                    <a:lumMod val="50000"/>
                  </a:schemeClr>
                </a:solidFill>
              </a:rPr>
              <a:t>InterfaceA</a:t>
            </a:r>
            <a:r>
              <a:rPr lang="en-GB" sz="2000" dirty="0">
                <a:solidFill>
                  <a:schemeClr val="accent6">
                    <a:lumMod val="50000"/>
                  </a:schemeClr>
                </a:solidFill>
              </a:rPr>
              <a:t>, </a:t>
            </a:r>
            <a:r>
              <a:rPr lang="en-GB" sz="2000" dirty="0" err="1">
                <a:solidFill>
                  <a:schemeClr val="accent6">
                    <a:lumMod val="50000"/>
                  </a:schemeClr>
                </a:solidFill>
              </a:rPr>
              <a:t>InterfaceB</a:t>
            </a:r>
            <a:r>
              <a:rPr lang="en-GB" sz="2000" dirty="0">
                <a:solidFill>
                  <a:schemeClr val="accent6">
                    <a:lumMod val="50000"/>
                  </a:schemeClr>
                </a:solidFill>
              </a:rPr>
              <a:t> {</a:t>
            </a:r>
          </a:p>
          <a:p>
            <a:r>
              <a:rPr lang="en-GB" sz="2000" dirty="0">
                <a:solidFill>
                  <a:schemeClr val="accent6">
                    <a:lumMod val="50000"/>
                  </a:schemeClr>
                </a:solidFill>
              </a:rPr>
              <a:t>    @Override</a:t>
            </a:r>
          </a:p>
          <a:p>
            <a:r>
              <a:rPr lang="en-GB" sz="2000" dirty="0">
                <a:solidFill>
                  <a:schemeClr val="accent6">
                    <a:lumMod val="50000"/>
                  </a:schemeClr>
                </a:solidFill>
              </a:rPr>
              <a:t>    public void print() {</a:t>
            </a:r>
          </a:p>
          <a:p>
            <a:r>
              <a:rPr lang="en-GB" sz="2000" dirty="0">
                <a:solidFill>
                  <a:schemeClr val="accent6">
                    <a:lumMod val="50000"/>
                  </a:schemeClr>
                </a:solidFill>
              </a:rPr>
              <a:t>        // Choose explicitly:</a:t>
            </a:r>
          </a:p>
          <a:p>
            <a:r>
              <a:rPr lang="en-GB" sz="2000" dirty="0">
                <a:solidFill>
                  <a:schemeClr val="accent6">
                    <a:lumMod val="50000"/>
                  </a:schemeClr>
                </a:solidFill>
              </a:rPr>
              <a:t>        </a:t>
            </a:r>
            <a:r>
              <a:rPr lang="en-GB" sz="2000" dirty="0" err="1">
                <a:solidFill>
                  <a:schemeClr val="accent6">
                    <a:lumMod val="50000"/>
                  </a:schemeClr>
                </a:solidFill>
              </a:rPr>
              <a:t>InterfaceA.super.print</a:t>
            </a:r>
            <a:r>
              <a:rPr lang="en-GB" sz="2000" dirty="0">
                <a:solidFill>
                  <a:schemeClr val="accent6">
                    <a:lumMod val="50000"/>
                  </a:schemeClr>
                </a:solidFill>
              </a:rPr>
              <a:t>();</a:t>
            </a:r>
          </a:p>
          <a:p>
            <a:r>
              <a:rPr lang="en-GB" sz="2000" dirty="0">
                <a:solidFill>
                  <a:schemeClr val="accent6">
                    <a:lumMod val="50000"/>
                  </a:schemeClr>
                </a:solidFill>
              </a:rPr>
              <a:t>    }</a:t>
            </a:r>
          </a:p>
          <a:p>
            <a:r>
              <a:rPr lang="en-GB" sz="2000" dirty="0">
                <a:solidFill>
                  <a:schemeClr val="accent6">
                    <a:lumMod val="50000"/>
                  </a:schemeClr>
                </a:solidFill>
              </a:rPr>
              <a:t>}</a:t>
            </a:r>
          </a:p>
        </p:txBody>
      </p:sp>
    </p:spTree>
    <p:extLst>
      <p:ext uri="{BB962C8B-B14F-4D97-AF65-F5344CB8AC3E}">
        <p14:creationId xmlns:p14="http://schemas.microsoft.com/office/powerpoint/2010/main" val="133440407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0BF6E-47B9-6BF2-9BC7-DAD609A3EB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798F-C2B6-9D64-ABC4-B24EEF8A0AE9}"/>
              </a:ext>
            </a:extLst>
          </p:cNvPr>
          <p:cNvSpPr>
            <a:spLocks noGrp="1"/>
          </p:cNvSpPr>
          <p:nvPr>
            <p:ph type="title"/>
          </p:nvPr>
        </p:nvSpPr>
        <p:spPr/>
        <p:txBody>
          <a:bodyPr anchor="ctr"/>
          <a:lstStyle/>
          <a:p>
            <a:pPr algn="ctr"/>
            <a:r>
              <a:rPr lang="en-US" dirty="0"/>
              <a:t>Question 1</a:t>
            </a:r>
          </a:p>
        </p:txBody>
      </p:sp>
      <p:sp>
        <p:nvSpPr>
          <p:cNvPr id="4" name="Slide Number Placeholder 3">
            <a:extLst>
              <a:ext uri="{FF2B5EF4-FFF2-40B4-BE49-F238E27FC236}">
                <a16:creationId xmlns:a16="http://schemas.microsoft.com/office/drawing/2014/main" id="{81681E6D-1AB3-F5CB-7EB2-B30853C76550}"/>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
        <p:nvSpPr>
          <p:cNvPr id="5" name="Rectangle 1">
            <a:extLst>
              <a:ext uri="{FF2B5EF4-FFF2-40B4-BE49-F238E27FC236}">
                <a16:creationId xmlns:a16="http://schemas.microsoft.com/office/drawing/2014/main" id="{6B233051-797F-F96E-FB64-F6DD2DCE7256}"/>
              </a:ext>
            </a:extLst>
          </p:cNvPr>
          <p:cNvSpPr>
            <a:spLocks noGrp="1" noChangeArrowheads="1"/>
          </p:cNvSpPr>
          <p:nvPr>
            <p:ph idx="1"/>
          </p:nvPr>
        </p:nvSpPr>
        <p:spPr bwMode="auto">
          <a:xfrm>
            <a:off x="581025" y="1841500"/>
            <a:ext cx="11029950" cy="46805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Given the following class definitions: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A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B extends A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C extends B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D extends A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of the following instantiations will result in a compile‑time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panose="020B0604020202020204" pitchFamily="34" charset="0"/>
              </a:rPr>
              <a:t>A.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B();</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B. </a:t>
            </a:r>
            <a:r>
              <a:rPr kumimoji="0" lang="en-US" altLang="en-US" sz="2000" b="0" i="0" u="none" strike="noStrike" cap="none" normalizeH="0" baseline="0" dirty="0">
                <a:ln>
                  <a:noFill/>
                </a:ln>
                <a:solidFill>
                  <a:srgbClr val="4D1434"/>
                </a:solidFill>
                <a:effectLst/>
                <a:latin typeface="Arial Unicode MS"/>
              </a:rPr>
              <a:t>B </a:t>
            </a:r>
            <a:r>
              <a:rPr kumimoji="0" lang="en-US" altLang="en-US" sz="2000" b="0" i="0" u="none" strike="noStrike" cap="none" normalizeH="0" baseline="0" dirty="0" err="1">
                <a:ln>
                  <a:noFill/>
                </a:ln>
                <a:solidFill>
                  <a:srgbClr val="4D1434"/>
                </a:solidFill>
                <a:effectLst/>
                <a:latin typeface="Arial Unicode MS"/>
              </a:rPr>
              <a:t>b</a:t>
            </a:r>
            <a:r>
              <a:rPr kumimoji="0" lang="en-US" altLang="en-US" sz="2000" b="0" i="0" u="none" strike="noStrike" cap="none" normalizeH="0" baseline="0" dirty="0">
                <a:ln>
                  <a:noFill/>
                </a:ln>
                <a:solidFill>
                  <a:srgbClr val="4D1434"/>
                </a:solidFill>
                <a:effectLst/>
                <a:latin typeface="Arial Unicode MS"/>
              </a:rPr>
              <a:t> = new C();</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C.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D();</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D. </a:t>
            </a:r>
            <a:r>
              <a:rPr kumimoji="0" lang="en-US" altLang="en-US" sz="2000" b="0" i="0" u="none" strike="noStrike" cap="none" normalizeH="0" baseline="0" dirty="0">
                <a:ln>
                  <a:noFill/>
                </a:ln>
                <a:solidFill>
                  <a:srgbClr val="4D1434"/>
                </a:solidFill>
                <a:effectLst/>
                <a:latin typeface="Arial Unicode MS"/>
              </a:rPr>
              <a:t>B </a:t>
            </a:r>
            <a:r>
              <a:rPr kumimoji="0" lang="en-US" altLang="en-US" sz="2000" b="0" i="0" u="none" strike="noStrike" cap="none" normalizeH="0" baseline="0" dirty="0" err="1">
                <a:ln>
                  <a:noFill/>
                </a:ln>
                <a:solidFill>
                  <a:srgbClr val="4D1434"/>
                </a:solidFill>
                <a:effectLst/>
                <a:latin typeface="Arial Unicode MS"/>
              </a:rPr>
              <a:t>b</a:t>
            </a:r>
            <a:r>
              <a:rPr kumimoji="0" lang="en-US" altLang="en-US" sz="2000" b="0" i="0" u="none" strike="noStrike" cap="none" normalizeH="0" baseline="0" dirty="0">
                <a:ln>
                  <a:noFill/>
                </a:ln>
                <a:solidFill>
                  <a:srgbClr val="4D1434"/>
                </a:solidFill>
                <a:effectLst/>
                <a:latin typeface="Arial Unicode MS"/>
              </a:rPr>
              <a:t> = new D();</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E.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A();</a:t>
            </a:r>
            <a:endParaRPr kumimoji="0" lang="en-US" altLang="en-US" sz="2000" b="0" i="0" u="none" strike="noStrike" cap="none" normalizeH="0" baseline="0" dirty="0">
              <a:ln>
                <a:noFill/>
              </a:ln>
              <a:solidFill>
                <a:srgbClr val="4D1434"/>
              </a:solidFill>
              <a:effectLst/>
              <a:latin typeface="Arial" panose="020B0604020202020204" pitchFamily="34" charset="0"/>
            </a:endParaRPr>
          </a:p>
        </p:txBody>
      </p:sp>
    </p:spTree>
    <p:extLst>
      <p:ext uri="{BB962C8B-B14F-4D97-AF65-F5344CB8AC3E}">
        <p14:creationId xmlns:p14="http://schemas.microsoft.com/office/powerpoint/2010/main" val="399032080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E563FF-27B7-3034-4F8E-E7C31B7CFE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8077BF-7889-A9CD-B0A1-6D2E5617C523}"/>
              </a:ext>
            </a:extLst>
          </p:cNvPr>
          <p:cNvSpPr>
            <a:spLocks noGrp="1"/>
          </p:cNvSpPr>
          <p:nvPr>
            <p:ph type="title"/>
          </p:nvPr>
        </p:nvSpPr>
        <p:spPr/>
        <p:txBody>
          <a:bodyPr anchor="ctr"/>
          <a:lstStyle/>
          <a:p>
            <a:pPr algn="ctr"/>
            <a:r>
              <a:rPr lang="en-US" dirty="0"/>
              <a:t>Answer 1</a:t>
            </a:r>
          </a:p>
        </p:txBody>
      </p:sp>
      <p:sp>
        <p:nvSpPr>
          <p:cNvPr id="4" name="Slide Number Placeholder 3">
            <a:extLst>
              <a:ext uri="{FF2B5EF4-FFF2-40B4-BE49-F238E27FC236}">
                <a16:creationId xmlns:a16="http://schemas.microsoft.com/office/drawing/2014/main" id="{E6444291-B1BB-9FB1-C5BA-78146FF0924A}"/>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
        <p:nvSpPr>
          <p:cNvPr id="5" name="Rectangle 1">
            <a:extLst>
              <a:ext uri="{FF2B5EF4-FFF2-40B4-BE49-F238E27FC236}">
                <a16:creationId xmlns:a16="http://schemas.microsoft.com/office/drawing/2014/main" id="{5371F9DC-C2A9-F496-DCEB-60692420A5BA}"/>
              </a:ext>
            </a:extLst>
          </p:cNvPr>
          <p:cNvSpPr>
            <a:spLocks noGrp="1" noChangeArrowheads="1"/>
          </p:cNvSpPr>
          <p:nvPr>
            <p:ph idx="1"/>
          </p:nvPr>
        </p:nvSpPr>
        <p:spPr bwMode="auto">
          <a:xfrm>
            <a:off x="581025" y="1841500"/>
            <a:ext cx="11029950" cy="4932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Given the following class definitions: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A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B extends A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C extends B {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4D1434"/>
                </a:solidFill>
                <a:effectLst/>
                <a:latin typeface="Arial Unicode MS"/>
              </a:rPr>
              <a:t>class D extends A { }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of the following instantiations will result in a compile‑time error?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rgbClr val="4D1434"/>
                </a:solidFill>
                <a:effectLst/>
                <a:latin typeface="Arial Unicode MS"/>
              </a:rPr>
              <a:t>A. A a = new B();</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B. </a:t>
            </a:r>
            <a:r>
              <a:rPr kumimoji="0" lang="en-US" altLang="en-US" sz="2000" b="0" i="0" u="none" strike="noStrike" cap="none" normalizeH="0" baseline="0" dirty="0">
                <a:ln>
                  <a:noFill/>
                </a:ln>
                <a:solidFill>
                  <a:srgbClr val="4D1434"/>
                </a:solidFill>
                <a:effectLst/>
                <a:latin typeface="Arial Unicode MS"/>
              </a:rPr>
              <a:t>B </a:t>
            </a:r>
            <a:r>
              <a:rPr kumimoji="0" lang="en-US" altLang="en-US" sz="2000" b="0" i="0" u="none" strike="noStrike" cap="none" normalizeH="0" baseline="0" dirty="0" err="1">
                <a:ln>
                  <a:noFill/>
                </a:ln>
                <a:solidFill>
                  <a:srgbClr val="4D1434"/>
                </a:solidFill>
                <a:effectLst/>
                <a:latin typeface="Arial Unicode MS"/>
              </a:rPr>
              <a:t>b</a:t>
            </a:r>
            <a:r>
              <a:rPr kumimoji="0" lang="en-US" altLang="en-US" sz="2000" b="0" i="0" u="none" strike="noStrike" cap="none" normalizeH="0" baseline="0" dirty="0">
                <a:ln>
                  <a:noFill/>
                </a:ln>
                <a:solidFill>
                  <a:srgbClr val="4D1434"/>
                </a:solidFill>
                <a:effectLst/>
                <a:latin typeface="Arial Unicode MS"/>
              </a:rPr>
              <a:t> = new C();</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C.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D();</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FF0000"/>
                </a:solidFill>
                <a:effectLst/>
              </a:rPr>
              <a:t>D. </a:t>
            </a:r>
            <a:r>
              <a:rPr kumimoji="0" lang="en-US" altLang="en-US" sz="2000" b="0" i="0" u="none" strike="noStrike" cap="none" normalizeH="0" baseline="0" dirty="0">
                <a:ln>
                  <a:noFill/>
                </a:ln>
                <a:solidFill>
                  <a:srgbClr val="FF0000"/>
                </a:solidFill>
                <a:effectLst/>
                <a:latin typeface="Arial Unicode MS"/>
              </a:rPr>
              <a:t>B </a:t>
            </a:r>
            <a:r>
              <a:rPr kumimoji="0" lang="en-US" altLang="en-US" sz="2000" b="0" i="0" u="none" strike="noStrike" cap="none" normalizeH="0" baseline="0" dirty="0" err="1">
                <a:ln>
                  <a:noFill/>
                </a:ln>
                <a:solidFill>
                  <a:srgbClr val="FF0000"/>
                </a:solidFill>
                <a:effectLst/>
                <a:latin typeface="Arial Unicode MS"/>
              </a:rPr>
              <a:t>b</a:t>
            </a:r>
            <a:r>
              <a:rPr kumimoji="0" lang="en-US" altLang="en-US" sz="2000" b="0" i="0" u="none" strike="noStrike" cap="none" normalizeH="0" baseline="0" dirty="0">
                <a:ln>
                  <a:noFill/>
                </a:ln>
                <a:solidFill>
                  <a:srgbClr val="FF0000"/>
                </a:solidFill>
                <a:effectLst/>
                <a:latin typeface="Arial Unicode MS"/>
              </a:rPr>
              <a:t> = new D();</a:t>
            </a:r>
            <a:br>
              <a:rPr kumimoji="0" lang="en-US" altLang="en-US" sz="2000" b="0" i="0" u="none" strike="noStrike" cap="none" normalizeH="0" baseline="0" dirty="0">
                <a:ln>
                  <a:noFill/>
                </a:ln>
                <a:solidFill>
                  <a:srgbClr val="4D1434"/>
                </a:solidFill>
                <a:effectLst/>
              </a:rPr>
            </a:br>
            <a:r>
              <a:rPr kumimoji="0" lang="en-US" altLang="en-US" sz="2000" b="0" i="0" u="none" strike="noStrike" cap="none" normalizeH="0" baseline="0" dirty="0">
                <a:ln>
                  <a:noFill/>
                </a:ln>
                <a:solidFill>
                  <a:srgbClr val="4D1434"/>
                </a:solidFill>
                <a:effectLst/>
              </a:rPr>
              <a:t>E. </a:t>
            </a:r>
            <a:r>
              <a:rPr kumimoji="0" lang="en-US" altLang="en-US" sz="2000" b="0" i="0" u="none" strike="noStrike" cap="none" normalizeH="0" baseline="0" dirty="0">
                <a:ln>
                  <a:noFill/>
                </a:ln>
                <a:solidFill>
                  <a:srgbClr val="4D1434"/>
                </a:solidFill>
                <a:effectLst/>
                <a:latin typeface="Arial Unicode MS"/>
              </a:rPr>
              <a:t>A </a:t>
            </a:r>
            <a:r>
              <a:rPr kumimoji="0" lang="en-US" altLang="en-US" sz="2000" b="0" i="0" u="none" strike="noStrike" cap="none" normalizeH="0" baseline="0" dirty="0" err="1">
                <a:ln>
                  <a:noFill/>
                </a:ln>
                <a:solidFill>
                  <a:srgbClr val="4D1434"/>
                </a:solidFill>
                <a:effectLst/>
                <a:latin typeface="Arial Unicode MS"/>
              </a:rPr>
              <a:t>a</a:t>
            </a:r>
            <a:r>
              <a:rPr kumimoji="0" lang="en-US" altLang="en-US" sz="2000" b="0" i="0" u="none" strike="noStrike" cap="none" normalizeH="0" baseline="0" dirty="0">
                <a:ln>
                  <a:noFill/>
                </a:ln>
                <a:solidFill>
                  <a:srgbClr val="4D1434"/>
                </a:solidFill>
                <a:effectLst/>
                <a:latin typeface="Arial Unicode MS"/>
              </a:rPr>
              <a:t> = new A();</a:t>
            </a:r>
          </a:p>
        </p:txBody>
      </p:sp>
    </p:spTree>
    <p:extLst>
      <p:ext uri="{BB962C8B-B14F-4D97-AF65-F5344CB8AC3E}">
        <p14:creationId xmlns:p14="http://schemas.microsoft.com/office/powerpoint/2010/main" val="203563915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A470B4-1597-45CD-6A97-B9104D8F60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337131-0A43-4220-3D98-BF571957442E}"/>
              </a:ext>
            </a:extLst>
          </p:cNvPr>
          <p:cNvSpPr>
            <a:spLocks noGrp="1"/>
          </p:cNvSpPr>
          <p:nvPr>
            <p:ph type="title"/>
          </p:nvPr>
        </p:nvSpPr>
        <p:spPr/>
        <p:txBody>
          <a:bodyPr anchor="ctr"/>
          <a:lstStyle/>
          <a:p>
            <a:pPr algn="ctr"/>
            <a:r>
              <a:rPr lang="en-US" dirty="0"/>
              <a:t>Question 2</a:t>
            </a:r>
          </a:p>
        </p:txBody>
      </p:sp>
      <p:sp>
        <p:nvSpPr>
          <p:cNvPr id="4" name="Slide Number Placeholder 3">
            <a:extLst>
              <a:ext uri="{FF2B5EF4-FFF2-40B4-BE49-F238E27FC236}">
                <a16:creationId xmlns:a16="http://schemas.microsoft.com/office/drawing/2014/main" id="{10834020-7211-5B03-CA15-1EF994C83659}"/>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
        <p:nvSpPr>
          <p:cNvPr id="7" name="Rectangle 2">
            <a:extLst>
              <a:ext uri="{FF2B5EF4-FFF2-40B4-BE49-F238E27FC236}">
                <a16:creationId xmlns:a16="http://schemas.microsoft.com/office/drawing/2014/main" id="{04656F11-84C0-BC26-069E-D99572F56B1A}"/>
              </a:ext>
            </a:extLst>
          </p:cNvPr>
          <p:cNvSpPr>
            <a:spLocks noGrp="1" noChangeArrowheads="1"/>
          </p:cNvSpPr>
          <p:nvPr>
            <p:ph idx="1"/>
          </p:nvPr>
        </p:nvSpPr>
        <p:spPr bwMode="auto">
          <a:xfrm>
            <a:off x="581025" y="1841500"/>
            <a:ext cx="11029615" cy="47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Given the following code:</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class 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Base(String 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r>
              <a:rPr kumimoji="0" lang="en-US" altLang="en-US" sz="2000" b="0" i="0" u="none" strike="noStrike" cap="none" normalizeH="0" baseline="0" dirty="0" err="1">
                <a:ln>
                  <a:noFill/>
                </a:ln>
                <a:solidFill>
                  <a:schemeClr val="accent2">
                    <a:lumMod val="50000"/>
                  </a:schemeClr>
                </a:solidFill>
                <a:effectLst/>
                <a:latin typeface="Arial Unicode MS"/>
              </a:rPr>
              <a:t>System.out.print</a:t>
            </a:r>
            <a:r>
              <a:rPr kumimoji="0" lang="en-US" altLang="en-US" sz="2000" b="0" i="0" u="none" strike="noStrike" cap="none" normalizeH="0" baseline="0" dirty="0">
                <a:ln>
                  <a:noFill/>
                </a:ln>
                <a:solidFill>
                  <a:schemeClr val="accent2">
                    <a:lumMod val="50000"/>
                  </a:schemeClr>
                </a:solidFill>
                <a:effectLst/>
                <a:latin typeface="Arial Unicode MS"/>
              </a:rPr>
              <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class Derived extends 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Derived()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super("X");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r>
              <a:rPr kumimoji="0" lang="en-US" altLang="en-US" sz="2000" b="0" i="0" u="none" strike="noStrike" cap="none" normalizeH="0" baseline="0" dirty="0" err="1">
                <a:ln>
                  <a:noFill/>
                </a:ln>
                <a:solidFill>
                  <a:schemeClr val="accent2">
                    <a:lumMod val="50000"/>
                  </a:schemeClr>
                </a:solidFill>
                <a:effectLst/>
                <a:latin typeface="Arial Unicode MS"/>
              </a:rPr>
              <a:t>System.out.print</a:t>
            </a:r>
            <a:r>
              <a:rPr kumimoji="0" lang="en-US" altLang="en-US" sz="2000" b="0" i="0" u="none" strike="noStrike" cap="none" normalizeH="0" baseline="0" dirty="0">
                <a:ln>
                  <a:noFill/>
                </a:ln>
                <a:solidFill>
                  <a:schemeClr val="accent2">
                    <a:lumMod val="50000"/>
                  </a:schemeClr>
                </a:solidFill>
                <a:effectLst/>
                <a:latin typeface="Arial Unicode MS"/>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public class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public static void main(String[] </a:t>
            </a:r>
            <a:r>
              <a:rPr kumimoji="0" lang="en-US" altLang="en-US" sz="2000" b="0" i="0" u="none" strike="noStrike" cap="none" normalizeH="0" baseline="0" dirty="0" err="1">
                <a:ln>
                  <a:noFill/>
                </a:ln>
                <a:solidFill>
                  <a:schemeClr val="accent2">
                    <a:lumMod val="50000"/>
                  </a:schemeClr>
                </a:solidFill>
                <a:effectLst/>
                <a:latin typeface="Arial Unicode MS"/>
              </a:rPr>
              <a:t>args</a:t>
            </a: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new Derived();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of the following statements is </a:t>
            </a:r>
            <a:r>
              <a:rPr kumimoji="0" lang="en-US" altLang="en-US" sz="2000" b="1" i="0" u="none" strike="noStrike" cap="none" normalizeH="0" baseline="0" dirty="0">
                <a:ln>
                  <a:noFill/>
                </a:ln>
                <a:solidFill>
                  <a:schemeClr val="tx1"/>
                </a:solidFill>
                <a:effectLst/>
                <a:latin typeface="Arial" panose="020B0604020202020204" pitchFamily="34" charset="0"/>
              </a:rPr>
              <a:t>false</a:t>
            </a:r>
            <a:r>
              <a:rPr kumimoji="0" lang="en-US" altLang="en-US" sz="2000" b="0" i="0" u="none" strike="noStrike" cap="none" normalizeH="0" baseline="0" dirty="0">
                <a:ln>
                  <a:noFill/>
                </a:ln>
                <a:solidFill>
                  <a:schemeClr val="tx1"/>
                </a:solidFill>
                <a:effectLst/>
                <a:latin typeface="Arial" panose="020B0604020202020204" pitchFamily="34" charset="0"/>
              </a:rPr>
              <a:t>? </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The output of the program is </a:t>
            </a:r>
            <a:r>
              <a:rPr kumimoji="0" lang="en-US" altLang="en-US" sz="2000" b="0" i="0" u="none" strike="noStrike" cap="none" normalizeH="0" baseline="0" dirty="0">
                <a:ln>
                  <a:noFill/>
                </a:ln>
                <a:solidFill>
                  <a:schemeClr val="tx1"/>
                </a:solidFill>
                <a:effectLst/>
                <a:latin typeface="Arial Unicode MS"/>
              </a:rPr>
              <a:t>XY</a:t>
            </a:r>
            <a:r>
              <a:rPr kumimoji="0" lang="en-US" altLang="en-US" sz="2000" b="0"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B. The </a:t>
            </a:r>
            <a:r>
              <a:rPr kumimoji="0" lang="en-US" altLang="en-US" sz="2000" b="0" i="0" u="none" strike="noStrike" cap="none" normalizeH="0" baseline="0" dirty="0">
                <a:ln>
                  <a:noFill/>
                </a:ln>
                <a:solidFill>
                  <a:schemeClr val="tx1"/>
                </a:solidFill>
                <a:effectLst/>
                <a:latin typeface="Arial Unicode MS"/>
              </a:rPr>
              <a:t>super</a:t>
            </a:r>
            <a:r>
              <a:rPr kumimoji="0" lang="en-US" altLang="en-US" sz="2000" b="0" i="0" u="none" strike="noStrike" cap="none" normalizeH="0" baseline="0" dirty="0">
                <a:ln>
                  <a:noFill/>
                </a:ln>
                <a:solidFill>
                  <a:schemeClr val="tx1"/>
                </a:solidFill>
                <a:effectLst/>
              </a:rPr>
              <a:t> call in the </a:t>
            </a:r>
            <a:r>
              <a:rPr kumimoji="0" lang="en-US" altLang="en-US" sz="2000" b="0" i="0" u="none" strike="noStrike" cap="none" normalizeH="0" baseline="0" dirty="0">
                <a:ln>
                  <a:noFill/>
                </a:ln>
                <a:solidFill>
                  <a:schemeClr val="tx1"/>
                </a:solidFill>
                <a:effectLst/>
                <a:latin typeface="Arial Unicode MS"/>
              </a:rPr>
              <a:t>Derived</a:t>
            </a:r>
            <a:r>
              <a:rPr kumimoji="0" lang="en-US" altLang="en-US" sz="2000" b="0" i="0" u="none" strike="noStrike" cap="none" normalizeH="0" baseline="0" dirty="0">
                <a:ln>
                  <a:noFill/>
                </a:ln>
                <a:solidFill>
                  <a:schemeClr val="tx1"/>
                </a:solidFill>
                <a:effectLst/>
              </a:rPr>
              <a:t> constructor must be the first statement.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C. If </a:t>
            </a:r>
            <a:r>
              <a:rPr kumimoji="0" lang="en-US" altLang="en-US" sz="2000" b="0" i="0" u="none" strike="noStrike" cap="none" normalizeH="0" baseline="0" dirty="0">
                <a:ln>
                  <a:noFill/>
                </a:ln>
                <a:solidFill>
                  <a:schemeClr val="tx1"/>
                </a:solidFill>
                <a:effectLst/>
                <a:latin typeface="Arial Unicode MS"/>
              </a:rPr>
              <a:t>Base</a:t>
            </a:r>
            <a:r>
              <a:rPr kumimoji="0" lang="en-US" altLang="en-US" sz="2000" b="0" i="0" u="none" strike="noStrike" cap="none" normalizeH="0" baseline="0" dirty="0">
                <a:ln>
                  <a:noFill/>
                </a:ln>
                <a:solidFill>
                  <a:schemeClr val="tx1"/>
                </a:solidFill>
                <a:effectLst/>
              </a:rPr>
              <a:t> had no matching constructor, this code would fail to compile.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D. If no explicit </a:t>
            </a:r>
            <a:r>
              <a:rPr kumimoji="0" lang="en-US" altLang="en-US" sz="2000" b="0" i="0" u="none" strike="noStrike" cap="none" normalizeH="0" baseline="0" dirty="0">
                <a:ln>
                  <a:noFill/>
                </a:ln>
                <a:solidFill>
                  <a:schemeClr val="tx1"/>
                </a:solidFill>
                <a:effectLst/>
                <a:latin typeface="Arial Unicode MS"/>
              </a:rPr>
              <a:t>super</a:t>
            </a:r>
            <a:r>
              <a:rPr kumimoji="0" lang="en-US" altLang="en-US" sz="2000" b="0" i="0" u="none" strike="noStrike" cap="none" normalizeH="0" baseline="0" dirty="0">
                <a:ln>
                  <a:noFill/>
                </a:ln>
                <a:solidFill>
                  <a:schemeClr val="tx1"/>
                </a:solidFill>
                <a:effectLst/>
              </a:rPr>
              <a:t> call were provided in </a:t>
            </a:r>
            <a:r>
              <a:rPr kumimoji="0" lang="en-US" altLang="en-US" sz="2000" b="0" i="0" u="none" strike="noStrike" cap="none" normalizeH="0" baseline="0" dirty="0">
                <a:ln>
                  <a:noFill/>
                </a:ln>
                <a:solidFill>
                  <a:schemeClr val="tx1"/>
                </a:solidFill>
                <a:effectLst/>
                <a:latin typeface="Arial Unicode MS"/>
              </a:rPr>
              <a:t>Derived()</a:t>
            </a:r>
            <a:r>
              <a:rPr kumimoji="0" lang="en-US" altLang="en-US" sz="2000" b="0" i="0" u="none" strike="noStrike" cap="none" normalizeH="0" baseline="0" dirty="0">
                <a:ln>
                  <a:noFill/>
                </a:ln>
                <a:solidFill>
                  <a:schemeClr val="tx1"/>
                </a:solidFill>
                <a:effectLst/>
              </a:rPr>
              <a:t>, Java would automatically call </a:t>
            </a:r>
            <a:r>
              <a:rPr kumimoji="0" lang="en-US" altLang="en-US" sz="2000" b="0" i="0" u="none" strike="noStrike" cap="none" normalizeH="0" baseline="0" dirty="0">
                <a:ln>
                  <a:noFill/>
                </a:ln>
                <a:solidFill>
                  <a:schemeClr val="tx1"/>
                </a:solidFill>
                <a:effectLst/>
                <a:latin typeface="Arial Unicode MS"/>
              </a:rPr>
              <a:t>Base()</a:t>
            </a:r>
            <a:r>
              <a:rPr kumimoji="0" lang="en-US" altLang="en-US" sz="2000" b="0" i="0" u="none" strike="noStrike" cap="none" normalizeH="0" baseline="0" dirty="0">
                <a:ln>
                  <a:noFill/>
                </a:ln>
                <a:solidFill>
                  <a:schemeClr val="tx1"/>
                </a:solidFill>
                <a:effectLst/>
              </a:rPr>
              <a: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9383514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2F080-BFFE-6103-999A-F5A2A1539B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9BCE37-A806-1290-AE25-542DCE4E35DA}"/>
              </a:ext>
            </a:extLst>
          </p:cNvPr>
          <p:cNvSpPr>
            <a:spLocks noGrp="1"/>
          </p:cNvSpPr>
          <p:nvPr>
            <p:ph type="title"/>
          </p:nvPr>
        </p:nvSpPr>
        <p:spPr/>
        <p:txBody>
          <a:bodyPr anchor="ctr"/>
          <a:lstStyle/>
          <a:p>
            <a:pPr algn="ctr"/>
            <a:r>
              <a:rPr lang="en-US" dirty="0"/>
              <a:t>Answer 2</a:t>
            </a:r>
          </a:p>
        </p:txBody>
      </p:sp>
      <p:sp>
        <p:nvSpPr>
          <p:cNvPr id="4" name="Slide Number Placeholder 3">
            <a:extLst>
              <a:ext uri="{FF2B5EF4-FFF2-40B4-BE49-F238E27FC236}">
                <a16:creationId xmlns:a16="http://schemas.microsoft.com/office/drawing/2014/main" id="{1B8E08FD-1F62-A0DC-751B-E67487DFB137}"/>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
        <p:nvSpPr>
          <p:cNvPr id="7" name="Rectangle 2">
            <a:extLst>
              <a:ext uri="{FF2B5EF4-FFF2-40B4-BE49-F238E27FC236}">
                <a16:creationId xmlns:a16="http://schemas.microsoft.com/office/drawing/2014/main" id="{2C6A470A-EE36-0064-F757-28E4A5BFA379}"/>
              </a:ext>
            </a:extLst>
          </p:cNvPr>
          <p:cNvSpPr>
            <a:spLocks noGrp="1" noChangeArrowheads="1"/>
          </p:cNvSpPr>
          <p:nvPr>
            <p:ph idx="1"/>
          </p:nvPr>
        </p:nvSpPr>
        <p:spPr bwMode="auto">
          <a:xfrm>
            <a:off x="581025" y="1841500"/>
            <a:ext cx="11029615" cy="4798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Given the following code:</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class 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Base(String s)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r>
              <a:rPr kumimoji="0" lang="en-US" altLang="en-US" sz="2000" b="0" i="0" u="none" strike="noStrike" cap="none" normalizeH="0" baseline="0" dirty="0" err="1">
                <a:ln>
                  <a:noFill/>
                </a:ln>
                <a:solidFill>
                  <a:schemeClr val="accent2">
                    <a:lumMod val="50000"/>
                  </a:schemeClr>
                </a:solidFill>
                <a:effectLst/>
                <a:latin typeface="Arial Unicode MS"/>
              </a:rPr>
              <a:t>System.out.print</a:t>
            </a:r>
            <a:r>
              <a:rPr kumimoji="0" lang="en-US" altLang="en-US" sz="2000" b="0" i="0" u="none" strike="noStrike" cap="none" normalizeH="0" baseline="0" dirty="0">
                <a:ln>
                  <a:noFill/>
                </a:ln>
                <a:solidFill>
                  <a:schemeClr val="accent2">
                    <a:lumMod val="50000"/>
                  </a:schemeClr>
                </a:solidFill>
                <a:effectLst/>
                <a:latin typeface="Arial Unicode MS"/>
              </a:rPr>
              <a: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class Derived extends Base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Derived()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super("X");</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r>
              <a:rPr kumimoji="0" lang="en-US" altLang="en-US" sz="2000" b="0" i="0" u="none" strike="noStrike" cap="none" normalizeH="0" baseline="0" dirty="0" err="1">
                <a:ln>
                  <a:noFill/>
                </a:ln>
                <a:solidFill>
                  <a:schemeClr val="accent2">
                    <a:lumMod val="50000"/>
                  </a:schemeClr>
                </a:solidFill>
                <a:effectLst/>
                <a:latin typeface="Arial Unicode MS"/>
              </a:rPr>
              <a:t>System.out.print</a:t>
            </a:r>
            <a:r>
              <a:rPr kumimoji="0" lang="en-US" altLang="en-US" sz="2000" b="0" i="0" u="none" strike="noStrike" cap="none" normalizeH="0" baseline="0" dirty="0">
                <a:ln>
                  <a:noFill/>
                </a:ln>
                <a:solidFill>
                  <a:schemeClr val="accent2">
                    <a:lumMod val="50000"/>
                  </a:schemeClr>
                </a:solidFill>
                <a:effectLst/>
                <a:latin typeface="Arial Unicode MS"/>
              </a:rPr>
              <a: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public class Test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public static void main(String[] </a:t>
            </a:r>
            <a:r>
              <a:rPr kumimoji="0" lang="en-US" altLang="en-US" sz="2000" b="0" i="0" u="none" strike="noStrike" cap="none" normalizeH="0" baseline="0" dirty="0" err="1">
                <a:ln>
                  <a:noFill/>
                </a:ln>
                <a:solidFill>
                  <a:schemeClr val="accent2">
                    <a:lumMod val="50000"/>
                  </a:schemeClr>
                </a:solidFill>
                <a:effectLst/>
                <a:latin typeface="Arial Unicode MS"/>
              </a:rPr>
              <a:t>args</a:t>
            </a: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new Derived();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accent2">
                    <a:lumMod val="50000"/>
                  </a:schemeClr>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of the following statements is false? </a:t>
            </a:r>
            <a:endParaRPr lang="en-US" altLang="en-US" sz="20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The output of the program is </a:t>
            </a:r>
            <a:r>
              <a:rPr kumimoji="0" lang="en-US" altLang="en-US" sz="2000" b="0" i="0" u="none" strike="noStrike" cap="none" normalizeH="0" baseline="0" dirty="0">
                <a:ln>
                  <a:noFill/>
                </a:ln>
                <a:solidFill>
                  <a:schemeClr val="tx1"/>
                </a:solidFill>
                <a:effectLst/>
                <a:latin typeface="Arial Unicode MS"/>
              </a:rPr>
              <a:t>XY</a:t>
            </a:r>
            <a:r>
              <a:rPr kumimoji="0" lang="en-US" altLang="en-US" sz="2000" b="0" i="0" u="none" strike="noStrike" cap="none" normalizeH="0" baseline="0" dirty="0">
                <a:ln>
                  <a:noFill/>
                </a:ln>
                <a:solidFill>
                  <a:schemeClr val="tx1"/>
                </a:solidFill>
                <a:effectLst/>
              </a:rPr>
              <a: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B. The </a:t>
            </a:r>
            <a:r>
              <a:rPr kumimoji="0" lang="en-US" altLang="en-US" sz="2000" b="0" i="0" u="none" strike="noStrike" cap="none" normalizeH="0" baseline="0" dirty="0">
                <a:ln>
                  <a:noFill/>
                </a:ln>
                <a:solidFill>
                  <a:schemeClr val="tx1"/>
                </a:solidFill>
                <a:effectLst/>
                <a:latin typeface="Arial Unicode MS"/>
              </a:rPr>
              <a:t>super</a:t>
            </a:r>
            <a:r>
              <a:rPr kumimoji="0" lang="en-US" altLang="en-US" sz="2000" b="0" i="0" u="none" strike="noStrike" cap="none" normalizeH="0" baseline="0" dirty="0">
                <a:ln>
                  <a:noFill/>
                </a:ln>
                <a:solidFill>
                  <a:schemeClr val="tx1"/>
                </a:solidFill>
                <a:effectLst/>
              </a:rPr>
              <a:t> call in the </a:t>
            </a:r>
            <a:r>
              <a:rPr kumimoji="0" lang="en-US" altLang="en-US" sz="2000" b="0" i="0" u="none" strike="noStrike" cap="none" normalizeH="0" baseline="0" dirty="0">
                <a:ln>
                  <a:noFill/>
                </a:ln>
                <a:solidFill>
                  <a:schemeClr val="tx1"/>
                </a:solidFill>
                <a:effectLst/>
                <a:latin typeface="Arial Unicode MS"/>
              </a:rPr>
              <a:t>Derived</a:t>
            </a:r>
            <a:r>
              <a:rPr kumimoji="0" lang="en-US" altLang="en-US" sz="2000" b="0" i="0" u="none" strike="noStrike" cap="none" normalizeH="0" baseline="0" dirty="0">
                <a:ln>
                  <a:noFill/>
                </a:ln>
                <a:solidFill>
                  <a:schemeClr val="tx1"/>
                </a:solidFill>
                <a:effectLst/>
              </a:rPr>
              <a:t> constructor must be the first statement.</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C. If </a:t>
            </a:r>
            <a:r>
              <a:rPr kumimoji="0" lang="en-US" altLang="en-US" sz="2000" b="0" i="0" u="none" strike="noStrike" cap="none" normalizeH="0" baseline="0" dirty="0">
                <a:ln>
                  <a:noFill/>
                </a:ln>
                <a:solidFill>
                  <a:schemeClr val="tx1"/>
                </a:solidFill>
                <a:effectLst/>
                <a:latin typeface="Arial Unicode MS"/>
              </a:rPr>
              <a:t>Base</a:t>
            </a:r>
            <a:r>
              <a:rPr kumimoji="0" lang="en-US" altLang="en-US" sz="2000" b="0" i="0" u="none" strike="noStrike" cap="none" normalizeH="0" baseline="0" dirty="0">
                <a:ln>
                  <a:noFill/>
                </a:ln>
                <a:solidFill>
                  <a:schemeClr val="tx1"/>
                </a:solidFill>
                <a:effectLst/>
              </a:rPr>
              <a:t> had no matching constructor, this code would fail to compile.</a:t>
            </a: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rgbClr val="FF0000"/>
                </a:solidFill>
                <a:effectLst/>
              </a:rPr>
              <a:t>D. If no explicit </a:t>
            </a:r>
            <a:r>
              <a:rPr kumimoji="0" lang="en-US" altLang="en-US" sz="2000" b="0" i="0" u="none" strike="noStrike" cap="none" normalizeH="0" baseline="0" dirty="0">
                <a:ln>
                  <a:noFill/>
                </a:ln>
                <a:solidFill>
                  <a:srgbClr val="FF0000"/>
                </a:solidFill>
                <a:effectLst/>
                <a:latin typeface="Arial Unicode MS"/>
              </a:rPr>
              <a:t>super</a:t>
            </a:r>
            <a:r>
              <a:rPr kumimoji="0" lang="en-US" altLang="en-US" sz="2000" b="0" i="0" u="none" strike="noStrike" cap="none" normalizeH="0" baseline="0" dirty="0">
                <a:ln>
                  <a:noFill/>
                </a:ln>
                <a:solidFill>
                  <a:srgbClr val="FF0000"/>
                </a:solidFill>
                <a:effectLst/>
              </a:rPr>
              <a:t> call were provided in </a:t>
            </a:r>
            <a:r>
              <a:rPr kumimoji="0" lang="en-US" altLang="en-US" sz="2000" b="0" i="0" u="none" strike="noStrike" cap="none" normalizeH="0" baseline="0" dirty="0">
                <a:ln>
                  <a:noFill/>
                </a:ln>
                <a:solidFill>
                  <a:srgbClr val="FF0000"/>
                </a:solidFill>
                <a:effectLst/>
                <a:latin typeface="Arial Unicode MS"/>
              </a:rPr>
              <a:t>Derived()</a:t>
            </a:r>
            <a:r>
              <a:rPr kumimoji="0" lang="en-US" altLang="en-US" sz="2000" b="0" i="0" u="none" strike="noStrike" cap="none" normalizeH="0" baseline="0" dirty="0">
                <a:ln>
                  <a:noFill/>
                </a:ln>
                <a:solidFill>
                  <a:srgbClr val="FF0000"/>
                </a:solidFill>
                <a:effectLst/>
              </a:rPr>
              <a:t>, Java would automatically call </a:t>
            </a:r>
            <a:r>
              <a:rPr kumimoji="0" lang="en-US" altLang="en-US" sz="2000" b="0" i="0" u="none" strike="noStrike" cap="none" normalizeH="0" baseline="0" dirty="0">
                <a:ln>
                  <a:noFill/>
                </a:ln>
                <a:solidFill>
                  <a:srgbClr val="FF0000"/>
                </a:solidFill>
                <a:effectLst/>
                <a:latin typeface="Arial Unicode MS"/>
              </a:rPr>
              <a:t>Base()</a:t>
            </a:r>
            <a:r>
              <a:rPr kumimoji="0" lang="en-US" altLang="en-US" sz="2000" b="0" i="0" u="none" strike="noStrike" cap="none" normalizeH="0" baseline="0" dirty="0">
                <a:ln>
                  <a:noFill/>
                </a:ln>
                <a:solidFill>
                  <a:srgbClr val="FF0000"/>
                </a:solidFill>
                <a:effectLst/>
              </a:rPr>
              <a:t>.</a:t>
            </a:r>
            <a:endParaRPr kumimoji="0" lang="en-US" altLang="en-US" sz="2000" b="0" i="0" u="none" strike="noStrike" cap="none" normalizeH="0" baseline="0" dirty="0">
              <a:ln>
                <a:noFill/>
              </a:ln>
              <a:solidFill>
                <a:srgbClr val="FF0000"/>
              </a:solidFill>
              <a:effectLst/>
              <a:latin typeface="Arial" panose="020B0604020202020204" pitchFamily="34" charset="0"/>
            </a:endParaRPr>
          </a:p>
        </p:txBody>
      </p:sp>
    </p:spTree>
    <p:extLst>
      <p:ext uri="{BB962C8B-B14F-4D97-AF65-F5344CB8AC3E}">
        <p14:creationId xmlns:p14="http://schemas.microsoft.com/office/powerpoint/2010/main" val="67882204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3A095-252D-E81F-FAD7-257D440AC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206D4-ED27-7695-6587-095A588FC0E4}"/>
              </a:ext>
            </a:extLst>
          </p:cNvPr>
          <p:cNvSpPr>
            <a:spLocks noGrp="1"/>
          </p:cNvSpPr>
          <p:nvPr>
            <p:ph type="title"/>
          </p:nvPr>
        </p:nvSpPr>
        <p:spPr/>
        <p:txBody>
          <a:bodyPr anchor="ctr"/>
          <a:lstStyle/>
          <a:p>
            <a:pPr algn="ctr"/>
            <a:r>
              <a:rPr lang="en-US" dirty="0"/>
              <a:t>Question 3</a:t>
            </a:r>
          </a:p>
        </p:txBody>
      </p:sp>
      <p:sp>
        <p:nvSpPr>
          <p:cNvPr id="4" name="Slide Number Placeholder 3">
            <a:extLst>
              <a:ext uri="{FF2B5EF4-FFF2-40B4-BE49-F238E27FC236}">
                <a16:creationId xmlns:a16="http://schemas.microsoft.com/office/drawing/2014/main" id="{AA4DF4FD-3555-DED2-48B3-B6E8B551FD7B}"/>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
        <p:nvSpPr>
          <p:cNvPr id="3" name="Rectangle 1">
            <a:extLst>
              <a:ext uri="{FF2B5EF4-FFF2-40B4-BE49-F238E27FC236}">
                <a16:creationId xmlns:a16="http://schemas.microsoft.com/office/drawing/2014/main" id="{FDE5AE33-C7E0-21D4-6AB9-702FCFF45180}"/>
              </a:ext>
            </a:extLst>
          </p:cNvPr>
          <p:cNvSpPr>
            <a:spLocks noGrp="1" noChangeArrowheads="1"/>
          </p:cNvSpPr>
          <p:nvPr>
            <p:ph idx="1"/>
          </p:nvPr>
        </p:nvSpPr>
        <p:spPr bwMode="auto">
          <a:xfrm>
            <a:off x="581025" y="1841500"/>
            <a:ext cx="1102961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Consider the following classes: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class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class Dog extends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@Override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("Dog");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sound(String extra)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("Dog" + extra);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public class </a:t>
            </a:r>
            <a:r>
              <a:rPr lang="en-US" altLang="en-US" dirty="0" err="1">
                <a:solidFill>
                  <a:schemeClr val="tx1"/>
                </a:solidFill>
                <a:latin typeface="Arial" panose="020B0604020202020204" pitchFamily="34" charset="0"/>
              </a:rPr>
              <a:t>TestDispatch</a:t>
            </a: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public static void main(String[] </a:t>
            </a:r>
            <a:r>
              <a:rPr lang="en-US" altLang="en-US" dirty="0" err="1">
                <a:solidFill>
                  <a:schemeClr val="tx1"/>
                </a:solidFill>
                <a:latin typeface="Arial" panose="020B0604020202020204" pitchFamily="34" charset="0"/>
              </a:rPr>
              <a:t>args</a:t>
            </a: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Animal a = new Dog();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a.sound</a:t>
            </a: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statement </a:t>
            </a:r>
            <a:r>
              <a:rPr lang="en-US" altLang="en-US" sz="2000" dirty="0">
                <a:solidFill>
                  <a:schemeClr val="tx1"/>
                </a:solidFill>
                <a:latin typeface="Arial" panose="020B0604020202020204" pitchFamily="34" charset="0"/>
              </a:rPr>
              <a:t>are true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 The output is determined at runtime by the actual type of the object.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B. The overloaded method </a:t>
            </a:r>
            <a:r>
              <a:rPr kumimoji="0" lang="en-US" altLang="en-US" sz="2000" b="0" i="0" u="none" strike="noStrike" cap="none" normalizeH="0" baseline="0" dirty="0">
                <a:ln>
                  <a:noFill/>
                </a:ln>
                <a:solidFill>
                  <a:schemeClr val="tx1"/>
                </a:solidFill>
                <a:effectLst/>
                <a:latin typeface="Arial Unicode MS"/>
              </a:rPr>
              <a:t>sound(String)</a:t>
            </a:r>
            <a:r>
              <a:rPr kumimoji="0" lang="en-US" altLang="en-US" sz="2000" b="0" i="0" u="none" strike="noStrike" cap="none" normalizeH="0" baseline="0" dirty="0">
                <a:ln>
                  <a:noFill/>
                </a:ln>
                <a:solidFill>
                  <a:schemeClr val="tx1"/>
                </a:solidFill>
                <a:effectLst/>
              </a:rPr>
              <a:t> is not invoked because the reference type is </a:t>
            </a:r>
            <a:r>
              <a:rPr kumimoji="0" lang="en-US" altLang="en-US" sz="2000" b="0" i="0" u="none" strike="noStrike" cap="none" normalizeH="0" baseline="0" dirty="0">
                <a:ln>
                  <a:noFill/>
                </a:ln>
                <a:solidFill>
                  <a:schemeClr val="tx1"/>
                </a:solidFill>
                <a:effectLst/>
                <a:latin typeface="Arial Unicode MS"/>
              </a:rPr>
              <a:t>Animal</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C. If we add </a:t>
            </a:r>
            <a:r>
              <a:rPr kumimoji="0" lang="en-US" altLang="en-US" sz="2000" b="0" i="0" u="none" strike="noStrike" cap="none" normalizeH="0" baseline="0" dirty="0">
                <a:ln>
                  <a:noFill/>
                </a:ln>
                <a:solidFill>
                  <a:schemeClr val="tx1"/>
                </a:solidFill>
                <a:effectLst/>
                <a:latin typeface="Arial Unicode MS"/>
              </a:rPr>
              <a:t>((Dog)a).sound(" barks");</a:t>
            </a:r>
            <a:r>
              <a:rPr kumimoji="0" lang="en-US" altLang="en-US" sz="2000" b="0" i="0" u="none" strike="noStrike" cap="none" normalizeH="0" baseline="0" dirty="0">
                <a:ln>
                  <a:noFill/>
                </a:ln>
                <a:solidFill>
                  <a:schemeClr val="tx1"/>
                </a:solidFill>
                <a:effectLst/>
              </a:rPr>
              <a:t> after </a:t>
            </a:r>
            <a:r>
              <a:rPr kumimoji="0" lang="en-US" altLang="en-US" sz="2000" b="0" i="0" u="none" strike="noStrike" cap="none" normalizeH="0" baseline="0" dirty="0" err="1">
                <a:ln>
                  <a:noFill/>
                </a:ln>
                <a:solidFill>
                  <a:schemeClr val="tx1"/>
                </a:solidFill>
                <a:effectLst/>
                <a:latin typeface="Arial Unicode MS"/>
              </a:rPr>
              <a:t>a.sound</a:t>
            </a:r>
            <a:r>
              <a:rPr kumimoji="0" lang="en-US" altLang="en-US" sz="2000" b="0" i="0" u="none" strike="noStrike" cap="none" normalizeH="0" baseline="0" dirty="0">
                <a:ln>
                  <a:noFill/>
                </a:ln>
                <a:solidFill>
                  <a:schemeClr val="tx1"/>
                </a:solidFill>
                <a:effectLst/>
                <a:latin typeface="Arial Unicode MS"/>
              </a:rPr>
              <a:t>();</a:t>
            </a:r>
            <a:r>
              <a:rPr kumimoji="0" lang="en-US" altLang="en-US" sz="2000" b="0" i="0" u="none" strike="noStrike" cap="none" normalizeH="0" baseline="0" dirty="0">
                <a:ln>
                  <a:noFill/>
                </a:ln>
                <a:solidFill>
                  <a:schemeClr val="tx1"/>
                </a:solidFill>
                <a:effectLst/>
              </a:rPr>
              <a:t>, the output will be </a:t>
            </a:r>
            <a:r>
              <a:rPr kumimoji="0" lang="en-US" altLang="en-US" sz="2000" b="0" i="0" u="none" strike="noStrike" cap="none" normalizeH="0" baseline="0" dirty="0" err="1">
                <a:ln>
                  <a:noFill/>
                </a:ln>
                <a:solidFill>
                  <a:schemeClr val="tx1"/>
                </a:solidFill>
                <a:effectLst/>
                <a:latin typeface="Arial Unicode MS"/>
              </a:rPr>
              <a:t>DogDog</a:t>
            </a:r>
            <a:r>
              <a:rPr kumimoji="0" lang="en-US" altLang="en-US" sz="2000" b="0" i="0" u="none" strike="noStrike" cap="none" normalizeH="0" baseline="0" dirty="0">
                <a:ln>
                  <a:noFill/>
                </a:ln>
                <a:solidFill>
                  <a:schemeClr val="tx1"/>
                </a:solidFill>
                <a:effectLst/>
                <a:latin typeface="Arial Unicode MS"/>
              </a:rPr>
              <a:t> barks</a:t>
            </a:r>
            <a:r>
              <a:rPr kumimoji="0" lang="en-US" altLang="en-US" sz="20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rPr>
            </a:br>
            <a:r>
              <a:rPr kumimoji="0" lang="en-US" altLang="en-US" sz="2000" b="0" i="0" u="none" strike="noStrike" cap="none" normalizeH="0" baseline="0" dirty="0">
                <a:ln>
                  <a:noFill/>
                </a:ln>
                <a:solidFill>
                  <a:schemeClr val="tx1"/>
                </a:solidFill>
                <a:effectLst/>
              </a:rPr>
              <a:t>D. Overloading is resolved at compile time.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4139905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C9D3B-8342-F145-0326-068A8F6780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78F20E-9CD3-1C0F-7D39-F499DC6C5FF7}"/>
              </a:ext>
            </a:extLst>
          </p:cNvPr>
          <p:cNvSpPr>
            <a:spLocks noGrp="1"/>
          </p:cNvSpPr>
          <p:nvPr>
            <p:ph type="title"/>
          </p:nvPr>
        </p:nvSpPr>
        <p:spPr/>
        <p:txBody>
          <a:bodyPr anchor="ctr"/>
          <a:lstStyle/>
          <a:p>
            <a:pPr algn="ctr"/>
            <a:r>
              <a:rPr lang="en-GB" dirty="0">
                <a:cs typeface="Times New Roman" panose="02020603050405020304" pitchFamily="18" charset="0"/>
              </a:rPr>
              <a:t>Inheritance in Java</a:t>
            </a:r>
            <a:endParaRPr lang="en-US" dirty="0">
              <a:cs typeface="Times New Roman" panose="02020603050405020304" pitchFamily="18" charset="0"/>
            </a:endParaRPr>
          </a:p>
        </p:txBody>
      </p:sp>
      <p:sp>
        <p:nvSpPr>
          <p:cNvPr id="3" name="Content Placeholder 2">
            <a:extLst>
              <a:ext uri="{FF2B5EF4-FFF2-40B4-BE49-F238E27FC236}">
                <a16:creationId xmlns:a16="http://schemas.microsoft.com/office/drawing/2014/main" id="{BAEBD3BB-2CE2-BD0B-B4D6-3883E2F50A83}"/>
              </a:ext>
            </a:extLst>
          </p:cNvPr>
          <p:cNvSpPr>
            <a:spLocks noGrp="1"/>
          </p:cNvSpPr>
          <p:nvPr>
            <p:ph idx="1"/>
          </p:nvPr>
        </p:nvSpPr>
        <p:spPr>
          <a:xfrm>
            <a:off x="581193" y="1871102"/>
            <a:ext cx="11029615" cy="1387664"/>
          </a:xfrm>
        </p:spPr>
        <p:txBody>
          <a:bodyPr anchor="t">
            <a:no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cs typeface="Times New Roman" panose="02020603050405020304" pitchFamily="18" charset="0"/>
              </a:rPr>
              <a:t>Inheritance in Java refers to the mechanism by which one class can inherit the fields (variables) and methods (functions) from another class. This allows for the reuse of code and promotes the creation of a class hierarchy, where subclasses extend the functionality of their parent class.</a:t>
            </a:r>
            <a:endParaRPr kumimoji="0" lang="fa-IR" altLang="en-US" sz="2000" i="0" u="none" strike="noStrike" cap="none" normalizeH="0" baseline="0" dirty="0">
              <a:ln>
                <a:noFill/>
              </a:ln>
              <a:solidFill>
                <a:schemeClr val="tx1"/>
              </a:solidFill>
              <a:effectLst/>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solidFill>
                  <a:schemeClr val="tx1"/>
                </a:solidFill>
                <a:cs typeface="Times New Roman" panose="02020603050405020304" pitchFamily="18" charset="0"/>
              </a:rPr>
              <a:t>Java supports single inheritance.  This means that a class can inherit from only one superclass</a:t>
            </a:r>
            <a:r>
              <a:rPr lang="fa-IR" sz="2000" dirty="0">
                <a:solidFill>
                  <a:schemeClr val="tx1"/>
                </a:solidFill>
                <a:cs typeface="Times New Roman" panose="02020603050405020304" pitchFamily="18" charset="0"/>
              </a:rPr>
              <a:t>.</a:t>
            </a:r>
            <a:endParaRPr lang="en-US" sz="2000" dirty="0">
              <a:solidFill>
                <a:schemeClr val="tx1"/>
              </a:solidFill>
              <a:cs typeface="Times New Roman" panose="02020603050405020304" pitchFamily="18" charset="0"/>
            </a:endParaRPr>
          </a:p>
        </p:txBody>
      </p:sp>
      <p:sp>
        <p:nvSpPr>
          <p:cNvPr id="4" name="Slide Number Placeholder 3">
            <a:extLst>
              <a:ext uri="{FF2B5EF4-FFF2-40B4-BE49-F238E27FC236}">
                <a16:creationId xmlns:a16="http://schemas.microsoft.com/office/drawing/2014/main" id="{ED3094B9-5B8B-CC3F-C1CD-A1E3504C8285}"/>
              </a:ext>
            </a:extLst>
          </p:cNvPr>
          <p:cNvSpPr>
            <a:spLocks noGrp="1"/>
          </p:cNvSpPr>
          <p:nvPr>
            <p:ph type="sldNum" sz="quarter" idx="12"/>
          </p:nvPr>
        </p:nvSpPr>
        <p:spPr/>
        <p:txBody>
          <a:bodyPr/>
          <a:lstStyle/>
          <a:p>
            <a:fld id="{D57F1E4F-1CFF-5643-939E-217C01CDF565}" type="slidenum">
              <a:rPr lang="en-US" smtClean="0"/>
              <a:pPr/>
              <a:t>2</a:t>
            </a:fld>
            <a:endParaRPr lang="en-US" dirty="0"/>
          </a:p>
        </p:txBody>
      </p:sp>
      <p:pic>
        <p:nvPicPr>
          <p:cNvPr id="2056" name="Picture 8" descr="Inheritance in Java. Inheritance in Java : | by Rushikesh Dudhane | Medium">
            <a:extLst>
              <a:ext uri="{FF2B5EF4-FFF2-40B4-BE49-F238E27FC236}">
                <a16:creationId xmlns:a16="http://schemas.microsoft.com/office/drawing/2014/main" id="{A732BB5C-58FC-A7DC-C6C5-51416BB5631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8441"/>
          <a:stretch/>
        </p:blipFill>
        <p:spPr bwMode="auto">
          <a:xfrm>
            <a:off x="909637" y="3498881"/>
            <a:ext cx="10372725" cy="2822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754518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4" name="click.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46BD5-AC57-92C1-310E-CDF1277666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54B5A1-742F-AD25-1F19-1C1679BE07F5}"/>
              </a:ext>
            </a:extLst>
          </p:cNvPr>
          <p:cNvSpPr>
            <a:spLocks noGrp="1"/>
          </p:cNvSpPr>
          <p:nvPr>
            <p:ph type="title"/>
          </p:nvPr>
        </p:nvSpPr>
        <p:spPr/>
        <p:txBody>
          <a:bodyPr anchor="ctr"/>
          <a:lstStyle/>
          <a:p>
            <a:pPr algn="ctr"/>
            <a:r>
              <a:rPr lang="en-US" dirty="0"/>
              <a:t>Answer 3</a:t>
            </a:r>
          </a:p>
        </p:txBody>
      </p:sp>
      <p:sp>
        <p:nvSpPr>
          <p:cNvPr id="4" name="Slide Number Placeholder 3">
            <a:extLst>
              <a:ext uri="{FF2B5EF4-FFF2-40B4-BE49-F238E27FC236}">
                <a16:creationId xmlns:a16="http://schemas.microsoft.com/office/drawing/2014/main" id="{DB894463-127A-87AE-F16A-25BE98053559}"/>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
        <p:nvSpPr>
          <p:cNvPr id="3" name="Rectangle 1">
            <a:extLst>
              <a:ext uri="{FF2B5EF4-FFF2-40B4-BE49-F238E27FC236}">
                <a16:creationId xmlns:a16="http://schemas.microsoft.com/office/drawing/2014/main" id="{1C53C037-503D-7D9D-833A-C5306D8881C5}"/>
              </a:ext>
            </a:extLst>
          </p:cNvPr>
          <p:cNvSpPr>
            <a:spLocks noGrp="1" noChangeArrowheads="1"/>
          </p:cNvSpPr>
          <p:nvPr>
            <p:ph idx="1"/>
          </p:nvPr>
        </p:nvSpPr>
        <p:spPr bwMode="auto">
          <a:xfrm>
            <a:off x="581025" y="1841500"/>
            <a:ext cx="11029616"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2"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Consider the following classes:</a:t>
            </a:r>
            <a:endParaRPr kumimoji="0" lang="en-US" altLang="en-US" sz="2000" b="0" i="0" u="none" strike="noStrike" cap="none" normalizeH="0" baseline="0" dirty="0">
              <a:ln>
                <a:noFill/>
              </a:ln>
              <a:solidFill>
                <a:schemeClr val="tx1"/>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class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class Dog extends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@Override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("Dog");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void sound(String extra)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 </a:t>
            </a:r>
            <a:r>
              <a:rPr lang="en-US" altLang="en-US" dirty="0" err="1">
                <a:solidFill>
                  <a:schemeClr val="tx1"/>
                </a:solidFill>
                <a:latin typeface="Arial" panose="020B0604020202020204" pitchFamily="34" charset="0"/>
              </a:rPr>
              <a:t>System.out.print</a:t>
            </a:r>
            <a:r>
              <a:rPr lang="en-US" altLang="en-US" dirty="0">
                <a:solidFill>
                  <a:schemeClr val="tx1"/>
                </a:solidFill>
                <a:latin typeface="Arial" panose="020B0604020202020204" pitchFamily="34" charset="0"/>
              </a:rPr>
              <a:t>("Dog" + extra);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public class </a:t>
            </a:r>
            <a:r>
              <a:rPr lang="en-US" altLang="en-US" dirty="0" err="1">
                <a:solidFill>
                  <a:schemeClr val="tx1"/>
                </a:solidFill>
                <a:latin typeface="Arial" panose="020B0604020202020204" pitchFamily="34" charset="0"/>
              </a:rPr>
              <a:t>TestDispatch</a:t>
            </a: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public static void main(String[] </a:t>
            </a:r>
            <a:r>
              <a:rPr lang="en-US" altLang="en-US" dirty="0" err="1">
                <a:solidFill>
                  <a:schemeClr val="tx1"/>
                </a:solidFill>
                <a:latin typeface="Arial" panose="020B0604020202020204" pitchFamily="34" charset="0"/>
              </a:rPr>
              <a:t>args</a:t>
            </a: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Animal a = new Dog();</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r>
              <a:rPr lang="en-US" altLang="en-US" dirty="0" err="1">
                <a:solidFill>
                  <a:schemeClr val="tx1"/>
                </a:solidFill>
                <a:latin typeface="Arial" panose="020B0604020202020204" pitchFamily="34" charset="0"/>
              </a:rPr>
              <a:t>a.sound</a:t>
            </a: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dirty="0">
                <a:solidFill>
                  <a:schemeClr val="tx1"/>
                </a:solidFill>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latin typeface="Arial" panose="020B0604020202020204" pitchFamily="34" charset="0"/>
              </a:rPr>
              <a:t>Which statement is </a:t>
            </a:r>
            <a:r>
              <a:rPr lang="en-US" altLang="en-US" sz="2000" b="1" dirty="0">
                <a:solidFill>
                  <a:schemeClr val="tx1"/>
                </a:solidFill>
                <a:latin typeface="Arial" panose="020B0604020202020204" pitchFamily="34" charset="0"/>
              </a:rPr>
              <a:t>false</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B050"/>
                </a:solidFill>
                <a:effectLst/>
                <a:latin typeface="Arial" panose="020B0604020202020204" pitchFamily="34" charset="0"/>
              </a:rPr>
              <a:t>A. The output is determined at runtime by the actual type of the object.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B050"/>
                </a:solidFill>
                <a:effectLst/>
                <a:latin typeface="Arial" panose="020B0604020202020204" pitchFamily="34" charset="0"/>
              </a:rPr>
            </a:br>
            <a:r>
              <a:rPr kumimoji="0" lang="en-US" altLang="en-US" sz="2000" b="0" i="0" u="none" strike="noStrike" cap="none" normalizeH="0" baseline="0" dirty="0">
                <a:ln>
                  <a:noFill/>
                </a:ln>
                <a:solidFill>
                  <a:srgbClr val="00B050"/>
                </a:solidFill>
                <a:effectLst/>
                <a:latin typeface="Arial" panose="020B0604020202020204" pitchFamily="34" charset="0"/>
              </a:rPr>
              <a:t>B. The overloaded method </a:t>
            </a:r>
            <a:r>
              <a:rPr kumimoji="0" lang="en-US" altLang="en-US" sz="2000" b="0" i="0" u="none" strike="noStrike" cap="none" normalizeH="0" baseline="0" dirty="0">
                <a:ln>
                  <a:noFill/>
                </a:ln>
                <a:solidFill>
                  <a:srgbClr val="00B050"/>
                </a:solidFill>
                <a:effectLst/>
                <a:latin typeface="Arial Unicode MS"/>
              </a:rPr>
              <a:t>sound(String)</a:t>
            </a:r>
            <a:r>
              <a:rPr kumimoji="0" lang="en-US" altLang="en-US" sz="2000" b="0" i="0" u="none" strike="noStrike" cap="none" normalizeH="0" baseline="0" dirty="0">
                <a:ln>
                  <a:noFill/>
                </a:ln>
                <a:solidFill>
                  <a:srgbClr val="00B050"/>
                </a:solidFill>
                <a:effectLst/>
              </a:rPr>
              <a:t> is not invoked because the reference type is </a:t>
            </a:r>
            <a:r>
              <a:rPr kumimoji="0" lang="en-US" altLang="en-US" sz="2000" b="0" i="0" u="none" strike="noStrike" cap="none" normalizeH="0" baseline="0" dirty="0">
                <a:ln>
                  <a:noFill/>
                </a:ln>
                <a:solidFill>
                  <a:srgbClr val="00B050"/>
                </a:solidFill>
                <a:effectLst/>
                <a:latin typeface="Arial Unicode MS"/>
              </a:rPr>
              <a:t>Animal</a:t>
            </a:r>
            <a:r>
              <a:rPr kumimoji="0" lang="en-US" altLang="en-US" sz="2000" b="0" i="0" u="none" strike="noStrike" cap="none" normalizeH="0" baseline="0" dirty="0">
                <a:ln>
                  <a:noFill/>
                </a:ln>
                <a:solidFill>
                  <a:srgbClr val="00B05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B050"/>
                </a:solidFill>
                <a:effectLst/>
              </a:rPr>
            </a:br>
            <a:r>
              <a:rPr kumimoji="0" lang="en-US" altLang="en-US" sz="2000" b="0" i="0" u="none" strike="noStrike" cap="none" normalizeH="0" baseline="0" dirty="0">
                <a:ln>
                  <a:noFill/>
                </a:ln>
                <a:solidFill>
                  <a:srgbClr val="00B050"/>
                </a:solidFill>
                <a:effectLst/>
              </a:rPr>
              <a:t>C. If we add </a:t>
            </a:r>
            <a:r>
              <a:rPr kumimoji="0" lang="en-US" altLang="en-US" sz="2000" b="0" i="0" u="none" strike="noStrike" cap="none" normalizeH="0" baseline="0" dirty="0">
                <a:ln>
                  <a:noFill/>
                </a:ln>
                <a:solidFill>
                  <a:srgbClr val="00B050"/>
                </a:solidFill>
                <a:effectLst/>
                <a:latin typeface="Arial Unicode MS"/>
              </a:rPr>
              <a:t>((Dog)a).sound(" barks");</a:t>
            </a:r>
            <a:r>
              <a:rPr kumimoji="0" lang="en-US" altLang="en-US" sz="2000" b="0" i="0" u="none" strike="noStrike" cap="none" normalizeH="0" baseline="0" dirty="0">
                <a:ln>
                  <a:noFill/>
                </a:ln>
                <a:solidFill>
                  <a:srgbClr val="00B050"/>
                </a:solidFill>
                <a:effectLst/>
              </a:rPr>
              <a:t> after </a:t>
            </a:r>
            <a:r>
              <a:rPr kumimoji="0" lang="en-US" altLang="en-US" sz="2000" b="0" i="0" u="none" strike="noStrike" cap="none" normalizeH="0" baseline="0" dirty="0" err="1">
                <a:ln>
                  <a:noFill/>
                </a:ln>
                <a:solidFill>
                  <a:srgbClr val="00B050"/>
                </a:solidFill>
                <a:effectLst/>
                <a:latin typeface="Arial Unicode MS"/>
              </a:rPr>
              <a:t>a.sound</a:t>
            </a:r>
            <a:r>
              <a:rPr kumimoji="0" lang="en-US" altLang="en-US" sz="2000" b="0" i="0" u="none" strike="noStrike" cap="none" normalizeH="0" baseline="0" dirty="0">
                <a:ln>
                  <a:noFill/>
                </a:ln>
                <a:solidFill>
                  <a:srgbClr val="00B050"/>
                </a:solidFill>
                <a:effectLst/>
                <a:latin typeface="Arial Unicode MS"/>
              </a:rPr>
              <a:t>();</a:t>
            </a:r>
            <a:r>
              <a:rPr kumimoji="0" lang="en-US" altLang="en-US" sz="2000" b="0" i="0" u="none" strike="noStrike" cap="none" normalizeH="0" baseline="0" dirty="0">
                <a:ln>
                  <a:noFill/>
                </a:ln>
                <a:solidFill>
                  <a:srgbClr val="00B050"/>
                </a:solidFill>
                <a:effectLst/>
              </a:rPr>
              <a:t>, the output will be </a:t>
            </a:r>
            <a:r>
              <a:rPr kumimoji="0" lang="en-US" altLang="en-US" sz="2000" b="0" i="0" u="none" strike="noStrike" cap="none" normalizeH="0" baseline="0" dirty="0" err="1">
                <a:ln>
                  <a:noFill/>
                </a:ln>
                <a:solidFill>
                  <a:srgbClr val="00B050"/>
                </a:solidFill>
                <a:effectLst/>
                <a:latin typeface="Arial Unicode MS"/>
              </a:rPr>
              <a:t>DogDog</a:t>
            </a:r>
            <a:r>
              <a:rPr kumimoji="0" lang="en-US" altLang="en-US" sz="2000" b="0" i="0" u="none" strike="noStrike" cap="none" normalizeH="0" baseline="0" dirty="0">
                <a:ln>
                  <a:noFill/>
                </a:ln>
                <a:solidFill>
                  <a:srgbClr val="00B050"/>
                </a:solidFill>
                <a:effectLst/>
                <a:latin typeface="Arial Unicode MS"/>
              </a:rPr>
              <a:t> barks</a:t>
            </a:r>
            <a:r>
              <a:rPr kumimoji="0" lang="en-US" altLang="en-US" sz="2000" b="0" i="0" u="none" strike="noStrike" cap="none" normalizeH="0" baseline="0" dirty="0">
                <a:ln>
                  <a:noFill/>
                </a:ln>
                <a:solidFill>
                  <a:srgbClr val="00B050"/>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000" b="0" i="0" u="none" strike="noStrike" cap="none" normalizeH="0" baseline="0" dirty="0">
                <a:ln>
                  <a:noFill/>
                </a:ln>
                <a:solidFill>
                  <a:srgbClr val="00B050"/>
                </a:solidFill>
                <a:effectLst/>
              </a:rPr>
            </a:br>
            <a:r>
              <a:rPr kumimoji="0" lang="en-US" altLang="en-US" sz="2000" b="0" i="0" u="none" strike="noStrike" cap="none" normalizeH="0" baseline="0" dirty="0">
                <a:ln>
                  <a:noFill/>
                </a:ln>
                <a:solidFill>
                  <a:srgbClr val="00B050"/>
                </a:solidFill>
                <a:effectLst/>
              </a:rPr>
              <a:t>D. Overloading is resolved at compile time.</a:t>
            </a:r>
            <a:endParaRPr kumimoji="0" lang="en-US" altLang="en-US" sz="2000" b="0" i="0" u="none" strike="noStrike" cap="none" normalizeH="0" baseline="0" dirty="0">
              <a:ln>
                <a:noFill/>
              </a:ln>
              <a:solidFill>
                <a:srgbClr val="00B050"/>
              </a:solidFill>
              <a:effectLst/>
              <a:latin typeface="Arial" panose="020B0604020202020204" pitchFamily="34" charset="0"/>
            </a:endParaRPr>
          </a:p>
        </p:txBody>
      </p:sp>
    </p:spTree>
    <p:extLst>
      <p:ext uri="{BB962C8B-B14F-4D97-AF65-F5344CB8AC3E}">
        <p14:creationId xmlns:p14="http://schemas.microsoft.com/office/powerpoint/2010/main" val="516224615"/>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7CDF7-C80B-6B18-2FFD-50A23AC43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0264FB-A97B-8CBF-90F0-A35C18F9FAE1}"/>
              </a:ext>
            </a:extLst>
          </p:cNvPr>
          <p:cNvSpPr>
            <a:spLocks noGrp="1"/>
          </p:cNvSpPr>
          <p:nvPr>
            <p:ph type="title"/>
          </p:nvPr>
        </p:nvSpPr>
        <p:spPr/>
        <p:txBody>
          <a:bodyPr anchor="ctr"/>
          <a:lstStyle/>
          <a:p>
            <a:pPr algn="ctr"/>
            <a:r>
              <a:rPr lang="en-US" dirty="0"/>
              <a:t>Question 4</a:t>
            </a:r>
          </a:p>
        </p:txBody>
      </p:sp>
      <p:sp>
        <p:nvSpPr>
          <p:cNvPr id="4" name="Slide Number Placeholder 3">
            <a:extLst>
              <a:ext uri="{FF2B5EF4-FFF2-40B4-BE49-F238E27FC236}">
                <a16:creationId xmlns:a16="http://schemas.microsoft.com/office/drawing/2014/main" id="{B70B40F3-EC3E-F8D7-16F0-53406F5F47DD}"/>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
        <p:nvSpPr>
          <p:cNvPr id="3" name="Rectangle 1">
            <a:extLst>
              <a:ext uri="{FF2B5EF4-FFF2-40B4-BE49-F238E27FC236}">
                <a16:creationId xmlns:a16="http://schemas.microsoft.com/office/drawing/2014/main" id="{3F39F360-97F4-AC9E-DF10-4AC8D800C032}"/>
              </a:ext>
            </a:extLst>
          </p:cNvPr>
          <p:cNvSpPr>
            <a:spLocks noGrp="1" noChangeArrowheads="1"/>
          </p:cNvSpPr>
          <p:nvPr>
            <p:ph idx="1"/>
          </p:nvPr>
        </p:nvSpPr>
        <p:spPr bwMode="auto">
          <a:xfrm>
            <a:off x="581025" y="1841500"/>
            <a:ext cx="11029616" cy="20774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buNone/>
            </a:pPr>
            <a:r>
              <a:rPr lang="en-US" sz="2000" dirty="0"/>
              <a:t>Which of the following statements about interfaces in Java are </a:t>
            </a:r>
            <a:r>
              <a:rPr lang="en-US" sz="2000" b="1" dirty="0"/>
              <a:t>true</a:t>
            </a:r>
            <a:r>
              <a:rPr lang="en-US" sz="2000" dirty="0"/>
              <a:t>? (Select all that apply)</a:t>
            </a:r>
          </a:p>
          <a:p>
            <a:pPr>
              <a:buNone/>
            </a:pPr>
            <a:r>
              <a:rPr lang="en-US" sz="2000" dirty="0"/>
              <a:t>	A.  A class can implement multiple interfaces.</a:t>
            </a:r>
            <a:br>
              <a:rPr lang="en-US" sz="2000" dirty="0"/>
            </a:br>
            <a:r>
              <a:rPr lang="en-US" sz="2000" dirty="0"/>
              <a:t>B. Interfaces may contain abstract methods, default methods, and static methods.</a:t>
            </a:r>
            <a:br>
              <a:rPr lang="en-US" sz="2000" dirty="0"/>
            </a:br>
            <a:r>
              <a:rPr lang="en-US" sz="2000" dirty="0"/>
              <a:t>C. If two interfaces have default methods with the same signature, a class implementing both must override the method.</a:t>
            </a:r>
            <a:br>
              <a:rPr lang="en-US" sz="2000" dirty="0"/>
            </a:br>
            <a:r>
              <a:rPr lang="en-US" sz="2000" dirty="0"/>
              <a:t>D. Interfaces can have instance fields.</a:t>
            </a:r>
          </a:p>
        </p:txBody>
      </p:sp>
    </p:spTree>
    <p:extLst>
      <p:ext uri="{BB962C8B-B14F-4D97-AF65-F5344CB8AC3E}">
        <p14:creationId xmlns:p14="http://schemas.microsoft.com/office/powerpoint/2010/main" val="275358637"/>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3697E-D391-8E95-4091-096B5F2F08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8CEBB1-2669-AC90-F37B-5818E1E855AE}"/>
              </a:ext>
            </a:extLst>
          </p:cNvPr>
          <p:cNvSpPr>
            <a:spLocks noGrp="1"/>
          </p:cNvSpPr>
          <p:nvPr>
            <p:ph type="title"/>
          </p:nvPr>
        </p:nvSpPr>
        <p:spPr/>
        <p:txBody>
          <a:bodyPr anchor="ctr"/>
          <a:lstStyle/>
          <a:p>
            <a:pPr algn="ctr"/>
            <a:r>
              <a:rPr lang="en-US" dirty="0"/>
              <a:t>Answer 4</a:t>
            </a:r>
          </a:p>
        </p:txBody>
      </p:sp>
      <p:sp>
        <p:nvSpPr>
          <p:cNvPr id="4" name="Slide Number Placeholder 3">
            <a:extLst>
              <a:ext uri="{FF2B5EF4-FFF2-40B4-BE49-F238E27FC236}">
                <a16:creationId xmlns:a16="http://schemas.microsoft.com/office/drawing/2014/main" id="{391CFC31-5CD4-250F-FEB8-E138A3D4F9DC}"/>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
        <p:nvSpPr>
          <p:cNvPr id="3" name="Rectangle 1">
            <a:extLst>
              <a:ext uri="{FF2B5EF4-FFF2-40B4-BE49-F238E27FC236}">
                <a16:creationId xmlns:a16="http://schemas.microsoft.com/office/drawing/2014/main" id="{18DC4CD4-5000-15FD-602A-6BC49E6616B6}"/>
              </a:ext>
            </a:extLst>
          </p:cNvPr>
          <p:cNvSpPr>
            <a:spLocks noGrp="1" noChangeArrowheads="1"/>
          </p:cNvSpPr>
          <p:nvPr>
            <p:ph idx="1"/>
          </p:nvPr>
        </p:nvSpPr>
        <p:spPr bwMode="auto">
          <a:xfrm>
            <a:off x="581025" y="1841500"/>
            <a:ext cx="11029616"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a:buNone/>
            </a:pPr>
            <a:r>
              <a:rPr lang="en-US" sz="2000" b="1" dirty="0"/>
              <a:t>Correct Answers:</a:t>
            </a:r>
            <a:r>
              <a:rPr lang="en-US" sz="2000" dirty="0"/>
              <a:t> A, B, C</a:t>
            </a:r>
          </a:p>
          <a:p>
            <a:pPr>
              <a:buNone/>
            </a:pPr>
            <a:r>
              <a:rPr lang="en-US" sz="2000" b="1" dirty="0"/>
              <a:t>Explanation:</a:t>
            </a:r>
            <a:endParaRPr lang="en-US" sz="2000" dirty="0"/>
          </a:p>
          <a:p>
            <a:pPr>
              <a:buFont typeface="Arial" panose="020B0604020202020204" pitchFamily="34" charset="0"/>
              <a:buChar char="•"/>
            </a:pPr>
            <a:r>
              <a:rPr lang="en-US" sz="2000" b="1" dirty="0"/>
              <a:t>A:</a:t>
            </a:r>
            <a:r>
              <a:rPr lang="en-US" sz="2000" dirty="0"/>
              <a:t> True: this is Java’s way to achieve multiple inheritance of type.</a:t>
            </a:r>
          </a:p>
          <a:p>
            <a:pPr>
              <a:buFont typeface="Arial" panose="020B0604020202020204" pitchFamily="34" charset="0"/>
              <a:buChar char="•"/>
            </a:pPr>
            <a:r>
              <a:rPr lang="en-US" sz="2000" b="1" dirty="0"/>
              <a:t>B:</a:t>
            </a:r>
            <a:r>
              <a:rPr lang="en-US" sz="2000" dirty="0"/>
              <a:t> True: Java 8 and later allow default and static methods.</a:t>
            </a:r>
          </a:p>
          <a:p>
            <a:pPr>
              <a:buFont typeface="Arial" panose="020B0604020202020204" pitchFamily="34" charset="0"/>
              <a:buChar char="•"/>
            </a:pPr>
            <a:r>
              <a:rPr lang="en-US" sz="2000" b="1" dirty="0"/>
              <a:t>C:</a:t>
            </a:r>
            <a:r>
              <a:rPr lang="en-US" sz="2000" dirty="0"/>
              <a:t> True: to resolve ambiguity, the implementing class must override the default method.</a:t>
            </a:r>
          </a:p>
          <a:p>
            <a:pPr>
              <a:buFont typeface="Arial" panose="020B0604020202020204" pitchFamily="34" charset="0"/>
              <a:buChar char="•"/>
            </a:pPr>
            <a:r>
              <a:rPr lang="en-US" sz="2000" b="1" dirty="0"/>
              <a:t>D:</a:t>
            </a:r>
            <a:r>
              <a:rPr lang="en-US" sz="2000" dirty="0"/>
              <a:t> False: interfaces cannot have instance (non‑final) fields; they may have constants (public static final).</a:t>
            </a:r>
          </a:p>
        </p:txBody>
      </p:sp>
    </p:spTree>
    <p:extLst>
      <p:ext uri="{BB962C8B-B14F-4D97-AF65-F5344CB8AC3E}">
        <p14:creationId xmlns:p14="http://schemas.microsoft.com/office/powerpoint/2010/main" val="410041628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E274B-9F84-5801-BAA7-6336AF18B2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A219A-BBAE-62EC-9DE5-103CA661CFE4}"/>
              </a:ext>
            </a:extLst>
          </p:cNvPr>
          <p:cNvSpPr>
            <a:spLocks noGrp="1"/>
          </p:cNvSpPr>
          <p:nvPr>
            <p:ph type="title"/>
          </p:nvPr>
        </p:nvSpPr>
        <p:spPr/>
        <p:txBody>
          <a:bodyPr anchor="ctr"/>
          <a:lstStyle/>
          <a:p>
            <a:pPr algn="ctr"/>
            <a:r>
              <a:rPr lang="en-US" dirty="0"/>
              <a:t>Time to code</a:t>
            </a:r>
          </a:p>
        </p:txBody>
      </p:sp>
      <p:sp>
        <p:nvSpPr>
          <p:cNvPr id="4" name="Slide Number Placeholder 3">
            <a:extLst>
              <a:ext uri="{FF2B5EF4-FFF2-40B4-BE49-F238E27FC236}">
                <a16:creationId xmlns:a16="http://schemas.microsoft.com/office/drawing/2014/main" id="{5864E063-91BF-B41D-204B-F95E272AF1FB}"/>
              </a:ext>
            </a:extLst>
          </p:cNvPr>
          <p:cNvSpPr>
            <a:spLocks noGrp="1"/>
          </p:cNvSpPr>
          <p:nvPr>
            <p:ph type="sldNum" sz="quarter" idx="12"/>
          </p:nvPr>
        </p:nvSpPr>
        <p:spPr/>
        <p:txBody>
          <a:bodyPr/>
          <a:lstStyle/>
          <a:p>
            <a:fld id="{D57F1E4F-1CFF-5643-939E-217C01CDF565}" type="slidenum">
              <a:rPr lang="en-US" smtClean="0"/>
              <a:pPr/>
              <a:t>23</a:t>
            </a:fld>
            <a:endParaRPr lang="en-US" dirty="0"/>
          </a:p>
        </p:txBody>
      </p:sp>
      <p:sp>
        <p:nvSpPr>
          <p:cNvPr id="5" name="Rectangle 1">
            <a:extLst>
              <a:ext uri="{FF2B5EF4-FFF2-40B4-BE49-F238E27FC236}">
                <a16:creationId xmlns:a16="http://schemas.microsoft.com/office/drawing/2014/main" id="{ACBD84A5-BF25-A473-8EA5-E8E5AA845BA9}"/>
              </a:ext>
            </a:extLst>
          </p:cNvPr>
          <p:cNvSpPr>
            <a:spLocks noGrp="1" noChangeArrowheads="1"/>
          </p:cNvSpPr>
          <p:nvPr>
            <p:ph idx="1"/>
          </p:nvPr>
        </p:nvSpPr>
        <p:spPr bwMode="auto">
          <a:xfrm>
            <a:off x="581025" y="1841500"/>
            <a:ext cx="11029950" cy="447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t" anchorCtr="0" compatLnSpc="1">
            <a:prstTxWarp prst="textNoShape">
              <a:avLst/>
            </a:prstTxWarp>
            <a:noAutofit/>
          </a:bodyPr>
          <a:lstStyle/>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You are tasked with implementing a </a:t>
            </a: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Shape and Area Calculation System</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in Java that models various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types of shapes using object-oriented principles. The system should allow you to create and calculate areas</a:t>
            </a:r>
          </a:p>
          <a:p>
            <a:pPr marL="0" marR="0" lvl="0" indent="0" algn="just" defTabSz="914400" rtl="0" eaLnBrk="0" fontAlgn="base" latinLnBrk="0" hangingPunct="0">
              <a:lnSpc>
                <a:spcPct val="100000"/>
              </a:lnSpc>
              <a:spcBef>
                <a:spcPct val="0"/>
              </a:spcBef>
              <a:spcAft>
                <a:spcPct val="0"/>
              </a:spcAft>
              <a:buClrTx/>
              <a:buSzTx/>
              <a:buFontTx/>
              <a:buNone/>
              <a:tabLst/>
              <a:defRPr/>
            </a:pP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for different shapes like circles, rectangles, and triangles. </a:t>
            </a:r>
          </a:p>
          <a:p>
            <a:pPr marL="0" marR="0" lvl="0" indent="0" algn="just" defTabSz="914400" rtl="0" eaLnBrk="0" fontAlgn="base" latinLnBrk="0" hangingPunct="0">
              <a:lnSpc>
                <a:spcPct val="100000"/>
              </a:lnSpc>
              <a:spcBef>
                <a:spcPct val="0"/>
              </a:spcBef>
              <a:spcAft>
                <a:spcPct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err="1">
                <a:ln>
                  <a:noFill/>
                </a:ln>
                <a:solidFill>
                  <a:prstClr val="black"/>
                </a:solidFill>
                <a:effectLst/>
                <a:uLnTx/>
                <a:uFillTx/>
                <a:latin typeface="Gill Sans MT" panose="020B0502020104020203"/>
                <a:ea typeface="+mn-ea"/>
                <a:cs typeface="+mn-cs"/>
              </a:rPr>
              <a:t>ShapeAreaCalculator</a:t>
            </a: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 Interface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An interface that defines a method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calculateArea</a:t>
            </a:r>
            <a:r>
              <a:rPr lang="en-US" altLang="en-US" sz="2000" dirty="0">
                <a:solidFill>
                  <a:prstClr val="black"/>
                </a:solidFill>
                <a:latin typeface="Gill Sans MT" panose="020B0502020104020203"/>
              </a:rPr>
              <a:t>.</a:t>
            </a:r>
            <a:endPar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Shape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An abstract class that represents a generic shape. It should have an abstract method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displayInfo</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Circle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 subclass of Shape that has a radius property and implements the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calculateArea</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method.</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Rectangle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 subclass of Shape that has width and height properties, and implements the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calculateArea</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Triangle</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A subclass of Shape that has a base and height property, and implements the </a:t>
            </a:r>
            <a:r>
              <a:rPr kumimoji="0" lang="en-US" altLang="en-US" sz="2000" b="0" i="0" u="none" strike="noStrike" kern="1200" cap="none" spc="0" normalizeH="0" baseline="0" noProof="0" dirty="0" err="1">
                <a:ln>
                  <a:noFill/>
                </a:ln>
                <a:solidFill>
                  <a:prstClr val="black"/>
                </a:solidFill>
                <a:effectLst/>
                <a:uLnTx/>
                <a:uFillTx/>
                <a:latin typeface="Gill Sans MT" panose="020B0502020104020203"/>
                <a:ea typeface="+mn-ea"/>
                <a:cs typeface="+mn-cs"/>
              </a:rPr>
              <a:t>calculateArea</a:t>
            </a:r>
            <a:endPar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defRPr/>
            </a:pPr>
            <a:r>
              <a:rPr kumimoji="0" lang="en-US" altLang="en-US" sz="2000" b="1" i="0" u="none" strike="noStrike" kern="1200" cap="none" spc="0" normalizeH="0" baseline="0" noProof="0" dirty="0">
                <a:ln>
                  <a:noFill/>
                </a:ln>
                <a:solidFill>
                  <a:prstClr val="black"/>
                </a:solidFill>
                <a:effectLst/>
                <a:uLnTx/>
                <a:uFillTx/>
                <a:latin typeface="Gill Sans MT" panose="020B0502020104020203"/>
                <a:ea typeface="+mn-ea"/>
                <a:cs typeface="+mn-cs"/>
              </a:rPr>
              <a:t>Validation</a:t>
            </a:r>
            <a:r>
              <a:rPr kumimoji="0" lang="en-US" altLang="en-US" sz="2000" b="0" i="0" u="none" strike="noStrike" kern="1200" cap="none" spc="0" normalizeH="0" baseline="0" noProof="0" dirty="0">
                <a:ln>
                  <a:noFill/>
                </a:ln>
                <a:solidFill>
                  <a:prstClr val="black"/>
                </a:solidFill>
                <a:effectLst/>
                <a:uLnTx/>
                <a:uFillTx/>
                <a:latin typeface="Gill Sans MT" panose="020B0502020104020203"/>
                <a:ea typeface="+mn-ea"/>
                <a:cs typeface="+mn-cs"/>
              </a:rPr>
              <a:t>:  The system should validate the provided dimensions.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48905298"/>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774441"/>
            <a:ext cx="11029616" cy="827679"/>
          </a:xfrm>
        </p:spPr>
        <p:txBody>
          <a:bodyPr>
            <a:noAutofit/>
          </a:bodyPr>
          <a:lstStyle/>
          <a:p>
            <a:pPr algn="ctr"/>
            <a:r>
              <a:rPr lang="fa-IR" sz="5400" dirty="0"/>
              <a:t>پایان</a:t>
            </a:r>
            <a:endParaRPr lang="en-US" sz="5400" dirty="0"/>
          </a:p>
        </p:txBody>
      </p:sp>
      <p:sp>
        <p:nvSpPr>
          <p:cNvPr id="3" name="Slide Number Placeholder 2">
            <a:extLst>
              <a:ext uri="{FF2B5EF4-FFF2-40B4-BE49-F238E27FC236}">
                <a16:creationId xmlns:a16="http://schemas.microsoft.com/office/drawing/2014/main" id="{EDCB0DB9-5F11-EC35-3FD2-3EF5DA044B13}"/>
              </a:ext>
            </a:extLst>
          </p:cNvPr>
          <p:cNvSpPr>
            <a:spLocks noGrp="1"/>
          </p:cNvSpPr>
          <p:nvPr>
            <p:ph type="sldNum" sz="quarter" idx="12"/>
          </p:nvPr>
        </p:nvSpPr>
        <p:spPr/>
        <p:txBody>
          <a:bodyPr/>
          <a:lstStyle/>
          <a:p>
            <a:fld id="{D57F1E4F-1CFF-5643-939E-217C01CDF565}" type="slidenum">
              <a:rPr lang="en-US" smtClean="0">
                <a:solidFill>
                  <a:srgbClr val="FFFFFF"/>
                </a:solidFill>
              </a:rPr>
              <a:pPr/>
              <a:t>24</a:t>
            </a:fld>
            <a:endParaRPr lang="en-US" dirty="0">
              <a:solidFill>
                <a:srgbClr val="FFFFFF"/>
              </a:solidFill>
            </a:endParaRPr>
          </a:p>
        </p:txBody>
      </p:sp>
      <p:grpSp>
        <p:nvGrpSpPr>
          <p:cNvPr id="7" name="Group 6">
            <a:extLst>
              <a:ext uri="{FF2B5EF4-FFF2-40B4-BE49-F238E27FC236}">
                <a16:creationId xmlns:a16="http://schemas.microsoft.com/office/drawing/2014/main" id="{C72E4347-B85C-BF0F-4C1E-D447BB6FB8E6}"/>
              </a:ext>
            </a:extLst>
          </p:cNvPr>
          <p:cNvGrpSpPr/>
          <p:nvPr/>
        </p:nvGrpSpPr>
        <p:grpSpPr>
          <a:xfrm>
            <a:off x="3679241" y="2980910"/>
            <a:ext cx="4833518" cy="1926992"/>
            <a:chOff x="9162660" y="3178720"/>
            <a:chExt cx="2402122" cy="844673"/>
          </a:xfrm>
        </p:grpSpPr>
        <p:pic>
          <p:nvPicPr>
            <p:cNvPr id="4" name="Picture 2" descr="Amirkabir University of Technology - Department of Computer Engineering">
              <a:extLst>
                <a:ext uri="{FF2B5EF4-FFF2-40B4-BE49-F238E27FC236}">
                  <a16:creationId xmlns:a16="http://schemas.microsoft.com/office/drawing/2014/main" id="{B68F23CE-9CBA-7F15-BB7E-FAB776D0121A}"/>
                </a:ext>
              </a:extLst>
            </p:cNvPr>
            <p:cNvPicPr>
              <a:picLocks noChangeAspect="1" noChangeArrowheads="1"/>
            </p:cNvPicPr>
            <p:nvPr/>
          </p:nvPicPr>
          <p:blipFill>
            <a:blip r:embed="rId3">
              <a:biLevel thresh="75000"/>
              <a:extLst>
                <a:ext uri="{BEBA8EAE-BF5A-486C-A8C5-ECC9F3942E4B}">
                  <a14:imgProps xmlns:a14="http://schemas.microsoft.com/office/drawing/2010/main">
                    <a14:imgLayer r:embed="rId4">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9967472" y="3239203"/>
              <a:ext cx="723682" cy="784190"/>
            </a:xfrm>
            <a:prstGeom prst="rect">
              <a:avLst/>
            </a:prstGeom>
            <a:extLst>
              <a:ext uri="{909E8E84-426E-40DD-AFC4-6F175D3DCCD1}">
                <a14:hiddenFill xmlns:a14="http://schemas.microsoft.com/office/drawing/2010/main">
                  <a:solidFill>
                    <a:srgbClr val="FFFFFF"/>
                  </a:solidFill>
                </a14:hiddenFill>
              </a:ext>
            </a:extLst>
          </p:spPr>
        </p:pic>
        <p:pic>
          <p:nvPicPr>
            <p:cNvPr id="5" name="Picture 6" descr="Amirkabir University of Technology - Vice Chancellor for Academic Affairs">
              <a:extLst>
                <a:ext uri="{FF2B5EF4-FFF2-40B4-BE49-F238E27FC236}">
                  <a16:creationId xmlns:a16="http://schemas.microsoft.com/office/drawing/2014/main" id="{015B452A-9B31-D6C3-D2AC-69DDEB494C49}"/>
                </a:ext>
              </a:extLst>
            </p:cNvPr>
            <p:cNvPicPr>
              <a:picLocks noChangeAspect="1" noChangeArrowheads="1"/>
            </p:cNvPicPr>
            <p:nvPr/>
          </p:nvPicPr>
          <p:blipFill>
            <a:blip r:embed="rId5">
              <a:biLevel thresh="75000"/>
              <a:extLst>
                <a:ext uri="{BEBA8EAE-BF5A-486C-A8C5-ECC9F3942E4B}">
                  <a14:imgProps xmlns:a14="http://schemas.microsoft.com/office/drawing/2010/main">
                    <a14:imgLayer r:embed="rId6">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0800465" y="3239203"/>
              <a:ext cx="764317" cy="7841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Java (programming language) - Wikipedia">
              <a:extLst>
                <a:ext uri="{FF2B5EF4-FFF2-40B4-BE49-F238E27FC236}">
                  <a16:creationId xmlns:a16="http://schemas.microsoft.com/office/drawing/2014/main" id="{1D5E8E8A-C945-B6DE-4B6E-478E86E145FF}"/>
                </a:ext>
              </a:extLst>
            </p:cNvPr>
            <p:cNvPicPr>
              <a:picLocks noChangeAspect="1" noChangeArrowheads="1"/>
            </p:cNvPicPr>
            <p:nvPr/>
          </p:nvPicPr>
          <p:blipFill rotWithShape="1">
            <a:blip r:embed="rId7">
              <a:biLevel thresh="75000"/>
              <a:extLst>
                <a:ext uri="{28A0092B-C50C-407E-A947-70E740481C1C}">
                  <a14:useLocalDpi xmlns:a14="http://schemas.microsoft.com/office/drawing/2010/main" val="0"/>
                </a:ext>
              </a:extLst>
            </a:blip>
            <a:srcRect b="29003"/>
            <a:stretch/>
          </p:blipFill>
          <p:spPr bwMode="auto">
            <a:xfrm>
              <a:off x="9162660" y="3178720"/>
              <a:ext cx="648846" cy="844673"/>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34975364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8" name="click.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A6FA1-FD25-0828-00EC-DDB0BBB9A1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016A54-C6A3-AA57-AAF3-7CF57CC4B243}"/>
              </a:ext>
            </a:extLst>
          </p:cNvPr>
          <p:cNvSpPr>
            <a:spLocks noGrp="1"/>
          </p:cNvSpPr>
          <p:nvPr>
            <p:ph type="title"/>
          </p:nvPr>
        </p:nvSpPr>
        <p:spPr/>
        <p:txBody>
          <a:bodyPr anchor="ctr"/>
          <a:lstStyle/>
          <a:p>
            <a:pPr algn="ctr"/>
            <a:r>
              <a:rPr lang="en-GB" dirty="0"/>
              <a:t>The extend keyword </a:t>
            </a:r>
            <a:endParaRPr lang="en-US" dirty="0"/>
          </a:p>
        </p:txBody>
      </p:sp>
      <p:sp>
        <p:nvSpPr>
          <p:cNvPr id="3" name="Content Placeholder 2">
            <a:extLst>
              <a:ext uri="{FF2B5EF4-FFF2-40B4-BE49-F238E27FC236}">
                <a16:creationId xmlns:a16="http://schemas.microsoft.com/office/drawing/2014/main" id="{8A3A990C-7A46-5FAF-F65E-D8CCEE0FFAF2}"/>
              </a:ext>
            </a:extLst>
          </p:cNvPr>
          <p:cNvSpPr>
            <a:spLocks noGrp="1"/>
          </p:cNvSpPr>
          <p:nvPr>
            <p:ph idx="1"/>
          </p:nvPr>
        </p:nvSpPr>
        <p:spPr>
          <a:xfrm>
            <a:off x="581193" y="1841919"/>
            <a:ext cx="11029615" cy="4617248"/>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a:t>
            </a:r>
            <a:r>
              <a:rPr kumimoji="0" lang="en-US" altLang="en-US" sz="2000" b="1" i="0" u="none" strike="noStrike" cap="none" normalizeH="0" baseline="0" dirty="0">
                <a:ln>
                  <a:noFill/>
                </a:ln>
                <a:solidFill>
                  <a:srgbClr val="4D1434"/>
                </a:solidFill>
                <a:effectLst/>
              </a:rPr>
              <a:t>extend</a:t>
            </a:r>
            <a:r>
              <a:rPr kumimoji="0" lang="en-US" altLang="en-US" sz="2000" i="0" u="none" strike="noStrike" cap="none" normalizeH="0" baseline="0" dirty="0">
                <a:ln>
                  <a:noFill/>
                </a:ln>
                <a:solidFill>
                  <a:schemeClr val="tx1"/>
                </a:solidFill>
                <a:effectLst/>
              </a:rPr>
              <a:t> keyword in Java is used to implement inheritance.</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class Animal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void eat()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r>
              <a:rPr kumimoji="0" lang="en-US" altLang="en-US" sz="1600" i="0" u="none" strike="noStrike" cap="none" normalizeH="0" baseline="0" dirty="0" err="1">
                <a:ln>
                  <a:noFill/>
                </a:ln>
                <a:solidFill>
                  <a:schemeClr val="accent6">
                    <a:lumMod val="50000"/>
                  </a:schemeClr>
                </a:solidFill>
                <a:effectLst/>
              </a:rPr>
              <a:t>System.out.println</a:t>
            </a:r>
            <a:r>
              <a:rPr kumimoji="0" lang="en-US" altLang="en-US" sz="1600" i="0" u="none" strike="noStrike" cap="none" normalizeH="0" baseline="0" dirty="0">
                <a:ln>
                  <a:noFill/>
                </a:ln>
                <a:solidFill>
                  <a:schemeClr val="accent6">
                    <a:lumMod val="50000"/>
                  </a:schemeClr>
                </a:solidFill>
                <a:effectLst/>
              </a:rPr>
              <a:t>("Eating...");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accent6">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class Dog extends Animal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void bark()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r>
              <a:rPr kumimoji="0" lang="en-US" altLang="en-US" sz="1600" i="0" u="none" strike="noStrike" cap="none" normalizeH="0" baseline="0" dirty="0" err="1">
                <a:ln>
                  <a:noFill/>
                </a:ln>
                <a:solidFill>
                  <a:schemeClr val="accent6">
                    <a:lumMod val="50000"/>
                  </a:schemeClr>
                </a:solidFill>
                <a:effectLst/>
              </a:rPr>
              <a:t>System.out.println</a:t>
            </a:r>
            <a:r>
              <a:rPr kumimoji="0" lang="en-US" altLang="en-US" sz="1600" i="0" u="none" strike="noStrike" cap="none" normalizeH="0" baseline="0" dirty="0">
                <a:ln>
                  <a:noFill/>
                </a:ln>
                <a:solidFill>
                  <a:schemeClr val="accent6">
                    <a:lumMod val="50000"/>
                  </a:schemeClr>
                </a:solidFill>
                <a:effectLst/>
              </a:rPr>
              <a:t>("Barking...");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i="0" u="none" strike="noStrike" cap="none" normalizeH="0" baseline="0" dirty="0">
              <a:ln>
                <a:noFill/>
              </a:ln>
              <a:solidFill>
                <a:schemeClr val="accent6">
                  <a:lumMod val="50000"/>
                </a:schemeClr>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class Cat extends Animal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void meow()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r>
              <a:rPr kumimoji="0" lang="en-US" altLang="en-US" sz="1600" i="0" u="none" strike="noStrike" cap="none" normalizeH="0" baseline="0" dirty="0" err="1">
                <a:ln>
                  <a:noFill/>
                </a:ln>
                <a:solidFill>
                  <a:schemeClr val="accent6">
                    <a:lumMod val="50000"/>
                  </a:schemeClr>
                </a:solidFill>
                <a:effectLst/>
              </a:rPr>
              <a:t>System.out.println</a:t>
            </a:r>
            <a:r>
              <a:rPr kumimoji="0" lang="en-US" altLang="en-US" sz="1600" i="0" u="none" strike="noStrike" cap="none" normalizeH="0" baseline="0" dirty="0">
                <a:ln>
                  <a:noFill/>
                </a:ln>
                <a:solidFill>
                  <a:schemeClr val="accent6">
                    <a:lumMod val="50000"/>
                  </a:schemeClr>
                </a:solidFill>
                <a:effectLst/>
              </a:rPr>
              <a:t>("Meowing...");</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accent6">
                    <a:lumMod val="50000"/>
                  </a:schemeClr>
                </a:solidFill>
                <a:effectLst/>
              </a:rPr>
              <a:t>}</a:t>
            </a:r>
            <a:endParaRPr kumimoji="0" lang="en-US" altLang="en-US" i="0" u="none" strike="noStrike" cap="none" normalizeH="0" baseline="0" dirty="0">
              <a:ln>
                <a:noFill/>
              </a:ln>
              <a:solidFill>
                <a:schemeClr val="accent6">
                  <a:lumMod val="50000"/>
                </a:schemeClr>
              </a:solidFill>
              <a:effectLst/>
            </a:endParaRPr>
          </a:p>
        </p:txBody>
      </p:sp>
      <p:sp>
        <p:nvSpPr>
          <p:cNvPr id="4" name="Slide Number Placeholder 3">
            <a:extLst>
              <a:ext uri="{FF2B5EF4-FFF2-40B4-BE49-F238E27FC236}">
                <a16:creationId xmlns:a16="http://schemas.microsoft.com/office/drawing/2014/main" id="{2AA7BF3D-2E27-2AF2-1A10-60FF7EC5C6C5}"/>
              </a:ext>
            </a:extLst>
          </p:cNvPr>
          <p:cNvSpPr>
            <a:spLocks noGrp="1"/>
          </p:cNvSpPr>
          <p:nvPr>
            <p:ph type="sldNum" sz="quarter" idx="12"/>
          </p:nvPr>
        </p:nvSpPr>
        <p:spPr/>
        <p:txBody>
          <a:bodyPr/>
          <a:lstStyle/>
          <a:p>
            <a:fld id="{D57F1E4F-1CFF-5643-939E-217C01CDF565}" type="slidenum">
              <a:rPr lang="en-US" smtClean="0"/>
              <a:pPr/>
              <a:t>3</a:t>
            </a:fld>
            <a:endParaRPr lang="en-US" dirty="0"/>
          </a:p>
        </p:txBody>
      </p:sp>
    </p:spTree>
    <p:extLst>
      <p:ext uri="{BB962C8B-B14F-4D97-AF65-F5344CB8AC3E}">
        <p14:creationId xmlns:p14="http://schemas.microsoft.com/office/powerpoint/2010/main" val="394903478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BC81E-B926-74AB-07B1-8E5E0B959C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7D531-E81D-1D9D-59B2-E4504D2C9D81}"/>
              </a:ext>
            </a:extLst>
          </p:cNvPr>
          <p:cNvSpPr>
            <a:spLocks noGrp="1"/>
          </p:cNvSpPr>
          <p:nvPr>
            <p:ph type="title"/>
          </p:nvPr>
        </p:nvSpPr>
        <p:spPr/>
        <p:txBody>
          <a:bodyPr anchor="ctr"/>
          <a:lstStyle/>
          <a:p>
            <a:pPr algn="ctr"/>
            <a:r>
              <a:rPr lang="en-GB" dirty="0"/>
              <a:t>The super Keyword</a:t>
            </a:r>
            <a:endParaRPr lang="en-US" dirty="0"/>
          </a:p>
        </p:txBody>
      </p:sp>
      <p:sp>
        <p:nvSpPr>
          <p:cNvPr id="3" name="Content Placeholder 2">
            <a:extLst>
              <a:ext uri="{FF2B5EF4-FFF2-40B4-BE49-F238E27FC236}">
                <a16:creationId xmlns:a16="http://schemas.microsoft.com/office/drawing/2014/main" id="{645DFACB-9498-D5C1-C147-642D0A4FAE3C}"/>
              </a:ext>
            </a:extLst>
          </p:cNvPr>
          <p:cNvSpPr>
            <a:spLocks noGrp="1"/>
          </p:cNvSpPr>
          <p:nvPr>
            <p:ph idx="1"/>
          </p:nvPr>
        </p:nvSpPr>
        <p:spPr>
          <a:xfrm>
            <a:off x="581193" y="1841919"/>
            <a:ext cx="11029615" cy="1366492"/>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a:t>
            </a:r>
            <a:r>
              <a:rPr kumimoji="0" lang="en-US" altLang="en-US" sz="2000" b="1" i="0" u="none" strike="noStrike" cap="none" normalizeH="0" baseline="0" dirty="0">
                <a:ln>
                  <a:noFill/>
                </a:ln>
                <a:solidFill>
                  <a:srgbClr val="4D1434"/>
                </a:solidFill>
                <a:effectLst/>
              </a:rPr>
              <a:t>super</a:t>
            </a:r>
            <a:r>
              <a:rPr kumimoji="0" lang="en-US" altLang="en-US" sz="2000" i="0" u="none" strike="noStrike" cap="none" normalizeH="0" baseline="0" dirty="0">
                <a:ln>
                  <a:noFill/>
                </a:ln>
                <a:solidFill>
                  <a:schemeClr val="tx1"/>
                </a:solidFill>
                <a:effectLst/>
              </a:rPr>
              <a:t> keyword in Java is used to refer to the immediate parent class object. It is commonly used to access parent class constructors, fields, and methods.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rPr>
              <a:t>If no super() call is provided </a:t>
            </a:r>
            <a:r>
              <a:rPr lang="en-GB" sz="2000" dirty="0"/>
              <a:t>as the very first statement</a:t>
            </a:r>
            <a:r>
              <a:rPr lang="en-US" altLang="en-US" sz="2000" dirty="0">
                <a:solidFill>
                  <a:schemeClr val="tx1"/>
                </a:solidFill>
              </a:rPr>
              <a:t>, Java will implicitly insert a no-argument super() call. This only works if the parent class has a no-argument constructor.</a:t>
            </a:r>
          </a:p>
        </p:txBody>
      </p:sp>
      <p:sp>
        <p:nvSpPr>
          <p:cNvPr id="4" name="Slide Number Placeholder 3">
            <a:extLst>
              <a:ext uri="{FF2B5EF4-FFF2-40B4-BE49-F238E27FC236}">
                <a16:creationId xmlns:a16="http://schemas.microsoft.com/office/drawing/2014/main" id="{4452ACB3-0363-48B5-FC82-8DC731739B01}"/>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
        <p:nvSpPr>
          <p:cNvPr id="7" name="Content Placeholder 2">
            <a:extLst>
              <a:ext uri="{FF2B5EF4-FFF2-40B4-BE49-F238E27FC236}">
                <a16:creationId xmlns:a16="http://schemas.microsoft.com/office/drawing/2014/main" id="{34E2607D-8D34-3299-58C4-2851CE349D90}"/>
              </a:ext>
            </a:extLst>
          </p:cNvPr>
          <p:cNvSpPr txBox="1">
            <a:spLocks/>
          </p:cNvSpPr>
          <p:nvPr/>
        </p:nvSpPr>
        <p:spPr>
          <a:xfrm>
            <a:off x="581192" y="3334374"/>
            <a:ext cx="11029615" cy="3112851"/>
          </a:xfrm>
          <a:prstGeom prst="rect">
            <a:avLst/>
          </a:prstGeom>
        </p:spPr>
        <p:txBody>
          <a:bodyPr vert="horz" lIns="91440" tIns="45720" rIns="91440" bIns="45720" numCol="2"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class Animal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Animal(String name)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r>
              <a:rPr lang="en-US" altLang="en-US" dirty="0" err="1">
                <a:solidFill>
                  <a:schemeClr val="accent6">
                    <a:lumMod val="50000"/>
                  </a:schemeClr>
                </a:solidFill>
              </a:rPr>
              <a:t>System.out.println</a:t>
            </a:r>
            <a:r>
              <a:rPr lang="en-US" altLang="en-US" dirty="0">
                <a:solidFill>
                  <a:schemeClr val="accent6">
                    <a:lumMod val="50000"/>
                  </a:schemeClr>
                </a:solidFill>
              </a:rPr>
              <a:t>("Animal name: " + name);</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class Dog extends Animal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Dog()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super("Dog");  // Calls the parent class constructor</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a:t>
            </a:r>
          </a:p>
          <a:p>
            <a:pPr marL="0" indent="0" defTabSz="914400" eaLnBrk="0" fontAlgn="base" hangingPunct="0">
              <a:spcBef>
                <a:spcPct val="0"/>
              </a:spcBef>
              <a:spcAft>
                <a:spcPct val="0"/>
              </a:spcAft>
              <a:buClrTx/>
              <a:buSzTx/>
              <a:buFontTx/>
              <a:buNone/>
            </a:pPr>
            <a:endParaRPr lang="en-US" altLang="en-US" dirty="0">
              <a:solidFill>
                <a:schemeClr val="accent6">
                  <a:lumMod val="50000"/>
                </a:schemeClr>
              </a:solidFill>
            </a:endParaRPr>
          </a:p>
          <a:p>
            <a:pPr marL="0" indent="0" defTabSz="914400" eaLnBrk="0" fontAlgn="base" hangingPunct="0">
              <a:spcBef>
                <a:spcPct val="0"/>
              </a:spcBef>
              <a:spcAft>
                <a:spcPct val="0"/>
              </a:spcAft>
              <a:buClrTx/>
              <a:buSzTx/>
              <a:buFontTx/>
              <a:buNone/>
            </a:pPr>
            <a:endParaRPr lang="en-US" altLang="en-US" dirty="0">
              <a:solidFill>
                <a:schemeClr val="accent6">
                  <a:lumMod val="50000"/>
                </a:schemeClr>
              </a:solidFill>
            </a:endParaRP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class Animal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void sound()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r>
              <a:rPr lang="en-US" altLang="en-US" dirty="0" err="1">
                <a:solidFill>
                  <a:schemeClr val="accent6">
                    <a:lumMod val="50000"/>
                  </a:schemeClr>
                </a:solidFill>
              </a:rPr>
              <a:t>System.out.println</a:t>
            </a:r>
            <a:r>
              <a:rPr lang="en-US" altLang="en-US" dirty="0">
                <a:solidFill>
                  <a:schemeClr val="accent6">
                    <a:lumMod val="50000"/>
                  </a:schemeClr>
                </a:solidFill>
              </a:rPr>
              <a:t>("Animal makes a sound");</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class Dog extends Animal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void sound() {</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r>
              <a:rPr lang="en-US" altLang="en-US" dirty="0" err="1">
                <a:solidFill>
                  <a:schemeClr val="accent6">
                    <a:lumMod val="50000"/>
                  </a:schemeClr>
                </a:solidFill>
              </a:rPr>
              <a:t>super.sound</a:t>
            </a:r>
            <a:r>
              <a:rPr lang="en-US" altLang="en-US" dirty="0">
                <a:solidFill>
                  <a:schemeClr val="accent6">
                    <a:lumMod val="50000"/>
                  </a:schemeClr>
                </a:solidFill>
              </a:rPr>
              <a:t>();  // Calls the parent class method</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r>
              <a:rPr lang="en-US" altLang="en-US" dirty="0" err="1">
                <a:solidFill>
                  <a:schemeClr val="accent6">
                    <a:lumMod val="50000"/>
                  </a:schemeClr>
                </a:solidFill>
              </a:rPr>
              <a:t>System.out.println</a:t>
            </a:r>
            <a:r>
              <a:rPr lang="en-US" altLang="en-US" dirty="0">
                <a:solidFill>
                  <a:schemeClr val="accent6">
                    <a:lumMod val="50000"/>
                  </a:schemeClr>
                </a:solidFill>
              </a:rPr>
              <a:t>("Dog barks");</a:t>
            </a:r>
          </a:p>
          <a:p>
            <a:pPr marL="0" indent="0" defTabSz="914400" eaLnBrk="0" fontAlgn="base" hangingPunct="0">
              <a:spcBef>
                <a:spcPct val="0"/>
              </a:spcBef>
              <a:spcAft>
                <a:spcPct val="0"/>
              </a:spcAft>
              <a:buClrTx/>
              <a:buSzTx/>
              <a:buFontTx/>
              <a:buNone/>
            </a:pPr>
            <a:r>
              <a:rPr lang="en-US" altLang="en-US" dirty="0">
                <a:solidFill>
                  <a:schemeClr val="accent6">
                    <a:lumMod val="50000"/>
                  </a:schemeClr>
                </a:solidFill>
              </a:rPr>
              <a:t>    }}</a:t>
            </a:r>
          </a:p>
          <a:p>
            <a:pPr marL="0" indent="0" defTabSz="914400" eaLnBrk="0" fontAlgn="base" hangingPunct="0">
              <a:spcBef>
                <a:spcPct val="0"/>
              </a:spcBef>
              <a:spcAft>
                <a:spcPct val="0"/>
              </a:spcAft>
              <a:buClrTx/>
              <a:buSzTx/>
              <a:buFontTx/>
              <a:buNone/>
            </a:pPr>
            <a:endParaRPr lang="en-US" altLang="en-US" dirty="0">
              <a:solidFill>
                <a:schemeClr val="accent6">
                  <a:lumMod val="50000"/>
                </a:schemeClr>
              </a:solidFill>
            </a:endParaRPr>
          </a:p>
        </p:txBody>
      </p:sp>
    </p:spTree>
    <p:extLst>
      <p:ext uri="{BB962C8B-B14F-4D97-AF65-F5344CB8AC3E}">
        <p14:creationId xmlns:p14="http://schemas.microsoft.com/office/powerpoint/2010/main" val="761086016"/>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A5080B-B1B0-3090-9A4C-AD3575F74F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21508C-F1AC-3074-726F-3A0140DD770F}"/>
              </a:ext>
            </a:extLst>
          </p:cNvPr>
          <p:cNvSpPr>
            <a:spLocks noGrp="1"/>
          </p:cNvSpPr>
          <p:nvPr>
            <p:ph type="title"/>
          </p:nvPr>
        </p:nvSpPr>
        <p:spPr/>
        <p:txBody>
          <a:bodyPr anchor="ctr"/>
          <a:lstStyle/>
          <a:p>
            <a:pPr algn="ctr"/>
            <a:r>
              <a:rPr lang="en-GB" dirty="0"/>
              <a:t>The instanceof Keyword</a:t>
            </a:r>
            <a:endParaRPr lang="en-US" dirty="0"/>
          </a:p>
        </p:txBody>
      </p:sp>
      <p:sp>
        <p:nvSpPr>
          <p:cNvPr id="3" name="Content Placeholder 2">
            <a:extLst>
              <a:ext uri="{FF2B5EF4-FFF2-40B4-BE49-F238E27FC236}">
                <a16:creationId xmlns:a16="http://schemas.microsoft.com/office/drawing/2014/main" id="{168AFBFA-6DC7-B261-48B1-94CECAF18FE9}"/>
              </a:ext>
            </a:extLst>
          </p:cNvPr>
          <p:cNvSpPr>
            <a:spLocks noGrp="1"/>
          </p:cNvSpPr>
          <p:nvPr>
            <p:ph idx="1"/>
          </p:nvPr>
        </p:nvSpPr>
        <p:spPr>
          <a:xfrm>
            <a:off x="581193" y="1841918"/>
            <a:ext cx="11029615" cy="874993"/>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instanceof keyword is used to test whether an object is an instance of a particular class or implements a particular interface. It returns true if the object is an instance of the specified class or interface, otherwise it returns false.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This is particularly useful when determining the type of an object at </a:t>
            </a:r>
            <a:r>
              <a:rPr lang="en-US" sz="2000" b="1" dirty="0">
                <a:solidFill>
                  <a:srgbClr val="4D1434"/>
                </a:solidFill>
              </a:rPr>
              <a:t>runtime</a:t>
            </a:r>
            <a:r>
              <a:rPr lang="en-US" sz="2000" dirty="0"/>
              <a:t>.</a:t>
            </a:r>
            <a:endParaRPr lang="en-US" altLang="en-US" sz="2000" dirty="0">
              <a:solidFill>
                <a:schemeClr val="tx1"/>
              </a:solidFill>
            </a:endParaRPr>
          </a:p>
        </p:txBody>
      </p:sp>
      <p:sp>
        <p:nvSpPr>
          <p:cNvPr id="4" name="Slide Number Placeholder 3">
            <a:extLst>
              <a:ext uri="{FF2B5EF4-FFF2-40B4-BE49-F238E27FC236}">
                <a16:creationId xmlns:a16="http://schemas.microsoft.com/office/drawing/2014/main" id="{825942A6-D0A6-6856-851F-E29AF9A54000}"/>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
        <p:nvSpPr>
          <p:cNvPr id="7" name="Content Placeholder 2">
            <a:extLst>
              <a:ext uri="{FF2B5EF4-FFF2-40B4-BE49-F238E27FC236}">
                <a16:creationId xmlns:a16="http://schemas.microsoft.com/office/drawing/2014/main" id="{E46D14FA-C069-6F9D-8E55-6398B3435746}"/>
              </a:ext>
            </a:extLst>
          </p:cNvPr>
          <p:cNvSpPr txBox="1">
            <a:spLocks/>
          </p:cNvSpPr>
          <p:nvPr/>
        </p:nvSpPr>
        <p:spPr>
          <a:xfrm>
            <a:off x="581193" y="3278221"/>
            <a:ext cx="11029615" cy="3307405"/>
          </a:xfrm>
          <a:prstGeom prst="rect">
            <a:avLst/>
          </a:prstGeom>
        </p:spPr>
        <p:txBody>
          <a:bodyPr vert="horz" lIns="91440" tIns="45720" rIns="91440" bIns="45720" numCol="1" rtlCol="0" anchor="t">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class Animal {}</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class Dog extends Animal {}</a:t>
            </a:r>
          </a:p>
          <a:p>
            <a:pPr marL="0" indent="0" defTabSz="914400" eaLnBrk="0" fontAlgn="base" hangingPunct="0">
              <a:spcBef>
                <a:spcPct val="0"/>
              </a:spcBef>
              <a:spcAft>
                <a:spcPct val="0"/>
              </a:spcAft>
              <a:buClrTx/>
              <a:buSzTx/>
              <a:buFontTx/>
              <a:buNone/>
            </a:pPr>
            <a:endParaRPr lang="en-US" altLang="en-US" sz="2000" dirty="0">
              <a:solidFill>
                <a:schemeClr val="accent6">
                  <a:lumMod val="50000"/>
                </a:schemeClr>
              </a:solidFill>
            </a:endParaRP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public class Main {</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public static void main(String[] </a:t>
            </a:r>
            <a:r>
              <a:rPr lang="en-US" altLang="en-US" sz="2000" dirty="0" err="1">
                <a:solidFill>
                  <a:schemeClr val="accent6">
                    <a:lumMod val="50000"/>
                  </a:schemeClr>
                </a:solidFill>
              </a:rPr>
              <a:t>args</a:t>
            </a:r>
            <a:r>
              <a:rPr lang="en-US" altLang="en-US" sz="2000"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Animal </a:t>
            </a:r>
            <a:r>
              <a:rPr lang="en-US" altLang="en-US" sz="2000" dirty="0" err="1">
                <a:solidFill>
                  <a:schemeClr val="accent6">
                    <a:lumMod val="50000"/>
                  </a:schemeClr>
                </a:solidFill>
              </a:rPr>
              <a:t>animal</a:t>
            </a:r>
            <a:r>
              <a:rPr lang="en-US" altLang="en-US" sz="2000" dirty="0">
                <a:solidFill>
                  <a:schemeClr val="accent6">
                    <a:lumMod val="50000"/>
                  </a:schemeClr>
                </a:solidFill>
              </a:rPr>
              <a:t> = new Dog();</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a:t>
            </a:r>
            <a:r>
              <a:rPr lang="en-US" altLang="en-US" sz="2000" dirty="0" err="1">
                <a:solidFill>
                  <a:schemeClr val="accent6">
                    <a:lumMod val="50000"/>
                  </a:schemeClr>
                </a:solidFill>
              </a:rPr>
              <a:t>System.out.println</a:t>
            </a:r>
            <a:r>
              <a:rPr lang="en-US" altLang="en-US" sz="2000" dirty="0">
                <a:solidFill>
                  <a:schemeClr val="accent6">
                    <a:lumMod val="50000"/>
                  </a:schemeClr>
                </a:solidFill>
              </a:rPr>
              <a:t>(animal instanceof Dog);  //Returns true</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a:t>
            </a:r>
            <a:r>
              <a:rPr lang="en-US" altLang="en-US" sz="2000" dirty="0" err="1">
                <a:solidFill>
                  <a:schemeClr val="accent6">
                    <a:lumMod val="50000"/>
                  </a:schemeClr>
                </a:solidFill>
              </a:rPr>
              <a:t>System.out.println</a:t>
            </a:r>
            <a:r>
              <a:rPr lang="en-US" altLang="en-US" sz="2000" dirty="0">
                <a:solidFill>
                  <a:schemeClr val="accent6">
                    <a:lumMod val="50000"/>
                  </a:schemeClr>
                </a:solidFill>
              </a:rPr>
              <a:t>(animal instanceof Animal);  // Returns true</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    }</a:t>
            </a:r>
          </a:p>
          <a:p>
            <a:pPr marL="0" indent="0" defTabSz="914400" eaLnBrk="0" fontAlgn="base" hangingPunct="0">
              <a:spcBef>
                <a:spcPct val="0"/>
              </a:spcBef>
              <a:spcAft>
                <a:spcPct val="0"/>
              </a:spcAft>
              <a:buClrTx/>
              <a:buSzTx/>
              <a:buFontTx/>
              <a:buNone/>
            </a:pPr>
            <a:r>
              <a:rPr lang="en-US" altLang="en-US" sz="2000" dirty="0">
                <a:solidFill>
                  <a:schemeClr val="accent6">
                    <a:lumMod val="50000"/>
                  </a:schemeClr>
                </a:solidFill>
              </a:rPr>
              <a:t>}</a:t>
            </a:r>
          </a:p>
        </p:txBody>
      </p:sp>
    </p:spTree>
    <p:extLst>
      <p:ext uri="{BB962C8B-B14F-4D97-AF65-F5344CB8AC3E}">
        <p14:creationId xmlns:p14="http://schemas.microsoft.com/office/powerpoint/2010/main" val="2449038790"/>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39BF19-85CC-17B4-31BF-4D4B478DC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9A821E-0FD1-43CB-B8E4-405B4C7FD3D2}"/>
              </a:ext>
            </a:extLst>
          </p:cNvPr>
          <p:cNvSpPr>
            <a:spLocks noGrp="1"/>
          </p:cNvSpPr>
          <p:nvPr>
            <p:ph type="title"/>
          </p:nvPr>
        </p:nvSpPr>
        <p:spPr/>
        <p:txBody>
          <a:bodyPr anchor="ctr"/>
          <a:lstStyle/>
          <a:p>
            <a:pPr algn="ctr"/>
            <a:r>
              <a:rPr lang="en-GB" dirty="0"/>
              <a:t>the Object Class</a:t>
            </a:r>
            <a:endParaRPr lang="en-US" dirty="0"/>
          </a:p>
        </p:txBody>
      </p:sp>
      <p:sp>
        <p:nvSpPr>
          <p:cNvPr id="3" name="Content Placeholder 2">
            <a:extLst>
              <a:ext uri="{FF2B5EF4-FFF2-40B4-BE49-F238E27FC236}">
                <a16:creationId xmlns:a16="http://schemas.microsoft.com/office/drawing/2014/main" id="{A724AB05-B398-62B6-8AD7-7E364C23C0FE}"/>
              </a:ext>
            </a:extLst>
          </p:cNvPr>
          <p:cNvSpPr>
            <a:spLocks noGrp="1"/>
          </p:cNvSpPr>
          <p:nvPr>
            <p:ph idx="1"/>
          </p:nvPr>
        </p:nvSpPr>
        <p:spPr>
          <a:xfrm>
            <a:off x="581193" y="1841918"/>
            <a:ext cx="11029615" cy="4680180"/>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rPr>
              <a:t>The Object class is at the top of Java's inheritance chain. Every class you create—whether you explicitly extend another class or not—automatically inherits from Object.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chemeClr val="tx1"/>
                </a:solidFill>
              </a:rPr>
              <a:t>The Object class provides several fundamental methods that are available to all Java objects. Some of these methods include:</a:t>
            </a:r>
          </a:p>
          <a:p>
            <a:pPr defTabSz="914400" eaLnBrk="0" fontAlgn="base" hangingPunct="0">
              <a:spcBef>
                <a:spcPct val="0"/>
              </a:spcBef>
              <a:spcAft>
                <a:spcPct val="0"/>
              </a:spcAft>
              <a:buClrTx/>
              <a:buSzTx/>
              <a:buFont typeface="Arial" panose="020B0604020202020204" pitchFamily="34" charset="0"/>
              <a:buChar char="•"/>
            </a:pPr>
            <a:r>
              <a:rPr lang="en-US" altLang="en-US" sz="2000" dirty="0" err="1">
                <a:solidFill>
                  <a:srgbClr val="4D1434"/>
                </a:solidFill>
              </a:rPr>
              <a:t>toString</a:t>
            </a:r>
            <a:r>
              <a:rPr lang="en-US" altLang="en-US" sz="2000" dirty="0">
                <a:solidFill>
                  <a:srgbClr val="4D1434"/>
                </a:solidFill>
              </a:rPr>
              <a:t>(): Returns a string representation of the object.</a:t>
            </a:r>
          </a:p>
          <a:p>
            <a:pPr defTabSz="914400" eaLnBrk="0" fontAlgn="base" hangingPunct="0">
              <a:spcBef>
                <a:spcPct val="0"/>
              </a:spcBef>
              <a:spcAft>
                <a:spcPct val="0"/>
              </a:spcAft>
              <a:buClrTx/>
              <a:buSzTx/>
              <a:buFont typeface="Arial" panose="020B0604020202020204" pitchFamily="34" charset="0"/>
              <a:buChar char="•"/>
            </a:pPr>
            <a:r>
              <a:rPr lang="en-US" altLang="en-US" sz="2000" dirty="0">
                <a:solidFill>
                  <a:srgbClr val="4D1434"/>
                </a:solidFill>
              </a:rPr>
              <a:t>equals(Object obj): Determines whether two objects are equal.</a:t>
            </a:r>
          </a:p>
          <a:p>
            <a:pPr defTabSz="914400" eaLnBrk="0" fontAlgn="base" hangingPunct="0">
              <a:spcBef>
                <a:spcPct val="0"/>
              </a:spcBef>
              <a:spcAft>
                <a:spcPct val="0"/>
              </a:spcAft>
              <a:buClrTx/>
              <a:buSzTx/>
              <a:buFont typeface="Arial" panose="020B0604020202020204" pitchFamily="34" charset="0"/>
              <a:buChar char="•"/>
            </a:pPr>
            <a:r>
              <a:rPr lang="en-US" altLang="en-US" sz="2000" dirty="0" err="1">
                <a:solidFill>
                  <a:srgbClr val="4D1434"/>
                </a:solidFill>
              </a:rPr>
              <a:t>hashCode</a:t>
            </a:r>
            <a:r>
              <a:rPr lang="en-US" altLang="en-US" sz="2000" dirty="0">
                <a:solidFill>
                  <a:srgbClr val="4D1434"/>
                </a:solidFill>
              </a:rPr>
              <a:t>(): Returns an integer hash code for the object.</a:t>
            </a:r>
          </a:p>
          <a:p>
            <a:pPr defTabSz="914400" eaLnBrk="0" fontAlgn="base" hangingPunct="0">
              <a:spcBef>
                <a:spcPct val="0"/>
              </a:spcBef>
              <a:spcAft>
                <a:spcPct val="0"/>
              </a:spcAft>
              <a:buClrTx/>
              <a:buSzTx/>
              <a:buFont typeface="Arial" panose="020B0604020202020204" pitchFamily="34" charset="0"/>
              <a:buChar char="•"/>
            </a:pPr>
            <a:r>
              <a:rPr lang="en-US" altLang="en-US" sz="2000" dirty="0" err="1">
                <a:solidFill>
                  <a:srgbClr val="4D1434"/>
                </a:solidFill>
              </a:rPr>
              <a:t>getClass</a:t>
            </a:r>
            <a:r>
              <a:rPr lang="en-US" altLang="en-US" sz="2000" dirty="0">
                <a:solidFill>
                  <a:srgbClr val="4D1434"/>
                </a:solidFill>
              </a:rPr>
              <a:t>(): Returns the runtime class of the object.</a:t>
            </a:r>
          </a:p>
          <a:p>
            <a:pPr defTabSz="914400" eaLnBrk="0" fontAlgn="base" hangingPunct="0">
              <a:spcBef>
                <a:spcPct val="0"/>
              </a:spcBef>
              <a:spcAft>
                <a:spcPct val="0"/>
              </a:spcAft>
              <a:buClrTx/>
              <a:buSzTx/>
              <a:buFont typeface="Arial" panose="020B0604020202020204" pitchFamily="34" charset="0"/>
              <a:buChar char="•"/>
            </a:pPr>
            <a:endParaRPr lang="en-US" altLang="en-US" sz="2000" dirty="0">
              <a:solidFill>
                <a:schemeClr val="tx1"/>
              </a:solidFill>
            </a:endParaRPr>
          </a:p>
          <a:p>
            <a:pPr marL="0" indent="0" defTabSz="914400" eaLnBrk="0" fontAlgn="base" hangingPunct="0">
              <a:spcBef>
                <a:spcPct val="0"/>
              </a:spcBef>
              <a:spcAft>
                <a:spcPct val="0"/>
              </a:spcAft>
              <a:buClrTx/>
              <a:buSzTx/>
              <a:buNone/>
            </a:pPr>
            <a:r>
              <a:rPr lang="en-US" altLang="en-US" sz="2000" dirty="0">
                <a:solidFill>
                  <a:schemeClr val="tx1"/>
                </a:solidFill>
              </a:rPr>
              <a:t>Having a common base class (Object) ensures that all objects share a basic set of behaviors and methods. This uniformity is critical for various operations like collections management, where methods like equals() and </a:t>
            </a:r>
            <a:r>
              <a:rPr lang="en-US" altLang="en-US" sz="2000" dirty="0" err="1">
                <a:solidFill>
                  <a:schemeClr val="tx1"/>
                </a:solidFill>
              </a:rPr>
              <a:t>hashCode</a:t>
            </a:r>
            <a:r>
              <a:rPr lang="en-US" altLang="en-US" sz="2000" dirty="0">
                <a:solidFill>
                  <a:schemeClr val="tx1"/>
                </a:solidFill>
              </a:rPr>
              <a:t>() are used to compare objects.</a:t>
            </a:r>
          </a:p>
        </p:txBody>
      </p:sp>
      <p:sp>
        <p:nvSpPr>
          <p:cNvPr id="4" name="Slide Number Placeholder 3">
            <a:extLst>
              <a:ext uri="{FF2B5EF4-FFF2-40B4-BE49-F238E27FC236}">
                <a16:creationId xmlns:a16="http://schemas.microsoft.com/office/drawing/2014/main" id="{85646758-1FC5-AE3C-69E0-4970AB7F73F9}"/>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24139709"/>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DE1F6-2D2B-5FB3-8E6C-AC1D67186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261263-3DA5-047D-49FA-8CB325856146}"/>
              </a:ext>
            </a:extLst>
          </p:cNvPr>
          <p:cNvSpPr>
            <a:spLocks noGrp="1"/>
          </p:cNvSpPr>
          <p:nvPr>
            <p:ph type="title"/>
          </p:nvPr>
        </p:nvSpPr>
        <p:spPr/>
        <p:txBody>
          <a:bodyPr anchor="ctr"/>
          <a:lstStyle/>
          <a:p>
            <a:pPr algn="ctr"/>
            <a:r>
              <a:rPr lang="en-GB" dirty="0"/>
              <a:t>Type casting</a:t>
            </a:r>
            <a:endParaRPr lang="en-US" dirty="0"/>
          </a:p>
        </p:txBody>
      </p:sp>
      <p:sp>
        <p:nvSpPr>
          <p:cNvPr id="3" name="Content Placeholder 2">
            <a:extLst>
              <a:ext uri="{FF2B5EF4-FFF2-40B4-BE49-F238E27FC236}">
                <a16:creationId xmlns:a16="http://schemas.microsoft.com/office/drawing/2014/main" id="{5A809269-571D-9295-7203-1DC0444BB31B}"/>
              </a:ext>
            </a:extLst>
          </p:cNvPr>
          <p:cNvSpPr>
            <a:spLocks noGrp="1"/>
          </p:cNvSpPr>
          <p:nvPr>
            <p:ph idx="1"/>
          </p:nvPr>
        </p:nvSpPr>
        <p:spPr>
          <a:xfrm>
            <a:off x="581193" y="1841919"/>
            <a:ext cx="11029615" cy="4313925"/>
          </a:xfrm>
        </p:spPr>
        <p:txBody>
          <a:bodyPr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t>Type casting is crucial when dealing with object types within an inheritance hierarchy. It allows you to treat an object as a different type, either moving up or down the inheritance chain. There are two primary forms of type casting: </a:t>
            </a:r>
            <a:r>
              <a:rPr lang="en-US" sz="2000" dirty="0">
                <a:solidFill>
                  <a:schemeClr val="tx1"/>
                </a:solidFill>
              </a:rPr>
              <a:t>upcasting</a:t>
            </a:r>
            <a:r>
              <a:rPr lang="en-US" sz="2000" dirty="0"/>
              <a:t> and </a:t>
            </a:r>
            <a:r>
              <a:rPr lang="en-US" sz="2000" dirty="0" err="1">
                <a:solidFill>
                  <a:schemeClr val="tx1"/>
                </a:solidFill>
              </a:rPr>
              <a:t>downcasting</a:t>
            </a:r>
            <a:r>
              <a:rPr lang="en-US" sz="2000" dirty="0"/>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solidFill>
                  <a:srgbClr val="4D1434"/>
                </a:solidFill>
              </a:rPr>
              <a:t>Upcasting</a:t>
            </a:r>
            <a:r>
              <a:rPr lang="en-US" altLang="en-US" sz="2000" dirty="0">
                <a:solidFill>
                  <a:schemeClr val="tx1"/>
                </a:solidFill>
              </a:rPr>
              <a:t> (Widening Conversion)</a:t>
            </a:r>
          </a:p>
          <a:p>
            <a:pPr defTabSz="914400" eaLnBrk="0" fontAlgn="base" hangingPunct="0">
              <a:spcBef>
                <a:spcPct val="0"/>
              </a:spcBef>
              <a:spcAft>
                <a:spcPct val="0"/>
              </a:spcAft>
              <a:buClrTx/>
              <a:buSzTx/>
              <a:buFont typeface="Arial" panose="020B0604020202020204" pitchFamily="34" charset="0"/>
              <a:buChar char="•"/>
            </a:pPr>
            <a:r>
              <a:rPr lang="en-US" altLang="en-US" sz="2000" dirty="0">
                <a:solidFill>
                  <a:schemeClr val="tx1"/>
                </a:solidFill>
              </a:rPr>
              <a:t>Upcasting occurs when you cast a subclass reference to a superclass reference. This conversion is implicit because every instance of a subclass is also an instance of its superclass.</a:t>
            </a:r>
          </a:p>
          <a:p>
            <a:pPr defTabSz="914400" eaLnBrk="0" fontAlgn="base" hangingPunct="0">
              <a:spcBef>
                <a:spcPct val="0"/>
              </a:spcBef>
              <a:spcAft>
                <a:spcPct val="0"/>
              </a:spcAft>
              <a:buClrTx/>
              <a:buSzTx/>
              <a:buFont typeface="Arial" panose="020B0604020202020204" pitchFamily="34" charset="0"/>
              <a:buChar char="•"/>
            </a:pPr>
            <a:r>
              <a:rPr lang="en-US" altLang="en-US" sz="2000" dirty="0">
                <a:solidFill>
                  <a:schemeClr val="tx1"/>
                </a:solidFill>
              </a:rPr>
              <a:t>Facilitates polymorphism by allowing a subclass object to be treated as an object of its superclass.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err="1">
                <a:solidFill>
                  <a:schemeClr val="accent2">
                    <a:lumMod val="50000"/>
                  </a:schemeClr>
                </a:solidFill>
              </a:rPr>
              <a:t>Downcasting</a:t>
            </a:r>
            <a:r>
              <a:rPr lang="en-US" altLang="en-US" sz="2000" dirty="0">
                <a:solidFill>
                  <a:schemeClr val="tx1"/>
                </a:solidFill>
              </a:rPr>
              <a:t> (Narrowing Conversion)</a:t>
            </a:r>
          </a:p>
          <a:p>
            <a:pPr defTabSz="914400" eaLnBrk="0" fontAlgn="base" hangingPunct="0">
              <a:spcBef>
                <a:spcPct val="0"/>
              </a:spcBef>
              <a:spcAft>
                <a:spcPct val="0"/>
              </a:spcAft>
              <a:buClrTx/>
              <a:buSzTx/>
              <a:buFont typeface="Arial" panose="020B0604020202020204" pitchFamily="34" charset="0"/>
              <a:buChar char="•"/>
            </a:pPr>
            <a:r>
              <a:rPr lang="en-US" altLang="en-US" sz="2000" dirty="0" err="1">
                <a:solidFill>
                  <a:schemeClr val="tx1"/>
                </a:solidFill>
              </a:rPr>
              <a:t>Downcasting</a:t>
            </a:r>
            <a:r>
              <a:rPr lang="en-US" altLang="en-US" sz="2000" dirty="0">
                <a:solidFill>
                  <a:schemeClr val="tx1"/>
                </a:solidFill>
              </a:rPr>
              <a:t> is the reverse process, where a superclass reference is cast back to a subclass reference. This conversion must be done explicitly using a cast operator.</a:t>
            </a:r>
          </a:p>
          <a:p>
            <a:pPr defTabSz="914400" eaLnBrk="0" fontAlgn="base" hangingPunct="0">
              <a:spcBef>
                <a:spcPct val="0"/>
              </a:spcBef>
              <a:spcAft>
                <a:spcPct val="0"/>
              </a:spcAft>
              <a:buClrTx/>
              <a:buSzTx/>
              <a:buFont typeface="Arial" panose="020B0604020202020204" pitchFamily="34" charset="0"/>
              <a:buChar char="•"/>
            </a:pPr>
            <a:r>
              <a:rPr lang="en-US" altLang="en-US" sz="2000" dirty="0">
                <a:solidFill>
                  <a:schemeClr val="tx1"/>
                </a:solidFill>
              </a:rPr>
              <a:t>Always use the instanceof keyword before </a:t>
            </a:r>
            <a:r>
              <a:rPr lang="en-US" altLang="en-US" sz="2000" dirty="0" err="1">
                <a:solidFill>
                  <a:schemeClr val="tx1"/>
                </a:solidFill>
              </a:rPr>
              <a:t>downcasting</a:t>
            </a:r>
            <a:r>
              <a:rPr lang="en-US" altLang="en-US" sz="2000" dirty="0">
                <a:solidFill>
                  <a:schemeClr val="tx1"/>
                </a:solidFill>
              </a:rPr>
              <a:t> to avoid </a:t>
            </a:r>
            <a:r>
              <a:rPr lang="en-US" altLang="en-US" sz="2000" dirty="0" err="1">
                <a:solidFill>
                  <a:schemeClr val="tx1"/>
                </a:solidFill>
              </a:rPr>
              <a:t>ClassCastException</a:t>
            </a:r>
            <a:r>
              <a:rPr lang="en-US" altLang="en-US" sz="2000" dirty="0">
                <a:solidFill>
                  <a:schemeClr val="tx1"/>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chemeClr val="tx1"/>
              </a:solidFill>
            </a:endParaRPr>
          </a:p>
        </p:txBody>
      </p:sp>
      <p:sp>
        <p:nvSpPr>
          <p:cNvPr id="4" name="Slide Number Placeholder 3">
            <a:extLst>
              <a:ext uri="{FF2B5EF4-FFF2-40B4-BE49-F238E27FC236}">
                <a16:creationId xmlns:a16="http://schemas.microsoft.com/office/drawing/2014/main" id="{877C2812-9851-BA50-59D2-72AACD0072FC}"/>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823604041"/>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BB855-38A5-AACA-2253-4D97508964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0991B-F320-09E8-21E1-FF21258DA81F}"/>
              </a:ext>
            </a:extLst>
          </p:cNvPr>
          <p:cNvSpPr>
            <a:spLocks noGrp="1"/>
          </p:cNvSpPr>
          <p:nvPr>
            <p:ph type="title"/>
          </p:nvPr>
        </p:nvSpPr>
        <p:spPr/>
        <p:txBody>
          <a:bodyPr anchor="ctr"/>
          <a:lstStyle/>
          <a:p>
            <a:pPr algn="ctr"/>
            <a:r>
              <a:rPr lang="en-GB" dirty="0"/>
              <a:t>Type casting Example</a:t>
            </a:r>
            <a:endParaRPr lang="en-US" dirty="0"/>
          </a:p>
        </p:txBody>
      </p:sp>
      <p:sp>
        <p:nvSpPr>
          <p:cNvPr id="3" name="Content Placeholder 2">
            <a:extLst>
              <a:ext uri="{FF2B5EF4-FFF2-40B4-BE49-F238E27FC236}">
                <a16:creationId xmlns:a16="http://schemas.microsoft.com/office/drawing/2014/main" id="{41DED3FA-774E-FC44-1003-A7CEA352B7AF}"/>
              </a:ext>
            </a:extLst>
          </p:cNvPr>
          <p:cNvSpPr>
            <a:spLocks noGrp="1"/>
          </p:cNvSpPr>
          <p:nvPr>
            <p:ph idx="1"/>
          </p:nvPr>
        </p:nvSpPr>
        <p:spPr>
          <a:xfrm>
            <a:off x="581193" y="1841919"/>
            <a:ext cx="11029615" cy="4313925"/>
          </a:xfrm>
        </p:spPr>
        <p:txBody>
          <a:bodyPr numCol="2" anchor="t">
            <a:no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class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void sound()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r>
              <a:rPr lang="en-US" sz="2000" dirty="0" err="1">
                <a:solidFill>
                  <a:schemeClr val="accent6">
                    <a:lumMod val="50000"/>
                  </a:schemeClr>
                </a:solidFill>
              </a:rPr>
              <a:t>System.out.println</a:t>
            </a:r>
            <a:r>
              <a:rPr lang="en-US" sz="2000" dirty="0">
                <a:solidFill>
                  <a:schemeClr val="accent6">
                    <a:lumMod val="50000"/>
                  </a:schemeClr>
                </a:solidFill>
              </a:rPr>
              <a:t>("Animal sound");</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class Dog extends Animal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void sound()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r>
              <a:rPr lang="en-US" sz="2000" dirty="0" err="1">
                <a:solidFill>
                  <a:schemeClr val="accent6">
                    <a:lumMod val="50000"/>
                  </a:schemeClr>
                </a:solidFill>
              </a:rPr>
              <a:t>System.out.println</a:t>
            </a:r>
            <a:r>
              <a:rPr lang="en-US" sz="2000" dirty="0">
                <a:solidFill>
                  <a:schemeClr val="accent6">
                    <a:lumMod val="50000"/>
                  </a:schemeClr>
                </a:solidFill>
              </a:rPr>
              <a:t>("Dog barks");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public class Main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public static void main(String[] </a:t>
            </a:r>
            <a:r>
              <a:rPr lang="en-US" sz="2000" dirty="0" err="1">
                <a:solidFill>
                  <a:schemeClr val="accent6">
                    <a:lumMod val="50000"/>
                  </a:schemeClr>
                </a:solidFill>
              </a:rPr>
              <a:t>args</a:t>
            </a: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Animal </a:t>
            </a:r>
            <a:r>
              <a:rPr lang="en-US" sz="2000" dirty="0" err="1">
                <a:solidFill>
                  <a:schemeClr val="accent6">
                    <a:lumMod val="50000"/>
                  </a:schemeClr>
                </a:solidFill>
              </a:rPr>
              <a:t>animal</a:t>
            </a:r>
            <a:r>
              <a:rPr lang="en-US" sz="2000" dirty="0">
                <a:solidFill>
                  <a:schemeClr val="accent6">
                    <a:lumMod val="50000"/>
                  </a:schemeClr>
                </a:solidFill>
              </a:rPr>
              <a:t> = new Dog();  // Upcasting</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 casting back explicitly</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if (animal instanceof Dog)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Dog </a:t>
            </a:r>
            <a:r>
              <a:rPr lang="en-US" sz="2000" dirty="0" err="1">
                <a:solidFill>
                  <a:schemeClr val="accent6">
                    <a:lumMod val="50000"/>
                  </a:schemeClr>
                </a:solidFill>
              </a:rPr>
              <a:t>dog</a:t>
            </a:r>
            <a:r>
              <a:rPr lang="en-US" sz="2000" dirty="0">
                <a:solidFill>
                  <a:schemeClr val="accent6">
                    <a:lumMod val="50000"/>
                  </a:schemeClr>
                </a:solidFill>
              </a:rPr>
              <a:t> = (Dog) animal;</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r>
              <a:rPr lang="en-US" sz="2000" dirty="0" err="1">
                <a:solidFill>
                  <a:schemeClr val="accent6">
                    <a:lumMod val="50000"/>
                  </a:schemeClr>
                </a:solidFill>
              </a:rPr>
              <a:t>dog.sound</a:t>
            </a:r>
            <a:r>
              <a:rPr lang="en-US" sz="2000" dirty="0">
                <a:solidFill>
                  <a:schemeClr val="accent6">
                    <a:lumMod val="50000"/>
                  </a:schemeClr>
                </a:solidFill>
              </a:rPr>
              <a:t>();  // Outputs: Dog barks</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 else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r>
              <a:rPr lang="en-US" sz="2000" dirty="0" err="1">
                <a:solidFill>
                  <a:schemeClr val="accent6">
                    <a:lumMod val="50000"/>
                  </a:schemeClr>
                </a:solidFill>
              </a:rPr>
              <a:t>System.out.println</a:t>
            </a:r>
            <a:r>
              <a:rPr lang="en-US" sz="2000" dirty="0">
                <a:solidFill>
                  <a:schemeClr val="accent6">
                    <a:lumMod val="50000"/>
                  </a:schemeClr>
                </a:solidFill>
              </a:rPr>
              <a:t>("Not an instance");</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chemeClr val="accent6">
                    <a:lumMod val="50000"/>
                  </a:schemeClr>
                </a:solidFill>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2000" dirty="0">
              <a:solidFill>
                <a:schemeClr val="accent6">
                  <a:lumMod val="50000"/>
                </a:schemeClr>
              </a:solidFill>
            </a:endParaRPr>
          </a:p>
        </p:txBody>
      </p:sp>
      <p:sp>
        <p:nvSpPr>
          <p:cNvPr id="4" name="Slide Number Placeholder 3">
            <a:extLst>
              <a:ext uri="{FF2B5EF4-FFF2-40B4-BE49-F238E27FC236}">
                <a16:creationId xmlns:a16="http://schemas.microsoft.com/office/drawing/2014/main" id="{ED09C777-4716-CADC-5960-1A2F3B664445}"/>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3281999432"/>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28F528-0380-AD19-CC4D-3A1CF7817A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8494A8-32F5-D8A2-F8D1-E2AA98759E50}"/>
              </a:ext>
            </a:extLst>
          </p:cNvPr>
          <p:cNvSpPr>
            <a:spLocks noGrp="1"/>
          </p:cNvSpPr>
          <p:nvPr>
            <p:ph type="title"/>
          </p:nvPr>
        </p:nvSpPr>
        <p:spPr/>
        <p:txBody>
          <a:bodyPr anchor="ctr"/>
          <a:lstStyle/>
          <a:p>
            <a:pPr algn="ctr"/>
            <a:r>
              <a:rPr lang="en-GB" dirty="0"/>
              <a:t>Polymorphic Method Dispatch</a:t>
            </a:r>
            <a:endParaRPr lang="en-US" dirty="0"/>
          </a:p>
        </p:txBody>
      </p:sp>
      <p:sp>
        <p:nvSpPr>
          <p:cNvPr id="3" name="Content Placeholder 2">
            <a:extLst>
              <a:ext uri="{FF2B5EF4-FFF2-40B4-BE49-F238E27FC236}">
                <a16:creationId xmlns:a16="http://schemas.microsoft.com/office/drawing/2014/main" id="{DE77CC6F-223D-4240-770C-C1A49B7DFD23}"/>
              </a:ext>
            </a:extLst>
          </p:cNvPr>
          <p:cNvSpPr>
            <a:spLocks noGrp="1"/>
          </p:cNvSpPr>
          <p:nvPr>
            <p:ph idx="1"/>
          </p:nvPr>
        </p:nvSpPr>
        <p:spPr>
          <a:xfrm>
            <a:off x="581193" y="1841920"/>
            <a:ext cx="11029615" cy="1922684"/>
          </a:xfrm>
        </p:spPr>
        <p:txBody>
          <a:bodyPr numCol="1" anchor="t">
            <a:noAutofit/>
          </a:bodyPr>
          <a:lstStyle/>
          <a:p>
            <a:pPr marL="0" marR="0" lvl="0" indent="0" algn="justLow" defTabSz="914400" rtl="0" eaLnBrk="0" fontAlgn="base" latinLnBrk="0" hangingPunct="0">
              <a:lnSpc>
                <a:spcPct val="100000"/>
              </a:lnSpc>
              <a:spcBef>
                <a:spcPct val="0"/>
              </a:spcBef>
              <a:spcAft>
                <a:spcPct val="0"/>
              </a:spcAft>
              <a:buClrTx/>
              <a:buSzTx/>
              <a:buFontTx/>
              <a:buNone/>
              <a:tabLst/>
            </a:pPr>
            <a:r>
              <a:rPr lang="en-US" sz="2000" dirty="0"/>
              <a:t>Polymorphism is a cornerstone of OOP that enables objects of different types to be treated as objects of a common superclass. Java implements polymorphism through method overriding, where a subclass provides its own implementation of a method defined in its superclass.</a:t>
            </a:r>
          </a:p>
          <a:p>
            <a:pPr marL="0" marR="0" lvl="0" indent="0" algn="justLow" defTabSz="914400" rtl="0" eaLnBrk="0" fontAlgn="base" latinLnBrk="0" hangingPunct="0">
              <a:lnSpc>
                <a:spcPct val="100000"/>
              </a:lnSpc>
              <a:spcBef>
                <a:spcPct val="0"/>
              </a:spcBef>
              <a:spcAft>
                <a:spcPct val="0"/>
              </a:spcAft>
              <a:buClrTx/>
              <a:buSzTx/>
              <a:buFontTx/>
              <a:buNone/>
              <a:tabLst/>
            </a:pPr>
            <a:br>
              <a:rPr lang="en-US" sz="2000" dirty="0"/>
            </a:br>
            <a:r>
              <a:rPr lang="en-US" sz="2000" b="1" dirty="0">
                <a:solidFill>
                  <a:srgbClr val="4D1434"/>
                </a:solidFill>
              </a:rPr>
              <a:t>Dynamic Method Dispatch </a:t>
            </a:r>
            <a:r>
              <a:rPr lang="en-US" sz="2000" dirty="0"/>
              <a:t>is the mechanism by which Java determines which method implementation to execute at runtime based on the actual object's type, not the reference type.</a:t>
            </a:r>
            <a:endParaRPr lang="en-US" sz="2000" dirty="0">
              <a:solidFill>
                <a:schemeClr val="tx1"/>
              </a:solidFill>
            </a:endParaRPr>
          </a:p>
        </p:txBody>
      </p:sp>
      <p:sp>
        <p:nvSpPr>
          <p:cNvPr id="4" name="Slide Number Placeholder 3">
            <a:extLst>
              <a:ext uri="{FF2B5EF4-FFF2-40B4-BE49-F238E27FC236}">
                <a16:creationId xmlns:a16="http://schemas.microsoft.com/office/drawing/2014/main" id="{F1478D3B-4B3D-308B-ABDA-4F9AC0694544}"/>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
        <p:nvSpPr>
          <p:cNvPr id="8" name="TextBox 7">
            <a:extLst>
              <a:ext uri="{FF2B5EF4-FFF2-40B4-BE49-F238E27FC236}">
                <a16:creationId xmlns:a16="http://schemas.microsoft.com/office/drawing/2014/main" id="{E9969F59-F534-3147-7B35-026D57D74312}"/>
              </a:ext>
            </a:extLst>
          </p:cNvPr>
          <p:cNvSpPr txBox="1"/>
          <p:nvPr/>
        </p:nvSpPr>
        <p:spPr>
          <a:xfrm>
            <a:off x="700778" y="3907489"/>
            <a:ext cx="10790443" cy="2308324"/>
          </a:xfrm>
          <a:prstGeom prst="rect">
            <a:avLst/>
          </a:prstGeom>
          <a:noFill/>
        </p:spPr>
        <p:txBody>
          <a:bodyPr wrap="square" numCol="2">
            <a:spAutoFit/>
          </a:bodyPr>
          <a:lstStyle/>
          <a:p>
            <a:r>
              <a:rPr lang="en-GB" dirty="0">
                <a:solidFill>
                  <a:schemeClr val="accent6">
                    <a:lumMod val="50000"/>
                  </a:schemeClr>
                </a:solidFill>
              </a:rPr>
              <a:t>class Animal {</a:t>
            </a:r>
          </a:p>
          <a:p>
            <a:r>
              <a:rPr lang="en-GB" dirty="0">
                <a:solidFill>
                  <a:schemeClr val="accent6">
                    <a:lumMod val="50000"/>
                  </a:schemeClr>
                </a:solidFill>
              </a:rPr>
              <a:t>    void sound() {</a:t>
            </a:r>
          </a:p>
          <a:p>
            <a:r>
              <a:rPr lang="en-GB" dirty="0">
                <a:solidFill>
                  <a:schemeClr val="accent6">
                    <a:lumMod val="50000"/>
                  </a:schemeClr>
                </a:solidFill>
              </a:rPr>
              <a:t>        </a:t>
            </a:r>
            <a:r>
              <a:rPr lang="en-GB" dirty="0" err="1">
                <a:solidFill>
                  <a:schemeClr val="accent6">
                    <a:lumMod val="50000"/>
                  </a:schemeClr>
                </a:solidFill>
              </a:rPr>
              <a:t>System.out.println</a:t>
            </a:r>
            <a:r>
              <a:rPr lang="en-GB" dirty="0">
                <a:solidFill>
                  <a:schemeClr val="accent6">
                    <a:lumMod val="50000"/>
                  </a:schemeClr>
                </a:solidFill>
              </a:rPr>
              <a:t>("Animal makes a sound");</a:t>
            </a:r>
          </a:p>
          <a:p>
            <a:r>
              <a:rPr lang="en-GB" dirty="0">
                <a:solidFill>
                  <a:schemeClr val="accent6">
                    <a:lumMod val="50000"/>
                  </a:schemeClr>
                </a:solidFill>
              </a:rPr>
              <a:t>    }}</a:t>
            </a:r>
          </a:p>
          <a:p>
            <a:r>
              <a:rPr lang="en-GB" dirty="0">
                <a:solidFill>
                  <a:schemeClr val="accent6">
                    <a:lumMod val="50000"/>
                  </a:schemeClr>
                </a:solidFill>
              </a:rPr>
              <a:t>class Dog extends Animal {</a:t>
            </a:r>
          </a:p>
          <a:p>
            <a:r>
              <a:rPr lang="en-GB" dirty="0">
                <a:solidFill>
                  <a:schemeClr val="accent6">
                    <a:lumMod val="50000"/>
                  </a:schemeClr>
                </a:solidFill>
              </a:rPr>
              <a:t>void sound() {</a:t>
            </a:r>
          </a:p>
          <a:p>
            <a:r>
              <a:rPr lang="en-GB" dirty="0">
                <a:solidFill>
                  <a:schemeClr val="accent6">
                    <a:lumMod val="50000"/>
                  </a:schemeClr>
                </a:solidFill>
              </a:rPr>
              <a:t>        </a:t>
            </a:r>
            <a:r>
              <a:rPr lang="en-GB" dirty="0" err="1">
                <a:solidFill>
                  <a:schemeClr val="accent6">
                    <a:lumMod val="50000"/>
                  </a:schemeClr>
                </a:solidFill>
              </a:rPr>
              <a:t>System.out.println</a:t>
            </a:r>
            <a:r>
              <a:rPr lang="en-GB" dirty="0">
                <a:solidFill>
                  <a:schemeClr val="accent6">
                    <a:lumMod val="50000"/>
                  </a:schemeClr>
                </a:solidFill>
              </a:rPr>
              <a:t>("Dog barks");</a:t>
            </a:r>
          </a:p>
          <a:p>
            <a:r>
              <a:rPr lang="en-GB" dirty="0">
                <a:solidFill>
                  <a:schemeClr val="accent6">
                    <a:lumMod val="50000"/>
                  </a:schemeClr>
                </a:solidFill>
              </a:rPr>
              <a:t>    }}</a:t>
            </a:r>
          </a:p>
          <a:p>
            <a:endParaRPr lang="en-GB" dirty="0">
              <a:solidFill>
                <a:schemeClr val="accent6">
                  <a:lumMod val="50000"/>
                </a:schemeClr>
              </a:solidFill>
            </a:endParaRPr>
          </a:p>
          <a:p>
            <a:r>
              <a:rPr lang="en-GB" dirty="0">
                <a:solidFill>
                  <a:schemeClr val="accent6">
                    <a:lumMod val="50000"/>
                  </a:schemeClr>
                </a:solidFill>
              </a:rPr>
              <a:t>public class Main {</a:t>
            </a:r>
          </a:p>
          <a:p>
            <a:r>
              <a:rPr lang="en-GB" dirty="0">
                <a:solidFill>
                  <a:schemeClr val="accent6">
                    <a:lumMod val="50000"/>
                  </a:schemeClr>
                </a:solidFill>
              </a:rPr>
              <a:t>    public static void main(String[] </a:t>
            </a:r>
            <a:r>
              <a:rPr lang="en-GB" dirty="0" err="1">
                <a:solidFill>
                  <a:schemeClr val="accent6">
                    <a:lumMod val="50000"/>
                  </a:schemeClr>
                </a:solidFill>
              </a:rPr>
              <a:t>args</a:t>
            </a:r>
            <a:r>
              <a:rPr lang="en-GB" dirty="0">
                <a:solidFill>
                  <a:schemeClr val="accent6">
                    <a:lumMod val="50000"/>
                  </a:schemeClr>
                </a:solidFill>
              </a:rPr>
              <a:t>) {</a:t>
            </a:r>
          </a:p>
          <a:p>
            <a:r>
              <a:rPr lang="en-GB" dirty="0">
                <a:solidFill>
                  <a:schemeClr val="accent6">
                    <a:lumMod val="50000"/>
                  </a:schemeClr>
                </a:solidFill>
              </a:rPr>
              <a:t>        Animal </a:t>
            </a:r>
            <a:r>
              <a:rPr lang="en-GB" dirty="0" err="1">
                <a:solidFill>
                  <a:schemeClr val="accent6">
                    <a:lumMod val="50000"/>
                  </a:schemeClr>
                </a:solidFill>
              </a:rPr>
              <a:t>animal</a:t>
            </a:r>
            <a:r>
              <a:rPr lang="en-GB" dirty="0">
                <a:solidFill>
                  <a:schemeClr val="accent6">
                    <a:lumMod val="50000"/>
                  </a:schemeClr>
                </a:solidFill>
              </a:rPr>
              <a:t> = new Dog();</a:t>
            </a:r>
          </a:p>
          <a:p>
            <a:r>
              <a:rPr lang="en-GB" dirty="0">
                <a:solidFill>
                  <a:schemeClr val="accent6">
                    <a:lumMod val="50000"/>
                  </a:schemeClr>
                </a:solidFill>
              </a:rPr>
              <a:t>        </a:t>
            </a:r>
            <a:r>
              <a:rPr lang="en-GB" dirty="0" err="1">
                <a:solidFill>
                  <a:schemeClr val="accent6">
                    <a:lumMod val="50000"/>
                  </a:schemeClr>
                </a:solidFill>
              </a:rPr>
              <a:t>animal.sound</a:t>
            </a:r>
            <a:r>
              <a:rPr lang="en-GB" dirty="0">
                <a:solidFill>
                  <a:schemeClr val="accent6">
                    <a:lumMod val="50000"/>
                  </a:schemeClr>
                </a:solidFill>
              </a:rPr>
              <a:t>();  // Outputs: Dog barks</a:t>
            </a:r>
          </a:p>
          <a:p>
            <a:r>
              <a:rPr lang="en-GB" dirty="0">
                <a:solidFill>
                  <a:schemeClr val="accent6">
                    <a:lumMod val="50000"/>
                  </a:schemeClr>
                </a:solidFill>
              </a:rPr>
              <a:t>    }</a:t>
            </a:r>
          </a:p>
          <a:p>
            <a:r>
              <a:rPr lang="en-GB" dirty="0">
                <a:solidFill>
                  <a:schemeClr val="accent6">
                    <a:lumMod val="50000"/>
                  </a:schemeClr>
                </a:solidFill>
              </a:rPr>
              <a:t>}</a:t>
            </a:r>
          </a:p>
        </p:txBody>
      </p:sp>
    </p:spTree>
    <p:extLst>
      <p:ext uri="{BB962C8B-B14F-4D97-AF65-F5344CB8AC3E}">
        <p14:creationId xmlns:p14="http://schemas.microsoft.com/office/powerpoint/2010/main" val="176237033"/>
      </p:ext>
    </p:extLst>
  </p:cSld>
  <p:clrMapOvr>
    <a:masterClrMapping/>
  </p:clrMapOvr>
  <mc:AlternateContent xmlns:mc="http://schemas.openxmlformats.org/markup-compatibility/2006" xmlns:p14="http://schemas.microsoft.com/office/powerpoint/2010/main">
    <mc:Choice Requires="p14">
      <p:transition spd="slow">
        <p14:reveal/>
        <p:sndAc>
          <p:stSnd>
            <p:snd r:embed="rId2" name="click.wav"/>
          </p:stSnd>
        </p:sndAc>
      </p:transition>
    </mc:Choice>
    <mc:Fallback xmlns="">
      <p:transition spd="slow">
        <p:fade/>
        <p:sndAc>
          <p:stSnd>
            <p:snd r:embed="rId3" name="click.wav"/>
          </p:stSnd>
        </p:sndAc>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TM03457464[[fn=Dividend]]</Template>
  <TotalTime>6125</TotalTime>
  <Words>2776</Words>
  <Application>Microsoft Office PowerPoint</Application>
  <PresentationFormat>Widescreen</PresentationFormat>
  <Paragraphs>365</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-apple-system</vt:lpstr>
      <vt:lpstr>Aptos</vt:lpstr>
      <vt:lpstr>Arial</vt:lpstr>
      <vt:lpstr>Arial Unicode MS</vt:lpstr>
      <vt:lpstr>Gill Sans MT</vt:lpstr>
      <vt:lpstr>Times New Roman</vt:lpstr>
      <vt:lpstr>Vazir</vt:lpstr>
      <vt:lpstr>Wingdings 2</vt:lpstr>
      <vt:lpstr>Dividend</vt:lpstr>
      <vt:lpstr>برنامه نویسی پیشرفته</vt:lpstr>
      <vt:lpstr>Inheritance in Java</vt:lpstr>
      <vt:lpstr>The extend keyword </vt:lpstr>
      <vt:lpstr>The super Keyword</vt:lpstr>
      <vt:lpstr>The instanceof Keyword</vt:lpstr>
      <vt:lpstr>the Object Class</vt:lpstr>
      <vt:lpstr>Type casting</vt:lpstr>
      <vt:lpstr>Type casting Example</vt:lpstr>
      <vt:lpstr>Polymorphic Method Dispatch</vt:lpstr>
      <vt:lpstr>Java annotations: @Override</vt:lpstr>
      <vt:lpstr>Abstract Classes</vt:lpstr>
      <vt:lpstr>The Diamond Problem</vt:lpstr>
      <vt:lpstr>interface</vt:lpstr>
      <vt:lpstr>The Diamond Problem in java 8</vt:lpstr>
      <vt:lpstr>Question 1</vt:lpstr>
      <vt:lpstr>Answer 1</vt:lpstr>
      <vt:lpstr>Question 2</vt:lpstr>
      <vt:lpstr>Answer 2</vt:lpstr>
      <vt:lpstr>Question 3</vt:lpstr>
      <vt:lpstr>Answer 3</vt:lpstr>
      <vt:lpstr>Question 4</vt:lpstr>
      <vt:lpstr>Answer 4</vt:lpstr>
      <vt:lpstr>Time to code</vt:lpstr>
      <vt:lpstr>پایان</vt:lpstr>
    </vt:vector>
  </TitlesOfParts>
  <Company>Novin Pendar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 the name of god</dc:title>
  <dc:creator>NP</dc:creator>
  <cp:lastModifiedBy>Javad</cp:lastModifiedBy>
  <cp:revision>191</cp:revision>
  <dcterms:created xsi:type="dcterms:W3CDTF">2020-11-03T16:24:47Z</dcterms:created>
  <dcterms:modified xsi:type="dcterms:W3CDTF">2025-04-07T13:23:38Z</dcterms:modified>
</cp:coreProperties>
</file>