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8"/>
  </p:notesMasterIdLst>
  <p:sldIdLst>
    <p:sldId id="256" r:id="rId2"/>
    <p:sldId id="263" r:id="rId3"/>
    <p:sldId id="281" r:id="rId4"/>
    <p:sldId id="283" r:id="rId5"/>
    <p:sldId id="265" r:id="rId6"/>
    <p:sldId id="266" r:id="rId7"/>
    <p:sldId id="284" r:id="rId8"/>
    <p:sldId id="285" r:id="rId9"/>
    <p:sldId id="267" r:id="rId10"/>
    <p:sldId id="268" r:id="rId11"/>
    <p:sldId id="269" r:id="rId12"/>
    <p:sldId id="286" r:id="rId13"/>
    <p:sldId id="287" r:id="rId14"/>
    <p:sldId id="272" r:id="rId15"/>
    <p:sldId id="273" r:id="rId16"/>
    <p:sldId id="288" r:id="rId17"/>
    <p:sldId id="289" r:id="rId18"/>
    <p:sldId id="270" r:id="rId19"/>
    <p:sldId id="271" r:id="rId20"/>
    <p:sldId id="290" r:id="rId21"/>
    <p:sldId id="291" r:id="rId22"/>
    <p:sldId id="274" r:id="rId23"/>
    <p:sldId id="275" r:id="rId24"/>
    <p:sldId id="296" r:id="rId25"/>
    <p:sldId id="292" r:id="rId26"/>
    <p:sldId id="293" r:id="rId27"/>
    <p:sldId id="294" r:id="rId28"/>
    <p:sldId id="295" r:id="rId29"/>
    <p:sldId id="277" r:id="rId30"/>
    <p:sldId id="278" r:id="rId31"/>
    <p:sldId id="279" r:id="rId32"/>
    <p:sldId id="297" r:id="rId33"/>
    <p:sldId id="298" r:id="rId34"/>
    <p:sldId id="280" r:id="rId35"/>
    <p:sldId id="299"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3" autoAdjust="0"/>
    <p:restoredTop sz="94660"/>
  </p:normalViewPr>
  <p:slideViewPr>
    <p:cSldViewPr snapToGrid="0">
      <p:cViewPr varScale="1">
        <p:scale>
          <a:sx n="124" d="100"/>
          <a:sy n="124" d="100"/>
        </p:scale>
        <p:origin x="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2/24/25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2/24/25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2/24/25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2/24/25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2/24/25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2/24/25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2/24/25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2/24/25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2/24/25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2/24/25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2/24/25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2/24/25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2/24/25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cs typeface="B Zar" panose="00000400000000000000" pitchFamily="2" charset="-78"/>
              </a:rPr>
              <a:t>برنامه نویسی پیشرفته</a:t>
            </a:r>
            <a:endParaRPr lang="en-US" sz="8000" dirty="0">
              <a:solidFill>
                <a:schemeClr val="accent2">
                  <a:lumMod val="50000"/>
                </a:schemeClr>
              </a:solidFill>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cs typeface="B Zar" panose="00000400000000000000" pitchFamily="2" charset="-78"/>
              </a:rPr>
              <a:t>رفع اشکال: جلسه ۱</a:t>
            </a:r>
            <a:endParaRPr lang="en-US" sz="2800" dirty="0">
              <a:solidFill>
                <a:schemeClr val="accent2">
                  <a:lumMod val="50000"/>
                </a:schemeClr>
              </a:solidFill>
              <a:cs typeface="B Zar" panose="00000400000000000000" pitchFamily="2" charset="-78"/>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938992"/>
          </a:xfrm>
          <a:prstGeom prst="rect">
            <a:avLst/>
          </a:prstGeom>
          <a:noFill/>
        </p:spPr>
        <p:txBody>
          <a:bodyPr wrap="square" rtlCol="0">
            <a:spAutoFit/>
          </a:bodyPr>
          <a:lstStyle/>
          <a:p>
            <a:pPr algn="ctr"/>
            <a:r>
              <a:rPr lang="en-US" sz="2400" dirty="0">
                <a:solidFill>
                  <a:schemeClr val="bg1"/>
                </a:solidFill>
              </a:rPr>
              <a:t>Introduction to Java and JDK</a:t>
            </a:r>
          </a:p>
          <a:p>
            <a:pPr algn="ctr"/>
            <a:r>
              <a:rPr lang="en-US" sz="2400" dirty="0">
                <a:solidFill>
                  <a:schemeClr val="bg1"/>
                </a:solidFill>
              </a:rPr>
              <a:t>Basic syntax, control flow, classes and objects</a:t>
            </a:r>
          </a:p>
          <a:p>
            <a:pPr algn="ctr"/>
            <a:r>
              <a:rPr lang="en-US" sz="2400" dirty="0">
                <a:solidFill>
                  <a:schemeClr val="bg1"/>
                </a:solidFill>
              </a:rPr>
              <a:t>Constructors, getters, setters, and encapsulation</a:t>
            </a:r>
          </a:p>
          <a:p>
            <a:pPr algn="ctr"/>
            <a:r>
              <a:rPr lang="en-US" sz="2400" dirty="0">
                <a:solidFill>
                  <a:schemeClr val="bg1"/>
                </a:solidFill>
              </a:rPr>
              <a:t>Class Diagram</a:t>
            </a:r>
          </a:p>
          <a:p>
            <a:pPr algn="ctr"/>
            <a:r>
              <a:rPr lang="en-US" sz="2400" dirty="0">
                <a:solidFill>
                  <a:schemeClr val="bg1"/>
                </a:solidFill>
              </a:rPr>
              <a:t>Examples</a:t>
            </a: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05F47-981B-F941-4256-B71A4710B4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4656FA-C081-07CD-FF04-72E7A7576B8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Switch Statements</a:t>
            </a:r>
          </a:p>
        </p:txBody>
      </p:sp>
      <p:sp>
        <p:nvSpPr>
          <p:cNvPr id="2" name="Slide Number Placeholder 1">
            <a:extLst>
              <a:ext uri="{FF2B5EF4-FFF2-40B4-BE49-F238E27FC236}">
                <a16:creationId xmlns:a16="http://schemas.microsoft.com/office/drawing/2014/main" id="{DC56294A-C4FA-E047-ABBF-39FB19501E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Rectangle 4">
            <a:extLst>
              <a:ext uri="{FF2B5EF4-FFF2-40B4-BE49-F238E27FC236}">
                <a16:creationId xmlns:a16="http://schemas.microsoft.com/office/drawing/2014/main" id="{E1281EB6-A818-34B2-10E8-6611D107C072}"/>
              </a:ext>
            </a:extLst>
          </p:cNvPr>
          <p:cNvSpPr>
            <a:spLocks noChangeArrowheads="1"/>
          </p:cNvSpPr>
          <p:nvPr/>
        </p:nvSpPr>
        <p:spPr bwMode="auto">
          <a:xfrm rot="10800000" flipV="1">
            <a:off x="497630" y="1839488"/>
            <a:ext cx="11113178" cy="406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ts val="1425"/>
              </a:lnSpc>
              <a:buFont typeface="Arial" panose="020B0604020202020204" pitchFamily="34" charset="0"/>
              <a:buChar char="•"/>
            </a:pPr>
            <a:r>
              <a:rPr lang="en-US" sz="2000" b="1" dirty="0">
                <a:effectLst/>
                <a:latin typeface="Consolas" panose="020B0609020204030204" pitchFamily="49" charset="0"/>
              </a:rPr>
              <a:t>switch Statement:</a:t>
            </a:r>
            <a:endParaRPr lang="en-US" sz="2000" b="0" dirty="0">
              <a:effectLst/>
              <a:latin typeface="Consolas" panose="020B0609020204030204" pitchFamily="49" charset="0"/>
            </a:endParaRPr>
          </a:p>
          <a:p>
            <a:pPr>
              <a:lnSpc>
                <a:spcPts val="1425"/>
              </a:lnSpc>
            </a:pPr>
            <a:br>
              <a:rPr lang="en-US" sz="2000" b="0" dirty="0">
                <a:effectLst/>
                <a:latin typeface="Consolas" panose="020B0609020204030204" pitchFamily="49" charset="0"/>
              </a:rPr>
            </a:br>
            <a:r>
              <a:rPr lang="en-US" sz="2000" b="0" dirty="0">
                <a:effectLst/>
                <a:latin typeface="Consolas" panose="020B0609020204030204" pitchFamily="49" charset="0"/>
              </a:rPr>
              <a:t>     </a:t>
            </a:r>
          </a:p>
          <a:p>
            <a:pPr>
              <a:lnSpc>
                <a:spcPts val="1425"/>
              </a:lnSpc>
            </a:pPr>
            <a:r>
              <a:rPr lang="en-US" sz="2000" b="0" dirty="0">
                <a:effectLst/>
                <a:latin typeface="Consolas" panose="020B0609020204030204" pitchFamily="49" charset="0"/>
              </a:rPr>
              <a:t>     </a:t>
            </a:r>
            <a:r>
              <a:rPr lang="en-US" sz="2000" b="0" dirty="0">
                <a:solidFill>
                  <a:schemeClr val="accent6">
                    <a:lumMod val="50000"/>
                  </a:schemeClr>
                </a:solidFill>
                <a:effectLst/>
                <a:latin typeface="Consolas" panose="020B0609020204030204" pitchFamily="49" charset="0"/>
              </a:rPr>
              <a:t>int day = 3;</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r>
              <a:rPr lang="en-US" sz="2000" b="0" dirty="0">
                <a:solidFill>
                  <a:schemeClr val="accent6">
                    <a:lumMod val="50000"/>
                  </a:schemeClr>
                </a:solidFill>
                <a:effectLst/>
                <a:latin typeface="Consolas" panose="020B0609020204030204" pitchFamily="49" charset="0"/>
              </a:rPr>
              <a:t>     switch (day) {</a:t>
            </a:r>
          </a:p>
          <a:p>
            <a:pPr>
              <a:lnSpc>
                <a:spcPts val="1425"/>
              </a:lnSpc>
            </a:pPr>
            <a:r>
              <a:rPr lang="en-US" sz="2000" b="0" dirty="0">
                <a:solidFill>
                  <a:schemeClr val="accent6">
                    <a:lumMod val="50000"/>
                  </a:schemeClr>
                </a:solidFill>
                <a:effectLst/>
                <a:latin typeface="Consolas" panose="020B0609020204030204" pitchFamily="49" charset="0"/>
              </a:rPr>
              <a:t>         case 1:</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("Monday");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2:</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("Tuesday");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3:</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("Wednesday");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default:</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("Invalid 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endParaRPr lang="en-US" sz="2000" dirty="0">
              <a:solidFill>
                <a:schemeClr val="accent6">
                  <a:lumMod val="50000"/>
                </a:schemeClr>
              </a:solidFill>
              <a:latin typeface="Consolas" panose="020B0609020204030204" pitchFamily="49" charset="0"/>
            </a:endParaRPr>
          </a:p>
          <a:p>
            <a:pPr>
              <a:lnSpc>
                <a:spcPts val="1425"/>
              </a:lnSpc>
            </a:pPr>
            <a:r>
              <a:rPr lang="en-US" sz="2000" b="0" dirty="0">
                <a:effectLst/>
                <a:latin typeface="Consolas" panose="020B0609020204030204" pitchFamily="49" charset="0"/>
              </a:rPr>
              <a:t>Enhanced switch is also supported in java with (-&gt;) notation. </a:t>
            </a:r>
          </a:p>
        </p:txBody>
      </p:sp>
    </p:spTree>
    <p:extLst>
      <p:ext uri="{BB962C8B-B14F-4D97-AF65-F5344CB8AC3E}">
        <p14:creationId xmlns:p14="http://schemas.microsoft.com/office/powerpoint/2010/main" val="26742255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D15A-56F9-3115-01F2-A2FCF036D2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42DF-44E6-DA27-373C-227DD96F4DB4}"/>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Loops</a:t>
            </a:r>
          </a:p>
        </p:txBody>
      </p:sp>
      <p:sp>
        <p:nvSpPr>
          <p:cNvPr id="2" name="Slide Number Placeholder 1">
            <a:extLst>
              <a:ext uri="{FF2B5EF4-FFF2-40B4-BE49-F238E27FC236}">
                <a16:creationId xmlns:a16="http://schemas.microsoft.com/office/drawing/2014/main" id="{BE062768-A5BC-16E0-4DC0-C8928D58E3F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4">
            <a:extLst>
              <a:ext uri="{FF2B5EF4-FFF2-40B4-BE49-F238E27FC236}">
                <a16:creationId xmlns:a16="http://schemas.microsoft.com/office/drawing/2014/main" id="{C7EB72D3-C387-F340-0553-3FCDF4236DE9}"/>
              </a:ext>
            </a:extLst>
          </p:cNvPr>
          <p:cNvSpPr>
            <a:spLocks noChangeArrowheads="1"/>
          </p:cNvSpPr>
          <p:nvPr/>
        </p:nvSpPr>
        <p:spPr bwMode="auto">
          <a:xfrm rot="10800000" flipV="1">
            <a:off x="497630" y="1849146"/>
            <a:ext cx="11113178" cy="44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ts val="1425"/>
              </a:lnSpc>
              <a:buFont typeface="Arial" panose="020B0604020202020204" pitchFamily="34" charset="0"/>
              <a:buChar char="•"/>
            </a:pPr>
            <a:r>
              <a:rPr lang="en-US" sz="2000" b="1" dirty="0">
                <a:effectLst/>
                <a:latin typeface="Consolas" panose="020B0609020204030204" pitchFamily="49" charset="0"/>
              </a:rPr>
              <a:t>for Loop:</a:t>
            </a:r>
          </a:p>
          <a:p>
            <a:pPr>
              <a:lnSpc>
                <a:spcPts val="1425"/>
              </a:lnSpc>
            </a:pPr>
            <a:r>
              <a:rPr lang="en-US" sz="2000" b="1" dirty="0">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for (int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p>
          <a:p>
            <a:pPr>
              <a:lnSpc>
                <a:spcPts val="1425"/>
              </a:lnSpc>
            </a:pPr>
            <a:endParaRPr lang="en-US" sz="2000" b="1" dirty="0">
              <a:effectLst/>
              <a:latin typeface="Consolas" panose="020B0609020204030204" pitchFamily="49" charset="0"/>
            </a:endParaRPr>
          </a:p>
          <a:p>
            <a:pPr marL="342900" indent="-342900">
              <a:lnSpc>
                <a:spcPts val="1425"/>
              </a:lnSpc>
              <a:buFont typeface="Arial" panose="020B0604020202020204" pitchFamily="34" charset="0"/>
              <a:buChar char="•"/>
            </a:pPr>
            <a:r>
              <a:rPr lang="en-US" sz="2000" b="1" dirty="0">
                <a:effectLst/>
                <a:latin typeface="Consolas" panose="020B0609020204030204" pitchFamily="49" charset="0"/>
              </a:rPr>
              <a:t>while Loop:</a:t>
            </a:r>
          </a:p>
          <a:p>
            <a:pPr>
              <a:lnSpc>
                <a:spcPts val="1425"/>
              </a:lnSpc>
            </a:pPr>
            <a:endParaRPr lang="en-US" sz="2000" b="1" dirty="0">
              <a:effectLst/>
              <a:latin typeface="Consolas" panose="020B0609020204030204" pitchFamily="49" charset="0"/>
            </a:endParaRP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a:t>
            </a:r>
          </a:p>
          <a:p>
            <a:pPr>
              <a:lnSpc>
                <a:spcPts val="1425"/>
              </a:lnSpc>
            </a:pPr>
            <a:r>
              <a:rPr lang="en-US" sz="2000" b="1" dirty="0">
                <a:solidFill>
                  <a:schemeClr val="accent6">
                    <a:lumMod val="50000"/>
                  </a:schemeClr>
                </a:solidFill>
                <a:effectLst/>
                <a:latin typeface="Consolas" panose="020B0609020204030204" pitchFamily="49" charset="0"/>
              </a:rPr>
              <a:t>     while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p>
          <a:p>
            <a:pPr>
              <a:lnSpc>
                <a:spcPts val="1425"/>
              </a:lnSpc>
            </a:pPr>
            <a:endParaRPr lang="en-US" sz="2000" b="1" dirty="0">
              <a:effectLst/>
              <a:latin typeface="Consolas" panose="020B0609020204030204" pitchFamily="49" charset="0"/>
            </a:endParaRPr>
          </a:p>
          <a:p>
            <a:pPr marL="342900" indent="-342900">
              <a:lnSpc>
                <a:spcPts val="1425"/>
              </a:lnSpc>
              <a:buFont typeface="Arial" panose="020B0604020202020204" pitchFamily="34" charset="0"/>
              <a:buChar char="•"/>
            </a:pPr>
            <a:r>
              <a:rPr lang="en-US" sz="2000" b="1" dirty="0">
                <a:effectLst/>
                <a:latin typeface="Consolas" panose="020B0609020204030204" pitchFamily="49" charset="0"/>
              </a:rPr>
              <a:t>do-while Loop:</a:t>
            </a:r>
          </a:p>
          <a:p>
            <a:pPr>
              <a:lnSpc>
                <a:spcPts val="1425"/>
              </a:lnSpc>
            </a:pPr>
            <a:endParaRPr lang="en-US" sz="2000" b="1" dirty="0">
              <a:effectLst/>
              <a:latin typeface="Consolas" panose="020B0609020204030204" pitchFamily="49" charset="0"/>
            </a:endParaRP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a:t>
            </a:r>
          </a:p>
          <a:p>
            <a:pPr>
              <a:lnSpc>
                <a:spcPts val="1425"/>
              </a:lnSpc>
            </a:pPr>
            <a:r>
              <a:rPr lang="en-US" sz="2000" b="1" dirty="0">
                <a:solidFill>
                  <a:schemeClr val="accent6">
                    <a:lumMod val="50000"/>
                  </a:schemeClr>
                </a:solidFill>
                <a:effectLst/>
                <a:latin typeface="Consolas" panose="020B0609020204030204" pitchFamily="49" charset="0"/>
              </a:rPr>
              <a:t>     do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 while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a:t>
            </a:r>
          </a:p>
          <a:p>
            <a:pPr>
              <a:lnSpc>
                <a:spcPts val="1425"/>
              </a:lnSpc>
            </a:pPr>
            <a:r>
              <a:rPr lang="en-US" sz="2000" b="1" dirty="0">
                <a:effectLst/>
                <a:latin typeface="Consolas" panose="020B0609020204030204" pitchFamily="49" charset="0"/>
              </a:rPr>
              <a:t>     </a:t>
            </a: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16067267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F1F6-0E07-0789-C569-90453BB17790}"/>
              </a:ext>
            </a:extLst>
          </p:cNvPr>
          <p:cNvSpPr>
            <a:spLocks noGrp="1"/>
          </p:cNvSpPr>
          <p:nvPr>
            <p:ph type="title"/>
          </p:nvPr>
        </p:nvSpPr>
        <p:spPr/>
        <p:txBody>
          <a:bodyPr/>
          <a:lstStyle/>
          <a:p>
            <a:pPr algn="ctr"/>
            <a:r>
              <a:rPr lang="en-US" dirty="0"/>
              <a:t>Some questions</a:t>
            </a:r>
          </a:p>
        </p:txBody>
      </p:sp>
      <p:sp>
        <p:nvSpPr>
          <p:cNvPr id="3" name="Content Placeholder 2">
            <a:extLst>
              <a:ext uri="{FF2B5EF4-FFF2-40B4-BE49-F238E27FC236}">
                <a16:creationId xmlns:a16="http://schemas.microsoft.com/office/drawing/2014/main" id="{43136199-3AA2-BDD9-D1D2-3C160EA76E35}"/>
              </a:ext>
            </a:extLst>
          </p:cNvPr>
          <p:cNvSpPr>
            <a:spLocks noGrp="1"/>
          </p:cNvSpPr>
          <p:nvPr>
            <p:ph idx="1"/>
          </p:nvPr>
        </p:nvSpPr>
        <p:spPr/>
        <p:txBody>
          <a:bodyPr/>
          <a:lstStyle/>
          <a:p>
            <a:r>
              <a:rPr lang="en-US" dirty="0"/>
              <a:t>A) What error occurs if the wrong index (for example, a negative index or one greater than the length) is used when traversing an array?</a:t>
            </a:r>
          </a:p>
          <a:p>
            <a:r>
              <a:rPr lang="en-US" dirty="0"/>
              <a:t>B) Can an array be resized in Java after it has been defined?</a:t>
            </a:r>
          </a:p>
          <a:p>
            <a:endParaRPr lang="en-US" dirty="0"/>
          </a:p>
        </p:txBody>
      </p:sp>
      <p:sp>
        <p:nvSpPr>
          <p:cNvPr id="4" name="Slide Number Placeholder 3">
            <a:extLst>
              <a:ext uri="{FF2B5EF4-FFF2-40B4-BE49-F238E27FC236}">
                <a16:creationId xmlns:a16="http://schemas.microsoft.com/office/drawing/2014/main" id="{C48C090B-726C-71FA-0A9D-5751EBC9355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68206512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6DB7-7737-F9AB-9ADD-44987ECB8D94}"/>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13BB9ABA-2EBC-96B0-E0D7-AC2660B15736}"/>
              </a:ext>
            </a:extLst>
          </p:cNvPr>
          <p:cNvSpPr>
            <a:spLocks noGrp="1"/>
          </p:cNvSpPr>
          <p:nvPr>
            <p:ph idx="1"/>
          </p:nvPr>
        </p:nvSpPr>
        <p:spPr/>
        <p:txBody>
          <a:bodyPr/>
          <a:lstStyle/>
          <a:p>
            <a:r>
              <a:rPr lang="en-US" dirty="0"/>
              <a:t>A) An </a:t>
            </a:r>
            <a:r>
              <a:rPr lang="en-US" dirty="0" err="1">
                <a:solidFill>
                  <a:srgbClr val="FF0000"/>
                </a:solidFill>
              </a:rPr>
              <a:t>ArrayIndexOutOfBoundsException</a:t>
            </a:r>
            <a:r>
              <a:rPr lang="en-US" dirty="0"/>
              <a:t> error occurs also for negative index ( not like C )</a:t>
            </a:r>
          </a:p>
          <a:p>
            <a:r>
              <a:rPr lang="en-US" dirty="0"/>
              <a:t>B) </a:t>
            </a:r>
            <a:r>
              <a:rPr lang="en-US" dirty="0">
                <a:solidFill>
                  <a:srgbClr val="FF0000"/>
                </a:solidFill>
              </a:rPr>
              <a:t>No</a:t>
            </a:r>
            <a:r>
              <a:rPr lang="en-US" dirty="0"/>
              <a:t>, the size of an array cannot be changed after it is created . But you can use </a:t>
            </a:r>
            <a:r>
              <a:rPr lang="en-US" dirty="0" err="1">
                <a:solidFill>
                  <a:srgbClr val="00B050"/>
                </a:solidFill>
              </a:rPr>
              <a:t>ArrayList</a:t>
            </a:r>
            <a:r>
              <a:rPr lang="en-US" dirty="0"/>
              <a:t> (from </a:t>
            </a:r>
            <a:r>
              <a:rPr lang="en-US" dirty="0" err="1"/>
              <a:t>java.util</a:t>
            </a:r>
            <a:r>
              <a:rPr lang="en-US" dirty="0"/>
              <a:t>) to have a dynamic array (not like </a:t>
            </a:r>
            <a:r>
              <a:rPr lang="en-US" dirty="0" err="1"/>
              <a:t>realloc</a:t>
            </a:r>
            <a:r>
              <a:rPr lang="en-US" dirty="0"/>
              <a:t> in C )</a:t>
            </a:r>
            <a:br>
              <a:rPr lang="en-US" dirty="0"/>
            </a:br>
            <a:br>
              <a:rPr lang="en-US" dirty="0"/>
            </a:br>
            <a:r>
              <a:rPr lang="en-US" dirty="0"/>
              <a:t>	int[] </a:t>
            </a:r>
            <a:r>
              <a:rPr lang="en-US" dirty="0" err="1"/>
              <a:t>arr</a:t>
            </a:r>
            <a:r>
              <a:rPr lang="en-US" dirty="0"/>
              <a:t> = new int[5];  // </a:t>
            </a:r>
            <a:r>
              <a:rPr lang="fa-IR" dirty="0" err="1"/>
              <a:t>آرایه‌ای</a:t>
            </a:r>
            <a:r>
              <a:rPr lang="fa-IR" dirty="0"/>
              <a:t> با </a:t>
            </a:r>
            <a:r>
              <a:rPr lang="fa-IR" dirty="0" err="1"/>
              <a:t>اندازه‌ی</a:t>
            </a:r>
            <a:r>
              <a:rPr lang="fa-IR" dirty="0"/>
              <a:t> ثابت 5</a:t>
            </a:r>
          </a:p>
          <a:p>
            <a:pPr marL="0" indent="0">
              <a:buNone/>
            </a:pPr>
            <a:r>
              <a:rPr lang="en-US" dirty="0"/>
              <a:t>	</a:t>
            </a:r>
            <a:r>
              <a:rPr lang="en-US" dirty="0" err="1"/>
              <a:t>arr</a:t>
            </a:r>
            <a:r>
              <a:rPr lang="en-US" dirty="0"/>
              <a:t> = new int[10];  // </a:t>
            </a:r>
            <a:r>
              <a:rPr lang="fa-IR" dirty="0"/>
              <a:t>این کار آرایه جدیدی </a:t>
            </a:r>
            <a:r>
              <a:rPr lang="fa-IR" dirty="0" err="1"/>
              <a:t>می‌سازد</a:t>
            </a:r>
            <a:r>
              <a:rPr lang="fa-IR" dirty="0"/>
              <a:t> ولی مقدارهای قبلی از بین </a:t>
            </a:r>
            <a:r>
              <a:rPr lang="fa-IR" dirty="0" err="1"/>
              <a:t>می‌روند</a:t>
            </a:r>
            <a:br>
              <a:rPr lang="en-US" dirty="0"/>
            </a:br>
            <a:br>
              <a:rPr lang="en-US" dirty="0"/>
            </a:br>
            <a:r>
              <a:rPr lang="en-US" dirty="0"/>
              <a:t>	</a:t>
            </a:r>
            <a:r>
              <a:rPr lang="en-US" dirty="0" err="1">
                <a:solidFill>
                  <a:srgbClr val="00B050"/>
                </a:solidFill>
              </a:rPr>
              <a:t>ArrayList</a:t>
            </a:r>
            <a:r>
              <a:rPr lang="en-US" dirty="0">
                <a:solidFill>
                  <a:srgbClr val="00B050"/>
                </a:solidFill>
              </a:rPr>
              <a:t>&lt;Integer&gt; list = new </a:t>
            </a:r>
            <a:r>
              <a:rPr lang="en-US" dirty="0" err="1">
                <a:solidFill>
                  <a:srgbClr val="00B050"/>
                </a:solidFill>
              </a:rPr>
              <a:t>ArrayList</a:t>
            </a:r>
            <a:r>
              <a:rPr lang="en-US" dirty="0">
                <a:solidFill>
                  <a:srgbClr val="00B050"/>
                </a:solidFill>
              </a:rPr>
              <a:t>&lt;&gt;(); </a:t>
            </a:r>
            <a:r>
              <a:rPr lang="en-US" dirty="0"/>
              <a:t>// </a:t>
            </a:r>
            <a:r>
              <a:rPr lang="fa-IR" dirty="0" err="1"/>
              <a:t>آرایه‌ی</a:t>
            </a:r>
            <a:r>
              <a:rPr lang="fa-IR" dirty="0"/>
              <a:t> قابل تغییر</a:t>
            </a:r>
          </a:p>
          <a:p>
            <a:endParaRPr lang="en-US" dirty="0"/>
          </a:p>
          <a:p>
            <a:endParaRPr lang="en-US" dirty="0"/>
          </a:p>
        </p:txBody>
      </p:sp>
      <p:sp>
        <p:nvSpPr>
          <p:cNvPr id="4" name="Slide Number Placeholder 3">
            <a:extLst>
              <a:ext uri="{FF2B5EF4-FFF2-40B4-BE49-F238E27FC236}">
                <a16:creationId xmlns:a16="http://schemas.microsoft.com/office/drawing/2014/main" id="{3DD33465-CDBF-E2CD-8196-C102FB16CD0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3320993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D5CC-F469-80F0-1B97-2D2916C50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A048E4-B481-5393-6EB4-4E41AB848AD2}"/>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Data Types</a:t>
            </a:r>
          </a:p>
        </p:txBody>
      </p:sp>
      <p:sp>
        <p:nvSpPr>
          <p:cNvPr id="2" name="Slide Number Placeholder 1">
            <a:extLst>
              <a:ext uri="{FF2B5EF4-FFF2-40B4-BE49-F238E27FC236}">
                <a16:creationId xmlns:a16="http://schemas.microsoft.com/office/drawing/2014/main" id="{954927B2-2A91-728E-9011-C6124A21C66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098" name="Picture 2" descr="Java Data Types">
            <a:extLst>
              <a:ext uri="{FF2B5EF4-FFF2-40B4-BE49-F238E27FC236}">
                <a16:creationId xmlns:a16="http://schemas.microsoft.com/office/drawing/2014/main" id="{3803CB75-39B3-718D-C6E0-E4B7BEAE7957}"/>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35812" y="1900752"/>
            <a:ext cx="7520376" cy="47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316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EC47-434D-B1AB-001F-876A4AB876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2B1FB3-EAE3-DDB2-73FD-BE53DC2CDA56}"/>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Strings</a:t>
            </a:r>
          </a:p>
        </p:txBody>
      </p:sp>
      <p:sp>
        <p:nvSpPr>
          <p:cNvPr id="2" name="Slide Number Placeholder 1">
            <a:extLst>
              <a:ext uri="{FF2B5EF4-FFF2-40B4-BE49-F238E27FC236}">
                <a16:creationId xmlns:a16="http://schemas.microsoft.com/office/drawing/2014/main" id="{5789DD4A-9D2A-FFDC-C324-0F8EAB6E7B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Rectangle 4">
            <a:extLst>
              <a:ext uri="{FF2B5EF4-FFF2-40B4-BE49-F238E27FC236}">
                <a16:creationId xmlns:a16="http://schemas.microsoft.com/office/drawing/2014/main" id="{01126F75-013C-D4F6-4716-DCD9BD6EEB38}"/>
              </a:ext>
            </a:extLst>
          </p:cNvPr>
          <p:cNvSpPr>
            <a:spLocks noChangeArrowheads="1"/>
          </p:cNvSpPr>
          <p:nvPr/>
        </p:nvSpPr>
        <p:spPr bwMode="auto">
          <a:xfrm rot="10800000" flipV="1">
            <a:off x="539411" y="1845914"/>
            <a:ext cx="11113178" cy="49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You can create a String using string literals or the `new` keyword.</a:t>
            </a:r>
          </a:p>
          <a:p>
            <a:pPr>
              <a:lnSpc>
                <a:spcPts val="1425"/>
              </a:lnSpc>
            </a:pPr>
            <a:endParaRPr lang="en-US" sz="2000" b="0" dirty="0">
              <a:effectLst/>
            </a:endParaRPr>
          </a:p>
          <a:p>
            <a:pPr>
              <a:lnSpc>
                <a:spcPts val="1425"/>
              </a:lnSpc>
            </a:pPr>
            <a:br>
              <a:rPr lang="en-US" sz="2000" b="0" dirty="0">
                <a:solidFill>
                  <a:srgbClr val="CCCCCC"/>
                </a:solidFill>
                <a:effectLst/>
              </a:rPr>
            </a:br>
            <a:r>
              <a:rPr lang="en-US" sz="2000" b="0" dirty="0">
                <a:solidFill>
                  <a:schemeClr val="accent6">
                    <a:lumMod val="50000"/>
                  </a:schemeClr>
                </a:solidFill>
                <a:effectLst/>
              </a:rPr>
              <a:t>public class </a:t>
            </a:r>
            <a:r>
              <a:rPr lang="en-US" sz="2000" b="0" dirty="0" err="1">
                <a:solidFill>
                  <a:schemeClr val="accent6">
                    <a:lumMod val="50000"/>
                  </a:schemeClr>
                </a:solidFill>
                <a:effectLst/>
              </a:rPr>
              <a:t>StringExample</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Creating Strings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greeting = "Hello,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a:t>
            </a:r>
            <a:r>
              <a:rPr lang="en-US" sz="2000" b="0" dirty="0" err="1">
                <a:solidFill>
                  <a:schemeClr val="accent6">
                    <a:lumMod val="50000"/>
                  </a:schemeClr>
                </a:solidFill>
                <a:effectLst/>
              </a:rPr>
              <a:t>anotherGreeting</a:t>
            </a:r>
            <a:r>
              <a:rPr lang="en-US" sz="2000" b="0" dirty="0">
                <a:solidFill>
                  <a:schemeClr val="accent6">
                    <a:lumMod val="50000"/>
                  </a:schemeClr>
                </a:solidFill>
                <a:effectLst/>
              </a:rPr>
              <a:t> = new String("Welcome to OOP!");</a:t>
            </a:r>
          </a:p>
          <a:p>
            <a:pPr>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        // Using String methods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("Greeting: " + greeting);</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("Length of greeting: " + </a:t>
            </a:r>
            <a:r>
              <a:rPr lang="en-US" sz="2000" b="0" dirty="0" err="1">
                <a:solidFill>
                  <a:schemeClr val="accent6">
                    <a:lumMod val="50000"/>
                  </a:schemeClr>
                </a:solidFill>
                <a:effectLst/>
              </a:rPr>
              <a:t>greeting.length</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("Character at position 1: " + </a:t>
            </a:r>
            <a:r>
              <a:rPr lang="en-US" sz="2000" b="0" dirty="0" err="1">
                <a:solidFill>
                  <a:schemeClr val="accent6">
                    <a:lumMod val="50000"/>
                  </a:schemeClr>
                </a:solidFill>
                <a:effectLst/>
              </a:rPr>
              <a:t>greeting.charAt</a:t>
            </a:r>
            <a:r>
              <a:rPr lang="en-US" sz="2000" b="0" dirty="0">
                <a:solidFill>
                  <a:schemeClr val="accent6">
                    <a:lumMod val="50000"/>
                  </a:schemeClr>
                </a:solidFill>
                <a:effectLst/>
              </a:rPr>
              <a:t>(1));</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("Substring (7, 11): " + </a:t>
            </a:r>
            <a:r>
              <a:rPr lang="en-US" sz="2000" b="0" dirty="0" err="1">
                <a:solidFill>
                  <a:schemeClr val="accent6">
                    <a:lumMod val="50000"/>
                  </a:schemeClr>
                </a:solidFill>
                <a:effectLst/>
              </a:rPr>
              <a:t>greeting.substring</a:t>
            </a:r>
            <a:r>
              <a:rPr lang="en-US" sz="2000" b="0" dirty="0">
                <a:solidFill>
                  <a:schemeClr val="accent6">
                    <a:lumMod val="50000"/>
                  </a:schemeClr>
                </a:solidFill>
                <a:effectLst/>
              </a:rPr>
              <a:t>(7, 11));  // prints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("Concatenated string: " + </a:t>
            </a:r>
            <a:r>
              <a:rPr lang="en-US" sz="2000" b="0" dirty="0" err="1">
                <a:solidFill>
                  <a:schemeClr val="accent6">
                    <a:lumMod val="50000"/>
                  </a:schemeClr>
                </a:solidFill>
                <a:effectLst/>
              </a:rPr>
              <a:t>greeting.concat</a:t>
            </a:r>
            <a:r>
              <a:rPr lang="en-US" sz="2000" b="0" dirty="0">
                <a:solidFill>
                  <a:schemeClr val="accent6">
                    <a:lumMod val="50000"/>
                  </a:schemeClr>
                </a:solidFill>
                <a:effectLst/>
              </a:rPr>
              <a:t>(" Let's code."));</a:t>
            </a:r>
          </a:p>
          <a:p>
            <a:pPr>
              <a:lnSpc>
                <a:spcPts val="1425"/>
              </a:lnSpc>
            </a:pP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14852391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43FA-A610-D612-3CB4-7AA17305DEA4}"/>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2185D85F-6906-4406-DB00-2162C37AEE4D}"/>
              </a:ext>
            </a:extLst>
          </p:cNvPr>
          <p:cNvSpPr>
            <a:spLocks noGrp="1"/>
          </p:cNvSpPr>
          <p:nvPr>
            <p:ph idx="1"/>
          </p:nvPr>
        </p:nvSpPr>
        <p:spPr/>
        <p:txBody>
          <a:bodyPr/>
          <a:lstStyle/>
          <a:p>
            <a:r>
              <a:rPr lang="en-US" dirty="0"/>
              <a:t>A)Why is it not possible to change a string in Java? What is the meaning of String being immutable?</a:t>
            </a:r>
          </a:p>
        </p:txBody>
      </p:sp>
      <p:sp>
        <p:nvSpPr>
          <p:cNvPr id="4" name="Slide Number Placeholder 3">
            <a:extLst>
              <a:ext uri="{FF2B5EF4-FFF2-40B4-BE49-F238E27FC236}">
                <a16:creationId xmlns:a16="http://schemas.microsoft.com/office/drawing/2014/main" id="{1E7AFC6C-537E-1282-FB87-8EE705A8DCA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4551768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C025-60B4-7FA9-3EBB-11A214F21F0C}"/>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84FB677C-F91B-1D91-E8DF-C5CA397E6E58}"/>
              </a:ext>
            </a:extLst>
          </p:cNvPr>
          <p:cNvSpPr>
            <a:spLocks noGrp="1"/>
          </p:cNvSpPr>
          <p:nvPr>
            <p:ph idx="1"/>
          </p:nvPr>
        </p:nvSpPr>
        <p:spPr>
          <a:xfrm>
            <a:off x="581192" y="2180496"/>
            <a:ext cx="11029615" cy="4220304"/>
          </a:xfrm>
        </p:spPr>
        <p:txBody>
          <a:bodyPr>
            <a:normAutofit/>
          </a:bodyPr>
          <a:lstStyle/>
          <a:p>
            <a:r>
              <a:rPr lang="en-US" sz="1800" dirty="0"/>
              <a:t>A) Every time the value of a String is changed, a new object is created in memory. The original value remains unchanged and the changes are applied to a new object.</a:t>
            </a:r>
            <a:br>
              <a:rPr lang="en-US" dirty="0"/>
            </a:br>
            <a:br>
              <a:rPr lang="en-US" dirty="0"/>
            </a:br>
            <a:r>
              <a:rPr lang="en-US" sz="1400" dirty="0"/>
              <a:t>	String str = "Hello";</a:t>
            </a:r>
          </a:p>
          <a:p>
            <a:pPr marL="0" indent="0">
              <a:buNone/>
            </a:pPr>
            <a:r>
              <a:rPr lang="en-US" sz="1400" dirty="0"/>
              <a:t>	</a:t>
            </a:r>
            <a:r>
              <a:rPr lang="en-US" sz="1400" dirty="0" err="1"/>
              <a:t>str.concat</a:t>
            </a:r>
            <a:r>
              <a:rPr lang="en-US" sz="1400" dirty="0"/>
              <a:t>(" World");</a:t>
            </a:r>
          </a:p>
          <a:p>
            <a:pPr marL="0" indent="0">
              <a:buNone/>
            </a:pPr>
            <a:r>
              <a:rPr lang="en-US" sz="1400" dirty="0"/>
              <a:t>	</a:t>
            </a:r>
            <a:r>
              <a:rPr lang="en-US" sz="1400" dirty="0" err="1"/>
              <a:t>System.out.println</a:t>
            </a:r>
            <a:r>
              <a:rPr lang="en-US" sz="1400" dirty="0"/>
              <a:t>(str);  </a:t>
            </a:r>
            <a:br>
              <a:rPr lang="en-US" sz="1600" dirty="0"/>
            </a:br>
            <a:br>
              <a:rPr lang="en-US" sz="1600" dirty="0"/>
            </a:br>
            <a:br>
              <a:rPr lang="en-US" sz="1600" dirty="0"/>
            </a:br>
            <a:r>
              <a:rPr lang="en-US" sz="1600" dirty="0"/>
              <a:t>In Java, strings are stored in the </a:t>
            </a:r>
            <a:r>
              <a:rPr lang="en-US" sz="1600" dirty="0">
                <a:solidFill>
                  <a:srgbClr val="00B050"/>
                </a:solidFill>
              </a:rPr>
              <a:t>String Pool</a:t>
            </a:r>
            <a:r>
              <a:rPr lang="en-US" sz="1600" dirty="0"/>
              <a:t>.</a:t>
            </a:r>
          </a:p>
          <a:p>
            <a:pPr marL="0" indent="0">
              <a:buNone/>
            </a:pPr>
            <a:r>
              <a:rPr lang="en-US" sz="1600" dirty="0"/>
              <a:t>If strings were immutable, changing one string would change all other references to that string!</a:t>
            </a:r>
            <a:br>
              <a:rPr lang="en-US" sz="1600" dirty="0"/>
            </a:br>
            <a:br>
              <a:rPr lang="en-US" sz="1600" dirty="0"/>
            </a:br>
            <a:r>
              <a:rPr lang="en-US" sz="1600" dirty="0"/>
              <a:t>With String being immutable, each object is created and shared only once in the String Pool, which reduces memory usage. New applies.</a:t>
            </a:r>
            <a:br>
              <a:rPr lang="en-US" sz="1600" dirty="0"/>
            </a:br>
            <a:br>
              <a:rPr lang="en-US" sz="1600" dirty="0"/>
            </a:br>
            <a:r>
              <a:rPr lang="en-US" sz="1600" dirty="0"/>
              <a:t>Solution : </a:t>
            </a:r>
            <a:r>
              <a:rPr lang="en-US" sz="1600" dirty="0">
                <a:solidFill>
                  <a:srgbClr val="00B050"/>
                </a:solidFill>
              </a:rPr>
              <a:t>StringBuilder or </a:t>
            </a:r>
            <a:r>
              <a:rPr lang="en-US" sz="1600" dirty="0" err="1">
                <a:solidFill>
                  <a:srgbClr val="00B050"/>
                </a:solidFill>
              </a:rPr>
              <a:t>StringBuffer</a:t>
            </a:r>
            <a:endParaRPr lang="en-US" sz="1600" dirty="0">
              <a:solidFill>
                <a:srgbClr val="00B050"/>
              </a:solidFill>
            </a:endParaRPr>
          </a:p>
          <a:p>
            <a:pPr marL="0" indent="0">
              <a:buNone/>
            </a:pPr>
            <a:endParaRPr lang="en-US" sz="1600" dirty="0"/>
          </a:p>
        </p:txBody>
      </p:sp>
      <p:sp>
        <p:nvSpPr>
          <p:cNvPr id="4" name="Slide Number Placeholder 3">
            <a:extLst>
              <a:ext uri="{FF2B5EF4-FFF2-40B4-BE49-F238E27FC236}">
                <a16:creationId xmlns:a16="http://schemas.microsoft.com/office/drawing/2014/main" id="{33C3011A-B109-AE10-D23D-124F851F4AF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4884417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1A3E-3204-6BBA-F14D-64C4EC275D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A8751E-2D21-E5A0-ACFC-6549C69E4F93}"/>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Arrays and For-each</a:t>
            </a:r>
          </a:p>
        </p:txBody>
      </p:sp>
      <p:sp>
        <p:nvSpPr>
          <p:cNvPr id="2" name="Slide Number Placeholder 1">
            <a:extLst>
              <a:ext uri="{FF2B5EF4-FFF2-40B4-BE49-F238E27FC236}">
                <a16:creationId xmlns:a16="http://schemas.microsoft.com/office/drawing/2014/main" id="{3558F57F-99AE-58C2-F838-63CD61D3800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Rectangle 4">
            <a:extLst>
              <a:ext uri="{FF2B5EF4-FFF2-40B4-BE49-F238E27FC236}">
                <a16:creationId xmlns:a16="http://schemas.microsoft.com/office/drawing/2014/main" id="{E3A03360-17C6-6C7C-4441-8BC702D5F970}"/>
              </a:ext>
            </a:extLst>
          </p:cNvPr>
          <p:cNvSpPr>
            <a:spLocks noChangeArrowheads="1"/>
          </p:cNvSpPr>
          <p:nvPr/>
        </p:nvSpPr>
        <p:spPr bwMode="auto">
          <a:xfrm rot="10800000" flipV="1">
            <a:off x="497630" y="1946782"/>
            <a:ext cx="11113178" cy="369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An array in Java is a collection of elements of the same data type, stored in a contiguous block of memory.</a:t>
            </a:r>
          </a:p>
          <a:p>
            <a:pPr>
              <a:lnSpc>
                <a:spcPts val="1425"/>
              </a:lnSpc>
            </a:pPr>
            <a:endParaRPr lang="en-US" sz="2000" b="0" dirty="0">
              <a:solidFill>
                <a:schemeClr val="accent6">
                  <a:lumMod val="50000"/>
                </a:schemeClr>
              </a:solidFill>
              <a:effectLst/>
            </a:endParaRPr>
          </a:p>
          <a:p>
            <a:pPr>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int[] numbers;   // Preferred style</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numbers_2 = new int[5];  // Creates an array with default values</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int[] numbers_3 = {1, 2, 3, 4, 5};  </a:t>
            </a:r>
          </a:p>
          <a:p>
            <a:pPr lvl="1">
              <a:lnSpc>
                <a:spcPts val="1425"/>
              </a:lnSpc>
            </a:pPr>
            <a:endParaRPr lang="en-US" sz="2000" dirty="0">
              <a:solidFill>
                <a:schemeClr val="accent6">
                  <a:lumMod val="50000"/>
                </a:schemeClr>
              </a:solidFill>
            </a:endParaRP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(numbers[0]);  </a:t>
            </a: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a:t>
            </a:r>
            <a:r>
              <a:rPr lang="en-US" sz="2000" b="0" dirty="0" err="1">
                <a:solidFill>
                  <a:schemeClr val="accent6">
                    <a:lumMod val="50000"/>
                  </a:schemeClr>
                </a:solidFill>
                <a:effectLst/>
              </a:rPr>
              <a:t>numbers.length</a:t>
            </a:r>
            <a:r>
              <a:rPr lang="en-US" sz="2000" b="0" dirty="0">
                <a:solidFill>
                  <a:schemeClr val="accent6">
                    <a:lumMod val="50000"/>
                  </a:schemeClr>
                </a:solidFill>
                <a:effectLst/>
              </a:rPr>
              <a:t>);</a:t>
            </a:r>
          </a:p>
          <a:p>
            <a:pPr lvl="1">
              <a:lnSpc>
                <a:spcPts val="1425"/>
              </a:lnSpc>
            </a:pPr>
            <a:r>
              <a:rPr lang="en-US" sz="2000" b="0" dirty="0">
                <a:solidFill>
                  <a:schemeClr val="accent6">
                    <a:lumMod val="50000"/>
                  </a:schemeClr>
                </a:solidFill>
                <a:effectLst/>
              </a:rPr>
              <a:t>  </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for (int num : numbers) {</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  // Outputs: 1, 2, 3, 4, 5</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7895539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FFDE-08C4-B7FE-4CFA-E74EB81BD0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9924F9-70BE-AED0-3AC1-BA9AF9027F7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Scanner</a:t>
            </a:r>
          </a:p>
        </p:txBody>
      </p:sp>
      <p:sp>
        <p:nvSpPr>
          <p:cNvPr id="2" name="Slide Number Placeholder 1">
            <a:extLst>
              <a:ext uri="{FF2B5EF4-FFF2-40B4-BE49-F238E27FC236}">
                <a16:creationId xmlns:a16="http://schemas.microsoft.com/office/drawing/2014/main" id="{6610666E-F7DD-FA7D-C5AB-147BB1D60FC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Rectangle 4">
            <a:extLst>
              <a:ext uri="{FF2B5EF4-FFF2-40B4-BE49-F238E27FC236}">
                <a16:creationId xmlns:a16="http://schemas.microsoft.com/office/drawing/2014/main" id="{55C7C872-BCF4-6B9E-57BB-3D7A19C38721}"/>
              </a:ext>
            </a:extLst>
          </p:cNvPr>
          <p:cNvSpPr>
            <a:spLocks noChangeArrowheads="1"/>
          </p:cNvSpPr>
          <p:nvPr/>
        </p:nvSpPr>
        <p:spPr bwMode="auto">
          <a:xfrm rot="10800000" flipV="1">
            <a:off x="497630" y="1842373"/>
            <a:ext cx="11113178" cy="459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The Scanner class in Java (found in the `</a:t>
            </a:r>
            <a:r>
              <a:rPr lang="en-US" sz="2000" b="0" dirty="0" err="1">
                <a:effectLst/>
              </a:rPr>
              <a:t>java.util</a:t>
            </a:r>
            <a:r>
              <a:rPr lang="en-US" sz="2000" b="0" dirty="0">
                <a:effectLst/>
              </a:rPr>
              <a:t>` package) is used to capture input from various sources.</a:t>
            </a:r>
          </a:p>
          <a:p>
            <a:pPr>
              <a:lnSpc>
                <a:spcPts val="1425"/>
              </a:lnSpc>
            </a:pPr>
            <a:endParaRPr lang="en-US" sz="2000" b="0" dirty="0">
              <a:effectLst/>
            </a:endParaRPr>
          </a:p>
          <a:p>
            <a:pPr>
              <a:lnSpc>
                <a:spcPts val="1425"/>
              </a:lnSpc>
            </a:pPr>
            <a:endParaRPr lang="en-US" sz="2000" b="0" dirty="0">
              <a:effectLst/>
            </a:endParaRPr>
          </a:p>
          <a:p>
            <a:pPr>
              <a:lnSpc>
                <a:spcPts val="1425"/>
              </a:lnSpc>
            </a:pPr>
            <a:r>
              <a:rPr lang="en-US" sz="2000" b="0" dirty="0">
                <a:solidFill>
                  <a:schemeClr val="accent6">
                    <a:lumMod val="50000"/>
                  </a:schemeClr>
                </a:solidFill>
                <a:effectLst/>
              </a:rPr>
              <a:t>import </a:t>
            </a:r>
            <a:r>
              <a:rPr lang="en-US" sz="2000" b="0" dirty="0" err="1">
                <a:solidFill>
                  <a:schemeClr val="accent6">
                    <a:lumMod val="50000"/>
                  </a:schemeClr>
                </a:solidFill>
                <a:effectLst/>
              </a:rPr>
              <a:t>java.util.Scanner</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public class </a:t>
            </a:r>
            <a:r>
              <a:rPr lang="en-US" sz="2000" b="0" dirty="0" err="1">
                <a:solidFill>
                  <a:schemeClr val="accent6">
                    <a:lumMod val="50000"/>
                  </a:schemeClr>
                </a:solidFill>
                <a:effectLst/>
              </a:rPr>
              <a:t>ScannerExample</a:t>
            </a: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Scanner </a:t>
            </a:r>
            <a:r>
              <a:rPr lang="en-US" sz="2000" b="0" dirty="0" err="1">
                <a:solidFill>
                  <a:schemeClr val="accent6">
                    <a:lumMod val="50000"/>
                  </a:schemeClr>
                </a:solidFill>
                <a:effectLst/>
              </a:rPr>
              <a:t>scanner</a:t>
            </a:r>
            <a:r>
              <a:rPr lang="en-US" sz="2000" b="0" dirty="0">
                <a:solidFill>
                  <a:schemeClr val="accent6">
                    <a:lumMod val="50000"/>
                  </a:schemeClr>
                </a:solidFill>
                <a:effectLst/>
              </a:rPr>
              <a:t> = new Scanner(System.in);</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name: ");</a:t>
            </a:r>
          </a:p>
          <a:p>
            <a:pPr>
              <a:lnSpc>
                <a:spcPts val="1425"/>
              </a:lnSpc>
            </a:pPr>
            <a:r>
              <a:rPr lang="en-US" sz="2000" b="0" dirty="0">
                <a:solidFill>
                  <a:schemeClr val="accent6">
                    <a:lumMod val="50000"/>
                  </a:schemeClr>
                </a:solidFill>
                <a:effectLst/>
              </a:rPr>
              <a:t>        String name = </a:t>
            </a:r>
            <a:r>
              <a:rPr lang="en-US" sz="2000" b="0" dirty="0" err="1">
                <a:solidFill>
                  <a:schemeClr val="accent6">
                    <a:lumMod val="50000"/>
                  </a:schemeClr>
                </a:solidFill>
                <a:effectLst/>
              </a:rPr>
              <a:t>scanner.nextLine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age: ");</a:t>
            </a:r>
          </a:p>
          <a:p>
            <a:pPr>
              <a:lnSpc>
                <a:spcPts val="1425"/>
              </a:lnSpc>
            </a:pPr>
            <a:r>
              <a:rPr lang="en-US" sz="2000" b="0" dirty="0">
                <a:solidFill>
                  <a:schemeClr val="accent6">
                    <a:lumMod val="50000"/>
                  </a:schemeClr>
                </a:solidFill>
                <a:effectLst/>
              </a:rPr>
              <a:t>        int age = </a:t>
            </a:r>
            <a:r>
              <a:rPr lang="en-US" sz="2000" b="0" dirty="0" err="1">
                <a:solidFill>
                  <a:schemeClr val="accent6">
                    <a:lumMod val="50000"/>
                  </a:schemeClr>
                </a:solidFill>
                <a:effectLst/>
              </a:rPr>
              <a:t>scanner.nextInt</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height in meters: ");</a:t>
            </a:r>
          </a:p>
          <a:p>
            <a:pPr>
              <a:lnSpc>
                <a:spcPts val="1425"/>
              </a:lnSpc>
            </a:pPr>
            <a:r>
              <a:rPr lang="en-US" sz="2000" b="0" dirty="0">
                <a:solidFill>
                  <a:schemeClr val="accent6">
                    <a:lumMod val="50000"/>
                  </a:schemeClr>
                </a:solidFill>
                <a:effectLst/>
              </a:rPr>
              <a:t>        double height = </a:t>
            </a:r>
            <a:r>
              <a:rPr lang="en-US" sz="2000" b="0" dirty="0" err="1">
                <a:solidFill>
                  <a:schemeClr val="accent6">
                    <a:lumMod val="50000"/>
                  </a:schemeClr>
                </a:solidFill>
                <a:effectLst/>
              </a:rPr>
              <a:t>scanner.nextDouble</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("Hello, " + name + ". You are " + age + " years old and " + height + " meters tall.");</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Close the scanner to free resources</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scanner.close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24874545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77766"/>
            <a:ext cx="12192000" cy="923330"/>
          </a:xfrm>
          <a:prstGeom prst="rect">
            <a:avLst/>
          </a:prstGeom>
          <a:noFill/>
        </p:spPr>
        <p:txBody>
          <a:bodyPr wrap="square" rtlCol="0">
            <a:spAutoFit/>
          </a:bodyPr>
          <a:lstStyle/>
          <a:p>
            <a:pPr algn="ctr"/>
            <a:r>
              <a:rPr lang="en-US" sz="5400" dirty="0">
                <a:solidFill>
                  <a:schemeClr val="bg1"/>
                </a:solidFill>
              </a:rPr>
              <a:t>Java</a:t>
            </a:r>
          </a:p>
        </p:txBody>
      </p:sp>
      <p:sp>
        <p:nvSpPr>
          <p:cNvPr id="5" name="TextBox 4"/>
          <p:cNvSpPr txBox="1"/>
          <p:nvPr/>
        </p:nvSpPr>
        <p:spPr>
          <a:xfrm>
            <a:off x="466146" y="1834809"/>
            <a:ext cx="11144661" cy="1323439"/>
          </a:xfrm>
          <a:prstGeom prst="rect">
            <a:avLst/>
          </a:prstGeom>
          <a:noFill/>
        </p:spPr>
        <p:txBody>
          <a:bodyPr wrap="square" rtlCol="0">
            <a:spAutoFit/>
          </a:bodyPr>
          <a:lstStyle/>
          <a:p>
            <a:pPr algn="just"/>
            <a:r>
              <a:rPr lang="en-US" sz="2000" dirty="0"/>
              <a:t>Java is a high-level, class-based, object-oriented programming. It is intended to let application developers write once, run anywhere (WORA), meaning that compiled Java code can run on all platforms that support Java without the need for recompilation.</a:t>
            </a:r>
          </a:p>
          <a:p>
            <a:pPr algn="just"/>
            <a:endParaRPr lang="en-US" sz="2000" dirty="0"/>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a:extLst>
              <a:ext uri="{FF2B5EF4-FFF2-40B4-BE49-F238E27FC236}">
                <a16:creationId xmlns:a16="http://schemas.microsoft.com/office/drawing/2014/main" id="{49C2FDCF-354E-9C60-ACD9-26B3F35014AD}"/>
              </a:ext>
            </a:extLst>
          </p:cNvPr>
          <p:cNvPicPr>
            <a:picLocks noChangeAspect="1"/>
          </p:cNvPicPr>
          <p:nvPr/>
        </p:nvPicPr>
        <p:blipFill>
          <a:blip r:embed="rId3"/>
          <a:stretch>
            <a:fillRect/>
          </a:stretch>
        </p:blipFill>
        <p:spPr>
          <a:xfrm>
            <a:off x="5727428" y="3044050"/>
            <a:ext cx="5959261" cy="2979630"/>
          </a:xfrm>
          <a:prstGeom prst="rect">
            <a:avLst/>
          </a:prstGeom>
        </p:spPr>
      </p:pic>
      <p:sp>
        <p:nvSpPr>
          <p:cNvPr id="8" name="TextBox 7">
            <a:extLst>
              <a:ext uri="{FF2B5EF4-FFF2-40B4-BE49-F238E27FC236}">
                <a16:creationId xmlns:a16="http://schemas.microsoft.com/office/drawing/2014/main" id="{B81175C8-DBB5-23A4-CA0E-26C9E92909FC}"/>
              </a:ext>
            </a:extLst>
          </p:cNvPr>
          <p:cNvSpPr txBox="1"/>
          <p:nvPr/>
        </p:nvSpPr>
        <p:spPr>
          <a:xfrm>
            <a:off x="466146" y="3151163"/>
            <a:ext cx="5143893" cy="3170099"/>
          </a:xfrm>
          <a:prstGeom prst="rect">
            <a:avLst/>
          </a:prstGeom>
          <a:noFill/>
        </p:spPr>
        <p:txBody>
          <a:bodyPr wrap="square" rtlCol="0">
            <a:spAutoFit/>
          </a:bodyPr>
          <a:lstStyle/>
          <a:p>
            <a:pPr algn="just"/>
            <a:r>
              <a:rPr lang="en-US" sz="2000" dirty="0"/>
              <a:t>Java Development Kit (JDK): </a:t>
            </a:r>
          </a:p>
          <a:p>
            <a:pPr marL="342900" indent="-342900" algn="just">
              <a:buFont typeface="Arial" panose="020B0604020202020204" pitchFamily="34" charset="0"/>
              <a:buChar char="•"/>
            </a:pPr>
            <a:r>
              <a:rPr lang="en-US" sz="2000" dirty="0"/>
              <a:t>Compiler (</a:t>
            </a:r>
            <a:r>
              <a:rPr lang="en-US" sz="2000" dirty="0" err="1"/>
              <a:t>javac</a:t>
            </a:r>
            <a:r>
              <a:rPr lang="en-US" sz="2000" dirty="0"/>
              <a:t>): Converts Java source code into bytecode.</a:t>
            </a:r>
          </a:p>
          <a:p>
            <a:pPr marL="342900" indent="-342900" algn="just">
              <a:buFont typeface="Arial" panose="020B0604020202020204" pitchFamily="34" charset="0"/>
              <a:buChar char="•"/>
            </a:pPr>
            <a:r>
              <a:rPr lang="en-US" sz="2000" dirty="0"/>
              <a:t>Java Runtime Environment (JRE): Provides libraries, JVM, and other components.</a:t>
            </a:r>
          </a:p>
          <a:p>
            <a:pPr marL="342900" indent="-342900" algn="just">
              <a:buFont typeface="Arial" panose="020B0604020202020204" pitchFamily="34" charset="0"/>
              <a:buChar char="•"/>
            </a:pPr>
            <a:r>
              <a:rPr lang="en-US" sz="2000" dirty="0"/>
              <a:t>Java Virtual Machine (JVM): An abstract machine that enables your computer to run a Java program</a:t>
            </a:r>
          </a:p>
          <a:p>
            <a:pPr marL="342900" indent="-342900" algn="just">
              <a:buFont typeface="Arial" panose="020B0604020202020204" pitchFamily="34" charset="0"/>
              <a:buChar char="•"/>
            </a:pPr>
            <a:r>
              <a:rPr lang="en-US" sz="2000" dirty="0"/>
              <a:t>Java Archive Tool (jar): Packages multiple files into a single JAR archive.</a:t>
            </a:r>
          </a:p>
        </p:txBody>
      </p:sp>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5A66-DB3B-3B26-E467-26F9257803F0}"/>
              </a:ext>
            </a:extLst>
          </p:cNvPr>
          <p:cNvSpPr>
            <a:spLocks noGrp="1"/>
          </p:cNvSpPr>
          <p:nvPr>
            <p:ph type="title"/>
          </p:nvPr>
        </p:nvSpPr>
        <p:spPr/>
        <p:txBody>
          <a:bodyPr/>
          <a:lstStyle/>
          <a:p>
            <a:pPr algn="ctr" defTabSz="457200" rtl="1" eaLnBrk="1" latinLnBrk="0" hangingPunct="1">
              <a:spcBef>
                <a:spcPct val="0"/>
              </a:spcBef>
              <a:buNone/>
            </a:pPr>
            <a:r>
              <a:rPr lang="en-US" dirty="0"/>
              <a:t>Questions</a:t>
            </a:r>
          </a:p>
        </p:txBody>
      </p:sp>
      <p:sp>
        <p:nvSpPr>
          <p:cNvPr id="3" name="Content Placeholder 2">
            <a:extLst>
              <a:ext uri="{FF2B5EF4-FFF2-40B4-BE49-F238E27FC236}">
                <a16:creationId xmlns:a16="http://schemas.microsoft.com/office/drawing/2014/main" id="{AB517ACD-80CD-C4F6-9B96-985F777A6411}"/>
              </a:ext>
            </a:extLst>
          </p:cNvPr>
          <p:cNvSpPr>
            <a:spLocks noGrp="1"/>
          </p:cNvSpPr>
          <p:nvPr>
            <p:ph idx="1"/>
          </p:nvPr>
        </p:nvSpPr>
        <p:spPr/>
        <p:txBody>
          <a:bodyPr/>
          <a:lstStyle/>
          <a:p>
            <a:r>
              <a:rPr lang="en-US" dirty="0"/>
              <a:t>A)Why might unexpected behavior be seen if we immediately call </a:t>
            </a:r>
            <a:r>
              <a:rPr lang="en-US" dirty="0" err="1"/>
              <a:t>nextLine</a:t>
            </a:r>
            <a:r>
              <a:rPr lang="en-US" dirty="0"/>
              <a:t>() after using </a:t>
            </a:r>
            <a:r>
              <a:rPr lang="en-US" dirty="0" err="1"/>
              <a:t>nextInt</a:t>
            </a:r>
            <a:r>
              <a:rPr lang="en-US" dirty="0"/>
              <a:t>()?</a:t>
            </a:r>
          </a:p>
        </p:txBody>
      </p:sp>
      <p:sp>
        <p:nvSpPr>
          <p:cNvPr id="4" name="Slide Number Placeholder 3">
            <a:extLst>
              <a:ext uri="{FF2B5EF4-FFF2-40B4-BE49-F238E27FC236}">
                <a16:creationId xmlns:a16="http://schemas.microsoft.com/office/drawing/2014/main" id="{6B101B32-89B3-BD6B-CD18-A77B0A0385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714541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11A2-E73B-1BCA-530C-D2312E65F698}"/>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C3964B2D-1051-FD80-DAED-E8F65C8C8FE0}"/>
              </a:ext>
            </a:extLst>
          </p:cNvPr>
          <p:cNvSpPr>
            <a:spLocks noGrp="1"/>
          </p:cNvSpPr>
          <p:nvPr>
            <p:ph idx="1"/>
          </p:nvPr>
        </p:nvSpPr>
        <p:spPr/>
        <p:txBody>
          <a:bodyPr>
            <a:normAutofit lnSpcReduction="10000"/>
          </a:bodyPr>
          <a:lstStyle/>
          <a:p>
            <a:r>
              <a:rPr lang="en-US" dirty="0"/>
              <a:t>A) In Java, the Scanner class processes input line by line and token by token. When reading data from the user, the Scanner uses an </a:t>
            </a:r>
            <a:r>
              <a:rPr lang="en-US" dirty="0">
                <a:solidFill>
                  <a:srgbClr val="00B050"/>
                </a:solidFill>
              </a:rPr>
              <a:t>Input Buffer</a:t>
            </a:r>
            <a:r>
              <a:rPr lang="en-US" dirty="0"/>
              <a:t>.</a:t>
            </a:r>
          </a:p>
          <a:p>
            <a:pPr marL="0" indent="0">
              <a:buNone/>
            </a:pPr>
            <a:r>
              <a:rPr lang="en-US" dirty="0"/>
              <a:t> When you use </a:t>
            </a:r>
            <a:r>
              <a:rPr lang="en-US" dirty="0" err="1"/>
              <a:t>nextInt</a:t>
            </a:r>
            <a:r>
              <a:rPr lang="en-US" dirty="0"/>
              <a:t>() to read a number, it only reads the numeric value but leaves the Enter (newline \n) in the buffer.</a:t>
            </a:r>
          </a:p>
          <a:p>
            <a:pPr marL="0" indent="0">
              <a:buNone/>
            </a:pPr>
            <a:r>
              <a:rPr lang="en-US" dirty="0"/>
              <a:t>Then if </a:t>
            </a:r>
            <a:r>
              <a:rPr lang="en-US" dirty="0" err="1"/>
              <a:t>nextLine</a:t>
            </a:r>
            <a:r>
              <a:rPr lang="en-US" dirty="0"/>
              <a:t>() is used immediately, instead of taking new input from the user, it will just read the remaining \n in the buffer.</a:t>
            </a:r>
            <a:br>
              <a:rPr lang="en-US" dirty="0"/>
            </a:br>
            <a:br>
              <a:rPr lang="en-US" dirty="0"/>
            </a:br>
            <a:r>
              <a:rPr lang="en-US" dirty="0" err="1"/>
              <a:t>nextLine</a:t>
            </a:r>
            <a:r>
              <a:rPr lang="en-US" dirty="0"/>
              <a:t>() does not take any new input from the user and is unexpectedly rejected.</a:t>
            </a:r>
            <a:br>
              <a:rPr lang="en-US" dirty="0"/>
            </a:br>
            <a:br>
              <a:rPr lang="en-US" dirty="0"/>
            </a:br>
            <a:r>
              <a:rPr lang="en-US" dirty="0"/>
              <a:t>SOLUTION :</a:t>
            </a:r>
            <a:br>
              <a:rPr lang="en-US" dirty="0"/>
            </a:br>
            <a:r>
              <a:rPr lang="en-US" dirty="0"/>
              <a:t>	1- put an </a:t>
            </a:r>
            <a:r>
              <a:rPr lang="en-US" dirty="0">
                <a:solidFill>
                  <a:srgbClr val="00B050"/>
                </a:solidFill>
              </a:rPr>
              <a:t>extra </a:t>
            </a:r>
            <a:r>
              <a:rPr lang="en-US" dirty="0" err="1">
                <a:solidFill>
                  <a:srgbClr val="00B050"/>
                </a:solidFill>
              </a:rPr>
              <a:t>nextLine</a:t>
            </a:r>
            <a:r>
              <a:rPr lang="en-US" dirty="0">
                <a:solidFill>
                  <a:srgbClr val="00B050"/>
                </a:solidFill>
              </a:rPr>
              <a:t>()</a:t>
            </a:r>
          </a:p>
          <a:p>
            <a:pPr marL="0" indent="0">
              <a:buNone/>
            </a:pPr>
            <a:r>
              <a:rPr lang="en-US" dirty="0"/>
              <a:t>	2- </a:t>
            </a:r>
            <a:r>
              <a:rPr lang="en-US" dirty="0" err="1"/>
              <a:t>nextLine</a:t>
            </a:r>
            <a:r>
              <a:rPr lang="en-US" dirty="0"/>
              <a:t>() for all inputs &amp; convert the numeric value with </a:t>
            </a:r>
            <a:r>
              <a:rPr lang="en-US" dirty="0" err="1">
                <a:solidFill>
                  <a:srgbClr val="00B050"/>
                </a:solidFill>
              </a:rPr>
              <a:t>Integer.parseInt</a:t>
            </a:r>
            <a:r>
              <a:rPr lang="en-US" dirty="0">
                <a:solidFill>
                  <a:srgbClr val="00B050"/>
                </a:solidFill>
              </a:rPr>
              <a:t>()</a:t>
            </a:r>
          </a:p>
        </p:txBody>
      </p:sp>
      <p:sp>
        <p:nvSpPr>
          <p:cNvPr id="4" name="Slide Number Placeholder 3">
            <a:extLst>
              <a:ext uri="{FF2B5EF4-FFF2-40B4-BE49-F238E27FC236}">
                <a16:creationId xmlns:a16="http://schemas.microsoft.com/office/drawing/2014/main" id="{37762803-787A-6C08-C413-2764295D054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814778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11C-2C67-C191-23C6-AEB85A828E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D47E0-9558-E2D3-1AE6-BE908F377BC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Classes and Objects</a:t>
            </a:r>
          </a:p>
        </p:txBody>
      </p:sp>
      <p:sp>
        <p:nvSpPr>
          <p:cNvPr id="2" name="Slide Number Placeholder 1">
            <a:extLst>
              <a:ext uri="{FF2B5EF4-FFF2-40B4-BE49-F238E27FC236}">
                <a16:creationId xmlns:a16="http://schemas.microsoft.com/office/drawing/2014/main" id="{E995CD12-B61B-57C4-F48A-80F950A1875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Rectangle 4">
            <a:extLst>
              <a:ext uri="{FF2B5EF4-FFF2-40B4-BE49-F238E27FC236}">
                <a16:creationId xmlns:a16="http://schemas.microsoft.com/office/drawing/2014/main" id="{955C46D9-66BE-30CF-1EA8-118BE26F3A89}"/>
              </a:ext>
            </a:extLst>
          </p:cNvPr>
          <p:cNvSpPr>
            <a:spLocks noChangeArrowheads="1"/>
          </p:cNvSpPr>
          <p:nvPr/>
        </p:nvSpPr>
        <p:spPr bwMode="auto">
          <a:xfrm rot="10800000" flipV="1">
            <a:off x="539411" y="1811296"/>
            <a:ext cx="111131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0" dirty="0">
                <a:effectLst/>
              </a:rPr>
              <a:t>A class is a blueprint that defines the properties (attributes) and behaviors (methods) common to all </a:t>
            </a:r>
          </a:p>
          <a:p>
            <a:r>
              <a:rPr lang="en-US" sz="2000" b="0" dirty="0">
                <a:effectLst/>
              </a:rPr>
              <a:t>objects of that type.</a:t>
            </a:r>
          </a:p>
          <a:p>
            <a:endParaRPr lang="en-US" sz="2000" dirty="0">
              <a:solidFill>
                <a:schemeClr val="accent6">
                  <a:lumMod val="50000"/>
                </a:schemeClr>
              </a:solidFill>
            </a:endParaRPr>
          </a:p>
          <a:p>
            <a:endParaRPr lang="en-US" sz="2000" b="0" dirty="0">
              <a:solidFill>
                <a:schemeClr val="accent6">
                  <a:lumMod val="50000"/>
                </a:schemeClr>
              </a:solidFill>
              <a:effectLst/>
            </a:endParaRPr>
          </a:p>
        </p:txBody>
      </p:sp>
      <p:sp>
        <p:nvSpPr>
          <p:cNvPr id="3" name="Rectangle 4">
            <a:extLst>
              <a:ext uri="{FF2B5EF4-FFF2-40B4-BE49-F238E27FC236}">
                <a16:creationId xmlns:a16="http://schemas.microsoft.com/office/drawing/2014/main" id="{C15B47BC-CBBB-AA54-3DC7-E6F0ED4AB390}"/>
              </a:ext>
            </a:extLst>
          </p:cNvPr>
          <p:cNvSpPr>
            <a:spLocks noChangeArrowheads="1"/>
          </p:cNvSpPr>
          <p:nvPr/>
        </p:nvSpPr>
        <p:spPr bwMode="auto">
          <a:xfrm rot="10800000" flipV="1">
            <a:off x="581192" y="2610683"/>
            <a:ext cx="55299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latin typeface="Consolas" panose="020B0609020204030204" pitchFamily="49" charset="0"/>
              </a:rPr>
              <a:t>public class Person {</a:t>
            </a:r>
          </a:p>
          <a:p>
            <a:r>
              <a:rPr lang="en-US" b="0" dirty="0">
                <a:solidFill>
                  <a:schemeClr val="accent6">
                    <a:lumMod val="50000"/>
                  </a:schemeClr>
                </a:solidFill>
                <a:effectLst/>
                <a:latin typeface="Consolas" panose="020B0609020204030204" pitchFamily="49" charset="0"/>
              </a:rPr>
              <a:t>    // attributes</a:t>
            </a:r>
          </a:p>
          <a:p>
            <a:r>
              <a:rPr lang="en-US" b="0" dirty="0">
                <a:solidFill>
                  <a:schemeClr val="accent6">
                    <a:lumMod val="50000"/>
                  </a:schemeClr>
                </a:solidFill>
                <a:effectLst/>
                <a:latin typeface="Consolas" panose="020B0609020204030204" pitchFamily="49" charset="0"/>
              </a:rPr>
              <a:t>    private String name;</a:t>
            </a:r>
          </a:p>
          <a:p>
            <a:r>
              <a:rPr lang="en-US" b="0" dirty="0">
                <a:solidFill>
                  <a:schemeClr val="accent6">
                    <a:lumMod val="50000"/>
                  </a:schemeClr>
                </a:solidFill>
                <a:effectLst/>
                <a:latin typeface="Consolas" panose="020B0609020204030204" pitchFamily="49" charset="0"/>
              </a:rPr>
              <a:t>    private int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Constructor</a:t>
            </a:r>
          </a:p>
          <a:p>
            <a:r>
              <a:rPr lang="en-US" b="0" dirty="0">
                <a:solidFill>
                  <a:schemeClr val="accent6">
                    <a:lumMod val="50000"/>
                  </a:schemeClr>
                </a:solidFill>
                <a:effectLst/>
                <a:latin typeface="Consolas" panose="020B0609020204030204" pitchFamily="49" charset="0"/>
              </a:rPr>
              <a:t>    public Person(String name, int age) {</a:t>
            </a:r>
          </a:p>
          <a:p>
            <a:r>
              <a:rPr lang="en-US" b="0" dirty="0">
                <a:solidFill>
                  <a:schemeClr val="accent6">
                    <a:lumMod val="50000"/>
                  </a:schemeClr>
                </a:solidFill>
                <a:effectLst/>
                <a:latin typeface="Consolas" panose="020B0609020204030204" pitchFamily="49" charset="0"/>
              </a:rPr>
              <a:t>        this.name = name;</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this.age</a:t>
            </a:r>
            <a:r>
              <a:rPr lang="en-US" b="0" dirty="0">
                <a:solidFill>
                  <a:schemeClr val="accent6">
                    <a:lumMod val="50000"/>
                  </a:schemeClr>
                </a:solidFill>
                <a:effectLst/>
                <a:latin typeface="Consolas" panose="020B0609020204030204" pitchFamily="49" charset="0"/>
              </a:rPr>
              <a:t> =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Method</a:t>
            </a:r>
          </a:p>
          <a:p>
            <a:r>
              <a:rPr lang="en-US" b="0" dirty="0">
                <a:solidFill>
                  <a:schemeClr val="accent6">
                    <a:lumMod val="50000"/>
                  </a:schemeClr>
                </a:solidFill>
                <a:effectLst/>
                <a:latin typeface="Consolas" panose="020B0609020204030204" pitchFamily="49" charset="0"/>
              </a:rPr>
              <a:t>    public void </a:t>
            </a:r>
            <a:r>
              <a:rPr lang="en-US" b="0" dirty="0" err="1">
                <a:solidFill>
                  <a:schemeClr val="accent6">
                    <a:lumMod val="50000"/>
                  </a:schemeClr>
                </a:solidFill>
                <a:effectLst/>
                <a:latin typeface="Consolas" panose="020B0609020204030204" pitchFamily="49" charset="0"/>
              </a:rPr>
              <a:t>displayInfo</a:t>
            </a:r>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System.out.println</a:t>
            </a:r>
            <a:r>
              <a:rPr lang="en-US" b="0" dirty="0">
                <a:solidFill>
                  <a:schemeClr val="accent6">
                    <a:lumMod val="50000"/>
                  </a:schemeClr>
                </a:solidFill>
                <a:effectLst/>
                <a:latin typeface="Consolas" panose="020B0609020204030204" pitchFamily="49" charset="0"/>
              </a:rPr>
              <a:t>("Name: " + name 			+ ", Age: " + age);</a:t>
            </a:r>
          </a:p>
          <a:p>
            <a:r>
              <a:rPr lang="en-US" b="0" dirty="0">
                <a:solidFill>
                  <a:schemeClr val="accent6">
                    <a:lumMod val="50000"/>
                  </a:schemeClr>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60ADCDF7-A40C-594D-9A73-C020C60E0450}"/>
              </a:ext>
            </a:extLst>
          </p:cNvPr>
          <p:cNvSpPr>
            <a:spLocks noChangeArrowheads="1"/>
          </p:cNvSpPr>
          <p:nvPr/>
        </p:nvSpPr>
        <p:spPr bwMode="auto">
          <a:xfrm rot="10800000" flipV="1">
            <a:off x="6152918" y="2473015"/>
            <a:ext cx="5583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rPr>
              <a:t>// Main method to test our class</a:t>
            </a:r>
          </a:p>
          <a:p>
            <a:r>
              <a:rPr lang="en-US" b="0" dirty="0">
                <a:solidFill>
                  <a:schemeClr val="accent6">
                    <a:lumMod val="50000"/>
                  </a:schemeClr>
                </a:solidFill>
                <a:effectLst/>
              </a:rPr>
              <a:t>    public static void main(String[] </a:t>
            </a:r>
            <a:r>
              <a:rPr lang="en-US" b="0" dirty="0" err="1">
                <a:solidFill>
                  <a:schemeClr val="accent6">
                    <a:lumMod val="50000"/>
                  </a:schemeClr>
                </a:solidFill>
                <a:effectLst/>
              </a:rPr>
              <a:t>args</a:t>
            </a:r>
            <a:r>
              <a:rPr lang="en-US" b="0" dirty="0">
                <a:solidFill>
                  <a:schemeClr val="accent6">
                    <a:lumMod val="50000"/>
                  </a:schemeClr>
                </a:solidFill>
                <a:effectLst/>
              </a:rPr>
              <a:t>) {</a:t>
            </a:r>
          </a:p>
          <a:p>
            <a:endParaRPr lang="en-US" b="0" dirty="0">
              <a:solidFill>
                <a:schemeClr val="accent6">
                  <a:lumMod val="50000"/>
                </a:schemeClr>
              </a:solidFill>
              <a:effectLst/>
            </a:endParaRPr>
          </a:p>
          <a:p>
            <a:r>
              <a:rPr lang="en-US" b="0" dirty="0">
                <a:solidFill>
                  <a:schemeClr val="accent6">
                    <a:lumMod val="50000"/>
                  </a:schemeClr>
                </a:solidFill>
                <a:effectLst/>
              </a:rPr>
              <a:t>        // Creating objects</a:t>
            </a:r>
          </a:p>
          <a:p>
            <a:r>
              <a:rPr lang="en-US" b="0" dirty="0">
                <a:solidFill>
                  <a:schemeClr val="accent6">
                    <a:lumMod val="50000"/>
                  </a:schemeClr>
                </a:solidFill>
                <a:effectLst/>
              </a:rPr>
              <a:t>        Person p1 = new Person("Alice", 30);</a:t>
            </a:r>
          </a:p>
          <a:p>
            <a:r>
              <a:rPr lang="en-US" b="0" dirty="0">
                <a:solidFill>
                  <a:schemeClr val="accent6">
                    <a:lumMod val="50000"/>
                  </a:schemeClr>
                </a:solidFill>
                <a:effectLst/>
              </a:rPr>
              <a:t>        Person p2 = new Person("Bob", 25);</a:t>
            </a:r>
          </a:p>
          <a:p>
            <a:r>
              <a:rPr lang="en-US" b="0" dirty="0">
                <a:solidFill>
                  <a:schemeClr val="accent6">
                    <a:lumMod val="50000"/>
                  </a:schemeClr>
                </a:solidFill>
                <a:effectLst/>
              </a:rPr>
              <a:t>        </a:t>
            </a:r>
          </a:p>
          <a:p>
            <a:r>
              <a:rPr lang="en-US" b="0" dirty="0">
                <a:solidFill>
                  <a:schemeClr val="accent6">
                    <a:lumMod val="50000"/>
                  </a:schemeClr>
                </a:solidFill>
                <a:effectLst/>
              </a:rPr>
              <a:t>        // Calling methods</a:t>
            </a:r>
          </a:p>
          <a:p>
            <a:r>
              <a:rPr lang="en-US" b="0" dirty="0">
                <a:solidFill>
                  <a:schemeClr val="accent6">
                    <a:lumMod val="50000"/>
                  </a:schemeClr>
                </a:solidFill>
                <a:effectLst/>
              </a:rPr>
              <a:t>        p1.displayInfo();</a:t>
            </a:r>
          </a:p>
          <a:p>
            <a:r>
              <a:rPr lang="en-US" b="0" dirty="0">
                <a:solidFill>
                  <a:schemeClr val="accent6">
                    <a:lumMod val="50000"/>
                  </a:schemeClr>
                </a:solidFill>
                <a:effectLst/>
              </a:rPr>
              <a:t>        p2.displayInfo();  </a:t>
            </a:r>
          </a:p>
          <a:p>
            <a:r>
              <a:rPr lang="en-US" b="0" dirty="0">
                <a:solidFill>
                  <a:schemeClr val="accent6">
                    <a:lumMod val="50000"/>
                  </a:schemeClr>
                </a:solidFill>
                <a:effectLst/>
              </a:rPr>
              <a:t>    }</a:t>
            </a:r>
          </a:p>
          <a:p>
            <a:r>
              <a:rPr lang="en-US" b="0" dirty="0">
                <a:solidFill>
                  <a:schemeClr val="accent6">
                    <a:lumMod val="50000"/>
                  </a:schemeClr>
                </a:solidFill>
                <a:effectLst/>
                <a:latin typeface="Consolas" panose="020B0609020204030204" pitchFamily="49" charset="0"/>
              </a:rPr>
              <a:t>}</a:t>
            </a:r>
          </a:p>
          <a:p>
            <a:endParaRPr lang="en-US" b="0" dirty="0">
              <a:solidFill>
                <a:schemeClr val="accent6">
                  <a:lumMod val="50000"/>
                </a:schemeClr>
              </a:solidFill>
              <a:effectLst/>
            </a:endParaRPr>
          </a:p>
        </p:txBody>
      </p:sp>
    </p:spTree>
    <p:extLst>
      <p:ext uri="{BB962C8B-B14F-4D97-AF65-F5344CB8AC3E}">
        <p14:creationId xmlns:p14="http://schemas.microsoft.com/office/powerpoint/2010/main" val="2314889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91F-7AB2-E62F-F185-02A027F517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0DE399-0859-36A6-1667-546FA9E25D65}"/>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Constructor</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EF82E71E-B671-6C07-E415-FFBFF260718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Rectangle 4">
            <a:extLst>
              <a:ext uri="{FF2B5EF4-FFF2-40B4-BE49-F238E27FC236}">
                <a16:creationId xmlns:a16="http://schemas.microsoft.com/office/drawing/2014/main" id="{95AC2A4E-8453-30F2-98F1-808F99A01305}"/>
              </a:ext>
            </a:extLst>
          </p:cNvPr>
          <p:cNvSpPr>
            <a:spLocks noChangeArrowheads="1"/>
          </p:cNvSpPr>
          <p:nvPr/>
        </p:nvSpPr>
        <p:spPr bwMode="auto">
          <a:xfrm rot="10800000" flipV="1">
            <a:off x="539411" y="1784583"/>
            <a:ext cx="1111317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A constructor is a special method used to initialize new objects. It has the following key properties:</a:t>
            </a:r>
          </a:p>
          <a:p>
            <a:pPr marL="342900" indent="-342900" algn="just">
              <a:buFontTx/>
              <a:buChar char="-"/>
            </a:pPr>
            <a:r>
              <a:rPr lang="en-US" sz="2000" b="0" dirty="0">
                <a:effectLst/>
                <a:latin typeface="+mj-lt"/>
              </a:rPr>
              <a:t>Same name as the class.</a:t>
            </a:r>
          </a:p>
          <a:p>
            <a:pPr marL="342900" indent="-342900" algn="just">
              <a:buFontTx/>
              <a:buChar char="-"/>
            </a:pPr>
            <a:r>
              <a:rPr lang="en-US" sz="2000" b="0" dirty="0">
                <a:effectLst/>
                <a:latin typeface="+mj-lt"/>
              </a:rPr>
              <a:t>No return type.</a:t>
            </a:r>
          </a:p>
          <a:p>
            <a:pPr marL="342900" indent="-342900" algn="just">
              <a:buFontTx/>
              <a:buChar char="-"/>
            </a:pPr>
            <a:r>
              <a:rPr lang="en-US" sz="2000" b="0" dirty="0">
                <a:effectLst/>
                <a:latin typeface="+mj-lt"/>
              </a:rPr>
              <a:t>Can be overloaded: You can have multiple constructors with different parameter lists.</a:t>
            </a:r>
          </a:p>
          <a:p>
            <a:pPr marL="342900" indent="-342900" algn="just">
              <a:buFontTx/>
              <a:buChar char="-"/>
            </a:pPr>
            <a:endParaRPr lang="en-US" b="0" dirty="0">
              <a:effectLst/>
              <a:latin typeface="+mj-lt"/>
            </a:endParaRPr>
          </a:p>
          <a:p>
            <a:pPr algn="just"/>
            <a:r>
              <a:rPr lang="en-US" b="0" dirty="0">
                <a:solidFill>
                  <a:schemeClr val="accent6">
                    <a:lumMod val="50000"/>
                  </a:schemeClr>
                </a:solidFill>
                <a:effectLst/>
                <a:latin typeface="+mj-lt"/>
              </a:rPr>
              <a:t>public class Car {</a:t>
            </a:r>
          </a:p>
          <a:p>
            <a:pPr algn="just"/>
            <a:r>
              <a:rPr lang="en-US" b="0" dirty="0">
                <a:solidFill>
                  <a:schemeClr val="accent6">
                    <a:lumMod val="50000"/>
                  </a:schemeClr>
                </a:solidFill>
                <a:effectLst/>
                <a:latin typeface="+mj-lt"/>
              </a:rPr>
              <a:t>    private String brand;</a:t>
            </a:r>
          </a:p>
          <a:p>
            <a:pPr algn="just"/>
            <a:r>
              <a:rPr lang="en-US" b="0" dirty="0">
                <a:solidFill>
                  <a:schemeClr val="accent6">
                    <a:lumMod val="50000"/>
                  </a:schemeClr>
                </a:solidFill>
                <a:effectLst/>
                <a:latin typeface="+mj-lt"/>
              </a:rPr>
              <a:t>    private int speed;</a:t>
            </a:r>
          </a:p>
          <a:p>
            <a:pPr algn="just"/>
            <a:r>
              <a:rPr lang="en-US" b="0" dirty="0">
                <a:solidFill>
                  <a:schemeClr val="accent6">
                    <a:lumMod val="50000"/>
                  </a:schemeClr>
                </a:solidFill>
                <a:effectLst/>
                <a:latin typeface="+mj-lt"/>
              </a:rPr>
              <a:t>    public Car() {</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this.brand</a:t>
            </a:r>
            <a:r>
              <a:rPr lang="en-US" b="0" dirty="0">
                <a:solidFill>
                  <a:schemeClr val="accent6">
                    <a:lumMod val="50000"/>
                  </a:schemeClr>
                </a:solidFill>
                <a:effectLst/>
                <a:latin typeface="+mj-lt"/>
              </a:rPr>
              <a:t> = "Unknown";</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this.speed</a:t>
            </a:r>
            <a:r>
              <a:rPr lang="en-US" b="0" dirty="0">
                <a:solidFill>
                  <a:schemeClr val="accent6">
                    <a:lumMod val="50000"/>
                  </a:schemeClr>
                </a:solidFill>
                <a:effectLst/>
                <a:latin typeface="+mj-lt"/>
              </a:rPr>
              <a:t> = 0;</a:t>
            </a:r>
          </a:p>
          <a:p>
            <a:pPr algn="just"/>
            <a:r>
              <a:rPr lang="en-US" b="0" dirty="0">
                <a:solidFill>
                  <a:schemeClr val="accent6">
                    <a:lumMod val="50000"/>
                  </a:schemeClr>
                </a:solidFill>
                <a:effectLst/>
                <a:latin typeface="+mj-lt"/>
              </a:rPr>
              <a:t>    }</a:t>
            </a:r>
          </a:p>
          <a:p>
            <a:pPr algn="just"/>
            <a:r>
              <a:rPr lang="en-US" b="0" dirty="0">
                <a:solidFill>
                  <a:schemeClr val="accent6">
                    <a:lumMod val="50000"/>
                  </a:schemeClr>
                </a:solidFill>
                <a:effectLst/>
                <a:latin typeface="+mj-lt"/>
              </a:rPr>
              <a:t>    public Car(String brand, int speed) {</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this.brand</a:t>
            </a:r>
            <a:r>
              <a:rPr lang="en-US" b="0" dirty="0">
                <a:solidFill>
                  <a:schemeClr val="accent6">
                    <a:lumMod val="50000"/>
                  </a:schemeClr>
                </a:solidFill>
                <a:effectLst/>
                <a:latin typeface="+mj-lt"/>
              </a:rPr>
              <a:t> = brand;</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this.speed</a:t>
            </a:r>
            <a:r>
              <a:rPr lang="en-US" b="0" dirty="0">
                <a:solidFill>
                  <a:schemeClr val="accent6">
                    <a:lumMod val="50000"/>
                  </a:schemeClr>
                </a:solidFill>
                <a:effectLst/>
                <a:latin typeface="+mj-lt"/>
              </a:rPr>
              <a:t> = speed;</a:t>
            </a:r>
          </a:p>
          <a:p>
            <a:pPr algn="just"/>
            <a:r>
              <a:rPr lang="en-US" b="0" dirty="0">
                <a:solidFill>
                  <a:schemeClr val="accent6">
                    <a:lumMod val="50000"/>
                  </a:schemeClr>
                </a:solidFill>
                <a:effectLst/>
                <a:latin typeface="+mj-lt"/>
              </a:rPr>
              <a:t>    }</a:t>
            </a:r>
          </a:p>
          <a:p>
            <a:pPr algn="just"/>
            <a:r>
              <a:rPr lang="en-US" dirty="0">
                <a:solidFill>
                  <a:schemeClr val="accent6">
                    <a:lumMod val="50000"/>
                  </a:schemeClr>
                </a:solidFill>
                <a:latin typeface="+mj-lt"/>
              </a:rPr>
              <a:t>}</a:t>
            </a:r>
            <a:endParaRPr lang="en-US" b="0" dirty="0">
              <a:solidFill>
                <a:schemeClr val="accent6">
                  <a:lumMod val="50000"/>
                </a:schemeClr>
              </a:solidFill>
              <a:effectLst/>
              <a:latin typeface="+mj-lt"/>
            </a:endParaRPr>
          </a:p>
        </p:txBody>
      </p:sp>
    </p:spTree>
    <p:extLst>
      <p:ext uri="{BB962C8B-B14F-4D97-AF65-F5344CB8AC3E}">
        <p14:creationId xmlns:p14="http://schemas.microsoft.com/office/powerpoint/2010/main" val="249194004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E3ED-58E6-2384-F4A2-7699FB43762B}"/>
              </a:ext>
            </a:extLst>
          </p:cNvPr>
          <p:cNvSpPr>
            <a:spLocks noGrp="1"/>
          </p:cNvSpPr>
          <p:nvPr>
            <p:ph type="title"/>
          </p:nvPr>
        </p:nvSpPr>
        <p:spPr/>
        <p:txBody>
          <a:bodyPr/>
          <a:lstStyle/>
          <a:p>
            <a:pPr algn="ctr"/>
            <a:r>
              <a:rPr lang="en-US" dirty="0"/>
              <a:t>Default constructor</a:t>
            </a:r>
          </a:p>
        </p:txBody>
      </p:sp>
      <p:sp>
        <p:nvSpPr>
          <p:cNvPr id="3" name="Content Placeholder 2">
            <a:extLst>
              <a:ext uri="{FF2B5EF4-FFF2-40B4-BE49-F238E27FC236}">
                <a16:creationId xmlns:a16="http://schemas.microsoft.com/office/drawing/2014/main" id="{3419B246-BA56-487E-DC0C-79C6599BCEE0}"/>
              </a:ext>
            </a:extLst>
          </p:cNvPr>
          <p:cNvSpPr>
            <a:spLocks noGrp="1"/>
          </p:cNvSpPr>
          <p:nvPr>
            <p:ph idx="1"/>
          </p:nvPr>
        </p:nvSpPr>
        <p:spPr>
          <a:xfrm>
            <a:off x="581192" y="2180496"/>
            <a:ext cx="11029615" cy="4873447"/>
          </a:xfrm>
        </p:spPr>
        <p:txBody>
          <a:bodyPr>
            <a:normAutofit/>
          </a:bodyPr>
          <a:lstStyle/>
          <a:p>
            <a:r>
              <a:rPr lang="en-US" sz="1600" dirty="0"/>
              <a:t>Java's Default Behavior for Constructors In Java, if you </a:t>
            </a:r>
            <a:r>
              <a:rPr lang="en-US" sz="1600" dirty="0">
                <a:solidFill>
                  <a:srgbClr val="FF0000"/>
                </a:solidFill>
              </a:rPr>
              <a:t>don't write any constructors</a:t>
            </a:r>
            <a:r>
              <a:rPr lang="en-US" sz="1600" dirty="0"/>
              <a:t> : </a:t>
            </a:r>
            <a:br>
              <a:rPr lang="en-US" sz="1600" dirty="0"/>
            </a:br>
            <a:r>
              <a:rPr lang="en-US" sz="1600" dirty="0"/>
              <a:t>	 the compiler automatically creates a default (no parameters) constructor.</a:t>
            </a:r>
            <a:br>
              <a:rPr lang="en-US" sz="1600" dirty="0"/>
            </a:br>
            <a:br>
              <a:rPr lang="en-US" sz="1600" dirty="0"/>
            </a:br>
            <a:r>
              <a:rPr lang="en-US" sz="1600" dirty="0">
                <a:solidFill>
                  <a:srgbClr val="00B050"/>
                </a:solidFill>
              </a:rPr>
              <a:t>public Person() {</a:t>
            </a:r>
            <a:br>
              <a:rPr lang="en-US" sz="1600" dirty="0">
                <a:solidFill>
                  <a:srgbClr val="00B050"/>
                </a:solidFill>
              </a:rPr>
            </a:br>
            <a:r>
              <a:rPr lang="en-US" sz="1600" dirty="0">
                <a:solidFill>
                  <a:srgbClr val="00B050"/>
                </a:solidFill>
              </a:rPr>
              <a:t>    super(); 	</a:t>
            </a:r>
            <a:r>
              <a:rPr lang="en-US" sz="1600" dirty="0">
                <a:solidFill>
                  <a:schemeClr val="tx1"/>
                </a:solidFill>
              </a:rPr>
              <a:t>// </a:t>
            </a:r>
            <a:r>
              <a:rPr lang="fa-IR" sz="1600" dirty="0">
                <a:solidFill>
                  <a:schemeClr val="tx1"/>
                </a:solidFill>
              </a:rPr>
              <a:t>فراخوانی سازنده کلاس والد</a:t>
            </a:r>
            <a:br>
              <a:rPr lang="en-US" sz="1600" dirty="0">
                <a:solidFill>
                  <a:srgbClr val="00B050"/>
                </a:solidFill>
              </a:rPr>
            </a:br>
            <a:r>
              <a:rPr lang="en-US" sz="1600" dirty="0">
                <a:solidFill>
                  <a:srgbClr val="00B050"/>
                </a:solidFill>
              </a:rPr>
              <a:t>}</a:t>
            </a:r>
            <a:br>
              <a:rPr lang="en-US" sz="1600" dirty="0"/>
            </a:br>
            <a:endParaRPr lang="en-US" sz="1600" dirty="0"/>
          </a:p>
          <a:p>
            <a:pPr marL="0" indent="0">
              <a:buNone/>
            </a:pPr>
            <a:r>
              <a:rPr lang="en-US" sz="1600" dirty="0"/>
              <a:t>class Person {}</a:t>
            </a:r>
          </a:p>
          <a:p>
            <a:pPr marL="0" indent="0">
              <a:buNone/>
            </a:pPr>
            <a:r>
              <a:rPr lang="en-US" sz="1600" dirty="0"/>
              <a:t>public class Main {</a:t>
            </a:r>
          </a:p>
          <a:p>
            <a:pPr marL="0" indent="0">
              <a:buNone/>
            </a:pPr>
            <a:r>
              <a:rPr lang="en-US" sz="1600" dirty="0"/>
              <a:t>    public static void main(String[] </a:t>
            </a:r>
            <a:r>
              <a:rPr lang="en-US" sz="1600" dirty="0" err="1"/>
              <a:t>args</a:t>
            </a:r>
            <a:r>
              <a:rPr lang="en-US" sz="1600" dirty="0"/>
              <a:t>) {</a:t>
            </a:r>
          </a:p>
          <a:p>
            <a:pPr marL="0" indent="0">
              <a:buNone/>
            </a:pPr>
            <a:r>
              <a:rPr lang="en-US" sz="1600" dirty="0"/>
              <a:t>        Person p = new Person(); </a:t>
            </a:r>
            <a:br>
              <a:rPr lang="en-US" sz="1600" dirty="0"/>
            </a:br>
            <a:r>
              <a:rPr lang="en-US" sz="1600" dirty="0"/>
              <a:t>    }</a:t>
            </a:r>
            <a:br>
              <a:rPr lang="en-US" sz="1600" dirty="0"/>
            </a:br>
            <a:r>
              <a:rPr lang="en-US" sz="1600" dirty="0"/>
              <a:t>}  // </a:t>
            </a:r>
            <a:r>
              <a:rPr lang="fa-IR" sz="1600" dirty="0"/>
              <a:t>مشکلی ندارد، زیرا </a:t>
            </a:r>
            <a:r>
              <a:rPr lang="fa-IR" sz="1600" dirty="0" err="1"/>
              <a:t>سازندهٔ</a:t>
            </a:r>
            <a:r>
              <a:rPr lang="fa-IR" sz="1600" dirty="0"/>
              <a:t> </a:t>
            </a:r>
            <a:r>
              <a:rPr lang="fa-IR" sz="1600" dirty="0" err="1"/>
              <a:t>پیش‌فرض</a:t>
            </a:r>
            <a:r>
              <a:rPr lang="fa-IR" sz="1600" dirty="0"/>
              <a:t> وجود دارد.</a:t>
            </a:r>
          </a:p>
          <a:p>
            <a:pPr marL="0" indent="0">
              <a:buNone/>
            </a:pPr>
            <a:r>
              <a:rPr lang="fa-IR" sz="1600" dirty="0"/>
              <a:t>  </a:t>
            </a:r>
          </a:p>
          <a:p>
            <a:pPr marL="0" indent="0">
              <a:buNone/>
            </a:pPr>
            <a:endParaRPr lang="en-US" sz="1600" dirty="0"/>
          </a:p>
        </p:txBody>
      </p:sp>
      <p:sp>
        <p:nvSpPr>
          <p:cNvPr id="4" name="Slide Number Placeholder 3">
            <a:extLst>
              <a:ext uri="{FF2B5EF4-FFF2-40B4-BE49-F238E27FC236}">
                <a16:creationId xmlns:a16="http://schemas.microsoft.com/office/drawing/2014/main" id="{EB0CA925-7CF8-B96B-1AFA-D73207B277E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606006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12F2-D82D-0397-1006-893DABFF336F}"/>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DE96AC6E-D29C-C7CF-DA77-4AC936403ED3}"/>
              </a:ext>
            </a:extLst>
          </p:cNvPr>
          <p:cNvSpPr>
            <a:spLocks noGrp="1"/>
          </p:cNvSpPr>
          <p:nvPr>
            <p:ph idx="1"/>
          </p:nvPr>
        </p:nvSpPr>
        <p:spPr/>
        <p:txBody>
          <a:bodyPr/>
          <a:lstStyle/>
          <a:p>
            <a:r>
              <a:rPr lang="en-US" dirty="0"/>
              <a:t>A) Under what circumstances should we define class fields as static?</a:t>
            </a:r>
          </a:p>
        </p:txBody>
      </p:sp>
      <p:sp>
        <p:nvSpPr>
          <p:cNvPr id="4" name="Slide Number Placeholder 3">
            <a:extLst>
              <a:ext uri="{FF2B5EF4-FFF2-40B4-BE49-F238E27FC236}">
                <a16:creationId xmlns:a16="http://schemas.microsoft.com/office/drawing/2014/main" id="{B2BDD94B-BFE5-879F-9355-A1AF865452AA}"/>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7653334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88E7-7D4C-4535-5DC5-08F4065F19C1}"/>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CB011C18-4A28-E2F7-53DA-B3C8832EAA3A}"/>
              </a:ext>
            </a:extLst>
          </p:cNvPr>
          <p:cNvSpPr>
            <a:spLocks noGrp="1"/>
          </p:cNvSpPr>
          <p:nvPr>
            <p:ph idx="1"/>
          </p:nvPr>
        </p:nvSpPr>
        <p:spPr/>
        <p:txBody>
          <a:bodyPr/>
          <a:lstStyle/>
          <a:p>
            <a:r>
              <a:rPr lang="en-US" dirty="0"/>
              <a:t>The </a:t>
            </a:r>
            <a:r>
              <a:rPr lang="en-US" dirty="0">
                <a:solidFill>
                  <a:srgbClr val="00B050"/>
                </a:solidFill>
              </a:rPr>
              <a:t>static</a:t>
            </a:r>
            <a:r>
              <a:rPr lang="en-US" dirty="0"/>
              <a:t> keyword in Java is used to define fields (variables), methods, and special blocks </a:t>
            </a:r>
            <a:r>
              <a:rPr lang="en-US" dirty="0">
                <a:solidFill>
                  <a:srgbClr val="00B050"/>
                </a:solidFill>
              </a:rPr>
              <a:t>that belong to a class</a:t>
            </a:r>
            <a:r>
              <a:rPr lang="en-US" dirty="0"/>
              <a:t>, rather than to each object (</a:t>
            </a:r>
            <a:r>
              <a:rPr lang="en-US" dirty="0">
                <a:solidFill>
                  <a:srgbClr val="FF0000"/>
                </a:solidFill>
              </a:rPr>
              <a:t>instance</a:t>
            </a:r>
            <a:r>
              <a:rPr lang="en-US" dirty="0"/>
              <a:t>).</a:t>
            </a:r>
            <a:br>
              <a:rPr lang="en-US" dirty="0"/>
            </a:br>
            <a:r>
              <a:rPr lang="en-US" dirty="0"/>
              <a:t>Static variables are created only once for the entire class and are shared by all objects of that class.</a:t>
            </a:r>
            <a:br>
              <a:rPr lang="en-US" dirty="0"/>
            </a:br>
            <a:br>
              <a:rPr lang="en-US" dirty="0"/>
            </a:br>
            <a:r>
              <a:rPr lang="en-US" dirty="0"/>
              <a:t>1- When the value of a variable must be common to all objects</a:t>
            </a:r>
            <a:br>
              <a:rPr lang="en-US" dirty="0"/>
            </a:br>
            <a:br>
              <a:rPr lang="en-US" dirty="0"/>
            </a:br>
            <a:r>
              <a:rPr lang="en-US" dirty="0"/>
              <a:t>2- When the value of a variable is independent of any object</a:t>
            </a:r>
            <a:br>
              <a:rPr lang="en-US" dirty="0"/>
            </a:br>
            <a:br>
              <a:rPr lang="en-US" dirty="0"/>
            </a:br>
            <a:r>
              <a:rPr lang="en-US" dirty="0"/>
              <a:t>3- When we need a global variable</a:t>
            </a:r>
            <a:br>
              <a:rPr lang="en-US" dirty="0"/>
            </a:br>
            <a:br>
              <a:rPr lang="en-US" dirty="0"/>
            </a:br>
            <a:r>
              <a:rPr lang="en-US" dirty="0"/>
              <a:t>4- When we want the initial value to be set only once</a:t>
            </a:r>
          </a:p>
        </p:txBody>
      </p:sp>
      <p:sp>
        <p:nvSpPr>
          <p:cNvPr id="4" name="Slide Number Placeholder 3">
            <a:extLst>
              <a:ext uri="{FF2B5EF4-FFF2-40B4-BE49-F238E27FC236}">
                <a16:creationId xmlns:a16="http://schemas.microsoft.com/office/drawing/2014/main" id="{B6714B6A-8F4E-4C51-A8F9-9DC56031947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2955015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3FC1-B81F-2490-16F6-B567FA33FD6C}"/>
              </a:ext>
            </a:extLst>
          </p:cNvPr>
          <p:cNvSpPr>
            <a:spLocks noGrp="1"/>
          </p:cNvSpPr>
          <p:nvPr>
            <p:ph type="title"/>
          </p:nvPr>
        </p:nvSpPr>
        <p:spPr/>
        <p:txBody>
          <a:bodyPr/>
          <a:lstStyle/>
          <a:p>
            <a:pPr algn="ctr"/>
            <a:r>
              <a:rPr lang="en-US" dirty="0"/>
              <a:t>examples</a:t>
            </a:r>
          </a:p>
        </p:txBody>
      </p:sp>
      <p:sp>
        <p:nvSpPr>
          <p:cNvPr id="3" name="Content Placeholder 2">
            <a:extLst>
              <a:ext uri="{FF2B5EF4-FFF2-40B4-BE49-F238E27FC236}">
                <a16:creationId xmlns:a16="http://schemas.microsoft.com/office/drawing/2014/main" id="{54AE05D3-55B2-F24A-AD86-F19286B72836}"/>
              </a:ext>
            </a:extLst>
          </p:cNvPr>
          <p:cNvSpPr>
            <a:spLocks noGrp="1"/>
          </p:cNvSpPr>
          <p:nvPr>
            <p:ph idx="1"/>
          </p:nvPr>
        </p:nvSpPr>
        <p:spPr>
          <a:xfrm>
            <a:off x="581192" y="2039819"/>
            <a:ext cx="4240405" cy="4551900"/>
          </a:xfrm>
        </p:spPr>
        <p:txBody>
          <a:bodyPr>
            <a:normAutofit/>
          </a:bodyPr>
          <a:lstStyle/>
          <a:p>
            <a:pPr marL="0" indent="0" algn="l" defTabSz="457200" rtl="0" eaLnBrk="1" latinLnBrk="0" hangingPunct="1">
              <a:spcBef>
                <a:spcPct val="20000"/>
              </a:spcBef>
              <a:spcAft>
                <a:spcPts val="600"/>
              </a:spcAft>
              <a:buClr>
                <a:schemeClr val="accent2"/>
              </a:buClr>
              <a:buSzPct val="92000"/>
              <a:buNone/>
            </a:pPr>
            <a:r>
              <a:rPr lang="en-US" sz="1400" dirty="0"/>
              <a:t>class Student {</a:t>
            </a:r>
          </a:p>
          <a:p>
            <a:pPr marL="0" indent="0" algn="l" defTabSz="457200" rtl="0" eaLnBrk="1" latinLnBrk="0" hangingPunct="1">
              <a:spcBef>
                <a:spcPct val="20000"/>
              </a:spcBef>
              <a:spcAft>
                <a:spcPts val="600"/>
              </a:spcAft>
              <a:buClr>
                <a:schemeClr val="accent2"/>
              </a:buClr>
              <a:buSzPct val="92000"/>
              <a:buNone/>
            </a:pPr>
            <a:r>
              <a:rPr lang="en-US" sz="1400" dirty="0"/>
              <a:t>    String name;</a:t>
            </a:r>
          </a:p>
          <a:p>
            <a:pPr marL="0" indent="0" algn="l" defTabSz="457200" rtl="0" eaLnBrk="1" latinLnBrk="0" hangingPunct="1">
              <a:spcBef>
                <a:spcPct val="20000"/>
              </a:spcBef>
              <a:spcAft>
                <a:spcPts val="600"/>
              </a:spcAft>
              <a:buClr>
                <a:schemeClr val="accent2"/>
              </a:buClr>
              <a:buSzPct val="92000"/>
              <a:buNone/>
            </a:pPr>
            <a:r>
              <a:rPr lang="en-US" sz="1400" dirty="0"/>
              <a:t>    static int </a:t>
            </a:r>
            <a:r>
              <a:rPr lang="en-US" sz="1400" dirty="0" err="1"/>
              <a:t>studentCount</a:t>
            </a:r>
            <a:r>
              <a:rPr lang="en-US" sz="1400" dirty="0"/>
              <a:t> = 0;  // </a:t>
            </a:r>
            <a:r>
              <a:rPr lang="fa-IR" sz="1400" dirty="0"/>
              <a:t>بین همه اشیا مشترک است</a:t>
            </a:r>
          </a:p>
          <a:p>
            <a:pPr marL="0" indent="0" algn="l" defTabSz="457200" rtl="0" eaLnBrk="1" latinLnBrk="0" hangingPunct="1">
              <a:spcBef>
                <a:spcPct val="20000"/>
              </a:spcBef>
              <a:spcAft>
                <a:spcPts val="600"/>
              </a:spcAft>
              <a:buClr>
                <a:schemeClr val="accent2"/>
              </a:buClr>
              <a:buSzPct val="92000"/>
              <a:buNone/>
            </a:pPr>
            <a:r>
              <a:rPr lang="fa-IR" sz="1400" dirty="0"/>
              <a:t>    </a:t>
            </a:r>
            <a:r>
              <a:rPr lang="en-US" sz="1400" dirty="0"/>
              <a:t>public Student(String name) {</a:t>
            </a:r>
          </a:p>
          <a:p>
            <a:pPr marL="0" indent="0" algn="l" defTabSz="457200" rtl="0" eaLnBrk="1" latinLnBrk="0" hangingPunct="1">
              <a:spcBef>
                <a:spcPct val="20000"/>
              </a:spcBef>
              <a:spcAft>
                <a:spcPts val="600"/>
              </a:spcAft>
              <a:buClr>
                <a:schemeClr val="accent2"/>
              </a:buClr>
              <a:buSzPct val="92000"/>
              <a:buNone/>
            </a:pPr>
            <a:r>
              <a:rPr lang="en-US" sz="1400" dirty="0"/>
              <a:t>        </a:t>
            </a:r>
            <a:r>
              <a:rPr lang="en-US" sz="1400" dirty="0" err="1"/>
              <a:t>this.name</a:t>
            </a:r>
            <a:r>
              <a:rPr lang="en-US" sz="1400" dirty="0"/>
              <a:t> = name;</a:t>
            </a:r>
          </a:p>
          <a:p>
            <a:pPr marL="0" indent="0" algn="l" defTabSz="457200" rtl="0" eaLnBrk="1" latinLnBrk="0" hangingPunct="1">
              <a:spcBef>
                <a:spcPct val="20000"/>
              </a:spcBef>
              <a:spcAft>
                <a:spcPts val="600"/>
              </a:spcAft>
              <a:buClr>
                <a:schemeClr val="accent2"/>
              </a:buClr>
              <a:buSzPct val="92000"/>
              <a:buNone/>
            </a:pPr>
            <a:r>
              <a:rPr lang="en-US" sz="1400" dirty="0"/>
              <a:t>        </a:t>
            </a:r>
            <a:r>
              <a:rPr lang="en-US" sz="1400" dirty="0" err="1"/>
              <a:t>studentCount</a:t>
            </a:r>
            <a:r>
              <a:rPr lang="en-US" sz="1400" dirty="0"/>
              <a:t>++;  // </a:t>
            </a:r>
            <a:r>
              <a:rPr lang="fa-IR" sz="1400" dirty="0"/>
              <a:t>افزایش تعداد </a:t>
            </a:r>
            <a:r>
              <a:rPr lang="fa-IR" sz="1400" dirty="0" err="1"/>
              <a:t>دانش‌آموزان</a:t>
            </a:r>
            <a:br>
              <a:rPr lang="en-US" sz="1400" dirty="0"/>
            </a:br>
            <a:r>
              <a:rPr lang="en-US" sz="1400" dirty="0"/>
              <a:t>}}</a:t>
            </a:r>
            <a:endParaRPr lang="fa-IR" sz="1400" dirty="0"/>
          </a:p>
          <a:p>
            <a:pPr marL="0" indent="0" algn="l" defTabSz="457200" rtl="0" eaLnBrk="1" latinLnBrk="0" hangingPunct="1">
              <a:spcBef>
                <a:spcPct val="20000"/>
              </a:spcBef>
              <a:spcAft>
                <a:spcPts val="600"/>
              </a:spcAft>
              <a:buClr>
                <a:schemeClr val="accent2"/>
              </a:buClr>
              <a:buSzPct val="92000"/>
              <a:buNone/>
            </a:pPr>
            <a:r>
              <a:rPr lang="en-US" sz="1400" dirty="0"/>
              <a:t>public class Main {</a:t>
            </a:r>
          </a:p>
          <a:p>
            <a:pPr marL="0" indent="0" algn="l" defTabSz="457200" rtl="0" eaLnBrk="1" latinLnBrk="0" hangingPunct="1">
              <a:spcBef>
                <a:spcPct val="20000"/>
              </a:spcBef>
              <a:spcAft>
                <a:spcPts val="600"/>
              </a:spcAft>
              <a:buClr>
                <a:schemeClr val="accent2"/>
              </a:buClr>
              <a:buSzPct val="92000"/>
              <a:buNone/>
            </a:pPr>
            <a:r>
              <a:rPr lang="en-US" sz="1400" dirty="0"/>
              <a:t>    public static void main(String[] </a:t>
            </a:r>
            <a:r>
              <a:rPr lang="en-US" sz="1400" dirty="0" err="1"/>
              <a:t>args</a:t>
            </a:r>
            <a:r>
              <a:rPr lang="en-US" sz="1400" dirty="0"/>
              <a:t>) {</a:t>
            </a:r>
          </a:p>
          <a:p>
            <a:pPr marL="0" indent="0" algn="l" defTabSz="457200" rtl="0" eaLnBrk="1" latinLnBrk="0" hangingPunct="1">
              <a:spcBef>
                <a:spcPct val="20000"/>
              </a:spcBef>
              <a:spcAft>
                <a:spcPts val="600"/>
              </a:spcAft>
              <a:buClr>
                <a:schemeClr val="accent2"/>
              </a:buClr>
              <a:buSzPct val="92000"/>
              <a:buNone/>
            </a:pPr>
            <a:r>
              <a:rPr lang="en-US" sz="1400" dirty="0"/>
              <a:t>        Student s1 = new Student("Alice");</a:t>
            </a:r>
          </a:p>
          <a:p>
            <a:pPr marL="0" indent="0" algn="l" defTabSz="457200" rtl="0" eaLnBrk="1" latinLnBrk="0" hangingPunct="1">
              <a:spcBef>
                <a:spcPct val="20000"/>
              </a:spcBef>
              <a:spcAft>
                <a:spcPts val="600"/>
              </a:spcAft>
              <a:buClr>
                <a:schemeClr val="accent2"/>
              </a:buClr>
              <a:buSzPct val="92000"/>
              <a:buNone/>
            </a:pPr>
            <a:r>
              <a:rPr lang="en-US" sz="1400" dirty="0"/>
              <a:t>        Student s2 = new Student("Bob");</a:t>
            </a:r>
          </a:p>
          <a:p>
            <a:pPr marL="0" indent="0" algn="l" defTabSz="457200" rtl="0" eaLnBrk="1" latinLnBrk="0" hangingPunct="1">
              <a:spcBef>
                <a:spcPct val="20000"/>
              </a:spcBef>
              <a:spcAft>
                <a:spcPts val="600"/>
              </a:spcAft>
              <a:buClr>
                <a:schemeClr val="accent2"/>
              </a:buClr>
              <a:buSzPct val="92000"/>
              <a:buNone/>
            </a:pPr>
            <a:r>
              <a:rPr lang="en-US" sz="1400" dirty="0"/>
              <a:t>        </a:t>
            </a:r>
            <a:r>
              <a:rPr lang="en-US" sz="1400" dirty="0" err="1"/>
              <a:t>System.out.println</a:t>
            </a:r>
            <a:r>
              <a:rPr lang="en-US" sz="1400" dirty="0"/>
              <a:t>(</a:t>
            </a:r>
            <a:r>
              <a:rPr lang="en-US" sz="1400" dirty="0" err="1"/>
              <a:t>Student.studentCount</a:t>
            </a:r>
            <a:r>
              <a:rPr lang="en-US" sz="1400" dirty="0"/>
              <a:t>); }} // </a:t>
            </a:r>
            <a:r>
              <a:rPr lang="fa-IR" sz="1400" dirty="0"/>
              <a:t>خروجی: 2</a:t>
            </a:r>
          </a:p>
          <a:p>
            <a:pPr marL="0" indent="0" algn="l" defTabSz="457200" rtl="0" eaLnBrk="1" latinLnBrk="0" hangingPunct="1">
              <a:spcBef>
                <a:spcPct val="20000"/>
              </a:spcBef>
              <a:spcAft>
                <a:spcPts val="600"/>
              </a:spcAft>
              <a:buClr>
                <a:schemeClr val="accent2"/>
              </a:buClr>
              <a:buSzPct val="92000"/>
              <a:buNone/>
            </a:pPr>
            <a:r>
              <a:rPr lang="fa-IR" sz="1400" dirty="0"/>
              <a:t>  </a:t>
            </a:r>
          </a:p>
          <a:p>
            <a:pPr marL="0" indent="0" algn="l" defTabSz="457200" rtl="0" eaLnBrk="1" latinLnBrk="0" hangingPunct="1">
              <a:spcBef>
                <a:spcPct val="20000"/>
              </a:spcBef>
              <a:spcAft>
                <a:spcPts val="600"/>
              </a:spcAft>
              <a:buClr>
                <a:schemeClr val="accent2"/>
              </a:buClr>
              <a:buSzPct val="92000"/>
              <a:buNone/>
            </a:pPr>
            <a:endParaRPr lang="en-US" sz="1400" dirty="0"/>
          </a:p>
        </p:txBody>
      </p:sp>
      <p:sp>
        <p:nvSpPr>
          <p:cNvPr id="4" name="Slide Number Placeholder 3">
            <a:extLst>
              <a:ext uri="{FF2B5EF4-FFF2-40B4-BE49-F238E27FC236}">
                <a16:creationId xmlns:a16="http://schemas.microsoft.com/office/drawing/2014/main" id="{C0A92C36-BE3D-AD21-30B5-A6EDEE518940}"/>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TextBox 5">
            <a:extLst>
              <a:ext uri="{FF2B5EF4-FFF2-40B4-BE49-F238E27FC236}">
                <a16:creationId xmlns:a16="http://schemas.microsoft.com/office/drawing/2014/main" id="{DBBAA6C0-3DC5-38D2-0780-81B67466FEA9}"/>
              </a:ext>
            </a:extLst>
          </p:cNvPr>
          <p:cNvSpPr txBox="1"/>
          <p:nvPr/>
        </p:nvSpPr>
        <p:spPr>
          <a:xfrm>
            <a:off x="5075641" y="2451803"/>
            <a:ext cx="6099348" cy="3093154"/>
          </a:xfrm>
          <a:prstGeom prst="rect">
            <a:avLst/>
          </a:prstGeom>
          <a:noFill/>
        </p:spPr>
        <p:txBody>
          <a:bodyPr wrap="square">
            <a:spAutoFit/>
          </a:bodyPr>
          <a:lstStyle/>
          <a:p>
            <a:br>
              <a:rPr lang="en-US" sz="1300" dirty="0"/>
            </a:br>
            <a:r>
              <a:rPr lang="en-US" sz="1300" dirty="0"/>
              <a:t>class Config {</a:t>
            </a:r>
          </a:p>
          <a:p>
            <a:r>
              <a:rPr lang="en-US" sz="1300" dirty="0"/>
              <a:t>    static String </a:t>
            </a:r>
            <a:r>
              <a:rPr lang="en-US" sz="1300" dirty="0" err="1"/>
              <a:t>appName</a:t>
            </a:r>
            <a:r>
              <a:rPr lang="en-US" sz="1300" dirty="0"/>
              <a:t> = "My Application";</a:t>
            </a:r>
          </a:p>
          <a:p>
            <a:r>
              <a:rPr lang="en-US" sz="1300" dirty="0"/>
              <a:t>    static int </a:t>
            </a:r>
            <a:r>
              <a:rPr lang="en-US" sz="1300" dirty="0" err="1"/>
              <a:t>maxUsers</a:t>
            </a:r>
            <a:r>
              <a:rPr lang="en-US" sz="1300" dirty="0"/>
              <a:t> = 100;</a:t>
            </a:r>
          </a:p>
          <a:p>
            <a:r>
              <a:rPr lang="en-US" sz="1300" dirty="0"/>
              <a:t>}</a:t>
            </a:r>
            <a:br>
              <a:rPr lang="en-US" sz="1300" dirty="0"/>
            </a:br>
            <a:br>
              <a:rPr lang="en-US" sz="1300" dirty="0"/>
            </a:br>
            <a:r>
              <a:rPr lang="en-US" sz="1300" dirty="0"/>
              <a:t>class Database {</a:t>
            </a:r>
          </a:p>
          <a:p>
            <a:r>
              <a:rPr lang="en-US" sz="1300" dirty="0"/>
              <a:t>    static String </a:t>
            </a:r>
            <a:r>
              <a:rPr lang="en-US" sz="1300" dirty="0" err="1"/>
              <a:t>connectionString</a:t>
            </a:r>
            <a:r>
              <a:rPr lang="en-US" sz="1300" dirty="0"/>
              <a:t>;</a:t>
            </a:r>
          </a:p>
          <a:p>
            <a:endParaRPr lang="en-US" sz="1300" dirty="0"/>
          </a:p>
          <a:p>
            <a:r>
              <a:rPr lang="en-US" sz="1300" dirty="0"/>
              <a:t>    static {</a:t>
            </a:r>
          </a:p>
          <a:p>
            <a:r>
              <a:rPr lang="en-US" sz="1300" dirty="0"/>
              <a:t>        	// </a:t>
            </a:r>
            <a:r>
              <a:rPr lang="fa-IR" sz="1300" dirty="0" err="1"/>
              <a:t>مقداردهی</a:t>
            </a:r>
            <a:r>
              <a:rPr lang="fa-IR" sz="1300" dirty="0"/>
              <a:t> اولیه فقط </a:t>
            </a:r>
            <a:r>
              <a:rPr lang="fa-IR" sz="1300" dirty="0" err="1"/>
              <a:t>یک‌بار</a:t>
            </a:r>
            <a:r>
              <a:rPr lang="fa-IR" sz="1300" dirty="0"/>
              <a:t> انجام </a:t>
            </a:r>
            <a:r>
              <a:rPr lang="fa-IR" sz="1300" dirty="0" err="1"/>
              <a:t>می‌شود</a:t>
            </a:r>
            <a:endParaRPr lang="fa-IR" sz="1300" dirty="0"/>
          </a:p>
          <a:p>
            <a:r>
              <a:rPr lang="fa-IR" sz="1300" dirty="0"/>
              <a:t>        </a:t>
            </a:r>
            <a:r>
              <a:rPr lang="en-US" sz="1300" dirty="0"/>
              <a:t>	</a:t>
            </a:r>
            <a:r>
              <a:rPr lang="en-US" sz="1300" dirty="0" err="1"/>
              <a:t>connectionString</a:t>
            </a:r>
            <a:r>
              <a:rPr lang="en-US" sz="1300" dirty="0"/>
              <a:t> = "</a:t>
            </a:r>
            <a:r>
              <a:rPr lang="en-US" sz="1300" dirty="0" err="1"/>
              <a:t>jdbc:mysql</a:t>
            </a:r>
            <a:r>
              <a:rPr lang="en-US" sz="1300" dirty="0"/>
              <a:t>://localhost:3306/</a:t>
            </a:r>
            <a:r>
              <a:rPr lang="en-US" sz="1300" dirty="0" err="1"/>
              <a:t>mydb</a:t>
            </a:r>
            <a:r>
              <a:rPr lang="en-US" sz="1300" dirty="0"/>
              <a:t>";</a:t>
            </a:r>
          </a:p>
          <a:p>
            <a:r>
              <a:rPr lang="en-US" sz="1300" dirty="0"/>
              <a:t>    }</a:t>
            </a:r>
          </a:p>
          <a:p>
            <a:r>
              <a:rPr lang="en-US" sz="1300" dirty="0"/>
              <a:t>}</a:t>
            </a:r>
          </a:p>
          <a:p>
            <a:endParaRPr lang="en-US" sz="1300" dirty="0"/>
          </a:p>
        </p:txBody>
      </p:sp>
    </p:spTree>
    <p:extLst>
      <p:ext uri="{BB962C8B-B14F-4D97-AF65-F5344CB8AC3E}">
        <p14:creationId xmlns:p14="http://schemas.microsoft.com/office/powerpoint/2010/main" val="283101236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2287-A5F0-3359-73B6-D1A74F3A7EC4}"/>
              </a:ext>
            </a:extLst>
          </p:cNvPr>
          <p:cNvSpPr>
            <a:spLocks noGrp="1"/>
          </p:cNvSpPr>
          <p:nvPr>
            <p:ph type="title"/>
          </p:nvPr>
        </p:nvSpPr>
        <p:spPr/>
        <p:txBody>
          <a:bodyPr/>
          <a:lstStyle/>
          <a:p>
            <a:pPr algn="ctr"/>
            <a:r>
              <a:rPr lang="en-US" dirty="0"/>
              <a:t>Final variable</a:t>
            </a:r>
          </a:p>
        </p:txBody>
      </p:sp>
      <p:sp>
        <p:nvSpPr>
          <p:cNvPr id="3" name="Content Placeholder 2">
            <a:extLst>
              <a:ext uri="{FF2B5EF4-FFF2-40B4-BE49-F238E27FC236}">
                <a16:creationId xmlns:a16="http://schemas.microsoft.com/office/drawing/2014/main" id="{DB18FD9B-AE14-8A15-62C4-FB4FAF00BDEE}"/>
              </a:ext>
            </a:extLst>
          </p:cNvPr>
          <p:cNvSpPr>
            <a:spLocks noGrp="1"/>
          </p:cNvSpPr>
          <p:nvPr>
            <p:ph idx="1"/>
          </p:nvPr>
        </p:nvSpPr>
        <p:spPr/>
        <p:txBody>
          <a:bodyPr/>
          <a:lstStyle/>
          <a:p>
            <a:r>
              <a:rPr lang="en-US" dirty="0"/>
              <a:t>final makes the value of a variable permanent (constant) after it has been initialized.  final can be used for instance variables or static variables.</a:t>
            </a:r>
            <a:br>
              <a:rPr lang="en-US" dirty="0"/>
            </a:br>
            <a:br>
              <a:rPr lang="en-US" dirty="0"/>
            </a:br>
            <a:r>
              <a:rPr lang="en-US" dirty="0"/>
              <a:t>If we want a value to be both static and final :</a:t>
            </a:r>
            <a:br>
              <a:rPr lang="en-US" dirty="0"/>
            </a:br>
            <a:r>
              <a:rPr lang="en-US" dirty="0"/>
              <a:t>	is shared across all objects (static) does not change after it is initialized (final)</a:t>
            </a:r>
            <a:br>
              <a:rPr lang="en-US" dirty="0"/>
            </a:br>
            <a:br>
              <a:rPr lang="en-US" dirty="0"/>
            </a:br>
            <a:r>
              <a:rPr lang="en-US" sz="1400" dirty="0"/>
              <a:t>	class </a:t>
            </a:r>
            <a:r>
              <a:rPr lang="en-US" sz="1400" dirty="0" err="1"/>
              <a:t>MathUtil</a:t>
            </a:r>
            <a:r>
              <a:rPr lang="en-US" sz="1400" dirty="0"/>
              <a:t> {</a:t>
            </a:r>
          </a:p>
          <a:p>
            <a:pPr marL="0" indent="0">
              <a:buNone/>
            </a:pPr>
            <a:r>
              <a:rPr lang="en-US" sz="1400" dirty="0"/>
              <a:t>    		</a:t>
            </a:r>
            <a:r>
              <a:rPr lang="en-US" sz="1400" dirty="0">
                <a:solidFill>
                  <a:srgbClr val="00B050"/>
                </a:solidFill>
              </a:rPr>
              <a:t>static</a:t>
            </a:r>
            <a:r>
              <a:rPr lang="en-US" sz="1400" dirty="0"/>
              <a:t> </a:t>
            </a:r>
            <a:r>
              <a:rPr lang="en-US" sz="1400" dirty="0">
                <a:solidFill>
                  <a:srgbClr val="FF0000"/>
                </a:solidFill>
              </a:rPr>
              <a:t>final</a:t>
            </a:r>
            <a:r>
              <a:rPr lang="en-US" sz="1400" dirty="0"/>
              <a:t> double PI = 3.14159;  </a:t>
            </a:r>
          </a:p>
          <a:p>
            <a:pPr marL="0" indent="0">
              <a:buNone/>
            </a:pPr>
            <a:r>
              <a:rPr lang="en-US" sz="1400" dirty="0"/>
              <a:t>	}</a:t>
            </a:r>
          </a:p>
        </p:txBody>
      </p:sp>
      <p:sp>
        <p:nvSpPr>
          <p:cNvPr id="4" name="Slide Number Placeholder 3">
            <a:extLst>
              <a:ext uri="{FF2B5EF4-FFF2-40B4-BE49-F238E27FC236}">
                <a16:creationId xmlns:a16="http://schemas.microsoft.com/office/drawing/2014/main" id="{18F39FF2-AAF3-0BD3-F18D-757B87FFE0A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7217850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7329-FEA4-C00B-1B75-537EC99A17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EB6B4-DBC0-2822-0CD7-64922C77655F}"/>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Encapsulation</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44ED5B1E-A26F-FD1E-4D2D-422985F2C26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8" name="Rectangle 4">
            <a:extLst>
              <a:ext uri="{FF2B5EF4-FFF2-40B4-BE49-F238E27FC236}">
                <a16:creationId xmlns:a16="http://schemas.microsoft.com/office/drawing/2014/main" id="{F101939C-6802-A862-B777-3B8AA5CFBE28}"/>
              </a:ext>
            </a:extLst>
          </p:cNvPr>
          <p:cNvSpPr>
            <a:spLocks noChangeArrowheads="1"/>
          </p:cNvSpPr>
          <p:nvPr/>
        </p:nvSpPr>
        <p:spPr bwMode="auto">
          <a:xfrm rot="10800000" flipV="1">
            <a:off x="539411" y="1946685"/>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Encapsulation is the concept of bundling data (instance variables) and methods that operate on that data into one unit—a class. It also involves hiding the internal state of the object from the outside world. This is usually achieved by:</a:t>
            </a:r>
          </a:p>
          <a:p>
            <a:pPr algn="just"/>
            <a:endParaRPr lang="en-US" sz="2000" b="0" dirty="0">
              <a:effectLst/>
              <a:latin typeface="+mj-lt"/>
            </a:endParaRPr>
          </a:p>
          <a:p>
            <a:pPr algn="just"/>
            <a:r>
              <a:rPr lang="en-US" sz="2000" b="0" dirty="0">
                <a:effectLst/>
                <a:latin typeface="+mj-lt"/>
              </a:rPr>
              <a:t>- Declaring instance variables as </a:t>
            </a:r>
            <a:r>
              <a:rPr lang="en-US" sz="2000" b="1" dirty="0">
                <a:effectLst/>
                <a:latin typeface="+mj-lt"/>
              </a:rPr>
              <a:t>private</a:t>
            </a:r>
            <a:r>
              <a:rPr lang="en-US" sz="2000" b="0" dirty="0">
                <a:effectLst/>
                <a:latin typeface="+mj-lt"/>
              </a:rPr>
              <a:t>.</a:t>
            </a:r>
          </a:p>
          <a:p>
            <a:pPr algn="just"/>
            <a:r>
              <a:rPr lang="en-US" sz="2000" b="0" dirty="0">
                <a:effectLst/>
                <a:latin typeface="+mj-lt"/>
              </a:rPr>
              <a:t>- Providing public </a:t>
            </a:r>
            <a:r>
              <a:rPr lang="en-US" sz="2000" b="1" dirty="0">
                <a:effectLst/>
                <a:latin typeface="+mj-lt"/>
              </a:rPr>
              <a:t>getter and setter </a:t>
            </a:r>
            <a:r>
              <a:rPr lang="en-US" sz="2000" b="0" dirty="0">
                <a:effectLst/>
                <a:latin typeface="+mj-lt"/>
              </a:rPr>
              <a:t>methods to read and modify these variables.</a:t>
            </a:r>
          </a:p>
          <a:p>
            <a:pPr algn="just"/>
            <a:endParaRPr lang="en-US" sz="2000" b="0" dirty="0">
              <a:effectLst/>
              <a:latin typeface="+mj-lt"/>
            </a:endParaRPr>
          </a:p>
          <a:p>
            <a:pPr algn="just"/>
            <a:r>
              <a:rPr lang="en-US" sz="2000" b="0" dirty="0">
                <a:effectLst/>
                <a:latin typeface="+mj-lt"/>
              </a:rPr>
              <a:t>Why Encapsulate?</a:t>
            </a:r>
          </a:p>
          <a:p>
            <a:pPr marL="342900" indent="-342900" algn="just">
              <a:buFont typeface="Arial" panose="020B0604020202020204" pitchFamily="34" charset="0"/>
              <a:buChar char="•"/>
            </a:pPr>
            <a:r>
              <a:rPr lang="en-US" sz="2000" b="0" dirty="0">
                <a:effectLst/>
                <a:latin typeface="+mj-lt"/>
              </a:rPr>
              <a:t>Control Access: Prevent direct access to the fields so that you can enforce constraints (e.g., a person’s age cannot be negative).</a:t>
            </a:r>
          </a:p>
          <a:p>
            <a:pPr marL="342900" indent="-342900" algn="just">
              <a:buFont typeface="Arial" panose="020B0604020202020204" pitchFamily="34" charset="0"/>
              <a:buChar char="•"/>
            </a:pPr>
            <a:r>
              <a:rPr lang="en-US" sz="2000" b="0" dirty="0">
                <a:effectLst/>
                <a:latin typeface="+mj-lt"/>
              </a:rPr>
              <a:t>Maintainability: You can change the internal implementation later without affecting classes that use your object.</a:t>
            </a:r>
          </a:p>
          <a:p>
            <a:pPr marL="342900" indent="-342900" algn="just">
              <a:buFont typeface="Arial" panose="020B0604020202020204" pitchFamily="34" charset="0"/>
              <a:buChar char="•"/>
            </a:pPr>
            <a:r>
              <a:rPr lang="en-US" sz="2000" b="0" dirty="0">
                <a:effectLst/>
                <a:latin typeface="+mj-lt"/>
              </a:rPr>
              <a:t>Data Hiding: Protects the object’s state from unintended interference.</a:t>
            </a:r>
          </a:p>
        </p:txBody>
      </p:sp>
    </p:spTree>
    <p:extLst>
      <p:ext uri="{BB962C8B-B14F-4D97-AF65-F5344CB8AC3E}">
        <p14:creationId xmlns:p14="http://schemas.microsoft.com/office/powerpoint/2010/main" val="130148342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B6D3-501C-BC62-10A1-2575AC1DB01D}"/>
              </a:ext>
            </a:extLst>
          </p:cNvPr>
          <p:cNvSpPr>
            <a:spLocks noGrp="1"/>
          </p:cNvSpPr>
          <p:nvPr>
            <p:ph type="title"/>
          </p:nvPr>
        </p:nvSpPr>
        <p:spPr/>
        <p:txBody>
          <a:bodyPr/>
          <a:lstStyle/>
          <a:p>
            <a:pPr algn="ctr" defTabSz="457200" rtl="1" eaLnBrk="1" latinLnBrk="0" hangingPunct="1">
              <a:spcBef>
                <a:spcPct val="0"/>
              </a:spcBef>
              <a:buNone/>
            </a:pPr>
            <a:r>
              <a:rPr lang="en-US" dirty="0"/>
              <a:t>Some questions</a:t>
            </a:r>
          </a:p>
        </p:txBody>
      </p:sp>
      <p:sp>
        <p:nvSpPr>
          <p:cNvPr id="3" name="Content Placeholder 2">
            <a:extLst>
              <a:ext uri="{FF2B5EF4-FFF2-40B4-BE49-F238E27FC236}">
                <a16:creationId xmlns:a16="http://schemas.microsoft.com/office/drawing/2014/main" id="{EA85E4A2-E0D6-1F8E-AF8F-BD4BA1BB6094}"/>
              </a:ext>
            </a:extLst>
          </p:cNvPr>
          <p:cNvSpPr>
            <a:spLocks noGrp="1"/>
          </p:cNvSpPr>
          <p:nvPr>
            <p:ph idx="1"/>
          </p:nvPr>
        </p:nvSpPr>
        <p:spPr/>
        <p:txBody>
          <a:bodyPr/>
          <a:lstStyle/>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r>
              <a:rPr lang="en-US" dirty="0"/>
              <a:t>A) </a:t>
            </a:r>
            <a:r>
              <a:rPr lang="en-US" dirty="0" err="1"/>
              <a:t>Whats</a:t>
            </a:r>
            <a:r>
              <a:rPr lang="en-US" dirty="0"/>
              <a:t> is the difference between JVM ,  JRE , JDK ?</a:t>
            </a:r>
          </a:p>
          <a:p>
            <a:r>
              <a:rPr lang="en-US" dirty="0"/>
              <a:t>B) What process does a Java program go through to be executed?</a:t>
            </a:r>
          </a:p>
          <a:p>
            <a:endParaRPr lang="en-US" dirty="0"/>
          </a:p>
        </p:txBody>
      </p:sp>
      <p:sp>
        <p:nvSpPr>
          <p:cNvPr id="4" name="Slide Number Placeholder 3">
            <a:extLst>
              <a:ext uri="{FF2B5EF4-FFF2-40B4-BE49-F238E27FC236}">
                <a16:creationId xmlns:a16="http://schemas.microsoft.com/office/drawing/2014/main" id="{640F9A2D-2AC7-3707-4140-B92C906D422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2434338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D8A9-D967-FE98-1C4E-EF3BD8063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702B5-D78B-0BB7-EA4E-6F930F7465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access modifiers and non-access modifiers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D25F7E38-F7CD-70CC-51F8-A320F2E20919}"/>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3" name="Group 2">
            <a:extLst>
              <a:ext uri="{FF2B5EF4-FFF2-40B4-BE49-F238E27FC236}">
                <a16:creationId xmlns:a16="http://schemas.microsoft.com/office/drawing/2014/main" id="{9448B0DB-D8E8-1948-2B3F-405544C4FF3F}"/>
              </a:ext>
            </a:extLst>
          </p:cNvPr>
          <p:cNvGrpSpPr/>
          <p:nvPr/>
        </p:nvGrpSpPr>
        <p:grpSpPr>
          <a:xfrm>
            <a:off x="572692" y="2824742"/>
            <a:ext cx="11038115" cy="2674758"/>
            <a:chOff x="-569168" y="3162907"/>
            <a:chExt cx="11038115" cy="2674758"/>
          </a:xfrm>
        </p:grpSpPr>
        <p:pic>
          <p:nvPicPr>
            <p:cNvPr id="9218" name="Picture 2" descr="Access and Non Access Modifiers in Java - GeeksforGeeks">
              <a:extLst>
                <a:ext uri="{FF2B5EF4-FFF2-40B4-BE49-F238E27FC236}">
                  <a16:creationId xmlns:a16="http://schemas.microsoft.com/office/drawing/2014/main" id="{58B8A880-0C78-2997-B1F3-C8653FAA31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18429" b="20543"/>
            <a:stretch/>
          </p:blipFill>
          <p:spPr bwMode="auto">
            <a:xfrm>
              <a:off x="2842203" y="3162907"/>
              <a:ext cx="7626744" cy="2674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ccess vs Non-Access Modifiers ">
              <a:extLst>
                <a:ext uri="{FF2B5EF4-FFF2-40B4-BE49-F238E27FC236}">
                  <a16:creationId xmlns:a16="http://schemas.microsoft.com/office/drawing/2014/main" id="{EA59C5CD-690F-6014-1588-AA40808FB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09" t="26000" r="22344" b="24041"/>
            <a:stretch/>
          </p:blipFill>
          <p:spPr bwMode="auto">
            <a:xfrm>
              <a:off x="-569168" y="3280907"/>
              <a:ext cx="3806113" cy="24760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406D8CDA-EE24-27A0-55C6-AE0F435D3FAE}"/>
              </a:ext>
            </a:extLst>
          </p:cNvPr>
          <p:cNvSpPr txBox="1"/>
          <p:nvPr/>
        </p:nvSpPr>
        <p:spPr>
          <a:xfrm>
            <a:off x="476042" y="1913311"/>
            <a:ext cx="11239915" cy="707886"/>
          </a:xfrm>
          <a:prstGeom prst="rect">
            <a:avLst/>
          </a:prstGeom>
          <a:noFill/>
        </p:spPr>
        <p:txBody>
          <a:bodyPr wrap="square">
            <a:spAutoFit/>
          </a:bodyPr>
          <a:lstStyle/>
          <a:p>
            <a:r>
              <a:rPr lang="en-US" sz="2000" dirty="0"/>
              <a:t>Java provides different access modifiers to control the visibility of classes, variables, and methods:</a:t>
            </a:r>
          </a:p>
          <a:p>
            <a:r>
              <a:rPr lang="en-US" sz="2000" dirty="0"/>
              <a:t>Note that we will learn about non-access modifiers in later chapters.</a:t>
            </a:r>
          </a:p>
        </p:txBody>
      </p:sp>
    </p:spTree>
    <p:extLst>
      <p:ext uri="{BB962C8B-B14F-4D97-AF65-F5344CB8AC3E}">
        <p14:creationId xmlns:p14="http://schemas.microsoft.com/office/powerpoint/2010/main" val="315448204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5B18-1719-AF27-97AF-09A7B3201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6C0E55-2760-524B-0FB0-E9468B86A7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Class Diagrams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EFDF021E-983F-9246-F8CE-608AA4BD4650}"/>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9" name="TextBox 8">
            <a:extLst>
              <a:ext uri="{FF2B5EF4-FFF2-40B4-BE49-F238E27FC236}">
                <a16:creationId xmlns:a16="http://schemas.microsoft.com/office/drawing/2014/main" id="{C82D7E4B-BB11-58A0-CB62-DA56C9024E89}"/>
              </a:ext>
            </a:extLst>
          </p:cNvPr>
          <p:cNvSpPr txBox="1"/>
          <p:nvPr/>
        </p:nvSpPr>
        <p:spPr>
          <a:xfrm>
            <a:off x="476042" y="1879175"/>
            <a:ext cx="11239915" cy="2739211"/>
          </a:xfrm>
          <a:prstGeom prst="rect">
            <a:avLst/>
          </a:prstGeom>
          <a:noFill/>
        </p:spPr>
        <p:txBody>
          <a:bodyPr wrap="square">
            <a:spAutoFit/>
          </a:bodyPr>
          <a:lstStyle/>
          <a:p>
            <a:pPr algn="just"/>
            <a:r>
              <a:rPr lang="en-US" sz="2000" b="0" i="0" dirty="0">
                <a:effectLst/>
              </a:rPr>
              <a:t>A class diagram is a diagram used in designing and modeling software to describe classes and their relationships. Class diagrams enable us to model software in a high level of abstraction and without having to look at the source code.</a:t>
            </a:r>
          </a:p>
          <a:p>
            <a:pPr algn="just"/>
            <a:r>
              <a:rPr lang="en-US" sz="2000" dirty="0"/>
              <a:t>Note that we will learn about UML in later chapters.</a:t>
            </a:r>
          </a:p>
          <a:p>
            <a:pPr algn="just"/>
            <a:endParaRPr lang="en-US" sz="800" dirty="0"/>
          </a:p>
          <a:p>
            <a:pPr marL="342900" indent="-342900" algn="just">
              <a:buFont typeface="Arial" panose="020B0604020202020204" pitchFamily="34" charset="0"/>
              <a:buChar char="•"/>
            </a:pPr>
            <a:r>
              <a:rPr lang="en-US" sz="2000" dirty="0"/>
              <a:t>Classes: Represented as rectangles.</a:t>
            </a:r>
          </a:p>
          <a:p>
            <a:pPr marL="342900" indent="-342900" algn="just">
              <a:buFont typeface="Arial" panose="020B0604020202020204" pitchFamily="34" charset="0"/>
              <a:buChar char="•"/>
            </a:pPr>
            <a:r>
              <a:rPr lang="en-US" sz="2000" dirty="0"/>
              <a:t>Attributes (fields): Listed in the top section (often with a “–” sign if they’re private).</a:t>
            </a:r>
          </a:p>
          <a:p>
            <a:pPr marL="342900" indent="-342900" algn="just">
              <a:buFont typeface="Arial" panose="020B0604020202020204" pitchFamily="34" charset="0"/>
              <a:buChar char="•"/>
            </a:pPr>
            <a:r>
              <a:rPr lang="en-US" sz="2000" dirty="0"/>
              <a:t>Methods (operations): Listed in the bottom section (with a “+” for public methods).</a:t>
            </a:r>
          </a:p>
          <a:p>
            <a:pPr marL="342900" indent="-342900" algn="just">
              <a:buFont typeface="Arial" panose="020B0604020202020204" pitchFamily="34" charset="0"/>
              <a:buChar char="•"/>
            </a:pPr>
            <a:r>
              <a:rPr lang="en-US" sz="2000" dirty="0"/>
              <a:t>Object Composition: User-defined types can be used in a class.</a:t>
            </a:r>
          </a:p>
        </p:txBody>
      </p:sp>
      <p:pic>
        <p:nvPicPr>
          <p:cNvPr id="14338" name="Picture 2" descr="[Person|-name:String;-age:int|+Person(initialName:String);+printPerson():void;+getName():String]">
            <a:extLst>
              <a:ext uri="{FF2B5EF4-FFF2-40B4-BE49-F238E27FC236}">
                <a16:creationId xmlns:a16="http://schemas.microsoft.com/office/drawing/2014/main" id="{60ED15C3-03BB-425F-8045-7292CD1B0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07" y="4602320"/>
            <a:ext cx="3782785" cy="193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40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C310-61F4-D823-26D6-D3BD704CAE08}"/>
              </a:ext>
            </a:extLst>
          </p:cNvPr>
          <p:cNvSpPr>
            <a:spLocks noGrp="1"/>
          </p:cNvSpPr>
          <p:nvPr>
            <p:ph type="title"/>
          </p:nvPr>
        </p:nvSpPr>
        <p:spPr/>
        <p:txBody>
          <a:bodyPr/>
          <a:lstStyle/>
          <a:p>
            <a:pPr algn="ctr" defTabSz="457200" rtl="1" eaLnBrk="1" latinLnBrk="0" hangingPunct="1">
              <a:spcBef>
                <a:spcPct val="0"/>
              </a:spcBef>
              <a:buNone/>
            </a:pPr>
            <a:r>
              <a:rPr lang="en-US" dirty="0"/>
              <a:t>examples</a:t>
            </a:r>
          </a:p>
        </p:txBody>
      </p:sp>
      <p:sp>
        <p:nvSpPr>
          <p:cNvPr id="3" name="Content Placeholder 2">
            <a:extLst>
              <a:ext uri="{FF2B5EF4-FFF2-40B4-BE49-F238E27FC236}">
                <a16:creationId xmlns:a16="http://schemas.microsoft.com/office/drawing/2014/main" id="{267ADF29-56C6-342B-7FA5-AD6A27992155}"/>
              </a:ext>
            </a:extLst>
          </p:cNvPr>
          <p:cNvSpPr>
            <a:spLocks noGrp="1"/>
          </p:cNvSpPr>
          <p:nvPr>
            <p:ph idx="1"/>
          </p:nvPr>
        </p:nvSpPr>
        <p:spPr/>
        <p:txBody>
          <a:bodyPr/>
          <a:lstStyle/>
          <a:p>
            <a:r>
              <a:rPr lang="en-US" dirty="0"/>
              <a:t>A) When do we use </a:t>
            </a:r>
            <a:r>
              <a:rPr lang="en-US" dirty="0">
                <a:solidFill>
                  <a:srgbClr val="00B050"/>
                </a:solidFill>
              </a:rPr>
              <a:t>protected</a:t>
            </a:r>
            <a:r>
              <a:rPr lang="en-US" dirty="0"/>
              <a:t> access modifier?</a:t>
            </a:r>
            <a:endParaRPr lang="fa-IR" dirty="0"/>
          </a:p>
          <a:p>
            <a:r>
              <a:rPr lang="en-US" dirty="0"/>
              <a:t>B) What is the difference between </a:t>
            </a:r>
            <a:r>
              <a:rPr lang="en-US" dirty="0">
                <a:solidFill>
                  <a:srgbClr val="00B050"/>
                </a:solidFill>
              </a:rPr>
              <a:t>Composition</a:t>
            </a:r>
            <a:r>
              <a:rPr lang="en-US" dirty="0"/>
              <a:t> and </a:t>
            </a:r>
            <a:r>
              <a:rPr lang="en-US" dirty="0">
                <a:solidFill>
                  <a:srgbClr val="00B050"/>
                </a:solidFill>
              </a:rPr>
              <a:t>Aggregation</a:t>
            </a:r>
            <a:r>
              <a:rPr lang="fa-IR" dirty="0"/>
              <a:t> </a:t>
            </a:r>
            <a:r>
              <a:rPr lang="en-US" dirty="0"/>
              <a:t>relation ?</a:t>
            </a:r>
          </a:p>
          <a:p>
            <a:endParaRPr lang="en-US" dirty="0"/>
          </a:p>
        </p:txBody>
      </p:sp>
      <p:sp>
        <p:nvSpPr>
          <p:cNvPr id="4" name="Slide Number Placeholder 3">
            <a:extLst>
              <a:ext uri="{FF2B5EF4-FFF2-40B4-BE49-F238E27FC236}">
                <a16:creationId xmlns:a16="http://schemas.microsoft.com/office/drawing/2014/main" id="{38549A7F-4220-198E-8A83-8C48222192F3}"/>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995591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1A4A-89CC-3EEE-2954-244E21893DC4}"/>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D98DAFEB-3251-2491-C751-058427BF1D25}"/>
              </a:ext>
            </a:extLst>
          </p:cNvPr>
          <p:cNvSpPr>
            <a:spLocks noGrp="1"/>
          </p:cNvSpPr>
          <p:nvPr>
            <p:ph idx="1"/>
          </p:nvPr>
        </p:nvSpPr>
        <p:spPr>
          <a:xfrm>
            <a:off x="581193" y="1209057"/>
            <a:ext cx="11029615" cy="3433282"/>
          </a:xfrm>
        </p:spPr>
        <p:txBody>
          <a:bodyPr/>
          <a:lstStyle/>
          <a:p>
            <a:r>
              <a:rPr lang="en-US" dirty="0"/>
              <a:t>A) The protected keyword is an access level between private and public.</a:t>
            </a:r>
            <a:br>
              <a:rPr lang="en-US" dirty="0"/>
            </a:br>
            <a:r>
              <a:rPr lang="en-US" dirty="0"/>
              <a:t>Accessible in the same class and child classes (in </a:t>
            </a:r>
            <a:r>
              <a:rPr lang="en-US" dirty="0">
                <a:solidFill>
                  <a:srgbClr val="00B050"/>
                </a:solidFill>
              </a:rPr>
              <a:t>inheritance</a:t>
            </a:r>
            <a:r>
              <a:rPr lang="en-US" dirty="0"/>
              <a:t>).</a:t>
            </a:r>
            <a:br>
              <a:rPr lang="en-US" dirty="0"/>
            </a:br>
            <a:r>
              <a:rPr lang="en-US" dirty="0"/>
              <a:t>Accessible within the same package.</a:t>
            </a:r>
            <a:br>
              <a:rPr lang="en-US" dirty="0"/>
            </a:br>
            <a:r>
              <a:rPr lang="en-US" dirty="0"/>
              <a:t>Not directly accessible in other classes (outside the package), except through inheritance.</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0DD757F6-91C8-E1F8-D5DD-C32B40990DB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5" name="Content Placeholder 5">
            <a:extLst>
              <a:ext uri="{FF2B5EF4-FFF2-40B4-BE49-F238E27FC236}">
                <a16:creationId xmlns:a16="http://schemas.microsoft.com/office/drawing/2014/main" id="{3F3609B9-3481-93BF-C7C4-BAC2D9E1949B}"/>
              </a:ext>
            </a:extLst>
          </p:cNvPr>
          <p:cNvPicPr>
            <a:picLocks noChangeAspect="1"/>
          </p:cNvPicPr>
          <p:nvPr/>
        </p:nvPicPr>
        <p:blipFill>
          <a:blip r:embed="rId3"/>
          <a:stretch>
            <a:fillRect/>
          </a:stretch>
        </p:blipFill>
        <p:spPr>
          <a:xfrm>
            <a:off x="6609164" y="3395499"/>
            <a:ext cx="4902200" cy="2743200"/>
          </a:xfrm>
          <a:prstGeom prst="rect">
            <a:avLst/>
          </a:prstGeom>
        </p:spPr>
      </p:pic>
      <p:sp>
        <p:nvSpPr>
          <p:cNvPr id="8" name="Content Placeholder 2">
            <a:extLst>
              <a:ext uri="{FF2B5EF4-FFF2-40B4-BE49-F238E27FC236}">
                <a16:creationId xmlns:a16="http://schemas.microsoft.com/office/drawing/2014/main" id="{3761165E-7DE7-F0B4-A0DF-C3A8841D0FAF}"/>
              </a:ext>
            </a:extLst>
          </p:cNvPr>
          <p:cNvSpPr txBox="1">
            <a:spLocks/>
          </p:cNvSpPr>
          <p:nvPr/>
        </p:nvSpPr>
        <p:spPr>
          <a:xfrm>
            <a:off x="581192" y="3429000"/>
            <a:ext cx="5813949" cy="29299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 In </a:t>
            </a:r>
            <a:r>
              <a:rPr lang="en-US" dirty="0">
                <a:solidFill>
                  <a:srgbClr val="00B050"/>
                </a:solidFill>
              </a:rPr>
              <a:t>Composition</a:t>
            </a:r>
            <a:r>
              <a:rPr lang="en-US" dirty="0"/>
              <a:t>, the part is dependent on the whole and cannot exist without it. The life cycle of the part is completely dependent on the whole ( Car &amp; Engine)</a:t>
            </a:r>
            <a:br>
              <a:rPr lang="en-US" dirty="0"/>
            </a:br>
            <a:br>
              <a:rPr lang="en-US" dirty="0"/>
            </a:br>
            <a:r>
              <a:rPr lang="en-US" dirty="0"/>
              <a:t>In </a:t>
            </a:r>
            <a:r>
              <a:rPr lang="en-US" dirty="0">
                <a:solidFill>
                  <a:srgbClr val="00B050"/>
                </a:solidFill>
              </a:rPr>
              <a:t>Aggregation</a:t>
            </a:r>
            <a:r>
              <a:rPr lang="en-US" dirty="0"/>
              <a:t>, a part can exist independently of the whole. The lifecycle of a part is not dependent on the whole ( School &amp; Student )</a:t>
            </a:r>
          </a:p>
        </p:txBody>
      </p:sp>
    </p:spTree>
    <p:extLst>
      <p:ext uri="{BB962C8B-B14F-4D97-AF65-F5344CB8AC3E}">
        <p14:creationId xmlns:p14="http://schemas.microsoft.com/office/powerpoint/2010/main" val="423554655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73CD-313C-7995-035B-7D7F919A66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E86C2AB-8F3A-4767-F877-912AD57154A5}"/>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Time to Code</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97CE831C-1383-B836-E4A4-43B47E807932}"/>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7" name="TextBox 6">
            <a:extLst>
              <a:ext uri="{FF2B5EF4-FFF2-40B4-BE49-F238E27FC236}">
                <a16:creationId xmlns:a16="http://schemas.microsoft.com/office/drawing/2014/main" id="{9C950B17-7AD1-3B12-A7A9-8E7E94169565}"/>
              </a:ext>
            </a:extLst>
          </p:cNvPr>
          <p:cNvSpPr txBox="1"/>
          <p:nvPr/>
        </p:nvSpPr>
        <p:spPr>
          <a:xfrm>
            <a:off x="556518" y="1999870"/>
            <a:ext cx="11078963" cy="2554545"/>
          </a:xfrm>
          <a:prstGeom prst="rect">
            <a:avLst/>
          </a:prstGeom>
          <a:noFill/>
        </p:spPr>
        <p:txBody>
          <a:bodyPr wrap="square">
            <a:spAutoFit/>
          </a:bodyPr>
          <a:lstStyle/>
          <a:p>
            <a:pPr marL="457200" indent="-457200">
              <a:buAutoNum type="arabicPeriod"/>
            </a:pPr>
            <a:r>
              <a:rPr lang="en-US" sz="2000" b="1" dirty="0"/>
              <a:t>Bank: </a:t>
            </a:r>
          </a:p>
          <a:p>
            <a:pPr lvl="1"/>
            <a:r>
              <a:rPr lang="en-US" sz="2000" dirty="0"/>
              <a:t>Develop a Java application that simulates a simple banking system. The system should manage customers and their bank accounts, allowing for basic operations such as account creation, deposits, withdrawals, and fund transfers between accounts.</a:t>
            </a:r>
          </a:p>
          <a:p>
            <a:pPr lvl="1"/>
            <a:endParaRPr lang="en-US" sz="2000" dirty="0"/>
          </a:p>
          <a:p>
            <a:r>
              <a:rPr lang="en-US" sz="2000" b="1" dirty="0"/>
              <a:t>2.	Library</a:t>
            </a:r>
          </a:p>
          <a:p>
            <a:pPr lvl="1"/>
            <a:r>
              <a:rPr lang="en-US" sz="2000" dirty="0"/>
              <a:t>Develop a Library Management System in Java that manages books and members, and allows users to search and borrow books.</a:t>
            </a:r>
          </a:p>
        </p:txBody>
      </p:sp>
    </p:spTree>
    <p:extLst>
      <p:ext uri="{BB962C8B-B14F-4D97-AF65-F5344CB8AC3E}">
        <p14:creationId xmlns:p14="http://schemas.microsoft.com/office/powerpoint/2010/main" val="112750696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2F29-E6DD-D2E4-1099-15A230479A9C}"/>
              </a:ext>
            </a:extLst>
          </p:cNvPr>
          <p:cNvSpPr>
            <a:spLocks noGrp="1"/>
          </p:cNvSpPr>
          <p:nvPr>
            <p:ph type="title"/>
          </p:nvPr>
        </p:nvSpPr>
        <p:spPr/>
        <p:txBody>
          <a:bodyPr/>
          <a:lstStyle/>
          <a:p>
            <a:pPr algn="ctr"/>
            <a:r>
              <a:rPr lang="en-US"/>
              <a:t>Class diagram </a:t>
            </a:r>
            <a:r>
              <a:rPr lang="en-US" dirty="0"/>
              <a:t>Practice</a:t>
            </a:r>
          </a:p>
        </p:txBody>
      </p:sp>
      <p:sp>
        <p:nvSpPr>
          <p:cNvPr id="3" name="Content Placeholder 2">
            <a:extLst>
              <a:ext uri="{FF2B5EF4-FFF2-40B4-BE49-F238E27FC236}">
                <a16:creationId xmlns:a16="http://schemas.microsoft.com/office/drawing/2014/main" id="{09C7F8BB-095E-2D36-0454-E551A2569B22}"/>
              </a:ext>
            </a:extLst>
          </p:cNvPr>
          <p:cNvSpPr>
            <a:spLocks noGrp="1"/>
          </p:cNvSpPr>
          <p:nvPr>
            <p:ph idx="1"/>
          </p:nvPr>
        </p:nvSpPr>
        <p:spPr/>
        <p:txBody>
          <a:bodyPr>
            <a:normAutofit fontScale="92500" lnSpcReduction="10000"/>
          </a:bodyPr>
          <a:lstStyle/>
          <a:p>
            <a:r>
              <a:rPr lang="en-US" sz="2200" b="1" dirty="0"/>
              <a:t>3. Medical Clinic Management System</a:t>
            </a:r>
            <a:br>
              <a:rPr lang="en-US" sz="2400" b="1" dirty="0"/>
            </a:br>
            <a:br>
              <a:rPr lang="en-US" sz="2400" b="1" dirty="0"/>
            </a:br>
            <a:r>
              <a:rPr lang="en-US" sz="1800" dirty="0"/>
              <a:t>	Develop a Java application that simulates a simple medical clinic management system.</a:t>
            </a:r>
            <a:br>
              <a:rPr lang="en-US" sz="1800" dirty="0"/>
            </a:br>
            <a:r>
              <a:rPr lang="en-US" sz="1800" dirty="0"/>
              <a:t>	The system should manage patients, doctors, and appointments, allowing for the following</a:t>
            </a:r>
            <a:br>
              <a:rPr lang="en-US" sz="1800" dirty="0"/>
            </a:br>
            <a:endParaRPr lang="en-US" sz="1800" dirty="0"/>
          </a:p>
          <a:p>
            <a:pPr>
              <a:buFont typeface="+mj-lt"/>
              <a:buAutoNum type="arabicPeriod"/>
            </a:pPr>
            <a:r>
              <a:rPr lang="en-US" sz="1700" b="1" dirty="0"/>
              <a:t>Register Patients</a:t>
            </a:r>
            <a:r>
              <a:rPr lang="en-US" sz="1700" dirty="0"/>
              <a:t> with details such as </a:t>
            </a:r>
            <a:r>
              <a:rPr lang="en-US" sz="1700" b="1" dirty="0"/>
              <a:t>name, age, medical record number, and medical history</a:t>
            </a:r>
            <a:r>
              <a:rPr lang="en-US" sz="1700" dirty="0"/>
              <a:t>.</a:t>
            </a:r>
          </a:p>
          <a:p>
            <a:pPr>
              <a:buFont typeface="+mj-lt"/>
              <a:buAutoNum type="arabicPeriod"/>
            </a:pPr>
            <a:r>
              <a:rPr lang="en-US" sz="1700" b="1" dirty="0"/>
              <a:t>Register Doctors</a:t>
            </a:r>
            <a:r>
              <a:rPr lang="en-US" sz="1700" dirty="0"/>
              <a:t> with details like </a:t>
            </a:r>
            <a:r>
              <a:rPr lang="en-US" sz="1700" b="1" dirty="0"/>
              <a:t>name, specialization, and doctor ID</a:t>
            </a:r>
            <a:r>
              <a:rPr lang="en-US" sz="1700" dirty="0"/>
              <a:t>.</a:t>
            </a:r>
          </a:p>
          <a:p>
            <a:pPr>
              <a:buFont typeface="+mj-lt"/>
              <a:buAutoNum type="arabicPeriod"/>
            </a:pPr>
            <a:r>
              <a:rPr lang="en-US" sz="1700" b="1" dirty="0"/>
              <a:t>Schedule Appointments</a:t>
            </a:r>
            <a:r>
              <a:rPr lang="en-US" sz="1700" dirty="0"/>
              <a:t> between patients and doctors with a </a:t>
            </a:r>
            <a:r>
              <a:rPr lang="en-US" sz="1700" b="1" dirty="0"/>
              <a:t>specific date and time</a:t>
            </a:r>
            <a:r>
              <a:rPr lang="en-US" sz="1700" dirty="0"/>
              <a:t>.</a:t>
            </a:r>
          </a:p>
          <a:p>
            <a:pPr>
              <a:buFont typeface="+mj-lt"/>
              <a:buAutoNum type="arabicPeriod"/>
            </a:pPr>
            <a:r>
              <a:rPr lang="en-US" sz="1700" b="1" dirty="0"/>
              <a:t>Manage Prescriptions</a:t>
            </a:r>
            <a:r>
              <a:rPr lang="en-US" sz="1700" dirty="0"/>
              <a:t> including </a:t>
            </a:r>
            <a:r>
              <a:rPr lang="en-US" sz="1700" b="1" dirty="0"/>
              <a:t>medicine names, dosage, and doctor's recommendations</a:t>
            </a:r>
            <a:r>
              <a:rPr lang="en-US" sz="1700" dirty="0"/>
              <a:t>.</a:t>
            </a:r>
          </a:p>
          <a:p>
            <a:pPr>
              <a:buFont typeface="+mj-lt"/>
              <a:buAutoNum type="arabicPeriod"/>
            </a:pPr>
            <a:r>
              <a:rPr lang="en-US" sz="1700" b="1" dirty="0"/>
              <a:t>Search and view a patient’s medical history</a:t>
            </a:r>
            <a:r>
              <a:rPr lang="en-US" sz="1700" dirty="0"/>
              <a:t> based on their medical record number.</a:t>
            </a:r>
          </a:p>
          <a:p>
            <a:r>
              <a:rPr lang="en-US" sz="1800" dirty="0"/>
              <a:t> </a:t>
            </a:r>
            <a:endParaRPr lang="en-US" sz="2400" dirty="0"/>
          </a:p>
        </p:txBody>
      </p:sp>
      <p:sp>
        <p:nvSpPr>
          <p:cNvPr id="4" name="Slide Number Placeholder 3">
            <a:extLst>
              <a:ext uri="{FF2B5EF4-FFF2-40B4-BE49-F238E27FC236}">
                <a16:creationId xmlns:a16="http://schemas.microsoft.com/office/drawing/2014/main" id="{C21079AC-DDCD-1EF2-ECE9-1CFA4BD9873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4033182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36</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9C6B-E91B-21C4-8BA3-6DE63B7F5E57}"/>
              </a:ext>
            </a:extLst>
          </p:cNvPr>
          <p:cNvSpPr>
            <a:spLocks noGrp="1"/>
          </p:cNvSpPr>
          <p:nvPr>
            <p:ph type="title"/>
          </p:nvPr>
        </p:nvSpPr>
        <p:spPr/>
        <p:txBody>
          <a:bodyPr/>
          <a:lstStyle/>
          <a:p>
            <a:pPr algn="ctr"/>
            <a:r>
              <a:rPr lang="en-US" dirty="0"/>
              <a:t>Answers</a:t>
            </a:r>
          </a:p>
        </p:txBody>
      </p:sp>
      <p:sp>
        <p:nvSpPr>
          <p:cNvPr id="4" name="Slide Number Placeholder 3">
            <a:extLst>
              <a:ext uri="{FF2B5EF4-FFF2-40B4-BE49-F238E27FC236}">
                <a16:creationId xmlns:a16="http://schemas.microsoft.com/office/drawing/2014/main" id="{974162B8-DE70-BF0C-E2A6-8A53BB63D61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A09713CC-4748-AAAB-0AA4-61531A1A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54" y="5142045"/>
            <a:ext cx="6969114" cy="1542793"/>
          </a:xfrm>
          <a:prstGeom prst="rect">
            <a:avLst/>
          </a:prstGeom>
        </p:spPr>
      </p:pic>
      <p:pic>
        <p:nvPicPr>
          <p:cNvPr id="11" name="Content Placeholder 10">
            <a:extLst>
              <a:ext uri="{FF2B5EF4-FFF2-40B4-BE49-F238E27FC236}">
                <a16:creationId xmlns:a16="http://schemas.microsoft.com/office/drawing/2014/main" id="{089F5FB1-353D-1971-6C54-99EB519B3FED}"/>
              </a:ext>
            </a:extLst>
          </p:cNvPr>
          <p:cNvPicPr>
            <a:picLocks noGrp="1" noChangeAspect="1"/>
          </p:cNvPicPr>
          <p:nvPr>
            <p:ph idx="1"/>
          </p:nvPr>
        </p:nvPicPr>
        <p:blipFill>
          <a:blip r:embed="rId4"/>
          <a:stretch>
            <a:fillRect/>
          </a:stretch>
        </p:blipFill>
        <p:spPr>
          <a:xfrm>
            <a:off x="2815035" y="1825676"/>
            <a:ext cx="6676211" cy="3389419"/>
          </a:xfrm>
        </p:spPr>
      </p:pic>
    </p:spTree>
    <p:extLst>
      <p:ext uri="{BB962C8B-B14F-4D97-AF65-F5344CB8AC3E}">
        <p14:creationId xmlns:p14="http://schemas.microsoft.com/office/powerpoint/2010/main" val="369768520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3FD7-36F0-2D6C-F181-3F8F3789A5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009A1B-79DB-1683-A0A1-E1316E5AEFCD}"/>
              </a:ext>
            </a:extLst>
          </p:cNvPr>
          <p:cNvSpPr txBox="1"/>
          <p:nvPr/>
        </p:nvSpPr>
        <p:spPr>
          <a:xfrm>
            <a:off x="0" y="652600"/>
            <a:ext cx="12192000" cy="923330"/>
          </a:xfrm>
          <a:prstGeom prst="rect">
            <a:avLst/>
          </a:prstGeom>
          <a:noFill/>
        </p:spPr>
        <p:txBody>
          <a:bodyPr wrap="square" rtlCol="0">
            <a:spAutoFit/>
          </a:bodyPr>
          <a:lstStyle/>
          <a:p>
            <a:pPr algn="ctr"/>
            <a:r>
              <a:rPr lang="en-US" sz="5400" dirty="0">
                <a:solidFill>
                  <a:schemeClr val="bg1"/>
                </a:solidFill>
              </a:rPr>
              <a:t>Java execution</a:t>
            </a:r>
          </a:p>
        </p:txBody>
      </p:sp>
      <p:sp>
        <p:nvSpPr>
          <p:cNvPr id="5" name="TextBox 4">
            <a:extLst>
              <a:ext uri="{FF2B5EF4-FFF2-40B4-BE49-F238E27FC236}">
                <a16:creationId xmlns:a16="http://schemas.microsoft.com/office/drawing/2014/main" id="{8DB65939-1EB5-9240-67B6-8CAE97F02B95}"/>
              </a:ext>
            </a:extLst>
          </p:cNvPr>
          <p:cNvSpPr txBox="1"/>
          <p:nvPr/>
        </p:nvSpPr>
        <p:spPr>
          <a:xfrm>
            <a:off x="466146" y="1834809"/>
            <a:ext cx="11234441" cy="4708981"/>
          </a:xfrm>
          <a:prstGeom prst="rect">
            <a:avLst/>
          </a:prstGeom>
          <a:noFill/>
        </p:spPr>
        <p:txBody>
          <a:bodyPr wrap="square" rtlCol="0">
            <a:spAutoFit/>
          </a:bodyPr>
          <a:lstStyle/>
          <a:p>
            <a:pPr marL="514350" indent="-514350">
              <a:buAutoNum type="arabicPeriod"/>
            </a:pPr>
            <a:r>
              <a:rPr lang="en-US" sz="2000" dirty="0"/>
              <a:t>Write the Source Code:</a:t>
            </a:r>
          </a:p>
          <a:p>
            <a:pPr lvl="1"/>
            <a:r>
              <a:rPr lang="en-US" sz="2000" dirty="0">
                <a:solidFill>
                  <a:schemeClr val="accent6">
                    <a:lumMod val="75000"/>
                  </a:schemeClr>
                </a:solidFill>
              </a:rPr>
              <a:t>	public class HelloWorld { </a:t>
            </a:r>
          </a:p>
          <a:p>
            <a:pPr lvl="1"/>
            <a:r>
              <a:rPr lang="en-US" sz="2000" dirty="0">
                <a:solidFill>
                  <a:schemeClr val="accent6">
                    <a:lumMod val="75000"/>
                  </a:schemeClr>
                </a:solidFill>
              </a:rPr>
              <a:t>		public static void main(String[] </a:t>
            </a:r>
            <a:r>
              <a:rPr lang="en-US" sz="2000" dirty="0" err="1">
                <a:solidFill>
                  <a:schemeClr val="accent6">
                    <a:lumMod val="75000"/>
                  </a:schemeClr>
                </a:solidFill>
              </a:rPr>
              <a:t>args</a:t>
            </a:r>
            <a:r>
              <a:rPr lang="en-US" sz="2000" dirty="0">
                <a:solidFill>
                  <a:schemeClr val="accent6">
                    <a:lumMod val="75000"/>
                  </a:schemeClr>
                </a:solidFill>
              </a:rPr>
              <a:t>) { </a:t>
            </a:r>
          </a:p>
          <a:p>
            <a:pPr lvl="1"/>
            <a:r>
              <a:rPr lang="en-US" sz="2000" dirty="0">
                <a:solidFill>
                  <a:schemeClr val="accent6">
                    <a:lumMod val="75000"/>
                  </a:schemeClr>
                </a:solidFill>
              </a:rPr>
              <a:t>			</a:t>
            </a:r>
            <a:r>
              <a:rPr lang="en-US" sz="2000" dirty="0" err="1">
                <a:solidFill>
                  <a:schemeClr val="accent6">
                    <a:lumMod val="75000"/>
                  </a:schemeClr>
                </a:solidFill>
              </a:rPr>
              <a:t>System.out.println</a:t>
            </a:r>
            <a:r>
              <a:rPr lang="en-US" sz="2000" dirty="0">
                <a:solidFill>
                  <a:schemeClr val="accent6">
                    <a:lumMod val="75000"/>
                  </a:schemeClr>
                </a:solidFill>
              </a:rPr>
              <a:t>("Hello, World!"); </a:t>
            </a:r>
          </a:p>
          <a:p>
            <a:pPr lvl="1"/>
            <a:r>
              <a:rPr lang="en-US" sz="2000" dirty="0">
                <a:solidFill>
                  <a:schemeClr val="accent6">
                    <a:lumMod val="75000"/>
                  </a:schemeClr>
                </a:solidFill>
              </a:rPr>
              <a:t>		} </a:t>
            </a:r>
          </a:p>
          <a:p>
            <a:pPr lvl="1"/>
            <a:r>
              <a:rPr lang="en-US" sz="2000" dirty="0">
                <a:solidFill>
                  <a:schemeClr val="accent6">
                    <a:lumMod val="75000"/>
                  </a:schemeClr>
                </a:solidFill>
              </a:rPr>
              <a:t>	}</a:t>
            </a:r>
          </a:p>
          <a:p>
            <a:pPr lvl="1"/>
            <a:endParaRPr lang="en-US" sz="2000" dirty="0">
              <a:solidFill>
                <a:schemeClr val="accent6">
                  <a:lumMod val="75000"/>
                </a:schemeClr>
              </a:solidFill>
            </a:endParaRPr>
          </a:p>
          <a:p>
            <a:pPr marL="514350" indent="-514350">
              <a:buAutoNum type="arabicPeriod"/>
            </a:pPr>
            <a:r>
              <a:rPr lang="en-US" sz="2000" dirty="0"/>
              <a:t>Compile the Code:</a:t>
            </a:r>
          </a:p>
          <a:p>
            <a:pPr lvl="1"/>
            <a:r>
              <a:rPr lang="en-US" sz="2000" dirty="0"/>
              <a:t>	</a:t>
            </a:r>
            <a:r>
              <a:rPr lang="en-US" sz="2000" dirty="0" err="1">
                <a:solidFill>
                  <a:schemeClr val="accent6">
                    <a:lumMod val="75000"/>
                  </a:schemeClr>
                </a:solidFill>
              </a:rPr>
              <a:t>javac</a:t>
            </a:r>
            <a:r>
              <a:rPr lang="en-US" sz="2000" dirty="0">
                <a:solidFill>
                  <a:schemeClr val="accent6">
                    <a:lumMod val="75000"/>
                  </a:schemeClr>
                </a:solidFill>
              </a:rPr>
              <a:t> HelloWorld.java</a:t>
            </a:r>
          </a:p>
          <a:p>
            <a:pPr lvl="1"/>
            <a:endParaRPr lang="en-US" sz="2000" dirty="0"/>
          </a:p>
          <a:p>
            <a:pPr marL="514350" indent="-514350">
              <a:buAutoNum type="arabicPeriod"/>
            </a:pPr>
            <a:r>
              <a:rPr lang="en-US" sz="2000" dirty="0"/>
              <a:t>Run the Program:</a:t>
            </a:r>
          </a:p>
          <a:p>
            <a:r>
              <a:rPr lang="en-US" sz="2000" dirty="0"/>
              <a:t>		</a:t>
            </a:r>
            <a:r>
              <a:rPr lang="en-US" sz="2000" dirty="0">
                <a:solidFill>
                  <a:schemeClr val="accent6">
                    <a:lumMod val="75000"/>
                  </a:schemeClr>
                </a:solidFill>
              </a:rPr>
              <a:t>java HelloWorld</a:t>
            </a:r>
          </a:p>
          <a:p>
            <a:endParaRPr lang="en-US" sz="2000" dirty="0">
              <a:solidFill>
                <a:schemeClr val="accent6">
                  <a:lumMod val="75000"/>
                </a:schemeClr>
              </a:solidFill>
            </a:endParaRPr>
          </a:p>
          <a:p>
            <a:r>
              <a:rPr lang="en-US" sz="2000" dirty="0"/>
              <a:t>4. 	Output:</a:t>
            </a:r>
          </a:p>
          <a:p>
            <a:r>
              <a:rPr lang="en-US" sz="2000" dirty="0">
                <a:solidFill>
                  <a:schemeClr val="accent6">
                    <a:lumMod val="75000"/>
                  </a:schemeClr>
                </a:solidFill>
              </a:rPr>
              <a:t>		Hello, World!</a:t>
            </a:r>
          </a:p>
        </p:txBody>
      </p:sp>
      <p:sp>
        <p:nvSpPr>
          <p:cNvPr id="2" name="Slide Number Placeholder 1">
            <a:extLst>
              <a:ext uri="{FF2B5EF4-FFF2-40B4-BE49-F238E27FC236}">
                <a16:creationId xmlns:a16="http://schemas.microsoft.com/office/drawing/2014/main" id="{487744C5-8ADD-5608-4B6C-7DBD8C8F73C3}"/>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0580512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5E9-8BA0-9CDA-405B-5FE7349618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CCEFAE-1A4A-9BE4-C226-A402D9D97EF1}"/>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Basic Syntax</a:t>
            </a:r>
          </a:p>
        </p:txBody>
      </p:sp>
      <p:sp>
        <p:nvSpPr>
          <p:cNvPr id="5" name="TextBox 4">
            <a:extLst>
              <a:ext uri="{FF2B5EF4-FFF2-40B4-BE49-F238E27FC236}">
                <a16:creationId xmlns:a16="http://schemas.microsoft.com/office/drawing/2014/main" id="{F98F54CD-4334-C7A1-242E-58158BE11949}"/>
              </a:ext>
            </a:extLst>
          </p:cNvPr>
          <p:cNvSpPr txBox="1"/>
          <p:nvPr/>
        </p:nvSpPr>
        <p:spPr>
          <a:xfrm>
            <a:off x="581192" y="2322266"/>
            <a:ext cx="542166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Case Sensitivity: Java is case-sensitive; Variable and variable are different identifiers.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Class Names: By convention, class names start with an uppercase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 Names: Method names start with a lowercase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 Name:  The filename must match the class name and have a .java extension.</a:t>
            </a:r>
          </a:p>
        </p:txBody>
      </p:sp>
      <p:sp>
        <p:nvSpPr>
          <p:cNvPr id="2" name="Slide Number Placeholder 1">
            <a:extLst>
              <a:ext uri="{FF2B5EF4-FFF2-40B4-BE49-F238E27FC236}">
                <a16:creationId xmlns:a16="http://schemas.microsoft.com/office/drawing/2014/main" id="{637A8577-A9A7-1373-212D-1D53AFE452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5" name="Picture 3" descr="Java Precedence of Operators">
            <a:extLst>
              <a:ext uri="{FF2B5EF4-FFF2-40B4-BE49-F238E27FC236}">
                <a16:creationId xmlns:a16="http://schemas.microsoft.com/office/drawing/2014/main" id="{C1A76B3D-8BE9-1C91-D98C-BB27222B4F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5621" y="2230016"/>
            <a:ext cx="5355187" cy="35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18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D274-1FF0-E5F3-DAA7-442EB1412E7C}"/>
              </a:ext>
            </a:extLst>
          </p:cNvPr>
          <p:cNvSpPr>
            <a:spLocks noGrp="1"/>
          </p:cNvSpPr>
          <p:nvPr>
            <p:ph type="title"/>
          </p:nvPr>
        </p:nvSpPr>
        <p:spPr/>
        <p:txBody>
          <a:bodyPr/>
          <a:lstStyle/>
          <a:p>
            <a:pPr algn="ctr" defTabSz="457200" rtl="1" eaLnBrk="1" latinLnBrk="0" hangingPunct="1">
              <a:spcBef>
                <a:spcPct val="0"/>
              </a:spcBef>
              <a:buNone/>
            </a:pPr>
            <a:r>
              <a:rPr lang="en-US" dirty="0"/>
              <a:t>Some questions</a:t>
            </a:r>
          </a:p>
        </p:txBody>
      </p:sp>
      <p:sp>
        <p:nvSpPr>
          <p:cNvPr id="3" name="Content Placeholder 2">
            <a:extLst>
              <a:ext uri="{FF2B5EF4-FFF2-40B4-BE49-F238E27FC236}">
                <a16:creationId xmlns:a16="http://schemas.microsoft.com/office/drawing/2014/main" id="{F5E976E5-EA87-97A9-C628-6C8D086C561E}"/>
              </a:ext>
            </a:extLst>
          </p:cNvPr>
          <p:cNvSpPr>
            <a:spLocks noGrp="1"/>
          </p:cNvSpPr>
          <p:nvPr>
            <p:ph idx="1"/>
          </p:nvPr>
        </p:nvSpPr>
        <p:spPr/>
        <p:txBody>
          <a:bodyPr/>
          <a:lstStyle/>
          <a:p>
            <a:r>
              <a:rPr lang="en-US" dirty="0"/>
              <a:t>A) What error occurs if the file name is not the same as the class name?</a:t>
            </a:r>
          </a:p>
          <a:p>
            <a:r>
              <a:rPr lang="fa-IR" dirty="0"/>
              <a:t>‌ </a:t>
            </a:r>
            <a:r>
              <a:rPr lang="en-US" dirty="0"/>
              <a:t>B) Can we have multiple public classes in the same file? Why?</a:t>
            </a:r>
          </a:p>
        </p:txBody>
      </p:sp>
      <p:sp>
        <p:nvSpPr>
          <p:cNvPr id="4" name="Slide Number Placeholder 3">
            <a:extLst>
              <a:ext uri="{FF2B5EF4-FFF2-40B4-BE49-F238E27FC236}">
                <a16:creationId xmlns:a16="http://schemas.microsoft.com/office/drawing/2014/main" id="{46531D92-D67E-AF91-8DE2-96E8B37044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4263947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983-C4D5-2B04-88DE-F914FA40B2B7}"/>
              </a:ext>
            </a:extLst>
          </p:cNvPr>
          <p:cNvSpPr>
            <a:spLocks noGrp="1"/>
          </p:cNvSpPr>
          <p:nvPr>
            <p:ph type="title"/>
          </p:nvPr>
        </p:nvSpPr>
        <p:spPr/>
        <p:txBody>
          <a:bodyPr/>
          <a:lstStyle/>
          <a:p>
            <a:pPr algn="ctr"/>
            <a:r>
              <a:rPr lang="en-US" dirty="0"/>
              <a:t>Answers</a:t>
            </a:r>
          </a:p>
        </p:txBody>
      </p:sp>
      <p:sp>
        <p:nvSpPr>
          <p:cNvPr id="3" name="Content Placeholder 2">
            <a:extLst>
              <a:ext uri="{FF2B5EF4-FFF2-40B4-BE49-F238E27FC236}">
                <a16:creationId xmlns:a16="http://schemas.microsoft.com/office/drawing/2014/main" id="{9AD6B7BA-1B4F-9B9D-B39B-123CD9C17A96}"/>
              </a:ext>
            </a:extLst>
          </p:cNvPr>
          <p:cNvSpPr>
            <a:spLocks noGrp="1"/>
          </p:cNvSpPr>
          <p:nvPr>
            <p:ph idx="1"/>
          </p:nvPr>
        </p:nvSpPr>
        <p:spPr>
          <a:xfrm>
            <a:off x="581192" y="1209056"/>
            <a:ext cx="11029615" cy="5953645"/>
          </a:xfrm>
        </p:spPr>
        <p:txBody>
          <a:bodyPr/>
          <a:lstStyle/>
          <a:p>
            <a:r>
              <a:rPr lang="en-US" dirty="0"/>
              <a:t>A-</a:t>
            </a:r>
            <a:r>
              <a:rPr lang="fa-IR" dirty="0"/>
              <a:t> </a:t>
            </a:r>
            <a:r>
              <a:rPr lang="en-US" dirty="0">
                <a:solidFill>
                  <a:srgbClr val="FF0000"/>
                </a:solidFill>
              </a:rPr>
              <a:t>Compile Error </a:t>
            </a:r>
            <a:r>
              <a:rPr lang="en-US" dirty="0"/>
              <a:t>occurs : Java checks each .java file at compile time and expects the public class name to be the same as the file name. Otherwise, the class cannot be found and processed correctly.</a:t>
            </a:r>
          </a:p>
          <a:p>
            <a:r>
              <a:rPr lang="en-US" dirty="0"/>
              <a:t>B- </a:t>
            </a:r>
            <a:r>
              <a:rPr lang="en-US" dirty="0">
                <a:solidFill>
                  <a:srgbClr val="FF0000"/>
                </a:solidFill>
              </a:rPr>
              <a:t>No</a:t>
            </a:r>
            <a:r>
              <a:rPr lang="en-US" dirty="0"/>
              <a:t> : The compiler needs to know which class to consider as the main file.  As a result, the compiler gives a file naming error. But </a:t>
            </a:r>
            <a:r>
              <a:rPr lang="en-US" dirty="0">
                <a:solidFill>
                  <a:srgbClr val="00B050"/>
                </a:solidFill>
              </a:rPr>
              <a:t>Java allows more than one non-public class in a file.</a:t>
            </a:r>
            <a:br>
              <a:rPr lang="en-US" dirty="0">
                <a:solidFill>
                  <a:srgbClr val="00B050"/>
                </a:solidFill>
              </a:rPr>
            </a:br>
            <a:br>
              <a:rPr lang="en-US" dirty="0">
                <a:solidFill>
                  <a:srgbClr val="00B050"/>
                </a:solidFill>
              </a:rPr>
            </a:br>
            <a:r>
              <a:rPr lang="en-US" sz="1400" dirty="0">
                <a:solidFill>
                  <a:srgbClr val="FF0000"/>
                </a:solidFill>
                <a:effectLst/>
              </a:rPr>
              <a:t>public</a:t>
            </a:r>
            <a:r>
              <a:rPr lang="en-US" sz="1400" dirty="0">
                <a:solidFill>
                  <a:schemeClr val="tx1"/>
                </a:solidFill>
                <a:effectLst/>
              </a:rPr>
              <a:t> class </a:t>
            </a:r>
            <a:r>
              <a:rPr lang="en-US" sz="1400" dirty="0" err="1">
                <a:solidFill>
                  <a:schemeClr val="tx1"/>
                </a:solidFill>
                <a:effectLst/>
              </a:rPr>
              <a:t>MainClass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public static void main(String[] </a:t>
            </a:r>
            <a:r>
              <a:rPr lang="en-US" sz="1400" dirty="0" err="1">
                <a:solidFill>
                  <a:schemeClr val="tx1"/>
                </a:solidFill>
                <a:effectLst/>
              </a:rPr>
              <a:t>args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HelperClass.</a:t>
            </a:r>
            <a:r>
              <a:rPr lang="en-US" sz="1400" i="1" dirty="0" err="1">
                <a:solidFill>
                  <a:schemeClr val="tx1"/>
                </a:solidFill>
                <a:effectLst/>
              </a:rPr>
              <a:t>sayHello</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sz="1400" dirty="0">
                <a:solidFill>
                  <a:schemeClr val="tx1"/>
                </a:solidFill>
                <a:effectLst/>
              </a:rPr>
            </a:br>
            <a:r>
              <a:rPr lang="en-US" sz="1400" dirty="0">
                <a:solidFill>
                  <a:schemeClr val="tx1"/>
                </a:solidFill>
                <a:effectLst/>
              </a:rPr>
              <a:t>class </a:t>
            </a:r>
            <a:r>
              <a:rPr lang="en-US" sz="1400" dirty="0" err="1">
                <a:solidFill>
                  <a:schemeClr val="tx1"/>
                </a:solidFill>
                <a:effectLst/>
              </a:rPr>
              <a:t>HelperClass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static void </a:t>
            </a:r>
            <a:r>
              <a:rPr lang="en-US" sz="1400" dirty="0" err="1">
                <a:solidFill>
                  <a:schemeClr val="tx1"/>
                </a:solidFill>
                <a:effectLst/>
              </a:rPr>
              <a:t>sayHello</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System.</a:t>
            </a:r>
            <a:r>
              <a:rPr lang="en-US" sz="1400" i="1" dirty="0" err="1">
                <a:solidFill>
                  <a:schemeClr val="tx1"/>
                </a:solidFill>
                <a:effectLst/>
              </a:rPr>
              <a:t>out</a:t>
            </a:r>
            <a:r>
              <a:rPr lang="en-US" sz="1400" dirty="0" err="1">
                <a:solidFill>
                  <a:schemeClr val="tx1"/>
                </a:solidFill>
                <a:effectLst/>
              </a:rPr>
              <a:t>.println</a:t>
            </a:r>
            <a:r>
              <a:rPr lang="en-US" sz="1400" dirty="0">
                <a:solidFill>
                  <a:schemeClr val="tx1"/>
                </a:solidFill>
                <a:effectLst/>
              </a:rPr>
              <a:t>("Hello from </a:t>
            </a:r>
            <a:r>
              <a:rPr lang="en-US" sz="1400" dirty="0" err="1">
                <a:solidFill>
                  <a:schemeClr val="tx1"/>
                </a:solidFill>
                <a:effectLst/>
              </a:rPr>
              <a:t>HelperClass</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dirty="0"/>
            </a:br>
            <a:r>
              <a:rPr lang="en-US" dirty="0"/>
              <a:t>Non-public classes are actually "helper" classes and can only be used from within the same file or package.</a:t>
            </a:r>
            <a:br>
              <a:rPr lang="en-US" dirty="0"/>
            </a:br>
            <a:r>
              <a:rPr lang="en-US" dirty="0"/>
              <a:t>Non-public classes </a:t>
            </a:r>
            <a:r>
              <a:rPr lang="en-US" dirty="0">
                <a:solidFill>
                  <a:srgbClr val="FF0000"/>
                </a:solidFill>
              </a:rPr>
              <a:t>do not need to match the file name.</a:t>
            </a:r>
            <a:br>
              <a:rPr lang="en-US" dirty="0"/>
            </a:br>
            <a:endParaRPr lang="en-US" dirty="0"/>
          </a:p>
        </p:txBody>
      </p:sp>
      <p:sp>
        <p:nvSpPr>
          <p:cNvPr id="4" name="Slide Number Placeholder 3">
            <a:extLst>
              <a:ext uri="{FF2B5EF4-FFF2-40B4-BE49-F238E27FC236}">
                <a16:creationId xmlns:a16="http://schemas.microsoft.com/office/drawing/2014/main" id="{13152F11-430B-DF27-D2A8-3AE6DD6130F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4012545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D333-02CB-F005-4E29-06C482246A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2E78A1-7F2D-6F10-1C4A-509001EEB97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Conditional Statements</a:t>
            </a:r>
          </a:p>
        </p:txBody>
      </p:sp>
      <p:sp>
        <p:nvSpPr>
          <p:cNvPr id="2" name="Slide Number Placeholder 1">
            <a:extLst>
              <a:ext uri="{FF2B5EF4-FFF2-40B4-BE49-F238E27FC236}">
                <a16:creationId xmlns:a16="http://schemas.microsoft.com/office/drawing/2014/main" id="{17F6220C-86C7-AA76-58AA-4FB5DEBA395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4">
            <a:extLst>
              <a:ext uri="{FF2B5EF4-FFF2-40B4-BE49-F238E27FC236}">
                <a16:creationId xmlns:a16="http://schemas.microsoft.com/office/drawing/2014/main" id="{F37432B2-8299-AFED-702E-C032F9124313}"/>
              </a:ext>
            </a:extLst>
          </p:cNvPr>
          <p:cNvSpPr>
            <a:spLocks noChangeArrowheads="1"/>
          </p:cNvSpPr>
          <p:nvPr/>
        </p:nvSpPr>
        <p:spPr bwMode="auto">
          <a:xfrm rot="10800000" flipV="1">
            <a:off x="497630" y="1749741"/>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if-else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50000"/>
                </a:schemeClr>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276864" marR="0">
              <a:lnSpc>
                <a:spcPts val="1028"/>
              </a:lnSpc>
              <a:spcBef>
                <a:spcPts val="21"/>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else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less than or equal to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587152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3205</TotalTime>
  <Words>3081</Words>
  <Application>Microsoft Macintosh PowerPoint</Application>
  <PresentationFormat>Widescreen</PresentationFormat>
  <Paragraphs>371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B Zar</vt:lpstr>
      <vt:lpstr>Consolas</vt:lpstr>
      <vt:lpstr>Gill Sans MT</vt:lpstr>
      <vt:lpstr>Wingdings 2</vt:lpstr>
      <vt:lpstr>Dividend</vt:lpstr>
      <vt:lpstr>برنامه نویسی پیشرفته</vt:lpstr>
      <vt:lpstr>PowerPoint Presentation</vt:lpstr>
      <vt:lpstr>Some questions</vt:lpstr>
      <vt:lpstr>Answers</vt:lpstr>
      <vt:lpstr>PowerPoint Presentation</vt:lpstr>
      <vt:lpstr>PowerPoint Presentation</vt:lpstr>
      <vt:lpstr>Some questions</vt:lpstr>
      <vt:lpstr>Answers</vt:lpstr>
      <vt:lpstr>PowerPoint Presentation</vt:lpstr>
      <vt:lpstr>PowerPoint Presentation</vt:lpstr>
      <vt:lpstr>PowerPoint Presentation</vt:lpstr>
      <vt:lpstr>Some questions</vt:lpstr>
      <vt:lpstr>answers</vt:lpstr>
      <vt:lpstr>PowerPoint Presentation</vt:lpstr>
      <vt:lpstr>PowerPoint Presentation</vt:lpstr>
      <vt:lpstr>Questions</vt:lpstr>
      <vt:lpstr>Answers</vt:lpstr>
      <vt:lpstr>PowerPoint Presentation</vt:lpstr>
      <vt:lpstr>PowerPoint Presentation</vt:lpstr>
      <vt:lpstr>Questions</vt:lpstr>
      <vt:lpstr>answers</vt:lpstr>
      <vt:lpstr>PowerPoint Presentation</vt:lpstr>
      <vt:lpstr>PowerPoint Presentation</vt:lpstr>
      <vt:lpstr>Default constructor</vt:lpstr>
      <vt:lpstr>QUESTIONS</vt:lpstr>
      <vt:lpstr>Answers</vt:lpstr>
      <vt:lpstr>examples</vt:lpstr>
      <vt:lpstr>Final variable</vt:lpstr>
      <vt:lpstr>PowerPoint Presentation</vt:lpstr>
      <vt:lpstr>PowerPoint Presentation</vt:lpstr>
      <vt:lpstr>PowerPoint Presentation</vt:lpstr>
      <vt:lpstr>examples</vt:lpstr>
      <vt:lpstr>Answers</vt:lpstr>
      <vt:lpstr>PowerPoint Presentation</vt:lpstr>
      <vt:lpstr>Class diagram Practice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_ARVIN _</cp:lastModifiedBy>
  <cp:revision>70</cp:revision>
  <dcterms:created xsi:type="dcterms:W3CDTF">2020-11-03T16:24:47Z</dcterms:created>
  <dcterms:modified xsi:type="dcterms:W3CDTF">2025-02-23T20:47:58Z</dcterms:modified>
</cp:coreProperties>
</file>