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7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8" r:id="rId14"/>
    <p:sldId id="273" r:id="rId15"/>
    <p:sldId id="274" r:id="rId16"/>
    <p:sldId id="275" r:id="rId17"/>
    <p:sldId id="276" r:id="rId18"/>
    <p:sldId id="27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  <a:srgbClr val="ECECEC"/>
    <a:srgbClr val="FFFFFF"/>
    <a:srgbClr val="4D143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EF514-E561-48BE-892A-B94EC4166CD1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DD40-2D84-44F5-AFF2-C08A88AB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2/28/25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5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latin typeface="+mn-lt"/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+mn-lt"/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رفع اشکال: جلسه ۲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D1434"/>
                </a:solidFill>
              </a:rPr>
              <a:pPr/>
              <a:t>1</a:t>
            </a:fld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297033"/>
            <a:ext cx="9169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Object composition (has-a relationships).</a:t>
            </a:r>
          </a:p>
          <a:p>
            <a:pPr algn="ctr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String manipulation, immutability, common methods and </a:t>
            </a:r>
            <a:r>
              <a:rPr lang="en-US" sz="2400" b="0" i="0" dirty="0" err="1">
                <a:solidFill>
                  <a:srgbClr val="F0F6FC"/>
                </a:solidFill>
                <a:effectLst/>
                <a:latin typeface="-apple-system"/>
              </a:rPr>
              <a:t>enums</a:t>
            </a:r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pPr algn="ctr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Writing and generating Javadoc comments for code documentation, built-in packages.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8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FF78-CC40-1A30-AD22-89DB71E9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String Immutability – 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16FF-AB1D-DC29-D2D7-8C8C98C1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15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Memory &amp; the String Pool</a:t>
            </a:r>
            <a:r>
              <a:rPr lang="en-US" dirty="0"/>
              <a:t>: Java stores literal strings in a special pool to avoid duplicates.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Concurrency</a:t>
            </a:r>
            <a:r>
              <a:rPr lang="en-US" dirty="0"/>
              <a:t>: Safe in multi-threaded contexts since it can’t be changed once created.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“Modifying” Strings</a:t>
            </a:r>
            <a:r>
              <a:rPr lang="en-US" dirty="0"/>
              <a:t>: Actually returns a new object (e.g., </a:t>
            </a:r>
            <a:r>
              <a:rPr lang="en-US" dirty="0" err="1"/>
              <a:t>s.concat</a:t>
            </a:r>
            <a:r>
              <a:rPr lang="en-US" dirty="0"/>
              <a:t>("!")).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str = "Hello";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str.concat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World"); // Creates a new String, but doesn't modify str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(str); // Still prints "Hello"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Tip</a:t>
            </a:r>
            <a:r>
              <a:rPr lang="en-US" dirty="0"/>
              <a:t>: For heavy string manipulation, consider StringBuilder or </a:t>
            </a:r>
            <a:r>
              <a:rPr lang="en-US" dirty="0" err="1"/>
              <a:t>StringBuffer</a:t>
            </a:r>
            <a:r>
              <a:rPr lang="en-US" dirty="0"/>
              <a:t> (they are mutable).</a:t>
            </a:r>
          </a:p>
          <a:p>
            <a:pPr marL="0" indent="0">
              <a:buNone/>
            </a:pPr>
            <a:r>
              <a:rPr lang="en-US" b="1" dirty="0"/>
              <a:t>Pitfall</a:t>
            </a:r>
            <a:r>
              <a:rPr lang="en-US" dirty="0"/>
              <a:t>: Doing many concatenations in a loop can cause performance bottlenecks.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D873A-FD79-3763-6CDA-E481B66D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495-EB16-5AD6-E6F5-E38DB7D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Equality vs. Identity in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B99A-303C-F501-F933-DFE81758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6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==</a:t>
            </a:r>
            <a:r>
              <a:rPr lang="en-US" dirty="0"/>
              <a:t> checks reference identity (are they the same object?).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.equals(...)</a:t>
            </a:r>
            <a:r>
              <a:rPr lang="en-US" dirty="0"/>
              <a:t> checks actual character-by-character equality.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str1 = "Hello";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str2 = new String("Hello");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(str1 == str2);      // false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(str1.equals(str2)); // true</a:t>
            </a: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/>
              <a:t>Remind that </a:t>
            </a:r>
            <a:r>
              <a:rPr lang="en-US" sz="1400" b="1" dirty="0"/>
              <a:t>all</a:t>
            </a:r>
            <a:r>
              <a:rPr lang="en-US" sz="1400" dirty="0"/>
              <a:t> object comparisons (besides primitives) typically use .equals(...), not ==.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887F0-0098-A745-B9F6-2C250051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63603D-5970-8DF5-6B7A-09D1A1719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1879875"/>
            <a:ext cx="5492516" cy="3349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EA8AB3-70CF-8176-D023-A584D6E5BB3C}"/>
              </a:ext>
            </a:extLst>
          </p:cNvPr>
          <p:cNvSpPr txBox="1"/>
          <p:nvPr/>
        </p:nvSpPr>
        <p:spPr>
          <a:xfrm>
            <a:off x="581191" y="59711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Best Practice </a:t>
            </a:r>
            <a:r>
              <a:rPr lang="en-US" dirty="0"/>
              <a:t>:  Always use .equals() to compare strings</a:t>
            </a:r>
          </a:p>
        </p:txBody>
      </p:sp>
    </p:spTree>
    <p:extLst>
      <p:ext uri="{BB962C8B-B14F-4D97-AF65-F5344CB8AC3E}">
        <p14:creationId xmlns:p14="http://schemas.microsoft.com/office/powerpoint/2010/main" val="37595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92D9-E0A1-847E-254A-2042632E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5D69-8FBC-EAB7-2701-32409983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50571"/>
            <a:ext cx="10442717" cy="48097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 is an Enum? </a:t>
            </a:r>
            <a:br>
              <a:rPr lang="en-US" dirty="0"/>
            </a:br>
            <a:r>
              <a:rPr lang="en-US" dirty="0"/>
              <a:t>	An </a:t>
            </a:r>
            <a:r>
              <a:rPr lang="en-US" b="1" dirty="0" err="1"/>
              <a:t>enum</a:t>
            </a:r>
            <a:r>
              <a:rPr lang="en-US" b="1" dirty="0"/>
              <a:t> (enumeration)</a:t>
            </a:r>
            <a:r>
              <a:rPr lang="en-US" dirty="0"/>
              <a:t> is a special Java type used to define </a:t>
            </a:r>
            <a:r>
              <a:rPr lang="en-US" b="1" dirty="0"/>
              <a:t>a fixed set of constants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Unlike regular constants (final static variables), </a:t>
            </a:r>
            <a:r>
              <a:rPr lang="en-US" dirty="0" err="1"/>
              <a:t>enums</a:t>
            </a:r>
            <a:r>
              <a:rPr lang="en-US" b="1" dirty="0"/>
              <a:t> </a:t>
            </a:r>
            <a:r>
              <a:rPr lang="en-US" dirty="0"/>
              <a:t>are</a:t>
            </a:r>
            <a:r>
              <a:rPr lang="en-US" b="1" dirty="0"/>
              <a:t> type-safe</a:t>
            </a:r>
            <a:r>
              <a:rPr lang="en-US" dirty="0"/>
              <a:t> and can include </a:t>
            </a:r>
            <a:r>
              <a:rPr lang="en-US" b="1" dirty="0"/>
              <a:t>fields, methods, and constructors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They are often used to represent </a:t>
            </a:r>
            <a:r>
              <a:rPr lang="en-US" b="1" dirty="0"/>
              <a:t>a predefined set of values (</a:t>
            </a:r>
            <a:r>
              <a:rPr lang="en-US" dirty="0"/>
              <a:t>Days of the week , Order statuses , Traffic light colors )</a:t>
            </a:r>
            <a:br>
              <a:rPr lang="en-US" b="1" dirty="0"/>
            </a:br>
            <a:br>
              <a:rPr lang="en-US" b="1" dirty="0"/>
            </a:b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UserRole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ADMIN(3),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MODERATOR(2),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USER(1);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final int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permissionLevel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UserRole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level)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this.permissionLevel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level;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canAccessAdminPanel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this.permissionLevel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&gt;= 3;}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highlight>
                  <a:srgbClr val="FFFF00"/>
                </a:highlight>
              </a:rPr>
              <a:t>QUESTIONS</a:t>
            </a:r>
            <a:r>
              <a:rPr lang="en-US" dirty="0"/>
              <a:t> : Why are Enums preferred over constants (final static int) 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E6A52-3405-5988-4EB0-329543A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AEDCCA-5475-603F-FA49-7ED41FDCF0DC}"/>
              </a:ext>
            </a:extLst>
          </p:cNvPr>
          <p:cNvSpPr txBox="1">
            <a:spLocks/>
          </p:cNvSpPr>
          <p:nvPr/>
        </p:nvSpPr>
        <p:spPr>
          <a:xfrm>
            <a:off x="4572000" y="2311757"/>
            <a:ext cx="9495661" cy="4722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EnumExample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UserRole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role =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UserRole.MODERATOR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("User Role: " + role);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("Can access admin panel? " +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role.canAccessAdminPanel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role =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UserRole.ADMIN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("Can access admin panel now? " +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role.canAccessAdminPanel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());}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44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BE01-E079-6326-DCF6-278CA995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Answer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C9AE66-33A7-11D3-E504-04F884F39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92335"/>
              </p:ext>
            </p:extLst>
          </p:nvPr>
        </p:nvGraphicFramePr>
        <p:xfrm>
          <a:off x="581192" y="2053414"/>
          <a:ext cx="10535319" cy="4460366"/>
        </p:xfrm>
        <a:graphic>
          <a:graphicData uri="http://schemas.openxmlformats.org/drawingml/2006/table">
            <a:tbl>
              <a:tblPr/>
              <a:tblGrid>
                <a:gridCol w="3012571">
                  <a:extLst>
                    <a:ext uri="{9D8B030D-6E8A-4147-A177-3AD203B41FA5}">
                      <a16:colId xmlns:a16="http://schemas.microsoft.com/office/drawing/2014/main" val="1518831797"/>
                    </a:ext>
                  </a:extLst>
                </a:gridCol>
                <a:gridCol w="2751334">
                  <a:extLst>
                    <a:ext uri="{9D8B030D-6E8A-4147-A177-3AD203B41FA5}">
                      <a16:colId xmlns:a16="http://schemas.microsoft.com/office/drawing/2014/main" val="2019122341"/>
                    </a:ext>
                  </a:extLst>
                </a:gridCol>
                <a:gridCol w="4771414">
                  <a:extLst>
                    <a:ext uri="{9D8B030D-6E8A-4147-A177-3AD203B41FA5}">
                      <a16:colId xmlns:a16="http://schemas.microsoft.com/office/drawing/2014/main" val="199668446"/>
                    </a:ext>
                  </a:extLst>
                </a:gridCol>
              </a:tblGrid>
              <a:tr h="304743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Enums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final static int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068961"/>
                  </a:ext>
                </a:extLst>
              </a:tr>
              <a:tr h="534922">
                <a:tc>
                  <a:txBody>
                    <a:bodyPr/>
                    <a:lstStyle/>
                    <a:p>
                      <a:r>
                        <a:rPr lang="en-US" sz="1700" b="1" dirty="0"/>
                        <a:t>Type Safety</a:t>
                      </a:r>
                      <a:endParaRPr lang="en-US" sz="1700" dirty="0"/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Prevents invalid values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❌ Can accept any integer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758187"/>
                  </a:ext>
                </a:extLst>
              </a:tr>
              <a:tr h="497658">
                <a:tc>
                  <a:txBody>
                    <a:bodyPr/>
                    <a:lstStyle/>
                    <a:p>
                      <a:r>
                        <a:rPr lang="en-US" sz="1700" b="1" dirty="0"/>
                        <a:t>Readability</a:t>
                      </a:r>
                      <a:endParaRPr lang="en-US" sz="1700" dirty="0"/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Self-explanatory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❌ Hard to read (1, 2 instead of ADMIN, EDITOR)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34084"/>
                  </a:ext>
                </a:extLst>
              </a:tr>
              <a:tr h="534922">
                <a:tc>
                  <a:txBody>
                    <a:bodyPr/>
                    <a:lstStyle/>
                    <a:p>
                      <a:r>
                        <a:rPr lang="en-US" sz="1700" b="1" dirty="0"/>
                        <a:t>Behavior</a:t>
                      </a:r>
                      <a:endParaRPr lang="en-US" sz="1700" dirty="0"/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Can have methods &amp; fields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❌ Only stores values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653877"/>
                  </a:ext>
                </a:extLst>
              </a:tr>
              <a:tr h="534922">
                <a:tc>
                  <a:txBody>
                    <a:bodyPr/>
                    <a:lstStyle/>
                    <a:p>
                      <a:r>
                        <a:rPr lang="en-US" sz="1700" b="1" dirty="0"/>
                        <a:t>Compilation Safety</a:t>
                      </a:r>
                      <a:endParaRPr lang="en-US" sz="1700" dirty="0"/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Compile-time checks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❌ No checks (wrong int can be passed)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070364"/>
                  </a:ext>
                </a:extLst>
              </a:tr>
              <a:tr h="534922">
                <a:tc>
                  <a:txBody>
                    <a:bodyPr/>
                    <a:lstStyle/>
                    <a:p>
                      <a:r>
                        <a:rPr lang="en-US" sz="1700" b="1" dirty="0"/>
                        <a:t>Iteration Support</a:t>
                      </a:r>
                      <a:endParaRPr lang="en-US" sz="1700" dirty="0"/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Can use .values() to loop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❌ Manual array needed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241289"/>
                  </a:ext>
                </a:extLst>
              </a:tr>
              <a:tr h="534922">
                <a:tc>
                  <a:txBody>
                    <a:bodyPr/>
                    <a:lstStyle/>
                    <a:p>
                      <a:r>
                        <a:rPr lang="en-US" sz="1700" b="1" dirty="0"/>
                        <a:t>Switch Compatibility</a:t>
                      </a:r>
                      <a:endParaRPr lang="en-US" sz="1700" dirty="0"/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Works natively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❌ Requires additional handling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333588"/>
                  </a:ext>
                </a:extLst>
              </a:tr>
              <a:tr h="534922">
                <a:tc>
                  <a:txBody>
                    <a:bodyPr/>
                    <a:lstStyle/>
                    <a:p>
                      <a:r>
                        <a:rPr lang="en-US" sz="1700" b="1" dirty="0"/>
                        <a:t>Serialization &amp; Reflection</a:t>
                      </a:r>
                      <a:endParaRPr lang="en-US" sz="1700" dirty="0"/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Works easily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❌ Extra steps required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950414"/>
                  </a:ext>
                </a:extLst>
              </a:tr>
              <a:tr h="304743">
                <a:tc>
                  <a:txBody>
                    <a:bodyPr/>
                    <a:lstStyle/>
                    <a:p>
                      <a:r>
                        <a:rPr lang="en-US" sz="1700" b="1" dirty="0"/>
                        <a:t>Thread Safety</a:t>
                      </a:r>
                      <a:endParaRPr lang="en-US" sz="1700" dirty="0"/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Immutable &amp; safe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❌ Needs extra work</a:t>
                      </a:r>
                    </a:p>
                  </a:txBody>
                  <a:tcPr marL="83925" marR="83925" marT="41963" marB="419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5286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F294D-3B9E-4036-5B7F-312E7CB1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5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BEC3-44E8-0731-D0B8-30A10488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Writing Javadoc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7E4B-696B-C07A-DA3A-A3C9B246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" y="732473"/>
            <a:ext cx="6866762" cy="542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Javadoc </a:t>
            </a:r>
            <a:r>
              <a:rPr lang="en-US" dirty="0"/>
              <a:t>: A specialized tool that parses /** ... */ comments to produce HTML docs.</a:t>
            </a:r>
            <a:br>
              <a:rPr lang="en-US" dirty="0"/>
            </a:br>
            <a:r>
              <a:rPr lang="en-US" b="1" dirty="0"/>
              <a:t>Purpose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/>
              <a:t>	1)Standardize documentation.</a:t>
            </a:r>
            <a:endParaRPr lang="en-US" dirty="0">
              <a:solidFill>
                <a:schemeClr val="accent6">
                  <a:lumMod val="50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onsolas" panose="020B0609020204030204" pitchFamily="49" charset="0"/>
              </a:rPr>
              <a:t>	2)</a:t>
            </a:r>
            <a:r>
              <a:rPr lang="en-US" dirty="0"/>
              <a:t> Provide quick references for other developers.</a:t>
            </a:r>
          </a:p>
          <a:p>
            <a:pPr marL="0" indent="0">
              <a:buNone/>
            </a:pPr>
            <a:r>
              <a:rPr lang="en-US" dirty="0"/>
              <a:t>	3) Make it easy to find usage examples.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Best Practice</a:t>
            </a:r>
            <a:r>
              <a:rPr lang="en-US" dirty="0"/>
              <a:t>: Write Javadoc </a:t>
            </a:r>
            <a:r>
              <a:rPr lang="en-US" b="1" dirty="0"/>
              <a:t>while</a:t>
            </a:r>
            <a:r>
              <a:rPr lang="en-US" dirty="0"/>
              <a:t> coding, not after. Ensures docs stay up-to-date.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B588A-660E-D739-8461-EE88762E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91249-6D3B-5F65-8592-480DA4BBAB7B}"/>
              </a:ext>
            </a:extLst>
          </p:cNvPr>
          <p:cNvSpPr txBox="1"/>
          <p:nvPr/>
        </p:nvSpPr>
        <p:spPr>
          <a:xfrm>
            <a:off x="7084476" y="1771326"/>
            <a:ext cx="569322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Brief description (one sentence).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More details about this class or method.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@author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@version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@param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@return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 @throws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D0C0F5-FB61-5B4D-E66A-29E5EEC6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76" y="4420507"/>
            <a:ext cx="3900078" cy="2157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2937FB-D5E2-B7DA-9691-1AED8AEA7B2A}"/>
              </a:ext>
            </a:extLst>
          </p:cNvPr>
          <p:cNvSpPr txBox="1"/>
          <p:nvPr/>
        </p:nvSpPr>
        <p:spPr>
          <a:xfrm>
            <a:off x="448440" y="5008033"/>
            <a:ext cx="63899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90000"/>
                  <a:lumOff val="10000"/>
                </a:schemeClr>
              </a:buClr>
              <a:buFont typeface="Wingdings" pitchFamily="2" charset="2"/>
              <a:buChar char="v"/>
            </a:pPr>
            <a:r>
              <a:rPr lang="en-US" sz="1600" b="1" dirty="0"/>
              <a:t>@author</a:t>
            </a:r>
            <a:r>
              <a:rPr lang="en-US" sz="1600" dirty="0"/>
              <a:t>: who wrote it</a:t>
            </a:r>
          </a:p>
          <a:p>
            <a:pPr marL="285750" indent="-285750">
              <a:buClr>
                <a:schemeClr val="accent1">
                  <a:lumMod val="90000"/>
                  <a:lumOff val="10000"/>
                </a:schemeClr>
              </a:buClr>
              <a:buFont typeface="Wingdings" pitchFamily="2" charset="2"/>
              <a:buChar char="v"/>
            </a:pPr>
            <a:r>
              <a:rPr lang="en-US" sz="1600" b="1" dirty="0"/>
              <a:t>@version</a:t>
            </a:r>
            <a:r>
              <a:rPr lang="en-US" sz="1600" dirty="0"/>
              <a:t>: version of the class or method</a:t>
            </a:r>
          </a:p>
          <a:p>
            <a:pPr marL="285750" indent="-285750">
              <a:buClr>
                <a:schemeClr val="accent1">
                  <a:lumMod val="90000"/>
                  <a:lumOff val="10000"/>
                </a:schemeClr>
              </a:buClr>
              <a:buFont typeface="Wingdings" pitchFamily="2" charset="2"/>
              <a:buChar char="v"/>
            </a:pPr>
            <a:r>
              <a:rPr lang="en-US" sz="1600" b="1" dirty="0"/>
              <a:t>@param</a:t>
            </a:r>
            <a:r>
              <a:rPr lang="en-US" sz="1600" dirty="0"/>
              <a:t>: describes method parameters</a:t>
            </a:r>
          </a:p>
          <a:p>
            <a:pPr marL="285750" indent="-285750">
              <a:buClr>
                <a:schemeClr val="accent1">
                  <a:lumMod val="90000"/>
                  <a:lumOff val="10000"/>
                </a:schemeClr>
              </a:buClr>
              <a:buFont typeface="Wingdings" pitchFamily="2" charset="2"/>
              <a:buChar char="v"/>
            </a:pPr>
            <a:r>
              <a:rPr lang="en-US" sz="1600" b="1" dirty="0"/>
              <a:t>@return</a:t>
            </a:r>
            <a:r>
              <a:rPr lang="en-US" sz="1600" dirty="0"/>
              <a:t>: describes what the method returns</a:t>
            </a:r>
          </a:p>
          <a:p>
            <a:pPr marL="285750" indent="-285750">
              <a:buClr>
                <a:schemeClr val="accent1">
                  <a:lumMod val="90000"/>
                  <a:lumOff val="10000"/>
                </a:schemeClr>
              </a:buClr>
              <a:buFont typeface="Wingdings" pitchFamily="2" charset="2"/>
              <a:buChar char="v"/>
            </a:pPr>
            <a:r>
              <a:rPr lang="en-US" sz="1600" b="1" dirty="0"/>
              <a:t>@throws</a:t>
            </a:r>
            <a:r>
              <a:rPr lang="en-US" sz="1600" dirty="0"/>
              <a:t> or @exception: which exceptions might be thrown</a:t>
            </a:r>
          </a:p>
          <a:p>
            <a:pPr marL="285750" indent="-285750">
              <a:buClr>
                <a:schemeClr val="accent1">
                  <a:lumMod val="90000"/>
                  <a:lumOff val="10000"/>
                </a:schemeClr>
              </a:buClr>
              <a:buFont typeface="Wingdings" pitchFamily="2" charset="2"/>
              <a:buChar char="v"/>
            </a:pPr>
            <a:r>
              <a:rPr lang="en-US" sz="1600" b="1" dirty="0"/>
              <a:t>@see</a:t>
            </a:r>
            <a:r>
              <a:rPr lang="en-US" sz="1600" dirty="0"/>
              <a:t>: references other classes or methods</a:t>
            </a:r>
          </a:p>
        </p:txBody>
      </p:sp>
    </p:spTree>
    <p:extLst>
      <p:ext uri="{BB962C8B-B14F-4D97-AF65-F5344CB8AC3E}">
        <p14:creationId xmlns:p14="http://schemas.microsoft.com/office/powerpoint/2010/main" val="185832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3477-EEDF-052C-148F-DA682543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Built-In Packages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3311-2822-EADA-5039-C4442E42B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96895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Why ?</a:t>
            </a:r>
            <a:br>
              <a:rPr lang="en-US" b="1" dirty="0"/>
            </a:br>
            <a:r>
              <a:rPr lang="en-US" b="1" dirty="0"/>
              <a:t>	Productivity</a:t>
            </a:r>
            <a:r>
              <a:rPr lang="en-US" dirty="0"/>
              <a:t>: Save time by leveraging well-tested code.</a:t>
            </a:r>
            <a:br>
              <a:rPr lang="en-US" b="1" dirty="0"/>
            </a:br>
            <a:r>
              <a:rPr lang="en-US" b="1" dirty="0"/>
              <a:t>	Reliability</a:t>
            </a:r>
            <a:r>
              <a:rPr lang="en-US" dirty="0"/>
              <a:t>: The standard library is robust and well-documented.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Syntax 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java.util.ArrayList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/>
              <a:t>WildCard</a:t>
            </a:r>
            <a:r>
              <a:rPr lang="en-US" dirty="0"/>
              <a:t> 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Avoid</a:t>
            </a:r>
            <a:r>
              <a:rPr lang="en-US" dirty="0"/>
              <a:t> overshadowing classes from different packages with the same class name (e.g., </a:t>
            </a:r>
            <a:r>
              <a:rPr lang="en-US" dirty="0" err="1"/>
              <a:t>java.sql.Date</a:t>
            </a:r>
            <a:r>
              <a:rPr lang="en-US" dirty="0"/>
              <a:t> vs. </a:t>
            </a:r>
            <a:r>
              <a:rPr lang="en-US" dirty="0" err="1"/>
              <a:t>java.util.Date</a:t>
            </a:r>
            <a:r>
              <a:rPr lang="en-US" dirty="0"/>
              <a:t>).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LocalDateTime</a:t>
            </a:r>
            <a:r>
              <a:rPr lang="en-US" dirty="0"/>
              <a:t> (</a:t>
            </a:r>
            <a:r>
              <a:rPr lang="en-US" dirty="0" err="1"/>
              <a:t>java.time.LocalDateTime</a:t>
            </a:r>
            <a:r>
              <a:rPr lang="en-US" dirty="0"/>
              <a:t>) – Modern Date and Time API</a:t>
            </a:r>
            <a:br>
              <a:rPr lang="en-US" dirty="0"/>
            </a:br>
            <a:r>
              <a:rPr lang="en-US" dirty="0"/>
              <a:t>Random (</a:t>
            </a:r>
            <a:r>
              <a:rPr lang="en-US" dirty="0" err="1"/>
              <a:t>java.util.Random</a:t>
            </a:r>
            <a:r>
              <a:rPr lang="en-US" dirty="0"/>
              <a:t>) – Generating Random Numbers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CE8E6-96E1-73A1-F459-E31BDAFD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3B70-AE93-0DE1-EF9C-91CA1E0E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Local Date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5686-1FBF-00DA-1E19-E16F3283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01695"/>
            <a:ext cx="7380514" cy="6009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	Example: Formatting and Date Calculation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java.time.LocalDateTime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java.time.format.DateTimeFormatter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LocalDateTimeFormat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now =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LocalDateTime.now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format =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DateTimeFormatter.ofPattern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-MM-dd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HH:mm:ss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formattedDate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now.format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(format);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("Formatted Date: " +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formattedDate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Add 10 days and subtract 2 hours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now.plusDays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(10).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minusHours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("Future Date: " +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futureDate.format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(format));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1DEC-FE32-3787-417B-B6370639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5F014D-65BC-3CC4-6096-9CB4F7B33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85661"/>
              </p:ext>
            </p:extLst>
          </p:nvPr>
        </p:nvGraphicFramePr>
        <p:xfrm>
          <a:off x="7467600" y="2442357"/>
          <a:ext cx="4633234" cy="3113948"/>
        </p:xfrm>
        <a:graphic>
          <a:graphicData uri="http://schemas.openxmlformats.org/drawingml/2006/table">
            <a:tbl>
              <a:tblPr/>
              <a:tblGrid>
                <a:gridCol w="2316617">
                  <a:extLst>
                    <a:ext uri="{9D8B030D-6E8A-4147-A177-3AD203B41FA5}">
                      <a16:colId xmlns:a16="http://schemas.microsoft.com/office/drawing/2014/main" val="3677727924"/>
                    </a:ext>
                  </a:extLst>
                </a:gridCol>
                <a:gridCol w="2316617">
                  <a:extLst>
                    <a:ext uri="{9D8B030D-6E8A-4147-A177-3AD203B41FA5}">
                      <a16:colId xmlns:a16="http://schemas.microsoft.com/office/drawing/2014/main" val="3537192231"/>
                    </a:ext>
                  </a:extLst>
                </a:gridCol>
              </a:tblGrid>
              <a:tr h="3964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06354"/>
                  </a:ext>
                </a:extLst>
              </a:tr>
              <a:tr h="54350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now()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Returns the current date and time.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974747"/>
                  </a:ext>
                </a:extLst>
              </a:tr>
              <a:tr h="543508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of(y, m, d, h, m, 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Creates a specific date-time.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41055"/>
                  </a:ext>
                </a:extLst>
              </a:tr>
              <a:tr h="5435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plusDays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(n),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minusDays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Adds or subtracts days.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70707"/>
                  </a:ext>
                </a:extLst>
              </a:tr>
              <a:tr h="5435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getDayOfWeek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Returns the day of the week.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5601"/>
                  </a:ext>
                </a:extLst>
              </a:tr>
              <a:tr h="5435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toLocalDate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toLocalTime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Extracts date or time only.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19B9-3A49-3E86-7C44-11086B12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9794-B19C-962B-E551-E8E664F88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06" y="2207950"/>
            <a:ext cx="11029615" cy="43366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Used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Simulating dice rolls, lotteries, or games.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Generating unique test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Shuffling items in a collection.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java.util.Random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RandomExample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Random rand = new Random();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("Random int: " +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rand.nextInt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(100)); // 0-99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("Random double: " +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rand.nextDouble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// 0.0 - 1.0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AABAA-DC45-AABB-533D-B6090A84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939C9A1-47DD-F1FE-31E8-C7ED5F4C8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87672"/>
              </p:ext>
            </p:extLst>
          </p:nvPr>
        </p:nvGraphicFramePr>
        <p:xfrm>
          <a:off x="6298580" y="2207949"/>
          <a:ext cx="5312228" cy="2442101"/>
        </p:xfrm>
        <a:graphic>
          <a:graphicData uri="http://schemas.openxmlformats.org/drawingml/2006/table">
            <a:tbl>
              <a:tblPr/>
              <a:tblGrid>
                <a:gridCol w="2656114">
                  <a:extLst>
                    <a:ext uri="{9D8B030D-6E8A-4147-A177-3AD203B41FA5}">
                      <a16:colId xmlns:a16="http://schemas.microsoft.com/office/drawing/2014/main" val="373134724"/>
                    </a:ext>
                  </a:extLst>
                </a:gridCol>
                <a:gridCol w="2656114">
                  <a:extLst>
                    <a:ext uri="{9D8B030D-6E8A-4147-A177-3AD203B41FA5}">
                      <a16:colId xmlns:a16="http://schemas.microsoft.com/office/drawing/2014/main" val="294367696"/>
                    </a:ext>
                  </a:extLst>
                </a:gridCol>
              </a:tblGrid>
              <a:tr h="389775">
                <a:tc>
                  <a:txBody>
                    <a:bodyPr/>
                    <a:lstStyle/>
                    <a:p>
                      <a:r>
                        <a:rPr lang="en-US" sz="1200" b="1" dirty="0"/>
                        <a:t>Method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316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Description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93198"/>
                  </a:ext>
                </a:extLst>
              </a:tr>
              <a:tr h="724135">
                <a:tc>
                  <a:txBody>
                    <a:bodyPr/>
                    <a:lstStyle/>
                    <a:p>
                      <a:r>
                        <a:rPr lang="en-US" sz="1200" dirty="0" err="1"/>
                        <a:t>nextInt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316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 random int from Integer.MIN_VALUE to Integer.MAX_VALUE.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198803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r>
                        <a:rPr lang="en-US" sz="1200" dirty="0" err="1"/>
                        <a:t>nextInt</a:t>
                      </a:r>
                      <a:r>
                        <a:rPr lang="en-US" sz="1200" dirty="0"/>
                        <a:t>(bound)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316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 random int between 0 and bound-1.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472441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r>
                        <a:rPr lang="en-US" sz="1200" dirty="0" err="1"/>
                        <a:t>nextDouble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316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Returns a random decimal between 0.0 and 1.0.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720214"/>
                  </a:ext>
                </a:extLst>
              </a:tr>
              <a:tr h="413791">
                <a:tc>
                  <a:txBody>
                    <a:bodyPr/>
                    <a:lstStyle/>
                    <a:p>
                      <a:r>
                        <a:rPr lang="en-US" sz="1200" dirty="0" err="1"/>
                        <a:t>nextBoolean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316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Returns a random true or false.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1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8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F398-954D-2D64-3F90-0329236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2339-7168-4DE2-C9C2-BC2C03F5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63" y="1951896"/>
            <a:ext cx="11029615" cy="4514218"/>
          </a:xfrm>
        </p:spPr>
        <p:txBody>
          <a:bodyPr>
            <a:normAutofit lnSpcReduction="10000"/>
          </a:bodyPr>
          <a:lstStyle/>
          <a:p>
            <a:r>
              <a:rPr lang="en-US" sz="2000" b="1" i="1" dirty="0"/>
              <a:t>Hotel Reservation System </a:t>
            </a:r>
            <a:r>
              <a:rPr lang="en-US" sz="2000" dirty="0"/>
              <a:t>with classes for </a:t>
            </a:r>
            <a:r>
              <a:rPr lang="en-US" sz="2000" dirty="0">
                <a:solidFill>
                  <a:srgbClr val="FF0000"/>
                </a:solidFill>
              </a:rPr>
              <a:t>Hotel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Room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Booking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Guest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>
                <a:highlight>
                  <a:srgbClr val="FFFF00"/>
                </a:highlight>
              </a:rPr>
              <a:t>Hotel: </a:t>
            </a:r>
            <a:br>
              <a:rPr lang="en-US" sz="1600" dirty="0"/>
            </a:br>
            <a:r>
              <a:rPr lang="en-US" sz="1600" dirty="0"/>
              <a:t>Contains multiple Room objects (composition).</a:t>
            </a:r>
            <a:br>
              <a:rPr lang="en-US" sz="1600" dirty="0"/>
            </a:br>
            <a:r>
              <a:rPr lang="en-US" sz="1600" dirty="0"/>
              <a:t>Manages a list of Booking objects (aggregation).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ighlight>
                  <a:srgbClr val="FFFF00"/>
                </a:highlight>
              </a:rPr>
              <a:t>Room:</a:t>
            </a:r>
            <a:br>
              <a:rPr lang="en-US" sz="1600" dirty="0"/>
            </a:br>
            <a:r>
              <a:rPr lang="en-US" sz="1600" dirty="0"/>
              <a:t>Must reference an </a:t>
            </a:r>
            <a:r>
              <a:rPr lang="en-US" sz="1600" dirty="0" err="1"/>
              <a:t>enum</a:t>
            </a:r>
            <a:r>
              <a:rPr lang="en-US" sz="1600" dirty="0"/>
              <a:t> (</a:t>
            </a:r>
            <a:r>
              <a:rPr lang="en-US" sz="1600" dirty="0" err="1"/>
              <a:t>RoomType</a:t>
            </a:r>
            <a:r>
              <a:rPr lang="en-US" sz="1600" dirty="0"/>
              <a:t>) to specify the type . </a:t>
            </a:r>
            <a:br>
              <a:rPr lang="en-US" sz="1600" dirty="0"/>
            </a:br>
            <a:r>
              <a:rPr lang="en-US" sz="1600" dirty="0"/>
              <a:t>Tracks its own occupancy status and price.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ighlight>
                  <a:srgbClr val="FFFF00"/>
                </a:highlight>
              </a:rPr>
              <a:t>Booking:</a:t>
            </a:r>
            <a:br>
              <a:rPr lang="en-US" sz="1600" dirty="0"/>
            </a:br>
            <a:r>
              <a:rPr lang="en-US" sz="1600" dirty="0"/>
              <a:t>References one or more Room objects. </a:t>
            </a:r>
            <a:br>
              <a:rPr lang="en-US" sz="1600" dirty="0"/>
            </a:br>
            <a:r>
              <a:rPr lang="en-US" sz="1600" dirty="0"/>
              <a:t>Stores check-in and check-out dates using </a:t>
            </a:r>
            <a:r>
              <a:rPr lang="en-US" sz="1600" dirty="0" err="1"/>
              <a:t>LocalDateTime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Maintains a Booking Status using an </a:t>
            </a:r>
            <a:r>
              <a:rPr lang="en-US" sz="1600" dirty="0" err="1"/>
              <a:t>enum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Associates with a Guest (aggregation).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ighlight>
                  <a:srgbClr val="FFFF00"/>
                </a:highlight>
              </a:rPr>
              <a:t>Guest:</a:t>
            </a:r>
            <a:br>
              <a:rPr lang="en-US" sz="1600" dirty="0"/>
            </a:br>
            <a:r>
              <a:rPr lang="en-US" sz="1600" dirty="0"/>
              <a:t>Stores basic information such as name and contact details (String fields 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60C7-2589-6765-E104-E02CFE57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827679"/>
          </a:xfrm>
        </p:spPr>
        <p:txBody>
          <a:bodyPr>
            <a:noAutofit/>
          </a:bodyPr>
          <a:lstStyle/>
          <a:p>
            <a:pPr algn="ctr"/>
            <a:r>
              <a:rPr lang="fa-IR" sz="5400" dirty="0"/>
              <a:t>پایان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B0DB9-5F11-EC35-3FD2-3EF5DA0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E4347-B85C-BF0F-4C1E-D447BB6FB8E6}"/>
              </a:ext>
            </a:extLst>
          </p:cNvPr>
          <p:cNvGrpSpPr/>
          <p:nvPr/>
        </p:nvGrpSpPr>
        <p:grpSpPr>
          <a:xfrm>
            <a:off x="3679241" y="2980910"/>
            <a:ext cx="4833518" cy="1926992"/>
            <a:chOff x="9162660" y="3178720"/>
            <a:chExt cx="2402122" cy="844673"/>
          </a:xfrm>
        </p:grpSpPr>
        <p:pic>
          <p:nvPicPr>
            <p:cNvPr id="4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68F23CE-9CBA-7F15-BB7E-FAB776D01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472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015B452A-9B31-D6C3-D2AC-69DDEB49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65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1D5E8E8A-C945-B6DE-4B6E-478E86E14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62660" y="3178720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Object Composition – 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Definition</a:t>
            </a:r>
            <a:r>
              <a:rPr lang="en-US" sz="2000" dirty="0"/>
              <a:t>: A </a:t>
            </a:r>
            <a:r>
              <a:rPr lang="en-US" sz="2000" i="1" dirty="0">
                <a:solidFill>
                  <a:srgbClr val="FF0000"/>
                </a:solidFill>
              </a:rPr>
              <a:t>has-a</a:t>
            </a:r>
            <a:r>
              <a:rPr lang="en-US" sz="2000" dirty="0"/>
              <a:t> relationship means one class contains a reference to another class (field).</a:t>
            </a:r>
            <a:br>
              <a:rPr lang="fa-IR" sz="2400" dirty="0"/>
            </a:br>
            <a:endParaRPr lang="fa-IR" sz="2400" dirty="0"/>
          </a:p>
          <a:p>
            <a:r>
              <a:rPr lang="en-US" sz="2000" dirty="0"/>
              <a:t>A </a:t>
            </a:r>
            <a:r>
              <a:rPr lang="en-US" sz="2000" u="sng" dirty="0"/>
              <a:t>University</a:t>
            </a:r>
            <a:r>
              <a:rPr lang="en-US" sz="2000" dirty="0"/>
              <a:t> “has” multiple </a:t>
            </a:r>
            <a:r>
              <a:rPr lang="en-US" sz="2000" u="sng" dirty="0"/>
              <a:t>Colleges</a:t>
            </a:r>
            <a:r>
              <a:rPr lang="en-US" sz="2000" dirty="0"/>
              <a:t>.</a:t>
            </a:r>
            <a:endParaRPr lang="fa-IR" sz="2000" dirty="0"/>
          </a:p>
          <a:p>
            <a:br>
              <a:rPr lang="fa-IR" sz="2000" dirty="0"/>
            </a:br>
            <a:r>
              <a:rPr lang="en-US" sz="2000" b="1" dirty="0"/>
              <a:t>Why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Enhances </a:t>
            </a:r>
            <a:r>
              <a:rPr lang="en-US" b="1" dirty="0"/>
              <a:t>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Encourages </a:t>
            </a:r>
            <a:r>
              <a:rPr lang="en-US" b="1" dirty="0"/>
              <a:t>code reuse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Simplifies </a:t>
            </a:r>
            <a:r>
              <a:rPr lang="en-US" b="1" dirty="0"/>
              <a:t>testing</a:t>
            </a:r>
            <a:r>
              <a:rPr lang="en-US" dirty="0"/>
              <a:t> (each class can be tested independently).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Don’t confuse </a:t>
            </a:r>
            <a:r>
              <a:rPr lang="en-US" sz="2000" i="1" dirty="0"/>
              <a:t>has-a</a:t>
            </a:r>
            <a:r>
              <a:rPr lang="en-US" sz="2000" dirty="0"/>
              <a:t> with </a:t>
            </a:r>
            <a:r>
              <a:rPr lang="en-US" sz="2000" i="1" dirty="0"/>
              <a:t>is-a</a:t>
            </a:r>
            <a:r>
              <a:rPr lang="en-US" sz="2000" dirty="0"/>
              <a:t> (inheritance)</a:t>
            </a:r>
            <a:br>
              <a:rPr lang="en-US" sz="2000" dirty="0"/>
            </a:br>
            <a:br>
              <a:rPr lang="fa-IR" sz="2000" dirty="0"/>
            </a:b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1377C-C1CA-D7B6-2EB1-CB08A427A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76" y="4691743"/>
            <a:ext cx="4985272" cy="18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342E-5132-419D-C813-40FB1821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Key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42BD-E7BB-7977-4805-229027FB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" y="1948542"/>
            <a:ext cx="11218921" cy="45175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Strong Coupling</a:t>
            </a:r>
            <a:r>
              <a:rPr lang="en-US" dirty="0"/>
              <a:t>: Sometimes one object’s data closely depends on the other.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Book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title;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author;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...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Shelf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List&lt;Book&gt; books = new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...}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Library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List&lt;Shelf&gt; shelves = new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...}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100" dirty="0"/>
              <a:t>Each Library can contain multiple Shelfs, and each Shelf can contain multiple Books.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0CB8-B43B-55D3-1E67-17A2CFF4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C938-95D0-EA7C-F2E7-22152906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1065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DF03-8128-1E2C-D7F1-6129381B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96" y="1589848"/>
            <a:ext cx="11229808" cy="224192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Common Mistake </a:t>
            </a:r>
            <a:r>
              <a:rPr lang="en-US" sz="2000" dirty="0"/>
              <a:t>: Composition can be overkill if the objects truly don’t belong to one another.</a:t>
            </a:r>
            <a:br>
              <a:rPr lang="en-US" dirty="0"/>
            </a:br>
            <a:r>
              <a:rPr lang="en-US" dirty="0"/>
              <a:t>For instance, a House having a Cat might be debatable if the cat is more of a “resident” than a tightly composed entity.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each level of composition has its own business logic 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7B11-DE00-48E6-88EF-7BDC0D67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75C2D-B6B2-1436-28DD-9B2FD6A8CFB2}"/>
              </a:ext>
            </a:extLst>
          </p:cNvPr>
          <p:cNvSpPr txBox="1"/>
          <p:nvPr/>
        </p:nvSpPr>
        <p:spPr>
          <a:xfrm>
            <a:off x="481096" y="3062394"/>
            <a:ext cx="7040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Shelf {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List&lt;Book&gt; books;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final int capacity; // Business logic: max books allowed per shelf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Shelf(int capacity) {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this.capacity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capacity;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this.books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Method to add a book while respecting the shelf capacity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addBook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(Book book) {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books.size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&lt; capacity) {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books.add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(book);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true;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("Shelf is full! Cannot add more books.");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false;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DE7B79-2CE2-517D-D822-F5EA6EB2A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01" y="3429000"/>
            <a:ext cx="3834378" cy="19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4723-BC1C-3837-DFB6-87EAB60E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C638-532D-D4D1-64E2-61670D73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248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Aggregation is a weaker form of composition where one object contains another, but the contained object can exist independently.</a:t>
            </a:r>
            <a:br>
              <a:rPr lang="en-US" dirty="0"/>
            </a:br>
            <a:r>
              <a:rPr lang="en-US" dirty="0"/>
              <a:t>It represents a “has-a” relationship, just like composition, but with </a:t>
            </a:r>
            <a:r>
              <a:rPr lang="en-US" b="1" dirty="0"/>
              <a:t>less strict ownership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the container object is </a:t>
            </a:r>
            <a:r>
              <a:rPr lang="en-US" b="1" dirty="0"/>
              <a:t>destroyed</a:t>
            </a:r>
            <a:r>
              <a:rPr lang="en-US" dirty="0"/>
              <a:t>, the contained object </a:t>
            </a:r>
            <a:r>
              <a:rPr lang="en-US" b="1" dirty="0"/>
              <a:t>can still exist.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B2363-74F4-10EC-8F01-99931D73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8ADCF-52FA-D0FD-6471-B5A6C99345D0}"/>
              </a:ext>
            </a:extLst>
          </p:cNvPr>
          <p:cNvSpPr txBox="1"/>
          <p:nvPr/>
        </p:nvSpPr>
        <p:spPr>
          <a:xfrm>
            <a:off x="581193" y="3156886"/>
            <a:ext cx="6357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Player {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Player(String name) {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this.name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name;}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name; }}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Team {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List&lt;Player&gt; players = new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 // Players can exist outside Team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addPlayer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(Player player) {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players.add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(player);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showPlayers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(Player p : players) {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("Player: " +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p.getName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());}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56F70-D722-10E8-BF44-670BB9A2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69" y="3507359"/>
            <a:ext cx="4672239" cy="215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841B-B846-FD07-E100-DD751ED9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Object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7837-B85E-A759-ED3A-9FD620C50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96" y="1715956"/>
            <a:ext cx="11610807" cy="48190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When an object (client) calls methods on another object (server).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private int value;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private int limit;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limit)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this.limit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limit;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increment()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value = (value + 1) % limit;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return value;}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ClockDisplay</a:t>
            </a:r>
            <a:r>
              <a:rPr lang="en-US" dirty="0"/>
              <a:t> </a:t>
            </a:r>
            <a:r>
              <a:rPr lang="en-US" b="1" dirty="0"/>
              <a:t>has-a</a:t>
            </a:r>
            <a:r>
              <a:rPr lang="en-US" dirty="0"/>
              <a:t> relationship with </a:t>
            </a:r>
            <a:r>
              <a:rPr lang="en-US" dirty="0" err="1"/>
              <a:t>NumberDisplay</a:t>
            </a:r>
            <a:r>
              <a:rPr lang="en-US" dirty="0"/>
              <a:t> for </a:t>
            </a:r>
            <a:r>
              <a:rPr lang="en-US" b="1" dirty="0"/>
              <a:t>minutes</a:t>
            </a:r>
            <a:r>
              <a:rPr lang="en-US" dirty="0"/>
              <a:t> and </a:t>
            </a:r>
            <a:r>
              <a:rPr lang="en-US" b="1" dirty="0" err="1"/>
              <a:t>hours</a:t>
            </a:r>
            <a:r>
              <a:rPr lang="en-US" dirty="0" err="1"/>
              <a:t>.timeTick</a:t>
            </a:r>
            <a:r>
              <a:rPr lang="en-US" dirty="0"/>
              <a:t>() updates </a:t>
            </a:r>
            <a:r>
              <a:rPr lang="en-US" b="1" dirty="0"/>
              <a:t>minutes</a:t>
            </a:r>
            <a:r>
              <a:rPr lang="en-US" dirty="0"/>
              <a:t>, and if minutes reset (00), hours increment.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6E694-3940-07A8-C251-26FF6366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D6409-D3EC-434C-D765-5797B6378D42}"/>
              </a:ext>
            </a:extLst>
          </p:cNvPr>
          <p:cNvSpPr txBox="1"/>
          <p:nvPr/>
        </p:nvSpPr>
        <p:spPr>
          <a:xfrm>
            <a:off x="6095999" y="2170485"/>
            <a:ext cx="4826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ClockDisplay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hours;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minutes;</a:t>
            </a:r>
          </a:p>
          <a:p>
            <a:endParaRPr lang="en-US" sz="15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ClockDisplay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hours = new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(24);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minutes = new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NumberDisplay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(60);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500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timeTick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minutes.increment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minutes.getValue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0) {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hours.increment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27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B9E2-BD8A-D96B-463D-3B0BA4CF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8696-6BA9-B03D-47B6-30BBC118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What situations in the library example create null references and how can they be prevented?</a:t>
            </a:r>
          </a:p>
          <a:p>
            <a:r>
              <a:rPr lang="en-US" dirty="0"/>
              <a:t>B) </a:t>
            </a:r>
            <a:r>
              <a:rPr lang="en-US" dirty="0" err="1"/>
              <a:t>ClockDisplay</a:t>
            </a:r>
            <a:r>
              <a:rPr lang="en-US" dirty="0"/>
              <a:t> &amp; </a:t>
            </a:r>
            <a:r>
              <a:rPr lang="en-US" dirty="0" err="1"/>
              <a:t>NumberDisplay</a:t>
            </a:r>
            <a:r>
              <a:rPr lang="en-US" dirty="0"/>
              <a:t> / Library Contains Books , Aggregation Or Composition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42BAC-5637-8EBD-6408-999E8139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996B-AF10-DBD7-D9ED-683DC6FF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5D88-81DA-1659-218A-6C35C9D6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467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 When the Library is created, it starts empty. We must handle this properly.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Calling </a:t>
            </a:r>
            <a:r>
              <a:rPr lang="en-US" dirty="0" err="1"/>
              <a:t>listAllBooks</a:t>
            </a:r>
            <a:r>
              <a:rPr lang="en-US" dirty="0"/>
              <a:t>() on an empty library : Might lead to </a:t>
            </a:r>
            <a:r>
              <a:rPr lang="en-US" dirty="0" err="1"/>
              <a:t>NullPointerException</a:t>
            </a:r>
            <a:r>
              <a:rPr lang="en-US" dirty="0"/>
              <a:t> if shelves was null.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Fix</a:t>
            </a:r>
            <a:r>
              <a:rPr lang="en-US" dirty="0"/>
              <a:t>: Always initialize shelves in the constructor as an empty list (new </a:t>
            </a:r>
            <a:r>
              <a:rPr lang="en-US" dirty="0" err="1"/>
              <a:t>ArrayList</a:t>
            </a:r>
            <a:r>
              <a:rPr lang="en-US" dirty="0"/>
              <a:t>&lt;&gt;()).</a:t>
            </a:r>
            <a:br>
              <a:rPr lang="fa-IR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this.shelves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Iterating through an empty list : Printing books might produce an empty loop.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Fix</a:t>
            </a:r>
            <a:r>
              <a:rPr lang="en-US" dirty="0"/>
              <a:t>: Explicitly check </a:t>
            </a:r>
            <a:r>
              <a:rPr lang="en-US" dirty="0" err="1"/>
              <a:t>shelves.isEmpty</a:t>
            </a:r>
            <a:r>
              <a:rPr lang="en-US" dirty="0"/>
              <a:t>() and notify the user.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/>
              <a:t>Accessing </a:t>
            </a:r>
            <a:r>
              <a:rPr lang="en-US" dirty="0" err="1"/>
              <a:t>getBooks</a:t>
            </a:r>
            <a:r>
              <a:rPr lang="en-US" dirty="0"/>
              <a:t>() when no books exist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Fix</a:t>
            </a:r>
            <a:r>
              <a:rPr lang="en-US" dirty="0"/>
              <a:t>: Use .size() checks before accessing elements.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46E9-5573-8802-02F6-7F4C6782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5A503-2BA2-DA4E-A758-5A79E803C2C1}"/>
              </a:ext>
            </a:extLst>
          </p:cNvPr>
          <p:cNvSpPr txBox="1"/>
          <p:nvPr/>
        </p:nvSpPr>
        <p:spPr>
          <a:xfrm>
            <a:off x="424543" y="4767943"/>
            <a:ext cx="718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B) </a:t>
            </a:r>
            <a:r>
              <a:rPr lang="en-US" dirty="0" err="1">
                <a:solidFill>
                  <a:schemeClr val="tx2"/>
                </a:solidFill>
              </a:rPr>
              <a:t>ClockDisplay</a:t>
            </a:r>
            <a:r>
              <a:rPr lang="en-US" dirty="0">
                <a:solidFill>
                  <a:schemeClr val="tx2"/>
                </a:solidFill>
              </a:rPr>
              <a:t> depends on </a:t>
            </a:r>
            <a:r>
              <a:rPr lang="en-US" dirty="0" err="1">
                <a:solidFill>
                  <a:schemeClr val="tx2"/>
                </a:solidFill>
              </a:rPr>
              <a:t>NumberDisplay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	If the parent dies, the contained object has nowhere to belong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	The parent is responsible for creating the object in composition.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    Library contains Books, but the books exist separately too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05FA6-5189-6868-BBA7-AD2A83530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58" y="3811186"/>
            <a:ext cx="3571949" cy="21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A98-E262-B03A-AB81-A1635F5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Strings in Java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32AAE-1515-EBD3-E146-8AFE1A71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Strings Are Objects </a:t>
            </a:r>
            <a:r>
              <a:rPr lang="en-US" dirty="0"/>
              <a:t>, belonging to class String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Immutable</a:t>
            </a:r>
            <a:r>
              <a:rPr lang="en-US" dirty="0"/>
              <a:t>: Once created, their state cannot be modified.</a:t>
            </a:r>
            <a:br>
              <a:rPr lang="en-US" dirty="0"/>
            </a:br>
            <a:r>
              <a:rPr lang="en-US" dirty="0"/>
              <a:t>Typical Creation 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1) Literal 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 = "Hello” 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2) Constructor 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s = new String("Hello") 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/>
              <a:t>Pitfall </a:t>
            </a:r>
            <a:r>
              <a:rPr lang="en-US" dirty="0"/>
              <a:t>: Using Constructor method repeatedly can hurt performance because each call creates a new String on the </a:t>
            </a:r>
            <a:r>
              <a:rPr lang="en-US" dirty="0">
                <a:solidFill>
                  <a:srgbClr val="00B050"/>
                </a:solidFill>
              </a:rPr>
              <a:t>heap</a:t>
            </a:r>
            <a:r>
              <a:rPr lang="en-US" dirty="0"/>
              <a:t> rather than reusing the </a:t>
            </a:r>
            <a:r>
              <a:rPr lang="en-US" dirty="0">
                <a:solidFill>
                  <a:srgbClr val="FF0000"/>
                </a:solidFill>
              </a:rPr>
              <a:t>string pool.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A89A8-B832-D065-6AD6-B9792A3A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4867</TotalTime>
  <Words>2302</Words>
  <Application>Microsoft Macintosh PowerPoint</Application>
  <PresentationFormat>Widescreen</PresentationFormat>
  <Paragraphs>265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Aptos</vt:lpstr>
      <vt:lpstr>Arial</vt:lpstr>
      <vt:lpstr>Consolas</vt:lpstr>
      <vt:lpstr>Gill Sans MT</vt:lpstr>
      <vt:lpstr>Vazir</vt:lpstr>
      <vt:lpstr>Wingdings</vt:lpstr>
      <vt:lpstr>Wingdings 2</vt:lpstr>
      <vt:lpstr>Dividend</vt:lpstr>
      <vt:lpstr>برنامه نویسی پیشرفته</vt:lpstr>
      <vt:lpstr>PowerPoint Presentation</vt:lpstr>
      <vt:lpstr>Key Characteristics</vt:lpstr>
      <vt:lpstr>Note</vt:lpstr>
      <vt:lpstr>Aggregation</vt:lpstr>
      <vt:lpstr>Object Interaction</vt:lpstr>
      <vt:lpstr>Questions</vt:lpstr>
      <vt:lpstr>Answers</vt:lpstr>
      <vt:lpstr>Strings in Java – Overview</vt:lpstr>
      <vt:lpstr>String Immutability – Why It Matters</vt:lpstr>
      <vt:lpstr>Equality vs. Identity in Strings</vt:lpstr>
      <vt:lpstr>Enum</vt:lpstr>
      <vt:lpstr>Answer</vt:lpstr>
      <vt:lpstr>Writing Javadoc – Introduction</vt:lpstr>
      <vt:lpstr>Built-In Packages – Overview</vt:lpstr>
      <vt:lpstr>Local Date Time</vt:lpstr>
      <vt:lpstr>Random</vt:lpstr>
      <vt:lpstr>Time to code</vt:lpstr>
      <vt:lpstr>پایان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NP</dc:creator>
  <cp:lastModifiedBy>_ARVIN _</cp:lastModifiedBy>
  <cp:revision>93</cp:revision>
  <dcterms:created xsi:type="dcterms:W3CDTF">2020-11-03T16:24:47Z</dcterms:created>
  <dcterms:modified xsi:type="dcterms:W3CDTF">2025-02-28T13:00:46Z</dcterms:modified>
</cp:coreProperties>
</file>