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0"/>
  </p:notesMasterIdLst>
  <p:sldIdLst>
    <p:sldId id="256" r:id="rId2"/>
    <p:sldId id="263" r:id="rId3"/>
    <p:sldId id="264" r:id="rId4"/>
    <p:sldId id="265" r:id="rId5"/>
    <p:sldId id="266" r:id="rId6"/>
    <p:sldId id="268" r:id="rId7"/>
    <p:sldId id="270" r:id="rId8"/>
    <p:sldId id="271" r:id="rId9"/>
    <p:sldId id="277" r:id="rId10"/>
    <p:sldId id="269" r:id="rId11"/>
    <p:sldId id="267" r:id="rId12"/>
    <p:sldId id="276" r:id="rId13"/>
    <p:sldId id="272" r:id="rId14"/>
    <p:sldId id="273" r:id="rId15"/>
    <p:sldId id="278" r:id="rId16"/>
    <p:sldId id="279" r:id="rId17"/>
    <p:sldId id="280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FFFFFF"/>
    <a:srgbClr val="4D1434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EF514-E561-48BE-892A-B94EC4166CD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2DD40-2D84-44F5-AFF2-C08A88AB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2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5DA228-D07F-4D17-8543-521BB6606FC0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B9CA-0284-474D-B5DC-06954C213D34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9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48FE24-CD4C-4A94-B56A-996C76D23886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2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577B-D120-4612-80DB-C96D7C3850E3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0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CA618D-C492-4079-A55D-18A4A55A76E3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1E2A-5721-487C-B2B9-988686FCAB0B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5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7FF0-ABDA-474C-9F19-C37CC50F8B09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7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243A-363C-431E-8213-3E73DEF8C7D8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4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895-2F6A-43C2-87AA-0DD62F6C3F21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8D1390-66C0-47D7-9D47-455F43D650BC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956-52F5-40E1-8194-36E8130450FF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5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B4553DE-63ED-493D-A19E-033EDF2AF312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51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3" name="click.wav"/>
          </p:stSnd>
        </p:sndAc>
      </p:transition>
    </mc:Choice>
    <mc:Fallback xmlns="">
      <p:transition spd="slow">
        <p:fade/>
        <p:sndAc>
          <p:stSnd>
            <p:snd r:embed="rId14" name="click.wav"/>
          </p:stSnd>
        </p:sndAc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527056"/>
            <a:ext cx="12191999" cy="1411228"/>
          </a:xfrm>
        </p:spPr>
        <p:txBody>
          <a:bodyPr>
            <a:noAutofit/>
          </a:bodyPr>
          <a:lstStyle/>
          <a:p>
            <a:pPr algn="ctr"/>
            <a:r>
              <a:rPr lang="fa-IR" sz="8000" dirty="0">
                <a:solidFill>
                  <a:schemeClr val="accent2">
                    <a:lumMod val="50000"/>
                  </a:schemeClr>
                </a:solidFill>
                <a:cs typeface="B Zar" panose="00000400000000000000" pitchFamily="2" charset="-78"/>
              </a:rPr>
              <a:t>برنامه نویسی پیشرفته</a:t>
            </a:r>
            <a:endParaRPr lang="en-US" sz="8000" dirty="0">
              <a:solidFill>
                <a:schemeClr val="accent2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227" y="2196648"/>
            <a:ext cx="10993546" cy="784190"/>
          </a:xfrm>
        </p:spPr>
        <p:txBody>
          <a:bodyPr>
            <a:normAutofit/>
          </a:bodyPr>
          <a:lstStyle/>
          <a:p>
            <a:pPr algn="ctr"/>
            <a:r>
              <a:rPr lang="fa-IR" sz="2800" dirty="0">
                <a:solidFill>
                  <a:schemeClr val="accent2">
                    <a:lumMod val="50000"/>
                  </a:schemeClr>
                </a:solidFill>
                <a:cs typeface="B Zar" panose="00000400000000000000" pitchFamily="2" charset="-78"/>
              </a:rPr>
              <a:t>رفع اشکال: جلسه 3</a:t>
            </a:r>
            <a:endParaRPr lang="en-US" sz="2800" dirty="0">
              <a:solidFill>
                <a:schemeClr val="accent2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7505-DD1A-0136-ECD2-235D7320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4D1434"/>
                </a:solidFill>
              </a:rPr>
              <a:pPr/>
              <a:t>1</a:t>
            </a:fld>
            <a:endParaRPr lang="en-US" dirty="0">
              <a:solidFill>
                <a:srgbClr val="4D143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AA607-8BAC-9B18-8A38-34503AF00219}"/>
              </a:ext>
            </a:extLst>
          </p:cNvPr>
          <p:cNvSpPr txBox="1"/>
          <p:nvPr/>
        </p:nvSpPr>
        <p:spPr>
          <a:xfrm>
            <a:off x="1404950" y="4297033"/>
            <a:ext cx="9169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Lists, Sets and Maps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Iterators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Generics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7D77B2-FA59-64B4-FAEA-8968BE4A29ED}"/>
              </a:ext>
            </a:extLst>
          </p:cNvPr>
          <p:cNvGrpSpPr/>
          <p:nvPr/>
        </p:nvGrpSpPr>
        <p:grpSpPr>
          <a:xfrm>
            <a:off x="4823259" y="3201478"/>
            <a:ext cx="2402122" cy="844673"/>
            <a:chOff x="9190651" y="3208961"/>
            <a:chExt cx="2402122" cy="844673"/>
          </a:xfrm>
        </p:grpSpPr>
        <p:pic>
          <p:nvPicPr>
            <p:cNvPr id="1026" name="Picture 2" descr="Amirkabir University of Technology - Department of Computer Engineering">
              <a:extLst>
                <a:ext uri="{FF2B5EF4-FFF2-40B4-BE49-F238E27FC236}">
                  <a16:creationId xmlns:a16="http://schemas.microsoft.com/office/drawing/2014/main" id="{BC17B272-26EB-09D9-F39F-BE072FA98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5463" y="3239203"/>
              <a:ext cx="723682" cy="78419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mirkabir University of Technology - Vice Chancellor for Academic Affairs">
              <a:extLst>
                <a:ext uri="{FF2B5EF4-FFF2-40B4-BE49-F238E27FC236}">
                  <a16:creationId xmlns:a16="http://schemas.microsoft.com/office/drawing/2014/main" id="{F180ECBB-1903-DF69-58A0-67C6EF995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8456" y="3239203"/>
              <a:ext cx="764317" cy="78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Java (programming language) - Wikipedia">
              <a:extLst>
                <a:ext uri="{FF2B5EF4-FFF2-40B4-BE49-F238E27FC236}">
                  <a16:creationId xmlns:a16="http://schemas.microsoft.com/office/drawing/2014/main" id="{C1C9364F-4F71-F3B0-0728-6AEE950E25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03"/>
            <a:stretch/>
          </p:blipFill>
          <p:spPr bwMode="auto">
            <a:xfrm>
              <a:off x="9190651" y="3208961"/>
              <a:ext cx="648846" cy="844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986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7" name="click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3B206-B09F-D6AD-958E-3E02B495D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A70D2F-0347-DB59-983E-D466AAFC0B06}"/>
              </a:ext>
            </a:extLst>
          </p:cNvPr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HashMap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A092C-146B-F9BD-8504-D7D6CE9DDF11}"/>
              </a:ext>
            </a:extLst>
          </p:cNvPr>
          <p:cNvSpPr txBox="1"/>
          <p:nvPr/>
        </p:nvSpPr>
        <p:spPr>
          <a:xfrm>
            <a:off x="466146" y="1834809"/>
            <a:ext cx="11144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Key Features: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Stores data as key-value pairs.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Keys are unique; values can be duplicated.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Uses a hash table for fast lookups (O(1) in average cases).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2ECCE-2E5F-163C-7C74-D425A7A7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24A56-F0EF-9816-6259-9B2394C6CECD}"/>
              </a:ext>
            </a:extLst>
          </p:cNvPr>
          <p:cNvSpPr txBox="1"/>
          <p:nvPr/>
        </p:nvSpPr>
        <p:spPr>
          <a:xfrm>
            <a:off x="466145" y="3600981"/>
            <a:ext cx="1114466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dirty="0"/>
              <a:t>public class </a:t>
            </a:r>
            <a:r>
              <a:rPr lang="en-US" dirty="0" err="1"/>
              <a:t>HashMapExample</a:t>
            </a:r>
            <a:r>
              <a:rPr lang="en-US" dirty="0"/>
              <a:t> {    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        </a:t>
            </a:r>
          </a:p>
          <a:p>
            <a:r>
              <a:rPr lang="en-US" dirty="0"/>
              <a:t>		Map&lt;Integer, String&gt; map = new HashMap&lt;&gt;();        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(1, "Alice");        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(2, "Bob");        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(1, "Charlie"); // Overwrites value for key 1        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(map); // Output: {1=Charlie, 2=Bob}        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(1)); // Output: Charlie   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3B764B-9096-5864-FAAB-B6607063E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23" y="3429000"/>
            <a:ext cx="4614784" cy="261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Generics in Collections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146" y="1834809"/>
            <a:ext cx="11144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Why Generics?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   Allow type safety → Prevents </a:t>
            </a:r>
            <a:r>
              <a:rPr lang="en-US" sz="2400" dirty="0" err="1"/>
              <a:t>ClassCastException</a:t>
            </a:r>
            <a:r>
              <a:rPr lang="en-US" sz="24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   Eliminates the need for manual type casting.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/>
            <a:r>
              <a:rPr lang="en-US" sz="2400" b="1" dirty="0"/>
              <a:t>Generic Type in </a:t>
            </a:r>
            <a:r>
              <a:rPr lang="en-US" sz="2400" b="1" dirty="0" err="1"/>
              <a:t>ArrayList</a:t>
            </a:r>
            <a:r>
              <a:rPr lang="en-US" sz="2400" b="1" dirty="0"/>
              <a:t>&lt;&gt;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   </a:t>
            </a:r>
            <a:r>
              <a:rPr lang="en-US" sz="2400" dirty="0" err="1"/>
              <a:t>ArrayList</a:t>
            </a:r>
            <a:r>
              <a:rPr lang="en-US" sz="2400" dirty="0"/>
              <a:t>&lt;String&gt; → Only stores String values.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   </a:t>
            </a:r>
            <a:r>
              <a:rPr lang="en-US" sz="2400" dirty="0" err="1"/>
              <a:t>ArrayList</a:t>
            </a:r>
            <a:r>
              <a:rPr lang="en-US" sz="2400" dirty="0"/>
              <a:t>&lt;Object&gt; → Can store any type, but loses type safety.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7199F-D12C-8371-D59B-09A1D7B3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1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9E195-AF19-BB04-CD4B-05485E705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DE0CB8-5AC0-1C75-C6DB-0016DA33E4A5}"/>
              </a:ext>
            </a:extLst>
          </p:cNvPr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Generics in Collections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B821E6-2FDE-E6CD-0BDA-1BE369D0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D1B67-4A26-65E3-4F2A-DD7388EDA33B}"/>
              </a:ext>
            </a:extLst>
          </p:cNvPr>
          <p:cNvSpPr txBox="1"/>
          <p:nvPr/>
        </p:nvSpPr>
        <p:spPr>
          <a:xfrm>
            <a:off x="466145" y="1949570"/>
            <a:ext cx="112597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dirty="0"/>
              <a:t>	public class </a:t>
            </a:r>
            <a:r>
              <a:rPr lang="en-US" dirty="0" err="1"/>
              <a:t>GenericsExample</a:t>
            </a:r>
            <a:r>
              <a:rPr lang="en-US" dirty="0"/>
              <a:t> {    </a:t>
            </a:r>
          </a:p>
          <a:p>
            <a:r>
              <a:rPr lang="en-US" dirty="0"/>
              <a:t>		public static void main(String[] </a:t>
            </a:r>
            <a:r>
              <a:rPr lang="en-US" dirty="0" err="1"/>
              <a:t>args</a:t>
            </a:r>
            <a:r>
              <a:rPr lang="en-US" dirty="0"/>
              <a:t>) {        </a:t>
            </a:r>
          </a:p>
          <a:p>
            <a:r>
              <a:rPr lang="en-US" dirty="0"/>
              <a:t>			// Type-safe </a:t>
            </a:r>
            <a:r>
              <a:rPr lang="en-US" dirty="0" err="1"/>
              <a:t>ArrayList</a:t>
            </a:r>
            <a:r>
              <a:rPr lang="en-US" dirty="0"/>
              <a:t>        </a:t>
            </a:r>
          </a:p>
          <a:p>
            <a:r>
              <a:rPr lang="en-US" dirty="0"/>
              <a:t>			</a:t>
            </a:r>
            <a:r>
              <a:rPr lang="en-US" dirty="0" err="1"/>
              <a:t>ArrayList</a:t>
            </a:r>
            <a:r>
              <a:rPr lang="en-US" dirty="0"/>
              <a:t>&lt;String&gt; names = new </a:t>
            </a:r>
            <a:r>
              <a:rPr lang="en-US" dirty="0" err="1"/>
              <a:t>ArrayList</a:t>
            </a:r>
            <a:r>
              <a:rPr lang="en-US" dirty="0"/>
              <a:t>&lt;&gt;();        </a:t>
            </a:r>
          </a:p>
          <a:p>
            <a:r>
              <a:rPr lang="en-US" dirty="0"/>
              <a:t>			</a:t>
            </a:r>
            <a:r>
              <a:rPr lang="en-US" dirty="0" err="1"/>
              <a:t>names.add</a:t>
            </a:r>
            <a:r>
              <a:rPr lang="en-US" dirty="0"/>
              <a:t>("Alice");        </a:t>
            </a:r>
          </a:p>
          <a:p>
            <a:r>
              <a:rPr lang="en-US" dirty="0"/>
              <a:t>			</a:t>
            </a:r>
            <a:r>
              <a:rPr lang="en-US" dirty="0" err="1"/>
              <a:t>names.add</a:t>
            </a:r>
            <a:r>
              <a:rPr lang="en-US" dirty="0"/>
              <a:t>("Bob");       </a:t>
            </a:r>
          </a:p>
          <a:p>
            <a:r>
              <a:rPr lang="en-US" dirty="0"/>
              <a:t>			// </a:t>
            </a:r>
            <a:r>
              <a:rPr lang="en-US" dirty="0" err="1"/>
              <a:t>names.add</a:t>
            </a:r>
            <a:r>
              <a:rPr lang="en-US" dirty="0"/>
              <a:t>(10); // Compile-time error!        </a:t>
            </a:r>
          </a:p>
          <a:p>
            <a:r>
              <a:rPr lang="en-US" dirty="0"/>
              <a:t>			// Without Generics (before Java 5)        </a:t>
            </a:r>
          </a:p>
          <a:p>
            <a:r>
              <a:rPr lang="en-US" dirty="0"/>
              <a:t>			</a:t>
            </a:r>
            <a:r>
              <a:rPr lang="en-US" dirty="0" err="1"/>
              <a:t>ArrayList</a:t>
            </a:r>
            <a:r>
              <a:rPr lang="en-US" dirty="0"/>
              <a:t> list = new </a:t>
            </a:r>
            <a:r>
              <a:rPr lang="en-US" dirty="0" err="1"/>
              <a:t>ArrayList</a:t>
            </a:r>
            <a:r>
              <a:rPr lang="en-US" dirty="0"/>
              <a:t>();        </a:t>
            </a:r>
          </a:p>
          <a:p>
            <a:r>
              <a:rPr lang="en-US" dirty="0"/>
              <a:t>			</a:t>
            </a:r>
            <a:r>
              <a:rPr lang="en-US" dirty="0" err="1"/>
              <a:t>list.add</a:t>
            </a:r>
            <a:r>
              <a:rPr lang="en-US" dirty="0"/>
              <a:t>("Alice");        </a:t>
            </a:r>
          </a:p>
          <a:p>
            <a:r>
              <a:rPr lang="en-US" dirty="0"/>
              <a:t>			</a:t>
            </a:r>
            <a:r>
              <a:rPr lang="en-US" dirty="0" err="1"/>
              <a:t>list.add</a:t>
            </a:r>
            <a:r>
              <a:rPr lang="en-US" dirty="0"/>
              <a:t>(10); // No type safety        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(names);        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(list);   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847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CB04F-A9D9-ABC0-4389-911CA2A2B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092AFE-491D-D1DC-79A3-DD761A77CAA3}"/>
              </a:ext>
            </a:extLst>
          </p:cNvPr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Questions - Generics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F7D1B-928F-BF6A-6507-E8E4C29FCE68}"/>
              </a:ext>
            </a:extLst>
          </p:cNvPr>
          <p:cNvSpPr txBox="1"/>
          <p:nvPr/>
        </p:nvSpPr>
        <p:spPr>
          <a:xfrm>
            <a:off x="466146" y="2099961"/>
            <a:ext cx="11144661" cy="219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Can you store primitive types (e.g., int, float) directly in an </a:t>
            </a:r>
            <a:r>
              <a:rPr lang="en-US" sz="2400" dirty="0" err="1"/>
              <a:t>ArrayList</a:t>
            </a:r>
            <a:r>
              <a:rPr lang="en-US" sz="2400" dirty="0"/>
              <a:t>&lt;&gt;?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What happens if you remove an element from an </a:t>
            </a:r>
            <a:r>
              <a:rPr lang="en-US" sz="2400" dirty="0" err="1"/>
              <a:t>ArrayList</a:t>
            </a:r>
            <a:r>
              <a:rPr lang="en-US" sz="2400" dirty="0"/>
              <a:t>&lt;Integer&gt; using remove(int index)?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4F3550-FE05-046B-9AA8-E157E135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2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85B20-889A-84BD-EB8D-9858BAF07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983E2-1805-E3E0-F887-8BDC323C31A3}"/>
              </a:ext>
            </a:extLst>
          </p:cNvPr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Answers - Generics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A68F0-BD97-85A2-CE78-183DE1143F99}"/>
              </a:ext>
            </a:extLst>
          </p:cNvPr>
          <p:cNvSpPr txBox="1"/>
          <p:nvPr/>
        </p:nvSpPr>
        <p:spPr>
          <a:xfrm>
            <a:off x="466146" y="1834809"/>
            <a:ext cx="111446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Answer 1:</a:t>
            </a:r>
          </a:p>
          <a:p>
            <a:pPr algn="just"/>
            <a:r>
              <a:rPr lang="en-US" sz="2400" dirty="0"/>
              <a:t> No, Java Generics do not support primitive types.</a:t>
            </a:r>
          </a:p>
          <a:p>
            <a:pPr algn="just"/>
            <a:r>
              <a:rPr lang="en-US" sz="2400" dirty="0"/>
              <a:t> </a:t>
            </a:r>
            <a:r>
              <a:rPr lang="en-US" sz="2400" b="1" dirty="0">
                <a:solidFill>
                  <a:schemeClr val="tx2"/>
                </a:solidFill>
              </a:rPr>
              <a:t>Solution</a:t>
            </a:r>
            <a:r>
              <a:rPr lang="en-US" sz="2400" dirty="0"/>
              <a:t>:  Use their wrapper classes: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List&lt;Integer&gt; list = new </a:t>
            </a:r>
            <a:r>
              <a:rPr lang="en-US" sz="2400" dirty="0" err="1"/>
              <a:t>ArrayList</a:t>
            </a:r>
            <a:r>
              <a:rPr lang="en-US" sz="2400" dirty="0"/>
              <a:t>&lt;&gt;(); // ✅ Correct</a:t>
            </a:r>
          </a:p>
          <a:p>
            <a:pPr algn="just"/>
            <a:r>
              <a:rPr lang="en-US" sz="2400" dirty="0"/>
              <a:t>List&lt;int&gt; list = new </a:t>
            </a:r>
            <a:r>
              <a:rPr lang="en-US" sz="2400" dirty="0" err="1"/>
              <a:t>ArrayList</a:t>
            </a:r>
            <a:r>
              <a:rPr lang="en-US" sz="2400" dirty="0"/>
              <a:t>&lt;&gt;(); // ❌ Compilation Error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Java </a:t>
            </a:r>
            <a:r>
              <a:rPr lang="en-US" sz="2400" dirty="0" err="1"/>
              <a:t>autoboxes</a:t>
            </a:r>
            <a:r>
              <a:rPr lang="en-US" sz="2400" dirty="0"/>
              <a:t> primitives (int → Integer) automatically when added to a collection.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F4524C-1636-FDC8-553E-01EAB445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1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44F84-8E7C-E30D-3A67-8BFC2A0A3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D32F09-C5E1-7232-8CC8-B44CC7C78CD8}"/>
              </a:ext>
            </a:extLst>
          </p:cNvPr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Answers - Generics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088A8-3D0C-D36E-2A14-1D90553DF980}"/>
              </a:ext>
            </a:extLst>
          </p:cNvPr>
          <p:cNvSpPr txBox="1"/>
          <p:nvPr/>
        </p:nvSpPr>
        <p:spPr>
          <a:xfrm>
            <a:off x="466146" y="1834809"/>
            <a:ext cx="111446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Answer 2: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 Removes the element at the given index, not the value itself.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List&lt;Integer&gt; list = new </a:t>
            </a:r>
            <a:r>
              <a:rPr lang="en-US" sz="2400" dirty="0" err="1"/>
              <a:t>ArrayList</a:t>
            </a:r>
            <a:r>
              <a:rPr lang="en-US" sz="2400" dirty="0"/>
              <a:t>&lt;&gt;(</a:t>
            </a:r>
            <a:r>
              <a:rPr lang="en-US" sz="2400" dirty="0" err="1"/>
              <a:t>List.of</a:t>
            </a:r>
            <a:r>
              <a:rPr lang="en-US" sz="2400" dirty="0"/>
              <a:t>(1, 2, 3, 4));</a:t>
            </a:r>
          </a:p>
          <a:p>
            <a:pPr algn="just"/>
            <a:r>
              <a:rPr lang="en-US" sz="2400" dirty="0" err="1"/>
              <a:t>list.remove</a:t>
            </a:r>
            <a:r>
              <a:rPr lang="en-US" sz="2400" dirty="0"/>
              <a:t>(2); // ❌ Removes index 2 (value 3), NOT the number 2!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To remove a value instead of an index:</a:t>
            </a:r>
          </a:p>
          <a:p>
            <a:pPr algn="just"/>
            <a:r>
              <a:rPr lang="en-US" sz="2400" dirty="0" err="1"/>
              <a:t>list.remove</a:t>
            </a:r>
            <a:r>
              <a:rPr lang="en-US" sz="2400" dirty="0"/>
              <a:t>(</a:t>
            </a:r>
            <a:r>
              <a:rPr lang="en-US" sz="2400" dirty="0" err="1"/>
              <a:t>Integer.valueOf</a:t>
            </a:r>
            <a:r>
              <a:rPr lang="en-US" sz="2400" dirty="0"/>
              <a:t>(2)); // ✅ Removes the number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9673C-4BBE-EE35-422D-55F8DBFD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F7054-9CC1-233E-4702-0DE3C3579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CCC9D-6F67-F43D-EF67-4A441E0692FD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Where &amp; Why Do We Use Collections?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76D81-C93C-344F-5507-3068AA845108}"/>
              </a:ext>
            </a:extLst>
          </p:cNvPr>
          <p:cNvSpPr txBox="1"/>
          <p:nvPr/>
        </p:nvSpPr>
        <p:spPr>
          <a:xfrm>
            <a:off x="466146" y="1834809"/>
            <a:ext cx="111446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ArrayList</a:t>
            </a:r>
            <a:r>
              <a:rPr lang="en-US" sz="2400" dirty="0"/>
              <a:t> – Fast Random Access, Dynamic Resizing</a:t>
            </a:r>
          </a:p>
          <a:p>
            <a:pPr algn="just"/>
            <a:r>
              <a:rPr lang="en-US" sz="2400" dirty="0"/>
              <a:t>    ✅ Use when: You need fast lookups and dynamic resizing.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LinkedList – Fast Insertions/Deletions</a:t>
            </a:r>
          </a:p>
          <a:p>
            <a:pPr algn="just"/>
            <a:r>
              <a:rPr lang="en-US" sz="2400" dirty="0"/>
              <a:t>    ✅ Use when: Frequent add/remove operations, especially at the start/middle.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HashSet – Unique Elements, Fast Lookups</a:t>
            </a:r>
          </a:p>
          <a:p>
            <a:pPr algn="just"/>
            <a:r>
              <a:rPr lang="en-US" sz="2400" dirty="0"/>
              <a:t>    ✅ Use when: Avoiding duplicates, ensuring fast searches.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HashMap – Key-Value Pair Storage, Fast Retrieval</a:t>
            </a:r>
          </a:p>
          <a:p>
            <a:pPr algn="just"/>
            <a:r>
              <a:rPr lang="en-US" sz="2400" dirty="0"/>
              <a:t>    ✅ Use when: Need quick lookups based on keys.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1ACED2-A3D9-7F14-7417-D27B5E30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4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63BCF-18CF-324D-7143-A37A2AFE3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A7FBA2-72FF-0EF0-9787-03130C24EA47}"/>
              </a:ext>
            </a:extLst>
          </p:cNvPr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Time to Code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51B64-DBB9-7A89-80DD-356B07F1FB51}"/>
              </a:ext>
            </a:extLst>
          </p:cNvPr>
          <p:cNvSpPr txBox="1"/>
          <p:nvPr/>
        </p:nvSpPr>
        <p:spPr>
          <a:xfrm>
            <a:off x="466147" y="2076348"/>
            <a:ext cx="1114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Bank with Collections: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Modify the bank system from the last lecture to use Lists or HashMap for storing accounts. Implement separated CLI for admin and customer.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961A5F-1E89-E4A7-BBBB-3C259AAE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8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74441"/>
            <a:ext cx="11029616" cy="827679"/>
          </a:xfrm>
        </p:spPr>
        <p:txBody>
          <a:bodyPr>
            <a:noAutofit/>
          </a:bodyPr>
          <a:lstStyle/>
          <a:p>
            <a:pPr algn="ctr"/>
            <a:r>
              <a:rPr lang="fa-IR" sz="5400" dirty="0"/>
              <a:t>پایان</a:t>
            </a:r>
            <a:endParaRPr lang="en-US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B0DB9-5F11-EC35-3FD2-3EF5DA04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FFFFF"/>
                </a:solidFill>
              </a:rPr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2E4347-B85C-BF0F-4C1E-D447BB6FB8E6}"/>
              </a:ext>
            </a:extLst>
          </p:cNvPr>
          <p:cNvGrpSpPr/>
          <p:nvPr/>
        </p:nvGrpSpPr>
        <p:grpSpPr>
          <a:xfrm>
            <a:off x="3679241" y="2980910"/>
            <a:ext cx="4833518" cy="1926992"/>
            <a:chOff x="9162660" y="3178720"/>
            <a:chExt cx="2402122" cy="844673"/>
          </a:xfrm>
        </p:grpSpPr>
        <p:pic>
          <p:nvPicPr>
            <p:cNvPr id="4" name="Picture 2" descr="Amirkabir University of Technology - Department of Computer Engineering">
              <a:extLst>
                <a:ext uri="{FF2B5EF4-FFF2-40B4-BE49-F238E27FC236}">
                  <a16:creationId xmlns:a16="http://schemas.microsoft.com/office/drawing/2014/main" id="{B68F23CE-9CBA-7F15-BB7E-FAB776D01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7472" y="3239203"/>
              <a:ext cx="723682" cy="78419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Amirkabir University of Technology - Vice Chancellor for Academic Affairs">
              <a:extLst>
                <a:ext uri="{FF2B5EF4-FFF2-40B4-BE49-F238E27FC236}">
                  <a16:creationId xmlns:a16="http://schemas.microsoft.com/office/drawing/2014/main" id="{015B452A-9B31-D6C3-D2AC-69DDEB494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0465" y="3239203"/>
              <a:ext cx="764317" cy="78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Java (programming language) - Wikipedia">
              <a:extLst>
                <a:ext uri="{FF2B5EF4-FFF2-40B4-BE49-F238E27FC236}">
                  <a16:creationId xmlns:a16="http://schemas.microsoft.com/office/drawing/2014/main" id="{1D5E8E8A-C945-B6DE-4B6E-478E86E145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03"/>
            <a:stretch/>
          </p:blipFill>
          <p:spPr bwMode="auto">
            <a:xfrm>
              <a:off x="9162660" y="3178720"/>
              <a:ext cx="648846" cy="844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75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8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Why Use Collections in Java?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146" y="1834809"/>
            <a:ext cx="1114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Collections provide flexible and efficient ways to manage groups of objects.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Unlike arrays, they can dynamically resize and offer more functionality.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Main types: Lists, Sets, Maps, and Queues.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7199F-D12C-8371-D59B-09A1D7B3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E5605-20E4-43C1-51F4-B4F48D71856E}"/>
              </a:ext>
            </a:extLst>
          </p:cNvPr>
          <p:cNvSpPr txBox="1"/>
          <p:nvPr/>
        </p:nvSpPr>
        <p:spPr>
          <a:xfrm>
            <a:off x="863600" y="320067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java.util.List;public</a:t>
            </a:r>
            <a:r>
              <a:rPr lang="en-US" dirty="0"/>
              <a:t> </a:t>
            </a:r>
          </a:p>
          <a:p>
            <a:r>
              <a:rPr lang="en-US" dirty="0"/>
              <a:t>class </a:t>
            </a:r>
            <a:r>
              <a:rPr lang="en-US" dirty="0" err="1"/>
              <a:t>CollectionsIntro</a:t>
            </a:r>
            <a:r>
              <a:rPr lang="en-US" dirty="0"/>
              <a:t> {    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	List&lt;String&gt; names = new </a:t>
            </a:r>
            <a:r>
              <a:rPr lang="en-US" dirty="0" err="1"/>
              <a:t>ArrayList</a:t>
            </a:r>
            <a:r>
              <a:rPr lang="en-US" dirty="0"/>
              <a:t>&lt;&gt;();        			</a:t>
            </a:r>
            <a:r>
              <a:rPr lang="en-US" dirty="0" err="1"/>
              <a:t>names.add</a:t>
            </a:r>
            <a:r>
              <a:rPr lang="en-US" dirty="0"/>
              <a:t>("Alice");        </a:t>
            </a:r>
          </a:p>
          <a:p>
            <a:r>
              <a:rPr lang="en-US" dirty="0"/>
              <a:t>		</a:t>
            </a:r>
            <a:r>
              <a:rPr lang="en-US" dirty="0" err="1"/>
              <a:t>names.add</a:t>
            </a:r>
            <a:r>
              <a:rPr lang="en-US" dirty="0"/>
              <a:t>("Bob");        			</a:t>
            </a:r>
          </a:p>
          <a:p>
            <a:r>
              <a:rPr lang="en-US" dirty="0"/>
              <a:t>		</a:t>
            </a:r>
            <a:r>
              <a:rPr lang="en-US" dirty="0" err="1"/>
              <a:t>names.add</a:t>
            </a:r>
            <a:r>
              <a:rPr lang="en-US" dirty="0"/>
              <a:t>("Alice"); // Lists allow duplicates        			</a:t>
            </a:r>
            <a:r>
              <a:rPr lang="en-US" dirty="0" err="1"/>
              <a:t>System.out.println</a:t>
            </a:r>
            <a:r>
              <a:rPr lang="en-US" dirty="0"/>
              <a:t>(names);   </a:t>
            </a:r>
          </a:p>
          <a:p>
            <a:r>
              <a:rPr lang="en-US" dirty="0"/>
              <a:t> 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0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Questions – Lists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146" y="2076349"/>
            <a:ext cx="11144661" cy="1781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400" dirty="0"/>
              <a:t>How do </a:t>
            </a:r>
            <a:r>
              <a:rPr lang="en-US" sz="2400" dirty="0" err="1"/>
              <a:t>ArrayList</a:t>
            </a:r>
            <a:r>
              <a:rPr lang="en-US" sz="2400" dirty="0"/>
              <a:t> and LinkedList differ in adding and removing elements?</a:t>
            </a:r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400" dirty="0"/>
              <a:t>What happens if you modify a List while iterating over it using a for-each loop?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7199F-D12C-8371-D59B-09A1D7B3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4388B4-DCC6-CB59-DFD6-8A4DF71B2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303" y="4014408"/>
            <a:ext cx="4367393" cy="243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3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Answers - Lists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146" y="1834809"/>
            <a:ext cx="111446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Answer 1: </a:t>
            </a:r>
            <a:r>
              <a:rPr lang="en-US" sz="2000" b="1" dirty="0" err="1"/>
              <a:t>ArrayList</a:t>
            </a:r>
            <a:r>
              <a:rPr lang="en-US" sz="2000" b="1" dirty="0"/>
              <a:t> vs LinkedList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Adding &amp; Removing:</a:t>
            </a:r>
          </a:p>
          <a:p>
            <a:pPr algn="just"/>
            <a:r>
              <a:rPr lang="en-US" sz="2000" dirty="0"/>
              <a:t>        </a:t>
            </a:r>
            <a:r>
              <a:rPr lang="en-US" sz="2000" dirty="0" err="1"/>
              <a:t>ArrayList</a:t>
            </a:r>
            <a:r>
              <a:rPr lang="en-US" sz="2000" dirty="0"/>
              <a:t>: Fast at the end (O(1)), slow elsewhere (O(n)) due to shifting.</a:t>
            </a:r>
          </a:p>
          <a:p>
            <a:pPr algn="just"/>
            <a:r>
              <a:rPr lang="en-US" sz="2000" dirty="0"/>
              <a:t>        LinkedList: Fast at start and end (O(1)), slow in the middle (O(n)) due to traversal.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Iterator Benefits (LinkedList):</a:t>
            </a:r>
          </a:p>
          <a:p>
            <a:pPr algn="just"/>
            <a:r>
              <a:rPr lang="en-US" sz="2000" dirty="0"/>
              <a:t>        </a:t>
            </a:r>
            <a:r>
              <a:rPr lang="en-US" sz="2000" dirty="0" err="1"/>
              <a:t>ListIterator</a:t>
            </a:r>
            <a:r>
              <a:rPr lang="en-US" sz="2000" dirty="0"/>
              <a:t> allows efficient bidirectional traversal and modification (O(1) for insert/remove).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7199F-D12C-8371-D59B-09A1D7B3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2E392-F4E7-2B33-0D0A-7789FB87DADE}"/>
              </a:ext>
            </a:extLst>
          </p:cNvPr>
          <p:cNvSpPr txBox="1"/>
          <p:nvPr/>
        </p:nvSpPr>
        <p:spPr>
          <a:xfrm>
            <a:off x="466146" y="4493533"/>
            <a:ext cx="10702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Answer 2: Modifying List During Iteration</a:t>
            </a:r>
          </a:p>
          <a:p>
            <a:endParaRPr lang="en-US" sz="2000" dirty="0"/>
          </a:p>
          <a:p>
            <a:r>
              <a:rPr lang="en-US" sz="2000" dirty="0"/>
              <a:t>    For-each loop: Causes </a:t>
            </a:r>
            <a:r>
              <a:rPr lang="en-US" sz="2000" dirty="0" err="1"/>
              <a:t>ConcurrentModificationException</a:t>
            </a:r>
            <a:r>
              <a:rPr lang="en-US" sz="2000" dirty="0"/>
              <a:t> if elements are added/removed.</a:t>
            </a:r>
          </a:p>
          <a:p>
            <a:r>
              <a:rPr lang="en-US" sz="2000" dirty="0"/>
              <a:t>    Solution: Use </a:t>
            </a:r>
            <a:r>
              <a:rPr lang="en-US" sz="2000" dirty="0" err="1"/>
              <a:t>Iterator.remove</a:t>
            </a:r>
            <a:r>
              <a:rPr lang="en-US" sz="2000" dirty="0"/>
              <a:t>() instead of </a:t>
            </a:r>
            <a:r>
              <a:rPr lang="en-US" sz="2000" dirty="0" err="1"/>
              <a:t>list.remove</a:t>
            </a:r>
            <a:r>
              <a:rPr lang="en-US" sz="20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86527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Iterators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146" y="1834809"/>
            <a:ext cx="1114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What is an Iterator?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   An object that allows sequential access to elements in a collection.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   Supports safe removal during iteration.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7199F-D12C-8371-D59B-09A1D7B3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6EF7B-8461-ABCF-A250-7F559473664D}"/>
              </a:ext>
            </a:extLst>
          </p:cNvPr>
          <p:cNvSpPr txBox="1"/>
          <p:nvPr/>
        </p:nvSpPr>
        <p:spPr>
          <a:xfrm>
            <a:off x="614631" y="3138433"/>
            <a:ext cx="83395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dirty="0"/>
              <a:t>public class </a:t>
            </a:r>
            <a:r>
              <a:rPr lang="en-US" dirty="0" err="1"/>
              <a:t>IteratorExample</a:t>
            </a:r>
            <a:r>
              <a:rPr lang="en-US" dirty="0"/>
              <a:t> {    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List&lt;String&gt; list = new </a:t>
            </a:r>
            <a:r>
              <a:rPr lang="en-US" dirty="0" err="1"/>
              <a:t>ArrayList</a:t>
            </a:r>
            <a:r>
              <a:rPr lang="en-US" dirty="0"/>
              <a:t>&lt;&gt;(</a:t>
            </a:r>
            <a:r>
              <a:rPr lang="en-US" dirty="0" err="1"/>
              <a:t>List.of</a:t>
            </a:r>
            <a:r>
              <a:rPr lang="en-US" dirty="0"/>
              <a:t>("A", "B", "C"));    </a:t>
            </a:r>
          </a:p>
          <a:p>
            <a:r>
              <a:rPr lang="en-US" dirty="0"/>
              <a:t>		Iterator&lt;String&gt; it = </a:t>
            </a:r>
            <a:r>
              <a:rPr lang="en-US" dirty="0" err="1"/>
              <a:t>list.iterator</a:t>
            </a:r>
            <a:r>
              <a:rPr lang="en-US" dirty="0"/>
              <a:t>(); </a:t>
            </a:r>
          </a:p>
          <a:p>
            <a:r>
              <a:rPr lang="en-US" dirty="0"/>
              <a:t>		while (</a:t>
            </a:r>
            <a:r>
              <a:rPr lang="en-US" dirty="0" err="1"/>
              <a:t>it.hasNext</a:t>
            </a:r>
            <a:r>
              <a:rPr lang="en-US" dirty="0"/>
              <a:t>()) {</a:t>
            </a:r>
          </a:p>
          <a:p>
            <a:r>
              <a:rPr lang="en-US" dirty="0"/>
              <a:t>			String s = </a:t>
            </a:r>
            <a:r>
              <a:rPr lang="en-US" dirty="0" err="1"/>
              <a:t>it.next</a:t>
            </a:r>
            <a:r>
              <a:rPr lang="en-US" dirty="0"/>
              <a:t>();</a:t>
            </a:r>
          </a:p>
          <a:p>
            <a:r>
              <a:rPr lang="en-US" dirty="0"/>
              <a:t>			if (</a:t>
            </a:r>
            <a:r>
              <a:rPr lang="en-US" dirty="0" err="1"/>
              <a:t>s.equals</a:t>
            </a:r>
            <a:r>
              <a:rPr lang="en-US" dirty="0"/>
              <a:t>("B"))</a:t>
            </a:r>
          </a:p>
          <a:p>
            <a:r>
              <a:rPr lang="en-US" dirty="0"/>
              <a:t>				</a:t>
            </a:r>
            <a:r>
              <a:rPr lang="en-US" dirty="0" err="1"/>
              <a:t>it.remove</a:t>
            </a:r>
            <a:r>
              <a:rPr lang="en-US" dirty="0"/>
              <a:t>(); // Safe removal        </a:t>
            </a:r>
          </a:p>
          <a:p>
            <a:r>
              <a:rPr lang="en-US" dirty="0"/>
              <a:t>		}                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(list); // Output: [A, C]  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686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0FB9C-33EA-7105-55E6-0C3A54A6D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C1C12F-DD20-6118-CDCF-C5060997C07C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HashSet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5ABB1-CF87-7DA4-7A02-BD2F15FA7382}"/>
              </a:ext>
            </a:extLst>
          </p:cNvPr>
          <p:cNvSpPr txBox="1"/>
          <p:nvPr/>
        </p:nvSpPr>
        <p:spPr>
          <a:xfrm>
            <a:off x="466146" y="1834809"/>
            <a:ext cx="11144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Key Features: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Stores unique elements (no duplicates).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Unordered (no guaranteed insertion order).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Uses a hash table for fast operations (O(1) for add, remove, and contains in average cases).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FF19AD-C49F-C054-714F-D14C607F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E57F4-82B6-2435-E912-35AB688A86FF}"/>
              </a:ext>
            </a:extLst>
          </p:cNvPr>
          <p:cNvSpPr txBox="1"/>
          <p:nvPr/>
        </p:nvSpPr>
        <p:spPr>
          <a:xfrm>
            <a:off x="466146" y="3773801"/>
            <a:ext cx="82360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dirty="0"/>
              <a:t>public class </a:t>
            </a:r>
            <a:r>
              <a:rPr lang="en-US" dirty="0" err="1"/>
              <a:t>HashSetExample</a:t>
            </a:r>
            <a:r>
              <a:rPr lang="en-US" dirty="0"/>
              <a:t> {    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        </a:t>
            </a:r>
          </a:p>
          <a:p>
            <a:r>
              <a:rPr lang="en-US" dirty="0"/>
              <a:t>		Set&lt;String&gt; set = new HashSet&lt;&gt;();        				</a:t>
            </a:r>
          </a:p>
          <a:p>
            <a:r>
              <a:rPr lang="en-US" dirty="0"/>
              <a:t>		</a:t>
            </a:r>
            <a:r>
              <a:rPr lang="en-US" dirty="0" err="1"/>
              <a:t>set.add</a:t>
            </a:r>
            <a:r>
              <a:rPr lang="en-US" dirty="0"/>
              <a:t>("Apple");       </a:t>
            </a:r>
          </a:p>
          <a:p>
            <a:r>
              <a:rPr lang="en-US" dirty="0"/>
              <a:t>		</a:t>
            </a:r>
            <a:r>
              <a:rPr lang="en-US" dirty="0" err="1"/>
              <a:t>set.add</a:t>
            </a:r>
            <a:r>
              <a:rPr lang="en-US" dirty="0"/>
              <a:t>("Banana");        </a:t>
            </a:r>
          </a:p>
          <a:p>
            <a:r>
              <a:rPr lang="en-US" dirty="0"/>
              <a:t>		</a:t>
            </a:r>
            <a:r>
              <a:rPr lang="en-US" dirty="0" err="1"/>
              <a:t>set.add</a:t>
            </a:r>
            <a:r>
              <a:rPr lang="en-US" dirty="0"/>
              <a:t>("Apple"); // Duplicate, won't be added 								</a:t>
            </a:r>
            <a:r>
              <a:rPr lang="en-US" dirty="0" err="1"/>
              <a:t>System.out.println</a:t>
            </a:r>
            <a:r>
              <a:rPr lang="en-US" dirty="0"/>
              <a:t>(set); // Output: [Apple, Banana] (order may vary)   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11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96E41-943D-875C-7F39-82C8B7C36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E1083-CD23-E1D2-4D2E-4FFD7D84FC6C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Equality &amp; Comparison in Java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B1BB1-860F-7CA4-E009-0A8C30EEE6BF}"/>
              </a:ext>
            </a:extLst>
          </p:cNvPr>
          <p:cNvSpPr txBox="1"/>
          <p:nvPr/>
        </p:nvSpPr>
        <p:spPr>
          <a:xfrm>
            <a:off x="466146" y="1834809"/>
            <a:ext cx="111446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== (Reference Equality):</a:t>
            </a:r>
          </a:p>
          <a:p>
            <a:pPr algn="just"/>
            <a:r>
              <a:rPr lang="en-US" sz="2000" dirty="0"/>
              <a:t>    Checks if two references point to the same object in memory.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.</a:t>
            </a:r>
            <a:r>
              <a:rPr lang="en-US" sz="2000" b="1" dirty="0"/>
              <a:t>equals() (Logical Equality):</a:t>
            </a:r>
          </a:p>
          <a:p>
            <a:pPr algn="just"/>
            <a:r>
              <a:rPr lang="en-US" sz="2000" dirty="0"/>
              <a:t>    Used to compare the actual content of objects.</a:t>
            </a:r>
          </a:p>
          <a:p>
            <a:pPr algn="just"/>
            <a:r>
              <a:rPr lang="en-US" sz="2000" dirty="0"/>
              <a:t>    Default implementation (from Object) behaves like ==, but can be overridden.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 err="1"/>
              <a:t>compareTo</a:t>
            </a:r>
            <a:r>
              <a:rPr lang="en-US" sz="2000" b="1" dirty="0"/>
              <a:t>() (Comparable Interface):</a:t>
            </a:r>
          </a:p>
          <a:p>
            <a:pPr algn="just"/>
            <a:r>
              <a:rPr lang="en-US" sz="2000" dirty="0"/>
              <a:t>    Used for sorting (</a:t>
            </a:r>
            <a:r>
              <a:rPr lang="en-US" sz="2000" dirty="0" err="1"/>
              <a:t>Collections.sort</a:t>
            </a:r>
            <a:r>
              <a:rPr lang="en-US" sz="2000" dirty="0"/>
              <a:t>()).</a:t>
            </a:r>
          </a:p>
          <a:p>
            <a:pPr algn="just"/>
            <a:r>
              <a:rPr lang="en-US" sz="2000" dirty="0"/>
              <a:t>    Returns:</a:t>
            </a:r>
          </a:p>
          <a:p>
            <a:pPr algn="just"/>
            <a:r>
              <a:rPr lang="en-US" sz="2000" dirty="0"/>
              <a:t>        0 → Objects are equal</a:t>
            </a:r>
          </a:p>
          <a:p>
            <a:pPr algn="just"/>
            <a:r>
              <a:rPr lang="en-US" sz="2000" dirty="0"/>
              <a:t>        &lt; 0 → First object is smaller</a:t>
            </a:r>
          </a:p>
          <a:p>
            <a:pPr algn="just"/>
            <a:r>
              <a:rPr lang="en-US" sz="2000" dirty="0"/>
              <a:t>        &gt; 0 → First object is larger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A54402-1253-092D-4F96-A0ADF2EC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366A1-F0F3-58BA-56D4-476452703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509" y="3779891"/>
            <a:ext cx="3560791" cy="25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6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AE6BB-5EEA-0670-AE47-AC91A9A30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669AB7-0235-6571-1ADC-3CC0B9D14D5E}"/>
              </a:ext>
            </a:extLst>
          </p:cNvPr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Using </a:t>
            </a:r>
            <a:r>
              <a:rPr lang="en-US" sz="4800" dirty="0" err="1">
                <a:solidFill>
                  <a:schemeClr val="bg1"/>
                </a:solidFill>
              </a:rPr>
              <a:t>HashSets</a:t>
            </a:r>
            <a:r>
              <a:rPr lang="en-US" sz="4800" dirty="0">
                <a:solidFill>
                  <a:schemeClr val="bg1"/>
                </a:solidFill>
              </a:rPr>
              <a:t> (Wrong)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1BD46-E2A8-5C3A-3DDB-97EAABDD0713}"/>
              </a:ext>
            </a:extLst>
          </p:cNvPr>
          <p:cNvSpPr txBox="1"/>
          <p:nvPr/>
        </p:nvSpPr>
        <p:spPr>
          <a:xfrm>
            <a:off x="393168" y="1808930"/>
            <a:ext cx="111446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class Person {    </a:t>
            </a:r>
          </a:p>
          <a:p>
            <a:pPr algn="just"/>
            <a:r>
              <a:rPr lang="en-US" sz="2400" dirty="0"/>
              <a:t>	String name;</a:t>
            </a:r>
          </a:p>
          <a:p>
            <a:pPr algn="just"/>
            <a:r>
              <a:rPr lang="en-US" sz="2400" dirty="0"/>
              <a:t>	Person(String name) { </a:t>
            </a:r>
          </a:p>
          <a:p>
            <a:pPr algn="just"/>
            <a:r>
              <a:rPr lang="en-US" sz="2400" dirty="0"/>
              <a:t>		this.name = name; </a:t>
            </a:r>
          </a:p>
          <a:p>
            <a:pPr algn="just"/>
            <a:r>
              <a:rPr lang="en-US" sz="2400" dirty="0"/>
              <a:t>	}</a:t>
            </a:r>
          </a:p>
          <a:p>
            <a:pPr algn="just"/>
            <a:r>
              <a:rPr lang="en-US" sz="2400" dirty="0"/>
              <a:t>}</a:t>
            </a:r>
          </a:p>
          <a:p>
            <a:pPr algn="just"/>
            <a:r>
              <a:rPr lang="en-US" sz="2400" dirty="0"/>
              <a:t>Public class Main {</a:t>
            </a:r>
          </a:p>
          <a:p>
            <a:pPr algn="just"/>
            <a:r>
              <a:rPr lang="en-US" sz="2400" dirty="0"/>
              <a:t>	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just"/>
            <a:r>
              <a:rPr lang="en-US" sz="2400" dirty="0"/>
              <a:t>	Set&lt;Person&gt; set = new HashSet&lt;&gt;();</a:t>
            </a:r>
          </a:p>
          <a:p>
            <a:pPr algn="just"/>
            <a:r>
              <a:rPr lang="en-US" sz="2400" dirty="0"/>
              <a:t>	</a:t>
            </a:r>
            <a:r>
              <a:rPr lang="en-US" sz="2400" dirty="0" err="1"/>
              <a:t>set.add</a:t>
            </a:r>
            <a:r>
              <a:rPr lang="en-US" sz="2400" dirty="0"/>
              <a:t>(new Person("Alice"));</a:t>
            </a:r>
          </a:p>
          <a:p>
            <a:pPr algn="just"/>
            <a:r>
              <a:rPr lang="en-US" sz="2400" dirty="0"/>
              <a:t>	</a:t>
            </a:r>
            <a:r>
              <a:rPr lang="en-US" sz="2400" dirty="0" err="1"/>
              <a:t>set.add</a:t>
            </a:r>
            <a:r>
              <a:rPr lang="en-US" sz="2400" dirty="0"/>
              <a:t>(new Person("Alice"));</a:t>
            </a:r>
          </a:p>
          <a:p>
            <a:pPr algn="just"/>
            <a:r>
              <a:rPr lang="en-US" sz="2400" dirty="0"/>
              <a:t>	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set.size</a:t>
            </a:r>
            <a:r>
              <a:rPr lang="en-US" sz="2400" dirty="0"/>
              <a:t>()); // ❌ Output: 2 (should be 1)</a:t>
            </a:r>
          </a:p>
          <a:p>
            <a:pPr algn="just"/>
            <a:r>
              <a:rPr lang="en-US" sz="2400"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5EE8F3-EFFB-B44D-2D5A-49980326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7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E98F9-E2D3-2BC2-AE84-56F2391C5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701DDD-0B73-199B-9A1A-6511732C31C7}"/>
              </a:ext>
            </a:extLst>
          </p:cNvPr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Using </a:t>
            </a:r>
            <a:r>
              <a:rPr lang="en-US" sz="4800" dirty="0" err="1">
                <a:solidFill>
                  <a:schemeClr val="bg1"/>
                </a:solidFill>
              </a:rPr>
              <a:t>HashSets</a:t>
            </a:r>
            <a:r>
              <a:rPr lang="en-US" sz="4800" dirty="0">
                <a:solidFill>
                  <a:schemeClr val="bg1"/>
                </a:solidFill>
              </a:rPr>
              <a:t> (Correct)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9330A-0A40-E884-F3C5-3029D0D7FC64}"/>
              </a:ext>
            </a:extLst>
          </p:cNvPr>
          <p:cNvSpPr txBox="1"/>
          <p:nvPr/>
        </p:nvSpPr>
        <p:spPr>
          <a:xfrm>
            <a:off x="393168" y="1808930"/>
            <a:ext cx="111446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class Person {</a:t>
            </a:r>
          </a:p>
          <a:p>
            <a:pPr algn="just"/>
            <a:r>
              <a:rPr lang="en-US" sz="2000" dirty="0"/>
              <a:t>	String name; </a:t>
            </a:r>
          </a:p>
          <a:p>
            <a:pPr algn="just"/>
            <a:r>
              <a:rPr lang="en-US" sz="2000" dirty="0"/>
              <a:t>	public </a:t>
            </a:r>
            <a:r>
              <a:rPr lang="en-US" sz="2000" dirty="0" err="1"/>
              <a:t>boolean</a:t>
            </a:r>
            <a:r>
              <a:rPr lang="en-US" sz="2000" dirty="0"/>
              <a:t> equals(Object o) { </a:t>
            </a:r>
          </a:p>
          <a:p>
            <a:pPr algn="just"/>
            <a:r>
              <a:rPr lang="en-US" sz="2000" dirty="0"/>
              <a:t>		return o </a:t>
            </a:r>
            <a:r>
              <a:rPr lang="en-US" sz="2000" dirty="0" err="1"/>
              <a:t>instanceof</a:t>
            </a:r>
            <a:r>
              <a:rPr lang="en-US" sz="2000" dirty="0"/>
              <a:t> Person &amp;&amp; </a:t>
            </a:r>
            <a:r>
              <a:rPr lang="en-US" sz="2000" dirty="0" err="1"/>
              <a:t>name.equals</a:t>
            </a:r>
            <a:r>
              <a:rPr lang="en-US" sz="2000" dirty="0"/>
              <a:t>(((Person) o).name); </a:t>
            </a:r>
          </a:p>
          <a:p>
            <a:pPr algn="just"/>
            <a:r>
              <a:rPr lang="en-US" sz="2000" dirty="0"/>
              <a:t>	} </a:t>
            </a:r>
          </a:p>
          <a:p>
            <a:pPr algn="just"/>
            <a:r>
              <a:rPr lang="en-US" sz="2000" dirty="0"/>
              <a:t>	public int </a:t>
            </a:r>
            <a:r>
              <a:rPr lang="en-US" sz="2000" dirty="0" err="1"/>
              <a:t>hashCode</a:t>
            </a:r>
            <a:r>
              <a:rPr lang="en-US" sz="2000" dirty="0"/>
              <a:t>() {</a:t>
            </a:r>
          </a:p>
          <a:p>
            <a:pPr algn="just"/>
            <a:r>
              <a:rPr lang="en-US" sz="2000" dirty="0"/>
              <a:t>		return </a:t>
            </a:r>
            <a:r>
              <a:rPr lang="en-US" sz="2000" dirty="0" err="1"/>
              <a:t>name.hashCode</a:t>
            </a:r>
            <a:r>
              <a:rPr lang="en-US" sz="2000" dirty="0"/>
              <a:t>(); </a:t>
            </a:r>
          </a:p>
          <a:p>
            <a:pPr algn="just"/>
            <a:r>
              <a:rPr lang="en-US" sz="2000" dirty="0"/>
              <a:t>	}</a:t>
            </a:r>
          </a:p>
          <a:p>
            <a:pPr algn="just"/>
            <a:r>
              <a:rPr lang="en-US" sz="2000" dirty="0"/>
              <a:t>}</a:t>
            </a:r>
          </a:p>
          <a:p>
            <a:pPr algn="just"/>
            <a:r>
              <a:rPr lang="en-US" sz="2000" dirty="0"/>
              <a:t>Public class Main {</a:t>
            </a:r>
          </a:p>
          <a:p>
            <a:pPr algn="just"/>
            <a:r>
              <a:rPr lang="en-US" sz="2000" dirty="0"/>
              <a:t>	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algn="just"/>
            <a:r>
              <a:rPr lang="en-US" sz="2000" dirty="0"/>
              <a:t>	Set&lt;Person&gt; set = new HashSet&lt;&gt;();</a:t>
            </a:r>
          </a:p>
          <a:p>
            <a:pPr algn="just"/>
            <a:r>
              <a:rPr lang="en-US" sz="2000" dirty="0"/>
              <a:t>	</a:t>
            </a:r>
            <a:r>
              <a:rPr lang="en-US" sz="2000" dirty="0" err="1"/>
              <a:t>set.add</a:t>
            </a:r>
            <a:r>
              <a:rPr lang="en-US" sz="2000" dirty="0"/>
              <a:t>(new Person("Alice"));</a:t>
            </a:r>
          </a:p>
          <a:p>
            <a:pPr algn="just"/>
            <a:r>
              <a:rPr lang="en-US" sz="2000" dirty="0"/>
              <a:t>	</a:t>
            </a:r>
            <a:r>
              <a:rPr lang="en-US" sz="2000" dirty="0" err="1"/>
              <a:t>set.add</a:t>
            </a:r>
            <a:r>
              <a:rPr lang="en-US" sz="2000" dirty="0"/>
              <a:t>(new Person("Alice"));</a:t>
            </a:r>
          </a:p>
          <a:p>
            <a:pPr algn="just"/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set.size</a:t>
            </a:r>
            <a:r>
              <a:rPr lang="en-US" sz="2000" dirty="0"/>
              <a:t>()); //✅ Output: 1</a:t>
            </a:r>
          </a:p>
          <a:p>
            <a:pPr algn="just"/>
            <a:r>
              <a:rPr lang="en-US" sz="2000"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997F04-E15E-8E03-A43E-C9F05FD5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0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3401</TotalTime>
  <Words>1571</Words>
  <Application>Microsoft Office PowerPoint</Application>
  <PresentationFormat>Widescreen</PresentationFormat>
  <Paragraphs>205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B Zar</vt:lpstr>
      <vt:lpstr>Gill Sans MT</vt:lpstr>
      <vt:lpstr>Wingdings 2</vt:lpstr>
      <vt:lpstr>Dividend</vt:lpstr>
      <vt:lpstr>برنامه نویسی پیشرفته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پایان</vt:lpstr>
    </vt:vector>
  </TitlesOfParts>
  <Company>Novin Pendar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god</dc:title>
  <dc:creator>NP</dc:creator>
  <cp:lastModifiedBy>MJ Akbari</cp:lastModifiedBy>
  <cp:revision>96</cp:revision>
  <dcterms:created xsi:type="dcterms:W3CDTF">2020-11-03T16:24:47Z</dcterms:created>
  <dcterms:modified xsi:type="dcterms:W3CDTF">2025-03-05T17:52:02Z</dcterms:modified>
</cp:coreProperties>
</file>