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autoCompressPictures="0">
  <p:sldMasterIdLst>
    <p:sldMasterId id="2147483683" r:id="rId1"/>
  </p:sldMasterIdLst>
  <p:notesMasterIdLst>
    <p:notesMasterId r:id="rId10"/>
  </p:notesMasterIdLst>
  <p:sldIdLst>
    <p:sldId id="256" r:id="rId2"/>
    <p:sldId id="326" r:id="rId3"/>
    <p:sldId id="328" r:id="rId4"/>
    <p:sldId id="329" r:id="rId5"/>
    <p:sldId id="331" r:id="rId6"/>
    <p:sldId id="333" r:id="rId7"/>
    <p:sldId id="332" r:id="rId8"/>
    <p:sldId id="334" r:id="rId9"/>
  </p:sldIdLst>
  <p:sldSz cx="9144000" cy="5143500" type="screen16x9"/>
  <p:notesSz cx="6858000" cy="9144000"/>
  <p:embeddedFontLst>
    <p:embeddedFont>
      <p:font typeface="B Nazanin" pitchFamily="2" charset="-78"/>
      <p:regular r:id="rId11"/>
      <p:bold r:id="rId12"/>
    </p:embeddedFont>
    <p:embeddedFont>
      <p:font typeface="B Titr" pitchFamily="2" charset="-78"/>
      <p:bold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Inter" panose="02000503000000020004" pitchFamily="2" charset="0"/>
      <p:regular r:id="rId18"/>
      <p:bold r:id="rId19"/>
    </p:embeddedFont>
    <p:embeddedFont>
      <p:font typeface="Inter ExtraBold" panose="02000503000000020004" pitchFamily="2" charset="0"/>
      <p:bold r:id="rId20"/>
    </p:embeddedFont>
    <p:embeddedFont>
      <p:font typeface="Merriweather Black" pitchFamily="2" charset="77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768E31-E609-486C-ABDB-51D8B9084608}">
  <a:tblStyle styleId="{FA768E31-E609-486C-ABDB-51D8B9084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556"/>
  </p:normalViewPr>
  <p:slideViewPr>
    <p:cSldViewPr snapToGrid="0" snapToObjects="1">
      <p:cViewPr varScale="1">
        <p:scale>
          <a:sx n="105" d="100"/>
          <a:sy n="105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4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 userDrawn="1"/>
        </p:nvGrpSpPr>
        <p:grpSpPr>
          <a:xfrm>
            <a:off x="-11" y="0"/>
            <a:ext cx="9143961" cy="5143500"/>
            <a:chOff x="-11" y="0"/>
            <a:chExt cx="9143961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7854550" y="202020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 userDrawn="1"/>
          </p:nvSpPr>
          <p:spPr>
            <a:xfrm>
              <a:off x="7390000" y="1853711"/>
              <a:ext cx="128016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 userDrawn="1"/>
          </p:nvSpPr>
          <p:spPr>
            <a:xfrm>
              <a:off x="8325550" y="1608144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064500" y="2099322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0"/>
              <a:ext cx="352500" cy="19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 userDrawn="1"/>
          </p:nvSpPr>
          <p:spPr>
            <a:xfrm rot="10800000">
              <a:off x="320327" y="4409825"/>
              <a:ext cx="109728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 userDrawn="1"/>
          </p:nvSpPr>
          <p:spPr>
            <a:xfrm rot="10800000">
              <a:off x="-11" y="4655393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04375" y="1086550"/>
            <a:ext cx="5564100" cy="24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04375" y="3499375"/>
            <a:ext cx="5564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99F63-7A0B-074E-AB3C-CACF6220D5D6}"/>
              </a:ext>
            </a:extLst>
          </p:cNvPr>
          <p:cNvSpPr txBox="1"/>
          <p:nvPr userDrawn="1"/>
        </p:nvSpPr>
        <p:spPr>
          <a:xfrm>
            <a:off x="904375" y="4646827"/>
            <a:ext cx="556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+mn-lt"/>
                <a:cs typeface="B Nazanin" pitchFamily="2" charset="-78"/>
              </a:rPr>
              <a:t>Amirkabir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n-lt"/>
                <a:cs typeface="B Nazanin" pitchFamily="2" charset="-78"/>
              </a:rPr>
              <a:t> University of Technology ➦ Computer Engineering Department  </a:t>
            </a:r>
          </a:p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n-lt"/>
                <a:cs typeface="B Nazanin" pitchFamily="2" charset="-78"/>
              </a:rPr>
              <a:t>➦ Statistical Machine Learning laboratory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2" name="Google Shape;32;p4"/>
            <p:cNvSpPr/>
            <p:nvPr/>
          </p:nvSpPr>
          <p:spPr>
            <a:xfrm>
              <a:off x="8925600" y="0"/>
              <a:ext cx="218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2020200"/>
              <a:ext cx="218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1608150"/>
              <a:ext cx="35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8" name="Picture 8" descr="https://lh6.googleusercontent.com/4dBuR7EW6D_pPqnXYNwl7n59GVL69x3G5eeKfijJ1Sh9dzJ0_UAyhRTTjANbZGEt7Xjyd0HpJsuNeO1sXhUQIsadCxbeJvxQx9YHOXPM1Id2GAc-BVFgR5LiaiTVP78YzhFyXUDIaaq00pUu8gpXVDG1IrVSdPH_pqGh9t5ienXFVWM4NM8vYLJxRx_fnPr776roDYdl">
            <a:extLst>
              <a:ext uri="{FF2B5EF4-FFF2-40B4-BE49-F238E27FC236}">
                <a16:creationId xmlns:a16="http://schemas.microsoft.com/office/drawing/2014/main" id="{48AF7A48-BA78-A942-B088-8593190858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9"/>
          <a:stretch/>
        </p:blipFill>
        <p:spPr bwMode="auto">
          <a:xfrm>
            <a:off x="8381490" y="4497587"/>
            <a:ext cx="762510" cy="5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FFD77D-B4D6-6C40-B1BA-AB7625623ACD}"/>
              </a:ext>
            </a:extLst>
          </p:cNvPr>
          <p:cNvSpPr txBox="1"/>
          <p:nvPr userDrawn="1"/>
        </p:nvSpPr>
        <p:spPr>
          <a:xfrm>
            <a:off x="758775" y="4880038"/>
            <a:ext cx="762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latin typeface="+mn-lt"/>
                <a:cs typeface="B Nazanin" pitchFamily="2" charset="-78"/>
              </a:rPr>
              <a:t>Amirkabir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+mn-lt"/>
                <a:cs typeface="B Nazanin" pitchFamily="2" charset="-78"/>
              </a:rPr>
              <a:t> University of Technology ➦ Computer Engineering Department ➦ Statistical Machine Learning laboratory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FD77D-B4D6-6C40-B1BA-AB7625623ACD}"/>
              </a:ext>
            </a:extLst>
          </p:cNvPr>
          <p:cNvSpPr txBox="1"/>
          <p:nvPr userDrawn="1"/>
        </p:nvSpPr>
        <p:spPr>
          <a:xfrm>
            <a:off x="287022" y="4823432"/>
            <a:ext cx="535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BA741DA-D8F5-40B2-96EA-E5A38E905070}" type="slidenum">
              <a:rPr lang="en-US" sz="1050" smtClean="0"/>
              <a:pPr/>
              <a:t>‹#›</a:t>
            </a:fld>
            <a:endParaRPr lang="en-US" sz="10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3"/>
          <p:cNvGrpSpPr/>
          <p:nvPr/>
        </p:nvGrpSpPr>
        <p:grpSpPr>
          <a:xfrm>
            <a:off x="70" y="0"/>
            <a:ext cx="9145887" cy="5143500"/>
            <a:chOff x="70" y="0"/>
            <a:chExt cx="9145887" cy="5143500"/>
          </a:xfrm>
        </p:grpSpPr>
        <p:sp>
          <p:nvSpPr>
            <p:cNvPr id="450" name="Google Shape;450;p33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33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461" name="Google Shape;461;p33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4"/>
          <p:cNvGrpSpPr/>
          <p:nvPr/>
        </p:nvGrpSpPr>
        <p:grpSpPr>
          <a:xfrm>
            <a:off x="-2070" y="0"/>
            <a:ext cx="9146076" cy="5143500"/>
            <a:chOff x="-2070" y="0"/>
            <a:chExt cx="9146076" cy="5143500"/>
          </a:xfrm>
        </p:grpSpPr>
        <p:sp>
          <p:nvSpPr>
            <p:cNvPr id="465" name="Google Shape;465;p34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>
            <a:spLocks noGrp="1"/>
          </p:cNvSpPr>
          <p:nvPr>
            <p:ph type="ctrTitle"/>
          </p:nvPr>
        </p:nvSpPr>
        <p:spPr>
          <a:xfrm>
            <a:off x="904375" y="1150558"/>
            <a:ext cx="5564100" cy="1059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latin typeface="Cambria" panose="02040503050406030204" pitchFamily="18" charset="0"/>
                <a:ea typeface="Merriweather Black"/>
                <a:cs typeface="B Titr" pitchFamily="2" charset="-78"/>
                <a:sym typeface="Merriweather Black"/>
              </a:rPr>
              <a:t>Likelihood Ratios for </a:t>
            </a:r>
            <a:br>
              <a:rPr lang="en-US" sz="2800" b="1" dirty="0">
                <a:latin typeface="Cambria" panose="02040503050406030204" pitchFamily="18" charset="0"/>
                <a:ea typeface="Merriweather Black"/>
                <a:cs typeface="B Titr" pitchFamily="2" charset="-78"/>
                <a:sym typeface="Merriweather Black"/>
              </a:rPr>
            </a:br>
            <a:r>
              <a:rPr lang="en-US" sz="2800" b="1" dirty="0">
                <a:latin typeface="Cambria" panose="02040503050406030204" pitchFamily="18" charset="0"/>
                <a:ea typeface="Merriweather Black"/>
                <a:cs typeface="B Titr" pitchFamily="2" charset="-78"/>
                <a:sym typeface="Merriweather Black"/>
              </a:rPr>
              <a:t>Out-of-Distribution Detection</a:t>
            </a:r>
            <a:endParaRPr sz="2800" dirty="0">
              <a:solidFill>
                <a:schemeClr val="accent2"/>
              </a:solidFill>
              <a:latin typeface="B Titr" pitchFamily="2" charset="-78"/>
              <a:ea typeface="Merriweather Black"/>
              <a:cs typeface="B Titr" pitchFamily="2" charset="-78"/>
              <a:sym typeface="Merriweather Black"/>
            </a:endParaRPr>
          </a:p>
        </p:txBody>
      </p:sp>
      <p:sp>
        <p:nvSpPr>
          <p:cNvPr id="488" name="Google Shape;488;p38"/>
          <p:cNvSpPr txBox="1">
            <a:spLocks noGrp="1"/>
          </p:cNvSpPr>
          <p:nvPr>
            <p:ph type="subTitle" idx="1"/>
          </p:nvPr>
        </p:nvSpPr>
        <p:spPr>
          <a:xfrm>
            <a:off x="904375" y="3731491"/>
            <a:ext cx="5564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lang="en-US" dirty="0" err="1">
                <a:latin typeface="+mn-lt"/>
                <a:cs typeface="B Nazanin" pitchFamily="2" charset="-78"/>
              </a:rPr>
              <a:t>Nastaran</a:t>
            </a:r>
            <a:r>
              <a:rPr lang="en-US" dirty="0">
                <a:latin typeface="+mn-lt"/>
                <a:cs typeface="B Nazanin" pitchFamily="2" charset="-78"/>
              </a:rPr>
              <a:t> </a:t>
            </a:r>
            <a:r>
              <a:rPr lang="en-US" dirty="0" err="1">
                <a:latin typeface="+mn-lt"/>
                <a:cs typeface="B Nazanin" pitchFamily="2" charset="-78"/>
              </a:rPr>
              <a:t>Moradzadeh</a:t>
            </a:r>
            <a:endParaRPr lang="en-US" dirty="0">
              <a:latin typeface="+mn-lt"/>
              <a:cs typeface="B Nazanin" pitchFamily="2" charset="-78"/>
            </a:endParaRPr>
          </a:p>
        </p:txBody>
      </p:sp>
      <p:pic>
        <p:nvPicPr>
          <p:cNvPr id="1028" name="Picture 4" descr="https://lh3.googleusercontent.com/nLby4w2IQpyKT-TIibFR58bXdQfnlTL9e9QkWMEooawQ7UZxHDBTTmyxZmYiw30gNXu_6MaB8USfDYcw9ILnkny0lqCSvZy2MdfXEFF7IbWnOWMy_rq23efyrVcKmo26x8avAZkqn1WrUjBxGoAtF0VrmtW13Sw_k7Qz1MJypU20H26RtZf7LjtTRMD50DN146NDiKtk">
            <a:extLst>
              <a:ext uri="{FF2B5EF4-FFF2-40B4-BE49-F238E27FC236}">
                <a16:creationId xmlns:a16="http://schemas.microsoft.com/office/drawing/2014/main" id="{7CAB250B-FCAD-0148-8AEF-7404C386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57" y="2209594"/>
            <a:ext cx="938022" cy="8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XtZnbqq_y_OrzeU1nq-WBa_sVrswrEkKFLYBf4UUxvuIW7c4NWcpX485pL54OolM4laukz7mcE1jdRMvSmt5pNZqMeQ6Vn4zTdg12Pa9xnRqmIfsLRj2c2VVeKKKFGd2xpGYmcWOyyInzIYXblFuZsZmueKAVFef9xCSzyk6uYuuNM_XaNWP4MZ6A9L893vNZfe1gJcE">
            <a:extLst>
              <a:ext uri="{FF2B5EF4-FFF2-40B4-BE49-F238E27FC236}">
                <a16:creationId xmlns:a16="http://schemas.microsoft.com/office/drawing/2014/main" id="{7D185F59-2B8D-0340-A855-BEFAD4D5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69" y="3142629"/>
            <a:ext cx="978954" cy="97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4dBuR7EW6D_pPqnXYNwl7n59GVL69x3G5eeKfijJ1Sh9dzJ0_UAyhRTTjANbZGEt7Xjyd0HpJsuNeO1sXhUQIsadCxbeJvxQx9YHOXPM1Id2GAc-BVFgR5LiaiTVP78YzhFyXUDIaaq00pUu8gpXVDG1IrVSdPH_pqGh9t5ienXFVWM4NM8vYLJxRx_fnPr776roDYdl">
            <a:extLst>
              <a:ext uri="{FF2B5EF4-FFF2-40B4-BE49-F238E27FC236}">
                <a16:creationId xmlns:a16="http://schemas.microsoft.com/office/drawing/2014/main" id="{4D9F47FC-171A-F446-A658-6AC9D97A8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41"/>
          <a:stretch/>
        </p:blipFill>
        <p:spPr bwMode="auto">
          <a:xfrm>
            <a:off x="8014969" y="4192553"/>
            <a:ext cx="942340" cy="72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0DB63-4BC3-5A45-9FB1-E53F8A061865}"/>
              </a:ext>
            </a:extLst>
          </p:cNvPr>
          <p:cNvSpPr txBox="1"/>
          <p:nvPr/>
        </p:nvSpPr>
        <p:spPr>
          <a:xfrm>
            <a:off x="904375" y="2628100"/>
            <a:ext cx="5564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Ren, </a:t>
            </a:r>
            <a:r>
              <a:rPr lang="en-US" dirty="0" err="1"/>
              <a:t>Jie</a:t>
            </a:r>
            <a:r>
              <a:rPr lang="en-US" dirty="0"/>
              <a:t>, Peter J. Liu, Emily </a:t>
            </a:r>
            <a:r>
              <a:rPr lang="en-US" dirty="0" err="1"/>
              <a:t>Fertig</a:t>
            </a:r>
            <a:r>
              <a:rPr lang="en-US" dirty="0"/>
              <a:t>, Jasper Snoek, Ryan Poplin, Mark </a:t>
            </a:r>
            <a:r>
              <a:rPr lang="en-US" dirty="0" err="1"/>
              <a:t>Depristo</a:t>
            </a:r>
            <a:r>
              <a:rPr lang="en-US" dirty="0"/>
              <a:t>, Joshua Dillon, and Balaji </a:t>
            </a:r>
            <a:r>
              <a:rPr lang="en-US" dirty="0" err="1"/>
              <a:t>Lakshminarayanan</a:t>
            </a:r>
            <a:r>
              <a:rPr lang="en-US" dirty="0"/>
              <a:t>. "Likelihood ratios for out-of-distribution detection." </a:t>
            </a:r>
            <a:r>
              <a:rPr lang="en-US" i="1" dirty="0"/>
              <a:t>Advances in neural information processing systems</a:t>
            </a:r>
            <a:r>
              <a:rPr lang="en-US" dirty="0"/>
              <a:t> 32 (2019).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1B9-EB09-F748-A868-D982E6B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cs typeface="B Titr" pitchFamily="2" charset="-78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C6D4-CCFC-B641-9A53-3A43F588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Introduction and problem definition</a:t>
            </a:r>
          </a:p>
          <a:p>
            <a:pPr marL="4953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Solution</a:t>
            </a:r>
            <a:endParaRPr lang="fa-IR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  <a:p>
            <a:pPr marL="4953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Evaluation</a:t>
            </a:r>
            <a:endParaRPr lang="fa-IR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  <a:p>
            <a:pPr marL="4953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Pros and Cons</a:t>
            </a:r>
          </a:p>
          <a:p>
            <a:pPr marL="4953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Future works</a:t>
            </a:r>
            <a:endParaRPr lang="fa-IR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1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1B9-EB09-F748-A868-D982E6B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5240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Introduction and 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C6D4-CCFC-B641-9A53-3A43F588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…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1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1B9-EB09-F748-A868-D982E6B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Solution</a:t>
            </a:r>
            <a:endParaRPr lang="en-US" b="1" dirty="0">
              <a:solidFill>
                <a:schemeClr val="tx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C6D4-CCFC-B641-9A53-3A43F588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…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0D27F-A16E-6742-8A5C-F728093D82BB}"/>
              </a:ext>
            </a:extLst>
          </p:cNvPr>
          <p:cNvSpPr/>
          <p:nvPr/>
        </p:nvSpPr>
        <p:spPr>
          <a:xfrm>
            <a:off x="5513655" y="1280160"/>
            <a:ext cx="2478024" cy="2670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cs typeface="B Titr" pitchFamily="2" charset="-78"/>
              </a:rPr>
              <a:t>Model architecture</a:t>
            </a:r>
          </a:p>
          <a:p>
            <a:pPr algn="ctr" rtl="1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cs typeface="B Titr" pitchFamily="2" charset="-7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35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1B9-EB09-F748-A868-D982E6B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Evaluation</a:t>
            </a:r>
            <a:endParaRPr lang="en-US" b="1" dirty="0">
              <a:solidFill>
                <a:schemeClr val="tx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C6D4-CCFC-B641-9A53-3A43F588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Evaluation metrics …</a:t>
            </a:r>
          </a:p>
          <a:p>
            <a:pPr marL="4953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Datasets …</a:t>
            </a:r>
          </a:p>
          <a:p>
            <a:pPr marL="4953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Experiments …</a:t>
            </a:r>
            <a:endParaRPr lang="fa-IR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  <a:p>
            <a:pPr marL="4953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Results …</a:t>
            </a:r>
          </a:p>
        </p:txBody>
      </p:sp>
    </p:spTree>
    <p:extLst>
      <p:ext uri="{BB962C8B-B14F-4D97-AF65-F5344CB8AC3E}">
        <p14:creationId xmlns:p14="http://schemas.microsoft.com/office/powerpoint/2010/main" val="32236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1B9-EB09-F748-A868-D982E6B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5240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C6D4-CCFC-B641-9A53-3A43F588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Advantages …</a:t>
            </a:r>
            <a:endParaRPr lang="fa-IR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  <a:p>
            <a:pPr marL="4953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itchFamily="2" charset="2"/>
              <a:buChar char="v"/>
            </a:pPr>
            <a:endParaRPr lang="fa-IR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  <a:p>
            <a:pPr marL="4953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Disadvantages …</a:t>
            </a:r>
          </a:p>
        </p:txBody>
      </p:sp>
    </p:spTree>
    <p:extLst>
      <p:ext uri="{BB962C8B-B14F-4D97-AF65-F5344CB8AC3E}">
        <p14:creationId xmlns:p14="http://schemas.microsoft.com/office/powerpoint/2010/main" val="27956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1B9-EB09-F748-A868-D982E6B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5240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Future works</a:t>
            </a:r>
            <a:endParaRPr lang="fa-IR" b="1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C6D4-CCFC-B641-9A53-3A43F588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…</a:t>
            </a:r>
            <a:endParaRPr lang="fa-IR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74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1B9-EB09-F748-A868-D982E6B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cs typeface="B Titr" pitchFamily="2" charset="-78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C6D4-CCFC-B641-9A53-3A43F588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B Nazanin" pitchFamily="2" charset="-78"/>
              </a:rPr>
              <a:t>[1] …</a:t>
            </a:r>
          </a:p>
          <a:p>
            <a:pPr marL="15240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None/>
            </a:pP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4593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&amp; Formal Consulting Toolkit by Slides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102</Words>
  <Application>Microsoft Macintosh PowerPoint</Application>
  <PresentationFormat>On-screen Show (16:9)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Cambria</vt:lpstr>
      <vt:lpstr>Inter ExtraBold</vt:lpstr>
      <vt:lpstr>B Nazanin</vt:lpstr>
      <vt:lpstr>Arial</vt:lpstr>
      <vt:lpstr>Wingdings</vt:lpstr>
      <vt:lpstr>B Titr</vt:lpstr>
      <vt:lpstr>Roboto Condensed Light</vt:lpstr>
      <vt:lpstr>Inter</vt:lpstr>
      <vt:lpstr>Merriweather Black</vt:lpstr>
      <vt:lpstr>Minimalist &amp; Formal Consulting Toolkit by Slidesgo</vt:lpstr>
      <vt:lpstr>Likelihood Ratios for  Out-of-Distribution Detection</vt:lpstr>
      <vt:lpstr>Overview</vt:lpstr>
      <vt:lpstr>Introduction and Problem definition</vt:lpstr>
      <vt:lpstr>Solution</vt:lpstr>
      <vt:lpstr>Evaluation</vt:lpstr>
      <vt:lpstr>Pros and Cons</vt:lpstr>
      <vt:lpstr>Future works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Minimalistisches und formales Beratungs Toolkit</dc:title>
  <cp:lastModifiedBy>Microsoft Office User</cp:lastModifiedBy>
  <cp:revision>24</cp:revision>
  <dcterms:modified xsi:type="dcterms:W3CDTF">2022-11-26T10:22:04Z</dcterms:modified>
</cp:coreProperties>
</file>