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andar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C10AAAA-B33E-482E-BEBE-9D6DA00ACCBD}">
  <a:tblStyle styleId="{0C10AAAA-B33E-482E-BEBE-9D6DA00AC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ndar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andar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nda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6b8d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e6b8d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df70401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df70401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edf70401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edf70401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edf70401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edf70401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df70401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df70401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df70401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df70401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df70401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df70401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df70401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df70401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edf70401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edf70401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118762"/>
            <a:ext cx="9141600" cy="2385600"/>
          </a:xfrm>
          <a:prstGeom prst="rect">
            <a:avLst/>
          </a:prstGeom>
          <a:solidFill>
            <a:srgbClr val="262626">
              <a:alpha val="745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306782"/>
            <a:ext cx="9141600" cy="197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971800" y="-457200"/>
            <a:ext cx="320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157751" y="1728749"/>
            <a:ext cx="4229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671676" y="-185700"/>
            <a:ext cx="42291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143000" y="3442097"/>
            <a:ext cx="6858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14528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114528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474573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74573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14300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74345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01940" y="1200150"/>
            <a:ext cx="2342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70309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000779" y="2571750"/>
            <a:ext cx="234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998464" y="12001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85938" y="582930"/>
            <a:ext cx="4800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998464" y="25717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descr="An empty placeholder to add an image. Click on the placeholder and select the image that you wish to add." id="61" name="Google Shape;61;p10"/>
          <p:cNvSpPr/>
          <p:nvPr/>
        </p:nvSpPr>
        <p:spPr>
          <a:xfrm>
            <a:off x="483068" y="480060"/>
            <a:ext cx="5006400" cy="418350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b="0" i="0" sz="2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amirkabir_linux_festival</a:t>
            </a:r>
            <a:endParaRPr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jobs_and_processes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jobs in the background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Executing a command with a trailing &amp; will run it in background. Each terminal session can have multiple background jobs.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list background jobs use </a:t>
            </a:r>
            <a:r>
              <a:rPr i="1" lang="en">
                <a:solidFill>
                  <a:schemeClr val="accent1"/>
                </a:solidFill>
              </a:rPr>
              <a:t>jobs -l </a:t>
            </a:r>
            <a:r>
              <a:rPr lang="en"/>
              <a:t>( -l option is display pid 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You can bring background jobs to foreground using </a:t>
            </a:r>
            <a:r>
              <a:rPr lang="en" sz="1300">
                <a:solidFill>
                  <a:schemeClr val="accent1"/>
                </a:solidFill>
              </a:rPr>
              <a:t>fg [%job number|command]</a:t>
            </a:r>
            <a:r>
              <a:rPr lang="en" sz="1300"/>
              <a:t> command.</a:t>
            </a:r>
            <a:endParaRPr sz="13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r>
              <a:rPr b="1" lang="en">
                <a:solidFill>
                  <a:schemeClr val="accent6"/>
                </a:solidFill>
              </a:rPr>
              <a:t>stop</a:t>
            </a:r>
            <a:r>
              <a:rPr lang="en"/>
              <a:t> and </a:t>
            </a:r>
            <a:r>
              <a:rPr lang="en">
                <a:solidFill>
                  <a:schemeClr val="accent6"/>
                </a:solidFill>
              </a:rPr>
              <a:t>send a process to background</a:t>
            </a:r>
            <a:r>
              <a:rPr lang="en"/>
              <a:t> with </a:t>
            </a:r>
            <a:r>
              <a:rPr lang="en">
                <a:solidFill>
                  <a:schemeClr val="accent1"/>
                </a:solidFill>
              </a:rPr>
              <a:t>Ctrl+Z</a:t>
            </a:r>
            <a:r>
              <a:rPr lang="en"/>
              <a:t> keyword in terminal.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/>
              <a:t>You can continue a stopped application in background with </a:t>
            </a:r>
            <a:r>
              <a:rPr lang="en" sz="1200">
                <a:solidFill>
                  <a:schemeClr val="accent1"/>
                </a:solidFill>
              </a:rPr>
              <a:t>bg [%job number|%command]</a:t>
            </a:r>
            <a:r>
              <a:rPr lang="en" sz="1200"/>
              <a:t> command.</a:t>
            </a:r>
            <a:endParaRPr sz="12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It is common to redirect a background commands output to someplace other than display.</a:t>
            </a:r>
            <a:endParaRPr sz="13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Linux is a multitasking OS.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 instance of a running program is referred to as a </a:t>
            </a:r>
            <a:r>
              <a:rPr b="1" lang="en">
                <a:solidFill>
                  <a:schemeClr val="accent1"/>
                </a:solidFill>
              </a:rPr>
              <a:t>process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Linux provides tools to list, stop or kill a process.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Linux also provides tools to monitor system resource usage. </a:t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process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process</a:t>
            </a:r>
            <a:r>
              <a:rPr lang="en"/>
              <a:t> is a running instance of a command. A single command can be present as multiple processes.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 process is identified on the system by what is referred to as a </a:t>
            </a:r>
            <a:r>
              <a:rPr lang="en">
                <a:solidFill>
                  <a:schemeClr val="accent1"/>
                </a:solidFill>
              </a:rPr>
              <a:t>process ID (PID)</a:t>
            </a:r>
            <a:r>
              <a:rPr lang="en"/>
              <a:t>. That </a:t>
            </a:r>
            <a:r>
              <a:rPr lang="en">
                <a:solidFill>
                  <a:schemeClr val="accent1"/>
                </a:solidFill>
              </a:rPr>
              <a:t>process ID</a:t>
            </a:r>
            <a:r>
              <a:rPr lang="en"/>
              <a:t> is unique for the current system.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Alongside a pid, each process is associated a </a:t>
            </a:r>
            <a:r>
              <a:rPr lang="en">
                <a:solidFill>
                  <a:schemeClr val="accent1"/>
                </a:solidFill>
              </a:rPr>
              <a:t>user and group account</a:t>
            </a:r>
            <a:r>
              <a:rPr lang="en"/>
              <a:t>, defining the </a:t>
            </a:r>
            <a:r>
              <a:rPr lang="en" u="sng"/>
              <a:t>limitations of resources</a:t>
            </a:r>
            <a:r>
              <a:rPr lang="en"/>
              <a:t> the process has.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processes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Tools we use to list running processes and information about them are </a:t>
            </a:r>
            <a:r>
              <a:rPr lang="en">
                <a:solidFill>
                  <a:schemeClr val="accent1"/>
                </a:solidFill>
              </a:rPr>
              <a:t>ps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top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htop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gnome-system-monitor</a:t>
            </a:r>
            <a:r>
              <a:rPr lang="en"/>
              <a:t> (in gnome desktop).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Let’s get to them one by one…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219200" y="12954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s command is oldest and most common tool for listing processes.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Here we use ps command with </a:t>
            </a:r>
            <a:r>
              <a:rPr lang="en">
                <a:solidFill>
                  <a:schemeClr val="accent1"/>
                </a:solidFill>
              </a:rPr>
              <a:t>BSD styled options</a:t>
            </a:r>
            <a:r>
              <a:rPr lang="en"/>
              <a:t>, which are grouped options </a:t>
            </a:r>
            <a:r>
              <a:rPr lang="en">
                <a:solidFill>
                  <a:schemeClr val="accent6"/>
                </a:solidFill>
              </a:rPr>
              <a:t>without a leading -</a:t>
            </a:r>
            <a:r>
              <a:rPr lang="en"/>
              <a:t> 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Common options: 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</a:t>
            </a:r>
            <a:r>
              <a:rPr lang="en"/>
              <a:t> 		this option lists all processes </a:t>
            </a:r>
            <a:r>
              <a:rPr lang="en" u="sng"/>
              <a:t>with a terminal</a:t>
            </a:r>
            <a:r>
              <a:rPr lang="en"/>
              <a:t>, when combined with 		x option, lists </a:t>
            </a:r>
            <a:r>
              <a:rPr lang="en">
                <a:solidFill>
                  <a:schemeClr val="lt2"/>
                </a:solidFill>
              </a:rPr>
              <a:t>all processes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x</a:t>
            </a:r>
            <a:r>
              <a:rPr lang="en"/>
              <a:t>		this option causes ps to list all processes </a:t>
            </a:r>
            <a:r>
              <a:rPr lang="en" u="sng"/>
              <a:t>owned by you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</a:t>
            </a:r>
            <a:r>
              <a:rPr lang="en"/>
              <a:t>		this option is to format output to be </a:t>
            </a:r>
            <a:r>
              <a:rPr lang="en" u="sng"/>
              <a:t>user oriented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o</a:t>
            </a:r>
            <a:r>
              <a:rPr lang="en"/>
              <a:t> 		this option is to provide displayed headers format. </a:t>
            </a:r>
            <a:r>
              <a:rPr lang="en"/>
              <a:t>Separate			 headers with comma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Checkout ps’s man page for other options and examples.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	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top command provides a screen-oriented means of displaying processes running on your system.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What you can do with top?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System uptime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Currently logged in users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Information about resource usage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List of processes in sorted order ( default is by CPU usage )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Modify the information displayed: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Press M to sort by memory usage, press P to change it back to CPU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Press R to reverse sort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Press U followed by a username to display information about a specific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(cont’d)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A common practice is to use top to </a:t>
            </a:r>
            <a:r>
              <a:rPr lang="en">
                <a:solidFill>
                  <a:schemeClr val="accent1"/>
                </a:solidFill>
              </a:rPr>
              <a:t>find processes</a:t>
            </a:r>
            <a:r>
              <a:rPr lang="en"/>
              <a:t> that are consuming too much memory or processing power and </a:t>
            </a:r>
            <a:r>
              <a:rPr lang="en">
                <a:solidFill>
                  <a:schemeClr val="accent1"/>
                </a:solidFill>
              </a:rPr>
              <a:t>then act on those processes</a:t>
            </a:r>
            <a:r>
              <a:rPr lang="en"/>
              <a:t> in some way.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Sometimes we change a process’s </a:t>
            </a:r>
            <a:r>
              <a:rPr lang="en">
                <a:solidFill>
                  <a:schemeClr val="accent1"/>
                </a:solidFill>
              </a:rPr>
              <a:t>priority to processors</a:t>
            </a:r>
            <a:r>
              <a:rPr lang="en"/>
              <a:t>, or simply just </a:t>
            </a:r>
            <a:r>
              <a:rPr b="1" lang="en">
                <a:solidFill>
                  <a:schemeClr val="accent1"/>
                </a:solidFill>
              </a:rPr>
              <a:t>kill it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Renicing a process</a:t>
            </a:r>
            <a:r>
              <a:rPr lang="en"/>
              <a:t>: press </a:t>
            </a:r>
            <a:r>
              <a:rPr lang="en">
                <a:solidFill>
                  <a:schemeClr val="accent6"/>
                </a:solidFill>
              </a:rPr>
              <a:t>r</a:t>
            </a:r>
            <a:r>
              <a:rPr lang="en"/>
              <a:t> key followed by </a:t>
            </a:r>
            <a:r>
              <a:rPr lang="en">
                <a:solidFill>
                  <a:schemeClr val="accent6"/>
                </a:solidFill>
              </a:rPr>
              <a:t>pid</a:t>
            </a:r>
            <a:r>
              <a:rPr lang="en"/>
              <a:t>, then enter </a:t>
            </a:r>
            <a:r>
              <a:rPr lang="en">
                <a:solidFill>
                  <a:schemeClr val="accent6"/>
                </a:solidFill>
              </a:rPr>
              <a:t>nice value ( an integer in range of -19 to 20, -19, the lesser the more priority it has)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notes about nice value will be covered later.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</a:rPr>
              <a:t>Killing a process</a:t>
            </a:r>
            <a:r>
              <a:rPr lang="en"/>
              <a:t>: press </a:t>
            </a:r>
            <a:r>
              <a:rPr lang="en">
                <a:solidFill>
                  <a:schemeClr val="accent6"/>
                </a:solidFill>
              </a:rPr>
              <a:t>k</a:t>
            </a:r>
            <a:r>
              <a:rPr lang="en"/>
              <a:t> key followed by </a:t>
            </a:r>
            <a:r>
              <a:rPr lang="en">
                <a:solidFill>
                  <a:schemeClr val="accent6"/>
                </a:solidFill>
              </a:rPr>
              <a:t>pid</a:t>
            </a:r>
            <a:r>
              <a:rPr lang="en"/>
              <a:t>, then enter the </a:t>
            </a:r>
            <a:r>
              <a:rPr lang="en">
                <a:solidFill>
                  <a:schemeClr val="accent6"/>
                </a:solidFill>
              </a:rPr>
              <a:t>signal number</a:t>
            </a:r>
            <a:r>
              <a:rPr lang="en"/>
              <a:t> to send to the process. </a:t>
            </a:r>
            <a:r>
              <a:rPr lang="en">
                <a:solidFill>
                  <a:schemeClr val="accent6"/>
                </a:solidFill>
              </a:rPr>
              <a:t>9 (SIGKILL)</a:t>
            </a:r>
            <a:r>
              <a:rPr lang="en"/>
              <a:t>, </a:t>
            </a:r>
            <a:r>
              <a:rPr lang="en">
                <a:solidFill>
                  <a:schemeClr val="accent6"/>
                </a:solidFill>
              </a:rPr>
              <a:t>15 (SIGTERM)</a:t>
            </a:r>
            <a:r>
              <a:rPr lang="en"/>
              <a:t> are most common signals.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Other signals and their purposes will be covered later.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Renicing and killing a process</a:t>
            </a: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{0C10AAAA-B33E-482E-BEBE-9D6DA00ACCBD}</a:tableStyleId>
              </a:tblPr>
              <a:tblGrid>
                <a:gridCol w="1326450"/>
                <a:gridCol w="1001875"/>
                <a:gridCol w="4910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SIGHUP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1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Hang-up detected on controlling terminal or death of controlling process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SIGINT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2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Interrupt from keyboard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SIGQUIT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3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Quit from keyboard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SIGABRT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6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Abort signal from abort(3)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SIGKILL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9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Kill signal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SIGTERM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15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Termination signal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SIGCONT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19,</a:t>
                      </a: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18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,25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Continue if stopped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SIGHSTOP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17,</a:t>
                      </a: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19</a:t>
                      </a:r>
                      <a:r>
                        <a:rPr lang="en" sz="1100">
                          <a:solidFill>
                            <a:schemeClr val="lt2"/>
                          </a:solidFill>
                        </a:rPr>
                        <a:t>,23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2"/>
                          </a:solidFill>
                        </a:rPr>
                        <a:t>Stop process</a:t>
                      </a:r>
                      <a:endParaRPr sz="11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0"/>
          <p:cNvSpPr txBox="1"/>
          <p:nvPr/>
        </p:nvSpPr>
        <p:spPr>
          <a:xfrm>
            <a:off x="889000" y="1295400"/>
            <a:ext cx="23919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ndara"/>
                <a:ea typeface="Candara"/>
                <a:cs typeface="Candara"/>
                <a:sym typeface="Candara"/>
              </a:rPr>
              <a:t>Signals available in linux: </a:t>
            </a:r>
            <a:endParaRPr>
              <a:solidFill>
                <a:schemeClr val="lt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and renice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When the Linux kernel tries to decide which running processes get access to the </a:t>
            </a:r>
            <a:r>
              <a:rPr lang="en" sz="1400">
                <a:solidFill>
                  <a:schemeClr val="accent1"/>
                </a:solidFill>
              </a:rPr>
              <a:t>CPUs</a:t>
            </a:r>
            <a:r>
              <a:rPr lang="en" sz="1400"/>
              <a:t> on your system, one of the things it takes into account is </a:t>
            </a:r>
            <a:r>
              <a:rPr lang="en" sz="1400">
                <a:solidFill>
                  <a:schemeClr val="accent1"/>
                </a:solidFill>
              </a:rPr>
              <a:t>the nice value</a:t>
            </a:r>
            <a:r>
              <a:rPr lang="en" sz="1400"/>
              <a:t> set on the process.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</a:rPr>
              <a:t>Nice value</a:t>
            </a:r>
            <a:r>
              <a:rPr lang="en" sz="1400"/>
              <a:t> is an integer between </a:t>
            </a:r>
            <a:r>
              <a:rPr lang="en" sz="1400">
                <a:solidFill>
                  <a:schemeClr val="accent1"/>
                </a:solidFill>
              </a:rPr>
              <a:t>-20 and 19</a:t>
            </a:r>
            <a:r>
              <a:rPr lang="en" sz="1400"/>
              <a:t> with </a:t>
            </a:r>
            <a:r>
              <a:rPr lang="en" sz="1400">
                <a:solidFill>
                  <a:schemeClr val="accent6"/>
                </a:solidFill>
              </a:rPr>
              <a:t>-20 as highest</a:t>
            </a:r>
            <a:r>
              <a:rPr lang="en" sz="1400"/>
              <a:t> priority and</a:t>
            </a:r>
            <a:r>
              <a:rPr lang="en" sz="1400">
                <a:solidFill>
                  <a:schemeClr val="accent6"/>
                </a:solidFill>
              </a:rPr>
              <a:t> 19 lowest</a:t>
            </a:r>
            <a:r>
              <a:rPr lang="en" sz="1400"/>
              <a:t>. 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Normal user cannot set negative nice value, he/she also </a:t>
            </a:r>
            <a:r>
              <a:rPr lang="en" sz="1400">
                <a:solidFill>
                  <a:schemeClr val="accent1"/>
                </a:solidFill>
              </a:rPr>
              <a:t>cannot</a:t>
            </a:r>
            <a:r>
              <a:rPr lang="en" sz="1400"/>
              <a:t> </a:t>
            </a:r>
            <a:r>
              <a:rPr b="1" lang="en" sz="1400">
                <a:solidFill>
                  <a:schemeClr val="accent1"/>
                </a:solidFill>
              </a:rPr>
              <a:t>increase</a:t>
            </a:r>
            <a:r>
              <a:rPr lang="en" sz="1400"/>
              <a:t> the priority of a process, </a:t>
            </a:r>
            <a:r>
              <a:rPr lang="en" sz="1400">
                <a:solidFill>
                  <a:schemeClr val="accent6"/>
                </a:solidFill>
              </a:rPr>
              <a:t>only decrease it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0 is the default nice value of a process.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To start a process with a nice value use </a:t>
            </a:r>
            <a:r>
              <a:rPr i="1" lang="en" sz="1400">
                <a:solidFill>
                  <a:schemeClr val="accent1"/>
                </a:solidFill>
              </a:rPr>
              <a:t>nice -n [number] [command… [args]...]</a:t>
            </a:r>
            <a:endParaRPr sz="14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/>
              <a:t>This will execute a command with </a:t>
            </a:r>
            <a:r>
              <a:rPr lang="en" sz="1100">
                <a:solidFill>
                  <a:schemeClr val="accent6"/>
                </a:solidFill>
              </a:rPr>
              <a:t>(19 - number)</a:t>
            </a:r>
            <a:r>
              <a:rPr lang="en" sz="1100"/>
              <a:t> nice value. </a:t>
            </a:r>
            <a:r>
              <a:rPr lang="en" sz="1100" u="sng"/>
              <a:t>If number is </a:t>
            </a:r>
            <a:r>
              <a:rPr lang="en" sz="1100" u="sng"/>
              <a:t>negative</a:t>
            </a:r>
            <a:r>
              <a:rPr lang="en" sz="1100"/>
              <a:t>, niceness will be </a:t>
            </a:r>
            <a:r>
              <a:rPr lang="en" sz="1100">
                <a:solidFill>
                  <a:schemeClr val="accent6"/>
                </a:solidFill>
              </a:rPr>
              <a:t>(number)</a:t>
            </a:r>
            <a:endParaRPr sz="11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/>
              <a:t>To change priority of currently running process : </a:t>
            </a:r>
            <a:r>
              <a:rPr i="1" lang="en" sz="1400">
                <a:solidFill>
                  <a:schemeClr val="accent1"/>
                </a:solidFill>
              </a:rPr>
              <a:t>renice -n [priority] [pid] [-p|-u|-g]</a:t>
            </a:r>
            <a:endParaRPr i="1"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Negative niceness is represented with </a:t>
            </a:r>
            <a:r>
              <a:rPr lang="en">
                <a:solidFill>
                  <a:schemeClr val="accent1"/>
                </a:solidFill>
              </a:rPr>
              <a:t>(19+</a:t>
            </a:r>
            <a:r>
              <a:rPr lang="en">
                <a:solidFill>
                  <a:schemeClr val="accent6"/>
                </a:solidFill>
              </a:rPr>
              <a:t>(niceness)</a:t>
            </a:r>
            <a:r>
              <a:rPr lang="en">
                <a:solidFill>
                  <a:schemeClr val="accent1"/>
                </a:solidFill>
              </a:rPr>
              <a:t>)</a:t>
            </a:r>
            <a:r>
              <a:rPr lang="en"/>
              <a:t> is ps’s output.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